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9" r:id="rId2"/>
    <p:sldId id="449" r:id="rId3"/>
    <p:sldId id="393" r:id="rId4"/>
    <p:sldId id="391" r:id="rId5"/>
    <p:sldId id="416" r:id="rId6"/>
    <p:sldId id="417" r:id="rId7"/>
    <p:sldId id="418" r:id="rId8"/>
    <p:sldId id="419" r:id="rId9"/>
    <p:sldId id="421" r:id="rId10"/>
    <p:sldId id="420" r:id="rId11"/>
    <p:sldId id="424" r:id="rId12"/>
    <p:sldId id="445" r:id="rId13"/>
    <p:sldId id="425" r:id="rId14"/>
    <p:sldId id="400" r:id="rId15"/>
    <p:sldId id="395" r:id="rId16"/>
    <p:sldId id="426" r:id="rId17"/>
    <p:sldId id="428" r:id="rId18"/>
    <p:sldId id="430" r:id="rId19"/>
    <p:sldId id="446" r:id="rId20"/>
    <p:sldId id="431" r:id="rId21"/>
    <p:sldId id="432" r:id="rId22"/>
    <p:sldId id="433" r:id="rId23"/>
    <p:sldId id="443" r:id="rId24"/>
    <p:sldId id="434" r:id="rId25"/>
    <p:sldId id="435" r:id="rId26"/>
    <p:sldId id="436" r:id="rId27"/>
    <p:sldId id="447" r:id="rId28"/>
    <p:sldId id="439" r:id="rId29"/>
    <p:sldId id="401" r:id="rId30"/>
    <p:sldId id="448" r:id="rId31"/>
    <p:sldId id="423" r:id="rId32"/>
    <p:sldId id="440" r:id="rId33"/>
    <p:sldId id="442" r:id="rId34"/>
    <p:sldId id="441" r:id="rId35"/>
    <p:sldId id="397" r:id="rId36"/>
    <p:sldId id="405" r:id="rId37"/>
    <p:sldId id="406" r:id="rId38"/>
    <p:sldId id="407" r:id="rId39"/>
    <p:sldId id="408" r:id="rId40"/>
    <p:sldId id="411" r:id="rId41"/>
    <p:sldId id="409" r:id="rId42"/>
    <p:sldId id="412" r:id="rId43"/>
    <p:sldId id="450" r:id="rId44"/>
    <p:sldId id="415" r:id="rId45"/>
    <p:sldId id="414" r:id="rId46"/>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9" autoAdjust="0"/>
    <p:restoredTop sz="67300" autoAdjust="0"/>
  </p:normalViewPr>
  <p:slideViewPr>
    <p:cSldViewPr snapToGrid="0">
      <p:cViewPr varScale="1">
        <p:scale>
          <a:sx n="110" d="100"/>
          <a:sy n="110" d="100"/>
        </p:scale>
        <p:origin x="1770"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2023/8/15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wikipedia.org/wiki/%E7%8B%AC%E7%AB%8B_(%E7%A2%BA%E7%8E%87%E8%AB%9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795310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30923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平均符号長 </a:t>
            </a:r>
            <a:r>
              <a:rPr kumimoji="1" lang="en-US" altLang="ja-JP" dirty="0"/>
              <a:t>= 3.0</a:t>
            </a:r>
            <a:r>
              <a:rPr kumimoji="1" lang="en-US" altLang="ja-JP" baseline="0" dirty="0"/>
              <a:t> (</a:t>
            </a:r>
            <a:r>
              <a:rPr kumimoji="1" lang="ja-JP" altLang="en-US" baseline="0" dirty="0"/>
              <a:t>二進数表現</a:t>
            </a:r>
            <a:r>
              <a:rPr kumimoji="1" lang="en-US" altLang="ja-JP" baseline="0" dirty="0"/>
              <a:t>)</a:t>
            </a:r>
          </a:p>
          <a:p>
            <a:r>
              <a:rPr kumimoji="1" lang="ja-JP" altLang="en-US" baseline="0" dirty="0"/>
              <a:t>平均符号長 </a:t>
            </a:r>
            <a:r>
              <a:rPr kumimoji="1" lang="en-US" altLang="ja-JP" baseline="0" dirty="0"/>
              <a:t>= 2.67(</a:t>
            </a:r>
            <a:r>
              <a:rPr kumimoji="1" lang="ja-JP" altLang="en-US" baseline="0" dirty="0"/>
              <a:t>ハフマン符号化</a:t>
            </a:r>
            <a:r>
              <a:rPr kumimoji="1" lang="en-US" altLang="ja-JP" baseline="0" dirty="0"/>
              <a:t>)</a:t>
            </a:r>
          </a:p>
          <a:p>
            <a:r>
              <a:rPr kumimoji="1" lang="ja-JP" altLang="en-US" baseline="0" dirty="0"/>
              <a:t>エントロピー </a:t>
            </a:r>
            <a:r>
              <a:rPr kumimoji="1" lang="en-US" altLang="ja-JP" baseline="0" dirty="0"/>
              <a:t>= </a:t>
            </a:r>
            <a:r>
              <a:rPr lang="en-US" altLang="ja-JP" dirty="0"/>
              <a:t>2.651</a:t>
            </a:r>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2201111122222012233334444444444001155555566634443332333333333333344444223333444444555555554444666777</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413526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符号化後の</a:t>
            </a:r>
            <a:r>
              <a:rPr kumimoji="1" lang="en-US" altLang="ja-JP" dirty="0"/>
              <a:t>bit</a:t>
            </a:r>
            <a:r>
              <a:rPr kumimoji="1" lang="ja-JP" altLang="en-US" dirty="0"/>
              <a:t>列から元のシンボルを正しく復元できる？</a:t>
            </a:r>
            <a:endParaRPr kumimoji="1" lang="en-US" altLang="ja-JP" dirty="0"/>
          </a:p>
          <a:p>
            <a:endParaRPr kumimoji="1" lang="en-US" altLang="ja-JP" dirty="0"/>
          </a:p>
          <a:p>
            <a:r>
              <a:rPr kumimoji="1" lang="ja-JP" altLang="en-US" dirty="0"/>
              <a:t>具体的には</a:t>
            </a:r>
            <a:endParaRPr kumimoji="1" lang="en-US" altLang="ja-JP" dirty="0"/>
          </a:p>
          <a:p>
            <a:r>
              <a:rPr kumimoji="1" lang="en-US" altLang="ja-JP" dirty="0"/>
              <a:t>3</a:t>
            </a:r>
            <a:r>
              <a:rPr kumimoji="1" lang="en-US" altLang="ja-JP" baseline="0" dirty="0"/>
              <a:t>: 001</a:t>
            </a:r>
          </a:p>
          <a:p>
            <a:r>
              <a:rPr kumimoji="1" lang="en-US" altLang="ja-JP" baseline="0" dirty="0"/>
              <a:t>4: 0011 </a:t>
            </a:r>
          </a:p>
          <a:p>
            <a:r>
              <a:rPr kumimoji="1" lang="ja-JP" altLang="en-US" baseline="0" dirty="0"/>
              <a:t>見たいな感じで、あるシンボルの符号化後の結果が、他のシンボルの接頭語になってしまっていると複合化できない。</a:t>
            </a:r>
            <a:endParaRPr kumimoji="1" lang="en-US" altLang="ja-JP" baseline="0" dirty="0"/>
          </a:p>
          <a:p>
            <a:r>
              <a:rPr kumimoji="1" lang="ja-JP" altLang="en-US" baseline="0" dirty="0"/>
              <a:t>シンボルは、木の葉になるのでそのようなことは起こらない。</a:t>
            </a:r>
            <a:r>
              <a:rPr kumimoji="1" lang="en-US" altLang="ja-JP" baseline="0"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1694998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平均符号長 </a:t>
            </a:r>
            <a:r>
              <a:rPr kumimoji="1" lang="en-US" altLang="ja-JP" dirty="0"/>
              <a:t>= 3.0</a:t>
            </a:r>
            <a:r>
              <a:rPr kumimoji="1" lang="en-US" altLang="ja-JP" baseline="0" dirty="0"/>
              <a:t> (</a:t>
            </a:r>
            <a:r>
              <a:rPr kumimoji="1" lang="ja-JP" altLang="en-US" baseline="0" dirty="0"/>
              <a:t>二進数表現</a:t>
            </a:r>
            <a:r>
              <a:rPr kumimoji="1" lang="en-US" altLang="ja-JP" baseline="0" dirty="0"/>
              <a:t>)</a:t>
            </a:r>
          </a:p>
          <a:p>
            <a:r>
              <a:rPr kumimoji="1" lang="ja-JP" altLang="en-US" baseline="0" dirty="0"/>
              <a:t>平均符号長 </a:t>
            </a:r>
            <a:r>
              <a:rPr kumimoji="1" lang="en-US" altLang="ja-JP" baseline="0" dirty="0"/>
              <a:t>= 2.67(</a:t>
            </a:r>
            <a:r>
              <a:rPr kumimoji="1" lang="ja-JP" altLang="en-US" baseline="0" dirty="0"/>
              <a:t>ハフマン符号化</a:t>
            </a:r>
            <a:r>
              <a:rPr kumimoji="1" lang="en-US" altLang="ja-JP" baseline="0" dirty="0"/>
              <a:t>)</a:t>
            </a:r>
          </a:p>
          <a:p>
            <a:r>
              <a:rPr kumimoji="1" lang="ja-JP" altLang="en-US" baseline="0" dirty="0"/>
              <a:t>エントロピー </a:t>
            </a:r>
            <a:r>
              <a:rPr kumimoji="1" lang="en-US" altLang="ja-JP" baseline="0" dirty="0"/>
              <a:t>= </a:t>
            </a:r>
            <a:r>
              <a:rPr lang="en-US" altLang="ja-JP" dirty="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31577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33</a:t>
            </a:fld>
            <a:endParaRPr kumimoji="1" lang="ja-JP" altLang="en-US"/>
          </a:p>
        </p:txBody>
      </p:sp>
    </p:spTree>
    <p:extLst>
      <p:ext uri="{BB962C8B-B14F-4D97-AF65-F5344CB8AC3E}">
        <p14:creationId xmlns:p14="http://schemas.microsoft.com/office/powerpoint/2010/main" val="2245285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17100">
                  <a:spcBef>
                    <a:spcPts val="1200"/>
                  </a:spcBef>
                </a:pPr>
                <a:r>
                  <a:rPr lang="en-US" altLang="ja-JP" sz="1200" dirty="0"/>
                  <a:t>Wikipedia</a:t>
                </a:r>
                <a:r>
                  <a:rPr lang="ja-JP" altLang="en-US" sz="1200" dirty="0"/>
                  <a:t>の定義は以下の通り</a:t>
                </a:r>
                <a:r>
                  <a:rPr lang="en-US" altLang="ja-JP" sz="1200" dirty="0"/>
                  <a:t>(DCTII</a:t>
                </a:r>
                <a:r>
                  <a:rPr lang="ja-JP" altLang="en-US" sz="1200" dirty="0"/>
                  <a:t>と</a:t>
                </a:r>
                <a:r>
                  <a:rPr lang="en-US" altLang="ja-JP" sz="1200" dirty="0"/>
                  <a:t>DCTIII)</a:t>
                </a: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r>
                      <a:rPr lang="en-US" altLang="ja-JP" sz="1200" i="1">
                        <a:latin typeface="Cambria Math"/>
                      </a:rPr>
                      <m:t>=    </m:t>
                    </m:r>
                    <m:nary>
                      <m:naryPr>
                        <m:chr m:val="∑"/>
                        <m:ctrlPr>
                          <a:rPr lang="en-US" altLang="ja-JP" sz="1200" i="1">
                            <a:latin typeface="Cambria Math" panose="02040503050406030204" pitchFamily="18" charset="0"/>
                          </a:rPr>
                        </m:ctrlPr>
                      </m:naryPr>
                      <m:sub>
                        <m:r>
                          <m:rPr>
                            <m:brk m:alnAt="23"/>
                          </m:rPr>
                          <a:rPr lang="en-US" altLang="ja-JP" sz="1200" i="1">
                            <a:latin typeface="Cambria Math"/>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oMath>
                </a14:m>
                <a:endParaRPr lang="en-US" altLang="ja-JP" sz="1200" dirty="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a:t>逆</a:t>
                </a:r>
                <a:r>
                  <a:rPr lang="en-US" altLang="ja-JP" sz="1200" dirty="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r>
                      <a:rPr lang="en-US" altLang="ja-JP" sz="1200" i="1">
                        <a:latin typeface="Cambria Math"/>
                      </a:rPr>
                      <m:t>=</m:t>
                    </m:r>
                    <m:d>
                      <m:dPr>
                        <m:ctrlPr>
                          <a:rPr lang="en-US" altLang="ja-JP" sz="1200" b="0" i="1" smtClean="0">
                            <a:latin typeface="Cambria Math" panose="02040503050406030204" pitchFamily="18" charset="0"/>
                          </a:rPr>
                        </m:ctrlPr>
                      </m:dPr>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d>
                    <m:d>
                      <m:dPr>
                        <m:ctrlPr>
                          <a:rPr lang="en-US" altLang="ja-JP" sz="1200" b="0" i="1" smtClean="0">
                            <a:latin typeface="Cambria Math" panose="02040503050406030204" pitchFamily="18" charset="0"/>
                          </a:rPr>
                        </m:ctrlPr>
                      </m:dPr>
                      <m:e>
                        <m:f>
                          <m:fPr>
                            <m:ctrlPr>
                              <a:rPr lang="en-US" altLang="ja-JP" sz="1200" i="1">
                                <a:latin typeface="Cambria Math" panose="02040503050406030204" pitchFamily="18" charset="0"/>
                              </a:rPr>
                            </m:ctrlPr>
                          </m:fPr>
                          <m:num>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0</m:t>
                                </m:r>
                              </m:sub>
                            </m:sSub>
                          </m:num>
                          <m:den>
                            <m:r>
                              <a:rPr lang="en-US" altLang="ja-JP" sz="1200" i="1">
                                <a:latin typeface="Cambria Math" panose="02040503050406030204" pitchFamily="18" charset="0"/>
                              </a:rPr>
                              <m:t>2</m:t>
                            </m:r>
                          </m:den>
                        </m:f>
                        <m:r>
                          <a:rPr lang="en-US" altLang="ja-JP" sz="1200" i="1">
                            <a:latin typeface="Cambria Math"/>
                          </a:rPr>
                          <m:t>+</m:t>
                        </m:r>
                        <m:nary>
                          <m:naryPr>
                            <m:chr m:val="∑"/>
                            <m:ctrlPr>
                              <a:rPr lang="en-US" altLang="ja-JP" sz="1200" i="1">
                                <a:latin typeface="Cambria Math" panose="02040503050406030204" pitchFamily="18" charset="0"/>
                              </a:rPr>
                            </m:ctrlPr>
                          </m:naryPr>
                          <m:sub>
                            <m:r>
                              <m:rPr>
                                <m:brk m:alnAt="23"/>
                              </m:rPr>
                              <a:rPr lang="en-US" altLang="ja-JP" sz="1200" i="1">
                                <a:latin typeface="Cambria Math"/>
                              </a:rPr>
                              <m:t>𝑘</m:t>
                            </m:r>
                            <m:r>
                              <a:rPr lang="en-US" altLang="ja-JP" sz="1200" i="1">
                                <a:latin typeface="Cambria Math"/>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e>
                    </m:d>
                  </m:oMath>
                </a14:m>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r>
                  <a:rPr lang="en-US" altLang="ja-JP" sz="1200" dirty="0">
                    <a:latin typeface="メイリオ" panose="020B0604030504040204" pitchFamily="50" charset="-128"/>
                    <a:ea typeface="メイリオ" panose="020B0604030504040204" pitchFamily="50" charset="-128"/>
                  </a:rPr>
                  <a:t>Python</a:t>
                </a:r>
                <a:r>
                  <a:rPr lang="en-US" altLang="ja-JP" sz="1200" baseline="0" dirty="0">
                    <a:latin typeface="メイリオ" panose="020B0604030504040204" pitchFamily="50" charset="-128"/>
                    <a:ea typeface="メイリオ" panose="020B0604030504040204" pitchFamily="50" charset="-128"/>
                  </a:rPr>
                  <a:t> cv2</a:t>
                </a:r>
                <a:r>
                  <a:rPr lang="ja-JP" altLang="en-US" sz="1200" baseline="0" dirty="0">
                    <a:latin typeface="メイリオ" panose="020B0604030504040204" pitchFamily="50" charset="-128"/>
                    <a:ea typeface="メイリオ" panose="020B0604030504040204" pitchFamily="50" charset="-128"/>
                  </a:rPr>
                  <a:t>の定義は以下の通り（</a:t>
                </a:r>
                <a:r>
                  <a:rPr lang="en-US" altLang="ja-JP" sz="1200" baseline="0" dirty="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a:latin typeface="メイリオ" panose="020B0604030504040204" pitchFamily="50" charset="-128"/>
                    <a:ea typeface="メイリオ" panose="020B0604030504040204" pitchFamily="50" charset="-128"/>
                  </a:rPr>
                  <a:t>）</a:t>
                </a:r>
                <a:endParaRPr lang="en-US" altLang="ja-JP" sz="1200" dirty="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a:t>DCT : </a:t>
                </a:r>
                <a:endParaRPr lang="en-US" altLang="ja-JP" sz="1200" i="1" dirty="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𝑘</m:t>
                    </m:r>
                    <m:r>
                      <a:rPr lang="en-US" altLang="ja-JP" sz="1200" b="0" i="1" smtClean="0">
                        <a:latin typeface="Cambria Math" panose="02040503050406030204" pitchFamily="18" charset="0"/>
                      </a:rPr>
                      <m:t>=0</m:t>
                    </m:r>
                  </m:oMath>
                </a14:m>
                <a:endParaRPr lang="en-US" altLang="ja-JP" sz="1200" b="0" i="1" dirty="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𝑜𝑡h𝑒𝑟𝑤𝑖𝑠𝑒</m:t>
                    </m:r>
                  </m:oMath>
                </a14:m>
                <a:endParaRPr lang="en-US" altLang="ja-JP" sz="1200" i="1" dirty="0">
                  <a:latin typeface="Cambria Math"/>
                </a:endParaRPr>
              </a:p>
              <a:p>
                <a:pPr marL="17100" marR="0" indent="0" algn="l" defTabSz="914400" rtl="0" eaLnBrk="1" fontAlgn="auto" latinLnBrk="0" hangingPunct="1">
                  <a:lnSpc>
                    <a:spcPct val="100000"/>
                  </a:lnSpc>
                  <a:spcBef>
                    <a:spcPts val="1200"/>
                  </a:spcBef>
                  <a:spcAft>
                    <a:spcPts val="0"/>
                  </a:spcAft>
                  <a:buClrTx/>
                  <a:buSzTx/>
                  <a:buFontTx/>
                  <a:buNone/>
                  <a:tabLst/>
                  <a:defRPr/>
                </a:pPr>
                <a:endParaRPr lang="en-US" altLang="ja-JP" sz="1200" b="0" i="1" dirty="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b="0" i="1" dirty="0">
                    <a:latin typeface="Cambria Math" panose="02040503050406030204" pitchFamily="18" charset="0"/>
                  </a:rPr>
                  <a:t>Inverse DCT</a:t>
                </a: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𝑓</m:t>
                        </m:r>
                      </m:e>
                      <m:sub>
                        <m:r>
                          <a:rPr lang="en-US" altLang="ja-JP" sz="1200" b="0" i="1" smtClean="0">
                            <a:latin typeface="Cambria Math" panose="02040503050406030204" pitchFamily="18" charset="0"/>
                          </a:rPr>
                          <m:t>𝑙</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𝑘</m:t>
                        </m:r>
                        <m:r>
                          <a:rPr lang="en-US" altLang="ja-JP" sz="1200" i="1">
                            <a:latin typeface="Cambria Math"/>
                          </a:rPr>
                          <m:t>=</m:t>
                        </m:r>
                        <m:r>
                          <a:rPr lang="en-US" altLang="ja-JP" sz="1200" b="0" i="1" smtClean="0">
                            <a:latin typeface="Cambria Math" panose="02040503050406030204" pitchFamily="18" charset="0"/>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oMath>
                </a14:m>
                <a:endParaRPr lang="en-US" altLang="ja-JP" sz="1200" dirty="0"/>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この定義だと</a:t>
                </a:r>
                <a:r>
                  <a:rPr lang="en-US" altLang="ja-JP" sz="1200" dirty="0">
                    <a:latin typeface="メイリオ" panose="020B0604030504040204" pitchFamily="50" charset="-128"/>
                    <a:ea typeface="メイリオ" panose="020B0604030504040204" pitchFamily="50" charset="-128"/>
                  </a:rPr>
                  <a:t>F = C f , C^-1 = C^T </a:t>
                </a:r>
                <a:r>
                  <a:rPr lang="ja-JP" altLang="en-US" sz="1200" dirty="0">
                    <a:latin typeface="メイリオ" panose="020B0604030504040204" pitchFamily="50" charset="-128"/>
                    <a:ea typeface="メイリオ" panose="020B0604030504040204" pitchFamily="50" charset="-128"/>
                  </a:rPr>
                  <a:t>になる</a:t>
                </a: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Choice>
        <mc:Fallback xmlns="">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i="0">
                    <a:latin typeface="Cambria Math"/>
                  </a:rPr>
                  <a:t>𝐹</a:t>
                </a:r>
                <a:r>
                  <a:rPr lang="en-US" altLang="ja-JP" sz="1200" i="0" smtClean="0">
                    <a:latin typeface="Cambria Math" panose="02040503050406030204" pitchFamily="18" charset="0"/>
                  </a:rPr>
                  <a:t>_</a:t>
                </a:r>
                <a:r>
                  <a:rPr lang="en-US" altLang="ja-JP" sz="1200" i="0">
                    <a:latin typeface="Cambria Math"/>
                  </a:rPr>
                  <a:t>𝑘=    </a:t>
                </a:r>
                <a:r>
                  <a:rPr lang="en-US" altLang="ja-JP" sz="1200" i="0">
                    <a:latin typeface="Cambria Math" panose="02040503050406030204" pitchFamily="18" charset="0"/>
                  </a:rPr>
                  <a:t>∑_(</a:t>
                </a:r>
                <a:r>
                  <a:rPr lang="en-US" altLang="ja-JP" sz="1200" i="0">
                    <a:latin typeface="Cambria Math"/>
                  </a:rPr>
                  <a:t>𝑙=0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𝑓</a:t>
                </a:r>
                <a:r>
                  <a:rPr lang="en-US" altLang="ja-JP" sz="1200" i="0">
                    <a:latin typeface="Cambria Math" panose="02040503050406030204" pitchFamily="18" charset="0"/>
                  </a:rPr>
                  <a:t>_</a:t>
                </a:r>
                <a:r>
                  <a:rPr lang="en-US" altLang="ja-JP" sz="1200" i="0">
                    <a:latin typeface="Cambria Math"/>
                  </a:rPr>
                  <a:t>𝑙</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r>
                  <a:rPr lang="en-US" altLang="ja-JP" sz="1200" i="0">
                    <a:latin typeface="Cambria Math"/>
                  </a:rPr>
                  <a:t>𝑓</a:t>
                </a:r>
                <a:r>
                  <a:rPr lang="en-US" altLang="ja-JP" sz="1200" i="0" smtClean="0">
                    <a:latin typeface="Cambria Math" panose="02040503050406030204" pitchFamily="18" charset="0"/>
                  </a:rPr>
                  <a:t>_</a:t>
                </a:r>
                <a:r>
                  <a:rPr lang="en-US" altLang="ja-JP" sz="1200" i="0">
                    <a:latin typeface="Cambria Math"/>
                  </a:rPr>
                  <a:t>𝑙=𝐹</a:t>
                </a:r>
                <a:r>
                  <a:rPr lang="en-US" altLang="ja-JP" sz="1200" i="0">
                    <a:latin typeface="Cambria Math" panose="02040503050406030204" pitchFamily="18" charset="0"/>
                  </a:rPr>
                  <a:t>_</a:t>
                </a:r>
                <a:r>
                  <a:rPr lang="en-US" altLang="ja-JP" sz="1200" i="0">
                    <a:latin typeface="Cambria Math"/>
                  </a:rPr>
                  <a:t>0</a:t>
                </a:r>
                <a:r>
                  <a:rPr lang="en-US" altLang="ja-JP" sz="1200" i="0">
                    <a:latin typeface="Cambria Math" panose="02040503050406030204" pitchFamily="18" charset="0"/>
                  </a:rPr>
                  <a:t>/</a:t>
                </a:r>
                <a:r>
                  <a:rPr lang="en-US" altLang="ja-JP" sz="1200" b="0" i="0" smtClean="0">
                    <a:latin typeface="Cambria Math" panose="02040503050406030204" pitchFamily="18" charset="0"/>
                  </a:rPr>
                  <a:t>𝑁</a:t>
                </a:r>
                <a:r>
                  <a:rPr lang="en-US" altLang="ja-JP" sz="1200" i="0">
                    <a:latin typeface="Cambria Math"/>
                  </a:rPr>
                  <a:t>+2</a:t>
                </a:r>
                <a:r>
                  <a:rPr lang="en-US" altLang="ja-JP" sz="1200" i="0">
                    <a:latin typeface="Cambria Math" panose="02040503050406030204" pitchFamily="18" charset="0"/>
                  </a:rPr>
                  <a:t>/</a:t>
                </a:r>
                <a:r>
                  <a:rPr lang="en-US" altLang="ja-JP" sz="1200" i="0">
                    <a:latin typeface="Cambria Math"/>
                  </a:rPr>
                  <a:t>𝑁</a:t>
                </a:r>
                <a:r>
                  <a:rPr lang="en-US" altLang="ja-JP" sz="1200" i="0">
                    <a:latin typeface="Cambria Math" panose="02040503050406030204" pitchFamily="18" charset="0"/>
                  </a:rPr>
                  <a:t> ∑_(</a:t>
                </a:r>
                <a:r>
                  <a:rPr lang="en-US" altLang="ja-JP" sz="1200" i="0">
                    <a:latin typeface="Cambria Math"/>
                  </a:rPr>
                  <a:t>𝑘=1</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𝐹</a:t>
                </a:r>
                <a:r>
                  <a:rPr lang="en-US" altLang="ja-JP" sz="120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𝐹_𝑘</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1</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b="0" i="0" smtClean="0">
                    <a:latin typeface="Cambria Math" panose="02040503050406030204" pitchFamily="18" charset="0"/>
                  </a:rPr>
                  <a:t>𝑓</a:t>
                </a:r>
                <a:r>
                  <a:rPr lang="en-US" altLang="ja-JP" sz="1200" b="0" i="0" smtClean="0">
                    <a:latin typeface="Cambria Math" panose="02040503050406030204" pitchFamily="18" charset="0"/>
                  </a:rPr>
                  <a:t>_</a:t>
                </a:r>
                <a:r>
                  <a:rPr lang="en-US" altLang="ja-JP" sz="1200" i="0">
                    <a:latin typeface="Cambria Math"/>
                  </a:rPr>
                  <a:t>0</a:t>
                </a:r>
                <a:r>
                  <a:rPr lang="en-US" altLang="ja-JP" sz="1200" b="0" i="0" smtClean="0">
                    <a:latin typeface="Cambria Math" panose="02040503050406030204" pitchFamily="18" charset="0"/>
                  </a:rPr>
                  <a:t>+√(2/</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i="0" smtClean="0">
                    <a:latin typeface="Cambria Math" panose="02040503050406030204" pitchFamily="18" charset="0"/>
                  </a:rPr>
                  <a:t>∑</a:t>
                </a:r>
                <a:r>
                  <a:rPr lang="en-US" altLang="ja-JP" sz="1200" i="0">
                    <a:latin typeface="Cambria Math" panose="02040503050406030204" pitchFamily="18" charset="0"/>
                  </a:rPr>
                  <a:t>_</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𝑙</a:t>
                </a:r>
                <a:r>
                  <a:rPr lang="en-US" altLang="ja-JP" sz="1200" i="0">
                    <a:latin typeface="Cambria Math"/>
                  </a:rPr>
                  <a:t>=1</a:t>
                </a:r>
                <a:r>
                  <a:rPr lang="en-US" altLang="ja-JP" sz="1200" i="0" smtClean="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𝑓</a:t>
                </a:r>
                <a:r>
                  <a:rPr lang="en-US" altLang="ja-JP" sz="1200" b="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ea typeface="Cambria Math"/>
                  </a:rPr>
                  <a:t> </a:t>
                </a:r>
                <a:r>
                  <a:rPr lang="en-US" altLang="ja-JP" sz="1200" b="0" i="0" smtClean="0">
                    <a:latin typeface="Cambria Math" panose="02040503050406030204" pitchFamily="18" charset="0"/>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𝑓_𝑙</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2/𝑁</a:t>
                </a:r>
                <a:r>
                  <a:rPr lang="en-US" altLang="ja-JP" sz="1200" b="0" i="0" smtClean="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i="0">
                    <a:latin typeface="Cambria Math"/>
                  </a:rPr>
                  <a:t>=0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𝐹</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b="0" i="0">
                    <a:latin typeface="Cambria Math" panose="02040503050406030204" pitchFamily="18" charset="0"/>
                  </a:rPr>
                  <a:t> </a:t>
                </a:r>
                <a:r>
                  <a:rPr lang="en-US" altLang="ja-JP" sz="1200" b="0" i="0">
                    <a:latin typeface="Cambria Math"/>
                  </a:rPr>
                  <a:t> </a:t>
                </a:r>
                <a:r>
                  <a:rPr lang="en-US" altLang="ja-JP" sz="1200" i="0">
                    <a:latin typeface="Cambria Math"/>
                  </a:rPr>
                  <a:t>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𝑙</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36</a:t>
            </a:fld>
            <a:endParaRPr kumimoji="1" lang="ja-JP" altLang="en-US"/>
          </a:p>
        </p:txBody>
      </p:sp>
    </p:spTree>
    <p:extLst>
      <p:ext uri="{BB962C8B-B14F-4D97-AF65-F5344CB8AC3E}">
        <p14:creationId xmlns:p14="http://schemas.microsoft.com/office/powerpoint/2010/main" val="3892549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37</a:t>
            </a:fld>
            <a:endParaRPr kumimoji="1" lang="ja-JP" altLang="en-US"/>
          </a:p>
        </p:txBody>
      </p:sp>
    </p:spTree>
    <p:extLst>
      <p:ext uri="{BB962C8B-B14F-4D97-AF65-F5344CB8AC3E}">
        <p14:creationId xmlns:p14="http://schemas.microsoft.com/office/powerpoint/2010/main" val="853343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圧縮後の画像はよく見るとアーティファクトが乗ってる</a:t>
            </a:r>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39</a:t>
            </a:fld>
            <a:endParaRPr kumimoji="1" lang="ja-JP" altLang="en-US"/>
          </a:p>
        </p:txBody>
      </p:sp>
    </p:spTree>
    <p:extLst>
      <p:ext uri="{BB962C8B-B14F-4D97-AF65-F5344CB8AC3E}">
        <p14:creationId xmlns:p14="http://schemas.microsoft.com/office/powerpoint/2010/main" val="282116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 </a:t>
            </a:r>
            <a:r>
              <a:rPr kumimoji="1" lang="en-US" altLang="ja-JP" dirty="0"/>
              <a:t>: </a:t>
            </a:r>
          </a:p>
          <a:p>
            <a:r>
              <a:rPr kumimoji="1" lang="en-US" altLang="ja-JP" dirty="0"/>
              <a:t>https://en.wikipedia.org/wiki/JPEG</a:t>
            </a:r>
          </a:p>
          <a:p>
            <a:r>
              <a:rPr kumimoji="1" lang="en-US" altLang="ja-JP" dirty="0"/>
              <a:t>http://www001.upp.so-net.ne.jp/landscape/paper/ipframe006.html</a:t>
            </a:r>
          </a:p>
          <a:p>
            <a:endParaRPr kumimoji="1" lang="en-US" altLang="ja-JP" dirty="0"/>
          </a:p>
          <a:p>
            <a:endParaRPr kumimoji="1" lang="en-US" altLang="ja-JP" dirty="0"/>
          </a:p>
          <a:p>
            <a:r>
              <a:rPr kumimoji="1" lang="en-US" altLang="ja-JP" dirty="0"/>
              <a:t>Zigzag </a:t>
            </a:r>
            <a:r>
              <a:rPr kumimoji="1" lang="ja-JP" altLang="en-US" dirty="0"/>
              <a:t>サンプリングの後は以下の通り</a:t>
            </a:r>
            <a:endParaRPr kumimoji="1" lang="en-US" altLang="ja-JP" dirty="0"/>
          </a:p>
          <a:p>
            <a:r>
              <a:rPr kumimoji="1" lang="en-US" altLang="ja-JP" sz="1000" b="0" i="0" kern="1200" dirty="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a:solidFill>
                  <a:schemeClr val="tx1"/>
                </a:solidFill>
                <a:effectLst/>
                <a:latin typeface="+mn-lt"/>
                <a:ea typeface="+mn-ea"/>
                <a:cs typeface="+mn-cs"/>
              </a:rPr>
              <a:t>+ x</a:t>
            </a:r>
            <a:r>
              <a:rPr kumimoji="1" lang="en-US" altLang="ja-JP" sz="1000" b="0" i="0" kern="1200" dirty="0">
                <a:solidFill>
                  <a:schemeClr val="tx1"/>
                </a:solidFill>
                <a:effectLst/>
                <a:latin typeface="+mn-lt"/>
                <a:ea typeface="+mn-ea"/>
                <a:cs typeface="+mn-cs"/>
              </a:rPr>
              <a:t> is the non-zero, quantized AC coefficient.</a:t>
            </a:r>
          </a:p>
          <a:p>
            <a:r>
              <a:rPr kumimoji="1" lang="en-US" altLang="ja-JP" sz="1000" b="0" i="1" kern="1200" dirty="0">
                <a:solidFill>
                  <a:schemeClr val="tx1"/>
                </a:solidFill>
                <a:effectLst/>
                <a:latin typeface="+mn-lt"/>
                <a:ea typeface="+mn-ea"/>
                <a:cs typeface="+mn-cs"/>
              </a:rPr>
              <a:t>+ RUNLENGTH</a:t>
            </a:r>
            <a:r>
              <a:rPr kumimoji="1" lang="en-US" altLang="ja-JP" sz="1000" b="0" i="0" kern="1200" dirty="0">
                <a:solidFill>
                  <a:schemeClr val="tx1"/>
                </a:solidFill>
                <a:effectLst/>
                <a:latin typeface="+mn-lt"/>
                <a:ea typeface="+mn-ea"/>
                <a:cs typeface="+mn-cs"/>
              </a:rPr>
              <a:t> is the number of zeroes that came before this non-zero AC coefficient.</a:t>
            </a:r>
          </a:p>
          <a:p>
            <a:r>
              <a:rPr kumimoji="1" lang="en-US" altLang="ja-JP" sz="1000" b="0" i="1" kern="1200" dirty="0">
                <a:solidFill>
                  <a:schemeClr val="tx1"/>
                </a:solidFill>
                <a:effectLst/>
                <a:latin typeface="+mn-lt"/>
                <a:ea typeface="+mn-ea"/>
                <a:cs typeface="+mn-cs"/>
              </a:rPr>
              <a:t>+ SIZE</a:t>
            </a:r>
            <a:r>
              <a:rPr kumimoji="1" lang="en-US" altLang="ja-JP" sz="1000" b="0" i="0" kern="1200" dirty="0">
                <a:solidFill>
                  <a:schemeClr val="tx1"/>
                </a:solidFill>
                <a:effectLst/>
                <a:latin typeface="+mn-lt"/>
                <a:ea typeface="+mn-ea"/>
                <a:cs typeface="+mn-cs"/>
              </a:rPr>
              <a:t> is the number of bits required to represent </a:t>
            </a:r>
            <a:r>
              <a:rPr kumimoji="1" lang="en-US" altLang="ja-JP" sz="1000" b="0" i="1" kern="1200" dirty="0">
                <a:solidFill>
                  <a:schemeClr val="tx1"/>
                </a:solidFill>
                <a:effectLst/>
                <a:latin typeface="+mn-lt"/>
                <a:ea typeface="+mn-ea"/>
                <a:cs typeface="+mn-cs"/>
              </a:rPr>
              <a:t>x</a:t>
            </a:r>
            <a:r>
              <a:rPr kumimoji="1" lang="en-US" altLang="ja-JP" sz="1000" b="0" i="0" kern="1200" dirty="0">
                <a:solidFill>
                  <a:schemeClr val="tx1"/>
                </a:solidFill>
                <a:effectLst/>
                <a:latin typeface="+mn-lt"/>
                <a:ea typeface="+mn-ea"/>
                <a:cs typeface="+mn-cs"/>
              </a:rPr>
              <a:t>.</a:t>
            </a:r>
          </a:p>
          <a:p>
            <a:r>
              <a:rPr kumimoji="1" lang="en-US" altLang="ja-JP" sz="1000" b="0" i="1" kern="1200" dirty="0">
                <a:solidFill>
                  <a:schemeClr val="tx1"/>
                </a:solidFill>
                <a:effectLst/>
                <a:latin typeface="+mn-lt"/>
                <a:ea typeface="+mn-ea"/>
                <a:cs typeface="+mn-cs"/>
              </a:rPr>
              <a:t>+ AMPLITUDE</a:t>
            </a:r>
            <a:r>
              <a:rPr kumimoji="1" lang="en-US" altLang="ja-JP" sz="1000" b="0" i="0" kern="1200" dirty="0">
                <a:solidFill>
                  <a:schemeClr val="tx1"/>
                </a:solidFill>
                <a:effectLst/>
                <a:latin typeface="+mn-lt"/>
                <a:ea typeface="+mn-ea"/>
                <a:cs typeface="+mn-cs"/>
              </a:rPr>
              <a:t> is the bit-representation of </a:t>
            </a:r>
            <a:r>
              <a:rPr kumimoji="1" lang="en-US" altLang="ja-JP" sz="1000" b="0" i="1" kern="1200" dirty="0">
                <a:solidFill>
                  <a:schemeClr val="tx1"/>
                </a:solidFill>
                <a:effectLst/>
                <a:latin typeface="+mn-lt"/>
                <a:ea typeface="+mn-ea"/>
                <a:cs typeface="+mn-cs"/>
              </a:rPr>
              <a:t>x</a:t>
            </a:r>
            <a:r>
              <a:rPr kumimoji="1" lang="en-US" altLang="ja-JP" sz="1000" b="0" i="0" kern="1200" dirty="0">
                <a:solidFill>
                  <a:schemeClr val="tx1"/>
                </a:solidFill>
                <a:effectLst/>
                <a:latin typeface="+mn-lt"/>
                <a:ea typeface="+mn-ea"/>
                <a:cs typeface="+mn-cs"/>
              </a:rPr>
              <a:t>.</a:t>
            </a:r>
          </a:p>
          <a:p>
            <a:r>
              <a:rPr kumimoji="1" lang="en-US" altLang="ja-JP" sz="1000" b="0" i="0" kern="1200" dirty="0">
                <a:solidFill>
                  <a:schemeClr val="tx1"/>
                </a:solidFill>
                <a:effectLst/>
                <a:latin typeface="+mn-lt"/>
                <a:ea typeface="+mn-ea"/>
                <a:cs typeface="+mn-cs"/>
              </a:rPr>
              <a:t>+ The run-length encoding works by examining each non-zero AC coefficient </a:t>
            </a:r>
            <a:r>
              <a:rPr kumimoji="1" lang="en-US" altLang="ja-JP" sz="1000" b="0" i="1" kern="1200" dirty="0">
                <a:solidFill>
                  <a:schemeClr val="tx1"/>
                </a:solidFill>
                <a:effectLst/>
                <a:latin typeface="+mn-lt"/>
                <a:ea typeface="+mn-ea"/>
                <a:cs typeface="+mn-cs"/>
              </a:rPr>
              <a:t>x</a:t>
            </a:r>
            <a:r>
              <a:rPr kumimoji="1" lang="en-US" altLang="ja-JP" sz="1000" b="0" i="0" kern="1200" dirty="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a:t>[</a:t>
            </a:r>
            <a:r>
              <a:rPr kumimoji="1" lang="ja-JP" altLang="en-US" dirty="0"/>
              <a:t>上記は</a:t>
            </a:r>
            <a:r>
              <a:rPr kumimoji="1" lang="en-US" altLang="ja-JP" dirty="0" err="1"/>
              <a:t>wikipedia</a:t>
            </a:r>
            <a:r>
              <a:rPr kumimoji="1" lang="ja-JP" altLang="en-US" dirty="0"/>
              <a:t>より</a:t>
            </a:r>
            <a:r>
              <a:rPr kumimoji="1" lang="en-US" altLang="ja-JP" dirty="0"/>
              <a:t>(2018/12/25)]</a:t>
            </a:r>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1583544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41</a:t>
            </a:fld>
            <a:endParaRPr kumimoji="1" lang="ja-JP" altLang="en-US"/>
          </a:p>
        </p:txBody>
      </p:sp>
    </p:spTree>
    <p:extLst>
      <p:ext uri="{BB962C8B-B14F-4D97-AF65-F5344CB8AC3E}">
        <p14:creationId xmlns:p14="http://schemas.microsoft.com/office/powerpoint/2010/main" val="2237737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13 / 52</a:t>
            </a:r>
          </a:p>
          <a:p>
            <a:r>
              <a:rPr kumimoji="1" lang="en-US" altLang="ja-JP" dirty="0"/>
              <a:t>24 / 52</a:t>
            </a:r>
          </a:p>
          <a:p>
            <a:r>
              <a:rPr kumimoji="1" lang="en-US" altLang="ja-JP" dirty="0"/>
              <a:t>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52182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a:t>
            </a:r>
            <a:r>
              <a:rPr kumimoji="1" lang="en-US" altLang="ja-JP" dirty="0"/>
              <a:t>) DC</a:t>
            </a:r>
            <a:r>
              <a:rPr kumimoji="1" lang="ja-JP" altLang="en-US" dirty="0"/>
              <a:t>成分について</a:t>
            </a:r>
            <a:endParaRPr kumimoji="1" lang="en-US" altLang="ja-JP" dirty="0"/>
          </a:p>
          <a:p>
            <a:r>
              <a:rPr kumimoji="1" lang="en-US" altLang="ja-JP" dirty="0"/>
              <a:t>http://d.hatena.ne.jp/kuriken12/20100115/1263566612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https://kuriken12.hatenadiary.org/entry/20100116/1263624735</a:t>
            </a:r>
          </a:p>
          <a:p>
            <a:endParaRPr kumimoji="1" lang="en-US" altLang="ja-JP" dirty="0"/>
          </a:p>
          <a:p>
            <a:r>
              <a:rPr kumimoji="1" lang="ja-JP" altLang="en-US" dirty="0"/>
              <a:t>参考</a:t>
            </a:r>
            <a:r>
              <a:rPr kumimoji="1" lang="en-US" altLang="ja-JP" dirty="0"/>
              <a:t>) DC/AC</a:t>
            </a:r>
            <a:r>
              <a:rPr kumimoji="1" lang="ja-JP" altLang="en-US" dirty="0"/>
              <a:t>成分について</a:t>
            </a:r>
            <a:r>
              <a:rPr kumimoji="1" lang="en-US" altLang="ja-JP" dirty="0"/>
              <a:t/>
            </a:r>
            <a:br>
              <a:rPr kumimoji="1" lang="en-US" altLang="ja-JP" dirty="0"/>
            </a:br>
            <a:r>
              <a:rPr kumimoji="1" lang="en-US" altLang="ja-JP" dirty="0"/>
              <a:t>http://fussy.web.fc2.com/algo/compress7_jpeg2.htm</a:t>
            </a:r>
          </a:p>
          <a:p>
            <a:endParaRPr kumimoji="1" lang="en-US" altLang="ja-JP" dirty="0"/>
          </a:p>
          <a:p>
            <a:r>
              <a:rPr kumimoji="1" lang="ja-JP" altLang="en-US" dirty="0"/>
              <a:t>実装するのが目的ではないので詳細は省く。</a:t>
            </a:r>
            <a:endParaRPr kumimoji="1" lang="en-US" altLang="ja-JP" dirty="0"/>
          </a:p>
          <a:p>
            <a:endParaRPr kumimoji="1" lang="en-US" altLang="ja-JP" dirty="0"/>
          </a:p>
          <a:p>
            <a:r>
              <a:rPr kumimoji="1" lang="en-US" altLang="ja-JP"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43</a:t>
            </a:fld>
            <a:endParaRPr kumimoji="1" lang="ja-JP" altLang="en-US"/>
          </a:p>
        </p:txBody>
      </p:sp>
    </p:spTree>
    <p:extLst>
      <p:ext uri="{BB962C8B-B14F-4D97-AF65-F5344CB8AC3E}">
        <p14:creationId xmlns:p14="http://schemas.microsoft.com/office/powerpoint/2010/main" val="4052554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45</a:t>
            </a:fld>
            <a:endParaRPr kumimoji="1" lang="ja-JP" altLang="en-US"/>
          </a:p>
        </p:txBody>
      </p:sp>
    </p:spTree>
    <p:extLst>
      <p:ext uri="{BB962C8B-B14F-4D97-AF65-F5344CB8AC3E}">
        <p14:creationId xmlns:p14="http://schemas.microsoft.com/office/powerpoint/2010/main" val="287724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377541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a:t>
            </a:r>
            <a:r>
              <a:rPr lang="ja-JP" altLang="en-US" dirty="0"/>
              <a:t>と</a:t>
            </a:r>
            <a:r>
              <a:rPr lang="en-US" altLang="ja-JP" dirty="0"/>
              <a:t>B</a:t>
            </a:r>
            <a:r>
              <a:rPr lang="ja-JP" altLang="en-US" dirty="0"/>
              <a:t>が</a:t>
            </a:r>
            <a:r>
              <a:rPr lang="ja-JP" altLang="en-US" dirty="0">
                <a:hlinkClick r:id="rId3" tooltip="独立 (確率論)"/>
              </a:rPr>
              <a:t>独立</a:t>
            </a:r>
            <a:r>
              <a:rPr lang="ja-JP" altLang="en-US" dirty="0"/>
              <a:t>な事象の場合、「</a:t>
            </a:r>
            <a:r>
              <a:rPr lang="en-US" altLang="ja-JP" dirty="0"/>
              <a:t>A</a:t>
            </a:r>
            <a:r>
              <a:rPr lang="ja-JP" altLang="en-US" dirty="0"/>
              <a:t>も</a:t>
            </a:r>
            <a:r>
              <a:rPr lang="en-US" altLang="ja-JP" dirty="0"/>
              <a:t>B</a:t>
            </a:r>
            <a:r>
              <a:rPr lang="ja-JP" altLang="en-US" dirty="0"/>
              <a:t>も起こる」という事象の情報量は、</a:t>
            </a:r>
            <a:r>
              <a:rPr lang="en-US" altLang="ja-JP" dirty="0"/>
              <a:t>A</a:t>
            </a:r>
            <a:r>
              <a:rPr lang="ja-JP" altLang="en-US" dirty="0"/>
              <a:t>の情報量と</a:t>
            </a:r>
            <a:r>
              <a:rPr lang="en-US" altLang="ja-JP" dirty="0"/>
              <a:t>B</a:t>
            </a:r>
            <a:r>
              <a:rPr lang="ja-JP" altLang="en-US" dirty="0"/>
              <a:t>の情報量の和である。 </a:t>
            </a:r>
            <a:r>
              <a:rPr lang="en-US" altLang="ja-JP" dirty="0"/>
              <a:t>[from </a:t>
            </a:r>
            <a:r>
              <a:rPr lang="en-US" altLang="ja-JP" dirty="0" err="1"/>
              <a:t>wikipedia</a:t>
            </a:r>
            <a:r>
              <a:rPr lang="en-US" altLang="ja-JP" dirty="0"/>
              <a:t>]</a:t>
            </a:r>
            <a:endParaRPr kumimoji="1" lang="en-US" altLang="ja-JP" dirty="0"/>
          </a:p>
          <a:p>
            <a:r>
              <a:rPr kumimoji="1" lang="ja-JP" altLang="en-US" dirty="0"/>
              <a:t>これは</a:t>
            </a:r>
            <a:r>
              <a:rPr kumimoji="1" lang="en-US" altLang="ja-JP" dirty="0"/>
              <a:t>P(A</a:t>
            </a:r>
            <a:r>
              <a:rPr kumimoji="1" lang="ja-JP" altLang="en-US" dirty="0"/>
              <a:t>∩</a:t>
            </a:r>
            <a:r>
              <a:rPr kumimoji="1" lang="en-US" altLang="ja-JP" dirty="0"/>
              <a:t>B)=P(A)P(B)</a:t>
            </a:r>
            <a:r>
              <a:rPr kumimoji="1" lang="ja-JP" altLang="en-US" dirty="0"/>
              <a:t>より証明可能</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7</a:t>
            </a:fld>
            <a:endParaRPr kumimoji="1" lang="ja-JP" altLang="en-US"/>
          </a:p>
        </p:txBody>
      </p:sp>
    </p:spTree>
    <p:extLst>
      <p:ext uri="{BB962C8B-B14F-4D97-AF65-F5344CB8AC3E}">
        <p14:creationId xmlns:p14="http://schemas.microsoft.com/office/powerpoint/2010/main" val="385178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8</a:t>
            </a:fld>
            <a:endParaRPr kumimoji="1" lang="ja-JP" altLang="en-US"/>
          </a:p>
        </p:txBody>
      </p:sp>
    </p:spTree>
    <p:extLst>
      <p:ext uri="{BB962C8B-B14F-4D97-AF65-F5344CB8AC3E}">
        <p14:creationId xmlns:p14="http://schemas.microsoft.com/office/powerpoint/2010/main" val="224421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 : -log(13 / 52)=2.0</a:t>
            </a:r>
          </a:p>
          <a:p>
            <a:r>
              <a:rPr kumimoji="1" lang="en-US" altLang="ja-JP" dirty="0"/>
              <a:t>B : -log(24 / 52)=</a:t>
            </a:r>
            <a:r>
              <a:rPr kumimoji="1" lang="en-US" altLang="ja-JP" sz="1200" b="0" i="0" kern="1200" dirty="0">
                <a:solidFill>
                  <a:schemeClr val="tx1"/>
                </a:solidFill>
                <a:effectLst/>
                <a:latin typeface="+mn-lt"/>
                <a:ea typeface="+mn-ea"/>
                <a:cs typeface="+mn-cs"/>
              </a:rPr>
              <a:t>1.11548</a:t>
            </a:r>
            <a:endParaRPr kumimoji="1" lang="en-US" altLang="ja-JP" dirty="0"/>
          </a:p>
          <a:p>
            <a:r>
              <a:rPr kumimoji="1" lang="en-US" altLang="ja-JP" dirty="0"/>
              <a:t>C : -log(12 / 52)=2.11548</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9</a:t>
            </a:fld>
            <a:endParaRPr kumimoji="1" lang="ja-JP" altLang="en-US"/>
          </a:p>
        </p:txBody>
      </p:sp>
    </p:spTree>
    <p:extLst>
      <p:ext uri="{BB962C8B-B14F-4D97-AF65-F5344CB8AC3E}">
        <p14:creationId xmlns:p14="http://schemas.microsoft.com/office/powerpoint/2010/main" val="324316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386677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このゲーム中にこっそり教えてくれるという設定はとても分かりやすいとおもうのだけども</a:t>
            </a:r>
            <a:r>
              <a:rPr kumimoji="1" lang="ja-JP" altLang="en-US" dirty="0" err="1"/>
              <a:t>。。。</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66012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64043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スライド番号プレースホルダー 5"/>
          <p:cNvSpPr>
            <a:spLocks noGrp="1"/>
          </p:cNvSpPr>
          <p:nvPr>
            <p:ph type="sldNum" sz="quarter" idx="12"/>
          </p:nvPr>
        </p:nvSpPr>
        <p:spPr>
          <a:xfrm>
            <a:off x="9386207" y="6492875"/>
            <a:ext cx="2743200" cy="365125"/>
          </a:xfrm>
          <a:prstGeom prst="rect">
            <a:avLst/>
          </a:prstGeom>
        </p:spPr>
        <p:txBody>
          <a:bodyPr/>
          <a:lstStyle>
            <a:lvl1pPr algn="r">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311.png"/><Relationship Id="rId1" Type="http://schemas.openxmlformats.org/officeDocument/2006/relationships/slideLayout" Target="../slideLayouts/slideLayout2.xml"/><Relationship Id="rId4" Type="http://schemas.openxmlformats.org/officeDocument/2006/relationships/image" Target="../media/image5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logics-of-blue.com/information-theory-bas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310.png"/><Relationship Id="rId4" Type="http://schemas.openxmlformats.org/officeDocument/2006/relationships/image" Target="../media/image210.png"/></Relationships>
</file>

<file path=ppt/slides/_rels/slide37.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16.png"/><Relationship Id="rId7" Type="http://schemas.openxmlformats.org/officeDocument/2006/relationships/image" Target="../media/image9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10.png"/><Relationship Id="rId10" Type="http://schemas.openxmlformats.org/officeDocument/2006/relationships/image" Target="../media/image120.png"/><Relationship Id="rId4" Type="http://schemas.openxmlformats.org/officeDocument/2006/relationships/image" Target="../media/image17.png"/><Relationship Id="rId9" Type="http://schemas.openxmlformats.org/officeDocument/2006/relationships/image" Target="../media/image114.png"/></Relationships>
</file>

<file path=ppt/slides/_rels/slide38.xml.rels><?xml version="1.0" encoding="UTF-8" standalone="yes"?>
<Relationships xmlns="http://schemas.openxmlformats.org/package/2006/relationships"><Relationship Id="rId26" Type="http://schemas.openxmlformats.org/officeDocument/2006/relationships/image" Target="../media/image42.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55" Type="http://schemas.openxmlformats.org/officeDocument/2006/relationships/image" Target="../media/image71.png"/><Relationship Id="rId63" Type="http://schemas.openxmlformats.org/officeDocument/2006/relationships/image" Target="../media/image79.png"/><Relationship Id="rId7" Type="http://schemas.openxmlformats.org/officeDocument/2006/relationships/image" Target="../media/image23.png"/><Relationship Id="rId2" Type="http://schemas.openxmlformats.org/officeDocument/2006/relationships/image" Target="../media/image130.png"/><Relationship Id="rId16" Type="http://schemas.openxmlformats.org/officeDocument/2006/relationships/image" Target="../media/image32.png"/><Relationship Id="rId29" Type="http://schemas.openxmlformats.org/officeDocument/2006/relationships/image" Target="../media/image45.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3" Type="http://schemas.openxmlformats.org/officeDocument/2006/relationships/image" Target="../media/image69.png"/><Relationship Id="rId58" Type="http://schemas.openxmlformats.org/officeDocument/2006/relationships/image" Target="../media/image74.png"/><Relationship Id="rId66" Type="http://schemas.openxmlformats.org/officeDocument/2006/relationships/image" Target="../media/image82.png"/><Relationship Id="rId5" Type="http://schemas.openxmlformats.org/officeDocument/2006/relationships/image" Target="../media/image21.png"/><Relationship Id="rId61" Type="http://schemas.openxmlformats.org/officeDocument/2006/relationships/image" Target="../media/image77.png"/><Relationship Id="rId19" Type="http://schemas.openxmlformats.org/officeDocument/2006/relationships/image" Target="../media/image3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56" Type="http://schemas.openxmlformats.org/officeDocument/2006/relationships/image" Target="../media/image72.png"/><Relationship Id="rId64" Type="http://schemas.openxmlformats.org/officeDocument/2006/relationships/image" Target="../media/image80.png"/><Relationship Id="rId8" Type="http://schemas.openxmlformats.org/officeDocument/2006/relationships/image" Target="../media/image24.png"/><Relationship Id="rId51" Type="http://schemas.openxmlformats.org/officeDocument/2006/relationships/image" Target="../media/image67.png"/><Relationship Id="rId3" Type="http://schemas.openxmlformats.org/officeDocument/2006/relationships/image" Target="../media/image19.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59" Type="http://schemas.openxmlformats.org/officeDocument/2006/relationships/image" Target="../media/image75.png"/><Relationship Id="rId67" Type="http://schemas.openxmlformats.org/officeDocument/2006/relationships/image" Target="../media/image820.png"/><Relationship Id="rId20" Type="http://schemas.openxmlformats.org/officeDocument/2006/relationships/image" Target="../media/image36.png"/><Relationship Id="rId41" Type="http://schemas.openxmlformats.org/officeDocument/2006/relationships/image" Target="../media/image57.png"/><Relationship Id="rId54" Type="http://schemas.openxmlformats.org/officeDocument/2006/relationships/image" Target="../media/image70.png"/><Relationship Id="rId6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22.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57" Type="http://schemas.openxmlformats.org/officeDocument/2006/relationships/image" Target="../media/image73.png"/><Relationship Id="rId10" Type="http://schemas.openxmlformats.org/officeDocument/2006/relationships/image" Target="../media/image26.png"/><Relationship Id="rId31" Type="http://schemas.openxmlformats.org/officeDocument/2006/relationships/image" Target="../media/image47.png"/><Relationship Id="rId44" Type="http://schemas.openxmlformats.org/officeDocument/2006/relationships/image" Target="../media/image60.png"/><Relationship Id="rId52" Type="http://schemas.openxmlformats.org/officeDocument/2006/relationships/image" Target="../media/image68.png"/><Relationship Id="rId60" Type="http://schemas.openxmlformats.org/officeDocument/2006/relationships/image" Target="../media/image76.png"/><Relationship Id="rId65" Type="http://schemas.openxmlformats.org/officeDocument/2006/relationships/image" Target="../media/image81.png"/><Relationship Id="rId4" Type="http://schemas.openxmlformats.org/officeDocument/2006/relationships/image" Target="../media/image20.png"/><Relationship Id="rId9" Type="http://schemas.openxmlformats.org/officeDocument/2006/relationships/image" Target="../media/image25.png"/><Relationship Id="rId13" Type="http://schemas.openxmlformats.org/officeDocument/2006/relationships/image" Target="../media/image29.png"/><Relationship Id="rId18" Type="http://schemas.openxmlformats.org/officeDocument/2006/relationships/image" Target="../media/image34.png"/><Relationship Id="rId39" Type="http://schemas.openxmlformats.org/officeDocument/2006/relationships/image" Target="../media/image55.png"/></Relationships>
</file>

<file path=ppt/slides/_rels/slide3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1.png"/><Relationship Id="rId18" Type="http://schemas.openxmlformats.org/officeDocument/2006/relationships/image" Target="../media/image17.png"/><Relationship Id="rId3" Type="http://schemas.openxmlformats.org/officeDocument/2006/relationships/image" Target="../media/image83.png"/><Relationship Id="rId21" Type="http://schemas.openxmlformats.org/officeDocument/2006/relationships/image" Target="../media/image95.png"/><Relationship Id="rId7" Type="http://schemas.openxmlformats.org/officeDocument/2006/relationships/image" Target="../media/image87.png"/><Relationship Id="rId12" Type="http://schemas.microsoft.com/office/2007/relationships/hdphoto" Target="../media/hdphoto2.wdp"/><Relationship Id="rId17" Type="http://schemas.openxmlformats.org/officeDocument/2006/relationships/image" Target="../media/image16.png"/><Relationship Id="rId2" Type="http://schemas.openxmlformats.org/officeDocument/2006/relationships/notesSlide" Target="../notesSlides/notesSlide17.xml"/><Relationship Id="rId16" Type="http://schemas.microsoft.com/office/2007/relationships/hdphoto" Target="../media/hdphoto4.wdp"/><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0.png"/><Relationship Id="rId5" Type="http://schemas.openxmlformats.org/officeDocument/2006/relationships/image" Target="../media/image85.png"/><Relationship Id="rId15" Type="http://schemas.openxmlformats.org/officeDocument/2006/relationships/image" Target="../media/image92.png"/><Relationship Id="rId10" Type="http://schemas.openxmlformats.org/officeDocument/2006/relationships/image" Target="../media/image89.png"/><Relationship Id="rId19" Type="http://schemas.openxmlformats.org/officeDocument/2006/relationships/image" Target="../media/image93.png"/><Relationship Id="rId4" Type="http://schemas.openxmlformats.org/officeDocument/2006/relationships/image" Target="../media/image84.png"/><Relationship Id="rId9" Type="http://schemas.openxmlformats.org/officeDocument/2006/relationships/image" Target="../media/image88.png"/><Relationship Id="rId14"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4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a:t>デジタルメディア処理</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平均情報量</a:t>
            </a:r>
            <a:r>
              <a:rPr kumimoji="1" lang="en-US" altLang="ja-JP" dirty="0"/>
              <a:t>(</a:t>
            </a:r>
            <a:r>
              <a:rPr kumimoji="1" lang="ja-JP" altLang="en-US" dirty="0"/>
              <a:t>エントロピー</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46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例題</a:t>
            </a:r>
            <a:r>
              <a:rPr lang="en-US" altLang="ja-JP" sz="2400" dirty="0"/>
              <a:t>1) </a:t>
            </a:r>
            <a:r>
              <a:rPr lang="ja-JP" altLang="en-US" sz="2400" dirty="0"/>
              <a:t>ある地域</a:t>
            </a:r>
            <a:r>
              <a:rPr lang="en-US" altLang="ja-JP" sz="2400" dirty="0"/>
              <a:t>A</a:t>
            </a:r>
            <a:r>
              <a:rPr lang="ja-JP" altLang="en-US" sz="2400" dirty="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例題</a:t>
            </a:r>
            <a:r>
              <a:rPr lang="en-US" altLang="ja-JP" sz="2400" dirty="0"/>
              <a:t>2) </a:t>
            </a:r>
            <a:r>
              <a:rPr lang="ja-JP" altLang="en-US" sz="2400" dirty="0"/>
              <a:t>ある地域</a:t>
            </a:r>
            <a:r>
              <a:rPr lang="en-US" altLang="ja-JP" sz="2400" dirty="0"/>
              <a:t>B</a:t>
            </a:r>
            <a:r>
              <a:rPr lang="ja-JP" altLang="en-US" sz="2400" dirty="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327374443"/>
              </p:ext>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a:latin typeface="メイリオ" panose="020B0604030504040204" pitchFamily="50" charset="-128"/>
                          <a:ea typeface="メイリオ" panose="020B0604030504040204" pitchFamily="50" charset="-128"/>
                        </a:rPr>
                        <a:t>事象</a:t>
                      </a: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生起確率</a:t>
                      </a: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晴れ</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曇り</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雨</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雪</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475790331"/>
              </p:ext>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a:latin typeface="メイリオ" panose="020B0604030504040204" pitchFamily="50" charset="-128"/>
                          <a:ea typeface="メイリオ" panose="020B0604030504040204" pitchFamily="50" charset="-128"/>
                        </a:rPr>
                        <a:t>事象</a:t>
                      </a: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生起確率</a:t>
                      </a: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晴れ</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曇り</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雨</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雪</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8"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a:t>　</a:t>
                </a:r>
                <a:endParaRPr lang="en-US" altLang="ja-JP" sz="2400" dirty="0"/>
              </a:p>
            </p:txBody>
          </p:sp>
        </mc:Choice>
        <mc:Fallback xmlns="">
          <p:sp>
            <p:nvSpPr>
              <p:cNvPr id="19"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91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12</a:t>
            </a:fld>
            <a:endParaRPr lang="ja-JP" altLang="en-US"/>
          </a:p>
        </p:txBody>
      </p:sp>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例題</a:t>
            </a:r>
            <a:r>
              <a:rPr lang="en-US" altLang="ja-JP" sz="2400" dirty="0"/>
              <a:t>1) </a:t>
            </a:r>
            <a:r>
              <a:rPr lang="ja-JP" altLang="en-US" sz="2400" dirty="0"/>
              <a:t>ある地域</a:t>
            </a:r>
            <a:r>
              <a:rPr lang="en-US" altLang="ja-JP" sz="2400" dirty="0"/>
              <a:t>A</a:t>
            </a:r>
            <a:r>
              <a:rPr lang="ja-JP" altLang="en-US" sz="2400" dirty="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例題</a:t>
            </a:r>
            <a:r>
              <a:rPr lang="en-US" altLang="ja-JP" sz="2400" dirty="0"/>
              <a:t>2) </a:t>
            </a:r>
            <a:r>
              <a:rPr lang="ja-JP" altLang="en-US" sz="2400" dirty="0"/>
              <a:t>ある地域</a:t>
            </a:r>
            <a:r>
              <a:rPr lang="en-US" altLang="ja-JP" sz="2400" dirty="0"/>
              <a:t>B</a:t>
            </a:r>
            <a:r>
              <a:rPr lang="ja-JP" altLang="en-US" sz="2400" dirty="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a:latin typeface="メイリオ" panose="020B0604030504040204" pitchFamily="50" charset="-128"/>
                          <a:ea typeface="メイリオ" panose="020B0604030504040204" pitchFamily="50" charset="-128"/>
                        </a:rPr>
                        <a:t>事象</a:t>
                      </a: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生起確率</a:t>
                      </a: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晴れ</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曇り</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雨</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雪</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a:latin typeface="メイリオ" panose="020B0604030504040204" pitchFamily="50" charset="-128"/>
                          <a:ea typeface="メイリオ" panose="020B0604030504040204" pitchFamily="50" charset="-128"/>
                        </a:rPr>
                        <a:t>事象</a:t>
                      </a: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生起確率</a:t>
                      </a: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晴れ</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曇り</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雨</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雪</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a:t>　</a:t>
                </a:r>
                <a:endParaRPr lang="en-US" altLang="ja-JP" sz="2400" dirty="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
        <p:nvSpPr>
          <p:cNvPr id="17" name="コンテンツ プレースホルダー 2"/>
          <p:cNvSpPr txBox="1">
            <a:spLocks/>
          </p:cNvSpPr>
          <p:nvPr/>
        </p:nvSpPr>
        <p:spPr>
          <a:xfrm>
            <a:off x="653213" y="5327249"/>
            <a:ext cx="11236780"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確率分布が偏った事象系では，何が起きるかは予測しやすい（地域</a:t>
            </a:r>
            <a:r>
              <a:rPr lang="en-US" altLang="ja-JP" sz="2400" dirty="0"/>
              <a:t>B</a:t>
            </a:r>
            <a:r>
              <a:rPr lang="ja-JP" altLang="en-US" sz="2400" dirty="0"/>
              <a:t>はどうせ晴れる）ため，その系から得られる情報量は少ない</a:t>
            </a:r>
            <a:r>
              <a:rPr lang="en-US" altLang="ja-JP" sz="2400" dirty="0">
                <a:sym typeface="Wingdings" panose="05000000000000000000" pitchFamily="2" charset="2"/>
              </a:rPr>
              <a:t> </a:t>
            </a:r>
            <a:r>
              <a:rPr lang="ja-JP" altLang="en-US" sz="2400" b="1" dirty="0">
                <a:sym typeface="Wingdings" panose="05000000000000000000" pitchFamily="2" charset="2"/>
              </a:rPr>
              <a:t>エントロピーは小さい</a:t>
            </a:r>
            <a:endParaRPr lang="en-US" altLang="ja-JP" sz="2400" b="1" dirty="0"/>
          </a:p>
          <a:p>
            <a:pPr marL="0" indent="0">
              <a:buNone/>
            </a:pPr>
            <a:r>
              <a:rPr lang="ja-JP" altLang="en-US" sz="2400" dirty="0"/>
              <a:t>確率分布が均等な事象系では，事象を確認した時の情報量は多い 　　　　　　　　　　　　　　　　　　　　</a:t>
            </a:r>
            <a:r>
              <a:rPr lang="en-US" altLang="ja-JP" sz="2400" b="1" dirty="0">
                <a:sym typeface="Wingdings" panose="05000000000000000000" pitchFamily="2" charset="2"/>
              </a:rPr>
              <a:t> </a:t>
            </a:r>
            <a:r>
              <a:rPr lang="ja-JP" altLang="en-US" sz="2400" b="1" dirty="0">
                <a:sym typeface="Wingdings" panose="05000000000000000000" pitchFamily="2" charset="2"/>
              </a:rPr>
              <a:t>エントロピー大</a:t>
            </a:r>
            <a:endParaRPr lang="ja-JP" altLang="en-US" sz="2400" b="1" dirty="0"/>
          </a:p>
        </p:txBody>
      </p:sp>
    </p:spTree>
    <p:extLst>
      <p:ext uri="{BB962C8B-B14F-4D97-AF65-F5344CB8AC3E}">
        <p14:creationId xmlns:p14="http://schemas.microsoft.com/office/powerpoint/2010/main" val="363197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81476"/>
            <a:ext cx="11473211" cy="733270"/>
          </a:xfrm>
        </p:spPr>
        <p:txBody>
          <a:bodyPr>
            <a:normAutofit/>
          </a:bodyPr>
          <a:lstStyle/>
          <a:p>
            <a:r>
              <a:rPr lang="ja-JP" altLang="en-US" sz="3200" dirty="0"/>
              <a:t>もう少し例を</a:t>
            </a:r>
            <a:r>
              <a:rPr lang="en-US" altLang="ja-JP" sz="3200" dirty="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13</a:t>
            </a:fld>
            <a:endParaRPr lang="ja-JP" altLang="en-US"/>
          </a:p>
        </p:txBody>
      </p:sp>
      <p:sp>
        <p:nvSpPr>
          <p:cNvPr id="5" name="コンテンツ プレースホルダー 4"/>
          <p:cNvSpPr>
            <a:spLocks noGrp="1"/>
          </p:cNvSpPr>
          <p:nvPr>
            <p:ph idx="1"/>
          </p:nvPr>
        </p:nvSpPr>
        <p:spPr>
          <a:xfrm>
            <a:off x="457200" y="914399"/>
            <a:ext cx="10900611" cy="5705476"/>
          </a:xfrm>
        </p:spPr>
        <p:txBody>
          <a:bodyPr>
            <a:normAutofit/>
          </a:bodyPr>
          <a:lstStyle/>
          <a:p>
            <a:r>
              <a:rPr lang="ja-JP" altLang="en-US" dirty="0"/>
              <a:t>コイントスをして表・裏</a:t>
            </a:r>
            <a:r>
              <a:rPr kumimoji="1" lang="ja-JP" altLang="en-US" dirty="0"/>
              <a:t>を言い当てたら</a:t>
            </a:r>
            <a:r>
              <a:rPr kumimoji="1" lang="en-US" altLang="ja-JP" dirty="0"/>
              <a:t>1000</a:t>
            </a:r>
            <a:r>
              <a:rPr kumimoji="1" lang="ja-JP" altLang="en-US" dirty="0"/>
              <a:t>円もらえるゲームをしている．ある</a:t>
            </a:r>
            <a:r>
              <a:rPr kumimoji="1" lang="ja-JP" altLang="en-US" b="1" dirty="0"/>
              <a:t>男</a:t>
            </a:r>
            <a:r>
              <a:rPr kumimoji="1" lang="en-US" altLang="ja-JP" b="1" dirty="0"/>
              <a:t>X</a:t>
            </a:r>
            <a:r>
              <a:rPr kumimoji="1" lang="ja-JP" altLang="en-US" dirty="0"/>
              <a:t>が，コイントス直後にこっそり表か裏を教えてくれるといってきた．</a:t>
            </a:r>
            <a:endParaRPr kumimoji="1" lang="en-US" altLang="ja-JP" dirty="0"/>
          </a:p>
          <a:p>
            <a:endParaRPr lang="en-US" altLang="ja-JP" dirty="0"/>
          </a:p>
          <a:p>
            <a:endParaRPr kumimoji="1" lang="en-US" altLang="ja-JP" dirty="0"/>
          </a:p>
          <a:p>
            <a:r>
              <a:rPr kumimoji="1" lang="en-US" altLang="ja-JP" dirty="0"/>
              <a:t>1~100</a:t>
            </a:r>
            <a:r>
              <a:rPr kumimoji="1" lang="ja-JP" altLang="en-US" dirty="0"/>
              <a:t>の数字が出るルーレットの出目を当てたら</a:t>
            </a:r>
            <a:r>
              <a:rPr kumimoji="1" lang="en-US" altLang="ja-JP" dirty="0"/>
              <a:t>1000</a:t>
            </a:r>
            <a:r>
              <a:rPr kumimoji="1" lang="ja-JP" altLang="en-US" dirty="0"/>
              <a:t>円もらえるゲームをしている．ある</a:t>
            </a:r>
            <a:r>
              <a:rPr kumimoji="1" lang="ja-JP" altLang="en-US" b="1" dirty="0"/>
              <a:t>男</a:t>
            </a:r>
            <a:r>
              <a:rPr lang="en-US" altLang="ja-JP" b="1" dirty="0"/>
              <a:t>Y</a:t>
            </a:r>
            <a:r>
              <a:rPr lang="ja-JP" altLang="en-US" dirty="0"/>
              <a:t>が，ルーレットの出目をこっそり教えてくれるといってきた．</a:t>
            </a:r>
            <a:endParaRPr lang="en-US" altLang="ja-JP" dirty="0"/>
          </a:p>
          <a:p>
            <a:pPr marL="0" indent="0">
              <a:buNone/>
            </a:pPr>
            <a:r>
              <a:rPr lang="en-US" altLang="ja-JP" sz="1600" dirty="0"/>
              <a:t>※</a:t>
            </a:r>
            <a:r>
              <a:rPr lang="ja-JP" altLang="en-US" sz="1600" dirty="0"/>
              <a:t>コイントスの表裏の出現確率は等しく，ルーレットの数の出現確率も等しい</a:t>
            </a:r>
            <a:endParaRPr lang="en-US" altLang="ja-JP" dirty="0"/>
          </a:p>
          <a:p>
            <a:endParaRPr kumimoji="1" lang="en-US" altLang="ja-JP" dirty="0"/>
          </a:p>
          <a:p>
            <a:pPr marL="0" indent="0">
              <a:buNone/>
            </a:pPr>
            <a:r>
              <a:rPr kumimoji="1" lang="ja-JP" altLang="en-US" b="1" dirty="0">
                <a:solidFill>
                  <a:srgbClr val="FF0000"/>
                </a:solidFill>
              </a:rPr>
              <a:t>男</a:t>
            </a:r>
            <a:r>
              <a:rPr kumimoji="1" lang="en-US" altLang="ja-JP" b="1" dirty="0">
                <a:solidFill>
                  <a:srgbClr val="FF0000"/>
                </a:solidFill>
              </a:rPr>
              <a:t>X</a:t>
            </a:r>
            <a:r>
              <a:rPr kumimoji="1" lang="ja-JP" altLang="en-US" dirty="0">
                <a:solidFill>
                  <a:srgbClr val="FF0000"/>
                </a:solidFill>
              </a:rPr>
              <a:t>と</a:t>
            </a:r>
            <a:r>
              <a:rPr kumimoji="1" lang="ja-JP" altLang="en-US" b="1" dirty="0">
                <a:solidFill>
                  <a:srgbClr val="FF0000"/>
                </a:solidFill>
              </a:rPr>
              <a:t>男</a:t>
            </a:r>
            <a:r>
              <a:rPr kumimoji="1" lang="en-US" altLang="ja-JP" b="1" dirty="0">
                <a:solidFill>
                  <a:srgbClr val="FF0000"/>
                </a:solidFill>
              </a:rPr>
              <a:t>Y</a:t>
            </a:r>
            <a:r>
              <a:rPr kumimoji="1" lang="ja-JP" altLang="en-US" dirty="0">
                <a:solidFill>
                  <a:srgbClr val="FF0000"/>
                </a:solidFill>
              </a:rPr>
              <a:t>どっちの教えてくれる情報量が大きい？</a:t>
            </a:r>
          </a:p>
        </p:txBody>
      </p:sp>
    </p:spTree>
    <p:extLst>
      <p:ext uri="{BB962C8B-B14F-4D97-AF65-F5344CB8AC3E}">
        <p14:creationId xmlns:p14="http://schemas.microsoft.com/office/powerpoint/2010/main" val="371026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14</a:t>
            </a:fld>
            <a:endParaRPr lang="ja-JP" altLang="en-US"/>
          </a:p>
        </p:txBody>
      </p:sp>
      <p:sp>
        <p:nvSpPr>
          <p:cNvPr id="5" name="コンテンツ プレースホルダー 4"/>
          <p:cNvSpPr>
            <a:spLocks noGrp="1"/>
          </p:cNvSpPr>
          <p:nvPr>
            <p:ph idx="1"/>
          </p:nvPr>
        </p:nvSpPr>
        <p:spPr>
          <a:xfrm>
            <a:off x="553452" y="225030"/>
            <a:ext cx="10900611" cy="4780548"/>
          </a:xfrm>
        </p:spPr>
        <p:txBody>
          <a:bodyPr>
            <a:normAutofit/>
          </a:bodyPr>
          <a:lstStyle/>
          <a:p>
            <a:r>
              <a:rPr lang="ja-JP" altLang="en-US" dirty="0"/>
              <a:t>コイントスをして表・裏</a:t>
            </a:r>
            <a:r>
              <a:rPr kumimoji="1" lang="ja-JP" altLang="en-US" dirty="0"/>
              <a:t>を言い当てたら</a:t>
            </a:r>
            <a:r>
              <a:rPr kumimoji="1" lang="en-US" altLang="ja-JP" dirty="0"/>
              <a:t>1000</a:t>
            </a:r>
            <a:r>
              <a:rPr kumimoji="1" lang="ja-JP" altLang="en-US" dirty="0"/>
              <a:t>円もらえるゲームをしている．ある</a:t>
            </a:r>
            <a:r>
              <a:rPr kumimoji="1" lang="ja-JP" altLang="en-US" b="1" dirty="0"/>
              <a:t>男</a:t>
            </a:r>
            <a:r>
              <a:rPr kumimoji="1" lang="en-US" altLang="ja-JP" b="1" dirty="0"/>
              <a:t>X</a:t>
            </a:r>
            <a:r>
              <a:rPr kumimoji="1" lang="ja-JP" altLang="en-US" dirty="0"/>
              <a:t>が，コイントス直後にこっそり表か裏を教えてくれるといってきた．</a:t>
            </a:r>
            <a:endParaRPr kumimoji="1" lang="en-US" altLang="ja-JP" dirty="0"/>
          </a:p>
          <a:p>
            <a:pPr lvl="7"/>
            <a:endParaRPr kumimoji="1" lang="en-US" altLang="ja-JP" dirty="0"/>
          </a:p>
          <a:p>
            <a:pPr marL="0" indent="0">
              <a:buNone/>
            </a:pPr>
            <a:r>
              <a:rPr lang="ja-JP" altLang="en-US" dirty="0"/>
              <a:t>男</a:t>
            </a:r>
            <a:r>
              <a:rPr lang="en-US" altLang="ja-JP" dirty="0"/>
              <a:t>X</a:t>
            </a:r>
            <a:r>
              <a:rPr lang="ja-JP" altLang="en-US" dirty="0"/>
              <a:t>の平均情報量</a:t>
            </a:r>
            <a:r>
              <a:rPr lang="en-US" altLang="ja-JP" dirty="0"/>
              <a:t>: </a:t>
            </a:r>
          </a:p>
          <a:p>
            <a:pPr marL="0" indent="0">
              <a:buNone/>
            </a:pPr>
            <a:endParaRPr kumimoji="1" lang="en-US" altLang="ja-JP" sz="1050" dirty="0"/>
          </a:p>
          <a:p>
            <a:r>
              <a:rPr kumimoji="1" lang="en-US" altLang="ja-JP" dirty="0"/>
              <a:t>1~100</a:t>
            </a:r>
            <a:r>
              <a:rPr kumimoji="1" lang="ja-JP" altLang="en-US" dirty="0"/>
              <a:t>の数字が出るルーレットの出目を当てたら</a:t>
            </a:r>
            <a:r>
              <a:rPr kumimoji="1" lang="en-US" altLang="ja-JP" dirty="0"/>
              <a:t>1000</a:t>
            </a:r>
            <a:r>
              <a:rPr kumimoji="1" lang="ja-JP" altLang="en-US" dirty="0"/>
              <a:t>円もらえるゲームをしている．ある</a:t>
            </a:r>
            <a:r>
              <a:rPr kumimoji="1" lang="ja-JP" altLang="en-US" b="1" dirty="0"/>
              <a:t>男</a:t>
            </a:r>
            <a:r>
              <a:rPr lang="en-US" altLang="ja-JP" b="1" dirty="0"/>
              <a:t>Y</a:t>
            </a:r>
            <a:r>
              <a:rPr lang="ja-JP" altLang="en-US" dirty="0"/>
              <a:t>が，ルーレットの出目をこっそり教えてくれるといってきた．</a:t>
            </a:r>
            <a:endParaRPr lang="en-US" altLang="ja-JP" dirty="0"/>
          </a:p>
          <a:p>
            <a:pPr lvl="7"/>
            <a:endParaRPr lang="en-US" altLang="ja-JP" dirty="0"/>
          </a:p>
          <a:p>
            <a:pPr marL="0" indent="0">
              <a:buNone/>
            </a:pPr>
            <a:r>
              <a:rPr lang="ja-JP" altLang="en-US" dirty="0"/>
              <a:t>男</a:t>
            </a:r>
            <a:r>
              <a:rPr lang="en-US" altLang="ja-JP" dirty="0"/>
              <a:t>Y</a:t>
            </a:r>
            <a:r>
              <a:rPr lang="ja-JP" altLang="en-US" dirty="0"/>
              <a:t>の平均情報量</a:t>
            </a:r>
            <a:r>
              <a:rPr lang="en-US" altLang="ja-JP" dirty="0"/>
              <a:t>: </a:t>
            </a:r>
          </a:p>
          <a:p>
            <a:endParaRPr lang="en-US" altLang="ja-JP" dirty="0"/>
          </a:p>
        </p:txBody>
      </p:sp>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3594099" y="1622923"/>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2</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dirty="0">
                                <a:latin typeface="Cambria Math" panose="02040503050406030204" pitchFamily="18" charset="0"/>
                              </a:rPr>
                              <m:t>2</m:t>
                            </m:r>
                          </m:den>
                        </m:f>
                      </m:e>
                    </m:d>
                    <m:r>
                      <a:rPr lang="en-US" altLang="ja-JP" sz="3200" b="0" i="1" dirty="0" smtClean="0">
                        <a:latin typeface="Cambria Math" panose="02040503050406030204" pitchFamily="18" charset="0"/>
                      </a:rPr>
                      <m:t>2=1.0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a:t> </a:t>
                </a:r>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3594099" y="1622923"/>
                <a:ext cx="5942264"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3594099" y="3923121"/>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100</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b="0" i="0" dirty="0" smtClean="0">
                                <a:latin typeface="Cambria Math" panose="02040503050406030204" pitchFamily="18" charset="0"/>
                              </a:rPr>
                              <m:t>100</m:t>
                            </m:r>
                          </m:den>
                        </m:f>
                      </m:e>
                    </m:d>
                    <m:r>
                      <a:rPr lang="en-US" altLang="ja-JP" sz="3200" i="1" dirty="0">
                        <a:latin typeface="Cambria Math" panose="02040503050406030204" pitchFamily="18" charset="0"/>
                      </a:rPr>
                      <m:t>100=6.64</m:t>
                    </m:r>
                    <m:r>
                      <a:rPr lang="en-US" altLang="ja-JP" sz="3200" b="0" i="1" dirty="0" smtClean="0">
                        <a:latin typeface="Cambria Math" panose="02040503050406030204" pitchFamily="18" charset="0"/>
                      </a:rPr>
                      <m:t>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a:t> </a:t>
                </a:r>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3594099" y="3923121"/>
                <a:ext cx="5942264" cy="1165626"/>
              </a:xfrm>
              <a:prstGeom prst="rect">
                <a:avLst/>
              </a:prstGeom>
              <a:blipFill>
                <a:blip r:embed="rId4"/>
                <a:stretch>
                  <a:fillRect/>
                </a:stretch>
              </a:blipFill>
            </p:spPr>
            <p:txBody>
              <a:bodyPr/>
              <a:lstStyle/>
              <a:p>
                <a:r>
                  <a:rPr lang="ja-JP" altLang="en-US">
                    <a:noFill/>
                  </a:rPr>
                  <a:t> </a:t>
                </a:r>
              </a:p>
            </p:txBody>
          </p:sp>
        </mc:Fallback>
      </mc:AlternateContent>
      <p:sp>
        <p:nvSpPr>
          <p:cNvPr id="8" name="正方形/長方形 7"/>
          <p:cNvSpPr/>
          <p:nvPr/>
        </p:nvSpPr>
        <p:spPr>
          <a:xfrm>
            <a:off x="1195136" y="5191049"/>
            <a:ext cx="10611854" cy="1384995"/>
          </a:xfrm>
          <a:prstGeom prst="rect">
            <a:avLst/>
          </a:prstGeom>
        </p:spPr>
        <p:txBody>
          <a:bodyPr wrap="square">
            <a:spAutoFit/>
          </a:bodyPr>
          <a:lstStyle/>
          <a:p>
            <a:r>
              <a:rPr lang="ja-JP" altLang="en-US" sz="2800" dirty="0">
                <a:solidFill>
                  <a:srgbClr val="C00000"/>
                </a:solidFill>
                <a:latin typeface="メイリオ" panose="020B0604030504040204" pitchFamily="50" charset="-128"/>
                <a:ea typeface="メイリオ" panose="020B0604030504040204" pitchFamily="50" charset="-128"/>
              </a:rPr>
              <a:t>男</a:t>
            </a:r>
            <a:r>
              <a:rPr lang="en-US" altLang="ja-JP" sz="2800" dirty="0">
                <a:solidFill>
                  <a:srgbClr val="C00000"/>
                </a:solidFill>
                <a:latin typeface="メイリオ" panose="020B0604030504040204" pitchFamily="50" charset="-128"/>
                <a:ea typeface="メイリオ" panose="020B0604030504040204" pitchFamily="50" charset="-128"/>
              </a:rPr>
              <a:t>Y</a:t>
            </a:r>
            <a:r>
              <a:rPr lang="ja-JP" altLang="en-US" sz="2800" dirty="0">
                <a:solidFill>
                  <a:srgbClr val="C00000"/>
                </a:solidFill>
                <a:latin typeface="メイリオ" panose="020B0604030504040204" pitchFamily="50" charset="-128"/>
                <a:ea typeface="メイリオ" panose="020B0604030504040204" pitchFamily="50" charset="-128"/>
              </a:rPr>
              <a:t>の持つ平均情報量のほうが大きい</a:t>
            </a:r>
            <a:endParaRPr lang="en-US" altLang="ja-JP" sz="2800" dirty="0">
              <a:solidFill>
                <a:srgbClr val="C00000"/>
              </a:solidFill>
              <a:latin typeface="メイリオ" panose="020B0604030504040204" pitchFamily="50" charset="-128"/>
              <a:ea typeface="メイリオ" panose="020B0604030504040204" pitchFamily="50" charset="-128"/>
            </a:endParaRPr>
          </a:p>
          <a:p>
            <a:r>
              <a:rPr lang="ja-JP" altLang="en-US" sz="2800" dirty="0">
                <a:solidFill>
                  <a:srgbClr val="C00000"/>
                </a:solidFill>
                <a:latin typeface="メイリオ" panose="020B0604030504040204" pitchFamily="50" charset="-128"/>
                <a:ea typeface="メイリオ" panose="020B0604030504040204" pitchFamily="50" charset="-128"/>
              </a:rPr>
              <a:t>こんな感じで知りたい情報を教えてもらえるという設定にすると納得しやすい（かも）</a:t>
            </a:r>
          </a:p>
        </p:txBody>
      </p:sp>
    </p:spTree>
    <p:extLst>
      <p:ext uri="{BB962C8B-B14F-4D97-AF65-F5344CB8AC3E}">
        <p14:creationId xmlns:p14="http://schemas.microsoft.com/office/powerpoint/2010/main" val="218762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r>
              <a:rPr kumimoji="1" lang="en-US" altLang="ja-JP" dirty="0"/>
              <a:t>: </a:t>
            </a:r>
            <a:r>
              <a:rPr kumimoji="1" lang="ja-JP" altLang="en-US" dirty="0"/>
              <a:t>エントロピー</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15</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
        <p:nvSpPr>
          <p:cNvPr id="3" name="正方形/長方形 2"/>
          <p:cNvSpPr/>
          <p:nvPr/>
        </p:nvSpPr>
        <p:spPr>
          <a:xfrm>
            <a:off x="420914" y="6053771"/>
            <a:ext cx="12162972" cy="646331"/>
          </a:xfrm>
          <a:prstGeom prst="rect">
            <a:avLst/>
          </a:prstGeom>
        </p:spPr>
        <p:txBody>
          <a:bodyPr wrap="squar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説明の参考にした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web page : </a:t>
            </a:r>
            <a:r>
              <a:rPr lang="en-US" altLang="ja-JP" dirty="0">
                <a:latin typeface="メイリオ" panose="020B0604030504040204" pitchFamily="50" charset="-128"/>
                <a:ea typeface="メイリオ" panose="020B0604030504040204" pitchFamily="50" charset="-128"/>
                <a:cs typeface="メイリオ" panose="020B0604030504040204" pitchFamily="50" charset="-128"/>
                <a:hlinkClick r:id="rId3"/>
              </a:rPr>
              <a:t>https://logics-of-blue.com/information-theory-basic/</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a:latin typeface="メイリオ" panose="020B0604030504040204" pitchFamily="50" charset="-128"/>
                <a:ea typeface="メイリオ" panose="020B0604030504040204" pitchFamily="50" charset="-128"/>
                <a:cs typeface="メイリオ" panose="020B0604030504040204" pitchFamily="50" charset="-128"/>
              </a:rPr>
              <a:t>分かりやすかったです．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9550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435255"/>
            <a:ext cx="11473211" cy="733270"/>
          </a:xfrm>
        </p:spPr>
        <p:txBody>
          <a:bodyPr/>
          <a:lstStyle/>
          <a:p>
            <a:pPr algn="r"/>
            <a:r>
              <a:rPr kumimoji="1" lang="ja-JP" altLang="en-US" b="1" dirty="0"/>
              <a:t>エントロピー符号化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16</a:t>
            </a:fld>
            <a:endParaRPr lang="ja-JP" altLang="en-US"/>
          </a:p>
        </p:txBody>
      </p:sp>
    </p:spTree>
    <p:extLst>
      <p:ext uri="{BB962C8B-B14F-4D97-AF65-F5344CB8AC3E}">
        <p14:creationId xmlns:p14="http://schemas.microsoft.com/office/powerpoint/2010/main" val="878020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エントロピー符号化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a:t>データに含まれるシンボルに対し，その出現確率に基づき異なる長さの符号（ビット列）を割り当てる事でデータの圧縮を行なう手法</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17</a:t>
            </a:fld>
            <a:endParaRPr lang="ja-JP" altLang="en-US"/>
          </a:p>
        </p:txBody>
      </p:sp>
      <p:sp>
        <p:nvSpPr>
          <p:cNvPr id="7" name="コンテンツ プレースホルダー 2"/>
          <p:cNvSpPr txBox="1">
            <a:spLocks/>
          </p:cNvSpPr>
          <p:nvPr/>
        </p:nvSpPr>
        <p:spPr>
          <a:xfrm>
            <a:off x="687452" y="2627085"/>
            <a:ext cx="9811058"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数字</a:t>
            </a:r>
            <a:r>
              <a:rPr lang="en-US" altLang="ja-JP" sz="2400" dirty="0"/>
              <a:t>[0~7]</a:t>
            </a:r>
            <a:r>
              <a:rPr lang="ja-JP" altLang="en-US" sz="2400" dirty="0"/>
              <a:t>を含むデータ</a:t>
            </a:r>
            <a:endParaRPr lang="en-US" altLang="ja-JP" sz="2400" dirty="0"/>
          </a:p>
          <a:p>
            <a:pPr marL="0" indent="0">
              <a:buNone/>
            </a:pPr>
            <a:r>
              <a:rPr lang="ja-JP" altLang="en-US" sz="2400" dirty="0"/>
              <a:t>ひとつの数字を表現するのに</a:t>
            </a:r>
            <a:r>
              <a:rPr lang="en-US" altLang="ja-JP" sz="2400" dirty="0"/>
              <a:t>3bit</a:t>
            </a:r>
            <a:r>
              <a:rPr lang="ja-JP" altLang="en-US" sz="2400" dirty="0"/>
              <a:t>必要</a:t>
            </a:r>
            <a:endParaRPr lang="en-US" altLang="ja-JP" sz="2400" dirty="0"/>
          </a:p>
          <a:p>
            <a:pPr marL="0" indent="0">
              <a:buNone/>
            </a:pPr>
            <a:r>
              <a:rPr lang="en-US" altLang="ja-JP" sz="3200" dirty="0">
                <a:solidFill>
                  <a:srgbClr val="C00000"/>
                </a:solidFill>
              </a:rPr>
              <a:t>4414434424474454455555555555444555555444444444444644443442443344442444 </a:t>
            </a:r>
          </a:p>
          <a:p>
            <a:pPr marL="0" indent="0">
              <a:buNone/>
            </a:pPr>
            <a:r>
              <a:rPr lang="en-US" altLang="ja-JP" sz="2400" dirty="0"/>
              <a:t>(70</a:t>
            </a:r>
            <a:r>
              <a:rPr lang="ja-JP" altLang="en-US" sz="2400" dirty="0"/>
              <a:t>文字なので，データ量は</a:t>
            </a:r>
            <a:r>
              <a:rPr lang="en-US" altLang="ja-JP" sz="2400" dirty="0"/>
              <a:t>3*70 = 210 </a:t>
            </a:r>
            <a:r>
              <a:rPr lang="ja-JP" altLang="en-US" sz="2400" dirty="0"/>
              <a:t>ビット</a:t>
            </a:r>
            <a:r>
              <a:rPr lang="en-US" altLang="ja-JP" sz="2400" dirty="0"/>
              <a:t>)</a:t>
            </a:r>
          </a:p>
          <a:p>
            <a:pPr marL="0" indent="0">
              <a:buNone/>
            </a:pPr>
            <a:endParaRPr lang="en-US" altLang="ja-JP" sz="2400" dirty="0"/>
          </a:p>
          <a:p>
            <a:pPr marL="0" indent="0">
              <a:buNone/>
            </a:pPr>
            <a:r>
              <a:rPr lang="ja-JP" altLang="en-US" sz="2400" dirty="0"/>
              <a:t>アイディア </a:t>
            </a:r>
            <a:r>
              <a:rPr lang="en-US" altLang="ja-JP" sz="2400" dirty="0"/>
              <a:t>:  </a:t>
            </a:r>
            <a:r>
              <a:rPr lang="ja-JP" altLang="en-US" sz="2400" dirty="0"/>
              <a:t>出現頻度の高い</a:t>
            </a:r>
            <a:r>
              <a:rPr lang="en-US" altLang="ja-JP" sz="2400" dirty="0"/>
              <a:t>『4』</a:t>
            </a:r>
            <a:r>
              <a:rPr lang="ja-JP" altLang="en-US" sz="2400" dirty="0"/>
              <a:t>や</a:t>
            </a:r>
            <a:r>
              <a:rPr lang="en-US" altLang="ja-JP" sz="2400" dirty="0"/>
              <a:t>『5』</a:t>
            </a:r>
            <a:r>
              <a:rPr lang="ja-JP" altLang="en-US" sz="2400" dirty="0"/>
              <a:t>に短い符号を割り当てればデータを圧縮できるのでは？</a:t>
            </a:r>
            <a:endParaRPr lang="en-US" altLang="ja-JP" sz="3200" dirty="0"/>
          </a:p>
        </p:txBody>
      </p:sp>
    </p:spTree>
    <p:extLst>
      <p:ext uri="{BB962C8B-B14F-4D97-AF65-F5344CB8AC3E}">
        <p14:creationId xmlns:p14="http://schemas.microsoft.com/office/powerpoint/2010/main" val="372578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エントロピー符号化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a:t>データに含まれるシンボルに対し，その出現確率に基づき異なる長さの符号（ビット列）を割り当てる事でデータの圧縮を行なう手法</a:t>
            </a:r>
            <a:endParaRPr lang="en-US" altLang="ja-JP" dirty="0"/>
          </a:p>
          <a:p>
            <a:pPr lvl="1"/>
            <a:r>
              <a:rPr kumimoji="1" lang="ja-JP" altLang="en-US" sz="2000" dirty="0"/>
              <a:t>シンボル </a:t>
            </a:r>
            <a:r>
              <a:rPr kumimoji="1" lang="en-US" altLang="ja-JP" sz="2000" dirty="0"/>
              <a:t>: </a:t>
            </a:r>
            <a:r>
              <a:rPr kumimoji="1" lang="ja-JP" altLang="en-US" sz="2000" dirty="0"/>
              <a:t>画像なら画素値，数値列なら数字，文字列なら文字</a:t>
            </a:r>
            <a:endParaRPr kumimoji="1" lang="en-US" altLang="ja-JP" sz="2000" dirty="0"/>
          </a:p>
          <a:p>
            <a:pPr lvl="1"/>
            <a:r>
              <a:rPr lang="ja-JP" altLang="en-US" sz="2000" dirty="0"/>
              <a:t>元のデータを完全に復元できる</a:t>
            </a:r>
            <a:r>
              <a:rPr kumimoji="1" lang="ja-JP" altLang="en-US" sz="2000" dirty="0"/>
              <a:t>可逆圧縮</a:t>
            </a:r>
            <a:endParaRPr kumimoji="1" lang="en-US" altLang="ja-JP" sz="2000" dirty="0"/>
          </a:p>
          <a:p>
            <a:pPr lvl="1"/>
            <a:r>
              <a:rPr lang="ja-JP" altLang="en-US" sz="2000" dirty="0"/>
              <a:t>ハフマン符号化，算術符号化などが知られる</a:t>
            </a:r>
            <a:endParaRPr lang="en-US" altLang="ja-JP" sz="2000" dirty="0"/>
          </a:p>
        </p:txBody>
      </p:sp>
    </p:spTree>
    <p:extLst>
      <p:ext uri="{BB962C8B-B14F-4D97-AF65-F5344CB8AC3E}">
        <p14:creationId xmlns:p14="http://schemas.microsoft.com/office/powerpoint/2010/main" val="59293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エントロピー符号化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a:t>データに含まれるシンボルに対し，その出現確率に基づき異なる長さの符号（ビット列）を割り当てる事でデータの圧縮を行なう手法</a:t>
            </a:r>
            <a:endParaRPr lang="en-US" altLang="ja-JP" dirty="0"/>
          </a:p>
          <a:p>
            <a:pPr lvl="1"/>
            <a:r>
              <a:rPr kumimoji="1" lang="ja-JP" altLang="en-US" sz="2000" dirty="0"/>
              <a:t>シンボル </a:t>
            </a:r>
            <a:r>
              <a:rPr kumimoji="1" lang="en-US" altLang="ja-JP" sz="2000" dirty="0"/>
              <a:t>: </a:t>
            </a:r>
            <a:r>
              <a:rPr kumimoji="1" lang="ja-JP" altLang="en-US" sz="2000" dirty="0"/>
              <a:t>画像なら画素値，数値列なら数字，文字列なら文字</a:t>
            </a:r>
            <a:endParaRPr kumimoji="1" lang="en-US" altLang="ja-JP" sz="2000" dirty="0"/>
          </a:p>
          <a:p>
            <a:pPr lvl="1"/>
            <a:r>
              <a:rPr lang="ja-JP" altLang="en-US" sz="2000" dirty="0"/>
              <a:t>元のデータを完全に復元できる</a:t>
            </a:r>
            <a:r>
              <a:rPr kumimoji="1" lang="ja-JP" altLang="en-US" sz="2000" dirty="0"/>
              <a:t>可逆圧縮</a:t>
            </a:r>
            <a:endParaRPr kumimoji="1" lang="en-US" altLang="ja-JP" sz="2000" dirty="0"/>
          </a:p>
          <a:p>
            <a:pPr lvl="1"/>
            <a:r>
              <a:rPr lang="ja-JP" altLang="en-US" sz="2000" dirty="0"/>
              <a:t>ハフマン符号化，算術符号化などが知られる</a:t>
            </a:r>
            <a:endParaRPr lang="en-US" altLang="ja-JP" sz="2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19</a:t>
            </a:fld>
            <a:endParaRPr lang="ja-JP" altLang="en-US"/>
          </a:p>
        </p:txBody>
      </p:sp>
      <p:graphicFrame>
        <p:nvGraphicFramePr>
          <p:cNvPr id="6" name="表 5"/>
          <p:cNvGraphicFramePr>
            <a:graphicFrameLocks noGrp="1"/>
          </p:cNvGraphicFramePr>
          <p:nvPr/>
        </p:nvGraphicFramePr>
        <p:xfrm>
          <a:off x="584200" y="336270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p>
                  </a:txBody>
                  <a:tcPr anchor="ctr"/>
                </a:tc>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238567" y="33791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t>0~7</a:t>
            </a:r>
            <a:r>
              <a:rPr lang="ja-JP" altLang="en-US" sz="2000" dirty="0"/>
              <a:t>のシンボルで構成される数値列があり、各シンボルの出現確立は左図の通り</a:t>
            </a:r>
            <a:r>
              <a:rPr lang="ja-JP" altLang="en-US" sz="2400" dirty="0"/>
              <a:t>　　　</a:t>
            </a:r>
            <a:endParaRPr lang="en-US" altLang="ja-JP" sz="2400" dirty="0"/>
          </a:p>
          <a:p>
            <a:pPr marL="0" indent="0">
              <a:buNone/>
            </a:pPr>
            <a:r>
              <a:rPr lang="ja-JP" altLang="en-US" sz="2400" dirty="0"/>
              <a:t>　　　　　　</a:t>
            </a:r>
            <a:r>
              <a:rPr lang="en-US" altLang="ja-JP" sz="2400" dirty="0"/>
              <a:t>“…3</a:t>
            </a:r>
            <a:r>
              <a:rPr lang="en-US" altLang="ja-JP" sz="2400" dirty="0">
                <a:solidFill>
                  <a:srgbClr val="C00000"/>
                </a:solidFill>
              </a:rPr>
              <a:t>3</a:t>
            </a:r>
            <a:r>
              <a:rPr lang="en-US" altLang="ja-JP" sz="2400" dirty="0"/>
              <a:t>4</a:t>
            </a:r>
            <a:r>
              <a:rPr lang="en-US" altLang="ja-JP" sz="2400" dirty="0">
                <a:solidFill>
                  <a:srgbClr val="0070C0"/>
                </a:solidFill>
              </a:rPr>
              <a:t>4</a:t>
            </a:r>
            <a:r>
              <a:rPr lang="en-US" altLang="ja-JP" sz="2400" dirty="0"/>
              <a:t>21…”</a:t>
            </a:r>
            <a:r>
              <a:rPr lang="ja-JP" altLang="en-US" sz="2400" dirty="0"/>
              <a:t>　</a:t>
            </a:r>
            <a:endParaRPr lang="en-US" altLang="ja-JP" sz="2400" dirty="0"/>
          </a:p>
          <a:p>
            <a:pPr marL="0" indent="0">
              <a:buNone/>
            </a:pPr>
            <a:r>
              <a:rPr lang="ja-JP" altLang="en-US" sz="2000" dirty="0"/>
              <a:t>通常の</a:t>
            </a:r>
            <a:r>
              <a:rPr lang="en-US" altLang="ja-JP" sz="2000" dirty="0"/>
              <a:t>2</a:t>
            </a:r>
            <a:r>
              <a:rPr lang="ja-JP" altLang="en-US" sz="2000" dirty="0"/>
              <a:t>進数表現では，</a:t>
            </a:r>
            <a:r>
              <a:rPr lang="en-US" altLang="ja-JP" sz="2000" dirty="0"/>
              <a:t>18bit</a:t>
            </a:r>
            <a:r>
              <a:rPr lang="ja-JP" altLang="en-US" sz="2000" dirty="0"/>
              <a:t>必用</a:t>
            </a:r>
            <a:endParaRPr lang="en-US" altLang="ja-JP" sz="2400" dirty="0"/>
          </a:p>
          <a:p>
            <a:pPr marL="0" indent="0">
              <a:buNone/>
            </a:pPr>
            <a:r>
              <a:rPr lang="en-US" altLang="ja-JP" sz="2400" dirty="0"/>
              <a:t>        “…011</a:t>
            </a:r>
            <a:r>
              <a:rPr lang="en-US" altLang="ja-JP" sz="2400" dirty="0">
                <a:solidFill>
                  <a:srgbClr val="C00000"/>
                </a:solidFill>
              </a:rPr>
              <a:t>011</a:t>
            </a:r>
            <a:r>
              <a:rPr lang="en-US" altLang="ja-JP" sz="2400" dirty="0"/>
              <a:t>100</a:t>
            </a:r>
            <a:r>
              <a:rPr lang="en-US" altLang="ja-JP" sz="2400" dirty="0">
                <a:solidFill>
                  <a:srgbClr val="0070C0"/>
                </a:solidFill>
              </a:rPr>
              <a:t>100</a:t>
            </a:r>
            <a:r>
              <a:rPr lang="en-US" altLang="ja-JP" sz="2400" dirty="0"/>
              <a:t>010001…”</a:t>
            </a:r>
          </a:p>
          <a:p>
            <a:pPr marL="0" indent="0">
              <a:buNone/>
            </a:pPr>
            <a:r>
              <a:rPr lang="ja-JP" altLang="en-US" sz="2000" dirty="0"/>
              <a:t>出現確率を利用し，長さの異なる符号を割り当てると，</a:t>
            </a:r>
            <a:r>
              <a:rPr lang="en-US" altLang="ja-JP" sz="2000" dirty="0"/>
              <a:t>14bit</a:t>
            </a:r>
            <a:r>
              <a:rPr lang="ja-JP" altLang="en-US" sz="2000" dirty="0"/>
              <a:t>で表現可能</a:t>
            </a:r>
            <a:endParaRPr lang="en-US" altLang="ja-JP" sz="2400" dirty="0"/>
          </a:p>
          <a:p>
            <a:pPr marL="0" indent="0" algn="ctr">
              <a:buNone/>
            </a:pPr>
            <a:r>
              <a:rPr lang="en-US" altLang="ja-JP" sz="2400" dirty="0"/>
              <a:t>“…10</a:t>
            </a:r>
            <a:r>
              <a:rPr lang="en-US" altLang="ja-JP" sz="2400" dirty="0">
                <a:solidFill>
                  <a:srgbClr val="C00000"/>
                </a:solidFill>
              </a:rPr>
              <a:t>10</a:t>
            </a:r>
            <a:r>
              <a:rPr lang="en-US" altLang="ja-JP" sz="2400" dirty="0"/>
              <a:t>00</a:t>
            </a:r>
            <a:r>
              <a:rPr lang="en-US" altLang="ja-JP" sz="2400" dirty="0">
                <a:solidFill>
                  <a:srgbClr val="0070C0"/>
                </a:solidFill>
              </a:rPr>
              <a:t>00</a:t>
            </a:r>
            <a:r>
              <a:rPr lang="en-US" altLang="ja-JP" sz="2400" dirty="0"/>
              <a:t>110111…”</a:t>
            </a:r>
          </a:p>
        </p:txBody>
      </p:sp>
      <p:sp>
        <p:nvSpPr>
          <p:cNvPr id="8" name="正方形/長方形 7"/>
          <p:cNvSpPr/>
          <p:nvPr/>
        </p:nvSpPr>
        <p:spPr>
          <a:xfrm>
            <a:off x="5924318" y="3244334"/>
            <a:ext cx="343364" cy="369332"/>
          </a:xfrm>
          <a:prstGeom prst="rect">
            <a:avLst/>
          </a:prstGeom>
        </p:spPr>
        <p:txBody>
          <a:bodyPr wrap="none">
            <a:spAutoFit/>
          </a:bodyPr>
          <a:lstStyle/>
          <a:p>
            <a:r>
              <a:rPr lang="en-US" altLang="ja-JP" dirty="0"/>
              <a:t>…</a:t>
            </a:r>
            <a:endParaRPr lang="ja-JP" altLang="en-US" dirty="0"/>
          </a:p>
        </p:txBody>
      </p:sp>
    </p:spTree>
    <p:extLst>
      <p:ext uri="{BB962C8B-B14F-4D97-AF65-F5344CB8AC3E}">
        <p14:creationId xmlns:p14="http://schemas.microsoft.com/office/powerpoint/2010/main" val="299095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Python</a:t>
            </a:r>
            <a:r>
              <a:rPr lang="ja-JP" altLang="en-US" dirty="0"/>
              <a:t>実行環境作成のお願い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来週より</a:t>
            </a:r>
            <a:r>
              <a:rPr lang="en-US" altLang="ja-JP" dirty="0"/>
              <a:t>Python</a:t>
            </a:r>
            <a:r>
              <a:rPr lang="ja-JP" altLang="en-US" dirty="0"/>
              <a:t>を利用したプログラミング演習が始まります。</a:t>
            </a:r>
            <a:endParaRPr lang="en-US" altLang="ja-JP" dirty="0"/>
          </a:p>
          <a:p>
            <a:pPr marL="0" indent="0">
              <a:buNone/>
            </a:pPr>
            <a:endParaRPr kumimoji="1" lang="en-US" altLang="ja-JP" dirty="0"/>
          </a:p>
          <a:p>
            <a:pPr marL="0" indent="0">
              <a:buNone/>
            </a:pPr>
            <a:r>
              <a:rPr kumimoji="1" lang="ja-JP" altLang="en-US" dirty="0"/>
              <a:t>実施場所は</a:t>
            </a:r>
            <a:r>
              <a:rPr kumimoji="1" lang="en-US" altLang="ja-JP" dirty="0"/>
              <a:t>『</a:t>
            </a:r>
            <a:r>
              <a:rPr lang="en-US" altLang="ja-JP" dirty="0"/>
              <a:t>2</a:t>
            </a:r>
            <a:r>
              <a:rPr lang="ja-JP" altLang="en-US" dirty="0"/>
              <a:t>号館</a:t>
            </a:r>
            <a:r>
              <a:rPr lang="en-US" altLang="ja-JP" dirty="0"/>
              <a:t>PC</a:t>
            </a:r>
            <a:r>
              <a:rPr lang="ja-JP" altLang="en-US" dirty="0"/>
              <a:t>実習室 </a:t>
            </a:r>
            <a:r>
              <a:rPr lang="en-US" altLang="ja-JP" dirty="0"/>
              <a:t>XX 』</a:t>
            </a:r>
            <a:r>
              <a:rPr lang="ja-JP" altLang="en-US" dirty="0"/>
              <a:t>です。</a:t>
            </a:r>
            <a:endParaRPr lang="en-US" altLang="ja-JP" dirty="0"/>
          </a:p>
          <a:p>
            <a:pPr marL="0" indent="0">
              <a:buNone/>
            </a:pPr>
            <a:endParaRPr lang="en-US" altLang="ja-JP" dirty="0"/>
          </a:p>
          <a:p>
            <a:pPr marL="0" indent="0">
              <a:buNone/>
            </a:pPr>
            <a:r>
              <a:rPr lang="ja-JP" altLang="en-US" dirty="0"/>
              <a:t>次回</a:t>
            </a:r>
            <a:r>
              <a:rPr kumimoji="1" lang="ja-JP" altLang="en-US" dirty="0"/>
              <a:t>の授業開始までに</a:t>
            </a:r>
            <a:r>
              <a:rPr kumimoji="1" lang="en-US" altLang="ja-JP" dirty="0"/>
              <a:t>Python</a:t>
            </a:r>
            <a:r>
              <a:rPr kumimoji="1" lang="ja-JP" altLang="en-US" dirty="0"/>
              <a:t>の実行環境</a:t>
            </a:r>
            <a:r>
              <a:rPr lang="ja-JP" altLang="en-US" dirty="0"/>
              <a:t>を整えてください。</a:t>
            </a:r>
            <a:endParaRPr lang="en-US" altLang="ja-JP" dirty="0"/>
          </a:p>
          <a:p>
            <a:pPr marL="0" indent="0">
              <a:buNone/>
            </a:pPr>
            <a:r>
              <a:rPr lang="ja-JP" altLang="en-US" dirty="0"/>
              <a:t>自分のノート</a:t>
            </a:r>
            <a:r>
              <a:rPr lang="en-US" altLang="ja-JP" dirty="0"/>
              <a:t>PC</a:t>
            </a:r>
            <a:r>
              <a:rPr lang="ja-JP" altLang="en-US" dirty="0"/>
              <a:t> </a:t>
            </a:r>
            <a:r>
              <a:rPr lang="en-US" altLang="ja-JP" dirty="0"/>
              <a:t>/ </a:t>
            </a:r>
            <a:r>
              <a:rPr lang="ja-JP" altLang="en-US" dirty="0"/>
              <a:t>大学の</a:t>
            </a:r>
            <a:r>
              <a:rPr lang="en-US" altLang="ja-JP" dirty="0"/>
              <a:t>PC </a:t>
            </a:r>
            <a:r>
              <a:rPr lang="ja-JP" altLang="en-US" dirty="0"/>
              <a:t>のどちらを利用してもよいです。</a:t>
            </a:r>
            <a:endParaRPr lang="en-US" altLang="ja-JP" dirty="0"/>
          </a:p>
          <a:p>
            <a:pPr marL="0" indent="0">
              <a:buNone/>
            </a:pPr>
            <a:r>
              <a:rPr lang="ja-JP" altLang="en-US" dirty="0"/>
              <a:t>環境構築方法は「</a:t>
            </a:r>
            <a:r>
              <a:rPr lang="en-US" altLang="ja-JP" sz="2000" dirty="0"/>
              <a:t>https://takashiijiri.com/classes/dm2023/index.html</a:t>
            </a:r>
            <a:r>
              <a:rPr lang="ja-JP" altLang="en-US" dirty="0"/>
              <a:t>」を参照</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a:t>
            </a:fld>
            <a:endParaRPr lang="ja-JP" altLang="en-US"/>
          </a:p>
        </p:txBody>
      </p:sp>
    </p:spTree>
    <p:extLst>
      <p:ext uri="{BB962C8B-B14F-4D97-AF65-F5344CB8AC3E}">
        <p14:creationId xmlns:p14="http://schemas.microsoft.com/office/powerpoint/2010/main" val="423312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3"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20</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grpSp>
        <p:nvGrpSpPr>
          <p:cNvPr id="87" name="グループ化 86"/>
          <p:cNvGrpSpPr/>
          <p:nvPr/>
        </p:nvGrpSpPr>
        <p:grpSpPr>
          <a:xfrm>
            <a:off x="7540135" y="3703325"/>
            <a:ext cx="2953552" cy="993447"/>
            <a:chOff x="7540135" y="3703325"/>
            <a:chExt cx="2953552" cy="993447"/>
          </a:xfrm>
        </p:grpSpPr>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86" name="グループ化 85"/>
          <p:cNvGrpSpPr/>
          <p:nvPr/>
        </p:nvGrpSpPr>
        <p:grpSpPr>
          <a:xfrm>
            <a:off x="9124319" y="327793"/>
            <a:ext cx="869913" cy="3078067"/>
            <a:chOff x="9124319" y="327793"/>
            <a:chExt cx="869913" cy="3078067"/>
          </a:xfrm>
        </p:grpSpPr>
        <p:sp>
          <p:nvSpPr>
            <p:cNvPr id="84" name="楕円 83"/>
            <p:cNvSpPr/>
            <p:nvPr/>
          </p:nvSpPr>
          <p:spPr>
            <a:xfrm>
              <a:off x="9124319" y="327793"/>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9124319" y="2924597"/>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94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5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21</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5805783" y="4156960"/>
            <a:ext cx="2953552" cy="853559"/>
            <a:chOff x="5805783" y="4156960"/>
            <a:chExt cx="2953552" cy="853559"/>
          </a:xfrm>
        </p:grpSpPr>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7727192" y="2556911"/>
            <a:ext cx="2300135" cy="1917750"/>
            <a:chOff x="7727192" y="2556911"/>
            <a:chExt cx="2300135" cy="1917750"/>
          </a:xfrm>
        </p:grpSpPr>
        <p:sp>
          <p:nvSpPr>
            <p:cNvPr id="49" name="楕円 48"/>
            <p:cNvSpPr/>
            <p:nvPr/>
          </p:nvSpPr>
          <p:spPr>
            <a:xfrm>
              <a:off x="9157414" y="2556911"/>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7727192" y="399339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28"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Tree>
    <p:extLst>
      <p:ext uri="{BB962C8B-B14F-4D97-AF65-F5344CB8AC3E}">
        <p14:creationId xmlns:p14="http://schemas.microsoft.com/office/powerpoint/2010/main" val="35866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22</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65309"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6" name="楕円 55"/>
          <p:cNvSpPr/>
          <p:nvPr/>
        </p:nvSpPr>
        <p:spPr>
          <a:xfrm>
            <a:off x="9089356" y="7512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089356" y="10691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p:cNvSpPr txBox="1">
            <a:spLocks/>
          </p:cNvSpPr>
          <p:nvPr/>
        </p:nvSpPr>
        <p:spPr>
          <a:xfrm>
            <a:off x="435429" y="782247"/>
            <a:ext cx="7192921" cy="303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Arial" panose="020B0604020202020204" pitchFamily="34" charset="0"/>
              <a:buAutoNum type="arabicParenR"/>
            </a:pPr>
            <a:r>
              <a:rPr lang="ja-JP" altLang="en-US" sz="2000"/>
              <a:t>出現頻度の最も低い</a:t>
            </a:r>
            <a:r>
              <a:rPr lang="en-US" altLang="ja-JP" sz="2000"/>
              <a:t>2</a:t>
            </a:r>
            <a:r>
              <a:rPr lang="ja-JP" altLang="en-US" sz="2000"/>
              <a:t>つのシンボル・ノードを選択</a:t>
            </a:r>
            <a:endParaRPr lang="en-US" altLang="ja-JP" sz="2000"/>
          </a:p>
          <a:p>
            <a:pPr marL="514350" indent="-514350">
              <a:buFont typeface="Arial" panose="020B0604020202020204" pitchFamily="34" charset="0"/>
              <a:buAutoNum type="arabicParenR"/>
            </a:pPr>
            <a:r>
              <a:rPr lang="ja-JP" altLang="en-US" sz="2000"/>
              <a:t>二つのシンボルを子とするノードを生成し，その出現確率は</a:t>
            </a:r>
            <a:r>
              <a:rPr lang="en-US" altLang="ja-JP" sz="2000"/>
              <a:t>2</a:t>
            </a:r>
            <a:r>
              <a:rPr lang="ja-JP" altLang="en-US" sz="2000"/>
              <a:t>つの和とする</a:t>
            </a:r>
            <a:endParaRPr lang="en-US" altLang="ja-JP" sz="2000"/>
          </a:p>
          <a:p>
            <a:pPr marL="457200" lvl="1" indent="0">
              <a:buFont typeface="Arial" panose="020B0604020202020204" pitchFamily="34" charset="0"/>
              <a:buNone/>
            </a:pPr>
            <a:r>
              <a:rPr lang="en-US" altLang="ja-JP" sz="1600"/>
              <a:t>※</a:t>
            </a:r>
            <a:r>
              <a:rPr lang="ja-JP" altLang="en-US" sz="1600"/>
              <a:t>出現確率の大きなほうに符号</a:t>
            </a:r>
            <a:r>
              <a:rPr lang="en-US" altLang="ja-JP" sz="1600"/>
              <a:t>0</a:t>
            </a:r>
            <a:r>
              <a:rPr lang="ja-JP" altLang="en-US" sz="1600"/>
              <a:t>，小さなほうに符号</a:t>
            </a:r>
            <a:r>
              <a:rPr lang="en-US" altLang="ja-JP" sz="1600"/>
              <a:t>1</a:t>
            </a:r>
            <a:r>
              <a:rPr lang="ja-JP" altLang="en-US" sz="1600"/>
              <a:t>を割り当てる．</a:t>
            </a:r>
            <a:endParaRPr lang="en-US" altLang="ja-JP" sz="1600"/>
          </a:p>
          <a:p>
            <a:pPr marL="514350" indent="-514350">
              <a:buFont typeface="Arial" panose="020B0604020202020204" pitchFamily="34" charset="0"/>
              <a:buAutoNum type="arabicParenR"/>
            </a:pPr>
            <a:r>
              <a:rPr lang="ja-JP" altLang="en-US" sz="2000"/>
              <a:t>ひとつの木にまとまるまで</a:t>
            </a:r>
            <a:r>
              <a:rPr lang="en-US" altLang="ja-JP" sz="2000"/>
              <a:t>1~2</a:t>
            </a:r>
            <a:r>
              <a:rPr lang="ja-JP" altLang="en-US" sz="2000"/>
              <a:t>を繰り返す</a:t>
            </a:r>
            <a:endParaRPr lang="en-US" altLang="ja-JP" sz="2000"/>
          </a:p>
          <a:p>
            <a:pPr marL="457200" lvl="1" indent="0">
              <a:buFont typeface="Arial" panose="020B0604020202020204" pitchFamily="34" charset="0"/>
              <a:buNone/>
            </a:pPr>
            <a:r>
              <a:rPr lang="en-US" altLang="ja-JP" sz="1600"/>
              <a:t>※</a:t>
            </a:r>
            <a:r>
              <a:rPr lang="ja-JP" altLang="en-US" sz="1600"/>
              <a:t>すでに親を持つシンボル・ノードは無視</a:t>
            </a:r>
            <a:endParaRPr lang="en-US" altLang="ja-JP" sz="1600"/>
          </a:p>
          <a:p>
            <a:pPr marL="514350" indent="-514350">
              <a:buFont typeface="Arial" panose="020B0604020202020204" pitchFamily="34" charset="0"/>
              <a:buAutoNum type="arabicParenR"/>
            </a:pPr>
            <a:r>
              <a:rPr lang="ja-JP" altLang="en-US" sz="2000"/>
              <a:t>根から葉まで辿った符号列をシンボルの符合とする</a:t>
            </a:r>
            <a:endParaRPr lang="en-US" altLang="ja-JP" sz="2000"/>
          </a:p>
          <a:p>
            <a:pPr marL="514350" indent="-514350">
              <a:buFont typeface="Arial" panose="020B0604020202020204" pitchFamily="34" charset="0"/>
              <a:buAutoNum type="arabicParenR"/>
            </a:pPr>
            <a:endParaRPr lang="en-US" altLang="ja-JP" sz="2400"/>
          </a:p>
          <a:p>
            <a:pPr marL="514350" indent="-514350">
              <a:buFont typeface="Arial" panose="020B0604020202020204" pitchFamily="34" charset="0"/>
              <a:buAutoNum type="arabicParenR"/>
            </a:pPr>
            <a:endParaRPr lang="ja-JP" altLang="en-US" dirty="0"/>
          </a:p>
        </p:txBody>
      </p:sp>
    </p:spTree>
    <p:extLst>
      <p:ext uri="{BB962C8B-B14F-4D97-AF65-F5344CB8AC3E}">
        <p14:creationId xmlns:p14="http://schemas.microsoft.com/office/powerpoint/2010/main" val="26314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23</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4071431" y="3724532"/>
            <a:ext cx="2953552" cy="945863"/>
            <a:chOff x="4071431" y="3724532"/>
            <a:chExt cx="2953552" cy="945863"/>
          </a:xfrm>
        </p:grpSpPr>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0.27</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r>
                <a:rPr kumimoji="1" lang="en-US" altLang="ja-JP" sz="2400" b="1" dirty="0">
                  <a:solidFill>
                    <a:schemeClr val="tx1"/>
                  </a:solidFill>
                </a:rPr>
                <a:t>: 0.14</a:t>
              </a:r>
              <a:endParaRPr kumimoji="1" lang="ja-JP" altLang="en-US" sz="2400" b="1" dirty="0">
                <a:solidFill>
                  <a:schemeClr val="tx1"/>
                </a:solidFill>
              </a:endParaRPr>
            </a:p>
          </p:txBody>
        </p: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53183"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5" name="正方形/長方形 54"/>
          <p:cNvSpPr/>
          <p:nvPr/>
        </p:nvSpPr>
        <p:spPr>
          <a:xfrm>
            <a:off x="9804521" y="80298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6" name="楕円 55"/>
          <p:cNvSpPr/>
          <p:nvPr/>
        </p:nvSpPr>
        <p:spPr>
          <a:xfrm>
            <a:off x="9161928" y="21736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5997813" y="427677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804521" y="119486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44"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Tree>
    <p:extLst>
      <p:ext uri="{BB962C8B-B14F-4D97-AF65-F5344CB8AC3E}">
        <p14:creationId xmlns:p14="http://schemas.microsoft.com/office/powerpoint/2010/main" val="24802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24</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sp>
        <p:nvSpPr>
          <p:cNvPr id="12" name="角丸四角形 11"/>
          <p:cNvSpPr/>
          <p:nvPr/>
        </p:nvSpPr>
        <p:spPr>
          <a:xfrm>
            <a:off x="5786295"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0.27</a:t>
            </a:r>
            <a:endParaRPr kumimoji="1" lang="ja-JP" altLang="en-US" sz="2400" b="1" dirty="0">
              <a:solidFill>
                <a:schemeClr val="tx1"/>
              </a:solidFill>
            </a:endParaRPr>
          </a:p>
        </p:txBody>
      </p:sp>
      <p:sp>
        <p:nvSpPr>
          <p:cNvPr id="15" name="角丸四角形 14"/>
          <p:cNvSpPr/>
          <p:nvPr/>
        </p:nvSpPr>
        <p:spPr>
          <a:xfrm>
            <a:off x="5786295"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r>
              <a:rPr kumimoji="1" lang="en-US" altLang="ja-JP" sz="2400" b="1" dirty="0">
                <a:solidFill>
                  <a:schemeClr val="tx1"/>
                </a:solidFill>
              </a:rPr>
              <a:t>: 0.14</a:t>
            </a:r>
            <a:endParaRPr kumimoji="1" lang="ja-JP" altLang="en-US" sz="2400" b="1" dirty="0">
              <a:solidFill>
                <a:schemeClr val="tx1"/>
              </a:solidFill>
            </a:endParaRPr>
          </a:p>
        </p:txBody>
      </p:sp>
      <p:sp>
        <p:nvSpPr>
          <p:cNvPr id="22" name="角丸四角形 21"/>
          <p:cNvSpPr/>
          <p:nvPr/>
        </p:nvSpPr>
        <p:spPr>
          <a:xfrm>
            <a:off x="4045821"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65021"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65021"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64385"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11469" y="5334113"/>
            <a:ext cx="2953552" cy="967329"/>
            <a:chOff x="5805783" y="5334113"/>
            <a:chExt cx="2953552" cy="967329"/>
          </a:xfrm>
        </p:grpSpPr>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r>
                <a:rPr kumimoji="1" lang="en-US" altLang="ja-JP" sz="2400" b="1" dirty="0">
                  <a:solidFill>
                    <a:schemeClr val="tx1"/>
                  </a:solidFill>
                </a:rPr>
                <a:t>: 0.25</a:t>
              </a:r>
              <a:endParaRPr kumimoji="1" lang="ja-JP" altLang="en-US" sz="2400" b="1" dirty="0">
                <a:solidFill>
                  <a:schemeClr val="tx1"/>
                </a:solidFill>
              </a:endParaRPr>
            </a:p>
          </p:txBody>
        </p: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3420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2" name="正方形/長方形 81"/>
          <p:cNvSpPr/>
          <p:nvPr/>
        </p:nvSpPr>
        <p:spPr>
          <a:xfrm>
            <a:off x="5355579"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5" name="楕円 54"/>
          <p:cNvSpPr/>
          <p:nvPr/>
        </p:nvSpPr>
        <p:spPr>
          <a:xfrm>
            <a:off x="9190050" y="144123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70783" y="58823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9" name="正方形/長方形 58"/>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60" name="コンテンツ プレースホルダー 2"/>
          <p:cNvSpPr txBox="1">
            <a:spLocks/>
          </p:cNvSpPr>
          <p:nvPr/>
        </p:nvSpPr>
        <p:spPr>
          <a:xfrm>
            <a:off x="435429" y="782247"/>
            <a:ext cx="7192921" cy="303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Arial" panose="020B0604020202020204" pitchFamily="34" charset="0"/>
              <a:buAutoNum type="arabicParenR"/>
            </a:pPr>
            <a:r>
              <a:rPr lang="ja-JP" altLang="en-US" sz="2000"/>
              <a:t>出現頻度の最も低い</a:t>
            </a:r>
            <a:r>
              <a:rPr lang="en-US" altLang="ja-JP" sz="2000"/>
              <a:t>2</a:t>
            </a:r>
            <a:r>
              <a:rPr lang="ja-JP" altLang="en-US" sz="2000"/>
              <a:t>つのシンボル・ノードを選択</a:t>
            </a:r>
            <a:endParaRPr lang="en-US" altLang="ja-JP" sz="2000"/>
          </a:p>
          <a:p>
            <a:pPr marL="514350" indent="-514350">
              <a:buFont typeface="Arial" panose="020B0604020202020204" pitchFamily="34" charset="0"/>
              <a:buAutoNum type="arabicParenR"/>
            </a:pPr>
            <a:r>
              <a:rPr lang="ja-JP" altLang="en-US" sz="2000"/>
              <a:t>二つのシンボルを子とするノードを生成し，その出現確率は</a:t>
            </a:r>
            <a:r>
              <a:rPr lang="en-US" altLang="ja-JP" sz="2000"/>
              <a:t>2</a:t>
            </a:r>
            <a:r>
              <a:rPr lang="ja-JP" altLang="en-US" sz="2000"/>
              <a:t>つの和とする</a:t>
            </a:r>
            <a:endParaRPr lang="en-US" altLang="ja-JP" sz="2000"/>
          </a:p>
          <a:p>
            <a:pPr marL="457200" lvl="1" indent="0">
              <a:buFont typeface="Arial" panose="020B0604020202020204" pitchFamily="34" charset="0"/>
              <a:buNone/>
            </a:pPr>
            <a:r>
              <a:rPr lang="en-US" altLang="ja-JP" sz="1600"/>
              <a:t>※</a:t>
            </a:r>
            <a:r>
              <a:rPr lang="ja-JP" altLang="en-US" sz="1600"/>
              <a:t>出現確率の大きなほうに符号</a:t>
            </a:r>
            <a:r>
              <a:rPr lang="en-US" altLang="ja-JP" sz="1600"/>
              <a:t>0</a:t>
            </a:r>
            <a:r>
              <a:rPr lang="ja-JP" altLang="en-US" sz="1600"/>
              <a:t>，小さなほうに符号</a:t>
            </a:r>
            <a:r>
              <a:rPr lang="en-US" altLang="ja-JP" sz="1600"/>
              <a:t>1</a:t>
            </a:r>
            <a:r>
              <a:rPr lang="ja-JP" altLang="en-US" sz="1600"/>
              <a:t>を割り当てる．</a:t>
            </a:r>
            <a:endParaRPr lang="en-US" altLang="ja-JP" sz="1600"/>
          </a:p>
          <a:p>
            <a:pPr marL="514350" indent="-514350">
              <a:buFont typeface="Arial" panose="020B0604020202020204" pitchFamily="34" charset="0"/>
              <a:buAutoNum type="arabicParenR"/>
            </a:pPr>
            <a:r>
              <a:rPr lang="ja-JP" altLang="en-US" sz="2000"/>
              <a:t>ひとつの木にまとまるまで</a:t>
            </a:r>
            <a:r>
              <a:rPr lang="en-US" altLang="ja-JP" sz="2000"/>
              <a:t>1~2</a:t>
            </a:r>
            <a:r>
              <a:rPr lang="ja-JP" altLang="en-US" sz="2000"/>
              <a:t>を繰り返す</a:t>
            </a:r>
            <a:endParaRPr lang="en-US" altLang="ja-JP" sz="2000"/>
          </a:p>
          <a:p>
            <a:pPr marL="457200" lvl="1" indent="0">
              <a:buFont typeface="Arial" panose="020B0604020202020204" pitchFamily="34" charset="0"/>
              <a:buNone/>
            </a:pPr>
            <a:r>
              <a:rPr lang="en-US" altLang="ja-JP" sz="1600"/>
              <a:t>※</a:t>
            </a:r>
            <a:r>
              <a:rPr lang="ja-JP" altLang="en-US" sz="1600"/>
              <a:t>すでに親を持つシンボル・ノードは無視</a:t>
            </a:r>
            <a:endParaRPr lang="en-US" altLang="ja-JP" sz="1600"/>
          </a:p>
          <a:p>
            <a:pPr marL="514350" indent="-514350">
              <a:buFont typeface="Arial" panose="020B0604020202020204" pitchFamily="34" charset="0"/>
              <a:buAutoNum type="arabicParenR"/>
            </a:pPr>
            <a:r>
              <a:rPr lang="ja-JP" altLang="en-US" sz="2000"/>
              <a:t>根から葉まで辿った符号列をシンボルの符合とする</a:t>
            </a:r>
            <a:endParaRPr lang="en-US" altLang="ja-JP" sz="2000"/>
          </a:p>
          <a:p>
            <a:pPr marL="514350" indent="-514350">
              <a:buFont typeface="Arial" panose="020B0604020202020204" pitchFamily="34" charset="0"/>
              <a:buAutoNum type="arabicParenR"/>
            </a:pPr>
            <a:endParaRPr lang="en-US" altLang="ja-JP" sz="2400"/>
          </a:p>
          <a:p>
            <a:pPr marL="514350" indent="-514350">
              <a:buFont typeface="Arial" panose="020B0604020202020204" pitchFamily="34" charset="0"/>
              <a:buAutoNum type="arabicParenR"/>
            </a:pPr>
            <a:endParaRPr lang="ja-JP" altLang="en-US" dirty="0"/>
          </a:p>
        </p:txBody>
      </p:sp>
    </p:spTree>
    <p:extLst>
      <p:ext uri="{BB962C8B-B14F-4D97-AF65-F5344CB8AC3E}">
        <p14:creationId xmlns:p14="http://schemas.microsoft.com/office/powerpoint/2010/main" val="38808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25</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sp>
        <p:nvSpPr>
          <p:cNvPr id="12" name="角丸四角形 11"/>
          <p:cNvSpPr/>
          <p:nvPr/>
        </p:nvSpPr>
        <p:spPr>
          <a:xfrm>
            <a:off x="57754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0.27</a:t>
            </a:r>
            <a:endParaRPr kumimoji="1" lang="ja-JP" altLang="en-US" sz="2400" b="1" dirty="0">
              <a:solidFill>
                <a:schemeClr val="tx1"/>
              </a:solidFill>
            </a:endParaRPr>
          </a:p>
        </p:txBody>
      </p:sp>
      <p:sp>
        <p:nvSpPr>
          <p:cNvPr id="15" name="角丸四角形 14"/>
          <p:cNvSpPr/>
          <p:nvPr/>
        </p:nvSpPr>
        <p:spPr>
          <a:xfrm>
            <a:off x="57754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r>
              <a:rPr kumimoji="1" lang="en-US" altLang="ja-JP" sz="2400" b="1" dirty="0">
                <a:solidFill>
                  <a:schemeClr val="tx1"/>
                </a:solidFill>
              </a:rPr>
              <a:t>: 0.14</a:t>
            </a:r>
            <a:endParaRPr kumimoji="1" lang="ja-JP" altLang="en-US" sz="2400" b="1" dirty="0">
              <a:solidFill>
                <a:schemeClr val="tx1"/>
              </a:solidFill>
            </a:endParaRPr>
          </a:p>
        </p:txBody>
      </p:sp>
      <p:sp>
        <p:nvSpPr>
          <p:cNvPr id="17" name="角丸四角形 16"/>
          <p:cNvSpPr/>
          <p:nvPr/>
        </p:nvSpPr>
        <p:spPr>
          <a:xfrm>
            <a:off x="23005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0.45</a:t>
            </a:r>
            <a:endParaRPr kumimoji="1" lang="ja-JP" altLang="en-US" sz="2400" b="1" dirty="0">
              <a:solidFill>
                <a:schemeClr val="tx1"/>
              </a:solidFill>
            </a:endParaRPr>
          </a:p>
        </p:txBody>
      </p:sp>
      <p:sp>
        <p:nvSpPr>
          <p:cNvPr id="18" name="角丸四角形 17"/>
          <p:cNvSpPr/>
          <p:nvPr/>
        </p:nvSpPr>
        <p:spPr>
          <a:xfrm>
            <a:off x="40349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r>
              <a:rPr kumimoji="1" lang="en-US" altLang="ja-JP" sz="2400" b="1" dirty="0">
                <a:solidFill>
                  <a:schemeClr val="tx1"/>
                </a:solidFill>
              </a:rPr>
              <a:t>: 0.25</a:t>
            </a:r>
            <a:endParaRPr kumimoji="1" lang="ja-JP" altLang="en-US" sz="2400" b="1" dirty="0">
              <a:solidFill>
                <a:schemeClr val="tx1"/>
              </a:solidFill>
            </a:endParaRPr>
          </a:p>
        </p:txBody>
      </p:sp>
      <p:sp>
        <p:nvSpPr>
          <p:cNvPr id="22" name="角丸四角形 21"/>
          <p:cNvSpPr/>
          <p:nvPr/>
        </p:nvSpPr>
        <p:spPr>
          <a:xfrm>
            <a:off x="40349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541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541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197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197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534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5655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37079" y="3465194"/>
            <a:ext cx="2953552" cy="933929"/>
            <a:chOff x="2337079" y="3465194"/>
            <a:chExt cx="2953552" cy="933929"/>
          </a:xfrm>
        </p:grpSpPr>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a:solidFill>
                    <a:schemeClr val="tx1"/>
                  </a:solidFill>
                </a:rPr>
                <a:t>: 0.28</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39831" y="593211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44693"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6" name="正方形/長方形 55"/>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7" name="正方形/長方形 56"/>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9" name="正方形/長方形 58"/>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60" name="楕円 59"/>
          <p:cNvSpPr/>
          <p:nvPr/>
        </p:nvSpPr>
        <p:spPr>
          <a:xfrm>
            <a:off x="9190050" y="181036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4246074" y="399193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Tree>
    <p:extLst>
      <p:ext uri="{BB962C8B-B14F-4D97-AF65-F5344CB8AC3E}">
        <p14:creationId xmlns:p14="http://schemas.microsoft.com/office/powerpoint/2010/main" val="24513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26</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1855363019"/>
              </p:ext>
            </p:extLst>
          </p:nvPr>
        </p:nvGraphicFramePr>
        <p:xfrm>
          <a:off x="7789351" y="96252"/>
          <a:ext cx="4030340" cy="329184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2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sz="2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sp>
        <p:nvSpPr>
          <p:cNvPr id="12" name="角丸四角形 11"/>
          <p:cNvSpPr/>
          <p:nvPr/>
        </p:nvSpPr>
        <p:spPr>
          <a:xfrm>
            <a:off x="58135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0.27</a:t>
            </a:r>
            <a:endParaRPr kumimoji="1" lang="ja-JP" altLang="en-US" sz="2400" b="1" dirty="0">
              <a:solidFill>
                <a:schemeClr val="tx1"/>
              </a:solidFill>
            </a:endParaRPr>
          </a:p>
        </p:txBody>
      </p:sp>
      <p:sp>
        <p:nvSpPr>
          <p:cNvPr id="15" name="角丸四角形 14"/>
          <p:cNvSpPr/>
          <p:nvPr/>
        </p:nvSpPr>
        <p:spPr>
          <a:xfrm>
            <a:off x="58135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r>
              <a:rPr kumimoji="1" lang="en-US" altLang="ja-JP" sz="2400" b="1" dirty="0">
                <a:solidFill>
                  <a:schemeClr val="tx1"/>
                </a:solidFill>
              </a:rPr>
              <a:t>: 0.14</a:t>
            </a:r>
            <a:endParaRPr kumimoji="1" lang="ja-JP" altLang="en-US" sz="2400" b="1" dirty="0">
              <a:solidFill>
                <a:schemeClr val="tx1"/>
              </a:solidFill>
            </a:endParaRPr>
          </a:p>
        </p:txBody>
      </p:sp>
      <p:sp>
        <p:nvSpPr>
          <p:cNvPr id="17" name="角丸四角形 16"/>
          <p:cNvSpPr/>
          <p:nvPr/>
        </p:nvSpPr>
        <p:spPr>
          <a:xfrm>
            <a:off x="23386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0.45</a:t>
            </a:r>
            <a:endParaRPr kumimoji="1" lang="ja-JP" altLang="en-US" sz="2400" b="1" dirty="0">
              <a:solidFill>
                <a:schemeClr val="tx1"/>
              </a:solidFill>
            </a:endParaRPr>
          </a:p>
        </p:txBody>
      </p:sp>
      <p:sp>
        <p:nvSpPr>
          <p:cNvPr id="18" name="角丸四角形 17"/>
          <p:cNvSpPr/>
          <p:nvPr/>
        </p:nvSpPr>
        <p:spPr>
          <a:xfrm>
            <a:off x="40730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r>
              <a:rPr kumimoji="1" lang="en-US" altLang="ja-JP" sz="2400" b="1" dirty="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a:solidFill>
                  <a:schemeClr val="tx1"/>
                </a:solidFill>
              </a:rPr>
              <a:t>: 0.28</a:t>
            </a:r>
            <a:endParaRPr kumimoji="1" lang="ja-JP" altLang="en-US" sz="2400" b="1" dirty="0">
              <a:solidFill>
                <a:schemeClr val="tx1"/>
              </a:solidFill>
            </a:endParaRPr>
          </a:p>
        </p:txBody>
      </p:sp>
      <p:sp>
        <p:nvSpPr>
          <p:cNvPr id="22" name="角丸四角形 21"/>
          <p:cNvSpPr/>
          <p:nvPr/>
        </p:nvSpPr>
        <p:spPr>
          <a:xfrm>
            <a:off x="40730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922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922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578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578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915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6036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1735956" cy="1913430"/>
            <a:chOff x="602727" y="3937783"/>
            <a:chExt cx="17359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根</a:t>
              </a:r>
              <a:r>
                <a:rPr kumimoji="1" lang="en-US" altLang="ja-JP" sz="2400" b="1" dirty="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5167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1955740" y="496893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77931" y="593211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82793"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5" name="正方形/長方形 54"/>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6" name="正方形/長方形 55"/>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7" name="正方形/長方形 56"/>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9" name="正方形/長方形 58"/>
          <p:cNvSpPr/>
          <p:nvPr/>
        </p:nvSpPr>
        <p:spPr>
          <a:xfrm>
            <a:off x="9804521" y="191359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27" name="フリーフォーム 26"/>
          <p:cNvSpPr/>
          <p:nvPr/>
        </p:nvSpPr>
        <p:spPr>
          <a:xfrm>
            <a:off x="1739900" y="4648200"/>
            <a:ext cx="4064000" cy="1562100"/>
          </a:xfrm>
          <a:custGeom>
            <a:avLst/>
            <a:gdLst>
              <a:gd name="connsiteX0" fmla="*/ 0 w 4064000"/>
              <a:gd name="connsiteY0" fmla="*/ 0 h 1562100"/>
              <a:gd name="connsiteX1" fmla="*/ 533400 w 4064000"/>
              <a:gd name="connsiteY1" fmla="*/ 1244600 h 1562100"/>
              <a:gd name="connsiteX2" fmla="*/ 1816100 w 4064000"/>
              <a:gd name="connsiteY2" fmla="*/ 1257300 h 1562100"/>
              <a:gd name="connsiteX3" fmla="*/ 2362200 w 4064000"/>
              <a:gd name="connsiteY3" fmla="*/ 1562100 h 1562100"/>
              <a:gd name="connsiteX4" fmla="*/ 3556000 w 4064000"/>
              <a:gd name="connsiteY4" fmla="*/ 1562100 h 1562100"/>
              <a:gd name="connsiteX5" fmla="*/ 4064000 w 4064000"/>
              <a:gd name="connsiteY5" fmla="*/ 1308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00" h="1562100">
                <a:moveTo>
                  <a:pt x="0" y="0"/>
                </a:moveTo>
                <a:cubicBezTo>
                  <a:pt x="216958" y="525991"/>
                  <a:pt x="433917" y="1051983"/>
                  <a:pt x="533400" y="1244600"/>
                </a:cubicBezTo>
                <a:lnTo>
                  <a:pt x="1816100" y="1257300"/>
                </a:lnTo>
                <a:lnTo>
                  <a:pt x="2362200" y="1562100"/>
                </a:lnTo>
                <a:lnTo>
                  <a:pt x="3556000" y="1562100"/>
                </a:lnTo>
                <a:lnTo>
                  <a:pt x="4064000" y="1308100"/>
                </a:lnTo>
              </a:path>
            </a:pathLst>
          </a:custGeom>
          <a:noFill/>
          <a:ln w="762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Tree>
    <p:extLst>
      <p:ext uri="{BB962C8B-B14F-4D97-AF65-F5344CB8AC3E}">
        <p14:creationId xmlns:p14="http://schemas.microsoft.com/office/powerpoint/2010/main" val="34519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エントロピー符号化</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27</a:t>
            </a:fld>
            <a:endParaRPr lang="ja-JP" altLang="en-US"/>
          </a:p>
        </p:txBody>
      </p:sp>
      <p:graphicFrame>
        <p:nvGraphicFramePr>
          <p:cNvPr id="6" name="表 5"/>
          <p:cNvGraphicFramePr>
            <a:graphicFrameLocks noGrp="1"/>
          </p:cNvGraphicFramePr>
          <p:nvPr/>
        </p:nvGraphicFramePr>
        <p:xfrm>
          <a:off x="527050" y="124815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p>
                  </a:txBody>
                  <a:tcPr anchor="ctr"/>
                </a:tc>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162367" y="12455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この数値列のエントロピーは</a:t>
            </a:r>
            <a:r>
              <a:rPr lang="en-US" altLang="ja-JP" sz="2400" dirty="0"/>
              <a:t>?</a:t>
            </a:r>
          </a:p>
          <a:p>
            <a:pPr marL="0" indent="0">
              <a:lnSpc>
                <a:spcPct val="100000"/>
              </a:lnSpc>
              <a:spcBef>
                <a:spcPts val="600"/>
              </a:spcBef>
              <a:spcAft>
                <a:spcPts val="600"/>
              </a:spcAft>
              <a:buNone/>
            </a:pPr>
            <a:r>
              <a:rPr lang="en-US" altLang="ja-JP" sz="1800" dirty="0"/>
              <a:t>-0.04 log(0.04)-0.08log(0.08)- … = </a:t>
            </a:r>
            <a:r>
              <a:rPr lang="en-US" altLang="ja-JP" sz="1800" b="1" dirty="0"/>
              <a:t>2.651 [bit]</a:t>
            </a:r>
          </a:p>
          <a:p>
            <a:pPr marL="0" indent="0">
              <a:lnSpc>
                <a:spcPct val="100000"/>
              </a:lnSpc>
              <a:spcBef>
                <a:spcPts val="600"/>
              </a:spcBef>
              <a:spcAft>
                <a:spcPts val="600"/>
              </a:spcAft>
              <a:buNone/>
            </a:pPr>
            <a:endParaRPr lang="en-US" altLang="ja-JP" sz="100" b="1" dirty="0"/>
          </a:p>
          <a:p>
            <a:pPr marL="0" indent="0">
              <a:lnSpc>
                <a:spcPct val="100000"/>
              </a:lnSpc>
              <a:spcBef>
                <a:spcPts val="600"/>
              </a:spcBef>
              <a:spcAft>
                <a:spcPts val="600"/>
              </a:spcAft>
              <a:buNone/>
            </a:pPr>
            <a:r>
              <a:rPr lang="en-US" altLang="ja-JP" sz="2400" dirty="0"/>
              <a:t>2</a:t>
            </a:r>
            <a:r>
              <a:rPr lang="ja-JP" altLang="en-US" sz="2400" dirty="0"/>
              <a:t>進数表現時のへ平均符号長は</a:t>
            </a:r>
            <a:r>
              <a:rPr lang="en-US" altLang="ja-JP" sz="2400" dirty="0"/>
              <a:t>?</a:t>
            </a:r>
          </a:p>
          <a:p>
            <a:pPr marL="0" indent="0">
              <a:lnSpc>
                <a:spcPct val="100000"/>
              </a:lnSpc>
              <a:spcBef>
                <a:spcPts val="600"/>
              </a:spcBef>
              <a:spcAft>
                <a:spcPts val="600"/>
              </a:spcAft>
              <a:buNone/>
            </a:pPr>
            <a:r>
              <a:rPr lang="en-US" altLang="ja-JP" sz="2000" dirty="0"/>
              <a:t>0.04*3.0 + 0.08*3.0 + … = </a:t>
            </a:r>
            <a:r>
              <a:rPr lang="en-US" altLang="ja-JP" sz="2000" b="1" dirty="0"/>
              <a:t>3.0 bit</a:t>
            </a:r>
          </a:p>
          <a:p>
            <a:pPr marL="0" indent="0">
              <a:lnSpc>
                <a:spcPct val="100000"/>
              </a:lnSpc>
              <a:spcBef>
                <a:spcPts val="600"/>
              </a:spcBef>
              <a:spcAft>
                <a:spcPts val="600"/>
              </a:spcAft>
              <a:buNone/>
            </a:pPr>
            <a:endParaRPr lang="en-US" altLang="ja-JP" sz="100" dirty="0"/>
          </a:p>
          <a:p>
            <a:pPr marL="0" indent="0">
              <a:lnSpc>
                <a:spcPct val="100000"/>
              </a:lnSpc>
              <a:spcBef>
                <a:spcPts val="600"/>
              </a:spcBef>
              <a:spcAft>
                <a:spcPts val="600"/>
              </a:spcAft>
              <a:buNone/>
            </a:pPr>
            <a:r>
              <a:rPr lang="ja-JP" altLang="en-US" sz="2400" dirty="0"/>
              <a:t>ハフマン符号表現時の平均符号長は？</a:t>
            </a:r>
            <a:endParaRPr lang="en-US" altLang="ja-JP" sz="2400" dirty="0"/>
          </a:p>
          <a:p>
            <a:pPr marL="0" indent="0">
              <a:lnSpc>
                <a:spcPct val="100000"/>
              </a:lnSpc>
              <a:spcBef>
                <a:spcPts val="600"/>
              </a:spcBef>
              <a:spcAft>
                <a:spcPts val="600"/>
              </a:spcAft>
              <a:buNone/>
            </a:pPr>
            <a:r>
              <a:rPr lang="en-US" altLang="ja-JP" sz="2000" dirty="0"/>
              <a:t>0.04*5.0 + 0.08*3.0 + … = </a:t>
            </a:r>
            <a:r>
              <a:rPr lang="en-US" altLang="ja-JP" sz="2000" b="1" dirty="0"/>
              <a:t>2.67 bit</a:t>
            </a:r>
            <a:endParaRPr lang="en-US" altLang="ja-JP" sz="2400" b="1" dirty="0"/>
          </a:p>
          <a:p>
            <a:pPr marL="0" indent="0">
              <a:lnSpc>
                <a:spcPct val="100000"/>
              </a:lnSpc>
              <a:spcBef>
                <a:spcPts val="600"/>
              </a:spcBef>
              <a:spcAft>
                <a:spcPts val="600"/>
              </a:spcAft>
              <a:buNone/>
            </a:pPr>
            <a:endParaRPr lang="en-US" altLang="ja-JP" sz="2400" dirty="0"/>
          </a:p>
          <a:p>
            <a:pPr marL="0" indent="0">
              <a:lnSpc>
                <a:spcPct val="100000"/>
              </a:lnSpc>
              <a:spcBef>
                <a:spcPts val="600"/>
              </a:spcBef>
              <a:spcAft>
                <a:spcPts val="600"/>
              </a:spcAft>
              <a:buNone/>
            </a:pPr>
            <a:endParaRPr lang="en-US" altLang="ja-JP" sz="2400" dirty="0"/>
          </a:p>
        </p:txBody>
      </p:sp>
      <p:sp>
        <p:nvSpPr>
          <p:cNvPr id="8" name="コンテンツ プレースホルダー 2"/>
          <p:cNvSpPr txBox="1">
            <a:spLocks/>
          </p:cNvSpPr>
          <p:nvPr/>
        </p:nvSpPr>
        <p:spPr>
          <a:xfrm>
            <a:off x="1590367" y="5270954"/>
            <a:ext cx="10468283" cy="1339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データ（画像，文字列，数値列）を符号化した際の平均符号長の下限は，データの平均情報量（エントロピー）で与えられる</a:t>
            </a:r>
            <a:endParaRPr lang="en-US" altLang="ja-JP" sz="2400" dirty="0"/>
          </a:p>
        </p:txBody>
      </p:sp>
    </p:spTree>
    <p:extLst>
      <p:ext uri="{BB962C8B-B14F-4D97-AF65-F5344CB8AC3E}">
        <p14:creationId xmlns:p14="http://schemas.microsoft.com/office/powerpoint/2010/main" val="2603846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画像にハフマン符号を適用する</a:t>
            </a:r>
          </a:p>
        </p:txBody>
      </p:sp>
      <p:sp>
        <p:nvSpPr>
          <p:cNvPr id="3" name="コンテンツ プレースホルダー 2"/>
          <p:cNvSpPr>
            <a:spLocks noGrp="1"/>
          </p:cNvSpPr>
          <p:nvPr>
            <p:ph idx="1"/>
          </p:nvPr>
        </p:nvSpPr>
        <p:spPr>
          <a:xfrm>
            <a:off x="457199" y="1262079"/>
            <a:ext cx="11473211" cy="1481121"/>
          </a:xfrm>
        </p:spPr>
        <p:txBody>
          <a:bodyPr>
            <a:normAutofit/>
          </a:bodyPr>
          <a:lstStyle/>
          <a:p>
            <a:r>
              <a:rPr kumimoji="1" lang="ja-JP" altLang="en-US" sz="2400" dirty="0"/>
              <a:t>入力を </a:t>
            </a:r>
            <a:r>
              <a:rPr kumimoji="1" lang="en-US" altLang="ja-JP" sz="2400" dirty="0"/>
              <a:t>8bit </a:t>
            </a:r>
            <a:r>
              <a:rPr kumimoji="1" lang="ja-JP" altLang="en-US" sz="2400" dirty="0"/>
              <a:t>グレースケール画像</a:t>
            </a:r>
            <a:r>
              <a:rPr lang="ja-JP" altLang="en-US" sz="2400" dirty="0"/>
              <a:t>とする</a:t>
            </a:r>
            <a:endParaRPr lang="en-US" altLang="ja-JP" sz="2400" dirty="0"/>
          </a:p>
          <a:p>
            <a:pPr marL="457200" lvl="1" indent="0">
              <a:buNone/>
            </a:pPr>
            <a:r>
              <a:rPr kumimoji="1" lang="ja-JP" altLang="en-US" sz="2000" dirty="0"/>
              <a:t> </a:t>
            </a:r>
            <a:r>
              <a:rPr kumimoji="1" lang="en-US" altLang="ja-JP" sz="2000" dirty="0">
                <a:sym typeface="Wingdings" panose="05000000000000000000" pitchFamily="2" charset="2"/>
              </a:rPr>
              <a:t> </a:t>
            </a:r>
            <a:r>
              <a:rPr kumimoji="1" lang="ja-JP" altLang="en-US" sz="2000" dirty="0">
                <a:sym typeface="Wingdings" panose="05000000000000000000" pitchFamily="2" charset="2"/>
              </a:rPr>
              <a:t>画素値は </a:t>
            </a:r>
            <a:r>
              <a:rPr kumimoji="1" lang="en-US" altLang="ja-JP" sz="2000" dirty="0">
                <a:sym typeface="Wingdings" panose="05000000000000000000" pitchFamily="2" charset="2"/>
              </a:rPr>
              <a:t>0,1,2,…,255</a:t>
            </a:r>
            <a:r>
              <a:rPr lang="ja-JP" altLang="en-US" sz="2000" dirty="0">
                <a:sym typeface="Wingdings" panose="05000000000000000000" pitchFamily="2" charset="2"/>
              </a:rPr>
              <a:t>の値を持つ</a:t>
            </a:r>
            <a:endParaRPr lang="en-US" altLang="ja-JP" sz="2000" dirty="0">
              <a:sym typeface="Wingdings" panose="05000000000000000000" pitchFamily="2" charset="2"/>
            </a:endParaRPr>
          </a:p>
          <a:p>
            <a:pPr marL="457200" lvl="1" indent="0">
              <a:buNone/>
            </a:pPr>
            <a:endParaRPr lang="en-US" altLang="ja-JP" sz="300" dirty="0">
              <a:sym typeface="Wingdings" panose="05000000000000000000" pitchFamily="2" charset="2"/>
            </a:endParaRPr>
          </a:p>
          <a:p>
            <a:r>
              <a:rPr kumimoji="1" lang="ja-JP" altLang="en-US" sz="2400" dirty="0">
                <a:sym typeface="Wingdings" panose="05000000000000000000" pitchFamily="2" charset="2"/>
              </a:rPr>
              <a:t>ヒストグラムを計算し，頻度値の総和が</a:t>
            </a:r>
            <a:r>
              <a:rPr kumimoji="1" lang="en-US" altLang="ja-JP" sz="2400" dirty="0">
                <a:sym typeface="Wingdings" panose="05000000000000000000" pitchFamily="2" charset="2"/>
              </a:rPr>
              <a:t>1.0</a:t>
            </a:r>
            <a:r>
              <a:rPr kumimoji="1" lang="ja-JP" altLang="en-US" sz="2400" dirty="0">
                <a:sym typeface="Wingdings" panose="05000000000000000000" pitchFamily="2" charset="2"/>
              </a:rPr>
              <a:t>になるように正規化</a:t>
            </a:r>
            <a:endParaRPr kumimoji="1" lang="en-US" altLang="ja-JP" sz="24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28</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1049374" y="2544747"/>
                <a:ext cx="8634223" cy="476541"/>
              </a:xfrm>
              <a:prstGeom prst="rect">
                <a:avLst/>
              </a:prstGeom>
            </p:spPr>
            <p:txBody>
              <a:bodyPr wrap="none">
                <a:spAutoFit/>
              </a:bodyPr>
              <a:lstStyle/>
              <a:p>
                <a14:m>
                  <m:oMath xmlns:m="http://schemas.openxmlformats.org/officeDocument/2006/math">
                    <m:nary>
                      <m:naryPr>
                        <m:chr m:val="∑"/>
                        <m:ctrlPr>
                          <a:rPr lang="pt-BR" altLang="ja-JP" sz="2400" i="1" smtClean="0">
                            <a:latin typeface="Cambria Math" panose="02040503050406030204" pitchFamily="18" charset="0"/>
                            <a:sym typeface="Wingdings" panose="05000000000000000000" pitchFamily="2" charset="2"/>
                          </a:rPr>
                        </m:ctrlPr>
                      </m:naryPr>
                      <m:sub>
                        <m:r>
                          <a:rPr lang="pt-BR" altLang="ja-JP" sz="2400" i="1">
                            <a:latin typeface="Cambria Math" panose="02040503050406030204" pitchFamily="18" charset="0"/>
                            <a:sym typeface="Wingdings" panose="05000000000000000000" pitchFamily="2" charset="2"/>
                          </a:rPr>
                          <m:t>𝑛</m:t>
                        </m:r>
                        <m:r>
                          <a:rPr lang="pt-BR" altLang="ja-JP" sz="2400" i="1">
                            <a:latin typeface="Cambria Math" panose="02040503050406030204" pitchFamily="18" charset="0"/>
                            <a:sym typeface="Wingdings" panose="05000000000000000000" pitchFamily="2" charset="2"/>
                          </a:rPr>
                          <m:t>=0</m:t>
                        </m:r>
                      </m:sub>
                      <m:sup>
                        <m:r>
                          <a:rPr lang="en-US" altLang="ja-JP" sz="2400" i="1">
                            <a:latin typeface="Cambria Math" panose="02040503050406030204" pitchFamily="18" charset="0"/>
                            <a:sym typeface="Wingdings" panose="05000000000000000000" pitchFamily="2" charset="2"/>
                          </a:rPr>
                          <m:t>255</m:t>
                        </m:r>
                      </m:sup>
                      <m:e>
                        <m:r>
                          <a:rPr lang="en-US" altLang="ja-JP" sz="2400" i="1">
                            <a:latin typeface="Cambria Math" panose="02040503050406030204" pitchFamily="18" charset="0"/>
                            <a:sym typeface="Wingdings" panose="05000000000000000000" pitchFamily="2" charset="2"/>
                          </a:rPr>
                          <m:t>𝑝</m:t>
                        </m:r>
                        <m:d>
                          <m:dPr>
                            <m:ctrlPr>
                              <a:rPr lang="en-US" altLang="ja-JP" sz="2400" i="1">
                                <a:latin typeface="Cambria Math" panose="02040503050406030204" pitchFamily="18" charset="0"/>
                                <a:sym typeface="Wingdings" panose="05000000000000000000" pitchFamily="2" charset="2"/>
                              </a:rPr>
                            </m:ctrlPr>
                          </m:dPr>
                          <m:e>
                            <m:r>
                              <a:rPr lang="en-US" altLang="ja-JP" sz="2400" i="1">
                                <a:latin typeface="Cambria Math" panose="02040503050406030204" pitchFamily="18" charset="0"/>
                                <a:sym typeface="Wingdings" panose="05000000000000000000" pitchFamily="2" charset="2"/>
                              </a:rPr>
                              <m:t>𝑛</m:t>
                            </m:r>
                          </m:e>
                        </m:d>
                        <m:r>
                          <a:rPr lang="en-US" altLang="ja-JP" sz="2400" i="1">
                            <a:latin typeface="Cambria Math" panose="02040503050406030204" pitchFamily="18" charset="0"/>
                            <a:sym typeface="Wingdings" panose="05000000000000000000" pitchFamily="2" charset="2"/>
                          </a:rPr>
                          <m:t>=1.0</m:t>
                        </m:r>
                      </m:e>
                    </m:nary>
                    <m:r>
                      <a:rPr lang="en-US" altLang="ja-JP" sz="2400" b="0" i="1" smtClean="0">
                        <a:latin typeface="Cambria Math" panose="02040503050406030204" pitchFamily="18" charset="0"/>
                        <a:sym typeface="Wingdings" panose="05000000000000000000" pitchFamily="2" charset="2"/>
                      </a:rPr>
                      <m:t>    </m:t>
                    </m:r>
                  </m:oMath>
                </a14:m>
                <a:r>
                  <a:rPr lang="ja-JP" altLang="en-US" sz="2400" dirty="0">
                    <a:latin typeface="メイリオ" panose="020B0604030504040204" pitchFamily="50" charset="-128"/>
                    <a:ea typeface="メイリオ" panose="020B0604030504040204" pitchFamily="50" charset="-128"/>
                  </a:rPr>
                  <a:t>ただし，</a:t>
                </a: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p</a:t>
                </a:r>
                <a:r>
                  <a:rPr lang="en-US" altLang="ja-JP" sz="24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n</a:t>
                </a:r>
                <a:r>
                  <a:rPr lang="en-US" altLang="ja-JP" sz="2400" dirty="0">
                    <a:latin typeface="Times New Roman" panose="02020603050405020304" pitchFamily="18" charset="0"/>
                    <a:ea typeface="メイリオ" panose="020B0604030504040204" pitchFamily="50" charset="-128"/>
                    <a:cs typeface="Times New Roman" panose="02020603050405020304" pitchFamily="18" charset="0"/>
                  </a:rPr>
                  <a:t>)</a:t>
                </a:r>
                <a:r>
                  <a:rPr lang="ja-JP" altLang="en-US" sz="2400" dirty="0">
                    <a:latin typeface="Times New Roman" panose="02020603050405020304" pitchFamily="18" charset="0"/>
                    <a:ea typeface="メイリオ" panose="020B0604030504040204" pitchFamily="50" charset="-128"/>
                    <a:cs typeface="Times New Roman" panose="02020603050405020304" pitchFamily="18" charset="0"/>
                  </a:rPr>
                  <a:t>は画素値 </a:t>
                </a: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n</a:t>
                </a:r>
                <a:r>
                  <a:rPr lang="ja-JP" altLang="en-US" sz="2400" i="1" dirty="0">
                    <a:latin typeface="Times New Roman" panose="02020603050405020304" pitchFamily="18" charset="0"/>
                    <a:ea typeface="メイリオ" panose="020B0604030504040204" pitchFamily="50" charset="-128"/>
                    <a:cs typeface="Times New Roman" panose="02020603050405020304" pitchFamily="18" charset="0"/>
                  </a:rPr>
                  <a:t> の頻度（出現確率）</a:t>
                </a:r>
              </a:p>
            </p:txBody>
          </p:sp>
        </mc:Choice>
        <mc:Fallback xmlns="">
          <p:sp>
            <p:nvSpPr>
              <p:cNvPr id="5" name="正方形/長方形 4"/>
              <p:cNvSpPr>
                <a:spLocks noRot="1" noChangeAspect="1" noMove="1" noResize="1" noEditPoints="1" noAdjustHandles="1" noChangeArrowheads="1" noChangeShapeType="1" noTextEdit="1"/>
              </p:cNvSpPr>
              <p:nvPr/>
            </p:nvSpPr>
            <p:spPr>
              <a:xfrm>
                <a:off x="1049374" y="2544747"/>
                <a:ext cx="8634223" cy="476541"/>
              </a:xfrm>
              <a:prstGeom prst="rect">
                <a:avLst/>
              </a:prstGeom>
              <a:blipFill>
                <a:blip r:embed="rId2"/>
                <a:stretch>
                  <a:fillRect l="-5434" t="-126582" r="-71" b="-18227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457199" y="3483760"/>
            <a:ext cx="11473211" cy="1481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ym typeface="Wingdings" panose="05000000000000000000" pitchFamily="2" charset="2"/>
              </a:rPr>
              <a:t>ハフマン符号化アルゴリズムで，画素値</a:t>
            </a:r>
            <a:r>
              <a:rPr lang="en-US" altLang="ja-JP" dirty="0">
                <a:sym typeface="Wingdings" panose="05000000000000000000" pitchFamily="2" charset="2"/>
              </a:rPr>
              <a:t>0,1,2,…, 255</a:t>
            </a:r>
            <a:r>
              <a:rPr lang="ja-JP" altLang="en-US" dirty="0">
                <a:sym typeface="Wingdings" panose="05000000000000000000" pitchFamily="2" charset="2"/>
              </a:rPr>
              <a:t>を符号化する</a:t>
            </a:r>
            <a:endParaRPr lang="en-US" altLang="ja-JP" dirty="0">
              <a:sym typeface="Wingdings" panose="05000000000000000000" pitchFamily="2" charset="2"/>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835" t="10762" r="5976" b="39549"/>
          <a:stretch/>
        </p:blipFill>
        <p:spPr bwMode="auto">
          <a:xfrm>
            <a:off x="4592410" y="4078450"/>
            <a:ext cx="4871934" cy="27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23" t="4896" r="1528" b="1690"/>
          <a:stretch/>
        </p:blipFill>
        <p:spPr bwMode="auto">
          <a:xfrm>
            <a:off x="899839" y="4078450"/>
            <a:ext cx="3539436" cy="2659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17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1443"/>
            <a:ext cx="11473211" cy="733270"/>
          </a:xfrm>
        </p:spPr>
        <p:txBody>
          <a:bodyPr/>
          <a:lstStyle/>
          <a:p>
            <a:pPr algn="r"/>
            <a:r>
              <a:rPr lang="ja-JP" altLang="en-US" b="1" dirty="0"/>
              <a:t>ランレングス符号化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29</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01337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7626969" cy="733270"/>
          </a:xfrm>
        </p:spPr>
        <p:txBody>
          <a:bodyPr>
            <a:normAutofit/>
          </a:bodyPr>
          <a:lstStyle/>
          <a:p>
            <a:r>
              <a:rPr lang="ja-JP" altLang="en-US" sz="3600" dirty="0"/>
              <a:t>画像圧縮</a:t>
            </a:r>
            <a:endParaRPr kumimoji="1" lang="ja-JP" altLang="en-US" sz="3600" dirty="0"/>
          </a:p>
        </p:txBody>
      </p:sp>
      <p:sp>
        <p:nvSpPr>
          <p:cNvPr id="3" name="コンテンツ プレースホルダー 2"/>
          <p:cNvSpPr>
            <a:spLocks noGrp="1"/>
          </p:cNvSpPr>
          <p:nvPr>
            <p:ph idx="1"/>
          </p:nvPr>
        </p:nvSpPr>
        <p:spPr>
          <a:xfrm>
            <a:off x="697881" y="1277732"/>
            <a:ext cx="10304102" cy="5378387"/>
          </a:xfrm>
        </p:spPr>
        <p:txBody>
          <a:bodyPr/>
          <a:lstStyle/>
          <a:p>
            <a:pPr marL="0" indent="0">
              <a:buNone/>
            </a:pPr>
            <a:r>
              <a:rPr lang="ja-JP" altLang="en-US" dirty="0"/>
              <a:t>到達目標</a:t>
            </a:r>
            <a:endParaRPr lang="en-US" altLang="ja-JP" dirty="0"/>
          </a:p>
          <a:p>
            <a:r>
              <a:rPr lang="ja-JP" altLang="en-US" sz="2000" dirty="0"/>
              <a:t>平均情報量（エントロピー）について正しく説明できる</a:t>
            </a:r>
            <a:endParaRPr lang="en-US" altLang="ja-JP" sz="2000" dirty="0"/>
          </a:p>
          <a:p>
            <a:r>
              <a:rPr lang="ja-JP" altLang="en-US" sz="2000" dirty="0"/>
              <a:t>以下の画像圧縮技術について正しく説明できる</a:t>
            </a:r>
            <a:endParaRPr lang="en-US" altLang="ja-JP" sz="2000" dirty="0"/>
          </a:p>
          <a:p>
            <a:pPr lvl="1"/>
            <a:r>
              <a:rPr lang="ja-JP" altLang="en-US" sz="1800" dirty="0"/>
              <a:t>ハフマン符号化・ランレングス符号化・</a:t>
            </a:r>
            <a:r>
              <a:rPr lang="en-US" altLang="ja-JP" sz="1800" dirty="0"/>
              <a:t>jpeg</a:t>
            </a:r>
            <a:r>
              <a:rPr lang="ja-JP" altLang="en-US" sz="1800" dirty="0"/>
              <a:t>圧縮　</a:t>
            </a:r>
            <a:endParaRPr lang="en-US" altLang="ja-JP" sz="1800" dirty="0"/>
          </a:p>
          <a:p>
            <a:pPr lvl="1"/>
            <a:endParaRPr lang="en-US" altLang="ja-JP" dirty="0"/>
          </a:p>
          <a:p>
            <a:pPr marL="0" indent="0">
              <a:buNone/>
            </a:pPr>
            <a:r>
              <a:rPr lang="en-US" altLang="ja-JP" dirty="0"/>
              <a:t>Contents</a:t>
            </a:r>
          </a:p>
          <a:p>
            <a:r>
              <a:rPr lang="ja-JP" altLang="en-US" sz="2000" dirty="0"/>
              <a:t>平均情報量（エントロピー）とは</a:t>
            </a:r>
            <a:endParaRPr lang="en-US" altLang="ja-JP" sz="2000" dirty="0"/>
          </a:p>
          <a:p>
            <a:r>
              <a:rPr lang="ja-JP" altLang="en-US" sz="2000" dirty="0"/>
              <a:t>エントロピー符号化</a:t>
            </a:r>
            <a:r>
              <a:rPr lang="en-US" altLang="ja-JP" sz="2000" dirty="0"/>
              <a:t>	: </a:t>
            </a:r>
            <a:r>
              <a:rPr lang="ja-JP" altLang="en-US" sz="2000" dirty="0"/>
              <a:t>ハフマン符号化</a:t>
            </a:r>
            <a:endParaRPr lang="en-US" altLang="ja-JP" sz="2000" dirty="0"/>
          </a:p>
          <a:p>
            <a:r>
              <a:rPr lang="en-US" altLang="ja-JP" sz="2000" dirty="0"/>
              <a:t>2</a:t>
            </a:r>
            <a:r>
              <a:rPr lang="ja-JP" altLang="en-US" sz="2000" dirty="0"/>
              <a:t>値画像の符号化</a:t>
            </a:r>
            <a:r>
              <a:rPr lang="en-US" altLang="ja-JP" sz="2000" dirty="0"/>
              <a:t>	: </a:t>
            </a:r>
            <a:r>
              <a:rPr lang="ja-JP" altLang="en-US" sz="2000" dirty="0"/>
              <a:t>ランレングス符号</a:t>
            </a:r>
            <a:endParaRPr lang="en-US" altLang="ja-JP" sz="2000" baseline="30000" dirty="0"/>
          </a:p>
          <a:p>
            <a:r>
              <a:rPr kumimoji="1" lang="ja-JP" altLang="en-US" sz="2000" dirty="0"/>
              <a:t>変換符号化            </a:t>
            </a:r>
            <a:r>
              <a:rPr kumimoji="1" lang="en-US" altLang="ja-JP" sz="2000" dirty="0"/>
              <a:t>	: </a:t>
            </a:r>
            <a:r>
              <a:rPr kumimoji="1" lang="ja-JP" altLang="en-US" sz="2000" dirty="0"/>
              <a:t>離散コサイン変換</a:t>
            </a:r>
            <a:r>
              <a:rPr kumimoji="1" lang="en-US" altLang="ja-JP" sz="2000" dirty="0"/>
              <a:t>, jpeg</a:t>
            </a:r>
            <a:r>
              <a:rPr kumimoji="1" lang="ja-JP" altLang="en-US" sz="2000" dirty="0"/>
              <a:t>圧縮</a:t>
            </a:r>
            <a:endParaRPr kumimoji="1" lang="en-US" altLang="ja-JP" sz="2000" dirty="0"/>
          </a:p>
        </p:txBody>
      </p:sp>
    </p:spTree>
    <p:extLst>
      <p:ext uri="{BB962C8B-B14F-4D97-AF65-F5344CB8AC3E}">
        <p14:creationId xmlns:p14="http://schemas.microsoft.com/office/powerpoint/2010/main" val="4098274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a:t>ランレングス符号化</a:t>
            </a:r>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a:t>データを</a:t>
            </a:r>
            <a:r>
              <a:rPr lang="ja-JP" altLang="en-US" b="1" dirty="0"/>
              <a:t>シンボル</a:t>
            </a:r>
            <a:r>
              <a:rPr lang="ja-JP" altLang="en-US" dirty="0"/>
              <a:t>と</a:t>
            </a:r>
            <a:r>
              <a:rPr lang="ja-JP" altLang="en-US" b="1" dirty="0"/>
              <a:t>その連続する長さ</a:t>
            </a:r>
            <a:r>
              <a:rPr lang="ja-JP" altLang="en-US" dirty="0"/>
              <a:t>で符号化する手法</a:t>
            </a:r>
            <a:endParaRPr lang="en-US" altLang="ja-JP" dirty="0"/>
          </a:p>
          <a:p>
            <a:pPr marL="457200" lvl="1" indent="0">
              <a:lnSpc>
                <a:spcPct val="100000"/>
              </a:lnSpc>
              <a:spcBef>
                <a:spcPts val="600"/>
              </a:spcBef>
              <a:spcAft>
                <a:spcPts val="600"/>
              </a:spcAft>
              <a:buNone/>
            </a:pPr>
            <a:r>
              <a:rPr lang="ja-JP" altLang="en-US" dirty="0"/>
              <a:t>元データ</a:t>
            </a:r>
            <a:r>
              <a:rPr lang="en-US" altLang="ja-JP" dirty="0"/>
              <a:t>: AAAAAAABBBBAAAACCCCCCCCC  : 1byte * 24</a:t>
            </a:r>
            <a:r>
              <a:rPr lang="ja-JP" altLang="en-US" dirty="0"/>
              <a:t> </a:t>
            </a:r>
            <a:r>
              <a:rPr lang="en-US" altLang="ja-JP" dirty="0"/>
              <a:t>= 24 byte</a:t>
            </a:r>
          </a:p>
          <a:p>
            <a:pPr marL="0" indent="0">
              <a:lnSpc>
                <a:spcPct val="100000"/>
              </a:lnSpc>
              <a:spcBef>
                <a:spcPts val="600"/>
              </a:spcBef>
              <a:spcAft>
                <a:spcPts val="600"/>
              </a:spcAft>
              <a:buNone/>
            </a:pPr>
            <a:r>
              <a:rPr lang="en-US" altLang="ja-JP" sz="2400" dirty="0"/>
              <a:t>     </a:t>
            </a:r>
            <a:r>
              <a:rPr lang="ja-JP" altLang="en-US" sz="2400" dirty="0"/>
              <a:t>符号化  </a:t>
            </a:r>
            <a:r>
              <a:rPr lang="en-US" altLang="ja-JP" sz="2400" dirty="0"/>
              <a:t>: A7, B4, A4, C9                             : 2byte * 4   = 8 byte </a:t>
            </a:r>
          </a:p>
          <a:p>
            <a:pPr marL="0" indent="0">
              <a:lnSpc>
                <a:spcPct val="100000"/>
              </a:lnSpc>
              <a:spcBef>
                <a:spcPts val="600"/>
              </a:spcBef>
              <a:spcAft>
                <a:spcPts val="600"/>
              </a:spcAft>
              <a:buNone/>
            </a:pPr>
            <a:r>
              <a:rPr lang="en-US" altLang="ja-JP" sz="2400" dirty="0"/>
              <a:t>     </a:t>
            </a:r>
            <a:r>
              <a:rPr lang="en-US" altLang="ja-JP" sz="2000" dirty="0"/>
              <a:t>※</a:t>
            </a:r>
            <a:r>
              <a:rPr lang="ja-JP" altLang="en-US" sz="2000" dirty="0"/>
              <a:t>シンボルは</a:t>
            </a:r>
            <a:r>
              <a:rPr lang="en-US" altLang="ja-JP" sz="2000" dirty="0"/>
              <a:t>1 byte (char)</a:t>
            </a:r>
            <a:r>
              <a:rPr lang="ja-JP" altLang="en-US" sz="2000" dirty="0"/>
              <a:t>で表現し，連続数も</a:t>
            </a:r>
            <a:r>
              <a:rPr lang="en-US" altLang="ja-JP" sz="2000" dirty="0"/>
              <a:t>1 byte (</a:t>
            </a:r>
            <a:r>
              <a:rPr lang="en-US" altLang="ja-JP" sz="2000" dirty="0" err="1"/>
              <a:t>uchar</a:t>
            </a:r>
            <a:r>
              <a:rPr lang="en-US" altLang="ja-JP" sz="2000" dirty="0"/>
              <a:t>)</a:t>
            </a:r>
            <a:r>
              <a:rPr lang="ja-JP" altLang="en-US" sz="2000" dirty="0"/>
              <a:t>で表現した</a:t>
            </a:r>
            <a:r>
              <a:rPr lang="en-US" altLang="ja-JP" sz="2400" dirty="0"/>
              <a:t> </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30</a:t>
            </a:fld>
            <a:endParaRPr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a:t>1:15, </a:t>
            </a:r>
          </a:p>
          <a:p>
            <a:r>
              <a:rPr lang="en-US" altLang="ja-JP" sz="2400" dirty="0"/>
              <a:t>1:7, 0:1, 1:7, </a:t>
            </a:r>
          </a:p>
          <a:p>
            <a:r>
              <a:rPr lang="en-US" altLang="ja-JP" sz="2400" dirty="0"/>
              <a:t>1:6, 0:3, 1:6, </a:t>
            </a:r>
          </a:p>
          <a:p>
            <a:r>
              <a:rPr lang="en-US" altLang="ja-JP" sz="2400" dirty="0"/>
              <a:t>1:6, 0:3, 1:6, </a:t>
            </a:r>
          </a:p>
          <a:p>
            <a:r>
              <a:rPr lang="en-US" altLang="ja-JP" sz="2400" dirty="0"/>
              <a:t>1:5, 0:5, 1:5, </a:t>
            </a:r>
          </a:p>
          <a:p>
            <a:r>
              <a:rPr lang="en-US" altLang="ja-JP" sz="2400" dirty="0"/>
              <a:t>1:4, 0:7, 1:4, </a:t>
            </a:r>
          </a:p>
          <a:p>
            <a:r>
              <a:rPr lang="en-US" altLang="ja-JP" sz="2400" dirty="0"/>
              <a:t>1:4, 0:7, 1:4, </a:t>
            </a:r>
          </a:p>
          <a:p>
            <a:r>
              <a:rPr lang="en-US" altLang="ja-JP" sz="2400" dirty="0"/>
              <a:t>1:3, 0:9, 1:3, </a:t>
            </a:r>
          </a:p>
          <a:p>
            <a:r>
              <a:rPr lang="en-US" altLang="ja-JP" sz="2400" dirty="0"/>
              <a:t>1:3, 0:9, 1:3, </a:t>
            </a:r>
          </a:p>
          <a:p>
            <a:r>
              <a:rPr lang="en-US" altLang="ja-JP" sz="2400" dirty="0"/>
              <a:t>1:2, 0:11, 1:2, </a:t>
            </a:r>
          </a:p>
          <a:p>
            <a:r>
              <a:rPr lang="en-US" altLang="ja-JP" sz="2400" dirty="0"/>
              <a:t>1:2, 0:11, 1:2, </a:t>
            </a:r>
          </a:p>
          <a:p>
            <a:r>
              <a:rPr lang="en-US" altLang="ja-JP" sz="2400" dirty="0"/>
              <a:t>1:1, 0:13, 1:1, </a:t>
            </a:r>
          </a:p>
          <a:p>
            <a:r>
              <a:rPr lang="en-US" altLang="ja-JP" sz="2400" dirty="0"/>
              <a:t>1:1, 0:13, 1:1, </a:t>
            </a:r>
          </a:p>
          <a:p>
            <a:r>
              <a:rPr lang="en-US" altLang="ja-JP" sz="2400" dirty="0"/>
              <a:t>0:15, 1:15, </a:t>
            </a:r>
          </a:p>
        </p:txBody>
      </p:sp>
    </p:spTree>
    <p:extLst>
      <p:ext uri="{BB962C8B-B14F-4D97-AF65-F5344CB8AC3E}">
        <p14:creationId xmlns:p14="http://schemas.microsoft.com/office/powerpoint/2010/main" val="1892757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a:t>ランレングス符号化</a:t>
            </a:r>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a:t>データ中をシンボルとその連続する長さで符号化する手法</a:t>
            </a:r>
            <a:endParaRPr lang="en-US" altLang="ja-JP" dirty="0"/>
          </a:p>
          <a:p>
            <a:pPr marL="457200" lvl="1" indent="0">
              <a:lnSpc>
                <a:spcPct val="100000"/>
              </a:lnSpc>
              <a:spcBef>
                <a:spcPts val="600"/>
              </a:spcBef>
              <a:spcAft>
                <a:spcPts val="600"/>
              </a:spcAft>
              <a:buNone/>
            </a:pPr>
            <a:r>
              <a:rPr lang="ja-JP" altLang="en-US" dirty="0"/>
              <a:t>元データ</a:t>
            </a:r>
            <a:r>
              <a:rPr lang="en-US" altLang="ja-JP" dirty="0"/>
              <a:t>: AAAAAAABBBBAAAACCCCCCCCC  : 1byte * 24</a:t>
            </a:r>
            <a:r>
              <a:rPr lang="ja-JP" altLang="en-US" dirty="0"/>
              <a:t> </a:t>
            </a:r>
            <a:r>
              <a:rPr lang="en-US" altLang="ja-JP" dirty="0"/>
              <a:t>= 24 byte</a:t>
            </a:r>
          </a:p>
          <a:p>
            <a:pPr marL="0" indent="0">
              <a:lnSpc>
                <a:spcPct val="100000"/>
              </a:lnSpc>
              <a:spcBef>
                <a:spcPts val="600"/>
              </a:spcBef>
              <a:spcAft>
                <a:spcPts val="600"/>
              </a:spcAft>
              <a:buNone/>
            </a:pPr>
            <a:r>
              <a:rPr lang="en-US" altLang="ja-JP" sz="2400" dirty="0"/>
              <a:t>     </a:t>
            </a:r>
            <a:r>
              <a:rPr lang="ja-JP" altLang="en-US" sz="2400" dirty="0"/>
              <a:t>符号化  </a:t>
            </a:r>
            <a:r>
              <a:rPr lang="en-US" altLang="ja-JP" sz="2400" dirty="0"/>
              <a:t>: A7, B4, A4, C9                             : 2byte * 4   = 8 byte </a:t>
            </a:r>
          </a:p>
          <a:p>
            <a:pPr marL="0" indent="0">
              <a:lnSpc>
                <a:spcPct val="100000"/>
              </a:lnSpc>
              <a:spcBef>
                <a:spcPts val="600"/>
              </a:spcBef>
              <a:spcAft>
                <a:spcPts val="600"/>
              </a:spcAft>
              <a:buNone/>
            </a:pPr>
            <a:r>
              <a:rPr lang="en-US" altLang="ja-JP" sz="2400" dirty="0"/>
              <a:t>     </a:t>
            </a:r>
            <a:r>
              <a:rPr lang="en-US" altLang="ja-JP" sz="2000" dirty="0"/>
              <a:t>※</a:t>
            </a:r>
            <a:r>
              <a:rPr lang="ja-JP" altLang="en-US" sz="2000" dirty="0"/>
              <a:t>シンボルは</a:t>
            </a:r>
            <a:r>
              <a:rPr lang="en-US" altLang="ja-JP" sz="2000" dirty="0"/>
              <a:t>1 byte (char)</a:t>
            </a:r>
            <a:r>
              <a:rPr lang="ja-JP" altLang="en-US" sz="2000" dirty="0"/>
              <a:t>で表現し，連続数も</a:t>
            </a:r>
            <a:r>
              <a:rPr lang="en-US" altLang="ja-JP" sz="2000" dirty="0"/>
              <a:t>1 byte (</a:t>
            </a:r>
            <a:r>
              <a:rPr lang="en-US" altLang="ja-JP" sz="2000" dirty="0" err="1"/>
              <a:t>uchar</a:t>
            </a:r>
            <a:r>
              <a:rPr lang="en-US" altLang="ja-JP" sz="2000" dirty="0"/>
              <a:t>)</a:t>
            </a:r>
            <a:r>
              <a:rPr lang="ja-JP" altLang="en-US" sz="2000" dirty="0"/>
              <a:t>で表現した</a:t>
            </a:r>
            <a:r>
              <a:rPr lang="en-US" altLang="ja-JP" sz="2400" dirty="0"/>
              <a:t> </a:t>
            </a:r>
          </a:p>
          <a:p>
            <a:pPr>
              <a:lnSpc>
                <a:spcPct val="100000"/>
              </a:lnSpc>
              <a:spcBef>
                <a:spcPts val="600"/>
              </a:spcBef>
              <a:spcAft>
                <a:spcPts val="600"/>
              </a:spcAft>
            </a:pPr>
            <a:r>
              <a:rPr lang="ja-JP" altLang="en-US" dirty="0"/>
              <a:t>色数の少ない画像（</a:t>
            </a:r>
            <a:r>
              <a:rPr lang="en-US" altLang="ja-JP" dirty="0"/>
              <a:t>e.g. 2</a:t>
            </a:r>
            <a:r>
              <a:rPr lang="ja-JP" altLang="en-US" dirty="0"/>
              <a:t>値画像）では，同じ画素値が連続するのでランレングス符号化により効率的な圧縮が期待できる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31</a:t>
            </a:fld>
            <a:endParaRPr lang="ja-JP" altLang="en-US"/>
          </a:p>
        </p:txBody>
      </p:sp>
      <p:pic>
        <p:nvPicPr>
          <p:cNvPr id="6" name="図 5"/>
          <p:cNvPicPr>
            <a:picLocks noChangeAspect="1"/>
          </p:cNvPicPr>
          <p:nvPr/>
        </p:nvPicPr>
        <p:blipFill>
          <a:blip r:embed="rId2"/>
          <a:stretch>
            <a:fillRect/>
          </a:stretch>
        </p:blipFill>
        <p:spPr>
          <a:xfrm>
            <a:off x="580573" y="4119222"/>
            <a:ext cx="2600808" cy="2622664"/>
          </a:xfrm>
          <a:prstGeom prst="rect">
            <a:avLst/>
          </a:prstGeom>
          <a:ln>
            <a:solidFill>
              <a:schemeClr val="tx1"/>
            </a:solidFill>
          </a:ln>
        </p:spPr>
      </p:pic>
      <p:sp>
        <p:nvSpPr>
          <p:cNvPr id="7" name="正方形/長方形 6"/>
          <p:cNvSpPr/>
          <p:nvPr/>
        </p:nvSpPr>
        <p:spPr>
          <a:xfrm>
            <a:off x="3487386" y="4072622"/>
            <a:ext cx="2613216" cy="2785378"/>
          </a:xfrm>
          <a:prstGeom prst="rect">
            <a:avLst/>
          </a:prstGeom>
        </p:spPr>
        <p:txBody>
          <a:bodyPr wrap="none">
            <a:spAutoFit/>
          </a:bodyPr>
          <a:lstStyle/>
          <a:p>
            <a:pPr>
              <a:lnSpc>
                <a:spcPts val="1400"/>
              </a:lnSpc>
            </a:pPr>
            <a:r>
              <a:rPr lang="en-US" altLang="ja-JP" sz="1600" b="1" spc="350" dirty="0">
                <a:latin typeface="Dotum" panose="020B0600000101010101" pitchFamily="34" charset="-127"/>
                <a:ea typeface="Dotum" panose="020B0600000101010101" pitchFamily="34" charset="-127"/>
              </a:rPr>
              <a:t>111111111111111</a:t>
            </a:r>
          </a:p>
          <a:p>
            <a:pPr>
              <a:lnSpc>
                <a:spcPts val="1400"/>
              </a:lnSpc>
            </a:pPr>
            <a:r>
              <a:rPr lang="en-US" altLang="ja-JP" sz="1600" b="1" spc="350" dirty="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a:latin typeface="Dotum" panose="020B0600000101010101" pitchFamily="34" charset="-127"/>
                <a:ea typeface="Dotum" panose="020B0600000101010101" pitchFamily="34" charset="-127"/>
              </a:rPr>
              <a:t>111111000111111</a:t>
            </a:r>
          </a:p>
          <a:p>
            <a:pPr>
              <a:lnSpc>
                <a:spcPts val="1400"/>
              </a:lnSpc>
            </a:pPr>
            <a:r>
              <a:rPr lang="en-US" altLang="ja-JP" sz="1600" b="1" spc="350" dirty="0">
                <a:latin typeface="Dotum" panose="020B0600000101010101" pitchFamily="34" charset="-127"/>
                <a:ea typeface="Dotum" panose="020B0600000101010101" pitchFamily="34" charset="-127"/>
              </a:rPr>
              <a:t>111111000111111</a:t>
            </a:r>
          </a:p>
          <a:p>
            <a:pPr>
              <a:lnSpc>
                <a:spcPts val="1400"/>
              </a:lnSpc>
            </a:pPr>
            <a:r>
              <a:rPr lang="en-US" altLang="ja-JP" sz="1600" b="1" spc="350" dirty="0">
                <a:latin typeface="Dotum" panose="020B0600000101010101" pitchFamily="34" charset="-127"/>
                <a:ea typeface="Dotum" panose="020B0600000101010101" pitchFamily="34" charset="-127"/>
              </a:rPr>
              <a:t>111110000011111</a:t>
            </a:r>
          </a:p>
          <a:p>
            <a:pPr>
              <a:lnSpc>
                <a:spcPts val="1400"/>
              </a:lnSpc>
            </a:pPr>
            <a:r>
              <a:rPr lang="en-US" altLang="ja-JP" sz="1600" b="1" spc="350" dirty="0">
                <a:latin typeface="Dotum" panose="020B0600000101010101" pitchFamily="34" charset="-127"/>
                <a:ea typeface="Dotum" panose="020B0600000101010101" pitchFamily="34" charset="-127"/>
              </a:rPr>
              <a:t>111100000001111</a:t>
            </a:r>
          </a:p>
          <a:p>
            <a:pPr>
              <a:lnSpc>
                <a:spcPts val="1400"/>
              </a:lnSpc>
            </a:pPr>
            <a:r>
              <a:rPr lang="en-US" altLang="ja-JP" sz="1600" b="1" spc="350" dirty="0">
                <a:latin typeface="Dotum" panose="020B0600000101010101" pitchFamily="34" charset="-127"/>
                <a:ea typeface="Dotum" panose="020B0600000101010101" pitchFamily="34" charset="-127"/>
              </a:rPr>
              <a:t>111100000001111</a:t>
            </a:r>
          </a:p>
          <a:p>
            <a:pPr>
              <a:lnSpc>
                <a:spcPts val="1400"/>
              </a:lnSpc>
            </a:pPr>
            <a:r>
              <a:rPr lang="en-US" altLang="ja-JP" sz="1600" b="1" spc="350" dirty="0">
                <a:latin typeface="Dotum" panose="020B0600000101010101" pitchFamily="34" charset="-127"/>
                <a:ea typeface="Dotum" panose="020B0600000101010101" pitchFamily="34" charset="-127"/>
              </a:rPr>
              <a:t>111000000000111</a:t>
            </a:r>
          </a:p>
          <a:p>
            <a:pPr>
              <a:lnSpc>
                <a:spcPts val="1400"/>
              </a:lnSpc>
            </a:pPr>
            <a:r>
              <a:rPr lang="en-US" altLang="ja-JP" sz="1600" b="1" spc="350" dirty="0">
                <a:latin typeface="Dotum" panose="020B0600000101010101" pitchFamily="34" charset="-127"/>
                <a:ea typeface="Dotum" panose="020B0600000101010101" pitchFamily="34" charset="-127"/>
              </a:rPr>
              <a:t>111000000000111</a:t>
            </a:r>
          </a:p>
          <a:p>
            <a:pPr>
              <a:lnSpc>
                <a:spcPts val="1400"/>
              </a:lnSpc>
            </a:pPr>
            <a:r>
              <a:rPr lang="en-US" altLang="ja-JP" sz="1600" b="1" spc="350" dirty="0">
                <a:latin typeface="Dotum" panose="020B0600000101010101" pitchFamily="34" charset="-127"/>
                <a:ea typeface="Dotum" panose="020B0600000101010101" pitchFamily="34" charset="-127"/>
              </a:rPr>
              <a:t>110000000000011</a:t>
            </a:r>
          </a:p>
          <a:p>
            <a:pPr>
              <a:lnSpc>
                <a:spcPts val="1400"/>
              </a:lnSpc>
            </a:pPr>
            <a:r>
              <a:rPr lang="en-US" altLang="ja-JP" sz="1600" b="1" spc="350" dirty="0">
                <a:latin typeface="Dotum" panose="020B0600000101010101" pitchFamily="34" charset="-127"/>
                <a:ea typeface="Dotum" panose="020B0600000101010101" pitchFamily="34" charset="-127"/>
              </a:rPr>
              <a:t>110000000000011</a:t>
            </a:r>
          </a:p>
          <a:p>
            <a:pPr>
              <a:lnSpc>
                <a:spcPts val="1400"/>
              </a:lnSpc>
            </a:pPr>
            <a:r>
              <a:rPr lang="en-US" altLang="ja-JP" sz="1600" b="1" spc="350" dirty="0">
                <a:latin typeface="Dotum" panose="020B0600000101010101" pitchFamily="34" charset="-127"/>
                <a:ea typeface="Dotum" panose="020B0600000101010101" pitchFamily="34" charset="-127"/>
              </a:rPr>
              <a:t>100000000000001</a:t>
            </a:r>
          </a:p>
          <a:p>
            <a:pPr>
              <a:lnSpc>
                <a:spcPts val="1400"/>
              </a:lnSpc>
            </a:pPr>
            <a:r>
              <a:rPr lang="en-US" altLang="ja-JP" sz="1600" b="1" spc="350" dirty="0">
                <a:latin typeface="Dotum" panose="020B0600000101010101" pitchFamily="34" charset="-127"/>
                <a:ea typeface="Dotum" panose="020B0600000101010101" pitchFamily="34" charset="-127"/>
              </a:rPr>
              <a:t>100000000000001</a:t>
            </a:r>
          </a:p>
          <a:p>
            <a:pPr>
              <a:lnSpc>
                <a:spcPts val="1400"/>
              </a:lnSpc>
            </a:pPr>
            <a:r>
              <a:rPr lang="en-US" altLang="ja-JP" sz="1600" b="1" spc="350" dirty="0">
                <a:latin typeface="Dotum" panose="020B0600000101010101" pitchFamily="34" charset="-127"/>
                <a:ea typeface="Dotum" panose="020B0600000101010101" pitchFamily="34" charset="-127"/>
              </a:rPr>
              <a:t>000000000000000</a:t>
            </a:r>
          </a:p>
          <a:p>
            <a:pPr>
              <a:lnSpc>
                <a:spcPts val="1400"/>
              </a:lnSpc>
            </a:pPr>
            <a:r>
              <a:rPr lang="en-US" altLang="ja-JP" sz="1600" b="1" spc="350" dirty="0">
                <a:latin typeface="Dotum" panose="020B0600000101010101" pitchFamily="34" charset="-127"/>
                <a:ea typeface="Dotum" panose="020B0600000101010101" pitchFamily="34" charset="-127"/>
              </a:rPr>
              <a:t>111111111111111</a:t>
            </a:r>
          </a:p>
        </p:txBody>
      </p:sp>
      <p:sp>
        <p:nvSpPr>
          <p:cNvPr id="8" name="右矢印 7"/>
          <p:cNvSpPr/>
          <p:nvPr/>
        </p:nvSpPr>
        <p:spPr>
          <a:xfrm>
            <a:off x="6322785" y="4848678"/>
            <a:ext cx="609600"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a:t>1:15, </a:t>
            </a:r>
          </a:p>
          <a:p>
            <a:r>
              <a:rPr lang="en-US" altLang="ja-JP" sz="2400" dirty="0"/>
              <a:t>1:7, 0:1, 1:7, </a:t>
            </a:r>
          </a:p>
          <a:p>
            <a:r>
              <a:rPr lang="en-US" altLang="ja-JP" sz="2400" dirty="0"/>
              <a:t>1:6, 0:3, 1:6, </a:t>
            </a:r>
          </a:p>
          <a:p>
            <a:r>
              <a:rPr lang="en-US" altLang="ja-JP" sz="2400" dirty="0"/>
              <a:t>1:6, 0:3, 1:6, </a:t>
            </a:r>
          </a:p>
          <a:p>
            <a:r>
              <a:rPr lang="en-US" altLang="ja-JP" sz="2400" dirty="0"/>
              <a:t>1:5, 0:5, 1:5, </a:t>
            </a:r>
          </a:p>
          <a:p>
            <a:r>
              <a:rPr lang="en-US" altLang="ja-JP" sz="2400" dirty="0"/>
              <a:t>1:4, 0:7, 1:4, </a:t>
            </a:r>
          </a:p>
          <a:p>
            <a:r>
              <a:rPr lang="en-US" altLang="ja-JP" sz="2400" dirty="0"/>
              <a:t>1:4, 0:7, 1:4, </a:t>
            </a:r>
          </a:p>
          <a:p>
            <a:r>
              <a:rPr lang="en-US" altLang="ja-JP" sz="2400" dirty="0"/>
              <a:t>1:3, 0:9, 1:3, </a:t>
            </a:r>
          </a:p>
          <a:p>
            <a:r>
              <a:rPr lang="en-US" altLang="ja-JP" sz="2400" dirty="0"/>
              <a:t>1:3, 0:9, 1:3, </a:t>
            </a:r>
          </a:p>
          <a:p>
            <a:r>
              <a:rPr lang="en-US" altLang="ja-JP" sz="2400" dirty="0"/>
              <a:t>1:2, 0:11, 1:2, </a:t>
            </a:r>
          </a:p>
          <a:p>
            <a:r>
              <a:rPr lang="en-US" altLang="ja-JP" sz="2400" dirty="0"/>
              <a:t>1:2, 0:11, 1:2, </a:t>
            </a:r>
          </a:p>
          <a:p>
            <a:r>
              <a:rPr lang="en-US" altLang="ja-JP" sz="2400" dirty="0"/>
              <a:t>1:1, 0:13, 1:1, </a:t>
            </a:r>
          </a:p>
          <a:p>
            <a:r>
              <a:rPr lang="en-US" altLang="ja-JP" sz="2400" dirty="0"/>
              <a:t>1:1, 0:13, 1:1, </a:t>
            </a:r>
          </a:p>
          <a:p>
            <a:r>
              <a:rPr lang="en-US" altLang="ja-JP" sz="2400" dirty="0"/>
              <a:t>0:15, 1:15, </a:t>
            </a:r>
          </a:p>
        </p:txBody>
      </p:sp>
      <p:sp>
        <p:nvSpPr>
          <p:cNvPr id="10" name="正方形/長方形 9"/>
          <p:cNvSpPr/>
          <p:nvPr/>
        </p:nvSpPr>
        <p:spPr>
          <a:xfrm>
            <a:off x="7094182" y="4046895"/>
            <a:ext cx="4526318" cy="1569660"/>
          </a:xfrm>
          <a:prstGeom prst="rect">
            <a:avLst/>
          </a:prstGeom>
        </p:spPr>
        <p:txBody>
          <a:bodyPr wrap="square">
            <a:spAutoFit/>
          </a:bodyPr>
          <a:lstStyle/>
          <a:p>
            <a:r>
              <a:rPr lang="en-US" altLang="ja-JP" sz="2400" dirty="0"/>
              <a:t>1:22, 0:1, 1:13, 0:3, 1:12, 0:3, 1:11, 0:5, 1:9, 0:7, 1:8, 0:7, 1:7, 0:9, 1:6, 0:9, 1:5, 0:11, 1:4, 0:11, 1:3, 0:13, 1:2, 0:13, 1:1, 0:15, 1:15, </a:t>
            </a:r>
          </a:p>
        </p:txBody>
      </p:sp>
    </p:spTree>
    <p:extLst>
      <p:ext uri="{BB962C8B-B14F-4D97-AF65-F5344CB8AC3E}">
        <p14:creationId xmlns:p14="http://schemas.microsoft.com/office/powerpoint/2010/main" val="51871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a:t>ランレングス符号化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32</a:t>
            </a:fld>
            <a:endParaRPr lang="ja-JP" altLang="en-US"/>
          </a:p>
        </p:txBody>
      </p:sp>
      <p:pic>
        <p:nvPicPr>
          <p:cNvPr id="6" name="図 5"/>
          <p:cNvPicPr>
            <a:picLocks noChangeAspect="1"/>
          </p:cNvPicPr>
          <p:nvPr/>
        </p:nvPicPr>
        <p:blipFill>
          <a:blip r:embed="rId2"/>
          <a:stretch>
            <a:fillRect/>
          </a:stretch>
        </p:blipFill>
        <p:spPr>
          <a:xfrm>
            <a:off x="580573" y="1242672"/>
            <a:ext cx="2600808" cy="2622664"/>
          </a:xfrm>
          <a:prstGeom prst="rect">
            <a:avLst/>
          </a:prstGeom>
          <a:ln>
            <a:solidFill>
              <a:schemeClr val="tx1"/>
            </a:solidFill>
          </a:ln>
        </p:spPr>
      </p:pic>
      <p:sp>
        <p:nvSpPr>
          <p:cNvPr id="7" name="正方形/長方形 6"/>
          <p:cNvSpPr/>
          <p:nvPr/>
        </p:nvSpPr>
        <p:spPr>
          <a:xfrm>
            <a:off x="3277836" y="1196072"/>
            <a:ext cx="2613216" cy="2785378"/>
          </a:xfrm>
          <a:prstGeom prst="rect">
            <a:avLst/>
          </a:prstGeom>
        </p:spPr>
        <p:txBody>
          <a:bodyPr wrap="none">
            <a:spAutoFit/>
          </a:bodyPr>
          <a:lstStyle/>
          <a:p>
            <a:pPr>
              <a:lnSpc>
                <a:spcPts val="1400"/>
              </a:lnSpc>
            </a:pPr>
            <a:r>
              <a:rPr lang="en-US" altLang="ja-JP" sz="1600" b="1" spc="350" dirty="0">
                <a:latin typeface="Dotum" panose="020B0600000101010101" pitchFamily="34" charset="-127"/>
                <a:ea typeface="Dotum" panose="020B0600000101010101" pitchFamily="34" charset="-127"/>
              </a:rPr>
              <a:t>111111111111111</a:t>
            </a:r>
          </a:p>
          <a:p>
            <a:pPr>
              <a:lnSpc>
                <a:spcPts val="1400"/>
              </a:lnSpc>
            </a:pPr>
            <a:r>
              <a:rPr lang="en-US" altLang="ja-JP" sz="1600" b="1" spc="350" dirty="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a:latin typeface="Dotum" panose="020B0600000101010101" pitchFamily="34" charset="-127"/>
                <a:ea typeface="Dotum" panose="020B0600000101010101" pitchFamily="34" charset="-127"/>
              </a:rPr>
              <a:t>111111000111111</a:t>
            </a:r>
          </a:p>
          <a:p>
            <a:pPr>
              <a:lnSpc>
                <a:spcPts val="1400"/>
              </a:lnSpc>
            </a:pPr>
            <a:r>
              <a:rPr lang="en-US" altLang="ja-JP" sz="1600" b="1" spc="350" dirty="0">
                <a:latin typeface="Dotum" panose="020B0600000101010101" pitchFamily="34" charset="-127"/>
                <a:ea typeface="Dotum" panose="020B0600000101010101" pitchFamily="34" charset="-127"/>
              </a:rPr>
              <a:t>111111000111111</a:t>
            </a:r>
          </a:p>
          <a:p>
            <a:pPr>
              <a:lnSpc>
                <a:spcPts val="1400"/>
              </a:lnSpc>
            </a:pPr>
            <a:r>
              <a:rPr lang="en-US" altLang="ja-JP" sz="1600" b="1" spc="350" dirty="0">
                <a:latin typeface="Dotum" panose="020B0600000101010101" pitchFamily="34" charset="-127"/>
                <a:ea typeface="Dotum" panose="020B0600000101010101" pitchFamily="34" charset="-127"/>
              </a:rPr>
              <a:t>111110000011111</a:t>
            </a:r>
          </a:p>
          <a:p>
            <a:pPr>
              <a:lnSpc>
                <a:spcPts val="1400"/>
              </a:lnSpc>
            </a:pPr>
            <a:r>
              <a:rPr lang="en-US" altLang="ja-JP" sz="1600" b="1" spc="350" dirty="0">
                <a:latin typeface="Dotum" panose="020B0600000101010101" pitchFamily="34" charset="-127"/>
                <a:ea typeface="Dotum" panose="020B0600000101010101" pitchFamily="34" charset="-127"/>
              </a:rPr>
              <a:t>111100000001111</a:t>
            </a:r>
          </a:p>
          <a:p>
            <a:pPr>
              <a:lnSpc>
                <a:spcPts val="1400"/>
              </a:lnSpc>
            </a:pPr>
            <a:r>
              <a:rPr lang="en-US" altLang="ja-JP" sz="1600" b="1" spc="350" dirty="0">
                <a:latin typeface="Dotum" panose="020B0600000101010101" pitchFamily="34" charset="-127"/>
                <a:ea typeface="Dotum" panose="020B0600000101010101" pitchFamily="34" charset="-127"/>
              </a:rPr>
              <a:t>111100000001111</a:t>
            </a:r>
          </a:p>
          <a:p>
            <a:pPr>
              <a:lnSpc>
                <a:spcPts val="1400"/>
              </a:lnSpc>
            </a:pPr>
            <a:r>
              <a:rPr lang="en-US" altLang="ja-JP" sz="1600" b="1" spc="350" dirty="0">
                <a:latin typeface="Dotum" panose="020B0600000101010101" pitchFamily="34" charset="-127"/>
                <a:ea typeface="Dotum" panose="020B0600000101010101" pitchFamily="34" charset="-127"/>
              </a:rPr>
              <a:t>111000000000111</a:t>
            </a:r>
          </a:p>
          <a:p>
            <a:pPr>
              <a:lnSpc>
                <a:spcPts val="1400"/>
              </a:lnSpc>
            </a:pPr>
            <a:r>
              <a:rPr lang="en-US" altLang="ja-JP" sz="1600" b="1" spc="350" dirty="0">
                <a:latin typeface="Dotum" panose="020B0600000101010101" pitchFamily="34" charset="-127"/>
                <a:ea typeface="Dotum" panose="020B0600000101010101" pitchFamily="34" charset="-127"/>
              </a:rPr>
              <a:t>111000000000111</a:t>
            </a:r>
          </a:p>
          <a:p>
            <a:pPr>
              <a:lnSpc>
                <a:spcPts val="1400"/>
              </a:lnSpc>
            </a:pPr>
            <a:r>
              <a:rPr lang="en-US" altLang="ja-JP" sz="1600" b="1" spc="350" dirty="0">
                <a:latin typeface="Dotum" panose="020B0600000101010101" pitchFamily="34" charset="-127"/>
                <a:ea typeface="Dotum" panose="020B0600000101010101" pitchFamily="34" charset="-127"/>
              </a:rPr>
              <a:t>110000000000011</a:t>
            </a:r>
          </a:p>
          <a:p>
            <a:pPr>
              <a:lnSpc>
                <a:spcPts val="1400"/>
              </a:lnSpc>
            </a:pPr>
            <a:r>
              <a:rPr lang="en-US" altLang="ja-JP" sz="1600" b="1" spc="350" dirty="0">
                <a:latin typeface="Dotum" panose="020B0600000101010101" pitchFamily="34" charset="-127"/>
                <a:ea typeface="Dotum" panose="020B0600000101010101" pitchFamily="34" charset="-127"/>
              </a:rPr>
              <a:t>110000000000011</a:t>
            </a:r>
          </a:p>
          <a:p>
            <a:pPr>
              <a:lnSpc>
                <a:spcPts val="1400"/>
              </a:lnSpc>
            </a:pPr>
            <a:r>
              <a:rPr lang="en-US" altLang="ja-JP" sz="1600" b="1" spc="350" dirty="0">
                <a:latin typeface="Dotum" panose="020B0600000101010101" pitchFamily="34" charset="-127"/>
                <a:ea typeface="Dotum" panose="020B0600000101010101" pitchFamily="34" charset="-127"/>
              </a:rPr>
              <a:t>100000000000001</a:t>
            </a:r>
          </a:p>
          <a:p>
            <a:pPr>
              <a:lnSpc>
                <a:spcPts val="1400"/>
              </a:lnSpc>
            </a:pPr>
            <a:r>
              <a:rPr lang="en-US" altLang="ja-JP" sz="1600" b="1" spc="350" dirty="0">
                <a:latin typeface="Dotum" panose="020B0600000101010101" pitchFamily="34" charset="-127"/>
                <a:ea typeface="Dotum" panose="020B0600000101010101" pitchFamily="34" charset="-127"/>
              </a:rPr>
              <a:t>100000000000001</a:t>
            </a:r>
          </a:p>
          <a:p>
            <a:pPr>
              <a:lnSpc>
                <a:spcPts val="1400"/>
              </a:lnSpc>
            </a:pPr>
            <a:r>
              <a:rPr lang="en-US" altLang="ja-JP" sz="1600" b="1" spc="350" dirty="0">
                <a:latin typeface="Dotum" panose="020B0600000101010101" pitchFamily="34" charset="-127"/>
                <a:ea typeface="Dotum" panose="020B0600000101010101" pitchFamily="34" charset="-127"/>
              </a:rPr>
              <a:t>000000000000000</a:t>
            </a:r>
          </a:p>
          <a:p>
            <a:pPr>
              <a:lnSpc>
                <a:spcPts val="1400"/>
              </a:lnSpc>
            </a:pPr>
            <a:r>
              <a:rPr lang="en-US" altLang="ja-JP" sz="1600" b="1" spc="350" dirty="0">
                <a:latin typeface="Dotum" panose="020B0600000101010101" pitchFamily="34" charset="-127"/>
                <a:ea typeface="Dotum" panose="020B0600000101010101" pitchFamily="34" charset="-127"/>
              </a:rPr>
              <a:t>111111111111111</a:t>
            </a:r>
          </a:p>
        </p:txBody>
      </p:sp>
      <p:sp>
        <p:nvSpPr>
          <p:cNvPr id="8" name="右矢印 7"/>
          <p:cNvSpPr/>
          <p:nvPr/>
        </p:nvSpPr>
        <p:spPr>
          <a:xfrm>
            <a:off x="5960835" y="2105478"/>
            <a:ext cx="609600" cy="923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a:t>1:15, </a:t>
            </a:r>
          </a:p>
          <a:p>
            <a:r>
              <a:rPr lang="en-US" altLang="ja-JP" sz="2400" dirty="0"/>
              <a:t>1:7, 0:1, 1:7, </a:t>
            </a:r>
          </a:p>
          <a:p>
            <a:r>
              <a:rPr lang="en-US" altLang="ja-JP" sz="2400" dirty="0"/>
              <a:t>1:6, 0:3, 1:6, </a:t>
            </a:r>
          </a:p>
          <a:p>
            <a:r>
              <a:rPr lang="en-US" altLang="ja-JP" sz="2400" dirty="0"/>
              <a:t>1:6, 0:3, 1:6, </a:t>
            </a:r>
          </a:p>
          <a:p>
            <a:r>
              <a:rPr lang="en-US" altLang="ja-JP" sz="2400" dirty="0"/>
              <a:t>1:5, 0:5, 1:5, </a:t>
            </a:r>
          </a:p>
          <a:p>
            <a:r>
              <a:rPr lang="en-US" altLang="ja-JP" sz="2400" dirty="0"/>
              <a:t>1:4, 0:7, 1:4, </a:t>
            </a:r>
          </a:p>
          <a:p>
            <a:r>
              <a:rPr lang="en-US" altLang="ja-JP" sz="2400" dirty="0"/>
              <a:t>1:4, 0:7, 1:4, </a:t>
            </a:r>
          </a:p>
          <a:p>
            <a:r>
              <a:rPr lang="en-US" altLang="ja-JP" sz="2400" dirty="0"/>
              <a:t>1:3, 0:9, 1:3, </a:t>
            </a:r>
          </a:p>
          <a:p>
            <a:r>
              <a:rPr lang="en-US" altLang="ja-JP" sz="2400" dirty="0"/>
              <a:t>1:3, 0:9, 1:3, </a:t>
            </a:r>
          </a:p>
          <a:p>
            <a:r>
              <a:rPr lang="en-US" altLang="ja-JP" sz="2400" dirty="0"/>
              <a:t>1:2, 0:11, 1:2, </a:t>
            </a:r>
          </a:p>
          <a:p>
            <a:r>
              <a:rPr lang="en-US" altLang="ja-JP" sz="2400" dirty="0"/>
              <a:t>1:2, 0:11, 1:2, </a:t>
            </a:r>
          </a:p>
          <a:p>
            <a:r>
              <a:rPr lang="en-US" altLang="ja-JP" sz="2400" dirty="0"/>
              <a:t>1:1, 0:13, 1:1, </a:t>
            </a:r>
          </a:p>
          <a:p>
            <a:r>
              <a:rPr lang="en-US" altLang="ja-JP" sz="2400" dirty="0"/>
              <a:t>1:1, 0:13, 1:1, </a:t>
            </a:r>
          </a:p>
          <a:p>
            <a:r>
              <a:rPr lang="en-US" altLang="ja-JP" sz="2400" dirty="0"/>
              <a:t>0:15, 1:15, </a:t>
            </a:r>
          </a:p>
        </p:txBody>
      </p:sp>
      <p:sp>
        <p:nvSpPr>
          <p:cNvPr id="10" name="正方形/長方形 9"/>
          <p:cNvSpPr/>
          <p:nvPr/>
        </p:nvSpPr>
        <p:spPr>
          <a:xfrm>
            <a:off x="6675082" y="1722795"/>
            <a:ext cx="5345468" cy="1815882"/>
          </a:xfrm>
          <a:prstGeom prst="rect">
            <a:avLst/>
          </a:prstGeom>
        </p:spPr>
        <p:txBody>
          <a:bodyPr wrap="square">
            <a:spAutoFit/>
          </a:bodyPr>
          <a:lstStyle/>
          <a:p>
            <a:r>
              <a:rPr lang="en-US" altLang="ja-JP" sz="2800" dirty="0"/>
              <a:t>1:22, 0:1, 1:13, 0:3, 1:12, 0:3, 1:11, 0:5, 1:9, 0:7, 1:8, 0:7, 1:7, 0:9, 1:6, 0:9, 1:5, 0:11, 1:4, 0:11, 1:3, 0:13, 1:2, 0:13, 1:1, 0:15, 1:15, </a:t>
            </a:r>
          </a:p>
        </p:txBody>
      </p:sp>
      <p:sp>
        <p:nvSpPr>
          <p:cNvPr id="11" name="正方形/長方形 10"/>
          <p:cNvSpPr/>
          <p:nvPr/>
        </p:nvSpPr>
        <p:spPr>
          <a:xfrm>
            <a:off x="617182" y="4012555"/>
            <a:ext cx="4526318" cy="2246769"/>
          </a:xfrm>
          <a:prstGeom prst="rect">
            <a:avLst/>
          </a:prstGeom>
        </p:spPr>
        <p:txBody>
          <a:bodyPr wrap="square">
            <a:spAutoFit/>
          </a:bodyPr>
          <a:lstStyle/>
          <a:p>
            <a:pPr>
              <a:spcAft>
                <a:spcPts val="600"/>
              </a:spcAft>
            </a:pPr>
            <a:r>
              <a:rPr lang="ja-JP" altLang="en-US" sz="2400">
                <a:latin typeface="メイリオ" panose="020B0604030504040204" pitchFamily="50" charset="-128"/>
                <a:ea typeface="メイリオ" panose="020B0604030504040204" pitchFamily="50" charset="-128"/>
                <a:cs typeface="メイリオ" panose="020B0604030504040204" pitchFamily="50" charset="-128"/>
              </a:rPr>
              <a:t>データサイズは</a:t>
            </a:r>
            <a:endParaRPr lang="en-US" altLang="ja-JP" sz="240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40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a:latin typeface="メイリオ" panose="020B0604030504040204" pitchFamily="50" charset="-128"/>
                <a:ea typeface="メイリオ" panose="020B0604030504040204" pitchFamily="50" charset="-128"/>
                <a:cs typeface="メイリオ" panose="020B0604030504040204" pitchFamily="50" charset="-128"/>
              </a:rPr>
              <a:t>シンボル数 </a:t>
            </a:r>
            <a:r>
              <a:rPr lang="en-US" altLang="ja-JP" sz="2400">
                <a:latin typeface="メイリオ" panose="020B0604030504040204" pitchFamily="50" charset="-128"/>
                <a:ea typeface="メイリオ" panose="020B0604030504040204" pitchFamily="50" charset="-128"/>
                <a:cs typeface="メイリオ" panose="020B0604030504040204" pitchFamily="50" charset="-128"/>
              </a:rPr>
              <a:t>225</a:t>
            </a:r>
          </a:p>
          <a:p>
            <a:pPr>
              <a:spcAft>
                <a:spcPts val="600"/>
              </a:spcAft>
            </a:pPr>
            <a:r>
              <a:rPr lang="en-US" altLang="ja-JP" sz="240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 1*225 = </a:t>
            </a:r>
            <a:r>
              <a:rPr lang="en-US" altLang="ja-JP" sz="2400">
                <a:latin typeface="メイリオ" panose="020B0604030504040204" pitchFamily="50" charset="-128"/>
                <a:ea typeface="メイリオ" panose="020B0604030504040204" pitchFamily="50" charset="-128"/>
                <a:cs typeface="メイリオ" panose="020B0604030504040204" pitchFamily="50" charset="-128"/>
              </a:rPr>
              <a:t>225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7094182" y="4012555"/>
            <a:ext cx="4526318" cy="2693045"/>
          </a:xfrm>
          <a:prstGeom prst="rect">
            <a:avLst/>
          </a:prstGeom>
        </p:spPr>
        <p:txBody>
          <a:bodyPr wrap="square">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データサイズは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p>
          <a:p>
            <a:pPr marL="342900" indent="-342900">
              <a:spcAft>
                <a:spcPts val="600"/>
              </a:spcAft>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連続長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5 bit </a:t>
            </a:r>
          </a:p>
          <a:p>
            <a:pPr>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6 bit * 27 = 138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35217" y="6044684"/>
            <a:ext cx="5748690" cy="369332"/>
          </a:xfrm>
          <a:prstGeom prst="rect">
            <a:avLst/>
          </a:prstGeom>
        </p:spPr>
        <p:txBody>
          <a:bodyPr wrap="none">
            <a:spAutoFit/>
          </a:bodyPr>
          <a:lstStyle/>
          <a:p>
            <a:pPr>
              <a:spcAft>
                <a:spcPts val="600"/>
              </a:spcAft>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連続長を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5bit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とすると最大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32</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までの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連続列を扱える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4534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233"/>
            <a:ext cx="11473211" cy="733270"/>
          </a:xfrm>
        </p:spPr>
        <p:txBody>
          <a:bodyPr>
            <a:normAutofit/>
          </a:bodyPr>
          <a:lstStyle/>
          <a:p>
            <a:r>
              <a:rPr kumimoji="1" lang="ja-JP" altLang="en-US" sz="3600" dirty="0"/>
              <a:t>練習</a:t>
            </a:r>
            <a:r>
              <a:rPr kumimoji="1" lang="en-US" altLang="ja-JP" sz="3600" dirty="0"/>
              <a:t>: </a:t>
            </a:r>
            <a:r>
              <a:rPr kumimoji="1" lang="ja-JP" altLang="en-US" sz="3600" dirty="0"/>
              <a:t>ランレングス符号化を実装してみよう</a:t>
            </a:r>
          </a:p>
        </p:txBody>
      </p:sp>
      <p:sp>
        <p:nvSpPr>
          <p:cNvPr id="3" name="コンテンツ プレースホルダー 2"/>
          <p:cNvSpPr>
            <a:spLocks noGrp="1"/>
          </p:cNvSpPr>
          <p:nvPr>
            <p:ph idx="1"/>
          </p:nvPr>
        </p:nvSpPr>
        <p:spPr/>
        <p:txBody>
          <a:bodyPr/>
          <a:lstStyle/>
          <a:p>
            <a:pPr marL="0" indent="0">
              <a:buNone/>
            </a:pPr>
            <a:r>
              <a:rPr kumimoji="1" lang="en-US" altLang="ja-JP" dirty="0">
                <a:latin typeface="Dotum" panose="020B0600000101010101" pitchFamily="34" charset="-127"/>
                <a:ea typeface="Dotum" panose="020B0600000101010101" pitchFamily="34" charset="-127"/>
              </a:rPr>
              <a:t># input  : </a:t>
            </a:r>
            <a:r>
              <a:rPr kumimoji="1" lang="ja-JP" altLang="en-US" dirty="0">
                <a:latin typeface="Dotum" panose="020B0600000101010101" pitchFamily="34" charset="-127"/>
                <a:ea typeface="Dotum" panose="020B0600000101010101" pitchFamily="34" charset="-127"/>
              </a:rPr>
              <a:t>引数 </a:t>
            </a:r>
            <a:r>
              <a:rPr kumimoji="1" lang="en-US" altLang="ja-JP" dirty="0" err="1">
                <a:latin typeface="Dotum" panose="020B0600000101010101" pitchFamily="34" charset="-127"/>
                <a:ea typeface="Dotum" panose="020B0600000101010101" pitchFamily="34" charset="-127"/>
              </a:rPr>
              <a:t>arg</a:t>
            </a:r>
            <a:r>
              <a:rPr kumimoji="1" lang="en-US" altLang="ja-JP" dirty="0">
                <a:latin typeface="Dotum" panose="020B0600000101010101" pitchFamily="34" charset="-127"/>
                <a:ea typeface="Dotum" panose="020B0600000101010101" pitchFamily="34" charset="-127"/>
              </a:rPr>
              <a:t> </a:t>
            </a:r>
            <a:r>
              <a:rPr kumimoji="1" lang="ja-JP" altLang="en-US" dirty="0">
                <a:latin typeface="Dotum" panose="020B0600000101010101" pitchFamily="34" charset="-127"/>
                <a:ea typeface="Dotum" panose="020B0600000101010101" pitchFamily="34" charset="-127"/>
              </a:rPr>
              <a:t>は，シンボル</a:t>
            </a:r>
            <a:r>
              <a:rPr lang="en-US" altLang="ja-JP" dirty="0">
                <a:latin typeface="Dotum" panose="020B0600000101010101" pitchFamily="34" charset="-127"/>
                <a:ea typeface="Dotum" panose="020B0600000101010101" pitchFamily="34" charset="-127"/>
              </a:rPr>
              <a:t>”0,1,2,…,9”</a:t>
            </a:r>
            <a:r>
              <a:rPr lang="ja-JP" altLang="en-US" dirty="0">
                <a:latin typeface="Dotum" panose="020B0600000101010101" pitchFamily="34" charset="-127"/>
                <a:ea typeface="Dotum" panose="020B0600000101010101" pitchFamily="34" charset="-127"/>
              </a:rPr>
              <a:t>の列</a:t>
            </a:r>
            <a:endParaRPr lang="en-US" altLang="ja-JP" dirty="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output: </a:t>
            </a:r>
            <a:r>
              <a:rPr kumimoji="1" lang="ja-JP" altLang="en-US" dirty="0">
                <a:latin typeface="Dotum" panose="020B0600000101010101" pitchFamily="34" charset="-127"/>
                <a:ea typeface="Dotum" panose="020B0600000101010101" pitchFamily="34" charset="-127"/>
              </a:rPr>
              <a:t>出力は，</a:t>
            </a:r>
            <a:r>
              <a:rPr kumimoji="1" lang="en-US" altLang="ja-JP" dirty="0">
                <a:latin typeface="Dotum" panose="020B0600000101010101" pitchFamily="34" charset="-127"/>
                <a:ea typeface="Dotum" panose="020B0600000101010101" pitchFamily="34" charset="-127"/>
              </a:rPr>
              <a:t>(</a:t>
            </a:r>
            <a:r>
              <a:rPr kumimoji="1" lang="ja-JP" altLang="en-US" dirty="0">
                <a:latin typeface="Dotum" panose="020B0600000101010101" pitchFamily="34" charset="-127"/>
                <a:ea typeface="Dotum" panose="020B0600000101010101" pitchFamily="34" charset="-127"/>
              </a:rPr>
              <a:t>シンボル，連続数</a:t>
            </a:r>
            <a:r>
              <a:rPr kumimoji="1" lang="en-US" altLang="ja-JP" dirty="0">
                <a:latin typeface="Dotum" panose="020B0600000101010101" pitchFamily="34" charset="-127"/>
                <a:ea typeface="Dotum" panose="020B0600000101010101" pitchFamily="34" charset="-127"/>
              </a:rPr>
              <a:t>)</a:t>
            </a:r>
            <a:r>
              <a:rPr kumimoji="1" lang="ja-JP" altLang="en-US" dirty="0">
                <a:latin typeface="Dotum" panose="020B0600000101010101" pitchFamily="34" charset="-127"/>
                <a:ea typeface="Dotum" panose="020B0600000101010101" pitchFamily="34" charset="-127"/>
              </a:rPr>
              <a:t>というタプルの配列</a:t>
            </a:r>
            <a:endParaRPr kumimoji="1" lang="en-US" altLang="ja-JP" dirty="0">
              <a:latin typeface="Dotum" panose="020B0600000101010101" pitchFamily="34" charset="-127"/>
              <a:ea typeface="Dotum" panose="020B0600000101010101" pitchFamily="34" charset="-127"/>
            </a:endParaRPr>
          </a:p>
          <a:p>
            <a:pPr marL="0" indent="0">
              <a:buNone/>
            </a:pPr>
            <a:r>
              <a:rPr lang="en-US" altLang="ja-JP" dirty="0" err="1">
                <a:latin typeface="Dotum" panose="020B0600000101010101" pitchFamily="34" charset="-127"/>
                <a:ea typeface="Dotum" panose="020B0600000101010101" pitchFamily="34" charset="-127"/>
              </a:rPr>
              <a:t>def</a:t>
            </a:r>
            <a:r>
              <a:rPr lang="en-US" altLang="ja-JP" dirty="0">
                <a:latin typeface="Dotum" panose="020B0600000101010101" pitchFamily="34" charset="-127"/>
                <a:ea typeface="Dotum" panose="020B0600000101010101" pitchFamily="34" charset="-127"/>
              </a:rPr>
              <a:t> </a:t>
            </a:r>
            <a:r>
              <a:rPr lang="en-US" altLang="ja-JP" dirty="0" err="1">
                <a:latin typeface="Dotum" panose="020B0600000101010101" pitchFamily="34" charset="-127"/>
                <a:ea typeface="Dotum" panose="020B0600000101010101" pitchFamily="34" charset="-127"/>
              </a:rPr>
              <a:t>runlength_coding</a:t>
            </a:r>
            <a:r>
              <a:rPr lang="en-US" altLang="ja-JP" dirty="0">
                <a:latin typeface="Dotum" panose="020B0600000101010101" pitchFamily="34" charset="-127"/>
                <a:ea typeface="Dotum" panose="020B0600000101010101" pitchFamily="34" charset="-127"/>
              </a:rPr>
              <a:t> ( </a:t>
            </a:r>
            <a:r>
              <a:rPr lang="en-US" altLang="ja-JP" dirty="0" err="1">
                <a:latin typeface="Dotum" panose="020B0600000101010101" pitchFamily="34" charset="-127"/>
                <a:ea typeface="Dotum" panose="020B0600000101010101" pitchFamily="34" charset="-127"/>
              </a:rPr>
              <a:t>arg</a:t>
            </a:r>
            <a:r>
              <a:rPr lang="en-US" altLang="ja-JP" dirty="0">
                <a:latin typeface="Dotum" panose="020B0600000101010101" pitchFamily="34" charset="-127"/>
                <a:ea typeface="Dotum" panose="020B0600000101010101" pitchFamily="34" charset="-127"/>
              </a:rPr>
              <a:t> ) : </a:t>
            </a:r>
          </a:p>
          <a:p>
            <a:pPr marL="0" indent="0">
              <a:buNone/>
            </a:pPr>
            <a:r>
              <a:rPr lang="en-US" altLang="ja-JP" dirty="0">
                <a:latin typeface="Dotum" panose="020B0600000101010101" pitchFamily="34" charset="-127"/>
                <a:ea typeface="Dotum" panose="020B0600000101010101" pitchFamily="34" charset="-127"/>
              </a:rPr>
              <a:t>    output = []</a:t>
            </a:r>
          </a:p>
          <a:p>
            <a:pPr marL="0" indent="0">
              <a:buNone/>
            </a:pPr>
            <a:endParaRPr lang="en-US" altLang="ja-JP" dirty="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 TODO</a:t>
            </a:r>
          </a:p>
          <a:p>
            <a:pPr marL="0" indent="0">
              <a:buNone/>
            </a:pPr>
            <a:endParaRPr lang="en-US" altLang="ja-JP" dirty="0">
              <a:latin typeface="Dotum" panose="020B0600000101010101" pitchFamily="34" charset="-127"/>
              <a:ea typeface="Dotum" panose="020B0600000101010101" pitchFamily="34" charset="-127"/>
            </a:endParaRPr>
          </a:p>
          <a:p>
            <a:pPr marL="0" indent="0">
              <a:buNone/>
            </a:pPr>
            <a:r>
              <a:rPr lang="en-US" altLang="ja-JP" dirty="0">
                <a:latin typeface="Dotum" panose="020B0600000101010101" pitchFamily="34" charset="-127"/>
                <a:ea typeface="Dotum" panose="020B0600000101010101" pitchFamily="34" charset="-127"/>
              </a:rPr>
              <a:t> </a:t>
            </a:r>
            <a:r>
              <a:rPr kumimoji="1" lang="en-US" altLang="ja-JP" dirty="0">
                <a:latin typeface="Dotum" panose="020B0600000101010101" pitchFamily="34" charset="-127"/>
                <a:ea typeface="Dotum" panose="020B0600000101010101" pitchFamily="34" charset="-127"/>
              </a:rPr>
              <a:t>   return output</a:t>
            </a:r>
            <a:endParaRPr kumimoji="1" lang="ja-JP" altLang="en-US" dirty="0">
              <a:latin typeface="Dotum" panose="020B0600000101010101" pitchFamily="34" charset="-127"/>
              <a:ea typeface="Dotum" panose="020B0600000101010101" pitchFamily="34" charset="-127"/>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33</a:t>
            </a:fld>
            <a:endParaRPr lang="ja-JP" altLang="en-US"/>
          </a:p>
        </p:txBody>
      </p:sp>
    </p:spTree>
    <p:extLst>
      <p:ext uri="{BB962C8B-B14F-4D97-AF65-F5344CB8AC3E}">
        <p14:creationId xmlns:p14="http://schemas.microsoft.com/office/powerpoint/2010/main" val="938069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457199" y="1262079"/>
            <a:ext cx="6172201" cy="5296829"/>
          </a:xfrm>
        </p:spPr>
        <p:txBody>
          <a:bodyPr/>
          <a:lstStyle/>
          <a:p>
            <a:r>
              <a:rPr lang="ja-JP" altLang="en-US" dirty="0"/>
              <a:t>ハフマン符号化</a:t>
            </a:r>
            <a:endParaRPr lang="en-US" altLang="ja-JP" dirty="0"/>
          </a:p>
          <a:p>
            <a:pPr lvl="1"/>
            <a:r>
              <a:rPr kumimoji="1" lang="ja-JP" altLang="en-US" dirty="0"/>
              <a:t>出現確率の高いシンボルに短い符号を割り当てることで平均符号長を下げる</a:t>
            </a:r>
            <a:endParaRPr kumimoji="1" lang="en-US" altLang="ja-JP" dirty="0"/>
          </a:p>
          <a:p>
            <a:pPr lvl="1"/>
            <a:r>
              <a:rPr lang="ja-JP" altLang="en-US" dirty="0"/>
              <a:t>可逆圧縮</a:t>
            </a:r>
            <a:endParaRPr lang="en-US" altLang="ja-JP" dirty="0"/>
          </a:p>
          <a:p>
            <a:pPr lvl="1"/>
            <a:r>
              <a:rPr lang="ja-JP" altLang="en-US" dirty="0"/>
              <a:t>エントロピー符号化の一種</a:t>
            </a:r>
            <a:endParaRPr lang="en-US" altLang="ja-JP" dirty="0"/>
          </a:p>
          <a:p>
            <a:pPr lvl="1"/>
            <a:endParaRPr lang="en-US" altLang="ja-JP" dirty="0"/>
          </a:p>
          <a:p>
            <a:r>
              <a:rPr lang="ja-JP" altLang="en-US" dirty="0"/>
              <a:t>ランレングス符号化</a:t>
            </a:r>
            <a:endParaRPr lang="en-US" altLang="ja-JP" dirty="0"/>
          </a:p>
          <a:p>
            <a:pPr lvl="1"/>
            <a:r>
              <a:rPr lang="ja-JP" altLang="en-US" dirty="0"/>
              <a:t>シンボルと連続数を記録する事でデータの圧縮を目指す</a:t>
            </a:r>
            <a:endParaRPr lang="en-US" altLang="ja-JP" dirty="0"/>
          </a:p>
          <a:p>
            <a:pPr lvl="1"/>
            <a:r>
              <a:rPr lang="ja-JP" altLang="en-US" dirty="0"/>
              <a:t>可逆圧縮</a:t>
            </a:r>
            <a:endParaRPr lang="en-US" altLang="ja-JP" dirty="0"/>
          </a:p>
          <a:p>
            <a:pPr lvl="1"/>
            <a:r>
              <a:rPr lang="ja-JP" altLang="en-US" dirty="0"/>
              <a:t>同じシンボルが連続するデータ（</a:t>
            </a:r>
            <a:r>
              <a:rPr lang="en-US" altLang="ja-JP" dirty="0"/>
              <a:t>2</a:t>
            </a:r>
            <a:r>
              <a:rPr lang="ja-JP" altLang="en-US" dirty="0"/>
              <a:t>値画像など）の圧縮に強い</a:t>
            </a:r>
            <a:endParaRPr lang="en-US" altLang="ja-JP" dirty="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34</a:t>
            </a:fld>
            <a:endParaRPr lang="ja-JP" altLang="en-US"/>
          </a:p>
        </p:txBody>
      </p:sp>
      <p:pic>
        <p:nvPicPr>
          <p:cNvPr id="49" name="図 48"/>
          <p:cNvPicPr>
            <a:picLocks noChangeAspect="1"/>
          </p:cNvPicPr>
          <p:nvPr/>
        </p:nvPicPr>
        <p:blipFill>
          <a:blip r:embed="rId2"/>
          <a:stretch>
            <a:fillRect/>
          </a:stretch>
        </p:blipFill>
        <p:spPr>
          <a:xfrm>
            <a:off x="6470520" y="1276350"/>
            <a:ext cx="5407001" cy="2095500"/>
          </a:xfrm>
          <a:prstGeom prst="rect">
            <a:avLst/>
          </a:prstGeom>
        </p:spPr>
      </p:pic>
      <p:pic>
        <p:nvPicPr>
          <p:cNvPr id="58" name="図 57"/>
          <p:cNvPicPr>
            <a:picLocks noChangeAspect="1"/>
          </p:cNvPicPr>
          <p:nvPr/>
        </p:nvPicPr>
        <p:blipFill>
          <a:blip r:embed="rId3"/>
          <a:stretch>
            <a:fillRect/>
          </a:stretch>
        </p:blipFill>
        <p:spPr>
          <a:xfrm>
            <a:off x="6470520" y="3931032"/>
            <a:ext cx="5721480" cy="1887458"/>
          </a:xfrm>
          <a:prstGeom prst="rect">
            <a:avLst/>
          </a:prstGeom>
        </p:spPr>
      </p:pic>
    </p:spTree>
    <p:extLst>
      <p:ext uri="{BB962C8B-B14F-4D97-AF65-F5344CB8AC3E}">
        <p14:creationId xmlns:p14="http://schemas.microsoft.com/office/powerpoint/2010/main" val="1047775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35</a:t>
            </a:fld>
            <a:endParaRPr lang="ja-JP" altLang="en-US"/>
          </a:p>
        </p:txBody>
      </p:sp>
      <p:sp>
        <p:nvSpPr>
          <p:cNvPr id="5" name="タイトル 1"/>
          <p:cNvSpPr txBox="1">
            <a:spLocks/>
          </p:cNvSpPr>
          <p:nvPr/>
        </p:nvSpPr>
        <p:spPr>
          <a:xfrm>
            <a:off x="2010880" y="2087189"/>
            <a:ext cx="9779502"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a:t>離散コサイン変換を利用した画像圧縮</a:t>
            </a:r>
          </a:p>
        </p:txBody>
      </p:sp>
    </p:spTree>
    <p:extLst>
      <p:ext uri="{BB962C8B-B14F-4D97-AF65-F5344CB8AC3E}">
        <p14:creationId xmlns:p14="http://schemas.microsoft.com/office/powerpoint/2010/main" val="114281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7237" y="244831"/>
            <a:ext cx="6947829" cy="525462"/>
          </a:xfrm>
        </p:spPr>
        <p:txBody>
          <a:bodyPr>
            <a:noAutofit/>
          </a:bodyPr>
          <a:lstStyle/>
          <a:p>
            <a:pPr algn="l"/>
            <a:r>
              <a:rPr lang="ja-JP" altLang="en-US" sz="3600" b="1" dirty="0"/>
              <a:t>離散コサイン変換 </a:t>
            </a:r>
            <a:r>
              <a:rPr lang="en-US" altLang="ja-JP" sz="3600" b="1" dirty="0"/>
              <a:t>(1D)</a:t>
            </a:r>
            <a:endParaRPr lang="ja-JP" altLang="en-US" sz="3600" b="1" dirty="0"/>
          </a:p>
        </p:txBody>
      </p:sp>
      <mc:AlternateContent xmlns:mc="http://schemas.openxmlformats.org/markup-compatibility/2006" xmlns:a14="http://schemas.microsoft.com/office/drawing/2010/main">
        <mc:Choice Requires="a14">
          <p:sp>
            <p:nvSpPr>
              <p:cNvPr id="4" name="テキスト ボックス 3"/>
              <p:cNvSpPr txBox="1"/>
              <p:nvPr/>
            </p:nvSpPr>
            <p:spPr>
              <a:xfrm>
                <a:off x="1152765" y="895940"/>
                <a:ext cx="4841838" cy="400110"/>
              </a:xfrm>
              <a:prstGeom prst="rect">
                <a:avLst/>
              </a:prstGeom>
              <a:noFill/>
            </p:spPr>
            <p:txBody>
              <a:bodyPr wrap="none" rtlCol="0">
                <a:spAutoFit/>
              </a:bodyPr>
              <a:lstStyle/>
              <a:p>
                <a:pPr marL="17100"/>
                <a:r>
                  <a:rPr lang="en-US" altLang="ja-JP" sz="2000" i="1"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r>
                          <a:rPr lang="en-US" altLang="ja-JP" sz="2000" i="1">
                            <a:latin typeface="Cambria Math"/>
                          </a:rPr>
                          <m:t>𝑙</m:t>
                        </m:r>
                        <m:r>
                          <a:rPr lang="en-US" altLang="ja-JP" sz="2000" i="1">
                            <a:latin typeface="Cambria Math"/>
                          </a:rPr>
                          <m:t>=0,…,</m:t>
                        </m:r>
                        <m:r>
                          <a:rPr lang="en-US" altLang="ja-JP" sz="2000" i="1">
                            <a:latin typeface="Cambria Math"/>
                          </a:rPr>
                          <m:t>𝑁</m:t>
                        </m:r>
                        <m:r>
                          <a:rPr lang="en-US" altLang="ja-JP" sz="2000" i="1">
                            <a:latin typeface="Cambria Math"/>
                          </a:rPr>
                          <m:t>−1</m:t>
                        </m:r>
                      </m:e>
                    </m:d>
                    <m:r>
                      <a:rPr lang="ja-JP" altLang="en-US" sz="2000" i="1">
                        <a:latin typeface="Cambria Math"/>
                      </a:rPr>
                      <m:t>について</m:t>
                    </m:r>
                  </m:oMath>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52765" y="895940"/>
                <a:ext cx="4841838" cy="400110"/>
              </a:xfrm>
              <a:prstGeom prst="rect">
                <a:avLst/>
              </a:prstGeom>
              <a:blipFill>
                <a:blip r:embed="rId3"/>
                <a:stretch>
                  <a:fillRect l="-882" t="-9091" b="-25758"/>
                </a:stretch>
              </a:blipFill>
            </p:spPr>
            <p:txBody>
              <a:bodyPr/>
              <a:lstStyle/>
              <a:p>
                <a:r>
                  <a:rPr lang="ja-JP" altLang="en-US">
                    <a:noFill/>
                  </a:rPr>
                  <a:t> </a:t>
                </a:r>
              </a:p>
            </p:txBody>
          </p:sp>
        </mc:Fallback>
      </mc:AlternateContent>
      <p:grpSp>
        <p:nvGrpSpPr>
          <p:cNvPr id="78" name="グループ化 77"/>
          <p:cNvGrpSpPr/>
          <p:nvPr/>
        </p:nvGrpSpPr>
        <p:grpSpPr>
          <a:xfrm>
            <a:off x="1234304" y="1370696"/>
            <a:ext cx="10391466" cy="1727725"/>
            <a:chOff x="79614" y="2076015"/>
            <a:chExt cx="10391466" cy="1727725"/>
          </a:xfrm>
        </p:grpSpPr>
        <p:grpSp>
          <p:nvGrpSpPr>
            <p:cNvPr id="7" name="グループ化 6"/>
            <p:cNvGrpSpPr/>
            <p:nvPr/>
          </p:nvGrpSpPr>
          <p:grpSpPr>
            <a:xfrm>
              <a:off x="79614" y="2136423"/>
              <a:ext cx="10332759" cy="1667317"/>
              <a:chOff x="-384894" y="2908749"/>
              <a:chExt cx="10332759" cy="1667317"/>
            </a:xfrm>
          </p:grpSpPr>
          <mc:AlternateContent xmlns:mc="http://schemas.openxmlformats.org/markup-compatibility/2006" xmlns:a14="http://schemas.microsoft.com/office/drawing/2010/main">
            <mc:Choice Requires="a14">
              <p:sp>
                <p:nvSpPr>
                  <p:cNvPr id="9" name="正方形/長方形 8"/>
                  <p:cNvSpPr/>
                  <p:nvPr/>
                </p:nvSpPr>
                <p:spPr>
                  <a:xfrm>
                    <a:off x="-234809" y="3294690"/>
                    <a:ext cx="4072973"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r>
                            <a:rPr lang="en-US" altLang="ja-JP" sz="2400" i="1">
                              <a:latin typeface="Cambria Math"/>
                            </a:rPr>
                            <m:t>=    </m:t>
                          </m:r>
                          <m:nary>
                            <m:naryPr>
                              <m:chr m:val="∑"/>
                              <m:ctrlPr>
                                <a:rPr lang="en-US" altLang="ja-JP" sz="2400" i="1">
                                  <a:latin typeface="Cambria Math" panose="02040503050406030204" pitchFamily="18" charset="0"/>
                                </a:rPr>
                              </m:ctrlPr>
                            </m:naryPr>
                            <m:sub>
                              <m:r>
                                <m:rPr>
                                  <m:brk m:alnAt="23"/>
                                </m:rPr>
                                <a:rPr lang="en-US" altLang="ja-JP" sz="2400" i="1">
                                  <a:latin typeface="Cambria Math"/>
                                </a:rPr>
                                <m:t>𝑙</m:t>
                              </m:r>
                              <m:r>
                                <a:rPr lang="en-US" altLang="ja-JP" sz="2400" i="1">
                                  <a:latin typeface="Cambria Math"/>
                                </a:rPr>
                                <m:t>=0</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34809" y="3294690"/>
                    <a:ext cx="4072973" cy="1131143"/>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p:cNvSpPr txBox="1"/>
              <p:nvPr/>
            </p:nvSpPr>
            <p:spPr>
              <a:xfrm>
                <a:off x="-384894" y="2908749"/>
                <a:ext cx="3341574"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離散コサイン変換 </a:t>
                </a:r>
                <a:r>
                  <a:rPr lang="en-US" altLang="ja-JP" sz="2400" dirty="0">
                    <a:latin typeface="メイリオ" panose="020B0604030504040204" pitchFamily="50" charset="-128"/>
                    <a:ea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p:cNvSpPr/>
                  <p:nvPr/>
                </p:nvSpPr>
                <p:spPr>
                  <a:xfrm>
                    <a:off x="4252460" y="3294690"/>
                    <a:ext cx="5695405" cy="1281376"/>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r>
                            <a:rPr lang="en-US" altLang="ja-JP" sz="2400" i="1">
                              <a:latin typeface="Cambria Math"/>
                            </a:rPr>
                            <m:t>=</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𝑁</m:t>
                                  </m:r>
                                </m:den>
                              </m:f>
                            </m:e>
                          </m:d>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0</m:t>
                                      </m:r>
                                    </m:sub>
                                  </m:sSub>
                                </m:num>
                                <m:den>
                                  <m:r>
                                    <a:rPr lang="en-US" altLang="ja-JP" sz="2400" i="1">
                                      <a:latin typeface="Cambria Math" panose="02040503050406030204" pitchFamily="18" charset="0"/>
                                    </a:rPr>
                                    <m:t>2</m:t>
                                  </m:r>
                                </m:den>
                              </m:f>
                              <m:r>
                                <a:rPr lang="en-US" altLang="ja-JP" sz="2400" i="1">
                                  <a:latin typeface="Cambria Math"/>
                                </a:rPr>
                                <m:t>+</m:t>
                              </m:r>
                              <m:nary>
                                <m:naryPr>
                                  <m:chr m:val="∑"/>
                                  <m:ctrlPr>
                                    <a:rPr lang="en-US" altLang="ja-JP" sz="2400" i="1">
                                      <a:latin typeface="Cambria Math" panose="02040503050406030204" pitchFamily="18" charset="0"/>
                                    </a:rPr>
                                  </m:ctrlPr>
                                </m:naryPr>
                                <m:sub>
                                  <m:r>
                                    <m:rPr>
                                      <m:brk m:alnAt="23"/>
                                    </m:rPr>
                                    <a:rPr lang="en-US" altLang="ja-JP" sz="2400" i="1">
                                      <a:latin typeface="Cambria Math"/>
                                    </a:rPr>
                                    <m:t>𝑘</m:t>
                                  </m:r>
                                  <m:r>
                                    <a:rPr lang="en-US" altLang="ja-JP" sz="2400" i="1">
                                      <a:latin typeface="Cambria Math"/>
                                    </a:rPr>
                                    <m:t>=1</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e>
                          </m:d>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252460" y="3294690"/>
                    <a:ext cx="5695405" cy="1281376"/>
                  </a:xfrm>
                  <a:prstGeom prst="rect">
                    <a:avLst/>
                  </a:prstGeom>
                  <a:blipFill>
                    <a:blip r:embed="rId5"/>
                    <a:stretch>
                      <a:fillRect/>
                    </a:stretch>
                  </a:blipFill>
                </p:spPr>
                <p:txBody>
                  <a:bodyPr/>
                  <a:lstStyle/>
                  <a:p>
                    <a:r>
                      <a:rPr lang="ja-JP" altLang="en-US">
                        <a:noFill/>
                      </a:rPr>
                      <a:t> </a:t>
                    </a:r>
                  </a:p>
                </p:txBody>
              </p:sp>
            </mc:Fallback>
          </mc:AlternateContent>
          <p:sp>
            <p:nvSpPr>
              <p:cNvPr id="115" name="テキスト ボックス 114"/>
              <p:cNvSpPr txBox="1"/>
              <p:nvPr/>
            </p:nvSpPr>
            <p:spPr>
              <a:xfrm>
                <a:off x="4372470" y="2908749"/>
                <a:ext cx="3504418"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逆離散コサイン変換 </a:t>
                </a:r>
                <a:r>
                  <a:rPr lang="en-US" altLang="ja-JP" sz="2400" b="1" dirty="0">
                    <a:latin typeface="メイリオ" panose="020B0604030504040204" pitchFamily="50" charset="-128"/>
                    <a:ea typeface="メイリオ" panose="020B0604030504040204" pitchFamily="50" charset="-128"/>
                  </a:rPr>
                  <a:t>: </a:t>
                </a:r>
                <a:endParaRPr lang="ja-JP" altLang="en-US" sz="2400" b="1" dirty="0">
                  <a:latin typeface="メイリオ" panose="020B0604030504040204" pitchFamily="50" charset="-128"/>
                  <a:ea typeface="メイリオ" panose="020B0604030504040204" pitchFamily="50" charset="-128"/>
                </a:endParaRPr>
              </a:p>
            </p:txBody>
          </p:sp>
        </p:grpSp>
        <p:sp>
          <p:nvSpPr>
            <p:cNvPr id="56" name="角丸四角形 55"/>
            <p:cNvSpPr/>
            <p:nvPr/>
          </p:nvSpPr>
          <p:spPr>
            <a:xfrm>
              <a:off x="79614" y="2076015"/>
              <a:ext cx="10391466" cy="172265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
        <p:nvSpPr>
          <p:cNvPr id="5" name="正方形/長方形 4"/>
          <p:cNvSpPr/>
          <p:nvPr/>
        </p:nvSpPr>
        <p:spPr>
          <a:xfrm>
            <a:off x="8698453" y="177907"/>
            <a:ext cx="2971967" cy="1200329"/>
          </a:xfrm>
          <a:prstGeom prst="rect">
            <a:avLst/>
          </a:prstGeom>
        </p:spPr>
        <p:txBody>
          <a:bodyPr wrap="none">
            <a:spAutoFit/>
          </a:bodyPr>
          <a:lstStyle/>
          <a:p>
            <a:pPr marL="17100"/>
            <a:r>
              <a:rPr lang="ja-JP" altLang="en-US" dirty="0">
                <a:latin typeface="メイリオ" panose="020B0604030504040204" pitchFamily="50" charset="-128"/>
                <a:ea typeface="メイリオ" panose="020B0604030504040204" pitchFamily="50" charset="-128"/>
              </a:rPr>
              <a:t>このスライドの例は</a:t>
            </a:r>
            <a:r>
              <a:rPr lang="en-US" altLang="ja-JP" dirty="0">
                <a:latin typeface="メイリオ" panose="020B0604030504040204" pitchFamily="50" charset="-128"/>
                <a:ea typeface="メイリオ" panose="020B0604030504040204" pitchFamily="50" charset="-128"/>
              </a:rPr>
              <a:t>…</a:t>
            </a:r>
          </a:p>
          <a:p>
            <a:pPr marL="17100"/>
            <a:r>
              <a:rPr lang="ja-JP" altLang="en-US" dirty="0">
                <a:latin typeface="メイリオ" panose="020B0604030504040204" pitchFamily="50" charset="-128"/>
                <a:ea typeface="メイリオ" panose="020B0604030504040204" pitchFamily="50" charset="-128"/>
              </a:rPr>
              <a:t>　コサイン変換</a:t>
            </a:r>
            <a:r>
              <a:rPr lang="en-US" altLang="ja-JP" dirty="0">
                <a:latin typeface="メイリオ" panose="020B0604030504040204" pitchFamily="50" charset="-128"/>
                <a:ea typeface="メイリオ" panose="020B0604030504040204" pitchFamily="50" charset="-128"/>
              </a:rPr>
              <a:t>DCT-II</a:t>
            </a:r>
          </a:p>
          <a:p>
            <a:pPr marL="17100"/>
            <a:r>
              <a:rPr lang="ja-JP" altLang="en-US" dirty="0">
                <a:latin typeface="メイリオ" panose="020B0604030504040204" pitchFamily="50" charset="-128"/>
                <a:ea typeface="メイリオ" panose="020B0604030504040204" pitchFamily="50" charset="-128"/>
              </a:rPr>
              <a:t>逆コサイン変換</a:t>
            </a:r>
            <a:r>
              <a:rPr lang="en-US" altLang="ja-JP" dirty="0">
                <a:latin typeface="メイリオ" panose="020B0604030504040204" pitchFamily="50" charset="-128"/>
                <a:ea typeface="メイリオ" panose="020B0604030504040204" pitchFamily="50" charset="-128"/>
              </a:rPr>
              <a:t>DCT-III</a:t>
            </a:r>
          </a:p>
          <a:p>
            <a:pPr marL="17100"/>
            <a:r>
              <a:rPr lang="ja-JP" altLang="en-US" dirty="0">
                <a:latin typeface="メイリオ" panose="020B0604030504040204" pitchFamily="50" charset="-128"/>
                <a:ea typeface="メイリオ" panose="020B0604030504040204" pitchFamily="50" charset="-128"/>
              </a:rPr>
              <a:t>定数倍には異なる定義あり</a:t>
            </a:r>
            <a:endParaRPr lang="en-US" altLang="ja-JP" dirty="0">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301885" y="3365207"/>
            <a:ext cx="11067285" cy="3477524"/>
            <a:chOff x="301885" y="3365207"/>
            <a:chExt cx="11067285" cy="3477524"/>
          </a:xfrm>
        </p:grpSpPr>
        <p:grpSp>
          <p:nvGrpSpPr>
            <p:cNvPr id="6" name="グループ化 5"/>
            <p:cNvGrpSpPr/>
            <p:nvPr/>
          </p:nvGrpSpPr>
          <p:grpSpPr>
            <a:xfrm>
              <a:off x="301885" y="4062946"/>
              <a:ext cx="2257028" cy="997504"/>
              <a:chOff x="4926673" y="1393981"/>
              <a:chExt cx="3297140" cy="1327922"/>
            </a:xfrm>
          </p:grpSpPr>
          <p:sp>
            <p:nvSpPr>
              <p:cNvPr id="13" name="正方形/長方形 12"/>
              <p:cNvSpPr/>
              <p:nvPr/>
            </p:nvSpPr>
            <p:spPr>
              <a:xfrm>
                <a:off x="5936724" y="2259387"/>
                <a:ext cx="183407" cy="3892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 name="正方形/長方形 13"/>
              <p:cNvSpPr/>
              <p:nvPr/>
            </p:nvSpPr>
            <p:spPr>
              <a:xfrm>
                <a:off x="5382391" y="2586123"/>
                <a:ext cx="183407" cy="6247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5" name="正方形/長方形 14"/>
              <p:cNvSpPr/>
              <p:nvPr/>
            </p:nvSpPr>
            <p:spPr>
              <a:xfrm>
                <a:off x="5570540" y="2540882"/>
                <a:ext cx="183407" cy="10771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6" name="正方形/長方形 15"/>
              <p:cNvSpPr/>
              <p:nvPr/>
            </p:nvSpPr>
            <p:spPr>
              <a:xfrm>
                <a:off x="5753632" y="2452915"/>
                <a:ext cx="183407" cy="1956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7" name="正方形/長方形 16"/>
              <p:cNvSpPr/>
              <p:nvPr/>
            </p:nvSpPr>
            <p:spPr>
              <a:xfrm>
                <a:off x="6119816"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6302908" y="2200142"/>
                <a:ext cx="183407" cy="4484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6486000" y="1700703"/>
                <a:ext cx="183407" cy="947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7218368" y="2174649"/>
                <a:ext cx="183407" cy="4739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6669092" y="2400850"/>
                <a:ext cx="183407" cy="2477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6852184" y="1991078"/>
                <a:ext cx="183407" cy="6575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7035275" y="1824576"/>
                <a:ext cx="183407" cy="8240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4" name="正方形/長方形 23"/>
              <p:cNvSpPr/>
              <p:nvPr/>
            </p:nvSpPr>
            <p:spPr>
              <a:xfrm>
                <a:off x="7401461"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5" name="正方形/長方形 24"/>
              <p:cNvSpPr/>
              <p:nvPr/>
            </p:nvSpPr>
            <p:spPr>
              <a:xfrm>
                <a:off x="7584552" y="2153107"/>
                <a:ext cx="183407" cy="4954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6" name="正方形/長方形 25"/>
              <p:cNvSpPr/>
              <p:nvPr/>
            </p:nvSpPr>
            <p:spPr>
              <a:xfrm>
                <a:off x="7767640" y="2400851"/>
                <a:ext cx="183407" cy="2477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4926673" y="1508989"/>
                <a:ext cx="532038" cy="409726"/>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rPr>
                  <a:t>値</a:t>
                </a:r>
              </a:p>
            </p:txBody>
          </p:sp>
          <p:cxnSp>
            <p:nvCxnSpPr>
              <p:cNvPr id="50" name="直線矢印コネクタ 49"/>
              <p:cNvCxnSpPr/>
              <p:nvPr/>
            </p:nvCxnSpPr>
            <p:spPr>
              <a:xfrm>
                <a:off x="5214063" y="2648598"/>
                <a:ext cx="300975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5383931" y="1393981"/>
                <a:ext cx="0" cy="13201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V="1">
                <a:off x="7951047" y="2567892"/>
                <a:ext cx="0" cy="15401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5529565" y="4529902"/>
              <a:ext cx="2063003" cy="904034"/>
              <a:chOff x="6983244" y="1733909"/>
              <a:chExt cx="2063003" cy="904034"/>
            </a:xfrm>
          </p:grpSpPr>
          <p:sp>
            <p:nvSpPr>
              <p:cNvPr id="27" name="正方形/長方形 26"/>
              <p:cNvSpPr/>
              <p:nvPr/>
            </p:nvSpPr>
            <p:spPr>
              <a:xfrm>
                <a:off x="7899169" y="2225675"/>
                <a:ext cx="255198"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 </a:t>
                </a:r>
              </a:p>
            </p:txBody>
          </p:sp>
          <p:grpSp>
            <p:nvGrpSpPr>
              <p:cNvPr id="41" name="グループ化 40"/>
              <p:cNvGrpSpPr/>
              <p:nvPr/>
            </p:nvGrpSpPr>
            <p:grpSpPr>
              <a:xfrm>
                <a:off x="6983244" y="1733909"/>
                <a:ext cx="2063003" cy="904034"/>
                <a:chOff x="10577504" y="2069167"/>
                <a:chExt cx="2063003" cy="904034"/>
              </a:xfrm>
            </p:grpSpPr>
            <p:sp>
              <p:nvSpPr>
                <p:cNvPr id="94" name="正方形/長方形 93"/>
                <p:cNvSpPr/>
                <p:nvPr/>
              </p:nvSpPr>
              <p:spPr>
                <a:xfrm>
                  <a:off x="12196033" y="2528766"/>
                  <a:ext cx="125550" cy="38434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2" name="正方形/長方形 91"/>
                <p:cNvSpPr/>
                <p:nvPr/>
              </p:nvSpPr>
              <p:spPr>
                <a:xfrm>
                  <a:off x="12071742" y="2528766"/>
                  <a:ext cx="125550" cy="3614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3" name="正方形/長方形 62"/>
                <p:cNvSpPr/>
                <p:nvPr/>
              </p:nvSpPr>
              <p:spPr>
                <a:xfrm>
                  <a:off x="11071656" y="2324475"/>
                  <a:ext cx="125550" cy="2125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5" name="正方形/長方形 64"/>
                <p:cNvSpPr/>
                <p:nvPr/>
              </p:nvSpPr>
              <p:spPr>
                <a:xfrm>
                  <a:off x="10692193" y="2202322"/>
                  <a:ext cx="125550" cy="3347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6" name="正方形/長方形 65"/>
                <p:cNvSpPr/>
                <p:nvPr/>
              </p:nvSpPr>
              <p:spPr>
                <a:xfrm>
                  <a:off x="10820988" y="2234613"/>
                  <a:ext cx="125550" cy="3024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7" name="正方形/長方形 66"/>
                <p:cNvSpPr/>
                <p:nvPr/>
              </p:nvSpPr>
              <p:spPr>
                <a:xfrm>
                  <a:off x="10946322" y="2273506"/>
                  <a:ext cx="125550" cy="26355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8" name="正方形/長方形 67"/>
                <p:cNvSpPr/>
                <p:nvPr/>
              </p:nvSpPr>
              <p:spPr>
                <a:xfrm>
                  <a:off x="11196990" y="2402094"/>
                  <a:ext cx="125550" cy="1349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9" name="正方形/長方形 68"/>
                <p:cNvSpPr/>
                <p:nvPr/>
              </p:nvSpPr>
              <p:spPr>
                <a:xfrm>
                  <a:off x="11322324" y="2485438"/>
                  <a:ext cx="125550" cy="516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0" name="正方形/長方形 69"/>
                <p:cNvSpPr/>
                <p:nvPr/>
              </p:nvSpPr>
              <p:spPr>
                <a:xfrm flipV="1">
                  <a:off x="11447658" y="2528765"/>
                  <a:ext cx="125550"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1" name="正方形/長方形 70"/>
                <p:cNvSpPr/>
                <p:nvPr/>
              </p:nvSpPr>
              <p:spPr>
                <a:xfrm flipV="1">
                  <a:off x="11948994" y="2537062"/>
                  <a:ext cx="125550" cy="331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2" name="正方形/長方形 71"/>
                <p:cNvSpPr/>
                <p:nvPr/>
              </p:nvSpPr>
              <p:spPr>
                <a:xfrm flipV="1">
                  <a:off x="11572992" y="2537059"/>
                  <a:ext cx="125550" cy="1229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3" name="正方形/長方形 72"/>
                <p:cNvSpPr/>
                <p:nvPr/>
              </p:nvSpPr>
              <p:spPr>
                <a:xfrm flipV="1">
                  <a:off x="11698326" y="2528765"/>
                  <a:ext cx="125550" cy="207583"/>
                </a:xfrm>
                <a:prstGeom prst="rect">
                  <a:avLst/>
                </a:prstGeom>
                <a:gradFill>
                  <a:gsLst>
                    <a:gs pos="0">
                      <a:schemeClr val="accent1">
                        <a:tint val="66000"/>
                        <a:satMod val="160000"/>
                      </a:schemeClr>
                    </a:gs>
                    <a:gs pos="100000">
                      <a:schemeClr val="tx2">
                        <a:lumMod val="20000"/>
                        <a:lumOff val="8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4" name="正方形/長方形 73"/>
                <p:cNvSpPr/>
                <p:nvPr/>
              </p:nvSpPr>
              <p:spPr>
                <a:xfrm flipV="1">
                  <a:off x="11823659" y="2537061"/>
                  <a:ext cx="125550" cy="2501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7" name="正方形/長方形 76"/>
                <p:cNvSpPr/>
                <p:nvPr/>
              </p:nvSpPr>
              <p:spPr>
                <a:xfrm>
                  <a:off x="12324993" y="2528766"/>
                  <a:ext cx="125550" cy="38559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0" name="フリーフォーム 59"/>
                <p:cNvSpPr/>
                <p:nvPr/>
              </p:nvSpPr>
              <p:spPr>
                <a:xfrm>
                  <a:off x="10592325" y="2184080"/>
                  <a:ext cx="1732704" cy="73027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50"/>
                    <a:gd name="connsiteY0" fmla="*/ -1 h 2984499"/>
                    <a:gd name="connsiteX1" fmla="*/ 920750 w 2749550"/>
                    <a:gd name="connsiteY1" fmla="*/ 1492249 h 2984499"/>
                    <a:gd name="connsiteX2" fmla="*/ 1809750 w 2749550"/>
                    <a:gd name="connsiteY2" fmla="*/ 2984499 h 2984499"/>
                    <a:gd name="connsiteX3" fmla="*/ 2749550 w 2749550"/>
                    <a:gd name="connsiteY3" fmla="*/ 1498599 h 2984499"/>
                    <a:gd name="connsiteX0" fmla="*/ 0 w 1809750"/>
                    <a:gd name="connsiteY0" fmla="*/ -1 h 2984499"/>
                    <a:gd name="connsiteX1" fmla="*/ 920750 w 1809750"/>
                    <a:gd name="connsiteY1" fmla="*/ 1492249 h 2984499"/>
                    <a:gd name="connsiteX2" fmla="*/ 1809750 w 1809750"/>
                    <a:gd name="connsiteY2" fmla="*/ 2984499 h 2984499"/>
                  </a:gdLst>
                  <a:ahLst/>
                  <a:cxnLst>
                    <a:cxn ang="0">
                      <a:pos x="connsiteX0" y="connsiteY0"/>
                    </a:cxn>
                    <a:cxn ang="0">
                      <a:pos x="connsiteX1" y="connsiteY1"/>
                    </a:cxn>
                    <a:cxn ang="0">
                      <a:pos x="connsiteX2" y="connsiteY2"/>
                    </a:cxn>
                  </a:cxnLst>
                  <a:rect l="l" t="t" r="r" b="b"/>
                  <a:pathLst>
                    <a:path w="1809750" h="2984499">
                      <a:moveTo>
                        <a:pt x="0" y="-1"/>
                      </a:moveTo>
                      <a:cubicBezTo>
                        <a:pt x="379412" y="14816"/>
                        <a:pt x="720725" y="950383"/>
                        <a:pt x="920750" y="1492249"/>
                      </a:cubicBezTo>
                      <a:cubicBezTo>
                        <a:pt x="1120775" y="2034115"/>
                        <a:pt x="1460500" y="2983441"/>
                        <a:pt x="1809750" y="2984499"/>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10577504" y="2537059"/>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693938" y="2069167"/>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2" name="グループ化 41"/>
            <p:cNvGrpSpPr/>
            <p:nvPr/>
          </p:nvGrpSpPr>
          <p:grpSpPr>
            <a:xfrm>
              <a:off x="8210747" y="4529902"/>
              <a:ext cx="2063003" cy="904034"/>
              <a:chOff x="10577504" y="3231910"/>
              <a:chExt cx="2063003" cy="904034"/>
            </a:xfrm>
          </p:grpSpPr>
          <p:sp>
            <p:nvSpPr>
              <p:cNvPr id="106" name="正方形/長方形 105"/>
              <p:cNvSpPr/>
              <p:nvPr/>
            </p:nvSpPr>
            <p:spPr>
              <a:xfrm>
                <a:off x="12072816" y="3482617"/>
                <a:ext cx="125550" cy="22478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8" name="正方形/長方形 107"/>
              <p:cNvSpPr/>
              <p:nvPr/>
            </p:nvSpPr>
            <p:spPr>
              <a:xfrm>
                <a:off x="12198154" y="3387931"/>
                <a:ext cx="125550" cy="31946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7" name="正方形/長方形 96"/>
              <p:cNvSpPr/>
              <p:nvPr/>
            </p:nvSpPr>
            <p:spPr>
              <a:xfrm>
                <a:off x="11447442" y="3701050"/>
                <a:ext cx="125550" cy="3900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7" name="正方形/長方形 86"/>
              <p:cNvSpPr/>
              <p:nvPr/>
            </p:nvSpPr>
            <p:spPr>
              <a:xfrm flipV="1">
                <a:off x="11071656" y="3707400"/>
                <a:ext cx="125550" cy="11537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8" name="正方形/長方形 87"/>
              <p:cNvSpPr/>
              <p:nvPr/>
            </p:nvSpPr>
            <p:spPr>
              <a:xfrm>
                <a:off x="10692193" y="3416505"/>
                <a:ext cx="125550" cy="290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9" name="正方形/長方形 88"/>
              <p:cNvSpPr/>
              <p:nvPr/>
            </p:nvSpPr>
            <p:spPr>
              <a:xfrm>
                <a:off x="10820988" y="3509375"/>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0" name="正方形/長方形 89"/>
              <p:cNvSpPr/>
              <p:nvPr/>
            </p:nvSpPr>
            <p:spPr>
              <a:xfrm>
                <a:off x="10946322" y="3648180"/>
                <a:ext cx="125550" cy="59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1" name="正方形/長方形 90"/>
              <p:cNvSpPr/>
              <p:nvPr/>
            </p:nvSpPr>
            <p:spPr>
              <a:xfrm flipV="1">
                <a:off x="11196990" y="3707400"/>
                <a:ext cx="125550" cy="254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3" name="正方形/長方形 92"/>
              <p:cNvSpPr/>
              <p:nvPr/>
            </p:nvSpPr>
            <p:spPr>
              <a:xfrm>
                <a:off x="11322324" y="3701050"/>
                <a:ext cx="125550" cy="37605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5" name="正方形/長方形 94"/>
              <p:cNvSpPr/>
              <p:nvPr/>
            </p:nvSpPr>
            <p:spPr>
              <a:xfrm>
                <a:off x="11948994" y="3623676"/>
                <a:ext cx="125550" cy="837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6" name="正方形/長方形 95"/>
              <p:cNvSpPr/>
              <p:nvPr/>
            </p:nvSpPr>
            <p:spPr>
              <a:xfrm flipV="1">
                <a:off x="11572992" y="3713210"/>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8" name="正方形/長方形 97"/>
              <p:cNvSpPr/>
              <p:nvPr/>
            </p:nvSpPr>
            <p:spPr>
              <a:xfrm flipV="1">
                <a:off x="11823659" y="3707400"/>
                <a:ext cx="125550" cy="858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9" name="正方形/長方形 98"/>
              <p:cNvSpPr/>
              <p:nvPr/>
            </p:nvSpPr>
            <p:spPr>
              <a:xfrm>
                <a:off x="12324993" y="3365065"/>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01" name="直線矢印コネクタ 100"/>
              <p:cNvCxnSpPr/>
              <p:nvPr/>
            </p:nvCxnSpPr>
            <p:spPr>
              <a:xfrm>
                <a:off x="10577504" y="3707400"/>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10693938" y="3231910"/>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flipV="1">
                <a:off x="11699411" y="3713210"/>
                <a:ext cx="125550" cy="2086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2" name="フリーフォーム 61"/>
              <p:cNvSpPr/>
              <p:nvPr/>
            </p:nvSpPr>
            <p:spPr>
              <a:xfrm>
                <a:off x="10642197" y="3365065"/>
                <a:ext cx="1758350"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43" name="グループ化 42"/>
            <p:cNvGrpSpPr/>
            <p:nvPr/>
          </p:nvGrpSpPr>
          <p:grpSpPr>
            <a:xfrm>
              <a:off x="2995728" y="4529587"/>
              <a:ext cx="2063003" cy="904034"/>
              <a:chOff x="10577504" y="4361603"/>
              <a:chExt cx="2063003" cy="904034"/>
            </a:xfrm>
          </p:grpSpPr>
          <p:sp>
            <p:nvSpPr>
              <p:cNvPr id="123" name="正方形/長方形 122"/>
              <p:cNvSpPr/>
              <p:nvPr/>
            </p:nvSpPr>
            <p:spPr>
              <a:xfrm>
                <a:off x="1069219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32" name="直線矢印コネクタ 131"/>
              <p:cNvCxnSpPr/>
              <p:nvPr/>
            </p:nvCxnSpPr>
            <p:spPr>
              <a:xfrm>
                <a:off x="10577504" y="4840486"/>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V="1">
                <a:off x="10693938" y="4361603"/>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1" name="正方形/長方形 110"/>
              <p:cNvSpPr/>
              <p:nvPr/>
            </p:nvSpPr>
            <p:spPr>
              <a:xfrm>
                <a:off x="1081717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2" name="正方形/長方形 111"/>
              <p:cNvSpPr/>
              <p:nvPr/>
            </p:nvSpPr>
            <p:spPr>
              <a:xfrm>
                <a:off x="1094215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4" name="正方形/長方形 113"/>
              <p:cNvSpPr/>
              <p:nvPr/>
            </p:nvSpPr>
            <p:spPr>
              <a:xfrm>
                <a:off x="11067130"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6" name="正方形/長方形 115"/>
              <p:cNvSpPr/>
              <p:nvPr/>
            </p:nvSpPr>
            <p:spPr>
              <a:xfrm>
                <a:off x="11192109"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7" name="正方形/長方形 116"/>
              <p:cNvSpPr/>
              <p:nvPr/>
            </p:nvSpPr>
            <p:spPr>
              <a:xfrm>
                <a:off x="11317088"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8" name="正方形/長方形 117"/>
              <p:cNvSpPr/>
              <p:nvPr/>
            </p:nvSpPr>
            <p:spPr>
              <a:xfrm>
                <a:off x="11442067"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9" name="正方形/長方形 118"/>
              <p:cNvSpPr/>
              <p:nvPr/>
            </p:nvSpPr>
            <p:spPr>
              <a:xfrm>
                <a:off x="11567046"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0" name="正方形/長方形 119"/>
              <p:cNvSpPr/>
              <p:nvPr/>
            </p:nvSpPr>
            <p:spPr>
              <a:xfrm>
                <a:off x="11692025"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2" name="正方形/長方形 121"/>
              <p:cNvSpPr/>
              <p:nvPr/>
            </p:nvSpPr>
            <p:spPr>
              <a:xfrm>
                <a:off x="1181700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8" name="正方形/長方形 127"/>
              <p:cNvSpPr/>
              <p:nvPr/>
            </p:nvSpPr>
            <p:spPr>
              <a:xfrm>
                <a:off x="1194198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0" name="正方形/長方形 139"/>
              <p:cNvSpPr/>
              <p:nvPr/>
            </p:nvSpPr>
            <p:spPr>
              <a:xfrm>
                <a:off x="1206696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1" name="正方形/長方形 140"/>
              <p:cNvSpPr/>
              <p:nvPr/>
            </p:nvSpPr>
            <p:spPr>
              <a:xfrm>
                <a:off x="1219194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2" name="正方形/長方形 141"/>
              <p:cNvSpPr/>
              <p:nvPr/>
            </p:nvSpPr>
            <p:spPr>
              <a:xfrm>
                <a:off x="1231691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45" name="テキスト ボックス 144"/>
                <p:cNvSpPr txBox="1"/>
                <p:nvPr/>
              </p:nvSpPr>
              <p:spPr>
                <a:xfrm>
                  <a:off x="1870645" y="5857846"/>
                  <a:ext cx="5416163" cy="984885"/>
                </a:xfrm>
                <a:prstGeom prst="rect">
                  <a:avLst/>
                </a:prstGeom>
                <a:noFill/>
              </p:spPr>
              <p:txBody>
                <a:bodyPr wrap="none" rtlCol="0">
                  <a:spAutoFit/>
                </a:bodyPr>
                <a:lstStyle/>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𝑓</m:t>
                          </m:r>
                        </m:e>
                        <m:sub>
                          <m:r>
                            <a:rPr lang="en-US" altLang="ja-JP" sz="2400" i="1">
                              <a:solidFill>
                                <a:srgbClr val="FF0000"/>
                              </a:solidFill>
                              <a:latin typeface="Cambria Math"/>
                            </a:rPr>
                            <m:t>𝑙</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en-US" altLang="ja-JP" sz="2400" dirty="0" err="1">
                      <a:solidFill>
                        <a:srgbClr val="FF0000"/>
                      </a:solidFill>
                      <a:latin typeface="メイリオ" panose="020B0604030504040204" pitchFamily="50" charset="-128"/>
                      <a:ea typeface="メイリオ" panose="020B0604030504040204" pitchFamily="50" charset="-128"/>
                    </a:rPr>
                    <a:t>cos</a:t>
                  </a:r>
                  <a:r>
                    <a:rPr lang="en-US" altLang="ja-JP" sz="2400" dirty="0">
                      <a:solidFill>
                        <a:srgbClr val="FF0000"/>
                      </a:solidFill>
                      <a:latin typeface="メイリオ" panose="020B0604030504040204" pitchFamily="50" charset="-128"/>
                      <a:ea typeface="メイリオ" panose="020B0604030504040204" pitchFamily="50" charset="-128"/>
                    </a:rPr>
                    <a:t> </a:t>
                  </a:r>
                  <a:r>
                    <a:rPr lang="en-US" altLang="ja-JP" sz="2400" i="1" dirty="0">
                      <a:solidFill>
                        <a:srgbClr val="FF0000"/>
                      </a:solidFill>
                      <a:latin typeface="メイリオ" panose="020B0604030504040204" pitchFamily="50" charset="-128"/>
                      <a:ea typeface="メイリオ" panose="020B0604030504040204" pitchFamily="50" charset="-128"/>
                    </a:rPr>
                    <a:t>θ</a:t>
                  </a:r>
                  <a:r>
                    <a:rPr lang="en-US" altLang="ja-JP" sz="2400" dirty="0">
                      <a:solidFill>
                        <a:srgbClr val="FF0000"/>
                      </a:solidFill>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の重ね合わせで表現される</a:t>
                  </a:r>
                  <a:r>
                    <a:rPr lang="en-US" altLang="ja-JP" sz="2400" dirty="0">
                      <a:solidFill>
                        <a:srgbClr val="FF0000"/>
                      </a:solidFill>
                      <a:latin typeface="メイリオ" panose="020B0604030504040204" pitchFamily="50" charset="-128"/>
                      <a:ea typeface="メイリオ" panose="020B0604030504040204" pitchFamily="50" charset="-128"/>
                    </a:rPr>
                    <a:t> </a:t>
                  </a:r>
                </a:p>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𝐹</m:t>
                          </m:r>
                        </m:e>
                        <m:sub>
                          <m:r>
                            <a:rPr lang="en-US" altLang="ja-JP" sz="2400" i="1">
                              <a:solidFill>
                                <a:srgbClr val="FF0000"/>
                              </a:solidFill>
                              <a:latin typeface="Cambria Math"/>
                            </a:rPr>
                            <m:t>𝑘</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は重ね合わせの</a:t>
                  </a:r>
                  <a:r>
                    <a:rPr lang="en-US" altLang="ja-JP" sz="2400" dirty="0">
                      <a:solidFill>
                        <a:srgbClr val="FF0000"/>
                      </a:solidFill>
                      <a:latin typeface="メイリオ" panose="020B0604030504040204" pitchFamily="50" charset="-128"/>
                      <a:ea typeface="メイリオ" panose="020B0604030504040204" pitchFamily="50" charset="-128"/>
                    </a:rPr>
                    <a:t>”</a:t>
                  </a:r>
                  <a:r>
                    <a:rPr lang="ja-JP" altLang="en-US" sz="2400" dirty="0">
                      <a:solidFill>
                        <a:srgbClr val="FF0000"/>
                      </a:solidFill>
                      <a:latin typeface="メイリオ" panose="020B0604030504040204" pitchFamily="50" charset="-128"/>
                      <a:ea typeface="メイリオ" panose="020B0604030504040204" pitchFamily="50" charset="-128"/>
                    </a:rPr>
                    <a:t>重み</a:t>
                  </a:r>
                  <a:r>
                    <a:rPr lang="en-US" altLang="ja-JP" sz="2400" dirty="0">
                      <a:solidFill>
                        <a:srgbClr val="FF0000"/>
                      </a:solidFill>
                      <a:latin typeface="メイリオ" panose="020B0604030504040204" pitchFamily="50" charset="-128"/>
                      <a:ea typeface="メイリオ" panose="020B0604030504040204" pitchFamily="50" charset="-128"/>
                    </a:rPr>
                    <a:t>”</a:t>
                  </a:r>
                  <a:r>
                    <a:rPr lang="ja-JP" altLang="en-US" sz="2400" dirty="0">
                      <a:solidFill>
                        <a:srgbClr val="FF0000"/>
                      </a:solidFill>
                      <a:latin typeface="メイリオ" panose="020B0604030504040204" pitchFamily="50" charset="-128"/>
                      <a:ea typeface="メイリオ" panose="020B0604030504040204" pitchFamily="50" charset="-128"/>
                    </a:rPr>
                    <a:t>を表す</a:t>
                  </a:r>
                  <a:endParaRPr lang="en-US" altLang="ja-JP" sz="24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1870645" y="5857846"/>
                  <a:ext cx="5416163" cy="984885"/>
                </a:xfrm>
                <a:prstGeom prst="rect">
                  <a:avLst/>
                </a:prstGeom>
                <a:blipFill>
                  <a:blip r:embed="rId6"/>
                  <a:stretch>
                    <a:fillRect l="-676" t="-3727" b="-14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正方形/長方形 145"/>
                <p:cNvSpPr/>
                <p:nvPr/>
              </p:nvSpPr>
              <p:spPr>
                <a:xfrm>
                  <a:off x="872658" y="3365207"/>
                  <a:ext cx="10496512" cy="554832"/>
                </a:xfrm>
                <a:prstGeom prst="rect">
                  <a:avLst/>
                </a:prstGeom>
                <a:ln>
                  <a:noFill/>
                </a:ln>
              </p:spPr>
              <p:txBody>
                <a:bodyPr wrap="square">
                  <a:spAutoFit/>
                </a:bodyPr>
                <a:lstStyle/>
                <a:p>
                  <a:pPr marL="17100">
                    <a:spcBef>
                      <a:spcPts val="1200"/>
                    </a:spcBef>
                  </a:pP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r>
                        <a:rPr lang="en-US" altLang="ja-JP" sz="2000" i="1">
                          <a:latin typeface="Cambria Math"/>
                        </a:rPr>
                        <m:t>  =</m:t>
                      </m:r>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0</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i="1">
                              <a:latin typeface="Cambria Math"/>
                            </a:rPr>
                            <m:t>2</m:t>
                          </m:r>
                        </m:den>
                      </m:f>
                      <m:r>
                        <a:rPr lang="en-US" altLang="ja-JP" sz="2000" b="0" i="1" smtClean="0">
                          <a:latin typeface="Cambria Math" panose="02040503050406030204" pitchFamily="18" charset="0"/>
                        </a:rPr>
                        <m:t>         </m:t>
                      </m:r>
                      <m:r>
                        <a:rPr lang="en-US" altLang="ja-JP" sz="2000" i="1">
                          <a:latin typeface="Cambria Math"/>
                        </a:rPr>
                        <m:t>+  </m:t>
                      </m:r>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1</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1</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 +  </m:t>
                          </m:r>
                          <m:r>
                            <a:rPr lang="en-US" altLang="ja-JP" sz="2000" i="1">
                              <a:latin typeface="Cambria Math"/>
                            </a:rPr>
                            <m:t>𝐹</m:t>
                          </m:r>
                        </m:e>
                        <m:sub>
                          <m:r>
                            <a:rPr lang="en-US" altLang="ja-JP" sz="2000" i="1">
                              <a:latin typeface="Cambria Math"/>
                            </a:rPr>
                            <m:t>2</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2</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i="1">
                          <a:latin typeface="Cambria Math"/>
                        </a:rPr>
                        <m:t> </m:t>
                      </m:r>
                    </m:oMath>
                  </a14:m>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mc:Choice>
          <mc:Fallback xmlns="">
            <p:sp>
              <p:nvSpPr>
                <p:cNvPr id="146" name="正方形/長方形 145"/>
                <p:cNvSpPr>
                  <a:spLocks noRot="1" noChangeAspect="1" noMove="1" noResize="1" noEditPoints="1" noAdjustHandles="1" noChangeArrowheads="1" noChangeShapeType="1" noTextEdit="1"/>
                </p:cNvSpPr>
                <p:nvPr/>
              </p:nvSpPr>
              <p:spPr>
                <a:xfrm>
                  <a:off x="872658" y="3365207"/>
                  <a:ext cx="10496512" cy="554832"/>
                </a:xfrm>
                <a:prstGeom prst="rect">
                  <a:avLst/>
                </a:prstGeom>
                <a:blipFill>
                  <a:blip r:embed="rId7"/>
                  <a:stretch>
                    <a:fillRect b="-9890"/>
                  </a:stretch>
                </a:blipFill>
                <a:ln>
                  <a:noFill/>
                </a:ln>
              </p:spPr>
              <p:txBody>
                <a:bodyPr/>
                <a:lstStyle/>
                <a:p>
                  <a:r>
                    <a:rPr lang="ja-JP" altLang="en-US">
                      <a:noFill/>
                    </a:rPr>
                    <a:t> </a:t>
                  </a:r>
                </a:p>
              </p:txBody>
            </p:sp>
          </mc:Fallback>
        </mc:AlternateContent>
        <p:sp>
          <p:nvSpPr>
            <p:cNvPr id="80" name="下矢印 79"/>
            <p:cNvSpPr/>
            <p:nvPr/>
          </p:nvSpPr>
          <p:spPr>
            <a:xfrm>
              <a:off x="388075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3" name="下矢印 102"/>
            <p:cNvSpPr/>
            <p:nvPr/>
          </p:nvSpPr>
          <p:spPr>
            <a:xfrm>
              <a:off x="6346946"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7" name="下矢印 106"/>
            <p:cNvSpPr/>
            <p:nvPr/>
          </p:nvSpPr>
          <p:spPr>
            <a:xfrm>
              <a:off x="923837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404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909" y="4027932"/>
            <a:ext cx="3260506" cy="2773013"/>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347" y="4028279"/>
            <a:ext cx="3260099" cy="2772667"/>
          </a:xfrm>
          <a:prstGeom prst="rect">
            <a:avLst/>
          </a:prstGeom>
        </p:spPr>
      </p:pic>
      <p:sp>
        <p:nvSpPr>
          <p:cNvPr id="2" name="タイトル 1"/>
          <p:cNvSpPr>
            <a:spLocks noGrp="1"/>
          </p:cNvSpPr>
          <p:nvPr>
            <p:ph type="title"/>
          </p:nvPr>
        </p:nvSpPr>
        <p:spPr>
          <a:xfrm>
            <a:off x="940460" y="214115"/>
            <a:ext cx="5633613"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p:grpSp>
        <p:nvGrpSpPr>
          <p:cNvPr id="4" name="グループ化 3"/>
          <p:cNvGrpSpPr/>
          <p:nvPr/>
        </p:nvGrpSpPr>
        <p:grpSpPr>
          <a:xfrm>
            <a:off x="327139" y="799440"/>
            <a:ext cx="11070527" cy="3115787"/>
            <a:chOff x="-360046" y="953920"/>
            <a:chExt cx="11070527" cy="3115787"/>
          </a:xfrm>
        </p:grpSpPr>
        <mc:AlternateContent xmlns:mc="http://schemas.openxmlformats.org/markup-compatibility/2006" xmlns:a14="http://schemas.microsoft.com/office/drawing/2010/main">
          <mc:Choice Requires="a14">
            <p:sp>
              <p:nvSpPr>
                <p:cNvPr id="9" name="正方形/長方形 8"/>
                <p:cNvSpPr/>
                <p:nvPr/>
              </p:nvSpPr>
              <p:spPr>
                <a:xfrm>
                  <a:off x="2374768" y="1645480"/>
                  <a:ext cx="7120860" cy="1172052"/>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r>
                          <a:rPr lang="en-US" altLang="ja-JP" sz="2400" i="1">
                            <a:latin typeface="Cambria Math"/>
                          </a:rPr>
                          <m:t>=</m:t>
                        </m:r>
                        <m:nary>
                          <m:naryPr>
                            <m:chr m:val="∑"/>
                            <m:ctrlPr>
                              <a:rPr lang="en-US" altLang="ja-JP" sz="2400" i="1">
                                <a:latin typeface="Cambria Math" panose="02040503050406030204" pitchFamily="18" charset="0"/>
                              </a:rPr>
                            </m:ctrlPr>
                          </m:naryPr>
                          <m:sub>
                            <m:r>
                              <a:rPr lang="en-US" altLang="ja-JP" sz="2400" i="1">
                                <a:latin typeface="Cambria Math"/>
                              </a:rPr>
                              <m:t>𝑦</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𝑥</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74768" y="1645480"/>
                  <a:ext cx="7120860" cy="1172052"/>
                </a:xfrm>
                <a:prstGeom prst="rect">
                  <a:avLst/>
                </a:prstGeom>
                <a:blipFill>
                  <a:blip r:embed="rId5"/>
                  <a:stretch>
                    <a:fillRect/>
                  </a:stretch>
                </a:blipFill>
              </p:spPr>
              <p:txBody>
                <a:bodyPr/>
                <a:lstStyle/>
                <a:p>
                  <a:r>
                    <a:rPr lang="ja-JP" altLang="en-US">
                      <a:noFill/>
                    </a:rPr>
                    <a:t> </a:t>
                  </a:r>
                </a:p>
              </p:txBody>
            </p:sp>
          </mc:Fallback>
        </mc:AlternateContent>
        <p:sp>
          <p:nvSpPr>
            <p:cNvPr id="113" name="テキスト ボックス 112"/>
            <p:cNvSpPr txBox="1"/>
            <p:nvPr/>
          </p:nvSpPr>
          <p:spPr>
            <a:xfrm>
              <a:off x="-276638" y="2062261"/>
              <a:ext cx="2708331" cy="400110"/>
            </a:xfrm>
            <a:prstGeom prst="rect">
              <a:avLst/>
            </a:prstGeom>
            <a:noFill/>
          </p:spPr>
          <p:txBody>
            <a:bodyPr wrap="square" rtlCol="0">
              <a:spAutoFit/>
            </a:bodyPr>
            <a:lstStyle/>
            <a:p>
              <a:pPr algn="r"/>
              <a:r>
                <a:rPr lang="ja-JP" altLang="en-US" sz="2000" b="1" dirty="0">
                  <a:latin typeface="メイリオ" panose="020B0604030504040204" pitchFamily="50" charset="-128"/>
                  <a:ea typeface="メイリオ" panose="020B0604030504040204" pitchFamily="50" charset="-128"/>
                </a:rPr>
                <a:t>離散コサイン変換 </a:t>
              </a:r>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p:sp>
          <p:nvSpPr>
            <p:cNvPr id="115" name="テキスト ボックス 114"/>
            <p:cNvSpPr txBox="1"/>
            <p:nvPr/>
          </p:nvSpPr>
          <p:spPr>
            <a:xfrm>
              <a:off x="-360046" y="3414497"/>
              <a:ext cx="2791740" cy="400110"/>
            </a:xfrm>
            <a:prstGeom prst="rect">
              <a:avLst/>
            </a:prstGeom>
            <a:noFill/>
          </p:spPr>
          <p:txBody>
            <a:bodyPr wrap="square" rtlCol="0">
              <a:spAutoFit/>
            </a:bodyPr>
            <a:lstStyle/>
            <a:p>
              <a:pPr algn="r"/>
              <a:r>
                <a:rPr lang="ja-JP" altLang="en-US" sz="2000" b="1" dirty="0">
                  <a:latin typeface="メイリオ" panose="020B0604030504040204" pitchFamily="50" charset="-128"/>
                  <a:ea typeface="メイリオ" panose="020B0604030504040204" pitchFamily="50" charset="-128"/>
                </a:rPr>
                <a:t>逆離散コサイン変換 </a:t>
              </a:r>
              <a:r>
                <a:rPr lang="en-US" altLang="ja-JP" sz="2000" dirty="0">
                  <a:latin typeface="メイリオ" panose="020B0604030504040204" pitchFamily="50" charset="-128"/>
                  <a:ea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endParaRPr>
            </a:p>
          </p:txBody>
        </p:sp>
        <p:sp>
          <p:nvSpPr>
            <p:cNvPr id="56" name="角丸四角形 55"/>
            <p:cNvSpPr/>
            <p:nvPr/>
          </p:nvSpPr>
          <p:spPr>
            <a:xfrm>
              <a:off x="-211323" y="1565965"/>
              <a:ext cx="10921804" cy="250374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94" name="テキスト ボックス 93"/>
                <p:cNvSpPr txBox="1"/>
                <p:nvPr/>
              </p:nvSpPr>
              <p:spPr>
                <a:xfrm>
                  <a:off x="516887" y="953920"/>
                  <a:ext cx="5920403" cy="424283"/>
                </a:xfrm>
                <a:prstGeom prst="rect">
                  <a:avLst/>
                </a:prstGeom>
                <a:noFill/>
              </p:spPr>
              <p:txBody>
                <a:bodyPr wrap="none" rtlCol="0">
                  <a:spAutoFit/>
                </a:bodyPr>
                <a:lstStyle/>
                <a:p>
                  <a:pPr marL="17100"/>
                  <a:r>
                    <a:rPr lang="en-US" altLang="ja-JP" sz="2000" dirty="0">
                      <a:latin typeface="メイリオ" panose="020B0604030504040204" pitchFamily="50" charset="-128"/>
                      <a:ea typeface="メイリオ" panose="020B0604030504040204" pitchFamily="50" charset="-128"/>
                    </a:rPr>
                    <a:t>2D</a:t>
                  </a:r>
                  <a:r>
                    <a:rPr lang="ja-JP" altLang="en-US" sz="2000">
                      <a:latin typeface="メイリオ" panose="020B0604030504040204" pitchFamily="50" charset="-128"/>
                      <a:ea typeface="メイリオ" panose="020B0604030504040204" pitchFamily="50" charset="-128"/>
                    </a:rPr>
                    <a:t>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oMath>
                  </a14:m>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x=</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,…,W-1, y=</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,…,H-1</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について</a:t>
                  </a:r>
                  <a:r>
                    <a:rPr lang="en-US" altLang="ja-JP" sz="2000" dirty="0">
                      <a:latin typeface="メイリオ" panose="020B0604030504040204" pitchFamily="50" charset="-128"/>
                      <a:ea typeface="メイリオ" panose="020B0604030504040204" pitchFamily="50" charset="-128"/>
                    </a:rPr>
                    <a:t>… </a:t>
                  </a: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516887" y="953920"/>
                  <a:ext cx="5920403" cy="424283"/>
                </a:xfrm>
                <a:prstGeom prst="rect">
                  <a:avLst/>
                </a:prstGeom>
                <a:blipFill>
                  <a:blip r:embed="rId6"/>
                  <a:stretch>
                    <a:fillRect l="-824" t="-7143" b="-2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正方形/長方形 96"/>
                <p:cNvSpPr/>
                <p:nvPr/>
              </p:nvSpPr>
              <p:spPr>
                <a:xfrm>
                  <a:off x="2362489" y="2938564"/>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7" name="正方形/長方形 96"/>
                <p:cNvSpPr>
                  <a:spLocks noRot="1" noChangeAspect="1" noMove="1" noResize="1" noEditPoints="1" noAdjustHandles="1" noChangeArrowheads="1" noChangeShapeType="1" noTextEdit="1"/>
                </p:cNvSpPr>
                <p:nvPr/>
              </p:nvSpPr>
              <p:spPr>
                <a:xfrm>
                  <a:off x="2362489" y="2938564"/>
                  <a:ext cx="8347991" cy="11311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287186" y="1052315"/>
                  <a:ext cx="3109569" cy="500393"/>
                </a:xfrm>
                <a:prstGeom prst="rect">
                  <a:avLst/>
                </a:prstGeom>
              </p:spPr>
              <p:txBody>
                <a:bodyPr wrap="none">
                  <a:spAutoFit/>
                </a:bodyPr>
                <a:lstStyle/>
                <a:p>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𝑎</m:t>
                          </m:r>
                        </m:e>
                        <m:sub>
                          <m:r>
                            <a:rPr lang="en-US" altLang="ja-JP" i="1">
                              <a:latin typeface="Cambria Math"/>
                            </a:rPr>
                            <m:t>𝑖</m:t>
                          </m:r>
                        </m:sub>
                      </m:sSub>
                      <m:r>
                        <a:rPr lang="en-US" altLang="ja-JP" i="1">
                          <a:latin typeface="Cambria Math"/>
                        </a:rPr>
                        <m:t>=</m:t>
                      </m:r>
                      <m:f>
                        <m:fPr>
                          <m:ctrlPr>
                            <a:rPr lang="en-US" altLang="ja-JP" i="1">
                              <a:latin typeface="Cambria Math" panose="02040503050406030204" pitchFamily="18" charset="0"/>
                            </a:rPr>
                          </m:ctrlPr>
                        </m:fPr>
                        <m:num>
                          <m:r>
                            <a:rPr lang="en-US" altLang="ja-JP" i="1">
                              <a:latin typeface="Cambria Math"/>
                            </a:rPr>
                            <m:t>1</m:t>
                          </m:r>
                        </m:num>
                        <m:den>
                          <m:r>
                            <a:rPr lang="en-US" altLang="ja-JP" b="0" i="1" smtClean="0">
                              <a:latin typeface="Cambria Math" panose="02040503050406030204" pitchFamily="18" charset="0"/>
                            </a:rPr>
                            <m:t>2</m:t>
                          </m:r>
                        </m:den>
                      </m:f>
                      <m:r>
                        <a:rPr lang="en-US" altLang="ja-JP" i="1">
                          <a:latin typeface="Cambria Math"/>
                        </a:rPr>
                        <m:t> </m:t>
                      </m:r>
                      <m:d>
                        <m:dPr>
                          <m:ctrlPr>
                            <a:rPr lang="en-US" altLang="ja-JP" i="1">
                              <a:latin typeface="Cambria Math" panose="02040503050406030204" pitchFamily="18" charset="0"/>
                            </a:rPr>
                          </m:ctrlPr>
                        </m:dPr>
                        <m:e>
                          <m:r>
                            <a:rPr lang="en-US" altLang="ja-JP" i="1">
                              <a:latin typeface="Cambria Math"/>
                            </a:rPr>
                            <m:t>𝑖</m:t>
                          </m:r>
                          <m:r>
                            <a:rPr lang="en-US" altLang="ja-JP" i="1">
                              <a:latin typeface="Cambria Math"/>
                            </a:rPr>
                            <m:t>=0</m:t>
                          </m:r>
                        </m:e>
                      </m:d>
                      <m:r>
                        <a:rPr lang="en-US" altLang="ja-JP" i="1">
                          <a:latin typeface="Cambria Math"/>
                        </a:rPr>
                        <m:t>, 1 (</m:t>
                      </m:r>
                      <m:r>
                        <a:rPr lang="en-US" altLang="ja-JP" i="1">
                          <a:latin typeface="Cambria Math"/>
                        </a:rPr>
                        <m:t>𝑜𝑡h𝑒𝑟𝑠</m:t>
                      </m:r>
                      <m:r>
                        <a:rPr lang="en-US" altLang="ja-JP" i="1">
                          <a:latin typeface="Cambria Math"/>
                        </a:rPr>
                        <m:t>)</m:t>
                      </m:r>
                    </m:oMath>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7287186" y="1052315"/>
                  <a:ext cx="3109569" cy="500393"/>
                </a:xfrm>
                <a:prstGeom prst="rect">
                  <a:avLst/>
                </a:prstGeom>
                <a:blipFill>
                  <a:blip r:embed="rId8"/>
                  <a:stretch>
                    <a:fillRect l="-1569"/>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 name="正方形/長方形 9"/>
              <p:cNvSpPr/>
              <p:nvPr/>
            </p:nvSpPr>
            <p:spPr>
              <a:xfrm>
                <a:off x="3931895" y="6116752"/>
                <a:ext cx="891334"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600" i="1">
                              <a:solidFill>
                                <a:schemeClr val="bg1"/>
                              </a:solidFill>
                              <a:effectLst>
                                <a:outerShdw blurRad="38100" dist="38100" dir="2700000" algn="tl">
                                  <a:srgbClr val="000000">
                                    <a:alpha val="43137"/>
                                  </a:srgbClr>
                                </a:outerShdw>
                              </a:effectLst>
                              <a:latin typeface="Cambria Math"/>
                            </a:rPr>
                            <m:t>𝑓</m:t>
                          </m:r>
                        </m:e>
                        <m:sub>
                          <m:r>
                            <a:rPr lang="en-US" altLang="ja-JP" sz="36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3600" dirty="0">
                  <a:solidFill>
                    <a:schemeClr val="bg1"/>
                  </a:solidFill>
                  <a:effectLst>
                    <a:outerShdw blurRad="38100" dist="38100" dir="2700000" algn="tl">
                      <a:srgbClr val="000000">
                        <a:alpha val="43137"/>
                      </a:srgbClr>
                    </a:outerShdw>
                  </a:effectLst>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3931895" y="6116752"/>
                <a:ext cx="891334" cy="69006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764834" y="6273225"/>
                <a:ext cx="8361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200" i="1">
                              <a:solidFill>
                                <a:schemeClr val="bg1"/>
                              </a:solidFill>
                              <a:effectLst>
                                <a:outerShdw blurRad="38100" dist="38100" dir="2700000" algn="tl">
                                  <a:srgbClr val="000000">
                                    <a:alpha val="43137"/>
                                  </a:srgbClr>
                                </a:outerShdw>
                              </a:effectLst>
                              <a:latin typeface="Cambria Math"/>
                            </a:rPr>
                            <m:t>𝐹</m:t>
                          </m:r>
                        </m:e>
                        <m:sub>
                          <m:r>
                            <a:rPr lang="en-US" altLang="ja-JP" sz="32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3200" dirty="0">
                  <a:solidFill>
                    <a:schemeClr val="bg1"/>
                  </a:solidFill>
                  <a:effectLst>
                    <a:outerShdw blurRad="38100" dist="38100" dir="2700000" algn="tl">
                      <a:srgbClr val="000000">
                        <a:alpha val="43137"/>
                      </a:srgbClr>
                    </a:outerShdw>
                  </a:effectLst>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764834" y="6273225"/>
                <a:ext cx="836126" cy="584775"/>
              </a:xfrm>
              <a:prstGeom prst="rect">
                <a:avLst/>
              </a:prstGeom>
              <a:blipFill>
                <a:blip r:embed="rId10"/>
                <a:stretch>
                  <a:fillRect/>
                </a:stretch>
              </a:blipFill>
            </p:spPr>
            <p:txBody>
              <a:bodyPr/>
              <a:lstStyle/>
              <a:p>
                <a:r>
                  <a:rPr lang="ja-JP" altLang="en-US">
                    <a:noFill/>
                  </a:rPr>
                  <a:t> </a:t>
                </a:r>
              </a:p>
            </p:txBody>
          </p:sp>
        </mc:Fallback>
      </mc:AlternateContent>
      <p:sp>
        <p:nvSpPr>
          <p:cNvPr id="12" name="左右矢印 11"/>
          <p:cNvSpPr/>
          <p:nvPr/>
        </p:nvSpPr>
        <p:spPr>
          <a:xfrm>
            <a:off x="5324786" y="5120323"/>
            <a:ext cx="1022783" cy="6252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p:cNvSpPr/>
          <p:nvPr/>
        </p:nvSpPr>
        <p:spPr>
          <a:xfrm>
            <a:off x="8175931" y="118707"/>
            <a:ext cx="3886049" cy="923330"/>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係数の異なる定義有り</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この定義は全スライドを縦横方向にかけることで得られる</a:t>
            </a:r>
          </a:p>
        </p:txBody>
      </p:sp>
    </p:spTree>
    <p:extLst>
      <p:ext uri="{BB962C8B-B14F-4D97-AF65-F5344CB8AC3E}">
        <p14:creationId xmlns:p14="http://schemas.microsoft.com/office/powerpoint/2010/main" val="93810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36389" y="207785"/>
            <a:ext cx="7948249" cy="525462"/>
          </a:xfrm>
        </p:spPr>
        <p:txBody>
          <a:bodyPr>
            <a:noAutofit/>
          </a:bodyPr>
          <a:lstStyle/>
          <a:p>
            <a:pPr algn="l"/>
            <a:r>
              <a:rPr lang="en-US" altLang="ja-JP" sz="2800" dirty="0"/>
              <a:t>2D</a:t>
            </a:r>
            <a:r>
              <a:rPr lang="ja-JP" altLang="en-US" sz="2800" dirty="0"/>
              <a:t>離散コサイン変換をより深く理解する</a:t>
            </a:r>
            <a:r>
              <a:rPr lang="en-US" altLang="ja-JP" sz="2800" dirty="0"/>
              <a:t>…</a:t>
            </a:r>
            <a:endParaRPr lang="ja-JP" altLang="en-US" sz="2800" dirty="0"/>
          </a:p>
        </p:txBody>
      </p:sp>
      <mc:AlternateContent xmlns:mc="http://schemas.openxmlformats.org/markup-compatibility/2006" xmlns:a14="http://schemas.microsoft.com/office/drawing/2010/main">
        <mc:Choice Requires="a14">
          <p:sp>
            <p:nvSpPr>
              <p:cNvPr id="97" name="正方形/長方形 96"/>
              <p:cNvSpPr/>
              <p:nvPr/>
            </p:nvSpPr>
            <p:spPr>
              <a:xfrm>
                <a:off x="-8181955" y="2019352"/>
                <a:ext cx="6217023" cy="95808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r>
                        <a:rPr lang="en-US" altLang="ja-JP" sz="2000" i="1">
                          <a:latin typeface="Cambria Math"/>
                        </a:rPr>
                        <m:t>=</m:t>
                      </m:r>
                      <m:nary>
                        <m:naryPr>
                          <m:chr m:val="∑"/>
                          <m:ctrlPr>
                            <a:rPr lang="en-US" altLang="ja-JP" sz="2000" i="1">
                              <a:latin typeface="Cambria Math" panose="02040503050406030204" pitchFamily="18" charset="0"/>
                            </a:rPr>
                          </m:ctrlPr>
                        </m:naryPr>
                        <m:sub>
                          <m:r>
                            <a:rPr lang="en-US" altLang="ja-JP" sz="2000" i="1">
                              <a:latin typeface="Cambria Math"/>
                            </a:rPr>
                            <m:t>𝑣</m:t>
                          </m:r>
                          <m:r>
                            <a:rPr lang="en-US" altLang="ja-JP" sz="2000" i="1">
                              <a:latin typeface="Cambria Math"/>
                            </a:rPr>
                            <m:t>=0</m:t>
                          </m:r>
                        </m:sub>
                        <m:sup>
                          <m:r>
                            <a:rPr lang="en-US" altLang="ja-JP" sz="2000" i="1">
                              <a:latin typeface="Cambria Math"/>
                              <a:ea typeface="Cambria Math"/>
                            </a:rPr>
                            <m:t>𝐻</m:t>
                          </m:r>
                          <m:r>
                            <a:rPr lang="en-US" altLang="ja-JP" sz="2000" i="1">
                              <a:latin typeface="Cambria Math"/>
                              <a:ea typeface="Cambria Math"/>
                            </a:rPr>
                            <m:t>−1</m:t>
                          </m:r>
                        </m:sup>
                        <m:e>
                          <m:nary>
                            <m:naryPr>
                              <m:chr m:val="∑"/>
                              <m:ctrlPr>
                                <a:rPr lang="en-US" altLang="ja-JP" sz="2000" i="1">
                                  <a:latin typeface="Cambria Math" panose="02040503050406030204" pitchFamily="18" charset="0"/>
                                </a:rPr>
                              </m:ctrlPr>
                            </m:naryPr>
                            <m:sub>
                              <m:r>
                                <a:rPr lang="en-US" altLang="ja-JP" sz="2000" i="1">
                                  <a:latin typeface="Cambria Math"/>
                                </a:rPr>
                                <m:t>𝑢</m:t>
                              </m:r>
                              <m:r>
                                <a:rPr lang="en-US" altLang="ja-JP" sz="2000" i="1">
                                  <a:latin typeface="Cambria Math"/>
                                </a:rPr>
                                <m:t>=0</m:t>
                              </m:r>
                            </m:sub>
                            <m:sup>
                              <m:r>
                                <a:rPr lang="en-US" altLang="ja-JP" sz="2000" i="1">
                                  <a:latin typeface="Cambria Math"/>
                                </a:rPr>
                                <m:t>𝑊</m:t>
                              </m:r>
                              <m:r>
                                <a:rPr lang="en-US" altLang="ja-JP" sz="2000" i="1">
                                  <a:latin typeface="Cambria Math"/>
                                  <a:ea typeface="Cambria Math"/>
                                </a:rPr>
                                <m:t>−1</m:t>
                              </m:r>
                            </m:sup>
                            <m:e>
                              <m:sSub>
                                <m:sSubPr>
                                  <m:ctrlPr>
                                    <a:rPr lang="en-US" altLang="ja-JP" sz="2000" i="1">
                                      <a:solidFill>
                                        <a:srgbClr val="0000FF"/>
                                      </a:solidFill>
                                      <a:effectLst>
                                        <a:outerShdw blurRad="38100" dist="38100" dir="2700000" algn="tl">
                                          <a:srgbClr val="000000">
                                            <a:alpha val="43137"/>
                                          </a:srgbClr>
                                        </a:outerShdw>
                                      </a:effectLst>
                                      <a:latin typeface="Cambria Math" panose="02040503050406030204" pitchFamily="18" charset="0"/>
                                    </a:rPr>
                                  </m:ctrlPr>
                                </m:sSubPr>
                                <m:e>
                                  <m:r>
                                    <a:rPr lang="en-US" altLang="ja-JP" sz="2000" i="1">
                                      <a:solidFill>
                                        <a:srgbClr val="0000FF"/>
                                      </a:solidFill>
                                      <a:effectLst>
                                        <a:outerShdw blurRad="38100" dist="38100" dir="2700000" algn="tl">
                                          <a:srgbClr val="000000">
                                            <a:alpha val="43137"/>
                                          </a:srgbClr>
                                        </a:outerShdw>
                                      </a:effectLst>
                                      <a:latin typeface="Cambria Math"/>
                                    </a:rPr>
                                    <m:t>𝐹</m:t>
                                  </m:r>
                                </m:e>
                                <m:sub>
                                  <m:r>
                                    <a:rPr lang="en-US" altLang="ja-JP" sz="2000" i="1">
                                      <a:solidFill>
                                        <a:srgbClr val="0000FF"/>
                                      </a:solidFill>
                                      <a:effectLst>
                                        <a:outerShdw blurRad="38100" dist="38100" dir="2700000" algn="tl">
                                          <a:srgbClr val="000000">
                                            <a:alpha val="43137"/>
                                          </a:srgbClr>
                                        </a:outerShdw>
                                      </a:effectLst>
                                      <a:latin typeface="Cambria Math"/>
                                    </a:rPr>
                                    <m:t>𝑢𝑣</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𝑢</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𝑣</m:t>
                                  </m:r>
                                </m:sub>
                              </m:sSub>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𝑢</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𝑥</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𝑊</m:t>
                                      </m:r>
                                    </m:den>
                                  </m:f>
                                </m:e>
                              </m:func>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𝑣</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𝑦</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𝐻</m:t>
                                      </m:r>
                                    </m:den>
                                  </m:f>
                                </m:e>
                              </m:func>
                            </m:e>
                          </m:nary>
                          <m:r>
                            <a:rPr lang="en-US" altLang="ja-JP" sz="2000" i="1">
                              <a:latin typeface="Cambria Math"/>
                            </a:rPr>
                            <m:t> </m:t>
                          </m:r>
                        </m:e>
                      </m:nary>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97" name="正方形/長方形 96"/>
              <p:cNvSpPr>
                <a:spLocks noRot="1" noChangeAspect="1" noMove="1" noResize="1" noEditPoints="1" noAdjustHandles="1" noChangeArrowheads="1" noChangeShapeType="1" noTextEdit="1"/>
              </p:cNvSpPr>
              <p:nvPr/>
            </p:nvSpPr>
            <p:spPr>
              <a:xfrm>
                <a:off x="-8181955" y="2019352"/>
                <a:ext cx="6217023" cy="958083"/>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p:cNvSpPr txBox="1"/>
          <p:nvPr/>
        </p:nvSpPr>
        <p:spPr>
          <a:xfrm>
            <a:off x="6133549" y="2487573"/>
            <a:ext cx="5889386" cy="3816429"/>
          </a:xfrm>
          <a:prstGeom prst="rect">
            <a:avLst/>
          </a:prstGeom>
          <a:noFill/>
        </p:spPr>
        <p:txBody>
          <a:bodyPr wrap="square" rtlCol="0">
            <a:spAutoFit/>
          </a:bodyPr>
          <a:lstStyle/>
          <a:p>
            <a:pPr marL="17100">
              <a:spcBef>
                <a:spcPts val="1200"/>
              </a:spcBef>
            </a:pPr>
            <a:r>
              <a:rPr lang="en-US" altLang="ja-JP" sz="2400" b="1" dirty="0">
                <a:latin typeface="メイリオ" panose="020B0604030504040204" pitchFamily="50" charset="-128"/>
                <a:ea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rPr>
              <a:t>離散コサイン変換 </a:t>
            </a:r>
            <a:r>
              <a:rPr lang="en-US" altLang="ja-JP" sz="2400" b="1" dirty="0">
                <a:latin typeface="メイリオ" panose="020B0604030504040204" pitchFamily="50" charset="-128"/>
                <a:ea typeface="メイリオ" panose="020B0604030504040204" pitchFamily="50" charset="-128"/>
              </a:rPr>
              <a:t>: </a:t>
            </a:r>
          </a:p>
          <a:p>
            <a:pPr marL="17100">
              <a:spcBef>
                <a:spcPts val="1200"/>
              </a:spcBef>
            </a:pPr>
            <a:r>
              <a:rPr lang="ja-JP" altLang="en-US" sz="2400" dirty="0">
                <a:latin typeface="メイリオ" panose="020B0604030504040204" pitchFamily="50" charset="-128"/>
                <a:ea typeface="メイリオ" panose="020B0604030504040204" pitchFamily="50" charset="-128"/>
              </a:rPr>
              <a:t>入力画像を周波数の異なる</a:t>
            </a:r>
            <a:r>
              <a:rPr lang="en-US" altLang="ja-JP" sz="2400" dirty="0">
                <a:latin typeface="メイリオ" panose="020B0604030504040204" pitchFamily="50" charset="-128"/>
                <a:ea typeface="メイリオ" panose="020B0604030504040204" pitchFamily="50" charset="-128"/>
              </a:rPr>
              <a:t>cos</a:t>
            </a:r>
            <a:r>
              <a:rPr lang="ja-JP" altLang="en-US" sz="2400" dirty="0">
                <a:latin typeface="メイリオ" panose="020B0604030504040204" pitchFamily="50" charset="-128"/>
                <a:ea typeface="メイリオ" panose="020B0604030504040204" pitchFamily="50" charset="-128"/>
              </a:rPr>
              <a:t>関数（</a:t>
            </a:r>
            <a:r>
              <a:rPr lang="ja-JP" altLang="en-US" sz="2400" b="1" dirty="0">
                <a:latin typeface="メイリオ" panose="020B0604030504040204" pitchFamily="50" charset="-128"/>
                <a:ea typeface="メイリオ" panose="020B0604030504040204" pitchFamily="50" charset="-128"/>
              </a:rPr>
              <a:t>基底画像</a:t>
            </a:r>
            <a:r>
              <a:rPr lang="ja-JP" altLang="en-US" sz="2400" dirty="0">
                <a:latin typeface="メイリオ" panose="020B0604030504040204" pitchFamily="50" charset="-128"/>
                <a:ea typeface="メイリオ" panose="020B0604030504040204" pitchFamily="50" charset="-128"/>
              </a:rPr>
              <a:t>）の重み付き和で表現する．</a:t>
            </a:r>
            <a:endParaRPr lang="en-US" altLang="ja-JP" sz="2400" dirty="0">
              <a:latin typeface="メイリオ" panose="020B0604030504040204" pitchFamily="50" charset="-128"/>
              <a:ea typeface="メイリオ" panose="020B0604030504040204" pitchFamily="50" charset="-128"/>
            </a:endParaRPr>
          </a:p>
          <a:p>
            <a:pPr marL="17100">
              <a:spcBef>
                <a:spcPts val="1200"/>
              </a:spcBef>
            </a:pPr>
            <a:endParaRPr lang="en-US" altLang="ja-JP" sz="2400" dirty="0">
              <a:latin typeface="メイリオ" panose="020B0604030504040204" pitchFamily="50" charset="-128"/>
              <a:ea typeface="メイリオ" panose="020B0604030504040204" pitchFamily="50" charset="-128"/>
            </a:endParaRPr>
          </a:p>
          <a:p>
            <a:pPr marL="17100">
              <a:spcBef>
                <a:spcPts val="1200"/>
              </a:spcBef>
            </a:pPr>
            <a:r>
              <a:rPr lang="en-US" altLang="ja-JP" sz="2400" dirty="0">
                <a:latin typeface="メイリオ" panose="020B0604030504040204" pitchFamily="50" charset="-128"/>
                <a:ea typeface="メイリオ" panose="020B0604030504040204" pitchFamily="50" charset="-128"/>
              </a:rPr>
              <a:t>8x8</a:t>
            </a:r>
            <a:r>
              <a:rPr lang="ja-JP" altLang="en-US" sz="2400" dirty="0">
                <a:latin typeface="メイリオ" panose="020B0604030504040204" pitchFamily="50" charset="-128"/>
                <a:ea typeface="メイリオ" panose="020B0604030504040204" pitchFamily="50" charset="-128"/>
              </a:rPr>
              <a:t>の離散コサイン変換を考える</a:t>
            </a:r>
            <a:endParaRPr lang="en-US" altLang="ja-JP" sz="2400" dirty="0">
              <a:latin typeface="メイリオ" panose="020B0604030504040204" pitchFamily="50" charset="-128"/>
              <a:ea typeface="メイリオ" panose="020B0604030504040204" pitchFamily="50" charset="-128"/>
            </a:endParaRPr>
          </a:p>
          <a:p>
            <a:pPr marL="360000" indent="-342900">
              <a:spcBef>
                <a:spcPts val="12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sym typeface="Wingdings" pitchFamily="2" charset="2"/>
              </a:rPr>
              <a:t>任意の入力画像は </a:t>
            </a:r>
            <a:r>
              <a:rPr lang="en-US" altLang="ja-JP" sz="2400" dirty="0">
                <a:latin typeface="メイリオ" panose="020B0604030504040204" pitchFamily="50" charset="-128"/>
                <a:ea typeface="メイリオ" panose="020B0604030504040204" pitchFamily="50" charset="-128"/>
                <a:sym typeface="Wingdings" pitchFamily="2" charset="2"/>
              </a:rPr>
              <a:t>8x8</a:t>
            </a:r>
            <a:r>
              <a:rPr lang="ja-JP" altLang="en-US" sz="2400" dirty="0">
                <a:latin typeface="メイリオ" panose="020B0604030504040204" pitchFamily="50" charset="-128"/>
                <a:ea typeface="メイリオ" panose="020B0604030504040204" pitchFamily="50" charset="-128"/>
                <a:sym typeface="Wingdings" pitchFamily="2" charset="2"/>
              </a:rPr>
              <a:t>個の基底画像の重ね合わせで表現できる</a:t>
            </a:r>
            <a:endParaRPr lang="en-US" altLang="ja-JP" sz="2400" dirty="0">
              <a:latin typeface="メイリオ" panose="020B0604030504040204" pitchFamily="50" charset="-128"/>
              <a:ea typeface="メイリオ" panose="020B0604030504040204" pitchFamily="50" charset="-128"/>
              <a:sym typeface="Wingdings" pitchFamily="2" charset="2"/>
            </a:endParaRPr>
          </a:p>
          <a:p>
            <a:pPr marL="360000" indent="-342900">
              <a:spcBef>
                <a:spcPts val="12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sym typeface="Wingdings" pitchFamily="2" charset="2"/>
              </a:rPr>
              <a:t>基底画像は右図</a:t>
            </a:r>
            <a:endParaRPr lang="en-US" altLang="ja-JP" sz="2400" dirty="0">
              <a:latin typeface="メイリオ" panose="020B0604030504040204" pitchFamily="50" charset="-128"/>
              <a:ea typeface="メイリオ" panose="020B0604030504040204" pitchFamily="50" charset="-128"/>
            </a:endParaRPr>
          </a:p>
        </p:txBody>
      </p:sp>
      <p:sp>
        <p:nvSpPr>
          <p:cNvPr id="37" name="正方形/長方形 36"/>
          <p:cNvSpPr/>
          <p:nvPr/>
        </p:nvSpPr>
        <p:spPr>
          <a:xfrm>
            <a:off x="171385" y="6417073"/>
            <a:ext cx="1895071" cy="461665"/>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rPr>
              <a:t>u, v</a:t>
            </a:r>
            <a:r>
              <a:rPr lang="ja-JP" altLang="en-US" sz="1200" dirty="0">
                <a:latin typeface="メイリオ" panose="020B0604030504040204" pitchFamily="50" charset="-128"/>
                <a:ea typeface="メイリオ" panose="020B0604030504040204" pitchFamily="50" charset="-128"/>
              </a:rPr>
              <a:t>を固定、</a:t>
            </a:r>
            <a:endParaRPr lang="en-US" altLang="ja-JP" sz="1200" dirty="0">
              <a:latin typeface="メイリオ" panose="020B0604030504040204" pitchFamily="50" charset="-128"/>
              <a:ea typeface="メイリオ" panose="020B0604030504040204" pitchFamily="50" charset="-128"/>
            </a:endParaRPr>
          </a:p>
          <a:p>
            <a:r>
              <a:rPr lang="en-US" altLang="ja-JP" sz="1200" dirty="0" err="1">
                <a:latin typeface="メイリオ" panose="020B0604030504040204" pitchFamily="50" charset="-128"/>
                <a:ea typeface="メイリオ" panose="020B0604030504040204" pitchFamily="50" charset="-128"/>
              </a:rPr>
              <a:t>xy</a:t>
            </a:r>
            <a:r>
              <a:rPr lang="ja-JP" altLang="en-US" sz="1200" dirty="0">
                <a:latin typeface="メイリオ" panose="020B0604030504040204" pitchFamily="50" charset="-128"/>
                <a:ea typeface="メイリオ" panose="020B0604030504040204" pitchFamily="50" charset="-128"/>
              </a:rPr>
              <a:t>を動かして画像を作成</a:t>
            </a:r>
            <a:endParaRPr lang="en-US" altLang="ja-JP" sz="1200" dirty="0">
              <a:latin typeface="メイリオ" panose="020B0604030504040204" pitchFamily="50" charset="-128"/>
              <a:ea typeface="メイリオ" panose="020B0604030504040204" pitchFamily="50" charset="-128"/>
            </a:endParaRPr>
          </a:p>
        </p:txBody>
      </p:sp>
      <p:grpSp>
        <p:nvGrpSpPr>
          <p:cNvPr id="41" name="グループ化 40"/>
          <p:cNvGrpSpPr/>
          <p:nvPr/>
        </p:nvGrpSpPr>
        <p:grpSpPr>
          <a:xfrm>
            <a:off x="1376123" y="2175597"/>
            <a:ext cx="4626626" cy="4682403"/>
            <a:chOff x="205049" y="2174082"/>
            <a:chExt cx="4626626" cy="4682403"/>
          </a:xfrm>
        </p:grpSpPr>
        <p:grpSp>
          <p:nvGrpSpPr>
            <p:cNvPr id="36" name="グループ化 35"/>
            <p:cNvGrpSpPr/>
            <p:nvPr/>
          </p:nvGrpSpPr>
          <p:grpSpPr>
            <a:xfrm>
              <a:off x="205049" y="2174082"/>
              <a:ext cx="4626626" cy="4682403"/>
              <a:chOff x="322064" y="2059781"/>
              <a:chExt cx="4626626" cy="4682403"/>
            </a:xfrm>
          </p:grpSpPr>
          <p:cxnSp>
            <p:nvCxnSpPr>
              <p:cNvPr id="19" name="直線矢印コネクタ 18"/>
              <p:cNvCxnSpPr/>
              <p:nvPr/>
            </p:nvCxnSpPr>
            <p:spPr>
              <a:xfrm>
                <a:off x="619018" y="6249012"/>
                <a:ext cx="4288262"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19018" y="2247900"/>
                <a:ext cx="0" cy="4001112"/>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4652" y="6188186"/>
                <a:ext cx="234038" cy="553998"/>
              </a:xfrm>
              <a:prstGeom prst="rect">
                <a:avLst/>
              </a:prstGeom>
              <a:noFill/>
            </p:spPr>
            <p:txBody>
              <a:bodyPr wrap="none" lIns="0" tIns="0" rIns="0" bIns="0" rtlCol="0">
                <a:spAutoFit/>
              </a:bodyPr>
              <a:lstStyle/>
              <a:p>
                <a:r>
                  <a:rPr lang="en-US" altLang="ja-JP" sz="3600" i="1" dirty="0">
                    <a:latin typeface="+mj-lt"/>
                    <a:ea typeface="メイリオ" panose="020B0604030504040204" pitchFamily="50" charset="-128"/>
                    <a:cs typeface="Times New Roman" pitchFamily="18" charset="0"/>
                  </a:rPr>
                  <a:t>u</a:t>
                </a:r>
                <a:endParaRPr lang="ja-JP" altLang="en-US" sz="3600" i="1" dirty="0">
                  <a:latin typeface="+mj-lt"/>
                  <a:ea typeface="メイリオ" panose="020B0604030504040204" pitchFamily="50" charset="-128"/>
                  <a:cs typeface="Times New Roman" pitchFamily="18" charset="0"/>
                </a:endParaRPr>
              </a:p>
            </p:txBody>
          </p:sp>
          <p:sp>
            <p:nvSpPr>
              <p:cNvPr id="22" name="テキスト ボックス 21"/>
              <p:cNvSpPr txBox="1"/>
              <p:nvPr/>
            </p:nvSpPr>
            <p:spPr>
              <a:xfrm>
                <a:off x="322064" y="2059781"/>
                <a:ext cx="177934" cy="492443"/>
              </a:xfrm>
              <a:prstGeom prst="rect">
                <a:avLst/>
              </a:prstGeom>
              <a:noFill/>
            </p:spPr>
            <p:txBody>
              <a:bodyPr wrap="none" lIns="0" tIns="0" rIns="0" bIns="0" rtlCol="0">
                <a:spAutoFit/>
              </a:bodyPr>
              <a:lstStyle/>
              <a:p>
                <a:r>
                  <a:rPr lang="en-US" altLang="ja-JP" sz="3200" i="1" dirty="0">
                    <a:latin typeface="+mj-lt"/>
                    <a:ea typeface="メイリオ" panose="020B0604030504040204" pitchFamily="50" charset="-128"/>
                    <a:cs typeface="Times New Roman" pitchFamily="18" charset="0"/>
                  </a:rPr>
                  <a:t>v</a:t>
                </a:r>
                <a:endParaRPr lang="ja-JP" altLang="en-US" sz="3200" i="1" dirty="0">
                  <a:latin typeface="+mj-lt"/>
                  <a:ea typeface="メイリオ" panose="020B0604030504040204" pitchFamily="50" charset="-128"/>
                  <a:cs typeface="Times New Roman" pitchFamily="18" charset="0"/>
                </a:endParaRPr>
              </a:p>
            </p:txBody>
          </p:sp>
          <p:grpSp>
            <p:nvGrpSpPr>
              <p:cNvPr id="25" name="グループ化 24"/>
              <p:cNvGrpSpPr/>
              <p:nvPr/>
            </p:nvGrpSpPr>
            <p:grpSpPr>
              <a:xfrm>
                <a:off x="756346" y="2392680"/>
                <a:ext cx="3958306" cy="3795506"/>
                <a:chOff x="4298084" y="2807970"/>
                <a:chExt cx="4322322" cy="4144550"/>
              </a:xfrm>
            </p:grpSpPr>
            <p:grpSp>
              <p:nvGrpSpPr>
                <p:cNvPr id="8" name="グループ化 7"/>
                <p:cNvGrpSpPr/>
                <p:nvPr/>
              </p:nvGrpSpPr>
              <p:grpSpPr>
                <a:xfrm>
                  <a:off x="4298084" y="2807970"/>
                  <a:ext cx="457200" cy="4144550"/>
                  <a:chOff x="4298084" y="2807970"/>
                  <a:chExt cx="457200" cy="4144550"/>
                </a:xfrm>
              </p:grpSpPr>
              <p:pic>
                <p:nvPicPr>
                  <p:cNvPr id="1042" name="Picture 18" descr="C:\VCProjects\2DImageProcess\TFourieTransform\TImageProcess\coscos_0_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84"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VCProjects\2DImageProcess\TFourieTransform\TImageProcess\coscos_0_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084"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VCProjects\2DImageProcess\TFourieTransform\TImageProcess\coscos_0_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084"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VCProjects\2DImageProcess\TFourieTransform\TImageProcess\coscos_0_2.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084"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VCProjects\2DImageProcess\TFourieTransform\TImageProcess\coscos_0_3.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084"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VCProjects\2DImageProcess\TFourieTransform\TImageProcess\coscos_0_4.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8084"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VCProjects\2DImageProcess\TFourieTransform\TImageProcess\coscos_0_5.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084"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VCProjects\2DImageProcess\TFourieTransform\TImageProcess\coscos_0_6.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084"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p:cNvGrpSpPr/>
                <p:nvPr/>
              </p:nvGrpSpPr>
              <p:grpSpPr>
                <a:xfrm>
                  <a:off x="4850244" y="2807970"/>
                  <a:ext cx="457200" cy="4144550"/>
                  <a:chOff x="4946248" y="2807970"/>
                  <a:chExt cx="457200" cy="4144550"/>
                </a:xfrm>
              </p:grpSpPr>
              <p:pic>
                <p:nvPicPr>
                  <p:cNvPr id="1050" name="Picture 26" descr="C:\VCProjects\2DImageProcess\TFourieTransform\TImageProcess\coscos_1_7.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62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VCProjects\2DImageProcess\TFourieTransform\TImageProcess\coscos_1_0.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2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VCProjects\2DImageProcess\TFourieTransform\TImageProcess\coscos_1_1.b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62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VCProjects\2DImageProcess\TFourieTransform\TImageProcess\coscos_1_2.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62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VCProjects\2DImageProcess\TFourieTransform\TImageProcess\coscos_1_3.bm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62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C:\VCProjects\2DImageProcess\TFourieTransform\TImageProcess\coscos_1_4.b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62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VCProjects\2DImageProcess\TFourieTransform\TImageProcess\coscos_1_5.bm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62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VCProjects\2DImageProcess\TFourieTransform\TImageProcess\coscos_1_6.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62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5402404" y="2807970"/>
                  <a:ext cx="457200" cy="4144550"/>
                  <a:chOff x="5523048" y="2807970"/>
                  <a:chExt cx="457200" cy="4144550"/>
                </a:xfrm>
              </p:grpSpPr>
              <p:pic>
                <p:nvPicPr>
                  <p:cNvPr id="1059" name="Picture 35" descr="C:\VCProjects\2DImageProcess\TFourieTransform\TImageProcess\coscos_2_0.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30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C:\VCProjects\2DImageProcess\TFourieTransform\TImageProcess\coscos_2_1.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30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VCProjects\2DImageProcess\TFourieTransform\TImageProcess\coscos_2_2.bmp"/>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30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VCProjects\2DImageProcess\TFourieTransform\TImageProcess\coscos_2_3.bmp"/>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30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VCProjects\2DImageProcess\TFourieTransform\TImageProcess\coscos_2_4.bmp"/>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230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VCProjects\2DImageProcess\TFourieTransform\TImageProcess\coscos_2_7.bmp"/>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230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C:\VCProjects\2DImageProcess\TFourieTransform\TImageProcess\coscos_2_6.bmp"/>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230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C:\VCProjects\2DImageProcess\TFourieTransform\TImageProcess\coscos_2_5.bmp"/>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230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p:cNvGrpSpPr/>
                <p:nvPr/>
              </p:nvGrpSpPr>
              <p:grpSpPr>
                <a:xfrm>
                  <a:off x="5954564" y="2807970"/>
                  <a:ext cx="457200" cy="4144550"/>
                  <a:chOff x="6120027" y="2807970"/>
                  <a:chExt cx="457200" cy="4144550"/>
                </a:xfrm>
              </p:grpSpPr>
              <p:pic>
                <p:nvPicPr>
                  <p:cNvPr id="1069" name="Picture 45" descr="C:\VCProjects\2DImageProcess\TFourieTransform\TImageProcess\coscos_3_3.bmp"/>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20027"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C:\VCProjects\2DImageProcess\TFourieTransform\TImageProcess\coscos_3_0.bmp"/>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20027"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C:\VCProjects\2DImageProcess\TFourieTransform\TImageProcess\coscos_3_1.bmp"/>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0027"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VCProjects\2DImageProcess\TFourieTransform\TImageProcess\coscos_3_2.bmp"/>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20027"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C:\VCProjects\2DImageProcess\TFourieTransform\TImageProcess\coscos_3_5.bmp"/>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20027"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C:\VCProjects\2DImageProcess\TFourieTransform\TImageProcess\coscos_3_4.bmp"/>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0027"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C:\VCProjects\2DImageProcess\TFourieTransform\TImageProcess\coscos_3_6.bmp"/>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0027"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VCProjects\2DImageProcess\TFourieTransform\TImageProcess\coscos_3_7.bmp"/>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20027"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6506724" y="2807970"/>
                  <a:ext cx="457200" cy="4144550"/>
                  <a:chOff x="6761160" y="2807970"/>
                  <a:chExt cx="457200" cy="4144550"/>
                </a:xfrm>
              </p:grpSpPr>
              <p:pic>
                <p:nvPicPr>
                  <p:cNvPr id="1077" name="Picture 53" descr="C:\VCProjects\2DImageProcess\TFourieTransform\TImageProcess\coscos_4_4.bmp"/>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61160"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C:\VCProjects\2DImageProcess\TFourieTransform\TImageProcess\coscos_4_0.bmp"/>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61160"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C:\VCProjects\2DImageProcess\TFourieTransform\TImageProcess\coscos_4_1.bmp"/>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761160"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VCProjects\2DImageProcess\TFourieTransform\TImageProcess\coscos_4_2.bmp"/>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61160"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C:\VCProjects\2DImageProcess\TFourieTransform\TImageProcess\coscos_4_3.bmp"/>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61160"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VCProjects\2DImageProcess\TFourieTransform\TImageProcess\coscos_4_6.bmp"/>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61160"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VCProjects\2DImageProcess\TFourieTransform\TImageProcess\coscos_4_5.bmp"/>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761160"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VCProjects\2DImageProcess\TFourieTransform\TImageProcess\coscos_4_7.bmp"/>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61160"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グループ化 16"/>
                <p:cNvGrpSpPr/>
                <p:nvPr/>
              </p:nvGrpSpPr>
              <p:grpSpPr>
                <a:xfrm>
                  <a:off x="7058884" y="2807970"/>
                  <a:ext cx="457200" cy="4144550"/>
                  <a:chOff x="7294508" y="2807970"/>
                  <a:chExt cx="457200" cy="4144550"/>
                </a:xfrm>
              </p:grpSpPr>
              <p:pic>
                <p:nvPicPr>
                  <p:cNvPr id="1085" name="Picture 61" descr="C:\VCProjects\2DImageProcess\TFourieTransform\TImageProcess\coscos_5_0.bmp"/>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29450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VCProjects\2DImageProcess\TFourieTransform\TImageProcess\coscos_5_1.bmp"/>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29450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VCProjects\2DImageProcess\TFourieTransform\TImageProcess\coscos_5_2.bmp"/>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29450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VCProjects\2DImageProcess\TFourieTransform\TImageProcess\coscos_5_3.bmp"/>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29450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VCProjects\2DImageProcess\TFourieTransform\TImageProcess\coscos_5_5.bmp"/>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29450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C:\VCProjects\2DImageProcess\TFourieTransform\TImageProcess\coscos_5_4.bmp"/>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29450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VCProjects\2DImageProcess\TFourieTransform\TImageProcess\coscos_5_7.bmp"/>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29450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VCProjects\2DImageProcess\TFourieTransform\TImageProcess\coscos_5_6.bmp"/>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29450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グループ化 22"/>
                <p:cNvGrpSpPr/>
                <p:nvPr/>
              </p:nvGrpSpPr>
              <p:grpSpPr>
                <a:xfrm>
                  <a:off x="7611044" y="2807970"/>
                  <a:ext cx="457200" cy="4144550"/>
                  <a:chOff x="7933752" y="2807970"/>
                  <a:chExt cx="457200" cy="4144550"/>
                </a:xfrm>
              </p:grpSpPr>
              <p:pic>
                <p:nvPicPr>
                  <p:cNvPr id="1093" name="Picture 69" descr="C:\VCProjects\2DImageProcess\TFourieTransform\TImageProcess\coscos_6_3.bmp"/>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933752"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VCProjects\2DImageProcess\TFourieTransform\TImageProcess\coscos_6_0.bmp"/>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933752"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C:\VCProjects\2DImageProcess\TFourieTransform\TImageProcess\coscos_6_1.bmp"/>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933752"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VCProjects\2DImageProcess\TFourieTransform\TImageProcess\coscos_6_2.bmp"/>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33752"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VCProjects\2DImageProcess\TFourieTransform\TImageProcess\coscos_6_5.bmp"/>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933752"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VCProjects\2DImageProcess\TFourieTransform\TImageProcess\coscos_6_4.bmp"/>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33752"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VCProjects\2DImageProcess\TFourieTransform\TImageProcess\coscos_6_7.bmp"/>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933752"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C:\VCProjects\2DImageProcess\TFourieTransform\TImageProcess\coscos_6_6.bmp"/>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933752"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8163206" y="2807970"/>
                  <a:ext cx="457200" cy="4144550"/>
                  <a:chOff x="8580678" y="2807970"/>
                  <a:chExt cx="457200" cy="4144550"/>
                </a:xfrm>
              </p:grpSpPr>
              <p:pic>
                <p:nvPicPr>
                  <p:cNvPr id="1101" name="Picture 77" descr="C:\VCProjects\2DImageProcess\TFourieTransform\TImageProcess\coscos_7_2.bmp"/>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858067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VCProjects\2DImageProcess\TFourieTransform\TImageProcess\coscos_7_0.bmp"/>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58067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VCProjects\2DImageProcess\TFourieTransform\TImageProcess\coscos_7_1.bmp"/>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58067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C:\VCProjects\2DImageProcess\TFourieTransform\TImageProcess\coscos_7_4.bmp"/>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58067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VCProjects\2DImageProcess\TFourieTransform\TImageProcess\coscos_7_3.bmp"/>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858067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VCProjects\2DImageProcess\TFourieTransform\TImageProcess\coscos_7_6.bmp"/>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58067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VCProjects\2DImageProcess\TFourieTransform\TImageProcess\coscos_7_5.bmp"/>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858067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VCProjects\2DImageProcess\TFourieTransform\TImageProcess\coscos_7_7.bmp"/>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858067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9" name="直線矢印コネクタ 128"/>
              <p:cNvCxnSpPr/>
              <p:nvPr/>
            </p:nvCxnSpPr>
            <p:spPr>
              <a:xfrm>
                <a:off x="756346" y="6179274"/>
                <a:ext cx="418696"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1112524" y="6009997"/>
                <a:ext cx="59312"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x</a:t>
                </a:r>
                <a:endParaRPr lang="ja-JP" altLang="en-US" sz="3600" i="1" dirty="0">
                  <a:latin typeface="+mj-lt"/>
                  <a:ea typeface="メイリオ" panose="020B0604030504040204" pitchFamily="50" charset="-128"/>
                  <a:cs typeface="Times New Roman" pitchFamily="18" charset="0"/>
                </a:endParaRPr>
              </a:p>
            </p:txBody>
          </p:sp>
          <p:sp>
            <p:nvSpPr>
              <p:cNvPr id="135" name="テキスト ボックス 134"/>
              <p:cNvSpPr txBox="1"/>
              <p:nvPr/>
            </p:nvSpPr>
            <p:spPr>
              <a:xfrm>
                <a:off x="776768" y="5731391"/>
                <a:ext cx="60914"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y</a:t>
                </a:r>
                <a:endParaRPr lang="ja-JP" altLang="en-US" sz="3600" i="1" dirty="0">
                  <a:latin typeface="+mj-lt"/>
                  <a:ea typeface="メイリオ" panose="020B0604030504040204" pitchFamily="50" charset="-128"/>
                  <a:cs typeface="Times New Roman" pitchFamily="18" charset="0"/>
                </a:endParaRPr>
              </a:p>
            </p:txBody>
          </p:sp>
          <p:sp>
            <p:nvSpPr>
              <p:cNvPr id="137" name="テキスト ボックス 136"/>
              <p:cNvSpPr txBox="1"/>
              <p:nvPr/>
            </p:nvSpPr>
            <p:spPr>
              <a:xfrm>
                <a:off x="88169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38" name="テキスト ボックス 137"/>
              <p:cNvSpPr txBox="1"/>
              <p:nvPr/>
            </p:nvSpPr>
            <p:spPr>
              <a:xfrm>
                <a:off x="1394408"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39" name="テキスト ボックス 138"/>
              <p:cNvSpPr txBox="1"/>
              <p:nvPr/>
            </p:nvSpPr>
            <p:spPr>
              <a:xfrm>
                <a:off x="1900067"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0" name="テキスト ボックス 139"/>
              <p:cNvSpPr txBox="1"/>
              <p:nvPr/>
            </p:nvSpPr>
            <p:spPr>
              <a:xfrm>
                <a:off x="2405725"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1" name="テキスト ボックス 140"/>
              <p:cNvSpPr txBox="1"/>
              <p:nvPr/>
            </p:nvSpPr>
            <p:spPr>
              <a:xfrm>
                <a:off x="2911383"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42" name="テキスト ボックス 141"/>
              <p:cNvSpPr txBox="1"/>
              <p:nvPr/>
            </p:nvSpPr>
            <p:spPr>
              <a:xfrm>
                <a:off x="341704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43" name="テキスト ボックス 142"/>
              <p:cNvSpPr txBox="1"/>
              <p:nvPr/>
            </p:nvSpPr>
            <p:spPr>
              <a:xfrm>
                <a:off x="392270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44" name="テキスト ボックス 143"/>
              <p:cNvSpPr txBox="1"/>
              <p:nvPr/>
            </p:nvSpPr>
            <p:spPr>
              <a:xfrm>
                <a:off x="442836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sp>
            <p:nvSpPr>
              <p:cNvPr id="145" name="テキスト ボックス 144"/>
              <p:cNvSpPr txBox="1"/>
              <p:nvPr/>
            </p:nvSpPr>
            <p:spPr>
              <a:xfrm>
                <a:off x="398550" y="579417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46" name="テキスト ボックス 145"/>
              <p:cNvSpPr txBox="1"/>
              <p:nvPr/>
            </p:nvSpPr>
            <p:spPr>
              <a:xfrm>
                <a:off x="398550" y="5311769"/>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47" name="テキスト ボックス 146"/>
              <p:cNvSpPr txBox="1"/>
              <p:nvPr/>
            </p:nvSpPr>
            <p:spPr>
              <a:xfrm>
                <a:off x="398550" y="4829368"/>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8" name="テキスト ボックス 147"/>
              <p:cNvSpPr txBox="1"/>
              <p:nvPr/>
            </p:nvSpPr>
            <p:spPr>
              <a:xfrm>
                <a:off x="398550" y="4346967"/>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9" name="テキスト ボックス 148"/>
              <p:cNvSpPr txBox="1"/>
              <p:nvPr/>
            </p:nvSpPr>
            <p:spPr>
              <a:xfrm>
                <a:off x="398550" y="386456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52" name="テキスト ボックス 151"/>
              <p:cNvSpPr txBox="1"/>
              <p:nvPr/>
            </p:nvSpPr>
            <p:spPr>
              <a:xfrm>
                <a:off x="398550" y="3382164"/>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53" name="テキスト ボックス 152"/>
              <p:cNvSpPr txBox="1"/>
              <p:nvPr/>
            </p:nvSpPr>
            <p:spPr>
              <a:xfrm>
                <a:off x="398550" y="2899763"/>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54" name="テキスト ボックス 153"/>
              <p:cNvSpPr txBox="1"/>
              <p:nvPr/>
            </p:nvSpPr>
            <p:spPr>
              <a:xfrm>
                <a:off x="398550" y="241736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grpSp>
        <p:cxnSp>
          <p:nvCxnSpPr>
            <p:cNvPr id="132" name="直線矢印コネクタ 131"/>
            <p:cNvCxnSpPr/>
            <p:nvPr/>
          </p:nvCxnSpPr>
          <p:spPr>
            <a:xfrm flipV="1">
              <a:off x="639331" y="5862638"/>
              <a:ext cx="0" cy="430937"/>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2" name="正方形/長方形 121"/>
              <p:cNvSpPr/>
              <p:nvPr/>
            </p:nvSpPr>
            <p:spPr>
              <a:xfrm>
                <a:off x="1141160" y="816242"/>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141160" y="816242"/>
                <a:ext cx="8347991" cy="1131143"/>
              </a:xfrm>
              <a:prstGeom prst="rect">
                <a:avLst/>
              </a:prstGeom>
              <a:blipFill>
                <a:blip r:embed="rId67"/>
                <a:stretch>
                  <a:fillRect/>
                </a:stretch>
              </a:blipFill>
            </p:spPr>
            <p:txBody>
              <a:bodyPr/>
              <a:lstStyle/>
              <a:p>
                <a:r>
                  <a:rPr lang="ja-JP" altLang="en-US">
                    <a:noFill/>
                  </a:rPr>
                  <a:t> </a:t>
                </a:r>
              </a:p>
            </p:txBody>
          </p:sp>
        </mc:Fallback>
      </mc:AlternateContent>
      <p:sp>
        <p:nvSpPr>
          <p:cNvPr id="118" name="タイトル 1"/>
          <p:cNvSpPr txBox="1">
            <a:spLocks/>
          </p:cNvSpPr>
          <p:nvPr/>
        </p:nvSpPr>
        <p:spPr>
          <a:xfrm>
            <a:off x="5488029" y="207785"/>
            <a:ext cx="6317844"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a:solidFill>
                  <a:srgbClr val="FF0000"/>
                </a:solidFill>
              </a:rPr>
              <a:t>参考資料</a:t>
            </a:r>
          </a:p>
        </p:txBody>
      </p:sp>
    </p:spTree>
    <p:extLst>
      <p:ext uri="{BB962C8B-B14F-4D97-AF65-F5344CB8AC3E}">
        <p14:creationId xmlns:p14="http://schemas.microsoft.com/office/powerpoint/2010/main" val="12867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154" y="2821687"/>
            <a:ext cx="2274744" cy="1934637"/>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5154" y="758543"/>
            <a:ext cx="2274744" cy="1934637"/>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5154" y="4884830"/>
            <a:ext cx="2274744" cy="1934637"/>
          </a:xfrm>
          <a:prstGeom prst="rect">
            <a:avLst/>
          </a:prstGeom>
        </p:spPr>
      </p:pic>
      <p:sp>
        <p:nvSpPr>
          <p:cNvPr id="2" name="タイトル 1"/>
          <p:cNvSpPr>
            <a:spLocks noGrp="1"/>
          </p:cNvSpPr>
          <p:nvPr>
            <p:ph type="title"/>
          </p:nvPr>
        </p:nvSpPr>
        <p:spPr>
          <a:xfrm>
            <a:off x="535024" y="146808"/>
            <a:ext cx="8489567" cy="525462"/>
          </a:xfrm>
        </p:spPr>
        <p:txBody>
          <a:bodyPr>
            <a:noAutofit/>
          </a:bodyPr>
          <a:lstStyle/>
          <a:p>
            <a:pPr algn="l"/>
            <a:r>
              <a:rPr lang="ja-JP" altLang="en-US" sz="3200" b="1" dirty="0"/>
              <a:t>離散コサイン変換 による画像圧縮</a:t>
            </a:r>
          </a:p>
        </p:txBody>
      </p:sp>
      <p:grpSp>
        <p:nvGrpSpPr>
          <p:cNvPr id="33" name="グループ化 32"/>
          <p:cNvGrpSpPr/>
          <p:nvPr/>
        </p:nvGrpSpPr>
        <p:grpSpPr>
          <a:xfrm>
            <a:off x="19865415" y="1279879"/>
            <a:ext cx="7646482" cy="4694315"/>
            <a:chOff x="164149" y="691981"/>
            <a:chExt cx="8758871" cy="5377232"/>
          </a:xfrm>
        </p:grpSpPr>
        <p:pic>
          <p:nvPicPr>
            <p:cNvPr id="2054" name="Picture 6" descr="C:\VCProjects\2DImageProcess\TFourieTransform\TImageProcess\FFF3.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149" y="900608"/>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VCProjects\2DImageProcess\TFourieTransform\TImageProcess\f3.bmp"/>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164149" y="3097345"/>
              <a:ext cx="175390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5494874" y="2644640"/>
              <a:ext cx="1104366" cy="1284876"/>
              <a:chOff x="4896989" y="3491200"/>
              <a:chExt cx="1104366" cy="1284876"/>
            </a:xfrm>
          </p:grpSpPr>
          <p:sp>
            <p:nvSpPr>
              <p:cNvPr id="126" name="下矢印 125"/>
              <p:cNvSpPr/>
              <p:nvPr/>
            </p:nvSpPr>
            <p:spPr>
              <a:xfrm rot="16200000">
                <a:off x="5049347" y="4054330"/>
                <a:ext cx="754229" cy="689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 name="テキスト ボックス 126"/>
              <p:cNvSpPr txBox="1"/>
              <p:nvPr/>
            </p:nvSpPr>
            <p:spPr>
              <a:xfrm>
                <a:off x="4896989" y="3491200"/>
                <a:ext cx="1104366" cy="669846"/>
              </a:xfrm>
              <a:prstGeom prst="rect">
                <a:avLst/>
              </a:prstGeom>
              <a:noFill/>
            </p:spPr>
            <p:txBody>
              <a:bodyPr wrap="none" rtlCol="0">
                <a:spAutoFit/>
              </a:bodyPr>
              <a:lstStyle/>
              <a:p>
                <a:r>
                  <a:rPr lang="en-US" altLang="ja-JP" sz="3200" dirty="0"/>
                  <a:t>IDCT</a:t>
                </a:r>
                <a:endParaRPr lang="ja-JP" altLang="en-US" sz="3200" dirty="0"/>
              </a:p>
            </p:txBody>
          </p:sp>
        </p:grpSp>
        <p:grpSp>
          <p:nvGrpSpPr>
            <p:cNvPr id="6" name="グループ化 5"/>
            <p:cNvGrpSpPr/>
            <p:nvPr/>
          </p:nvGrpSpPr>
          <p:grpSpPr>
            <a:xfrm>
              <a:off x="6730818" y="723243"/>
              <a:ext cx="2192202" cy="5312453"/>
              <a:chOff x="7300585" y="-1803400"/>
              <a:chExt cx="4162425" cy="10086975"/>
            </a:xfrm>
          </p:grpSpPr>
          <p:pic>
            <p:nvPicPr>
              <p:cNvPr id="2055" name="Picture 7" descr="C:\VCProjects\2DImageProcess\TFourieTransform\TImageProcess\FFF0.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0585" y="-1803400"/>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VCProjects\2DImageProcess\TFourieTransform\TImageProcess\FFF1.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0585" y="1635125"/>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VCProjects\2DImageProcess\TFourieTransform\TImageProcess\FFF3.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0585" y="5073650"/>
                <a:ext cx="4162425" cy="3209925"/>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下矢印 149"/>
            <p:cNvSpPr/>
            <p:nvPr/>
          </p:nvSpPr>
          <p:spPr>
            <a:xfrm rot="18545010">
              <a:off x="2343341" y="4317710"/>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下矢印 154"/>
            <p:cNvSpPr/>
            <p:nvPr/>
          </p:nvSpPr>
          <p:spPr>
            <a:xfrm rot="16200000">
              <a:off x="2370969" y="3205349"/>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 name="グループ化 26"/>
            <p:cNvGrpSpPr/>
            <p:nvPr/>
          </p:nvGrpSpPr>
          <p:grpSpPr>
            <a:xfrm>
              <a:off x="3125671" y="691981"/>
              <a:ext cx="2192202" cy="5377232"/>
              <a:chOff x="3125671" y="1378238"/>
              <a:chExt cx="2115950" cy="5190194"/>
            </a:xfrm>
          </p:grpSpPr>
          <p:grpSp>
            <p:nvGrpSpPr>
              <p:cNvPr id="7" name="グループ化 6"/>
              <p:cNvGrpSpPr/>
              <p:nvPr/>
            </p:nvGrpSpPr>
            <p:grpSpPr>
              <a:xfrm>
                <a:off x="3125671" y="1378238"/>
                <a:ext cx="2115950" cy="5190194"/>
                <a:chOff x="3143089" y="1633537"/>
                <a:chExt cx="1753900" cy="4302125"/>
              </a:xfrm>
            </p:grpSpPr>
            <p:pic>
              <p:nvPicPr>
                <p:cNvPr id="2050" name="Picture 2" descr="C:\VCProjects\2DImageProcess\TFourieTransform\TImageProcess\f3.bmp"/>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4583112"/>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VCProjects\2DImageProcess\TFourieTransform\TImageProcess\f0.bmp"/>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1633537"/>
                  <a:ext cx="1753900" cy="135255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2052" name="Picture 4" descr="C:\VCProjects\2DImageProcess\TFourieTransform\TImageProcess\f1.bmp"/>
                <p:cNvPicPr>
                  <a:picLocks noChangeAspect="1" noChangeArrowheads="1"/>
                </p:cNvPicPr>
                <p:nvPr/>
              </p:nvPicPr>
              <p:blipFill>
                <a:blip r:embed="rId15">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3103562"/>
                  <a:ext cx="1753900" cy="135255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テキスト ボックス 25"/>
              <p:cNvSpPr txBox="1"/>
              <p:nvPr/>
            </p:nvSpPr>
            <p:spPr>
              <a:xfrm>
                <a:off x="3943110" y="3208407"/>
                <a:ext cx="1168323" cy="782663"/>
              </a:xfrm>
              <a:prstGeom prst="rect">
                <a:avLst/>
              </a:prstGeom>
              <a:noFill/>
            </p:spPr>
            <p:txBody>
              <a:bodyPr wrap="none" rtlCol="0">
                <a:spAutoFit/>
              </a:bodyPr>
              <a:lstStyle/>
              <a:p>
                <a:r>
                  <a:rPr lang="ja-JP" altLang="en-US" sz="2000" dirty="0">
                    <a:solidFill>
                      <a:schemeClr val="bg1"/>
                    </a:solidFill>
                  </a:rPr>
                  <a:t>左下</a:t>
                </a:r>
                <a:r>
                  <a:rPr lang="en-US" altLang="ja-JP" sz="2000" dirty="0">
                    <a:solidFill>
                      <a:schemeClr val="bg1"/>
                    </a:solidFill>
                  </a:rPr>
                  <a:t>1/4</a:t>
                </a:r>
              </a:p>
              <a:p>
                <a:r>
                  <a:rPr lang="ja-JP" altLang="en-US" sz="2000" dirty="0">
                    <a:solidFill>
                      <a:schemeClr val="bg1"/>
                    </a:solidFill>
                  </a:rPr>
                  <a:t>を利用</a:t>
                </a:r>
              </a:p>
            </p:txBody>
          </p:sp>
        </p:grpSp>
      </p:grpSp>
      <p:sp>
        <p:nvSpPr>
          <p:cNvPr id="34" name="テキスト ボックス 33"/>
          <p:cNvSpPr txBox="1"/>
          <p:nvPr/>
        </p:nvSpPr>
        <p:spPr>
          <a:xfrm>
            <a:off x="-3945443" y="8942361"/>
            <a:ext cx="9968471" cy="707886"/>
          </a:xfrm>
          <a:prstGeom prst="rect">
            <a:avLst/>
          </a:prstGeom>
          <a:noFill/>
        </p:spPr>
        <p:txBody>
          <a:bodyPr wrap="square" rtlCol="0">
            <a:spAutoFit/>
          </a:bodyPr>
          <a:lstStyle/>
          <a:p>
            <a:pPr marL="285750" indent="-285750">
              <a:buFont typeface="Arial" pitchFamily="34" charset="0"/>
              <a:buChar char="•"/>
            </a:pPr>
            <a:r>
              <a:rPr lang="ja-JP" altLang="en-US" sz="2000" dirty="0"/>
              <a:t>見た目の変化を抑えデータサイズを小さくできる</a:t>
            </a:r>
            <a:endParaRPr lang="en-US" altLang="ja-JP" sz="2000" dirty="0"/>
          </a:p>
          <a:p>
            <a:pPr marL="285750" indent="-285750">
              <a:buFont typeface="Arial" pitchFamily="34" charset="0"/>
              <a:buChar char="•"/>
            </a:pPr>
            <a:r>
              <a:rPr lang="en-US" altLang="ja-JP" sz="2000" dirty="0"/>
              <a:t>Jpeg</a:t>
            </a:r>
            <a:r>
              <a:rPr lang="ja-JP" altLang="en-US" sz="2000" dirty="0"/>
              <a:t>圧縮等に応用される</a:t>
            </a:r>
            <a:endParaRPr lang="en-US" altLang="ja-JP" sz="2000" dirty="0"/>
          </a:p>
        </p:txBody>
      </p:sp>
      <p:sp>
        <p:nvSpPr>
          <p:cNvPr id="35" name="下矢印 34"/>
          <p:cNvSpPr/>
          <p:nvPr/>
        </p:nvSpPr>
        <p:spPr>
          <a:xfrm>
            <a:off x="20135984" y="2811862"/>
            <a:ext cx="241636"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テキスト ボックス 35"/>
          <p:cNvSpPr txBox="1"/>
          <p:nvPr/>
        </p:nvSpPr>
        <p:spPr>
          <a:xfrm>
            <a:off x="20377619" y="2739917"/>
            <a:ext cx="859915" cy="584775"/>
          </a:xfrm>
          <a:prstGeom prst="rect">
            <a:avLst/>
          </a:prstGeom>
          <a:noFill/>
        </p:spPr>
        <p:txBody>
          <a:bodyPr wrap="none" rtlCol="0">
            <a:spAutoFit/>
          </a:bodyPr>
          <a:lstStyle/>
          <a:p>
            <a:r>
              <a:rPr lang="en-US" altLang="ja-JP" sz="3200" dirty="0"/>
              <a:t>DCT</a:t>
            </a:r>
            <a:endParaRPr lang="ja-JP" altLang="en-US" sz="3200" dirty="0"/>
          </a:p>
        </p:txBody>
      </p:sp>
      <p:grpSp>
        <p:nvGrpSpPr>
          <p:cNvPr id="14" name="グループ化 13"/>
          <p:cNvGrpSpPr/>
          <p:nvPr/>
        </p:nvGrpSpPr>
        <p:grpSpPr>
          <a:xfrm>
            <a:off x="609206" y="3468847"/>
            <a:ext cx="1905281" cy="769440"/>
            <a:chOff x="713938" y="2949581"/>
            <a:chExt cx="1661791" cy="671108"/>
          </a:xfrm>
        </p:grpSpPr>
        <p:sp>
          <p:nvSpPr>
            <p:cNvPr id="37" name="下矢印 36"/>
            <p:cNvSpPr/>
            <p:nvPr/>
          </p:nvSpPr>
          <p:spPr>
            <a:xfrm>
              <a:off x="713938" y="3041219"/>
              <a:ext cx="514063"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 ボックス 37"/>
            <p:cNvSpPr txBox="1"/>
            <p:nvPr/>
          </p:nvSpPr>
          <p:spPr>
            <a:xfrm>
              <a:off x="1070830" y="2949581"/>
              <a:ext cx="1304899" cy="671108"/>
            </a:xfrm>
            <a:prstGeom prst="rect">
              <a:avLst/>
            </a:prstGeom>
            <a:noFill/>
          </p:spPr>
          <p:txBody>
            <a:bodyPr wrap="square" rtlCol="0">
              <a:spAutoFit/>
            </a:bodyPr>
            <a:lstStyle/>
            <a:p>
              <a:r>
                <a:rPr lang="en-US" altLang="ja-JP" sz="4400" dirty="0"/>
                <a:t>DCT</a:t>
              </a:r>
              <a:endParaRPr lang="ja-JP" altLang="en-US" sz="4400" dirty="0"/>
            </a:p>
          </p:txBody>
        </p:sp>
      </p:grpSp>
      <p:cxnSp>
        <p:nvCxnSpPr>
          <p:cNvPr id="16" name="カギ線コネクタ 15"/>
          <p:cNvCxnSpPr/>
          <p:nvPr/>
        </p:nvCxnSpPr>
        <p:spPr>
          <a:xfrm flipV="1">
            <a:off x="2174637" y="1662588"/>
            <a:ext cx="1150522" cy="3618011"/>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flipV="1">
            <a:off x="2174637" y="3710704"/>
            <a:ext cx="1150522" cy="1569895"/>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p:nvPr/>
        </p:nvCxnSpPr>
        <p:spPr>
          <a:xfrm>
            <a:off x="2174637" y="5280599"/>
            <a:ext cx="1150523" cy="490788"/>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786132" y="6007419"/>
            <a:ext cx="1510350" cy="830997"/>
          </a:xfrm>
          <a:prstGeom prst="rect">
            <a:avLst/>
          </a:prstGeom>
          <a:noFill/>
        </p:spPr>
        <p:txBody>
          <a:bodyPr wrap="none" rtlCol="0">
            <a:spAutoFit/>
          </a:bodyPr>
          <a:lstStyle/>
          <a:p>
            <a:r>
              <a:rPr lang="ja-JP" altLang="en-US" sz="2400" dirty="0">
                <a:solidFill>
                  <a:schemeClr val="bg1"/>
                </a:solidFill>
                <a:latin typeface="メイリオ" panose="020B0604030504040204" pitchFamily="50" charset="-128"/>
                <a:ea typeface="メイリオ" panose="020B0604030504040204" pitchFamily="50" charset="-128"/>
              </a:rPr>
              <a:t>左上</a:t>
            </a:r>
            <a:r>
              <a:rPr lang="en-US" altLang="ja-JP" sz="2400" dirty="0">
                <a:solidFill>
                  <a:schemeClr val="bg1"/>
                </a:solidFill>
                <a:latin typeface="メイリオ" panose="020B0604030504040204" pitchFamily="50" charset="-128"/>
                <a:ea typeface="メイリオ" panose="020B0604030504040204" pitchFamily="50" charset="-128"/>
              </a:rPr>
              <a:t>1/64</a:t>
            </a: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5" name="テキスト ボックス 54"/>
          <p:cNvSpPr txBox="1"/>
          <p:nvPr/>
        </p:nvSpPr>
        <p:spPr>
          <a:xfrm>
            <a:off x="3794981" y="3864660"/>
            <a:ext cx="1510350" cy="830997"/>
          </a:xfrm>
          <a:prstGeom prst="rect">
            <a:avLst/>
          </a:prstGeom>
          <a:noFill/>
        </p:spPr>
        <p:txBody>
          <a:bodyPr wrap="none" rtlCol="0">
            <a:spAutoFit/>
          </a:bodyPr>
          <a:lstStyle/>
          <a:p>
            <a:r>
              <a:rPr lang="ja-JP" altLang="en-US" sz="2400" dirty="0">
                <a:solidFill>
                  <a:schemeClr val="bg1"/>
                </a:solidFill>
                <a:latin typeface="メイリオ" panose="020B0604030504040204" pitchFamily="50" charset="-128"/>
                <a:ea typeface="メイリオ" panose="020B0604030504040204" pitchFamily="50" charset="-128"/>
              </a:rPr>
              <a:t>左上</a:t>
            </a:r>
            <a:r>
              <a:rPr lang="en-US" altLang="ja-JP" sz="2400" dirty="0">
                <a:solidFill>
                  <a:schemeClr val="bg1"/>
                </a:solidFill>
                <a:latin typeface="メイリオ" panose="020B0604030504040204" pitchFamily="50" charset="-128"/>
                <a:ea typeface="メイリオ" panose="020B0604030504040204" pitchFamily="50" charset="-128"/>
              </a:rPr>
              <a:t>1/16</a:t>
            </a: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6" name="テキスト ボックス 55"/>
          <p:cNvSpPr txBox="1"/>
          <p:nvPr/>
        </p:nvSpPr>
        <p:spPr>
          <a:xfrm>
            <a:off x="3794981" y="1800459"/>
            <a:ext cx="1310743" cy="830997"/>
          </a:xfrm>
          <a:prstGeom prst="rect">
            <a:avLst/>
          </a:prstGeom>
          <a:noFill/>
        </p:spPr>
        <p:txBody>
          <a:bodyPr wrap="none" rtlCol="0">
            <a:spAutoFit/>
          </a:bodyPr>
          <a:lstStyle/>
          <a:p>
            <a:r>
              <a:rPr lang="ja-JP" altLang="en-US" sz="2400" dirty="0">
                <a:solidFill>
                  <a:schemeClr val="bg1"/>
                </a:solidFill>
                <a:latin typeface="メイリオ" panose="020B0604030504040204" pitchFamily="50" charset="-128"/>
                <a:ea typeface="メイリオ" panose="020B0604030504040204" pitchFamily="50" charset="-128"/>
              </a:rPr>
              <a:t>左上</a:t>
            </a:r>
            <a:r>
              <a:rPr lang="en-US" altLang="ja-JP" sz="2400" dirty="0">
                <a:solidFill>
                  <a:schemeClr val="bg1"/>
                </a:solidFill>
                <a:latin typeface="メイリオ" panose="020B0604030504040204" pitchFamily="50" charset="-128"/>
                <a:ea typeface="メイリオ" panose="020B0604030504040204" pitchFamily="50" charset="-128"/>
              </a:rPr>
              <a:t>1/4</a:t>
            </a: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60" name="下矢印 59"/>
          <p:cNvSpPr/>
          <p:nvPr/>
        </p:nvSpPr>
        <p:spPr>
          <a:xfrm rot="16200000">
            <a:off x="5763404" y="3422926"/>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テキスト ボックス 60"/>
          <p:cNvSpPr txBox="1"/>
          <p:nvPr/>
        </p:nvSpPr>
        <p:spPr>
          <a:xfrm>
            <a:off x="5609898" y="2998805"/>
            <a:ext cx="962695" cy="584775"/>
          </a:xfrm>
          <a:prstGeom prst="rect">
            <a:avLst/>
          </a:prstGeom>
          <a:noFill/>
        </p:spPr>
        <p:txBody>
          <a:bodyPr wrap="square" rtlCol="0">
            <a:spAutoFit/>
          </a:bodyPr>
          <a:lstStyle/>
          <a:p>
            <a:r>
              <a:rPr lang="en-US" altLang="ja-JP" sz="3200" dirty="0"/>
              <a:t>IDCT</a:t>
            </a:r>
            <a:endParaRPr lang="ja-JP" altLang="en-US" sz="3200" dirty="0"/>
          </a:p>
        </p:txBody>
      </p:sp>
      <p:sp>
        <p:nvSpPr>
          <p:cNvPr id="62" name="テキスト ボックス 61"/>
          <p:cNvSpPr txBox="1"/>
          <p:nvPr/>
        </p:nvSpPr>
        <p:spPr>
          <a:xfrm>
            <a:off x="8775225" y="384859"/>
            <a:ext cx="3590952" cy="1384995"/>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離散コサイン変換し高周波成分を破棄することでデータ圧縮</a:t>
            </a:r>
          </a:p>
        </p:txBody>
      </p:sp>
      <p:sp>
        <p:nvSpPr>
          <p:cNvPr id="63" name="テキスト ボックス 62"/>
          <p:cNvSpPr txBox="1"/>
          <p:nvPr/>
        </p:nvSpPr>
        <p:spPr>
          <a:xfrm>
            <a:off x="8775225" y="1950286"/>
            <a:ext cx="3590952" cy="523220"/>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データ量 </a:t>
            </a:r>
            <a:r>
              <a:rPr lang="en-US" altLang="ja-JP" sz="2800" dirty="0">
                <a:latin typeface="メイリオ" panose="020B0604030504040204" pitchFamily="50" charset="-128"/>
                <a:ea typeface="メイリオ" panose="020B0604030504040204" pitchFamily="50" charset="-128"/>
              </a:rPr>
              <a:t>1/4</a:t>
            </a:r>
            <a:endParaRPr lang="ja-JP" altLang="en-US" sz="2800"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8775225" y="4143239"/>
            <a:ext cx="3590952" cy="523220"/>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データ量 </a:t>
            </a:r>
            <a:r>
              <a:rPr lang="en-US" altLang="ja-JP" sz="2800" dirty="0">
                <a:latin typeface="メイリオ" panose="020B0604030504040204" pitchFamily="50" charset="-128"/>
                <a:ea typeface="メイリオ" panose="020B0604030504040204" pitchFamily="50" charset="-128"/>
              </a:rPr>
              <a:t>1/16</a:t>
            </a:r>
            <a:endParaRPr lang="ja-JP" altLang="en-US" sz="28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8775225" y="6315196"/>
            <a:ext cx="3590952" cy="523220"/>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データ量 </a:t>
            </a:r>
            <a:r>
              <a:rPr lang="en-US" altLang="ja-JP" sz="2800" dirty="0">
                <a:latin typeface="メイリオ" panose="020B0604030504040204" pitchFamily="50" charset="-128"/>
                <a:ea typeface="メイリオ" panose="020B0604030504040204" pitchFamily="50" charset="-128"/>
              </a:rPr>
              <a:t>1/64</a:t>
            </a:r>
            <a:endParaRPr lang="ja-JP" altLang="en-US" sz="2800" dirty="0">
              <a:latin typeface="メイリオ" panose="020B0604030504040204" pitchFamily="50" charset="-128"/>
              <a:ea typeface="メイリオ" panose="020B0604030504040204" pitchFamily="50" charset="-128"/>
            </a:endParaRPr>
          </a:p>
        </p:txBody>
      </p:sp>
      <p:pic>
        <p:nvPicPr>
          <p:cNvPr id="47" name="図 4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0183" y="4248607"/>
            <a:ext cx="2224363" cy="1891789"/>
          </a:xfrm>
          <a:prstGeom prst="rect">
            <a:avLst/>
          </a:prstGeom>
        </p:spPr>
      </p:pic>
      <p:pic>
        <p:nvPicPr>
          <p:cNvPr id="49" name="図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1337" y="1566975"/>
            <a:ext cx="2224086" cy="1891553"/>
          </a:xfrm>
          <a:prstGeom prst="rect">
            <a:avLst/>
          </a:prstGeom>
        </p:spPr>
      </p:pic>
      <p:pic>
        <p:nvPicPr>
          <p:cNvPr id="10" name="図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506295" y="758543"/>
            <a:ext cx="2269554" cy="1930223"/>
          </a:xfrm>
          <a:prstGeom prst="rect">
            <a:avLst/>
          </a:prstGeom>
        </p:spPr>
      </p:pic>
      <p:pic>
        <p:nvPicPr>
          <p:cNvPr id="11" name="図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06295" y="2819479"/>
            <a:ext cx="2274744" cy="1934637"/>
          </a:xfrm>
          <a:prstGeom prst="rect">
            <a:avLst/>
          </a:prstGeom>
        </p:spPr>
      </p:pic>
      <p:pic>
        <p:nvPicPr>
          <p:cNvPr id="12" name="図 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00055" y="4884830"/>
            <a:ext cx="2251930" cy="1915234"/>
          </a:xfrm>
          <a:prstGeom prst="rect">
            <a:avLst/>
          </a:prstGeom>
        </p:spPr>
      </p:pic>
      <p:sp>
        <p:nvSpPr>
          <p:cNvPr id="57" name="下矢印 56"/>
          <p:cNvSpPr/>
          <p:nvPr/>
        </p:nvSpPr>
        <p:spPr>
          <a:xfrm rot="16200000">
            <a:off x="5763404" y="1641929"/>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テキスト ボックス 57"/>
          <p:cNvSpPr txBox="1"/>
          <p:nvPr/>
        </p:nvSpPr>
        <p:spPr>
          <a:xfrm>
            <a:off x="5609898" y="1217808"/>
            <a:ext cx="962695" cy="584775"/>
          </a:xfrm>
          <a:prstGeom prst="rect">
            <a:avLst/>
          </a:prstGeom>
          <a:noFill/>
        </p:spPr>
        <p:txBody>
          <a:bodyPr wrap="square" rtlCol="0">
            <a:spAutoFit/>
          </a:bodyPr>
          <a:lstStyle/>
          <a:p>
            <a:r>
              <a:rPr lang="en-US" altLang="ja-JP" sz="3200" dirty="0"/>
              <a:t>IDCT</a:t>
            </a:r>
            <a:endParaRPr lang="ja-JP" altLang="en-US" sz="3200" dirty="0"/>
          </a:p>
        </p:txBody>
      </p:sp>
      <p:sp>
        <p:nvSpPr>
          <p:cNvPr id="59" name="下矢印 58"/>
          <p:cNvSpPr/>
          <p:nvPr/>
        </p:nvSpPr>
        <p:spPr>
          <a:xfrm rot="16200000">
            <a:off x="5763404" y="5731552"/>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テキスト ボックス 65"/>
          <p:cNvSpPr txBox="1"/>
          <p:nvPr/>
        </p:nvSpPr>
        <p:spPr>
          <a:xfrm>
            <a:off x="5609898" y="5307431"/>
            <a:ext cx="962695" cy="584775"/>
          </a:xfrm>
          <a:prstGeom prst="rect">
            <a:avLst/>
          </a:prstGeom>
          <a:noFill/>
        </p:spPr>
        <p:txBody>
          <a:bodyPr wrap="square" rtlCol="0">
            <a:spAutoFit/>
          </a:bodyPr>
          <a:lstStyle/>
          <a:p>
            <a:r>
              <a:rPr lang="en-US" altLang="ja-JP" sz="3200" dirty="0"/>
              <a:t>IDCT</a:t>
            </a:r>
            <a:endParaRPr lang="ja-JP" altLang="en-US" sz="3200" dirty="0"/>
          </a:p>
        </p:txBody>
      </p:sp>
    </p:spTree>
    <p:extLst>
      <p:ext uri="{BB962C8B-B14F-4D97-AF65-F5344CB8AC3E}">
        <p14:creationId xmlns:p14="http://schemas.microsoft.com/office/powerpoint/2010/main" val="4609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92979"/>
            <a:ext cx="11473211" cy="1452808"/>
          </a:xfrm>
        </p:spPr>
        <p:txBody>
          <a:bodyPr>
            <a:normAutofit fontScale="90000"/>
          </a:bodyPr>
          <a:lstStyle/>
          <a:p>
            <a:pPr algn="r"/>
            <a:r>
              <a:rPr kumimoji="1" lang="ja-JP" altLang="en-US" b="1" dirty="0"/>
              <a:t>情報量のはなし</a:t>
            </a:r>
            <a:r>
              <a:rPr kumimoji="1" lang="en-US" altLang="ja-JP" b="1" dirty="0"/>
              <a:t/>
            </a:r>
            <a:br>
              <a:rPr kumimoji="1" lang="en-US" altLang="ja-JP" b="1" dirty="0"/>
            </a:br>
            <a:r>
              <a:rPr kumimoji="1" lang="en-US" altLang="ja-JP" b="1" dirty="0"/>
              <a:t/>
            </a:r>
            <a:br>
              <a:rPr kumimoji="1" lang="en-US" altLang="ja-JP" b="1" dirty="0"/>
            </a:br>
            <a:r>
              <a:rPr lang="ja-JP" altLang="en-US" sz="2700" dirty="0"/>
              <a:t>ある事象を確認した時（ある事実が分かった時）</a:t>
            </a:r>
            <a:r>
              <a:rPr lang="en-US" altLang="ja-JP" sz="2700" dirty="0"/>
              <a:t/>
            </a:r>
            <a:br>
              <a:rPr lang="en-US" altLang="ja-JP" sz="2700" dirty="0"/>
            </a:br>
            <a:r>
              <a:rPr lang="ja-JP" altLang="en-US" sz="2700" dirty="0"/>
              <a:t>得られた情報量（情報の多さ・大きさみたいなもの）を定義したい</a:t>
            </a:r>
            <a:endParaRPr kumimoji="1" lang="ja-JP" altLang="en-US" sz="36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a:t>
            </a:fld>
            <a:endParaRPr lang="ja-JP" altLang="en-US"/>
          </a:p>
        </p:txBody>
      </p:sp>
      <p:sp>
        <p:nvSpPr>
          <p:cNvPr id="5" name="タイトル 1"/>
          <p:cNvSpPr txBox="1">
            <a:spLocks/>
          </p:cNvSpPr>
          <p:nvPr/>
        </p:nvSpPr>
        <p:spPr>
          <a:xfrm>
            <a:off x="457199" y="757073"/>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402388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JPEG </a:t>
            </a:r>
            <a:r>
              <a:rPr kumimoji="1" lang="ja-JP" altLang="en-US" dirty="0"/>
              <a:t>圧縮の概要</a:t>
            </a:r>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en-US" altLang="ja-JP" dirty="0"/>
              <a:t>2</a:t>
            </a:r>
            <a:r>
              <a:rPr kumimoji="1" lang="ja-JP" altLang="en-US" dirty="0"/>
              <a:t>次元風景画像などと相性が良く，写真の圧縮に広く利用されている</a:t>
            </a:r>
            <a:endParaRPr kumimoji="1" lang="en-US" altLang="ja-JP" dirty="0"/>
          </a:p>
          <a:p>
            <a:r>
              <a:rPr lang="ja-JP" altLang="en-US" b="1" dirty="0"/>
              <a:t>非可逆圧縮</a:t>
            </a:r>
            <a:r>
              <a:rPr lang="ja-JP" altLang="en-US" dirty="0"/>
              <a:t>の手法で</a:t>
            </a:r>
            <a:r>
              <a:rPr kumimoji="1" lang="ja-JP" altLang="en-US" b="1" dirty="0"/>
              <a:t>離散コサイン変換</a:t>
            </a:r>
            <a:r>
              <a:rPr kumimoji="1" lang="ja-JP" altLang="en-US" dirty="0"/>
              <a:t>を利用</a:t>
            </a:r>
            <a:endParaRPr kumimoji="1" lang="en-US" altLang="ja-JP" dirty="0"/>
          </a:p>
          <a:p>
            <a:endParaRPr kumimoji="1" lang="en-US" altLang="ja-JP" dirty="0"/>
          </a:p>
          <a:p>
            <a:pPr marL="0" indent="0">
              <a:buNone/>
            </a:pPr>
            <a:r>
              <a:rPr lang="ja-JP" altLang="en-US" dirty="0"/>
              <a:t>手法の概略</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40</a:t>
            </a:fld>
            <a:endParaRPr lang="ja-JP" altLang="en-US"/>
          </a:p>
        </p:txBody>
      </p:sp>
      <p:grpSp>
        <p:nvGrpSpPr>
          <p:cNvPr id="15" name="グループ化 14"/>
          <p:cNvGrpSpPr/>
          <p:nvPr/>
        </p:nvGrpSpPr>
        <p:grpSpPr>
          <a:xfrm>
            <a:off x="1489986" y="3476838"/>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a:latin typeface="メイリオ" panose="020B0604030504040204" pitchFamily="50" charset="-128"/>
                  <a:ea typeface="メイリオ" panose="020B0604030504040204" pitchFamily="50" charset="-128"/>
                </a:rPr>
                <a:t>を縮小</a:t>
              </a: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8×8</a:t>
              </a:r>
              <a:r>
                <a:rPr lang="ja-JP" altLang="en-US" sz="2400" dirty="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に分割</a:t>
              </a: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73654"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97279"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87538"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73654" y="3926811"/>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711163"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001422"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5129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図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116" y="1351064"/>
            <a:ext cx="1876303" cy="1563586"/>
          </a:xfrm>
          <a:prstGeom prst="rect">
            <a:avLst/>
          </a:prstGeom>
        </p:spPr>
      </p:pic>
      <p:sp>
        <p:nvSpPr>
          <p:cNvPr id="8" name="テキスト ボックス 7"/>
          <p:cNvSpPr txBox="1"/>
          <p:nvPr/>
        </p:nvSpPr>
        <p:spPr>
          <a:xfrm>
            <a:off x="3250690" y="2852900"/>
            <a:ext cx="1083951"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Y(</a:t>
            </a:r>
            <a:r>
              <a:rPr lang="ja-JP" altLang="en-US" sz="2000" dirty="0">
                <a:latin typeface="メイリオ" panose="020B0604030504040204" pitchFamily="50" charset="-128"/>
                <a:ea typeface="メイリオ" panose="020B0604030504040204" pitchFamily="50" charset="-128"/>
              </a:rPr>
              <a:t>輝度</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240270" y="4582667"/>
            <a:ext cx="1109599"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U(</a:t>
            </a:r>
            <a:r>
              <a:rPr lang="ja-JP" altLang="en-US" sz="2000" dirty="0">
                <a:latin typeface="メイリオ" panose="020B0604030504040204" pitchFamily="50" charset="-128"/>
                <a:ea typeface="メイリオ" panose="020B0604030504040204" pitchFamily="50" charset="-128"/>
              </a:rPr>
              <a:t>青み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3240270" y="6393087"/>
            <a:ext cx="1096775"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V(</a:t>
            </a:r>
            <a:r>
              <a:rPr lang="ja-JP" altLang="en-US" sz="2000" dirty="0">
                <a:latin typeface="メイリオ" panose="020B0604030504040204" pitchFamily="50" charset="-128"/>
                <a:ea typeface="メイリオ" panose="020B0604030504040204" pitchFamily="50" charset="-128"/>
              </a:rPr>
              <a:t>赤み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36" name="テキスト ボックス 35"/>
          <p:cNvSpPr txBox="1"/>
          <p:nvPr/>
        </p:nvSpPr>
        <p:spPr>
          <a:xfrm>
            <a:off x="5102953" y="6130136"/>
            <a:ext cx="2201092" cy="584775"/>
          </a:xfrm>
          <a:prstGeom prst="rect">
            <a:avLst/>
          </a:prstGeom>
          <a:noFill/>
        </p:spPr>
        <p:txBody>
          <a:bodyPr wrap="square" rtlCol="0">
            <a:spAutoFit/>
          </a:bodyPr>
          <a:lstStyle/>
          <a:p>
            <a:r>
              <a:rPr lang="ja-JP" altLang="en-US" sz="1600" dirty="0"/>
              <a:t>割合は</a:t>
            </a:r>
            <a:endParaRPr lang="en-US" altLang="ja-JP" sz="1600" dirty="0"/>
          </a:p>
          <a:p>
            <a:r>
              <a:rPr lang="en-US" altLang="ja-JP" sz="1600" dirty="0"/>
              <a:t>4:4:4/4:2:2/4:1:1 </a:t>
            </a:r>
            <a:r>
              <a:rPr lang="ja-JP" altLang="en-US" sz="1600" dirty="0"/>
              <a:t>など</a:t>
            </a:r>
          </a:p>
        </p:txBody>
      </p:sp>
      <p:cxnSp>
        <p:nvCxnSpPr>
          <p:cNvPr id="38" name="カギ線コネクタ 37"/>
          <p:cNvCxnSpPr/>
          <p:nvPr/>
        </p:nvCxnSpPr>
        <p:spPr>
          <a:xfrm flipV="1">
            <a:off x="1990974" y="2230303"/>
            <a:ext cx="1133486" cy="1750239"/>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p:nvPr/>
        </p:nvCxnSpPr>
        <p:spPr>
          <a:xfrm flipV="1">
            <a:off x="1990974" y="3980541"/>
            <a:ext cx="1133486"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a:xfrm>
            <a:off x="1990974" y="3980542"/>
            <a:ext cx="1133486" cy="179190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p:nvPr/>
        </p:nvCxnSpPr>
        <p:spPr>
          <a:xfrm flipV="1">
            <a:off x="4356675" y="3980540"/>
            <a:ext cx="797401"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p:nvPr/>
        </p:nvCxnSpPr>
        <p:spPr>
          <a:xfrm flipV="1">
            <a:off x="4356675" y="5772444"/>
            <a:ext cx="797400" cy="1"/>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p:nvPr/>
        </p:nvCxnSpPr>
        <p:spPr>
          <a:xfrm>
            <a:off x="4356675" y="2230303"/>
            <a:ext cx="2212890" cy="373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6619958" y="1347626"/>
            <a:ext cx="1858969" cy="1858968"/>
            <a:chOff x="4516506" y="1654253"/>
            <a:chExt cx="1471325" cy="1471325"/>
          </a:xfrm>
        </p:grpSpPr>
        <p:grpSp>
          <p:nvGrpSpPr>
            <p:cNvPr id="67" name="グループ化 66"/>
            <p:cNvGrpSpPr/>
            <p:nvPr/>
          </p:nvGrpSpPr>
          <p:grpSpPr>
            <a:xfrm>
              <a:off x="4516506" y="1654253"/>
              <a:ext cx="1471325" cy="1471325"/>
              <a:chOff x="4873488" y="1737613"/>
              <a:chExt cx="1232216" cy="1232216"/>
            </a:xfrm>
          </p:grpSpPr>
          <p:cxnSp>
            <p:nvCxnSpPr>
              <p:cNvPr id="65" name="直線コネクタ 64"/>
              <p:cNvCxnSpPr/>
              <p:nvPr/>
            </p:nvCxnSpPr>
            <p:spPr>
              <a:xfrm>
                <a:off x="5014358"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50467"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286576"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422685"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558794"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94903"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583101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967121"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610323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878249"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グループ化 65"/>
              <p:cNvGrpSpPr/>
              <p:nvPr/>
            </p:nvGrpSpPr>
            <p:grpSpPr>
              <a:xfrm rot="5400000">
                <a:off x="4877104" y="1741056"/>
                <a:ext cx="1224983" cy="1232216"/>
                <a:chOff x="5030649" y="1890013"/>
                <a:chExt cx="1224983" cy="1232216"/>
              </a:xfrm>
            </p:grpSpPr>
            <p:cxnSp>
              <p:nvCxnSpPr>
                <p:cNvPr id="80" name="直線コネクタ 79"/>
                <p:cNvCxnSpPr/>
                <p:nvPr/>
              </p:nvCxnSpPr>
              <p:spPr>
                <a:xfrm>
                  <a:off x="5166758"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302867"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438976"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575085"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71119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84730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98341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119521"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625563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030649"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8" name="正方形/長方形 97"/>
            <p:cNvSpPr/>
            <p:nvPr/>
          </p:nvSpPr>
          <p:spPr>
            <a:xfrm>
              <a:off x="5497314" y="2150244"/>
              <a:ext cx="162521" cy="162521"/>
            </a:xfrm>
            <a:prstGeom prst="rect">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1047" name="グループ化 1046"/>
          <p:cNvGrpSpPr/>
          <p:nvPr/>
        </p:nvGrpSpPr>
        <p:grpSpPr>
          <a:xfrm>
            <a:off x="9532157" y="1742375"/>
            <a:ext cx="1701128" cy="1701126"/>
            <a:chOff x="4986293" y="3383250"/>
            <a:chExt cx="1346397" cy="1346396"/>
          </a:xfrm>
        </p:grpSpPr>
        <p:pic>
          <p:nvPicPr>
            <p:cNvPr id="1032" name="Picture 7" descr="https://upload.wikimedia.org/wikipedia/commons/thumb/6/61/JPEG_example_subimage.svg/256px-JPEG_example_subimag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273" y="3389353"/>
              <a:ext cx="1332436" cy="1332436"/>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グループ化 102"/>
            <p:cNvGrpSpPr/>
            <p:nvPr/>
          </p:nvGrpSpPr>
          <p:grpSpPr>
            <a:xfrm>
              <a:off x="4986293" y="3383250"/>
              <a:ext cx="1346397" cy="1346396"/>
              <a:chOff x="5309402" y="3647086"/>
              <a:chExt cx="1817306" cy="1817305"/>
            </a:xfrm>
          </p:grpSpPr>
          <p:grpSp>
            <p:nvGrpSpPr>
              <p:cNvPr id="101" name="グループ化 100"/>
              <p:cNvGrpSpPr/>
              <p:nvPr/>
            </p:nvGrpSpPr>
            <p:grpSpPr>
              <a:xfrm>
                <a:off x="5321300" y="3647086"/>
                <a:ext cx="1805408" cy="1817305"/>
                <a:chOff x="5311973" y="3647086"/>
                <a:chExt cx="1805408" cy="1817305"/>
              </a:xfrm>
            </p:grpSpPr>
            <p:cxnSp>
              <p:nvCxnSpPr>
                <p:cNvPr id="104" name="直線コネクタ 103"/>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rot="5400000">
                <a:off x="5315351" y="3641138"/>
                <a:ext cx="1805408" cy="1817305"/>
                <a:chOff x="5311973" y="3647086"/>
                <a:chExt cx="1805408" cy="1817305"/>
              </a:xfrm>
            </p:grpSpPr>
            <p:cxnSp>
              <p:nvCxnSpPr>
                <p:cNvPr id="117" name="直線コネクタ 116"/>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grpSp>
      <p:cxnSp>
        <p:nvCxnSpPr>
          <p:cNvPr id="126" name="直線矢印コネクタ 125"/>
          <p:cNvCxnSpPr>
            <a:stCxn id="98" idx="3"/>
            <a:endCxn id="1032" idx="1"/>
          </p:cNvCxnSpPr>
          <p:nvPr/>
        </p:nvCxnSpPr>
        <p:spPr>
          <a:xfrm>
            <a:off x="8064515" y="2076963"/>
            <a:ext cx="1476461" cy="514867"/>
          </a:xfrm>
          <a:prstGeom prst="straightConnector1">
            <a:avLst/>
          </a:prstGeom>
          <a:ln w="57150">
            <a:solidFill>
              <a:srgbClr val="FFC000"/>
            </a:solidFill>
            <a:headEnd w="lg" len="lg"/>
            <a:tailEnd type="stealth"/>
          </a:ln>
        </p:spPr>
        <p:style>
          <a:lnRef idx="1">
            <a:schemeClr val="accent1"/>
          </a:lnRef>
          <a:fillRef idx="0">
            <a:schemeClr val="accent1"/>
          </a:fillRef>
          <a:effectRef idx="0">
            <a:schemeClr val="accent1"/>
          </a:effectRef>
          <a:fontRef idx="minor">
            <a:schemeClr val="tx1"/>
          </a:fontRef>
        </p:style>
      </p:cxnSp>
      <p:pic>
        <p:nvPicPr>
          <p:cNvPr id="1033" name="Picture 9" descr="&#10;\left[&#10;\begin{array}{rrrrrrrr}&#10; 52 &amp; 55 &amp; 61 &amp; 66 &amp; 70 &amp; 61 &amp; 64 &amp; 73 \\&#10; 63 &amp; 59 &amp; 55 &amp; 90 &amp; 109 &amp; 85 &amp; 69 &amp; 72 \\&#10; 62 &amp; 59 &amp; 68 &amp; 113 &amp; 144 &amp; 104 &amp; 66 &amp; 73 \\&#10; 63 &amp; 58 &amp; 71 &amp; 122 &amp; 154 &amp; 106 &amp; 70 &amp; 69 \\&#10; 67 &amp; 61 &amp; 68 &amp; 104 &amp; 126 &amp; 88 &amp; 68 &amp; 70 \\&#10; 79 &amp; 65 &amp; 60 &amp; 70 &amp; 77 &amp; 68 &amp; 58 &amp; 75 \\&#10; 85 &amp; 71 &amp; 64 &amp; 59 &amp; 55 &amp; 61 &amp; 65 &amp; 83 \\&#10; 87 &amp; 79 &amp; 69 &amp; 68 &amp; 65 &amp; 76 &amp; 78 &amp; 94&#10;\end{array}&#10;\righ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25996" y="4055226"/>
            <a:ext cx="2518475" cy="139753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6">
            <a:extLst>
              <a:ext uri="{28A0092B-C50C-407E-A947-70E740481C1C}">
                <a14:useLocalDpi xmlns:a14="http://schemas.microsoft.com/office/drawing/2010/main" val="0"/>
              </a:ext>
            </a:extLst>
          </a:blip>
          <a:srcRect l="8820" t="13936" r="7286"/>
          <a:stretch/>
        </p:blipFill>
        <p:spPr bwMode="auto">
          <a:xfrm>
            <a:off x="8823019" y="3904319"/>
            <a:ext cx="3209378" cy="1981455"/>
          </a:xfrm>
          <a:prstGeom prst="rect">
            <a:avLst/>
          </a:prstGeom>
          <a:noFill/>
          <a:extLst>
            <a:ext uri="{909E8E84-426E-40DD-AFC4-6F175D3DCCD1}">
              <a14:hiddenFill xmlns:a14="http://schemas.microsoft.com/office/drawing/2010/main">
                <a:solidFill>
                  <a:srgbClr val="FFFFFF"/>
                </a:solidFill>
              </a14:hiddenFill>
            </a:ext>
          </a:extLst>
        </p:spPr>
      </p:pic>
      <p:sp>
        <p:nvSpPr>
          <p:cNvPr id="1036" name="テキスト ボックス 1035"/>
          <p:cNvSpPr txBox="1"/>
          <p:nvPr/>
        </p:nvSpPr>
        <p:spPr>
          <a:xfrm>
            <a:off x="9054325" y="6034611"/>
            <a:ext cx="2969083" cy="707886"/>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画素値から</a:t>
            </a:r>
            <a:r>
              <a:rPr lang="en-US" altLang="ja-JP" sz="2000" dirty="0">
                <a:latin typeface="メイリオ" panose="020B0604030504040204" pitchFamily="50" charset="-128"/>
                <a:ea typeface="メイリオ" panose="020B0604030504040204" pitchFamily="50" charset="-128"/>
              </a:rPr>
              <a:t>128</a:t>
            </a:r>
            <a:r>
              <a:rPr lang="ja-JP" altLang="en-US" sz="2000" dirty="0">
                <a:latin typeface="メイリオ" panose="020B0604030504040204" pitchFamily="50" charset="-128"/>
                <a:ea typeface="メイリオ" panose="020B0604030504040204" pitchFamily="50" charset="-128"/>
              </a:rPr>
              <a:t>を引いて</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値域を</a:t>
            </a:r>
            <a:r>
              <a:rPr lang="en-US" altLang="ja-JP" sz="2000" dirty="0">
                <a:latin typeface="メイリオ" panose="020B0604030504040204" pitchFamily="50" charset="-128"/>
                <a:ea typeface="メイリオ" panose="020B0604030504040204" pitchFamily="50" charset="-128"/>
              </a:rPr>
              <a:t>[-128,127]</a:t>
            </a:r>
            <a:r>
              <a:rPr lang="ja-JP" altLang="en-US" sz="2000" dirty="0">
                <a:latin typeface="メイリオ" panose="020B0604030504040204" pitchFamily="50" charset="-128"/>
                <a:ea typeface="メイリオ" panose="020B0604030504040204" pitchFamily="50" charset="-128"/>
              </a:rPr>
              <a:t>に</a:t>
            </a:r>
          </a:p>
        </p:txBody>
      </p:sp>
      <p:sp>
        <p:nvSpPr>
          <p:cNvPr id="144" name="テキスト ボックス 143"/>
          <p:cNvSpPr txBox="1"/>
          <p:nvPr/>
        </p:nvSpPr>
        <p:spPr>
          <a:xfrm>
            <a:off x="8057082" y="4451434"/>
            <a:ext cx="851515" cy="769441"/>
          </a:xfrm>
          <a:prstGeom prst="rect">
            <a:avLst/>
          </a:prstGeom>
          <a:noFill/>
        </p:spPr>
        <p:txBody>
          <a:bodyPr wrap="none" rtlCol="0">
            <a:spAutoFit/>
          </a:bodyPr>
          <a:lstStyle/>
          <a:p>
            <a:r>
              <a:rPr lang="en-US" altLang="ja-JP" sz="4400" i="1" dirty="0" err="1"/>
              <a:t>fxy</a:t>
            </a:r>
            <a:endParaRPr lang="ja-JP" altLang="en-US" sz="1400" i="1" dirty="0"/>
          </a:p>
        </p:txBody>
      </p:sp>
      <p:cxnSp>
        <p:nvCxnSpPr>
          <p:cNvPr id="150" name="カギ線コネクタ 149"/>
          <p:cNvCxnSpPr/>
          <p:nvPr/>
        </p:nvCxnSpPr>
        <p:spPr>
          <a:xfrm flipV="1">
            <a:off x="5770183" y="2234036"/>
            <a:ext cx="799382" cy="1746504"/>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p:nvPr/>
        </p:nvCxnSpPr>
        <p:spPr>
          <a:xfrm flipV="1">
            <a:off x="5770182" y="2234036"/>
            <a:ext cx="799383" cy="3538408"/>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714016" y="237006"/>
            <a:ext cx="1276958"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91" name="正方形/長方形 90"/>
          <p:cNvSpPr/>
          <p:nvPr/>
        </p:nvSpPr>
        <p:spPr>
          <a:xfrm>
            <a:off x="2848626" y="237006"/>
            <a:ext cx="177004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a:latin typeface="メイリオ" panose="020B0604030504040204" pitchFamily="50" charset="-128"/>
                <a:ea typeface="メイリオ" panose="020B0604030504040204" pitchFamily="50" charset="-128"/>
              </a:rPr>
              <a:t>を縮小</a:t>
            </a:r>
          </a:p>
        </p:txBody>
      </p:sp>
      <p:cxnSp>
        <p:nvCxnSpPr>
          <p:cNvPr id="92" name="直線矢印コネクタ 91"/>
          <p:cNvCxnSpPr>
            <a:stCxn id="90" idx="3"/>
            <a:endCxn id="91" idx="1"/>
          </p:cNvCxnSpPr>
          <p:nvPr/>
        </p:nvCxnSpPr>
        <p:spPr>
          <a:xfrm>
            <a:off x="1990974" y="686979"/>
            <a:ext cx="85765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91" idx="3"/>
            <a:endCxn id="94" idx="1"/>
          </p:cNvCxnSpPr>
          <p:nvPr/>
        </p:nvCxnSpPr>
        <p:spPr>
          <a:xfrm>
            <a:off x="4618671" y="686979"/>
            <a:ext cx="196636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6585038" y="237006"/>
            <a:ext cx="3803252"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8×8</a:t>
            </a:r>
            <a:r>
              <a:rPr lang="ja-JP" altLang="en-US" sz="2400" dirty="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に分割</a:t>
            </a:r>
          </a:p>
        </p:txBody>
      </p:sp>
      <p:cxnSp>
        <p:nvCxnSpPr>
          <p:cNvPr id="96" name="直線矢印コネクタ 95"/>
          <p:cNvCxnSpPr>
            <a:stCxn id="94" idx="3"/>
          </p:cNvCxnSpPr>
          <p:nvPr/>
        </p:nvCxnSpPr>
        <p:spPr>
          <a:xfrm>
            <a:off x="10388290" y="686979"/>
            <a:ext cx="983521"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4973950" y="4561894"/>
            <a:ext cx="1106068"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色</a:t>
            </a:r>
            <a:r>
              <a:rPr lang="ja-JP" altLang="en-US" dirty="0" err="1">
                <a:latin typeface="メイリオ" panose="020B0604030504040204" pitchFamily="50" charset="-128"/>
                <a:ea typeface="メイリオ" panose="020B0604030504040204" pitchFamily="50" charset="-128"/>
              </a:rPr>
              <a:t>み</a:t>
            </a:r>
            <a:r>
              <a:rPr lang="ja-JP" altLang="en-US" dirty="0">
                <a:latin typeface="メイリオ" panose="020B0604030504040204" pitchFamily="50" charset="-128"/>
                <a:ea typeface="メイリオ" panose="020B0604030504040204" pitchFamily="50" charset="-128"/>
              </a:rPr>
              <a:t>成分</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は縮小</a:t>
            </a:r>
          </a:p>
        </p:txBody>
      </p:sp>
      <p:sp>
        <p:nvSpPr>
          <p:cNvPr id="128" name="テキスト ボックス 127"/>
          <p:cNvSpPr txBox="1"/>
          <p:nvPr/>
        </p:nvSpPr>
        <p:spPr>
          <a:xfrm>
            <a:off x="9054325" y="3481546"/>
            <a:ext cx="2656789"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８ｘ８画素のブロック</a:t>
            </a:r>
          </a:p>
        </p:txBody>
      </p:sp>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203" y="3195935"/>
            <a:ext cx="1869669" cy="1558058"/>
          </a:xfrm>
          <a:prstGeom prst="rect">
            <a:avLst/>
          </a:prstGeom>
        </p:spPr>
      </p:pic>
      <p:pic>
        <p:nvPicPr>
          <p:cNvPr id="3" name="図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8435" y="3352932"/>
            <a:ext cx="1479418" cy="1232848"/>
          </a:xfrm>
          <a:prstGeom prst="rect">
            <a:avLst/>
          </a:prstGeom>
        </p:spPr>
      </p:pic>
      <p:pic>
        <p:nvPicPr>
          <p:cNvPr id="4" name="図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18435" y="5110621"/>
            <a:ext cx="1479418" cy="1232848"/>
          </a:xfrm>
          <a:prstGeom prst="rect">
            <a:avLst/>
          </a:prstGeom>
        </p:spPr>
      </p:pic>
      <p:pic>
        <p:nvPicPr>
          <p:cNvPr id="5" name="図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8435" y="1595243"/>
            <a:ext cx="1479418" cy="1232848"/>
          </a:xfrm>
          <a:prstGeom prst="rect">
            <a:avLst/>
          </a:prstGeom>
        </p:spPr>
      </p:pic>
      <p:pic>
        <p:nvPicPr>
          <p:cNvPr id="95" name="図 9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58564" y="3652222"/>
            <a:ext cx="753130" cy="627608"/>
          </a:xfrm>
          <a:prstGeom prst="rect">
            <a:avLst/>
          </a:prstGeom>
        </p:spPr>
      </p:pic>
      <p:pic>
        <p:nvPicPr>
          <p:cNvPr id="97" name="図 9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58564" y="5409911"/>
            <a:ext cx="753130" cy="627608"/>
          </a:xfrm>
          <a:prstGeom prst="rect">
            <a:avLst/>
          </a:prstGeom>
        </p:spPr>
      </p:pic>
    </p:spTree>
    <p:extLst>
      <p:ext uri="{BB962C8B-B14F-4D97-AF65-F5344CB8AC3E}">
        <p14:creationId xmlns:p14="http://schemas.microsoft.com/office/powerpoint/2010/main" val="13153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585345" y="1419132"/>
            <a:ext cx="3484235" cy="2492990"/>
          </a:xfrm>
          <a:prstGeom prst="roundRect">
            <a:avLst>
              <a:gd name="adj" fmla="val 705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42</a:t>
            </a:fld>
            <a:endParaRPr lang="ja-JP" altLang="en-US"/>
          </a:p>
        </p:txBody>
      </p:sp>
      <p:sp>
        <p:nvSpPr>
          <p:cNvPr id="5" name="正方形/長方形 4"/>
          <p:cNvSpPr/>
          <p:nvPr/>
        </p:nvSpPr>
        <p:spPr>
          <a:xfrm>
            <a:off x="4629176" y="388149"/>
            <a:ext cx="282362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8516472" y="388149"/>
            <a:ext cx="2823625" cy="89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007883" y="388149"/>
            <a:ext cx="1874420"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r>
              <a:rPr lang="ja-JP" altLang="en-US" sz="2400" dirty="0">
                <a:latin typeface="メイリオ" panose="020B0604030504040204" pitchFamily="50" charset="-128"/>
                <a:ea typeface="メイリオ" panose="020B0604030504040204" pitchFamily="50" charset="-128"/>
              </a:rPr>
              <a:t>変換</a:t>
            </a:r>
          </a:p>
        </p:txBody>
      </p:sp>
      <p:pic>
        <p:nvPicPr>
          <p:cNvPr id="9"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2">
            <a:extLst>
              <a:ext uri="{28A0092B-C50C-407E-A947-70E740481C1C}">
                <a14:useLocalDpi xmlns:a14="http://schemas.microsoft.com/office/drawing/2010/main" val="0"/>
              </a:ext>
            </a:extLst>
          </a:blip>
          <a:srcRect l="8820" t="13936" r="7286"/>
          <a:stretch/>
        </p:blipFill>
        <p:spPr bwMode="auto">
          <a:xfrm>
            <a:off x="697493" y="1727337"/>
            <a:ext cx="2989295" cy="184557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4990" y="1284807"/>
            <a:ext cx="732893" cy="646331"/>
          </a:xfrm>
          <a:prstGeom prst="rect">
            <a:avLst/>
          </a:prstGeom>
          <a:noFill/>
        </p:spPr>
        <p:txBody>
          <a:bodyPr wrap="none" rtlCol="0">
            <a:spAutoFit/>
          </a:bodyPr>
          <a:lstStyle/>
          <a:p>
            <a:r>
              <a:rPr lang="en-US" altLang="ja-JP" sz="3600" i="1" dirty="0" err="1"/>
              <a:t>fxy</a:t>
            </a:r>
            <a:endParaRPr lang="ja-JP" altLang="en-US" sz="1100" i="1" dirty="0"/>
          </a:p>
        </p:txBody>
      </p:sp>
      <p:sp>
        <p:nvSpPr>
          <p:cNvPr id="11" name="テキスト ボックス 10"/>
          <p:cNvSpPr txBox="1"/>
          <p:nvPr/>
        </p:nvSpPr>
        <p:spPr>
          <a:xfrm>
            <a:off x="175283" y="3720926"/>
            <a:ext cx="832600" cy="646331"/>
          </a:xfrm>
          <a:prstGeom prst="rect">
            <a:avLst/>
          </a:prstGeom>
          <a:noFill/>
        </p:spPr>
        <p:txBody>
          <a:bodyPr wrap="none" rtlCol="0">
            <a:spAutoFit/>
          </a:bodyPr>
          <a:lstStyle/>
          <a:p>
            <a:r>
              <a:rPr lang="en-US" altLang="ja-JP" sz="3600" i="1" dirty="0" err="1"/>
              <a:t>Fuv</a:t>
            </a:r>
            <a:endParaRPr lang="ja-JP" altLang="en-US" sz="1100" i="1" dirty="0"/>
          </a:p>
        </p:txBody>
      </p:sp>
      <p:sp>
        <p:nvSpPr>
          <p:cNvPr id="12" name="下矢印 11"/>
          <p:cNvSpPr/>
          <p:nvPr/>
        </p:nvSpPr>
        <p:spPr>
          <a:xfrm>
            <a:off x="1906440" y="3720925"/>
            <a:ext cx="571400" cy="46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2" y="4273992"/>
            <a:ext cx="3254297" cy="1779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3733577" y="4493130"/>
            <a:ext cx="1107996"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量子化</a:t>
            </a:r>
          </a:p>
        </p:txBody>
      </p:sp>
      <p:cxnSp>
        <p:nvCxnSpPr>
          <p:cNvPr id="16" name="直線矢印コネクタ 15"/>
          <p:cNvCxnSpPr>
            <a:stCxn id="8" idx="3"/>
            <a:endCxn id="5" idx="1"/>
          </p:cNvCxnSpPr>
          <p:nvPr/>
        </p:nvCxnSpPr>
        <p:spPr>
          <a:xfrm>
            <a:off x="2882303" y="838122"/>
            <a:ext cx="1746873"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5" idx="3"/>
          </p:cNvCxnSpPr>
          <p:nvPr/>
        </p:nvCxnSpPr>
        <p:spPr>
          <a:xfrm>
            <a:off x="7452801" y="838122"/>
            <a:ext cx="1063671"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781" y="4242040"/>
            <a:ext cx="2575020" cy="184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下矢印 20"/>
          <p:cNvSpPr/>
          <p:nvPr/>
        </p:nvSpPr>
        <p:spPr>
          <a:xfrm rot="16200000">
            <a:off x="4033368" y="4674154"/>
            <a:ext cx="571400" cy="99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7347658" y="0"/>
            <a:ext cx="4963218"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本スライドの行列と図は</a:t>
            </a:r>
            <a:r>
              <a:rPr lang="en-US" altLang="ja-JP" dirty="0">
                <a:latin typeface="メイリオ" panose="020B0604030504040204" pitchFamily="50" charset="-128"/>
                <a:ea typeface="メイリオ" panose="020B0604030504040204" pitchFamily="50" charset="-128"/>
              </a:rPr>
              <a:t>Wikipedia</a:t>
            </a:r>
            <a:r>
              <a:rPr lang="ja-JP" altLang="en-US" dirty="0">
                <a:latin typeface="メイリオ" panose="020B0604030504040204" pitchFamily="50" charset="-128"/>
                <a:ea typeface="メイリオ" panose="020B0604030504040204" pitchFamily="50" charset="-128"/>
              </a:rPr>
              <a:t>より引用</a:t>
            </a:r>
          </a:p>
        </p:txBody>
      </p:sp>
      <p:pic>
        <p:nvPicPr>
          <p:cNvPr id="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573" y="1800942"/>
            <a:ext cx="2269627" cy="149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テキスト ボックス 24"/>
          <p:cNvSpPr txBox="1"/>
          <p:nvPr/>
        </p:nvSpPr>
        <p:spPr>
          <a:xfrm>
            <a:off x="4719038" y="3265791"/>
            <a:ext cx="3469142"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高周波に大きな値を指定</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sym typeface="Wingdings" panose="05000000000000000000" pitchFamily="2" charset="2"/>
              </a:rPr>
              <a:t></a:t>
            </a:r>
            <a:r>
              <a:rPr lang="ja-JP" altLang="en-US" dirty="0">
                <a:latin typeface="メイリオ" panose="020B0604030504040204" pitchFamily="50" charset="-128"/>
                <a:ea typeface="メイリオ" panose="020B0604030504040204" pitchFamily="50" charset="-128"/>
                <a:sym typeface="Wingdings" panose="05000000000000000000" pitchFamily="2" charset="2"/>
              </a:rPr>
              <a:t>高周波ほど強く量子化される</a:t>
            </a:r>
            <a:endParaRPr lang="ja-JP" altLang="en-US"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4774681" y="1445040"/>
            <a:ext cx="3469142"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量子化テーブルの例</a:t>
            </a:r>
          </a:p>
        </p:txBody>
      </p:sp>
      <p:pic>
        <p:nvPicPr>
          <p:cNvPr id="29" name="Picture 14" descr="https://upload.wikimedia.org/wikipedia/commons/thumb/4/43/JPEG_ZigZag.svg/220px-JPEG_ZigZag.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902" y="1899611"/>
            <a:ext cx="1862703" cy="186270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4719038" y="6092062"/>
            <a:ext cx="3797434"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高周波部分はほぼゼロに</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テーブルにより圧縮率を調整可能</a:t>
            </a:r>
          </a:p>
        </p:txBody>
      </p:sp>
      <p:sp>
        <p:nvSpPr>
          <p:cNvPr id="31" name="テキスト ボックス 30"/>
          <p:cNvSpPr txBox="1"/>
          <p:nvPr/>
        </p:nvSpPr>
        <p:spPr>
          <a:xfrm>
            <a:off x="8188180" y="1568936"/>
            <a:ext cx="3790337"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8x8</a:t>
            </a:r>
            <a:r>
              <a:rPr lang="ja-JP" altLang="en-US" dirty="0">
                <a:latin typeface="メイリオ" panose="020B0604030504040204" pitchFamily="50" charset="-128"/>
                <a:ea typeface="メイリオ" panose="020B0604030504040204" pitchFamily="50" charset="-128"/>
              </a:rPr>
              <a:t>ブロックをこの順にスキャン</a:t>
            </a:r>
          </a:p>
        </p:txBody>
      </p:sp>
      <p:sp>
        <p:nvSpPr>
          <p:cNvPr id="32" name="テキスト ボックス 31"/>
          <p:cNvSpPr txBox="1"/>
          <p:nvPr/>
        </p:nvSpPr>
        <p:spPr>
          <a:xfrm>
            <a:off x="8327378" y="4118208"/>
            <a:ext cx="3511939" cy="1631216"/>
          </a:xfrm>
          <a:prstGeom prst="rect">
            <a:avLst/>
          </a:prstGeom>
          <a:noFill/>
        </p:spPr>
        <p:txBody>
          <a:bodyPr wrap="square" rtlCol="0">
            <a:spAutoFit/>
          </a:bodyPr>
          <a:lstStyle/>
          <a:p>
            <a:r>
              <a:rPr lang="en-US" altLang="ja-JP" sz="2000" dirty="0"/>
              <a:t>−26,−3,0,−3,−2,−6,2,−4,1,−3,1,1,5,1,2,−1,1,−1,2,</a:t>
            </a:r>
            <a:r>
              <a:rPr lang="en-US" altLang="ja-JP" sz="2000" dirty="0">
                <a:solidFill>
                  <a:srgbClr val="FF0000"/>
                </a:solidFill>
              </a:rPr>
              <a:t>0,0,0,0,0</a:t>
            </a:r>
            <a:r>
              <a:rPr lang="en-US" altLang="ja-JP" sz="2000" dirty="0"/>
              <a:t>,</a:t>
            </a:r>
            <a:r>
              <a:rPr lang="en-US" altLang="ja-JP" sz="2000" dirty="0">
                <a:solidFill>
                  <a:srgbClr val="0000FF"/>
                </a:solidFill>
              </a:rPr>
              <a:t>−1,−1</a:t>
            </a:r>
            <a:r>
              <a:rPr lang="en-US" altLang="ja-JP" sz="2000" dirty="0"/>
              <a:t>,0,0,0,0,0,0,0,0,0,0,0,0,0,0,0,0,0,0,0,0,0,0,0,0,0,0,0,0,0,0,0,0,0,0,0,0,0,0  (64</a:t>
            </a:r>
            <a:r>
              <a:rPr lang="ja-JP" altLang="en-US" sz="2000" dirty="0"/>
              <a:t>字</a:t>
            </a:r>
            <a:r>
              <a:rPr lang="en-US" altLang="ja-JP" sz="2000" dirty="0"/>
              <a:t>)</a:t>
            </a:r>
          </a:p>
        </p:txBody>
      </p:sp>
      <p:sp>
        <p:nvSpPr>
          <p:cNvPr id="33" name="下矢印 32"/>
          <p:cNvSpPr/>
          <p:nvPr/>
        </p:nvSpPr>
        <p:spPr>
          <a:xfrm rot="16200000">
            <a:off x="7592079" y="4625224"/>
            <a:ext cx="571400" cy="73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4" name="直線矢印コネクタ 33"/>
          <p:cNvCxnSpPr/>
          <p:nvPr/>
        </p:nvCxnSpPr>
        <p:spPr>
          <a:xfrm>
            <a:off x="11340097" y="838122"/>
            <a:ext cx="78931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40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88209" y="5026554"/>
            <a:ext cx="4908211" cy="1569660"/>
          </a:xfrm>
          <a:prstGeom prst="rect">
            <a:avLst/>
          </a:prstGeom>
          <a:noFill/>
        </p:spPr>
        <p:txBody>
          <a:bodyPr wrap="square" rtlCol="0">
            <a:spAutoFit/>
          </a:bodyPr>
          <a:lstStyle/>
          <a:p>
            <a:r>
              <a:rPr lang="en-US" altLang="ja-JP" sz="2400" dirty="0"/>
              <a:t>−26,−3,0,−3,−2,−6,2,−4,1,−3,1,1,5,1,2,−1,1,−1,2,</a:t>
            </a:r>
            <a:r>
              <a:rPr lang="en-US" altLang="ja-JP" sz="2400" dirty="0">
                <a:solidFill>
                  <a:srgbClr val="FF0000"/>
                </a:solidFill>
              </a:rPr>
              <a:t>0,0,0,0,0,−1</a:t>
            </a:r>
            <a:r>
              <a:rPr lang="en-US" altLang="ja-JP" sz="2400" dirty="0">
                <a:solidFill>
                  <a:srgbClr val="0000FF"/>
                </a:solidFill>
              </a:rPr>
              <a:t>,−1</a:t>
            </a:r>
            <a:r>
              <a:rPr lang="en-US" altLang="ja-JP" sz="2400" dirty="0"/>
              <a:t>,0,0,0,0,0,0,0,0,0,0,0,0,0,0,0,0,0,0,0,0,0,0,0,0,0,0,0,0,0,0,0,0,0,0,0,0,0,0</a:t>
            </a:r>
          </a:p>
        </p:txBody>
      </p:sp>
      <p:cxnSp>
        <p:nvCxnSpPr>
          <p:cNvPr id="6" name="直線矢印コネクタ 5"/>
          <p:cNvCxnSpPr>
            <a:endCxn id="7" idx="1"/>
          </p:cNvCxnSpPr>
          <p:nvPr/>
        </p:nvCxnSpPr>
        <p:spPr>
          <a:xfrm>
            <a:off x="530039" y="617041"/>
            <a:ext cx="854453"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4492" y="209721"/>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52811" y="1102403"/>
            <a:ext cx="10078861" cy="361637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直流成分について</a:t>
            </a:r>
            <a:endParaRPr lang="en-US" altLang="ja-JP" sz="24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直前のブロックの直流成分との差分を記録</a:t>
            </a:r>
            <a:endParaRPr lang="en-US" altLang="ja-JP" sz="20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差分値をハフマン符号化</a:t>
            </a:r>
            <a:r>
              <a:rPr lang="ja-JP" altLang="en-US" sz="1600" dirty="0">
                <a:latin typeface="メイリオ" panose="020B0604030504040204" pitchFamily="50" charset="-128"/>
                <a:ea typeface="メイリオ" panose="020B0604030504040204" pitchFamily="50" charset="-128"/>
              </a:rPr>
              <a:t>（正しくは、差分値を表現するための符号長をハフマン符号化し，その符号に続いて数値を表すビット列を記載する）</a:t>
            </a:r>
            <a:endParaRPr lang="en-US" altLang="ja-JP" sz="16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endParaRPr lang="en-US" altLang="ja-JP" sz="2000" dirty="0">
              <a:latin typeface="メイリオ" panose="020B0604030504040204" pitchFamily="50" charset="-128"/>
              <a:ea typeface="メイリオ" panose="020B0604030504040204" pitchFamily="50" charset="-128"/>
            </a:endParaRPr>
          </a:p>
          <a:p>
            <a:pPr marL="457200" indent="-457200">
              <a:spcBef>
                <a:spcPts val="6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交流成分について</a:t>
            </a:r>
            <a:endParaRPr lang="en-US" altLang="ja-JP" sz="24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(RUNLENGTH, SIZE)(</a:t>
            </a:r>
            <a:r>
              <a:rPr lang="ja-JP" altLang="en-US" sz="2000" b="1" dirty="0">
                <a:latin typeface="メイリオ" panose="020B0604030504040204" pitchFamily="50" charset="-128"/>
                <a:ea typeface="メイリオ" panose="020B0604030504040204" pitchFamily="50" charset="-128"/>
              </a:rPr>
              <a:t>数値</a:t>
            </a:r>
            <a:r>
              <a:rPr lang="en-US" altLang="ja-JP" sz="2000" b="1"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の形で記載</a:t>
            </a:r>
            <a:endParaRPr lang="en-US" altLang="ja-JP" sz="20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a:latin typeface="メイリオ" panose="020B0604030504040204" pitchFamily="50" charset="-128"/>
                <a:ea typeface="メイリオ" panose="020B0604030504040204" pitchFamily="50" charset="-128"/>
              </a:rPr>
              <a:t>RUNLENGTH(4bit)</a:t>
            </a:r>
            <a:r>
              <a:rPr lang="ja-JP" altLang="en-US" sz="2000" dirty="0">
                <a:latin typeface="メイリオ" panose="020B0604030504040204" pitchFamily="50" charset="-128"/>
                <a:ea typeface="メイリオ" panose="020B0604030504040204" pitchFamily="50" charset="-128"/>
              </a:rPr>
              <a:t>：直前までに連続したゼロの数 </a:t>
            </a:r>
            <a:endParaRPr lang="en-US" altLang="ja-JP" sz="20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a:latin typeface="メイリオ" panose="020B0604030504040204" pitchFamily="50" charset="-128"/>
                <a:ea typeface="メイリオ" panose="020B0604030504040204" pitchFamily="50" charset="-128"/>
              </a:rPr>
              <a:t>SIZE(4bit)</a:t>
            </a: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数字の表現に必要なビット数</a:t>
            </a:r>
            <a:endParaRPr lang="en-US" altLang="ja-JP" sz="20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数値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ゼロでない数字</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この組にした下で、</a:t>
            </a:r>
            <a:r>
              <a:rPr lang="en-US" altLang="ja-JP" sz="2000" dirty="0">
                <a:latin typeface="メイリオ" panose="020B0604030504040204" pitchFamily="50" charset="-128"/>
                <a:ea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rPr>
              <a:t>Runlength,size</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部分をハフマン符号化する</a:t>
            </a:r>
            <a:endParaRPr lang="en-US" altLang="ja-JP" sz="20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528911" y="316474"/>
            <a:ext cx="6144631"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各ブロックにおいて取得された</a:t>
            </a:r>
            <a:r>
              <a:rPr lang="en-US" altLang="ja-JP" sz="2000" dirty="0">
                <a:latin typeface="メイリオ" panose="020B0604030504040204" pitchFamily="50" charset="-128"/>
                <a:ea typeface="メイリオ" panose="020B0604030504040204" pitchFamily="50" charset="-128"/>
              </a:rPr>
              <a:t>64</a:t>
            </a:r>
            <a:r>
              <a:rPr lang="ja-JP" altLang="en-US" sz="2000" dirty="0">
                <a:latin typeface="メイリオ" panose="020B0604030504040204" pitchFamily="50" charset="-128"/>
                <a:ea typeface="メイリオ" panose="020B0604030504040204" pitchFamily="50" charset="-128"/>
              </a:rPr>
              <a:t>文字を符号化する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この部分は</a:t>
            </a:r>
            <a:r>
              <a:rPr lang="ja-JP" altLang="en-US" sz="2000" b="1" dirty="0">
                <a:latin typeface="メイリオ" panose="020B0604030504040204" pitchFamily="50" charset="-128"/>
                <a:ea typeface="メイリオ" panose="020B0604030504040204" pitchFamily="50" charset="-128"/>
              </a:rPr>
              <a:t>可逆圧縮</a:t>
            </a:r>
            <a:endParaRPr lang="ja-JP" altLang="en-US" sz="2000" b="1" dirty="0"/>
          </a:p>
        </p:txBody>
      </p:sp>
      <p:sp>
        <p:nvSpPr>
          <p:cNvPr id="3" name="Rectangle 2"/>
          <p:cNvSpPr>
            <a:spLocks noChangeArrowheads="1"/>
          </p:cNvSpPr>
          <p:nvPr/>
        </p:nvSpPr>
        <p:spPr bwMode="auto">
          <a:xfrm>
            <a:off x="5438775" y="5026554"/>
            <a:ext cx="5775539" cy="1601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t" anchorCtr="0" compatLnSpc="1">
            <a:prstTxWarp prst="textNoShape">
              <a:avLst/>
            </a:prstTxWarp>
            <a:spAutoFit/>
          </a:bodyPr>
          <a:lstStyle/>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2)(-3); (1, 2)(-3); (0, 2)(-2); (0, 3)(-6); (0, 2)(2);</a:t>
            </a:r>
          </a:p>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3)(-4); (0, 1)( 1); (0, 2)(-3); (0, 1)( 1); (0, 1)(1);</a:t>
            </a:r>
          </a:p>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3)( 5); (0, 1)( 1); (0, 2)( 2); (0, 1)(-1); (0, 1)(1);</a:t>
            </a:r>
          </a:p>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1)(-1); (0, 2)( 2); </a:t>
            </a:r>
            <a:r>
              <a:rPr kumimoji="0" lang="en-US" altLang="ja-JP" sz="2000" dirty="0">
                <a:solidFill>
                  <a:srgbClr val="FF0000"/>
                </a:solidFill>
                <a:latin typeface="Arial" panose="020B0604020202020204" pitchFamily="34" charset="0"/>
                <a:cs typeface="Arial" panose="020B0604020202020204" pitchFamily="34" charset="0"/>
              </a:rPr>
              <a:t>(5, 1)(-1); </a:t>
            </a:r>
            <a:r>
              <a:rPr kumimoji="0" lang="en-US" altLang="ja-JP" sz="2000" dirty="0">
                <a:solidFill>
                  <a:srgbClr val="0070C0"/>
                </a:solidFill>
                <a:latin typeface="Arial" panose="020B0604020202020204" pitchFamily="34" charset="0"/>
                <a:cs typeface="Arial" panose="020B0604020202020204" pitchFamily="34" charset="0"/>
              </a:rPr>
              <a:t>(0, 1)(-1); </a:t>
            </a:r>
            <a:r>
              <a:rPr kumimoji="0" lang="en-US" altLang="ja-JP" sz="2000" dirty="0">
                <a:solidFill>
                  <a:srgbClr val="202122"/>
                </a:solidFill>
                <a:latin typeface="Arial" panose="020B0604020202020204" pitchFamily="34" charset="0"/>
                <a:cs typeface="Arial" panose="020B0604020202020204" pitchFamily="34" charset="0"/>
              </a:rPr>
              <a:t>(0, 0);</a:t>
            </a:r>
          </a:p>
          <a:p>
            <a:pPr lvl="0" eaLnBrk="0" fontAlgn="base" hangingPunct="0">
              <a:spcBef>
                <a:spcPct val="0"/>
              </a:spcBef>
              <a:spcAft>
                <a:spcPct val="0"/>
              </a:spcAft>
            </a:pPr>
            <a:r>
              <a:rPr kumimoji="0" lang="ja-JP" altLang="en-US" sz="2000" dirty="0">
                <a:solidFill>
                  <a:srgbClr val="202122"/>
                </a:solidFill>
                <a:latin typeface="Arial" panose="020B0604020202020204" pitchFamily="34" charset="0"/>
                <a:cs typeface="Arial" panose="020B0604020202020204" pitchFamily="34" charset="0"/>
              </a:rPr>
              <a:t>前半部分をハフマン符号化する</a:t>
            </a:r>
            <a:endParaRPr kumimoji="0" lang="ja-JP" altLang="ja-JP" sz="2000" dirty="0">
              <a:solidFill>
                <a:srgbClr val="202122"/>
              </a:solidFill>
              <a:latin typeface="Arial" panose="020B0604020202020204" pitchFamily="34" charset="0"/>
              <a:cs typeface="Arial" panose="020B0604020202020204" pitchFamily="34" charset="0"/>
            </a:endParaRPr>
          </a:p>
        </p:txBody>
      </p:sp>
      <p:sp>
        <p:nvSpPr>
          <p:cNvPr id="4" name="Rectangle 3"/>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(0, 2)(-3);(1, 2)(-3);(0, 1)(-2);(0, 2)(-6);(0, 1)(2);(0, 1)(-4);(0, 1)(1);(0, 2)(-3);(0, 1)(1);(0, 1)(1);</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(0, 2)(5);(0, 1)(1);(0, 1)(2);(0, 1)(-1);(0, 1)(1);(0, 1)(-1);(0, 1)(2);(5, 1)(-1);(0, 1)(-1);(0,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599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Jpeg</a:t>
            </a:r>
            <a:r>
              <a:rPr kumimoji="1" lang="ja-JP" altLang="en-US" dirty="0"/>
              <a:t>圧縮</a:t>
            </a:r>
          </a:p>
        </p:txBody>
      </p:sp>
      <p:sp>
        <p:nvSpPr>
          <p:cNvPr id="3" name="コンテンツ プレースホルダー 2"/>
          <p:cNvSpPr>
            <a:spLocks noGrp="1"/>
          </p:cNvSpPr>
          <p:nvPr>
            <p:ph idx="1"/>
          </p:nvPr>
        </p:nvSpPr>
        <p:spPr/>
        <p:txBody>
          <a:bodyPr/>
          <a:lstStyle/>
          <a:p>
            <a:r>
              <a:rPr kumimoji="1" lang="en-US" altLang="ja-JP" dirty="0"/>
              <a:t>8x8</a:t>
            </a:r>
            <a:r>
              <a:rPr kumimoji="1" lang="ja-JP" altLang="en-US" dirty="0"/>
              <a:t>のブロックごとに非可逆圧縮を書けているので，ブロック境界が見える</a:t>
            </a:r>
            <a:r>
              <a:rPr lang="ja-JP" altLang="en-US" dirty="0"/>
              <a:t>ようなノ</a:t>
            </a:r>
            <a:r>
              <a:rPr kumimoji="1" lang="ja-JP" altLang="en-US" dirty="0"/>
              <a:t>イズが乗ります</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44</a:t>
            </a:fld>
            <a:endParaRPr lang="ja-JP" altLang="en-US"/>
          </a:p>
        </p:txBody>
      </p:sp>
      <p:pic>
        <p:nvPicPr>
          <p:cNvPr id="5" name="図 4"/>
          <p:cNvPicPr>
            <a:picLocks noChangeAspect="1"/>
          </p:cNvPicPr>
          <p:nvPr/>
        </p:nvPicPr>
        <p:blipFill rotWithShape="1">
          <a:blip r:embed="rId2"/>
          <a:srcRect l="641" t="28305" r="70167" b="23314"/>
          <a:stretch/>
        </p:blipFill>
        <p:spPr>
          <a:xfrm>
            <a:off x="6535866" y="2453640"/>
            <a:ext cx="4499540" cy="4039235"/>
          </a:xfrm>
          <a:prstGeom prst="rect">
            <a:avLst/>
          </a:prstGeom>
          <a:ln>
            <a:solidFill>
              <a:schemeClr val="tx1"/>
            </a:solidFill>
          </a:ln>
        </p:spPr>
      </p:pic>
      <p:pic>
        <p:nvPicPr>
          <p:cNvPr id="6" name="図 5"/>
          <p:cNvPicPr>
            <a:picLocks noChangeAspect="1"/>
          </p:cNvPicPr>
          <p:nvPr/>
        </p:nvPicPr>
        <p:blipFill rotWithShape="1">
          <a:blip r:embed="rId3"/>
          <a:srcRect l="256" t="28679" r="70000" b="23314"/>
          <a:stretch/>
        </p:blipFill>
        <p:spPr>
          <a:xfrm>
            <a:off x="565409" y="2468879"/>
            <a:ext cx="4600261" cy="4021825"/>
          </a:xfrm>
          <a:prstGeom prst="rect">
            <a:avLst/>
          </a:prstGeom>
          <a:ln>
            <a:solidFill>
              <a:schemeClr val="tx1"/>
            </a:solidFill>
          </a:ln>
        </p:spPr>
      </p:pic>
      <p:sp>
        <p:nvSpPr>
          <p:cNvPr id="7" name="正方形/長方形 6"/>
          <p:cNvSpPr/>
          <p:nvPr/>
        </p:nvSpPr>
        <p:spPr>
          <a:xfrm>
            <a:off x="4034922" y="5912577"/>
            <a:ext cx="886781" cy="646331"/>
          </a:xfrm>
          <a:prstGeom prst="rect">
            <a:avLst/>
          </a:prstGeom>
        </p:spPr>
        <p:txBody>
          <a:bodyPr wrap="none">
            <a:spAutoFit/>
          </a:bodyPr>
          <a:lstStyle/>
          <a:p>
            <a:r>
              <a:rPr lang="en-US" altLang="ja-JP" sz="3600" dirty="0" err="1"/>
              <a:t>png</a:t>
            </a:r>
            <a:endParaRPr lang="ja-JP" altLang="en-US" sz="3600" dirty="0"/>
          </a:p>
        </p:txBody>
      </p:sp>
      <p:sp>
        <p:nvSpPr>
          <p:cNvPr id="8" name="正方形/長方形 7"/>
          <p:cNvSpPr/>
          <p:nvPr/>
        </p:nvSpPr>
        <p:spPr>
          <a:xfrm>
            <a:off x="8056666" y="5912577"/>
            <a:ext cx="3147015" cy="646331"/>
          </a:xfrm>
          <a:prstGeom prst="rect">
            <a:avLst/>
          </a:prstGeom>
        </p:spPr>
        <p:txBody>
          <a:bodyPr wrap="none">
            <a:spAutoFit/>
          </a:bodyPr>
          <a:lstStyle/>
          <a:p>
            <a:r>
              <a:rPr lang="en-US" altLang="ja-JP" sz="3600" dirty="0"/>
              <a:t>Jpeg(</a:t>
            </a:r>
            <a:r>
              <a:rPr lang="ja-JP" altLang="en-US" sz="3600" dirty="0"/>
              <a:t>圧縮率高</a:t>
            </a:r>
            <a:r>
              <a:rPr lang="en-US" altLang="ja-JP" sz="3600" dirty="0"/>
              <a:t>)</a:t>
            </a:r>
            <a:endParaRPr lang="ja-JP" altLang="en-US" sz="3600" dirty="0"/>
          </a:p>
        </p:txBody>
      </p:sp>
    </p:spTree>
    <p:extLst>
      <p:ext uri="{BB962C8B-B14F-4D97-AF65-F5344CB8AC3E}">
        <p14:creationId xmlns:p14="http://schemas.microsoft.com/office/powerpoint/2010/main" val="3665315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 </a:t>
            </a:r>
            <a:r>
              <a:rPr kumimoji="1" lang="en-US" altLang="ja-JP" dirty="0"/>
              <a:t>: JPEG </a:t>
            </a:r>
            <a:r>
              <a:rPr kumimoji="1" lang="ja-JP" altLang="en-US" dirty="0"/>
              <a:t>圧縮の概要</a:t>
            </a:r>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ja-JP" altLang="en-US" dirty="0"/>
              <a:t>画像を</a:t>
            </a:r>
            <a:r>
              <a:rPr kumimoji="1" lang="en-US" altLang="ja-JP" dirty="0"/>
              <a:t>YUV</a:t>
            </a:r>
            <a:r>
              <a:rPr kumimoji="1" lang="ja-JP" altLang="en-US" dirty="0"/>
              <a:t>画像に変換し，</a:t>
            </a:r>
            <a:r>
              <a:rPr kumimoji="1" lang="en-US" altLang="ja-JP" dirty="0"/>
              <a:t>UV</a:t>
            </a:r>
            <a:r>
              <a:rPr kumimoji="1" lang="ja-JP" altLang="en-US" dirty="0"/>
              <a:t>画像を縮小</a:t>
            </a:r>
            <a:endParaRPr kumimoji="1" lang="en-US" altLang="ja-JP" dirty="0"/>
          </a:p>
          <a:p>
            <a:r>
              <a:rPr lang="ja-JP" altLang="en-US" dirty="0"/>
              <a:t>画像を</a:t>
            </a:r>
            <a:r>
              <a:rPr lang="en-US" altLang="ja-JP" dirty="0"/>
              <a:t>8x8</a:t>
            </a:r>
            <a:r>
              <a:rPr lang="ja-JP" altLang="en-US" dirty="0"/>
              <a:t>画素のブロックに分割し，</a:t>
            </a:r>
            <a:r>
              <a:rPr lang="en-US" altLang="ja-JP" dirty="0"/>
              <a:t>DCT</a:t>
            </a:r>
            <a:r>
              <a:rPr lang="ja-JP" altLang="en-US" dirty="0"/>
              <a:t>変換後，量子化</a:t>
            </a:r>
            <a:endParaRPr lang="en-US" altLang="ja-JP" dirty="0"/>
          </a:p>
          <a:p>
            <a:r>
              <a:rPr kumimoji="1" lang="ja-JP" altLang="en-US" dirty="0"/>
              <a:t>量子化</a:t>
            </a:r>
            <a:r>
              <a:rPr lang="ja-JP" altLang="en-US" dirty="0"/>
              <a:t>した</a:t>
            </a:r>
            <a:r>
              <a:rPr lang="en-US" altLang="ja-JP" dirty="0"/>
              <a:t>DCT</a:t>
            </a:r>
            <a:r>
              <a:rPr lang="ja-JP" altLang="en-US" dirty="0"/>
              <a:t>係数を，ランレングス符号化とハフマン符号化を応用した手法で符号化する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45</a:t>
            </a:fld>
            <a:endParaRPr lang="ja-JP" altLang="en-US"/>
          </a:p>
        </p:txBody>
      </p:sp>
      <p:grpSp>
        <p:nvGrpSpPr>
          <p:cNvPr id="15" name="グループ化 14"/>
          <p:cNvGrpSpPr/>
          <p:nvPr/>
        </p:nvGrpSpPr>
        <p:grpSpPr>
          <a:xfrm>
            <a:off x="1462958" y="3540273"/>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a:latin typeface="メイリオ" panose="020B0604030504040204" pitchFamily="50" charset="-128"/>
                  <a:ea typeface="メイリオ" panose="020B0604030504040204" pitchFamily="50" charset="-128"/>
                </a:rPr>
                <a:t>を縮小</a:t>
              </a: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8×8</a:t>
              </a:r>
              <a:r>
                <a:rPr lang="ja-JP" altLang="en-US" sz="2400" dirty="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に分割</a:t>
              </a: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46626"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70251"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60510"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46626" y="3990246"/>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684135"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7974394"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410324" y="6027003"/>
            <a:ext cx="9349034"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rPr>
              <a:t>問</a:t>
            </a:r>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どの部分</a:t>
            </a:r>
            <a:r>
              <a:rPr lang="ja-JP" altLang="en-US" sz="2400">
                <a:latin typeface="メイリオ" panose="020B0604030504040204" pitchFamily="50" charset="-128"/>
                <a:ea typeface="メイリオ" panose="020B0604030504040204" pitchFamily="50" charset="-128"/>
              </a:rPr>
              <a:t>が非可逆性</a:t>
            </a:r>
            <a:r>
              <a:rPr lang="ja-JP" altLang="en-US" sz="2400" dirty="0">
                <a:latin typeface="メイリオ" panose="020B0604030504040204" pitchFamily="50" charset="-128"/>
                <a:ea typeface="メイリオ" panose="020B0604030504040204" pitchFamily="50" charset="-128"/>
              </a:rPr>
              <a:t>に寄与していますか？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問</a:t>
            </a:r>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どこを調整すれば圧縮率や画像の精度を調整できそうですか？</a:t>
            </a:r>
          </a:p>
        </p:txBody>
      </p:sp>
    </p:spTree>
    <p:extLst>
      <p:ext uri="{BB962C8B-B14F-4D97-AF65-F5344CB8AC3E}">
        <p14:creationId xmlns:p14="http://schemas.microsoft.com/office/powerpoint/2010/main" val="274094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情報量とは</a:t>
            </a:r>
          </a:p>
        </p:txBody>
      </p:sp>
      <p:sp>
        <p:nvSpPr>
          <p:cNvPr id="3" name="コンテンツ プレースホルダー 2"/>
          <p:cNvSpPr>
            <a:spLocks noGrp="1"/>
          </p:cNvSpPr>
          <p:nvPr>
            <p:ph idx="1"/>
          </p:nvPr>
        </p:nvSpPr>
        <p:spPr>
          <a:xfrm>
            <a:off x="457199" y="1160480"/>
            <a:ext cx="11473211" cy="4601692"/>
          </a:xfrm>
        </p:spPr>
        <p:txBody>
          <a:bodyPr>
            <a:normAutofit/>
          </a:bodyPr>
          <a:lstStyle/>
          <a:p>
            <a:pPr marL="0" indent="0">
              <a:buNone/>
            </a:pPr>
            <a:r>
              <a:rPr kumimoji="1" lang="ja-JP" altLang="en-US" sz="2400" dirty="0"/>
              <a:t>トランプを一枚引いて，カードを言い当てたら</a:t>
            </a:r>
            <a:r>
              <a:rPr kumimoji="1" lang="en-US" altLang="ja-JP" sz="2400" dirty="0"/>
              <a:t>1000</a:t>
            </a:r>
            <a:r>
              <a:rPr kumimoji="1" lang="ja-JP" altLang="en-US" sz="2400" dirty="0"/>
              <a:t>円もらえるゲームをしている．</a:t>
            </a:r>
            <a:endParaRPr kumimoji="1" lang="en-US" altLang="ja-JP" sz="2400" dirty="0"/>
          </a:p>
          <a:p>
            <a:pPr marL="0" indent="0">
              <a:buNone/>
            </a:pPr>
            <a:r>
              <a:rPr lang="ja-JP" altLang="en-US" sz="2400" dirty="0"/>
              <a:t>今，ディーラーが一枚のカードを引いて，スペードの</a:t>
            </a:r>
            <a:r>
              <a:rPr lang="en-US" altLang="ja-JP" sz="2400" dirty="0"/>
              <a:t>2</a:t>
            </a:r>
            <a:r>
              <a:rPr lang="ja-JP" altLang="en-US" sz="2400" dirty="0"/>
              <a:t>である事を確認した．</a:t>
            </a:r>
            <a:endParaRPr lang="en-US" altLang="ja-JP" sz="2400" dirty="0"/>
          </a:p>
          <a:p>
            <a:pPr marL="0" indent="0">
              <a:buNone/>
            </a:pPr>
            <a:r>
              <a:rPr lang="ja-JP" altLang="en-US" sz="2400" dirty="0"/>
              <a:t>あなたが予測を言う前に，ディーラーが次の情報のうちどれかを教えてくれるならどれがほしいですか？なぜですか？</a:t>
            </a:r>
            <a:endParaRPr lang="en-US" altLang="ja-JP" sz="2400" dirty="0"/>
          </a:p>
          <a:p>
            <a:pPr marL="0" indent="0">
              <a:buNone/>
            </a:pPr>
            <a:r>
              <a:rPr lang="ja-JP" altLang="en-US" dirty="0"/>
              <a:t>情報</a:t>
            </a:r>
            <a:r>
              <a:rPr lang="en-US" altLang="ja-JP" dirty="0"/>
              <a:t>A) </a:t>
            </a:r>
            <a:r>
              <a:rPr lang="ja-JP" altLang="en-US" dirty="0"/>
              <a:t>カードはスペードです</a:t>
            </a:r>
            <a:endParaRPr lang="en-US" altLang="ja-JP" dirty="0"/>
          </a:p>
          <a:p>
            <a:pPr marL="0" indent="0">
              <a:buNone/>
            </a:pPr>
            <a:r>
              <a:rPr lang="ja-JP" altLang="en-US" dirty="0"/>
              <a:t>情報</a:t>
            </a:r>
            <a:r>
              <a:rPr lang="en-US" altLang="ja-JP" dirty="0"/>
              <a:t>B) </a:t>
            </a:r>
            <a:r>
              <a:rPr lang="ja-JP" altLang="en-US" dirty="0"/>
              <a:t>カードは数字は偶数です</a:t>
            </a:r>
            <a:endParaRPr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5</a:t>
            </a:fld>
            <a:endParaRPr lang="ja-JP" altLang="en-US"/>
          </a:p>
        </p:txBody>
      </p:sp>
    </p:spTree>
    <p:extLst>
      <p:ext uri="{BB962C8B-B14F-4D97-AF65-F5344CB8AC3E}">
        <p14:creationId xmlns:p14="http://schemas.microsoft.com/office/powerpoint/2010/main" val="216198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情報量とは</a:t>
            </a:r>
          </a:p>
        </p:txBody>
      </p:sp>
      <p:sp>
        <p:nvSpPr>
          <p:cNvPr id="3" name="コンテンツ プレースホルダー 2"/>
          <p:cNvSpPr>
            <a:spLocks noGrp="1"/>
          </p:cNvSpPr>
          <p:nvPr>
            <p:ph idx="1"/>
          </p:nvPr>
        </p:nvSpPr>
        <p:spPr>
          <a:xfrm>
            <a:off x="457199" y="1160480"/>
            <a:ext cx="11473211" cy="3861463"/>
          </a:xfrm>
        </p:spPr>
        <p:txBody>
          <a:bodyPr>
            <a:normAutofit/>
          </a:bodyPr>
          <a:lstStyle/>
          <a:p>
            <a:pPr marL="0" indent="0">
              <a:buNone/>
            </a:pPr>
            <a:r>
              <a:rPr kumimoji="1" lang="ja-JP" altLang="en-US" sz="2400" dirty="0">
                <a:solidFill>
                  <a:schemeClr val="bg1">
                    <a:lumMod val="85000"/>
                  </a:schemeClr>
                </a:solidFill>
              </a:rPr>
              <a:t>トランプを一枚引いて，カードを言い当てたら</a:t>
            </a:r>
            <a:r>
              <a:rPr kumimoji="1" lang="en-US" altLang="ja-JP" sz="2400" dirty="0">
                <a:solidFill>
                  <a:schemeClr val="bg1">
                    <a:lumMod val="85000"/>
                  </a:schemeClr>
                </a:solidFill>
              </a:rPr>
              <a:t>1000</a:t>
            </a:r>
            <a:r>
              <a:rPr kumimoji="1" lang="ja-JP" altLang="en-US" sz="2400" dirty="0">
                <a:solidFill>
                  <a:schemeClr val="bg1">
                    <a:lumMod val="85000"/>
                  </a:schemeClr>
                </a:solidFill>
              </a:rPr>
              <a:t>円もらえるゲームをしている．</a:t>
            </a:r>
            <a:endParaRPr kumimoji="1" lang="en-US" altLang="ja-JP" sz="2400" dirty="0">
              <a:solidFill>
                <a:schemeClr val="bg1">
                  <a:lumMod val="85000"/>
                </a:schemeClr>
              </a:solidFill>
            </a:endParaRPr>
          </a:p>
          <a:p>
            <a:pPr marL="0" indent="0">
              <a:buNone/>
            </a:pPr>
            <a:r>
              <a:rPr lang="ja-JP" altLang="en-US" sz="2400" dirty="0">
                <a:solidFill>
                  <a:schemeClr val="bg1">
                    <a:lumMod val="85000"/>
                  </a:schemeClr>
                </a:solidFill>
              </a:rPr>
              <a:t>今，ディーラーが一枚のカードを引いて，スペードの</a:t>
            </a:r>
            <a:r>
              <a:rPr lang="en-US" altLang="ja-JP" sz="2400" dirty="0">
                <a:solidFill>
                  <a:schemeClr val="bg1">
                    <a:lumMod val="85000"/>
                  </a:schemeClr>
                </a:solidFill>
              </a:rPr>
              <a:t>2</a:t>
            </a:r>
            <a:r>
              <a:rPr lang="ja-JP" altLang="en-US" sz="2400" dirty="0">
                <a:solidFill>
                  <a:schemeClr val="bg1">
                    <a:lumMod val="85000"/>
                  </a:schemeClr>
                </a:solidFill>
              </a:rPr>
              <a:t>である事を確認した．</a:t>
            </a:r>
            <a:endParaRPr lang="en-US" altLang="ja-JP" sz="2400" dirty="0">
              <a:solidFill>
                <a:schemeClr val="bg1">
                  <a:lumMod val="85000"/>
                </a:schemeClr>
              </a:solidFill>
            </a:endParaRPr>
          </a:p>
          <a:p>
            <a:pPr marL="0" indent="0">
              <a:buNone/>
            </a:pPr>
            <a:r>
              <a:rPr lang="ja-JP" altLang="en-US" sz="2400" dirty="0">
                <a:solidFill>
                  <a:schemeClr val="bg1">
                    <a:lumMod val="85000"/>
                  </a:schemeClr>
                </a:solidFill>
              </a:rPr>
              <a:t>あなたが予測を言う前に，ディーラーが次のどれかを教えてくれるならどれがほしいですか？なぜですか？</a:t>
            </a:r>
            <a:endParaRPr lang="en-US" altLang="ja-JP" sz="2400" dirty="0"/>
          </a:p>
          <a:p>
            <a:pPr marL="0" indent="0">
              <a:buNone/>
            </a:pPr>
            <a:r>
              <a:rPr lang="ja-JP" altLang="en-US" dirty="0"/>
              <a:t>情報</a:t>
            </a:r>
            <a:r>
              <a:rPr lang="en-US" altLang="ja-JP" dirty="0"/>
              <a:t>A) </a:t>
            </a:r>
            <a:r>
              <a:rPr lang="ja-JP" altLang="en-US" dirty="0"/>
              <a:t>カードはスペードです</a:t>
            </a:r>
            <a:endParaRPr lang="en-US" altLang="ja-JP" dirty="0"/>
          </a:p>
          <a:p>
            <a:pPr marL="0" indent="0">
              <a:buNone/>
            </a:pPr>
            <a:r>
              <a:rPr kumimoji="1" lang="ja-JP" altLang="en-US" dirty="0"/>
              <a:t>情報</a:t>
            </a:r>
            <a:r>
              <a:rPr kumimoji="1" lang="en-US" altLang="ja-JP" dirty="0"/>
              <a:t>B) </a:t>
            </a:r>
            <a:r>
              <a:rPr kumimoji="1" lang="ja-JP" altLang="en-US" dirty="0"/>
              <a:t>カードは数字は偶数です</a:t>
            </a:r>
            <a:endParaRPr kumimoji="1"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6</a:t>
            </a:fld>
            <a:endParaRPr lang="ja-JP" altLang="en-US"/>
          </a:p>
        </p:txBody>
      </p:sp>
      <p:sp>
        <p:nvSpPr>
          <p:cNvPr id="5" name="テキスト ボックス 4"/>
          <p:cNvSpPr txBox="1"/>
          <p:nvPr/>
        </p:nvSpPr>
        <p:spPr>
          <a:xfrm>
            <a:off x="2481943" y="1683658"/>
            <a:ext cx="7366119" cy="707886"/>
          </a:xfrm>
          <a:prstGeom prst="rect">
            <a:avLst/>
          </a:prstGeom>
          <a:noFill/>
        </p:spPr>
        <p:txBody>
          <a:bodyPr wrap="none" rtlCol="0">
            <a:spAutoFit/>
          </a:bodyPr>
          <a:lstStyle/>
          <a:p>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それぞれの事象が起こる確率は</a:t>
            </a:r>
            <a:endParaRPr kumimoji="1"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6161313" y="2798823"/>
            <a:ext cx="1537600" cy="584775"/>
          </a:xfrm>
          <a:prstGeom prst="rect">
            <a:avLst/>
          </a:prstGeom>
          <a:noFill/>
        </p:spPr>
        <p:txBody>
          <a:bodyPr wrap="none" rtlCol="0">
            <a:spAutoFit/>
          </a:bodyPr>
          <a:lstStyle/>
          <a:p>
            <a:r>
              <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13/52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161313" y="3321338"/>
            <a:ext cx="1537600" cy="584775"/>
          </a:xfrm>
          <a:prstGeom prst="rect">
            <a:avLst/>
          </a:prstGeom>
          <a:noFill/>
        </p:spPr>
        <p:txBody>
          <a:bodyPr wrap="none" rtlCol="0">
            <a:spAutoFit/>
          </a:bodyPr>
          <a:lstStyle/>
          <a:p>
            <a:r>
              <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24/52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6161313" y="3829338"/>
            <a:ext cx="1543436" cy="584775"/>
          </a:xfrm>
          <a:prstGeom prst="rect">
            <a:avLst/>
          </a:prstGeom>
          <a:noFill/>
        </p:spPr>
        <p:txBody>
          <a:bodyPr wrap="none" rtlCol="0">
            <a:spAutoFit/>
          </a:bodyPr>
          <a:lstStyle/>
          <a:p>
            <a:r>
              <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12/52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8114254" y="3091210"/>
            <a:ext cx="3467616" cy="1077218"/>
          </a:xfrm>
          <a:prstGeom prst="rect">
            <a:avLst/>
          </a:prstGeom>
          <a:noFill/>
        </p:spPr>
        <p:txBody>
          <a:bodyPr wrap="none" rtlCol="0">
            <a:spAutoFit/>
          </a:bodyPr>
          <a:lstStyle/>
          <a:p>
            <a:r>
              <a:rPr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最も対象を絞れる</a:t>
            </a:r>
            <a:endPar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b="1"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のは</a:t>
            </a:r>
            <a:r>
              <a:rPr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a:t>
            </a:r>
            <a:r>
              <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19312" y="5225144"/>
            <a:ext cx="11684002" cy="1461939"/>
          </a:xfrm>
          <a:prstGeom prst="rect">
            <a:avLst/>
          </a:prstGeom>
          <a:noFill/>
        </p:spPr>
        <p:txBody>
          <a:bodyPr wrap="square" rtlCol="0">
            <a:spAutoFit/>
          </a:bodyPr>
          <a:lstStyle/>
          <a:p>
            <a:pPr>
              <a:spcBef>
                <a:spcPts val="6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起こる確率の低い事象に出会うことは，起こる確率の高い事象に出会うことに比べて得られる情報量が多そう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そのように</a:t>
            </a:r>
            <a:r>
              <a:rPr lang="en-US" altLang="ja-JP"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7718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情報量とは</a:t>
            </a:r>
          </a:p>
        </p:txBody>
      </p:sp>
      <p:sp>
        <p:nvSpPr>
          <p:cNvPr id="3" name="コンテンツ プレースホルダー 2"/>
          <p:cNvSpPr>
            <a:spLocks noGrp="1"/>
          </p:cNvSpPr>
          <p:nvPr>
            <p:ph idx="1"/>
          </p:nvPr>
        </p:nvSpPr>
        <p:spPr>
          <a:xfrm>
            <a:off x="457199" y="1160481"/>
            <a:ext cx="12010572" cy="3716320"/>
          </a:xfrm>
        </p:spPr>
        <p:txBody>
          <a:bodyPr>
            <a:normAutofit/>
          </a:bodyPr>
          <a:lstStyle/>
          <a:p>
            <a:pPr marL="0" indent="0">
              <a:buNone/>
            </a:pPr>
            <a:r>
              <a:rPr lang="ja-JP" altLang="en-US" dirty="0"/>
              <a:t>情報</a:t>
            </a:r>
            <a:r>
              <a:rPr lang="en-US" altLang="ja-JP" dirty="0"/>
              <a:t>C</a:t>
            </a:r>
            <a:r>
              <a:rPr lang="ja-JP" altLang="en-US" dirty="0"/>
              <a:t>をもらった後に，情報</a:t>
            </a:r>
            <a:r>
              <a:rPr lang="en-US" altLang="ja-JP" dirty="0"/>
              <a:t>A</a:t>
            </a:r>
            <a:r>
              <a:rPr lang="ja-JP" altLang="en-US" dirty="0"/>
              <a:t>ももらえたとしたら</a:t>
            </a:r>
            <a:r>
              <a:rPr lang="ja-JP" altLang="en-US" dirty="0" err="1"/>
              <a:t>。。。</a:t>
            </a:r>
            <a:endParaRPr lang="en-US" altLang="ja-JP" dirty="0"/>
          </a:p>
          <a:p>
            <a:pPr lvl="1"/>
            <a:r>
              <a:rPr lang="ja-JP" altLang="en-US" dirty="0"/>
              <a:t>情報</a:t>
            </a:r>
            <a:r>
              <a:rPr lang="en-US" altLang="ja-JP" dirty="0"/>
              <a:t>C)</a:t>
            </a:r>
            <a:r>
              <a:rPr lang="ja-JP" altLang="en-US" dirty="0"/>
              <a:t> カードの数字は</a:t>
            </a:r>
            <a:r>
              <a:rPr lang="en-US" altLang="ja-JP" dirty="0"/>
              <a:t>3</a:t>
            </a:r>
            <a:r>
              <a:rPr lang="ja-JP" altLang="en-US" dirty="0"/>
              <a:t>以下です   </a:t>
            </a:r>
            <a:r>
              <a:rPr lang="en-US" altLang="ja-JP" dirty="0">
                <a:sym typeface="Wingdings" panose="05000000000000000000" pitchFamily="2" charset="2"/>
              </a:rPr>
              <a:t> </a:t>
            </a:r>
            <a:r>
              <a:rPr lang="en-US" altLang="ja-JP" dirty="0">
                <a:solidFill>
                  <a:srgbClr val="C00000"/>
                </a:solidFill>
                <a:sym typeface="Wingdings" panose="05000000000000000000" pitchFamily="2" charset="2"/>
              </a:rPr>
              <a:t>12</a:t>
            </a:r>
            <a:r>
              <a:rPr lang="en-US" altLang="ja-JP" dirty="0">
                <a:solidFill>
                  <a:srgbClr val="C00000"/>
                </a:solidFill>
              </a:rPr>
              <a:t>/52</a:t>
            </a:r>
            <a:endParaRPr lang="en-US" altLang="ja-JP" dirty="0"/>
          </a:p>
          <a:p>
            <a:pPr lvl="1"/>
            <a:r>
              <a:rPr lang="ja-JP" altLang="en-US" dirty="0"/>
              <a:t>情報</a:t>
            </a:r>
            <a:r>
              <a:rPr lang="en-US" altLang="ja-JP" dirty="0"/>
              <a:t>A) </a:t>
            </a:r>
            <a:r>
              <a:rPr lang="ja-JP" altLang="en-US" dirty="0"/>
              <a:t>カードのスペードです　</a:t>
            </a:r>
            <a:r>
              <a:rPr lang="en-US" altLang="ja-JP" dirty="0">
                <a:sym typeface="Wingdings" panose="05000000000000000000" pitchFamily="2" charset="2"/>
              </a:rPr>
              <a:t></a:t>
            </a:r>
            <a:r>
              <a:rPr lang="ja-JP" altLang="en-US" dirty="0"/>
              <a:t>　   </a:t>
            </a:r>
            <a:endParaRPr lang="en-US" altLang="ja-JP" dirty="0">
              <a:sym typeface="Wingdings" panose="05000000000000000000" pitchFamily="2" charset="2"/>
            </a:endParaRPr>
          </a:p>
          <a:p>
            <a:pPr marL="457200" lvl="1" indent="0">
              <a:buNone/>
            </a:pPr>
            <a:endParaRPr kumimoji="1" lang="en-US" altLang="ja-JP" dirty="0"/>
          </a:p>
          <a:p>
            <a:pPr marL="0" indent="0">
              <a:buNone/>
            </a:pPr>
            <a:r>
              <a:rPr lang="ja-JP" altLang="en-US" dirty="0"/>
              <a:t>事象</a:t>
            </a:r>
            <a:r>
              <a:rPr lang="en-US" altLang="ja-JP" dirty="0"/>
              <a:t>A</a:t>
            </a:r>
            <a:r>
              <a:rPr lang="ja-JP" altLang="en-US" dirty="0"/>
              <a:t>と事象</a:t>
            </a:r>
            <a:r>
              <a:rPr lang="en-US" altLang="ja-JP" dirty="0"/>
              <a:t>C</a:t>
            </a:r>
            <a:r>
              <a:rPr lang="ja-JP" altLang="en-US" dirty="0"/>
              <a:t>が同時に起こる確率は以下の通り</a:t>
            </a:r>
            <a:endParaRPr lang="en-US" altLang="ja-JP" dirty="0"/>
          </a:p>
          <a:p>
            <a:pPr marL="0" indent="0">
              <a:buNone/>
            </a:pPr>
            <a:r>
              <a:rPr lang="ja-JP" altLang="en-US" dirty="0"/>
              <a:t>　</a:t>
            </a:r>
            <a:r>
              <a:rPr lang="en-US" altLang="ja-JP" dirty="0"/>
              <a:t>P(A</a:t>
            </a:r>
            <a:r>
              <a:rPr lang="ja-JP" altLang="en-US" dirty="0"/>
              <a:t>∩</a:t>
            </a:r>
            <a:r>
              <a:rPr lang="en-US" altLang="ja-JP" dirty="0"/>
              <a:t>C) = </a:t>
            </a:r>
            <a:r>
              <a:rPr lang="en-US" altLang="ja-JP" dirty="0">
                <a:solidFill>
                  <a:srgbClr val="C00000"/>
                </a:solidFill>
              </a:rPr>
              <a:t>3/52</a:t>
            </a:r>
          </a:p>
          <a:p>
            <a:pPr marL="0" indent="0">
              <a:buNone/>
            </a:pPr>
            <a:r>
              <a:rPr kumimoji="1" lang="ja-JP" altLang="en-US" dirty="0"/>
              <a:t>　</a:t>
            </a:r>
            <a:r>
              <a:rPr kumimoji="1" lang="en-US" altLang="ja-JP" dirty="0">
                <a:sym typeface="Wingdings" panose="05000000000000000000" pitchFamily="2" charset="2"/>
              </a:rPr>
              <a:t> </a:t>
            </a:r>
            <a:r>
              <a:rPr kumimoji="1" lang="ja-JP" altLang="en-US" dirty="0"/>
              <a:t>情報が増えてより絞り込みやすくなった</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7</a:t>
            </a:fld>
            <a:endParaRPr lang="ja-JP" altLang="en-US"/>
          </a:p>
        </p:txBody>
      </p:sp>
      <p:sp>
        <p:nvSpPr>
          <p:cNvPr id="10" name="テキスト ボックス 9"/>
          <p:cNvSpPr txBox="1"/>
          <p:nvPr/>
        </p:nvSpPr>
        <p:spPr>
          <a:xfrm>
            <a:off x="333827" y="5428343"/>
            <a:ext cx="11684002" cy="1031051"/>
          </a:xfrm>
          <a:prstGeom prst="rect">
            <a:avLst/>
          </a:prstGeom>
          <a:noFill/>
        </p:spPr>
        <p:txBody>
          <a:bodyPr wrap="square" rtlCol="0">
            <a:spAutoFit/>
          </a:bodyPr>
          <a:lstStyle/>
          <a:p>
            <a:pPr>
              <a:spcBef>
                <a:spcPts val="6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新たに情報を得ると情報量が増える</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情報量</a:t>
            </a:r>
            <a:r>
              <a:rPr lang="ja-JP" altLang="en-US" sz="2800">
                <a:latin typeface="メイリオ" panose="020B0604030504040204" pitchFamily="50" charset="-128"/>
                <a:ea typeface="メイリオ" panose="020B0604030504040204" pitchFamily="50" charset="-128"/>
                <a:cs typeface="メイリオ" panose="020B0604030504040204" pitchFamily="50" charset="-128"/>
              </a:rPr>
              <a:t>の増加も</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扱えるように</a:t>
            </a:r>
            <a:r>
              <a:rPr lang="en-US" altLang="ja-JP"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1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lstStyle/>
          <a:p>
            <a:r>
              <a:rPr kumimoji="1" lang="ja-JP" altLang="en-US" dirty="0"/>
              <a:t>情報量とは</a:t>
            </a:r>
          </a:p>
        </p:txBody>
      </p:sp>
      <p:sp>
        <p:nvSpPr>
          <p:cNvPr id="3" name="コンテンツ プレースホルダー 2"/>
          <p:cNvSpPr>
            <a:spLocks noGrp="1"/>
          </p:cNvSpPr>
          <p:nvPr>
            <p:ph idx="1"/>
          </p:nvPr>
        </p:nvSpPr>
        <p:spPr>
          <a:xfrm>
            <a:off x="747485" y="1116939"/>
            <a:ext cx="10849430" cy="2656775"/>
          </a:xfrm>
        </p:spPr>
        <p:txBody>
          <a:bodyPr>
            <a:normAutofit/>
          </a:bodyPr>
          <a:lstStyle/>
          <a:p>
            <a:r>
              <a:rPr lang="ja-JP" altLang="en-US" sz="2400" dirty="0"/>
              <a:t>起こる確率の低い事象を確認することは，起こる確率の高い事象を確認することに比べて情報量が大きくなる</a:t>
            </a:r>
            <a:endParaRPr lang="en-US" altLang="ja-JP" sz="2400" dirty="0"/>
          </a:p>
          <a:p>
            <a:r>
              <a:rPr lang="ja-JP" altLang="en-US" sz="2400" dirty="0"/>
              <a:t>複数の事象を確認した場合の情報量の増加を表現できる</a:t>
            </a:r>
            <a:endParaRPr lang="en-US" altLang="ja-JP" sz="2400" dirty="0"/>
          </a:p>
          <a:p>
            <a:pPr marL="0" indent="0">
              <a:buNone/>
            </a:pPr>
            <a:r>
              <a:rPr lang="en-US" altLang="ja-JP" dirty="0"/>
              <a:t>--- </a:t>
            </a:r>
            <a:r>
              <a:rPr lang="ja-JP" altLang="en-US" dirty="0"/>
              <a:t>ように「</a:t>
            </a:r>
            <a:r>
              <a:rPr lang="ja-JP" altLang="en-US" b="1" dirty="0">
                <a:solidFill>
                  <a:srgbClr val="FF0000"/>
                </a:solidFill>
              </a:rPr>
              <a:t>情報量</a:t>
            </a:r>
            <a:r>
              <a:rPr lang="ja-JP" altLang="en-US" dirty="0"/>
              <a:t>」を定義したい</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8</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754743" y="3947885"/>
                <a:ext cx="10972800" cy="27867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情報量</a:t>
                </a:r>
                <a:r>
                  <a:rPr kumimoji="1" lang="en-US" altLang="ja-JP"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ある事象</a:t>
                </a:r>
                <a:r>
                  <a:rPr kumimoji="1"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が起こる確率を</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として，その事象が起きたことを知らされたときに受け取る情報量 </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は，以下の通り定義される．単位は</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bit</a:t>
                </a:r>
                <a:r>
                  <a:rPr lang="ja-JP" altLang="en-US" sz="28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f>
                        <m:f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den>
                      </m:f>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54743" y="3947885"/>
                <a:ext cx="10972800" cy="2786744"/>
              </a:xfrm>
              <a:prstGeom prst="rect">
                <a:avLst/>
              </a:prstGeom>
              <a:blipFill>
                <a:blip r:embed="rId3"/>
                <a:stretch>
                  <a:fillRect l="-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224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normAutofit/>
          </a:bodyPr>
          <a:lstStyle/>
          <a:p>
            <a:r>
              <a:rPr kumimoji="1" lang="ja-JP" altLang="en-US" dirty="0"/>
              <a:t>情報量とは</a:t>
            </a:r>
            <a:r>
              <a:rPr lang="ja-JP" altLang="en-US" dirty="0"/>
              <a:t>（練習）</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9</a:t>
            </a:fld>
            <a:endParaRPr lang="ja-JP" altLang="en-US"/>
          </a:p>
        </p:txBody>
      </p:sp>
      <p:sp>
        <p:nvSpPr>
          <p:cNvPr id="7" name="コンテンツ プレースホルダー 2"/>
          <p:cNvSpPr>
            <a:spLocks noGrp="1"/>
          </p:cNvSpPr>
          <p:nvPr>
            <p:ph idx="1"/>
          </p:nvPr>
        </p:nvSpPr>
        <p:spPr>
          <a:xfrm>
            <a:off x="457199" y="1160479"/>
            <a:ext cx="11473211" cy="5332395"/>
          </a:xfrm>
        </p:spPr>
        <p:txBody>
          <a:bodyPr>
            <a:normAutofit/>
          </a:bodyPr>
          <a:lstStyle/>
          <a:p>
            <a:pPr marL="0" indent="0">
              <a:buNone/>
            </a:pPr>
            <a:r>
              <a:rPr kumimoji="1" lang="ja-JP" altLang="en-US" sz="2400" dirty="0"/>
              <a:t>トランプを一枚引いて，カードを言い当てたら</a:t>
            </a:r>
            <a:r>
              <a:rPr kumimoji="1" lang="en-US" altLang="ja-JP" sz="2400" dirty="0"/>
              <a:t>1000</a:t>
            </a:r>
            <a:r>
              <a:rPr kumimoji="1" lang="ja-JP" altLang="en-US" sz="2400" dirty="0"/>
              <a:t>円もらえるゲームをしている．</a:t>
            </a:r>
            <a:endParaRPr kumimoji="1" lang="en-US" altLang="ja-JP" sz="2400" dirty="0"/>
          </a:p>
          <a:p>
            <a:pPr marL="0" indent="0">
              <a:buNone/>
            </a:pPr>
            <a:r>
              <a:rPr lang="ja-JP" altLang="en-US" sz="2400" dirty="0"/>
              <a:t>今，ディーラーが一枚のカードを引いて</a:t>
            </a:r>
            <a:r>
              <a:rPr lang="en-US" altLang="ja-JP" sz="2400" dirty="0"/>
              <a:t>『</a:t>
            </a:r>
            <a:r>
              <a:rPr lang="ja-JP" altLang="en-US" sz="2400" dirty="0"/>
              <a:t>スペードの２</a:t>
            </a:r>
            <a:r>
              <a:rPr lang="en-US" altLang="ja-JP" sz="2400" dirty="0"/>
              <a:t>』</a:t>
            </a:r>
            <a:r>
              <a:rPr lang="ja-JP" altLang="en-US" sz="2400" dirty="0"/>
              <a:t>であることを確認し，以下の事象が起きた事実を教えてくれる際，あなたが受け取る情報量を示せ</a:t>
            </a:r>
            <a:endParaRPr lang="en-US" altLang="ja-JP" sz="2400" dirty="0"/>
          </a:p>
          <a:p>
            <a:pPr marL="0" indent="0">
              <a:buNone/>
            </a:pPr>
            <a:endParaRPr lang="en-US" altLang="ja-JP" sz="2400" dirty="0"/>
          </a:p>
          <a:p>
            <a:pPr marL="0" indent="0">
              <a:buNone/>
            </a:pPr>
            <a:r>
              <a:rPr lang="ja-JP" altLang="en-US" dirty="0"/>
              <a:t>事象</a:t>
            </a:r>
            <a:r>
              <a:rPr lang="en-US" altLang="ja-JP" dirty="0"/>
              <a:t>A) </a:t>
            </a:r>
            <a:r>
              <a:rPr lang="ja-JP" altLang="en-US" dirty="0"/>
              <a:t>カードのスペードです</a:t>
            </a:r>
            <a:endParaRPr lang="en-US" altLang="ja-JP" dirty="0"/>
          </a:p>
          <a:p>
            <a:pPr marL="0" indent="0">
              <a:buNone/>
            </a:pPr>
            <a:r>
              <a:rPr lang="ja-JP" altLang="en-US" dirty="0"/>
              <a:t>事象</a:t>
            </a:r>
            <a:r>
              <a:rPr lang="en-US" altLang="ja-JP" dirty="0"/>
              <a:t>B) </a:t>
            </a:r>
            <a:r>
              <a:rPr lang="ja-JP" altLang="en-US" dirty="0"/>
              <a:t>カードは数字は偶数です</a:t>
            </a:r>
            <a:endParaRPr lang="en-US" altLang="ja-JP" dirty="0"/>
          </a:p>
          <a:p>
            <a:pPr marL="0" indent="0">
              <a:buNone/>
            </a:pPr>
            <a:r>
              <a:rPr lang="ja-JP" altLang="en-US" dirty="0"/>
              <a:t>事象</a:t>
            </a:r>
            <a:r>
              <a:rPr lang="en-US" altLang="ja-JP" dirty="0"/>
              <a:t>C)</a:t>
            </a:r>
            <a:r>
              <a:rPr lang="ja-JP" altLang="en-US" dirty="0"/>
              <a:t> カードの数字は</a:t>
            </a:r>
            <a:r>
              <a:rPr lang="en-US" altLang="ja-JP" dirty="0"/>
              <a:t>3</a:t>
            </a:r>
            <a:r>
              <a:rPr lang="ja-JP" altLang="en-US" dirty="0"/>
              <a:t>以下です</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a:t>
            </a:r>
            <a:r>
              <a:rPr lang="ja-JP" altLang="en-US" dirty="0"/>
              <a:t>起こる確率の低い事象ほどそれを確認した時の情報量は大きくなる</a:t>
            </a:r>
            <a:endParaRPr kumimoji="1" lang="ja-JP" altLang="en-US" dirty="0"/>
          </a:p>
        </p:txBody>
      </p:sp>
    </p:spTree>
    <p:extLst>
      <p:ext uri="{BB962C8B-B14F-4D97-AF65-F5344CB8AC3E}">
        <p14:creationId xmlns:p14="http://schemas.microsoft.com/office/powerpoint/2010/main" val="35343465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14888</TotalTime>
  <Words>4627</Words>
  <Application>Microsoft Office PowerPoint</Application>
  <PresentationFormat>ワイド画面</PresentationFormat>
  <Paragraphs>1069</Paragraphs>
  <Slides>45</Slides>
  <Notes>21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45</vt:i4>
      </vt:variant>
    </vt:vector>
  </HeadingPairs>
  <TitlesOfParts>
    <vt:vector size="55" baseType="lpstr">
      <vt:lpstr>Dotum</vt:lpstr>
      <vt:lpstr>ＭＳ Ｐゴシック</vt:lpstr>
      <vt:lpstr>メイリオ</vt:lpstr>
      <vt:lpstr>Arial</vt:lpstr>
      <vt:lpstr>Calibri</vt:lpstr>
      <vt:lpstr>Calibri Light</vt:lpstr>
      <vt:lpstr>Cambria Math</vt:lpstr>
      <vt:lpstr>Times New Roman</vt:lpstr>
      <vt:lpstr>Wingdings</vt:lpstr>
      <vt:lpstr>Office テーマ</vt:lpstr>
      <vt:lpstr>デジタルメディア処理</vt:lpstr>
      <vt:lpstr>Python実行環境作成のお願い</vt:lpstr>
      <vt:lpstr>画像圧縮</vt:lpstr>
      <vt:lpstr>情報量のはなし  ある事象を確認した時（ある事実が分かった時） 得られた情報量（情報の多さ・大きさみたいなもの）を定義したい</vt:lpstr>
      <vt:lpstr>情報量とは</vt:lpstr>
      <vt:lpstr>情報量とは</vt:lpstr>
      <vt:lpstr>情報量とは</vt:lpstr>
      <vt:lpstr>情報量とは</vt:lpstr>
      <vt:lpstr>情報量とは（練習）</vt:lpstr>
      <vt:lpstr>平均情報量(エントロピー)</vt:lpstr>
      <vt:lpstr>PowerPoint プレゼンテーション</vt:lpstr>
      <vt:lpstr>PowerPoint プレゼンテーション</vt:lpstr>
      <vt:lpstr>もう少し例を…</vt:lpstr>
      <vt:lpstr>PowerPoint プレゼンテーション</vt:lpstr>
      <vt:lpstr>まとめ: エントロピー</vt:lpstr>
      <vt:lpstr>エントロピー符号化</vt:lpstr>
      <vt:lpstr>エントロピー符号化</vt:lpstr>
      <vt:lpstr>エントロピー符号化</vt:lpstr>
      <vt:lpstr>エントロピー符号化</vt:lpstr>
      <vt:lpstr>ハフマン符号化</vt:lpstr>
      <vt:lpstr>ハフマン符号化</vt:lpstr>
      <vt:lpstr>ハフマン符号化</vt:lpstr>
      <vt:lpstr>ハフマン符号化</vt:lpstr>
      <vt:lpstr>ハフマン符号化</vt:lpstr>
      <vt:lpstr>ハフマン符号化</vt:lpstr>
      <vt:lpstr>ハフマン符号化</vt:lpstr>
      <vt:lpstr>エントロピー符号化</vt:lpstr>
      <vt:lpstr>画像にハフマン符号を適用する</vt:lpstr>
      <vt:lpstr>ランレングス符号化</vt:lpstr>
      <vt:lpstr>ランレングス符号化</vt:lpstr>
      <vt:lpstr>ランレングス符号化</vt:lpstr>
      <vt:lpstr>ランレングス符号化</vt:lpstr>
      <vt:lpstr>練習: ランレングス符号化を実装してみよう</vt:lpstr>
      <vt:lpstr>まとめ</vt:lpstr>
      <vt:lpstr>PowerPoint プレゼンテーション</vt:lpstr>
      <vt:lpstr>離散コサイン変換 (1D)</vt:lpstr>
      <vt:lpstr>離散コサイン変換 (2D)</vt:lpstr>
      <vt:lpstr>2D離散コサイン変換をより深く理解する…</vt:lpstr>
      <vt:lpstr>離散コサイン変換 による画像圧縮</vt:lpstr>
      <vt:lpstr>JPEG 圧縮の概要</vt:lpstr>
      <vt:lpstr>PowerPoint プレゼンテーション</vt:lpstr>
      <vt:lpstr>PowerPoint プレゼンテーション</vt:lpstr>
      <vt:lpstr>PowerPoint プレゼンテーション</vt:lpstr>
      <vt:lpstr>Jpeg圧縮</vt:lpstr>
      <vt:lpstr>まとめ : JPEG 圧縮の概要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626</cp:revision>
  <cp:lastPrinted>2023-08-15T09:16:44Z</cp:lastPrinted>
  <dcterms:created xsi:type="dcterms:W3CDTF">2017-01-19T02:23:36Z</dcterms:created>
  <dcterms:modified xsi:type="dcterms:W3CDTF">2023-08-15T09:17:06Z</dcterms:modified>
</cp:coreProperties>
</file>