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52" r:id="rId2"/>
    <p:sldId id="353"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9" r:id="rId46"/>
    <p:sldId id="350" r:id="rId47"/>
    <p:sldId id="351" r:id="rId48"/>
    <p:sldId id="348" r:id="rId4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2" autoAdjust="0"/>
    <p:restoredTop sz="96429" autoAdjust="0"/>
  </p:normalViewPr>
  <p:slideViewPr>
    <p:cSldViewPr snapToGrid="0">
      <p:cViewPr varScale="1">
        <p:scale>
          <a:sx n="121" d="100"/>
          <a:sy n="121" d="100"/>
        </p:scale>
        <p:origin x="222"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2020/3/30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7533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defTabSz="990478">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300" dirty="0" err="1"/>
              <a:t>Neocognitron</a:t>
            </a:r>
            <a:endParaRPr lang="en-US" altLang="ja-JP" sz="1300" dirty="0"/>
          </a:p>
          <a:p>
            <a:endParaRPr lang="en-US" altLang="ja-JP" sz="1300" dirty="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lang="en-US" altLang="ja-JP" sz="1300" dirty="0"/>
              <a:t>Reducing the Dimensionality of 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smtClean="0"/>
          </a:p>
          <a:p>
            <a:r>
              <a:rPr lang="en-US" altLang="ja-JP" sz="1300" dirty="0"/>
              <a:t>ImageNet Classification with Deep Convolutional 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47</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2020/3/30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2020/3/30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2020/3/30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2020/3/30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2020/3/30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2020/3/30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82.png"/><Relationship Id="rId7" Type="http://schemas.openxmlformats.org/officeDocument/2006/relationships/image" Target="../media/image114.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16.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4.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7.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8.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ディジタルメディア処理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691540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色相，</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みかん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endParaRPr lang="en-US" altLang="ja-JP" dirty="0" smtClean="0"/>
          </a:p>
          <a:p>
            <a:r>
              <a:rPr lang="en-US" altLang="ja-JP" dirty="0" smtClean="0"/>
              <a:t>[</a:t>
            </a:r>
            <a:r>
              <a:rPr lang="en-US" altLang="ja-JP" dirty="0"/>
              <a:t>CC-BY-SA-3.0</a:t>
            </a:r>
            <a:r>
              <a:rPr lang="en-US" altLang="ja-JP" dirty="0" smtClean="0"/>
              <a:t>]</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6358855" y="6334780"/>
                <a:ext cx="5833146" cy="523220"/>
              </a:xfrm>
              <a:prstGeom prst="rect">
                <a:avLst/>
              </a:prstGeom>
            </p:spPr>
            <p:txBody>
              <a:bodyPr wrap="square">
                <a:spAutoFit/>
              </a:body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b="0" i="1">
                            <a:latin typeface="Cambria Math" panose="02040503050406030204" pitchFamily="18" charset="0"/>
                          </a:rPr>
                          <m:t>𝑤</m:t>
                        </m:r>
                      </m:e>
                      <m:sub>
                        <m:r>
                          <a:rPr lang="en-US" altLang="ja-JP" sz="1400" b="0" i="1">
                            <a:latin typeface="Cambria Math" panose="02040503050406030204" pitchFamily="18" charset="0"/>
                          </a:rPr>
                          <m:t>0</m:t>
                        </m:r>
                      </m:sub>
                    </m:sSub>
                  </m:oMath>
                </a14:m>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についての記載がないのですが、ここでは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わかりやすいパターン認識</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に順じてバイアス項を記載しています</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6358855" y="6334780"/>
                <a:ext cx="5833146" cy="523220"/>
              </a:xfrm>
              <a:prstGeom prst="rect">
                <a:avLst/>
              </a:prstGeom>
              <a:blipFill rotWithShape="0">
                <a:blip r:embed="rId11"/>
                <a:stretch>
                  <a:fillRect l="-313" t="-1163" b="-11628"/>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smtClean="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smtClean="0"/>
              <a:t>00.   </a:t>
            </a:r>
            <a:r>
              <a:rPr lang="ja-JP" altLang="en-US" sz="1800" dirty="0" smtClean="0"/>
              <a:t>序論</a:t>
            </a:r>
            <a:r>
              <a:rPr lang="en-US" altLang="ja-JP" sz="1800" dirty="0" smtClean="0"/>
              <a:t>	  	: </a:t>
            </a:r>
            <a:r>
              <a:rPr lang="ja-JP" altLang="en-US" sz="1800" dirty="0" smtClean="0"/>
              <a:t>イントロダクション</a:t>
            </a:r>
            <a:endParaRPr lang="en-US" altLang="ja-JP" sz="1800" dirty="0" smtClean="0"/>
          </a:p>
          <a:p>
            <a:pPr marL="0" indent="0">
              <a:lnSpc>
                <a:spcPct val="100000"/>
              </a:lnSpc>
              <a:spcBef>
                <a:spcPts val="600"/>
              </a:spcBef>
              <a:spcAft>
                <a:spcPts val="600"/>
              </a:spcAft>
              <a:buNone/>
            </a:pPr>
            <a:r>
              <a:rPr lang="en-US" altLang="ja-JP" sz="1800" dirty="0" smtClean="0"/>
              <a:t>01.</a:t>
            </a:r>
            <a:r>
              <a:rPr lang="ja-JP" altLang="en-US" sz="1800" dirty="0" smtClean="0"/>
              <a:t>　特徴</a:t>
            </a:r>
            <a:r>
              <a:rPr lang="ja-JP" altLang="en-US" sz="1800" dirty="0"/>
              <a:t>検出</a:t>
            </a:r>
            <a:r>
              <a:rPr lang="en-US" altLang="ja-JP" sz="1800" dirty="0"/>
              <a:t>1 	</a:t>
            </a:r>
            <a:r>
              <a:rPr lang="en-US" altLang="ja-JP" sz="1800" dirty="0" smtClean="0"/>
              <a:t>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02.   </a:t>
            </a:r>
            <a:r>
              <a:rPr lang="ja-JP" altLang="en-US" sz="1800" dirty="0" smtClean="0"/>
              <a:t>特徴</a:t>
            </a:r>
            <a:r>
              <a:rPr lang="ja-JP" altLang="en-US" sz="1800" dirty="0"/>
              <a:t>検出</a:t>
            </a:r>
            <a:r>
              <a:rPr lang="en-US" altLang="ja-JP" sz="1800" dirty="0"/>
              <a:t>2 	</a:t>
            </a:r>
            <a:r>
              <a:rPr lang="en-US" altLang="ja-JP" sz="1800" dirty="0" smtClean="0"/>
              <a:t>	: </a:t>
            </a:r>
            <a:r>
              <a:rPr lang="en-US" altLang="ja-JP" sz="1800" dirty="0" err="1"/>
              <a:t>DoG</a:t>
            </a:r>
            <a:r>
              <a:rPr lang="ja-JP" altLang="en-US" sz="1800" dirty="0" smtClean="0"/>
              <a:t>特徴量</a:t>
            </a:r>
            <a:r>
              <a:rPr lang="ja-JP" altLang="en-US" sz="1800" dirty="0"/>
              <a:t>，</a:t>
            </a:r>
            <a:r>
              <a:rPr lang="en-US" altLang="ja-JP" sz="1800" dirty="0" smtClean="0"/>
              <a:t>SIFT</a:t>
            </a:r>
            <a:r>
              <a:rPr lang="ja-JP" altLang="en-US" sz="1800" dirty="0" smtClean="0"/>
              <a:t>特徴量，ハフ</a:t>
            </a:r>
            <a:r>
              <a:rPr lang="ja-JP" altLang="en-US" sz="1800" dirty="0"/>
              <a:t>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03.</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a:t>
            </a:r>
            <a:r>
              <a:rPr lang="ja-JP" altLang="en-US" sz="1800" dirty="0" smtClean="0"/>
              <a:t>，グラフカット法</a:t>
            </a:r>
            <a:r>
              <a:rPr lang="en-US" altLang="ja-JP" sz="1800" dirty="0" smtClean="0"/>
              <a:t>, </a:t>
            </a:r>
            <a:r>
              <a:rPr lang="en-US" altLang="ja-JP" sz="1800" smtClean="0"/>
              <a:t>etc</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04.</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05.</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06.</a:t>
            </a:r>
            <a:r>
              <a:rPr lang="ja-JP" altLang="en-US" sz="1800" dirty="0" smtClean="0"/>
              <a:t>　</a:t>
            </a:r>
            <a:r>
              <a:rPr lang="ja-JP" altLang="en-US" sz="1800" dirty="0"/>
              <a:t>パターン認識基礎</a:t>
            </a:r>
            <a:r>
              <a:rPr lang="en-US" altLang="ja-JP" sz="1800" dirty="0" smtClean="0"/>
              <a:t>3	: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solidFill>
                  <a:srgbClr val="0070C0"/>
                </a:solidFill>
              </a:rPr>
              <a:t>07.</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  </a:t>
            </a:r>
            <a:r>
              <a:rPr lang="en-US" altLang="ja-JP" sz="1800" dirty="0" smtClean="0">
                <a:solidFill>
                  <a:srgbClr val="0070C0"/>
                </a:solidFill>
              </a:rPr>
              <a:t>1</a:t>
            </a:r>
            <a:r>
              <a:rPr lang="ja-JP" altLang="en-US" sz="1800" dirty="0">
                <a:solidFill>
                  <a:srgbClr val="0070C0"/>
                </a:solidFill>
              </a:rPr>
              <a:t> </a:t>
            </a:r>
            <a:r>
              <a:rPr lang="en-US" altLang="ja-JP" sz="1800" dirty="0" smtClean="0">
                <a:solidFill>
                  <a:srgbClr val="0070C0"/>
                </a:solidFill>
              </a:rPr>
              <a:t>: zoom</a:t>
            </a:r>
            <a:r>
              <a:rPr lang="ja-JP" altLang="en-US" sz="1800" dirty="0" smtClean="0">
                <a:solidFill>
                  <a:srgbClr val="0070C0"/>
                </a:solidFill>
              </a:rPr>
              <a:t>実施　</a:t>
            </a:r>
            <a:r>
              <a:rPr lang="en-US" altLang="ja-JP" sz="1800" dirty="0" smtClean="0">
                <a:solidFill>
                  <a:srgbClr val="0070C0"/>
                </a:solidFill>
              </a:rPr>
              <a:t>※</a:t>
            </a:r>
            <a:r>
              <a:rPr lang="ja-JP" altLang="en-US" sz="1800" dirty="0">
                <a:solidFill>
                  <a:srgbClr val="0070C0"/>
                </a:solidFill>
              </a:rPr>
              <a:t> </a:t>
            </a:r>
            <a:r>
              <a:rPr lang="ja-JP" altLang="en-US" sz="1800" dirty="0" smtClean="0">
                <a:solidFill>
                  <a:srgbClr val="0070C0"/>
                </a:solidFill>
              </a:rPr>
              <a:t>講義時間中</a:t>
            </a:r>
            <a:r>
              <a:rPr lang="en-US" altLang="ja-JP" sz="1800" dirty="0" smtClean="0">
                <a:solidFill>
                  <a:srgbClr val="0070C0"/>
                </a:solidFill>
              </a:rPr>
              <a:t>zoom</a:t>
            </a:r>
            <a:r>
              <a:rPr lang="ja-JP" altLang="en-US" sz="1800" dirty="0" smtClean="0">
                <a:solidFill>
                  <a:srgbClr val="0070C0"/>
                </a:solidFill>
              </a:rPr>
              <a:t>を開設，</a:t>
            </a:r>
            <a:r>
              <a:rPr lang="en-US" altLang="ja-JP" sz="1800" dirty="0" smtClean="0">
                <a:solidFill>
                  <a:srgbClr val="0070C0"/>
                </a:solidFill>
              </a:rPr>
              <a:t>TA</a:t>
            </a:r>
            <a:r>
              <a:rPr lang="ja-JP" altLang="en-US" sz="1800" dirty="0" smtClean="0">
                <a:solidFill>
                  <a:srgbClr val="0070C0"/>
                </a:solidFill>
              </a:rPr>
              <a:t>に自由に質問可</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08.</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a:t>
            </a:r>
            <a:r>
              <a:rPr lang="en-US" altLang="ja-JP" sz="1800" dirty="0" smtClean="0">
                <a:solidFill>
                  <a:srgbClr val="0070C0"/>
                </a:solidFill>
              </a:rPr>
              <a:t>  2 : zoom</a:t>
            </a:r>
            <a:r>
              <a:rPr lang="ja-JP" altLang="en-US" sz="1800" dirty="0" smtClean="0">
                <a:solidFill>
                  <a:srgbClr val="0070C0"/>
                </a:solidFill>
              </a:rPr>
              <a:t>実施   </a:t>
            </a:r>
            <a:r>
              <a:rPr lang="en-US" altLang="ja-JP" sz="1800" dirty="0" smtClean="0">
                <a:solidFill>
                  <a:srgbClr val="0070C0"/>
                </a:solidFill>
              </a:rPr>
              <a:t>※</a:t>
            </a:r>
            <a:r>
              <a:rPr lang="ja-JP" altLang="en-US" sz="1800" dirty="0">
                <a:solidFill>
                  <a:srgbClr val="0070C0"/>
                </a:solidFill>
              </a:rPr>
              <a:t> </a:t>
            </a:r>
            <a:r>
              <a:rPr lang="ja-JP" altLang="en-US" sz="1800" dirty="0" smtClean="0">
                <a:solidFill>
                  <a:srgbClr val="0070C0"/>
                </a:solidFill>
              </a:rPr>
              <a:t>提出済み課題について，井尻に説明する時間を設ける</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09.   </a:t>
            </a:r>
            <a:r>
              <a:rPr lang="ja-JP" altLang="en-US" sz="1800" dirty="0" smtClean="0">
                <a:solidFill>
                  <a:srgbClr val="0070C0"/>
                </a:solidFill>
              </a:rPr>
              <a:t>プログラミング演習  </a:t>
            </a:r>
            <a:r>
              <a:rPr lang="en-US" altLang="ja-JP" sz="1800" dirty="0" smtClean="0">
                <a:solidFill>
                  <a:srgbClr val="0070C0"/>
                </a:solidFill>
              </a:rPr>
              <a:t>3 : zoom</a:t>
            </a:r>
            <a:r>
              <a:rPr lang="ja-JP" altLang="en-US" sz="1800" dirty="0" smtClean="0">
                <a:solidFill>
                  <a:srgbClr val="0070C0"/>
                </a:solidFill>
              </a:rPr>
              <a:t>実施 </a:t>
            </a:r>
            <a:r>
              <a:rPr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10.</a:t>
            </a:r>
            <a:r>
              <a:rPr lang="ja-JP" altLang="en-US" sz="1800" dirty="0" smtClean="0">
                <a:solidFill>
                  <a:srgbClr val="0070C0"/>
                </a:solidFill>
              </a:rPr>
              <a:t>　プログラミング演習  </a:t>
            </a:r>
            <a:r>
              <a:rPr lang="en-US" altLang="ja-JP" sz="1800" dirty="0" smtClean="0">
                <a:solidFill>
                  <a:srgbClr val="0070C0"/>
                </a:solidFill>
              </a:rPr>
              <a:t>4 : zoom</a:t>
            </a:r>
            <a:r>
              <a:rPr lang="ja-JP" altLang="en-US" sz="1800" dirty="0" smtClean="0">
                <a:solidFill>
                  <a:srgbClr val="0070C0"/>
                </a:solidFill>
              </a:rPr>
              <a:t>実施</a:t>
            </a:r>
            <a:r>
              <a:rPr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11.</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  </a:t>
            </a:r>
            <a:r>
              <a:rPr lang="en-US" altLang="ja-JP" sz="1800" dirty="0" smtClean="0">
                <a:solidFill>
                  <a:srgbClr val="0070C0"/>
                </a:solidFill>
              </a:rPr>
              <a:t>5 : zoom</a:t>
            </a:r>
            <a:r>
              <a:rPr lang="ja-JP" altLang="en-US" sz="1800" dirty="0" smtClean="0">
                <a:solidFill>
                  <a:srgbClr val="0070C0"/>
                </a:solidFill>
              </a:rPr>
              <a:t>実施 </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t>12.   </a:t>
            </a:r>
            <a:r>
              <a:rPr lang="ja-JP" altLang="en-US" sz="1800" dirty="0" smtClean="0"/>
              <a:t>筆記試験</a:t>
            </a:r>
            <a:endParaRPr lang="en-US" altLang="ja-JP" sz="1800" dirty="0" smtClean="0"/>
          </a:p>
        </p:txBody>
      </p:sp>
    </p:spTree>
    <p:extLst>
      <p:ext uri="{BB962C8B-B14F-4D97-AF65-F5344CB8AC3E}">
        <p14:creationId xmlns:p14="http://schemas.microsoft.com/office/powerpoint/2010/main" val="3020733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a:t>
            </a:r>
            <a:r>
              <a:rPr lang="ja-JP" altLang="en-US" sz="2000" dirty="0" smtClean="0">
                <a:sym typeface="Wingdings" panose="05000000000000000000" pitchFamily="2" charset="2"/>
              </a:rPr>
              <a:t>，</a:t>
            </a:r>
            <a:r>
              <a:rPr lang="ja-JP" altLang="en-US" sz="2000" dirty="0">
                <a:sym typeface="Wingdings" panose="05000000000000000000" pitchFamily="2" charset="2"/>
              </a:rPr>
              <a:t>彩度</a:t>
            </a:r>
            <a:r>
              <a:rPr lang="ja-JP" altLang="en-US" sz="2000" dirty="0" smtClean="0">
                <a:sym typeface="Wingdings" panose="05000000000000000000" pitchFamily="2" charset="2"/>
              </a:rPr>
              <a:t>，</a:t>
            </a:r>
            <a:r>
              <a:rPr lang="ja-JP" altLang="en-US" sz="2000" dirty="0">
                <a:sym typeface="Wingdings" panose="05000000000000000000" pitchFamily="2" charset="2"/>
              </a:rPr>
              <a:t>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86"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4516777"/>
            <a:ext cx="10998819" cy="1340668"/>
          </a:xfrm>
        </p:spPr>
        <p:txBody>
          <a:bodyPr>
            <a:normAutofit/>
          </a:bodyPr>
          <a:lstStyle/>
          <a:p>
            <a:pPr algn="r"/>
            <a:r>
              <a:rPr lang="ja-JP" altLang="en-US" sz="3600" b="1" dirty="0" smtClean="0"/>
              <a:t>誤差逆伝搬</a:t>
            </a:r>
            <a:r>
              <a:rPr kumimoji="1" lang="en-US" altLang="ja-JP" sz="3600" b="1" dirty="0" smtClean="0"/>
              <a:t/>
            </a:r>
            <a:br>
              <a:rPr kumimoji="1" lang="en-US" altLang="ja-JP" sz="3600" b="1" dirty="0" smtClean="0"/>
            </a:br>
            <a:r>
              <a:rPr kumimoji="1" lang="en-US" altLang="ja-JP" sz="3600" b="1" dirty="0" smtClean="0"/>
              <a:t>back propagation</a:t>
            </a:r>
            <a:endParaRPr kumimoji="1" lang="ja-JP" altLang="en-US" sz="3100" dirty="0"/>
          </a:p>
        </p:txBody>
      </p:sp>
      <p:sp>
        <p:nvSpPr>
          <p:cNvPr id="3" name="コンテンツ プレースホルダー 2"/>
          <p:cNvSpPr>
            <a:spLocks noGrp="1"/>
          </p:cNvSpPr>
          <p:nvPr>
            <p:ph idx="1"/>
          </p:nvPr>
        </p:nvSpPr>
        <p:spPr>
          <a:xfrm>
            <a:off x="795015" y="6238591"/>
            <a:ext cx="10984305" cy="508568"/>
          </a:xfrm>
        </p:spPr>
        <p:txBody>
          <a:bodyPr>
            <a:normAutofit/>
          </a:bodyPr>
          <a:lstStyle/>
          <a:p>
            <a:pPr marL="0" indent="0" algn="r">
              <a:buNone/>
            </a:pPr>
            <a:r>
              <a:rPr lang="ja-JP" altLang="en-US" sz="2000" dirty="0"/>
              <a:t>時間</a:t>
            </a:r>
            <a:r>
              <a:rPr lang="ja-JP" altLang="en-US" sz="2000" dirty="0" smtClean="0"/>
              <a:t>があれば</a:t>
            </a:r>
            <a:r>
              <a:rPr lang="ja-JP" altLang="en-US" sz="2000" dirty="0"/>
              <a:t>説明</a:t>
            </a:r>
            <a:r>
              <a:rPr lang="ja-JP" altLang="en-US" sz="2000" dirty="0" smtClean="0"/>
              <a:t>します</a:t>
            </a:r>
            <a:endParaRPr kumimoji="1" lang="ja-JP" altLang="en-US" sz="20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smtClean="0">
                <a:solidFill>
                  <a:srgbClr val="FF0000"/>
                </a:solidFill>
                <a:latin typeface="Times New Roman" panose="02020603050405020304" pitchFamily="18" charset="0"/>
                <a:cs typeface="Times New Roman" panose="02020603050405020304" pitchFamily="18" charset="0"/>
              </a:rPr>
              <a:t>補足資料</a:t>
            </a:r>
            <a:endParaRPr lang="en-US" altLang="ja-JP" b="1" dirty="0" smtClean="0">
              <a:solidFill>
                <a:srgbClr val="FF0000"/>
              </a:solidFill>
              <a:latin typeface="Times New Roman" panose="02020603050405020304" pitchFamily="18" charset="0"/>
              <a:cs typeface="Times New Roman" panose="02020603050405020304" pitchFamily="18" charset="0"/>
            </a:endParaRPr>
          </a:p>
          <a:p>
            <a:pPr algn="r"/>
            <a:r>
              <a:rPr lang="ja-JP" altLang="en-US" b="1" dirty="0" smtClean="0">
                <a:solidFill>
                  <a:srgbClr val="FF0000"/>
                </a:solidFill>
              </a:rPr>
              <a:t>目的関数</a:t>
            </a:r>
            <a:r>
              <a:rPr lang="en-US" altLang="ja-JP" b="1" dirty="0" smtClean="0">
                <a:solidFill>
                  <a:srgbClr val="FF0000"/>
                </a:solidFill>
              </a:rPr>
              <a:t>J</a:t>
            </a:r>
            <a:r>
              <a:rPr lang="ja-JP" altLang="en-US" b="1" dirty="0" smtClean="0">
                <a:solidFill>
                  <a:srgbClr val="FF0000"/>
                </a:solidFill>
              </a:rPr>
              <a:t>は</a:t>
            </a:r>
            <a:r>
              <a:rPr lang="en-US" altLang="ja-JP" b="1" dirty="0" smtClean="0">
                <a:solidFill>
                  <a:srgbClr val="FF0000"/>
                </a:solidFill>
              </a:rPr>
              <a:t>Loss</a:t>
            </a:r>
            <a:r>
              <a:rPr lang="ja-JP" altLang="en-US" b="1" dirty="0" smtClean="0">
                <a:solidFill>
                  <a:srgbClr val="FF0000"/>
                </a:solidFill>
              </a:rPr>
              <a:t>と呼ばれ</a:t>
            </a:r>
            <a:endParaRPr lang="en-US" altLang="ja-JP" b="1" dirty="0" smtClean="0">
              <a:solidFill>
                <a:srgbClr val="FF0000"/>
              </a:solidFill>
            </a:endParaRPr>
          </a:p>
          <a:p>
            <a:pPr algn="r"/>
            <a:r>
              <a:rPr lang="ja-JP" altLang="en-US" b="1" dirty="0" smtClean="0">
                <a:solidFill>
                  <a:srgbClr val="FF0000"/>
                </a:solidFill>
              </a:rPr>
              <a:t>このスライドとは違うものもよく利用される</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誤差逆伝播法</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ひとつずつ（または一定数）教師データ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円形度により、入力</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14291</TotalTime>
  <Words>3411</Words>
  <Application>Microsoft Office PowerPoint</Application>
  <PresentationFormat>ワイド画面</PresentationFormat>
  <Paragraphs>1000</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ディジタルメディア処理2</vt:lpstr>
      <vt:lpstr>Contents</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441</cp:revision>
  <cp:lastPrinted>2018-06-07T03:05:34Z</cp:lastPrinted>
  <dcterms:created xsi:type="dcterms:W3CDTF">2017-01-19T02:23:36Z</dcterms:created>
  <dcterms:modified xsi:type="dcterms:W3CDTF">2020-03-30T07:58:42Z</dcterms:modified>
</cp:coreProperties>
</file>