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408" r:id="rId2"/>
    <p:sldId id="409" r:id="rId3"/>
    <p:sldId id="278" r:id="rId4"/>
    <p:sldId id="353" r:id="rId5"/>
    <p:sldId id="355" r:id="rId6"/>
    <p:sldId id="356" r:id="rId7"/>
    <p:sldId id="362" r:id="rId8"/>
    <p:sldId id="359" r:id="rId9"/>
    <p:sldId id="364" r:id="rId10"/>
    <p:sldId id="365" r:id="rId11"/>
    <p:sldId id="367" r:id="rId12"/>
    <p:sldId id="381" r:id="rId13"/>
    <p:sldId id="369" r:id="rId14"/>
    <p:sldId id="371" r:id="rId15"/>
    <p:sldId id="368" r:id="rId16"/>
    <p:sldId id="370" r:id="rId17"/>
    <p:sldId id="374" r:id="rId18"/>
    <p:sldId id="375" r:id="rId19"/>
    <p:sldId id="377" r:id="rId20"/>
    <p:sldId id="378" r:id="rId21"/>
    <p:sldId id="384" r:id="rId22"/>
    <p:sldId id="360" r:id="rId23"/>
    <p:sldId id="390" r:id="rId24"/>
    <p:sldId id="379" r:id="rId25"/>
    <p:sldId id="382" r:id="rId26"/>
    <p:sldId id="385" r:id="rId27"/>
    <p:sldId id="376" r:id="rId28"/>
    <p:sldId id="387" r:id="rId29"/>
    <p:sldId id="386" r:id="rId30"/>
    <p:sldId id="388" r:id="rId31"/>
    <p:sldId id="389" r:id="rId32"/>
    <p:sldId id="357" r:id="rId33"/>
    <p:sldId id="391" r:id="rId34"/>
    <p:sldId id="392" r:id="rId35"/>
    <p:sldId id="393" r:id="rId36"/>
    <p:sldId id="394" r:id="rId37"/>
    <p:sldId id="396" r:id="rId38"/>
    <p:sldId id="397" r:id="rId39"/>
    <p:sldId id="400" r:id="rId40"/>
    <p:sldId id="401" r:id="rId41"/>
    <p:sldId id="403" r:id="rId42"/>
    <p:sldId id="404" r:id="rId43"/>
    <p:sldId id="399" r:id="rId4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38" autoAdjust="0"/>
    <p:restoredTop sz="96582" autoAdjust="0"/>
  </p:normalViewPr>
  <p:slideViewPr>
    <p:cSldViewPr snapToGrid="0">
      <p:cViewPr varScale="1">
        <p:scale>
          <a:sx n="121" d="100"/>
          <a:sy n="121" d="100"/>
        </p:scale>
        <p:origin x="576"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2020/3/30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3803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梅谷さんの論文とかが結構近い（あれはオートエンコーダだけど）</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31</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2020/3/30</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2020/3/30</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2020/3/30</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2020/3/30</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2020/3/30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2020/3/30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38.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1.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6.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40.png"/><Relationship Id="rId4" Type="http://schemas.openxmlformats.org/officeDocument/2006/relationships/image" Target="../media/image83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41.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image" Target="../media/image82.png"/><Relationship Id="rId16"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87.png"/><Relationship Id="rId5" Type="http://schemas.openxmlformats.org/officeDocument/2006/relationships/image" Target="../media/image98.png"/><Relationship Id="rId15" Type="http://schemas.openxmlformats.org/officeDocument/2006/relationships/image" Target="../media/image91.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90.png"/></Relationships>
</file>

<file path=ppt/slides/_rels/slide42.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18" Type="http://schemas.openxmlformats.org/officeDocument/2006/relationships/image" Target="../media/image119.png"/><Relationship Id="rId26" Type="http://schemas.openxmlformats.org/officeDocument/2006/relationships/image" Target="../media/image128.png"/><Relationship Id="rId3" Type="http://schemas.openxmlformats.org/officeDocument/2006/relationships/image" Target="../media/image104.png"/><Relationship Id="rId21" Type="http://schemas.openxmlformats.org/officeDocument/2006/relationships/image" Target="../media/image123.png"/><Relationship Id="rId7" Type="http://schemas.openxmlformats.org/officeDocument/2006/relationships/image" Target="../media/image108.png"/><Relationship Id="rId12" Type="http://schemas.openxmlformats.org/officeDocument/2006/relationships/image" Target="../media/image113.png"/><Relationship Id="rId17" Type="http://schemas.openxmlformats.org/officeDocument/2006/relationships/image" Target="../media/image118.png"/><Relationship Id="rId25" Type="http://schemas.openxmlformats.org/officeDocument/2006/relationships/image" Target="../media/image127.png"/><Relationship Id="rId2" Type="http://schemas.openxmlformats.org/officeDocument/2006/relationships/image" Target="../media/image82.png"/><Relationship Id="rId16" Type="http://schemas.openxmlformats.org/officeDocument/2006/relationships/image" Target="../media/image117.png"/><Relationship Id="rId20" Type="http://schemas.openxmlformats.org/officeDocument/2006/relationships/image" Target="../media/image122.png"/><Relationship Id="rId29"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24" Type="http://schemas.openxmlformats.org/officeDocument/2006/relationships/image" Target="../media/image126.png"/><Relationship Id="rId32" Type="http://schemas.openxmlformats.org/officeDocument/2006/relationships/image" Target="../media/image134.png"/><Relationship Id="rId5" Type="http://schemas.openxmlformats.org/officeDocument/2006/relationships/image" Target="../media/image106.png"/><Relationship Id="rId15" Type="http://schemas.openxmlformats.org/officeDocument/2006/relationships/image" Target="../media/image116.png"/><Relationship Id="rId23" Type="http://schemas.openxmlformats.org/officeDocument/2006/relationships/image" Target="../media/image125.png"/><Relationship Id="rId28" Type="http://schemas.openxmlformats.org/officeDocument/2006/relationships/image" Target="../media/image130.png"/><Relationship Id="rId10" Type="http://schemas.openxmlformats.org/officeDocument/2006/relationships/image" Target="../media/image111.png"/><Relationship Id="rId19" Type="http://schemas.openxmlformats.org/officeDocument/2006/relationships/image" Target="../media/image121.png"/><Relationship Id="rId31" Type="http://schemas.openxmlformats.org/officeDocument/2006/relationships/image" Target="../media/image133.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5.png"/><Relationship Id="rId22" Type="http://schemas.openxmlformats.org/officeDocument/2006/relationships/image" Target="../media/image124.png"/><Relationship Id="rId27" Type="http://schemas.openxmlformats.org/officeDocument/2006/relationships/image" Target="../media/image129.png"/><Relationship Id="rId30" Type="http://schemas.openxmlformats.org/officeDocument/2006/relationships/image" Target="../media/image1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ディジタルメディア処理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1317969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83570" y="1505859"/>
                <a:ext cx="6081484"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latin typeface="Cambria Math" panose="02040503050406030204" pitchFamily="18" charset="0"/>
                  </a:rPr>
                  <a:t>データ点</a:t>
                </a:r>
                <a:r>
                  <a:rPr lang="ja-JP" altLang="en-US" sz="2400" dirty="0">
                    <a:latin typeface="Cambria Math" panose="02040503050406030204" pitchFamily="18" charset="0"/>
                  </a:rPr>
                  <a:t>の</a:t>
                </a:r>
                <a:r>
                  <a:rPr lang="ja-JP" altLang="en-US" sz="2400" dirty="0" smtClean="0">
                    <a:latin typeface="Cambria Math" panose="02040503050406030204" pitchFamily="18" charset="0"/>
                  </a:rPr>
                  <a:t>ばらつきが最も大きい方向への射影を</a:t>
                </a:r>
                <a:r>
                  <a:rPr lang="ja-JP" altLang="en-US" sz="2400" b="1" dirty="0" smtClean="0">
                    <a:solidFill>
                      <a:srgbClr val="C00000"/>
                    </a:solidFill>
                    <a:latin typeface="Cambria Math" panose="02040503050406030204" pitchFamily="18" charset="0"/>
                  </a:rPr>
                  <a:t>第</a:t>
                </a:r>
                <a:r>
                  <a:rPr lang="en-US" altLang="ja-JP" sz="2400" b="1" dirty="0" smtClean="0">
                    <a:solidFill>
                      <a:srgbClr val="C00000"/>
                    </a:solidFill>
                    <a:latin typeface="Cambria Math" panose="02040503050406030204" pitchFamily="18" charset="0"/>
                  </a:rPr>
                  <a:t>1</a:t>
                </a:r>
                <a:r>
                  <a:rPr lang="ja-JP" altLang="en-US" sz="2400" b="1" dirty="0" smtClean="0">
                    <a:solidFill>
                      <a:srgbClr val="C00000"/>
                    </a:solidFill>
                    <a:latin typeface="Cambria Math" panose="02040503050406030204" pitchFamily="18" charset="0"/>
                  </a:rPr>
                  <a:t>主成分</a:t>
                </a:r>
                <a:r>
                  <a:rPr lang="ja-JP" altLang="en-US" sz="2400" dirty="0" smtClean="0">
                    <a:latin typeface="Cambria Math" panose="02040503050406030204" pitchFamily="18" charset="0"/>
                  </a:rPr>
                  <a:t>と呼ぶ</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第一主成分軸と直交し，かつ，データ点の</a:t>
                </a:r>
                <a:r>
                  <a:rPr lang="ja-JP" altLang="en-US" sz="2400" dirty="0">
                    <a:latin typeface="Cambria Math" panose="02040503050406030204" pitchFamily="18" charset="0"/>
                  </a:rPr>
                  <a:t>ばらつきが最も大きい</a:t>
                </a:r>
                <a:r>
                  <a:rPr lang="ja-JP" altLang="en-US" sz="2400" dirty="0" smtClean="0">
                    <a:latin typeface="Cambria Math" panose="02040503050406030204" pitchFamily="18" charset="0"/>
                  </a:rPr>
                  <a:t>方向への射影を</a:t>
                </a:r>
                <a:r>
                  <a:rPr lang="ja-JP" altLang="en-US" sz="2400" b="1" dirty="0" smtClean="0">
                    <a:solidFill>
                      <a:srgbClr val="C00000"/>
                    </a:solidFill>
                    <a:latin typeface="Cambria Math" panose="02040503050406030204" pitchFamily="18" charset="0"/>
                  </a:rPr>
                  <a:t>第</a:t>
                </a:r>
                <a:r>
                  <a:rPr lang="en-US" altLang="ja-JP" sz="2400" b="1" dirty="0" smtClean="0">
                    <a:solidFill>
                      <a:srgbClr val="C00000"/>
                    </a:solidFill>
                    <a:latin typeface="Cambria Math" panose="02040503050406030204" pitchFamily="18" charset="0"/>
                  </a:rPr>
                  <a:t>2</a:t>
                </a:r>
                <a:r>
                  <a:rPr lang="ja-JP" altLang="en-US" sz="2400" b="1" dirty="0" smtClean="0">
                    <a:solidFill>
                      <a:srgbClr val="C00000"/>
                    </a:solidFill>
                    <a:latin typeface="Cambria Math" panose="02040503050406030204" pitchFamily="18" charset="0"/>
                  </a:rPr>
                  <a:t>主成分</a:t>
                </a:r>
                <a:r>
                  <a:rPr lang="ja-JP" altLang="en-US" sz="2400" dirty="0" smtClean="0">
                    <a:latin typeface="Cambria Math" panose="02040503050406030204" pitchFamily="18" charset="0"/>
                  </a:rPr>
                  <a:t>と呼ぶ</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同様に第</a:t>
                </a:r>
                <a:r>
                  <a:rPr lang="en-US" altLang="ja-JP" sz="2400" dirty="0" smtClean="0">
                    <a:latin typeface="Cambria Math" panose="02040503050406030204" pitchFamily="18" charset="0"/>
                  </a:rPr>
                  <a:t>n</a:t>
                </a:r>
                <a:r>
                  <a:rPr lang="ja-JP" altLang="en-US" sz="2400" dirty="0" smtClean="0">
                    <a:latin typeface="Cambria Math" panose="02040503050406030204" pitchFamily="18" charset="0"/>
                  </a:rPr>
                  <a:t>主成分が定義される</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例）左図では・・・</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000" dirty="0" smtClean="0">
                    <a:latin typeface="Cambria Math" panose="02040503050406030204" pitchFamily="18" charset="0"/>
                  </a:rPr>
                  <a:t>第</a:t>
                </a:r>
                <a:r>
                  <a:rPr lang="en-US" altLang="ja-JP" sz="2000" dirty="0" smtClean="0">
                    <a:latin typeface="Cambria Math" panose="02040503050406030204" pitchFamily="18" charset="0"/>
                  </a:rPr>
                  <a:t>1</a:t>
                </a:r>
                <a:r>
                  <a:rPr lang="ja-JP" altLang="en-US" sz="2000" dirty="0" smtClean="0">
                    <a:latin typeface="Cambria Math" panose="02040503050406030204" pitchFamily="18" charset="0"/>
                  </a:rPr>
                  <a:t>主成分</a:t>
                </a:r>
                <a:r>
                  <a:rPr lang="en-US" altLang="ja-JP" sz="2000" dirty="0" smtClean="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en-US" altLang="ja-JP" sz="2000" dirty="0"/>
                  <a:t> </a:t>
                </a:r>
                <a:r>
                  <a:rPr lang="ja-JP" altLang="en-US" sz="2000" dirty="0" err="1" smtClean="0"/>
                  <a:t>への</a:t>
                </a:r>
                <a:r>
                  <a:rPr lang="ja-JP" altLang="en-US" sz="2000" dirty="0" smtClean="0"/>
                  <a:t>射影</a:t>
                </a:r>
                <a:r>
                  <a:rPr lang="en-US" altLang="ja-JP" sz="2000" dirty="0" smtClean="0"/>
                  <a:t>)</a:t>
                </a:r>
                <a:r>
                  <a:rPr lang="ja-JP" altLang="en-US" sz="2000" dirty="0" smtClean="0"/>
                  <a:t>は</a:t>
                </a:r>
                <a:r>
                  <a:rPr lang="en-US" altLang="ja-JP" sz="2000" dirty="0" smtClean="0"/>
                  <a:t>『</a:t>
                </a:r>
                <a:r>
                  <a:rPr lang="ja-JP" altLang="en-US" sz="2000" dirty="0" smtClean="0"/>
                  <a:t>学力</a:t>
                </a:r>
                <a:r>
                  <a:rPr lang="en-US" altLang="ja-JP" sz="2000" dirty="0" smtClean="0"/>
                  <a:t>』</a:t>
                </a:r>
                <a:r>
                  <a:rPr lang="ja-JP" altLang="en-US" sz="2000" dirty="0" smtClean="0"/>
                  <a:t>を表現</a:t>
                </a:r>
                <a:endParaRPr lang="ja-JP" altLang="en-US" sz="2000" dirty="0"/>
              </a:p>
              <a:p>
                <a:pPr marL="0" indent="0">
                  <a:lnSpc>
                    <a:spcPct val="100000"/>
                  </a:lnSpc>
                  <a:spcBef>
                    <a:spcPts val="600"/>
                  </a:spcBef>
                  <a:spcAft>
                    <a:spcPts val="600"/>
                  </a:spcAft>
                  <a:buNone/>
                </a:pPr>
                <a:r>
                  <a:rPr lang="ja-JP" altLang="en-US" sz="2000" dirty="0" smtClean="0">
                    <a:latin typeface="Cambria Math" panose="02040503050406030204" pitchFamily="18" charset="0"/>
                  </a:rPr>
                  <a:t>第</a:t>
                </a:r>
                <a:r>
                  <a:rPr lang="en-US" altLang="ja-JP" sz="2000" dirty="0" smtClean="0">
                    <a:latin typeface="Cambria Math" panose="02040503050406030204" pitchFamily="18" charset="0"/>
                  </a:rPr>
                  <a:t>2</a:t>
                </a:r>
                <a:r>
                  <a:rPr lang="ja-JP" altLang="en-US" sz="2000" dirty="0" smtClean="0">
                    <a:latin typeface="Cambria Math" panose="02040503050406030204" pitchFamily="18" charset="0"/>
                  </a:rPr>
                  <a:t>主成分</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en-US" altLang="ja-JP" sz="2000" dirty="0"/>
                  <a:t> </a:t>
                </a:r>
                <a:r>
                  <a:rPr lang="ja-JP" altLang="en-US" sz="2000" dirty="0" err="1"/>
                  <a:t>への</a:t>
                </a:r>
                <a:r>
                  <a:rPr lang="ja-JP" altLang="en-US" sz="2000" dirty="0"/>
                  <a:t>射影</a:t>
                </a:r>
                <a:r>
                  <a:rPr lang="en-US" altLang="ja-JP" sz="2000" dirty="0"/>
                  <a:t>)</a:t>
                </a:r>
                <a:r>
                  <a:rPr lang="ja-JP" altLang="en-US" sz="2000" dirty="0"/>
                  <a:t>は</a:t>
                </a:r>
                <a:r>
                  <a:rPr lang="en-US" altLang="ja-JP" sz="2000" dirty="0" smtClean="0"/>
                  <a:t>『</a:t>
                </a:r>
                <a:r>
                  <a:rPr lang="ja-JP" altLang="en-US" sz="2000" dirty="0" smtClean="0"/>
                  <a:t>文系指向</a:t>
                </a:r>
                <a:r>
                  <a:rPr lang="en-US" altLang="ja-JP" sz="2000" dirty="0" smtClean="0"/>
                  <a:t>』</a:t>
                </a:r>
                <a:r>
                  <a:rPr lang="ja-JP" altLang="en-US" sz="2000" dirty="0"/>
                  <a:t>を</a:t>
                </a:r>
                <a:r>
                  <a:rPr lang="ja-JP" altLang="en-US" sz="2000" dirty="0" smtClean="0"/>
                  <a:t>表現</a:t>
                </a:r>
                <a:endParaRPr lang="en-US" altLang="ja-JP" sz="2000" dirty="0" smtClean="0"/>
              </a:p>
              <a:p>
                <a:pPr marL="0" indent="0">
                  <a:lnSpc>
                    <a:spcPct val="100000"/>
                  </a:lnSpc>
                  <a:spcBef>
                    <a:spcPts val="600"/>
                  </a:spcBef>
                  <a:spcAft>
                    <a:spcPts val="600"/>
                  </a:spcAft>
                  <a:buNone/>
                </a:pPr>
                <a:r>
                  <a:rPr lang="ja-JP" altLang="en-US" sz="2000" dirty="0" smtClean="0"/>
                  <a:t>・・・・してい</a:t>
                </a:r>
                <a:r>
                  <a:rPr lang="ja-JP" altLang="en-US" sz="2000" dirty="0"/>
                  <a:t>る</a:t>
                </a:r>
                <a:r>
                  <a:rPr lang="ja-JP" altLang="en-US" sz="2000" dirty="0" smtClean="0"/>
                  <a:t>ように</a:t>
                </a:r>
                <a:r>
                  <a:rPr lang="ja-JP" altLang="en-US" sz="2000" dirty="0"/>
                  <a:t>考</a:t>
                </a:r>
                <a:r>
                  <a:rPr lang="ja-JP" altLang="en-US" sz="2000" dirty="0" smtClean="0"/>
                  <a:t>えられるかも知れないしそうでないかもしれない</a:t>
                </a:r>
                <a:endParaRPr lang="ja-JP" altLang="en-US" sz="2000" dirty="0"/>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83570" y="1505859"/>
                <a:ext cx="6081484" cy="3989612"/>
              </a:xfrm>
              <a:prstGeom prst="rect">
                <a:avLst/>
              </a:prstGeom>
              <a:blipFill rotWithShape="0">
                <a:blip r:embed="rId6"/>
                <a:stretch>
                  <a:fillRect l="-1605" t="-1223" r="-401" b="-35627"/>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smtClean="0"/>
              <a:t>- </a:t>
            </a:r>
            <a:r>
              <a:rPr kumimoji="1" lang="ja-JP" altLang="en-US" sz="3600" dirty="0" smtClean="0"/>
              <a:t>第</a:t>
            </a:r>
            <a:r>
              <a:rPr kumimoji="1" lang="en-US" altLang="ja-JP" sz="3600" dirty="0" smtClean="0"/>
              <a:t>n</a:t>
            </a:r>
            <a:r>
              <a:rPr kumimoji="1" lang="ja-JP" altLang="en-US" sz="3600" dirty="0" smtClean="0"/>
              <a:t>主成分</a:t>
            </a:r>
            <a:endParaRPr kumimoji="1" lang="ja-JP" altLang="en-US" sz="3600" dirty="0"/>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420302" y="5657671"/>
            <a:ext cx="5705023" cy="1200329"/>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統計データから互いに無関係の因子を取り出して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，観測値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をそれらの因子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の線形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結合で説明することを主成分分析と呼び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，取り出された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因子を主成分と呼ぶ</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これなら分かる応用数学教室より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smtClean="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smtClean="0"/>
                  <a:t>　</a:t>
                </a:r>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22553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 </a:t>
            </a:r>
            <a:r>
              <a:rPr lang="en-US" altLang="ja-JP" sz="2000" b="1" dirty="0" smtClean="0">
                <a:sym typeface="Wingdings" panose="05000000000000000000" pitchFamily="2" charset="2"/>
              </a:rPr>
              <a:t> </a:t>
            </a:r>
            <a:r>
              <a:rPr lang="ja-JP" altLang="en-US" sz="2000" b="1" dirty="0" smtClean="0">
                <a:solidFill>
                  <a:srgbClr val="C00000"/>
                </a:solidFill>
                <a:sym typeface="Wingdings" panose="05000000000000000000" pitchFamily="2" charset="2"/>
              </a:rPr>
              <a:t>場合による（</a:t>
            </a:r>
            <a:r>
              <a:rPr lang="en-US" altLang="ja-JP" sz="2000" b="1" dirty="0" smtClean="0">
                <a:solidFill>
                  <a:srgbClr val="C00000"/>
                </a:solidFill>
                <a:sym typeface="Wingdings" panose="05000000000000000000" pitchFamily="2" charset="2"/>
              </a:rPr>
              <a:t>n</a:t>
            </a:r>
            <a:r>
              <a:rPr lang="ja-JP" altLang="en-US" sz="2000" b="1" dirty="0" smtClean="0">
                <a:solidFill>
                  <a:srgbClr val="C00000"/>
                </a:solidFill>
                <a:sym typeface="Wingdings" panose="05000000000000000000" pitchFamily="2" charset="2"/>
              </a:rPr>
              <a:t>次元データには第</a:t>
            </a:r>
            <a:r>
              <a:rPr lang="en-US" altLang="ja-JP" sz="2000" b="1" dirty="0" smtClean="0">
                <a:solidFill>
                  <a:srgbClr val="C00000"/>
                </a:solidFill>
                <a:sym typeface="Wingdings" panose="05000000000000000000" pitchFamily="2" charset="2"/>
              </a:rPr>
              <a:t>n</a:t>
            </a:r>
            <a:r>
              <a:rPr lang="ja-JP" altLang="en-US" sz="2000" b="1" dirty="0" smtClean="0">
                <a:solidFill>
                  <a:srgbClr val="C00000"/>
                </a:solidFill>
                <a:sym typeface="Wingdings" panose="05000000000000000000" pitchFamily="2" charset="2"/>
              </a:rPr>
              <a:t>主成分まで存在する）</a:t>
            </a:r>
            <a:endParaRPr lang="en-US" altLang="ja-JP" sz="2000" b="1" dirty="0" smtClean="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smtClean="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smtClean="0">
                    <a:latin typeface="游明朝" panose="02020400000000000000" pitchFamily="18" charset="-128"/>
                    <a:ea typeface="游明朝" panose="02020400000000000000" pitchFamily="18" charset="-128"/>
                  </a:rPr>
                  <a:t>準備 </a:t>
                </a:r>
                <a:r>
                  <a:rPr lang="en-US" altLang="ja-JP" sz="2400" b="1" dirty="0" smtClean="0">
                    <a:latin typeface="游明朝" panose="02020400000000000000" pitchFamily="18" charset="-128"/>
                    <a:ea typeface="游明朝" panose="02020400000000000000" pitchFamily="18" charset="-128"/>
                  </a:rPr>
                  <a:t>: </a:t>
                </a:r>
                <a:r>
                  <a:rPr lang="ja-JP" altLang="en-US" sz="2400" b="1" dirty="0" smtClean="0">
                    <a:latin typeface="游明朝" panose="02020400000000000000" pitchFamily="18" charset="-128"/>
                    <a:ea typeface="游明朝" panose="02020400000000000000" pitchFamily="18" charset="-128"/>
                  </a:rPr>
                  <a:t> </a:t>
                </a:r>
                <a:endParaRPr lang="en-US" altLang="ja-JP" sz="2400" b="1" dirty="0" smtClean="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smtClean="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smtClean="0">
                    <a:latin typeface="游明朝" panose="02020400000000000000" pitchFamily="18" charset="-128"/>
                    <a:ea typeface="游明朝" panose="02020400000000000000" pitchFamily="18" charset="-128"/>
                  </a:rPr>
                  <a:t>(</a:t>
                </a:r>
                <a:r>
                  <a:rPr lang="en-US" altLang="ja-JP" sz="2400" dirty="0" smtClean="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smtClean="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smtClean="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smtClean="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長さ</a:t>
                </a:r>
                <a:r>
                  <a:rPr lang="en-US" altLang="ja-JP" sz="2400" dirty="0" smtClean="0">
                    <a:latin typeface="游明朝" panose="02020400000000000000" pitchFamily="18" charset="-128"/>
                    <a:ea typeface="游明朝" panose="02020400000000000000" pitchFamily="18" charset="-128"/>
                  </a:rPr>
                  <a:t>1</a:t>
                </a:r>
                <a:r>
                  <a:rPr lang="ja-JP" altLang="en-US" sz="2400" dirty="0" smtClean="0">
                    <a:latin typeface="游明朝" panose="02020400000000000000" pitchFamily="18" charset="-128"/>
                    <a:ea typeface="游明朝" panose="02020400000000000000" pitchFamily="18" charset="-128"/>
                  </a:rPr>
                  <a:t>で互いに直交する</a:t>
                </a:r>
                <a:r>
                  <a:rPr lang="ja-JP" altLang="ja-JP" sz="2400" dirty="0" smtClean="0">
                    <a:latin typeface="游明朝" panose="02020400000000000000" pitchFamily="18" charset="-128"/>
                    <a:ea typeface="游明朝" panose="02020400000000000000" pitchFamily="18" charset="-128"/>
                  </a:rPr>
                  <a:t>固有</a:t>
                </a:r>
                <a:r>
                  <a:rPr lang="ja-JP" altLang="ja-JP" sz="2400" dirty="0">
                    <a:latin typeface="游明朝" panose="02020400000000000000" pitchFamily="18" charset="-128"/>
                    <a:ea typeface="游明朝" panose="02020400000000000000" pitchFamily="18" charset="-128"/>
                  </a:rPr>
                  <a:t>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a:t>
                </a:r>
                <a:r>
                  <a:rPr lang="ja-JP" altLang="ja-JP" sz="2400" dirty="0" smtClean="0">
                    <a:latin typeface="游明朝" panose="02020400000000000000" pitchFamily="18" charset="-128"/>
                    <a:ea typeface="游明朝" panose="02020400000000000000" pitchFamily="18" charset="-128"/>
                  </a:rPr>
                  <a:t>する</a:t>
                </a:r>
                <a:r>
                  <a:rPr lang="en-US" altLang="ja-JP" sz="2400" dirty="0" smtClean="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smtClean="0">
                    <a:latin typeface="游明朝" panose="02020400000000000000" pitchFamily="18" charset="-128"/>
                    <a:ea typeface="游明朝" panose="02020400000000000000" pitchFamily="18" charset="-128"/>
                  </a:rPr>
                  <a:t>すると</a:t>
                </a:r>
                <a:r>
                  <a:rPr lang="en-US" altLang="ja-JP" sz="2400" dirty="0" smtClean="0">
                    <a:latin typeface="游明朝" panose="02020400000000000000" pitchFamily="18" charset="-128"/>
                    <a:ea typeface="游明朝" panose="02020400000000000000" pitchFamily="18" charset="-128"/>
                  </a:rPr>
                  <a:t>…</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smtClean="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smtClean="0">
                    <a:latin typeface="游明朝" panose="02020400000000000000" pitchFamily="18" charset="-128"/>
                    <a:ea typeface="游明朝" panose="02020400000000000000" pitchFamily="18" charset="-128"/>
                  </a:rPr>
                  <a:t>と対角化できる．</a:t>
                </a:r>
                <a:endParaRPr lang="en-US" altLang="ja-JP" sz="2400" dirty="0" smtClean="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3"/>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smtClean="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smtClean="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smtClean="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smtClean="0">
                    <a:latin typeface="游明朝" panose="02020400000000000000" pitchFamily="18" charset="-128"/>
                    <a:ea typeface="游明朝" panose="02020400000000000000" pitchFamily="18" charset="-128"/>
                  </a:rPr>
                  <a:t>と置いてさらに変形，</a:t>
                </a:r>
                <a:endParaRPr lang="en-US" altLang="ja-JP" sz="2400" dirty="0" smtClean="0">
                  <a:latin typeface="游明朝" panose="02020400000000000000" pitchFamily="18" charset="-128"/>
                  <a:ea typeface="游明朝" panose="02020400000000000000" pitchFamily="18" charset="-128"/>
                </a:endParaRPr>
              </a:p>
              <a:p>
                <a:pPr>
                  <a:spcBef>
                    <a:spcPts val="600"/>
                  </a:spcBef>
                </a:pPr>
                <a:r>
                  <a:rPr lang="ja-JP" altLang="en-US" sz="2400" b="1" dirty="0" smtClean="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smtClean="0">
                  <a:latin typeface="游明朝" panose="02020400000000000000" pitchFamily="18" charset="-128"/>
                  <a:ea typeface="游明朝" panose="02020400000000000000" pitchFamily="18" charset="-128"/>
                </a:endParaRPr>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smtClean="0">
                    <a:latin typeface="游明朝" panose="02020400000000000000" pitchFamily="18" charset="-128"/>
                    <a:ea typeface="游明朝" panose="02020400000000000000" pitchFamily="18" charset="-128"/>
                  </a:rPr>
                  <a:t>　</a:t>
                </a: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en-US"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の</a:t>
                </a:r>
                <a:r>
                  <a:rPr lang="ja-JP" altLang="en-US" sz="2400" dirty="0">
                    <a:latin typeface="游明朝" panose="02020400000000000000" pitchFamily="18" charset="-128"/>
                    <a:ea typeface="游明朝" panose="02020400000000000000" pitchFamily="18" charset="-128"/>
                  </a:rPr>
                  <a:t>とき，</a:t>
                </a:r>
                <a:r>
                  <a:rPr lang="ja-JP" altLang="en-US" sz="2400" dirty="0" smtClean="0">
                    <a:latin typeface="游明朝" panose="02020400000000000000" pitchFamily="18" charset="-128"/>
                    <a:ea typeface="游明朝" panose="02020400000000000000" pitchFamily="18" charset="-128"/>
                  </a:rPr>
                  <a:t>つまり</a:t>
                </a:r>
                <a14:m>
                  <m:oMath xmlns:m="http://schemas.openxmlformats.org/officeDocument/2006/math">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smtClean="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smtClean="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b="1" dirty="0" smtClean="0">
                <a:solidFill>
                  <a:srgbClr val="C00000"/>
                </a:solidFill>
              </a:rPr>
              <a:t>2</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en-US" altLang="ja-JP"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547243"/>
                <a:ext cx="6146800" cy="4529702"/>
              </a:xfrm>
              <a:prstGeom prst="rect">
                <a:avLst/>
              </a:prstGeom>
            </p:spPr>
            <p:txBody>
              <a:bodyPr wrap="square">
                <a:spAutoFit/>
              </a:bodyPr>
              <a:lstStyle/>
              <a:p>
                <a:pPr algn="just">
                  <a:spcBef>
                    <a:spcPts val="600"/>
                  </a:spcBef>
                  <a:spcAft>
                    <a:spcPts val="600"/>
                  </a:spcAft>
                </a:pP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smtClean="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smtClean="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a:t>
                </a:r>
                <a:r>
                  <a:rPr lang="en-US" altLang="ja-JP" sz="2400" dirty="0" smtClean="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0,</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r>
                      <a:rPr lang="en-US" altLang="ja-JP" sz="2400" b="1" i="1" smtClean="0">
                        <a:latin typeface="Cambria Math" panose="02040503050406030204" pitchFamily="18" charset="0"/>
                      </a:rPr>
                      <m:t>)</m:t>
                    </m:r>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547243"/>
                <a:ext cx="6146800" cy="4529702"/>
              </a:xfrm>
              <a:prstGeom prst="rect">
                <a:avLst/>
              </a:prstGeom>
              <a:blipFill rotWithShape="0">
                <a:blip r:embed="rId4"/>
                <a:stretch>
                  <a:fillRect l="-7738" t="-1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等号</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成立</a:t>
                </a:r>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=(0,1,0</a:t>
                </a:r>
                <a:r>
                  <a:rPr lang="en-US" altLang="ja-JP" sz="2400" dirty="0">
                    <a:latin typeface="游明朝" panose="02020400000000000000" pitchFamily="18" charset="-128"/>
                    <a:ea typeface="游明朝" panose="02020400000000000000" pitchFamily="18" charset="-128"/>
                  </a:rPr>
                  <a:t>,…,0</a:t>
                </a:r>
                <a:r>
                  <a:rPr lang="en-US"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の</a:t>
                </a:r>
                <a:r>
                  <a:rPr lang="ja-JP" altLang="en-US" sz="2400" dirty="0">
                    <a:latin typeface="游明朝" panose="02020400000000000000" pitchFamily="18" charset="-128"/>
                    <a:ea typeface="游明朝" panose="02020400000000000000" pitchFamily="18" charset="-128"/>
                  </a:rPr>
                  <a:t>とき，</a:t>
                </a:r>
                <a:r>
                  <a:rPr lang="ja-JP" altLang="en-US" sz="2400" dirty="0" smtClean="0">
                    <a:latin typeface="游明朝" panose="02020400000000000000" pitchFamily="18" charset="-128"/>
                    <a:ea typeface="游明朝" panose="02020400000000000000" pitchFamily="18" charset="-128"/>
                  </a:rPr>
                  <a:t>つまり</a:t>
                </a:r>
                <a14:m>
                  <m:oMath xmlns:m="http://schemas.openxmlformats.org/officeDocument/2006/math">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smtClean="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smtClean="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b="1" dirty="0" smtClean="0">
                <a:solidFill>
                  <a:srgbClr val="C00000"/>
                </a:solidFill>
              </a:rPr>
              <a:t>n</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計算</a:t>
            </a: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すると</a:t>
            </a:r>
            <a:r>
              <a:rPr lang="en-US" altLang="ja-JP" sz="2400" kern="100" dirty="0" smtClean="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4689810"/>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smtClean="0">
                    <a:latin typeface="游明朝" panose="02020400000000000000" pitchFamily="18" charset="-128"/>
                    <a:ea typeface="游明朝" panose="02020400000000000000" pitchFamily="18" charset="-128"/>
                  </a:rPr>
                  <a:t>のときに最大値を取ることが分かる</a:t>
                </a:r>
                <a:r>
                  <a:rPr lang="en-US" altLang="ja-JP" sz="2400" dirty="0" smtClean="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つまり</a:t>
                </a:r>
                <a:r>
                  <a:rPr lang="en-US" altLang="ja-JP" sz="2400" dirty="0" smtClean="0">
                    <a:latin typeface="游明朝" panose="02020400000000000000" pitchFamily="18" charset="-128"/>
                    <a:ea typeface="游明朝" panose="02020400000000000000" pitchFamily="18" charset="-128"/>
                  </a:rPr>
                  <a:t>…</a:t>
                </a:r>
              </a:p>
              <a:p>
                <a:r>
                  <a:rPr lang="ja-JP" altLang="en-US" sz="2400" dirty="0" smtClean="0">
                    <a:latin typeface="游明朝" panose="02020400000000000000" pitchFamily="18" charset="-128"/>
                    <a:ea typeface="游明朝" panose="02020400000000000000" pitchFamily="18" charset="-128"/>
                  </a:rPr>
                  <a:t>第</a:t>
                </a:r>
                <a:r>
                  <a:rPr lang="en-US" altLang="ja-JP" sz="2400" dirty="0" smtClean="0">
                    <a:latin typeface="游明朝" panose="02020400000000000000" pitchFamily="18" charset="-128"/>
                    <a:ea typeface="游明朝" panose="02020400000000000000" pitchFamily="18" charset="-128"/>
                  </a:rPr>
                  <a:t>n</a:t>
                </a:r>
                <a:r>
                  <a:rPr lang="ja-JP" altLang="en-US" sz="2400" dirty="0" smtClean="0">
                    <a:latin typeface="游明朝" panose="02020400000000000000" pitchFamily="18" charset="-128"/>
                    <a:ea typeface="游明朝" panose="02020400000000000000" pitchFamily="18" charset="-128"/>
                  </a:rPr>
                  <a:t>主成分の軸方向は，行列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smtClean="0">
                    <a:latin typeface="游明朝" panose="02020400000000000000" pitchFamily="18" charset="-128"/>
                    <a:ea typeface="游明朝" panose="02020400000000000000" pitchFamily="18" charset="-128"/>
                  </a:rPr>
                  <a:t>の第</a:t>
                </a:r>
                <a:r>
                  <a:rPr lang="en-US" altLang="ja-JP" sz="2400" dirty="0" smtClean="0">
                    <a:latin typeface="游明朝" panose="02020400000000000000" pitchFamily="18" charset="-128"/>
                    <a:ea typeface="游明朝" panose="02020400000000000000" pitchFamily="18" charset="-128"/>
                  </a:rPr>
                  <a:t>n</a:t>
                </a:r>
                <a:r>
                  <a:rPr lang="ja-JP" altLang="en-US" sz="2400" dirty="0" smtClean="0">
                    <a:latin typeface="游明朝" panose="02020400000000000000" pitchFamily="18" charset="-128"/>
                    <a:ea typeface="游明朝" panose="02020400000000000000" pitchFamily="18" charset="-128"/>
                  </a:rPr>
                  <a:t>固有ベクトルと等しくなる</a:t>
                </a:r>
                <a:r>
                  <a:rPr lang="en-US" altLang="ja-JP" sz="2400" dirty="0" smtClean="0">
                    <a:latin typeface="游明朝" panose="02020400000000000000" pitchFamily="18" charset="-128"/>
                    <a:ea typeface="游明朝" panose="02020400000000000000" pitchFamily="18" charset="-128"/>
                  </a:rPr>
                  <a:t>.</a:t>
                </a:r>
              </a:p>
              <a:p>
                <a:endParaRPr lang="en-US" altLang="ja-JP" sz="2400" dirty="0" smtClean="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また行列 </a:t>
                </a:r>
                <a:r>
                  <a:rPr lang="en-US" altLang="ja-JP" sz="2400" dirty="0" smtClean="0">
                    <a:latin typeface="游明朝" panose="02020400000000000000" pitchFamily="18" charset="-128"/>
                    <a:ea typeface="游明朝" panose="02020400000000000000" pitchFamily="18" charset="-128"/>
                  </a:rPr>
                  <a:t>A</a:t>
                </a:r>
                <a:r>
                  <a:rPr lang="ja-JP" altLang="en-US" sz="2400" dirty="0" smtClean="0">
                    <a:latin typeface="游明朝" panose="02020400000000000000" pitchFamily="18" charset="-128"/>
                    <a:ea typeface="游明朝" panose="02020400000000000000" pitchFamily="18" charset="-128"/>
                  </a:rPr>
                  <a:t>は，分散共分散行列と呼ばれる</a:t>
                </a:r>
                <a:r>
                  <a:rPr lang="en-US" altLang="ja-JP" sz="2400" dirty="0" smtClean="0">
                    <a:latin typeface="游明朝" panose="02020400000000000000" pitchFamily="18" charset="-128"/>
                    <a:ea typeface="游明朝" panose="02020400000000000000" pitchFamily="18" charset="-128"/>
                  </a:rPr>
                  <a:t> </a:t>
                </a:r>
                <a:endParaRPr lang="en-US" altLang="ja-JP" sz="2400" dirty="0">
                  <a:latin typeface="游明朝" panose="02020400000000000000" pitchFamily="18" charset="-128"/>
                  <a:ea typeface="游明朝" panose="02020400000000000000" pitchFamily="18" charset="-128"/>
                </a:endParaRPr>
              </a:p>
              <a:p>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smtClean="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4689810"/>
              </a:xfrm>
              <a:prstGeom prst="rect">
                <a:avLst/>
              </a:prstGeom>
              <a:blipFill rotWithShape="0">
                <a:blip r:embed="rId4"/>
                <a:stretch>
                  <a:fillRect l="-1590" t="-9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smtClean="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smtClean="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smtClean="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smtClean="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元データ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smtClean="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smtClean="0">
                    <a:latin typeface="Cambria Math" panose="02040503050406030204" pitchFamily="18" charset="0"/>
                  </a:rPr>
                  <a:t> </a:t>
                </a:r>
                <a:endParaRPr lang="en-US" altLang="ja-JP" sz="2000" b="1" i="1" dirty="0">
                  <a:latin typeface="Cambria Math" panose="02040503050406030204" pitchFamily="18" charset="0"/>
                </a:endParaRP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回転したデータ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0478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smtClean="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smtClean="0"/>
              <a:t>00.   </a:t>
            </a:r>
            <a:r>
              <a:rPr lang="ja-JP" altLang="en-US" sz="1800" dirty="0" smtClean="0"/>
              <a:t>序論</a:t>
            </a:r>
            <a:r>
              <a:rPr lang="en-US" altLang="ja-JP" sz="1800" dirty="0" smtClean="0"/>
              <a:t>	  	: </a:t>
            </a:r>
            <a:r>
              <a:rPr lang="ja-JP" altLang="en-US" sz="1800" dirty="0" smtClean="0"/>
              <a:t>イントロダクション</a:t>
            </a:r>
            <a:endParaRPr lang="en-US" altLang="ja-JP" sz="1800" dirty="0" smtClean="0"/>
          </a:p>
          <a:p>
            <a:pPr marL="0" indent="0">
              <a:lnSpc>
                <a:spcPct val="100000"/>
              </a:lnSpc>
              <a:spcBef>
                <a:spcPts val="600"/>
              </a:spcBef>
              <a:spcAft>
                <a:spcPts val="600"/>
              </a:spcAft>
              <a:buNone/>
            </a:pPr>
            <a:r>
              <a:rPr lang="en-US" altLang="ja-JP" sz="1800" dirty="0" smtClean="0"/>
              <a:t>01.</a:t>
            </a:r>
            <a:r>
              <a:rPr lang="ja-JP" altLang="en-US" sz="1800" dirty="0" smtClean="0"/>
              <a:t>　特徴</a:t>
            </a:r>
            <a:r>
              <a:rPr lang="ja-JP" altLang="en-US" sz="1800" dirty="0"/>
              <a:t>検出</a:t>
            </a:r>
            <a:r>
              <a:rPr lang="en-US" altLang="ja-JP" sz="1800" dirty="0"/>
              <a:t>1 	</a:t>
            </a:r>
            <a:r>
              <a:rPr lang="en-US" altLang="ja-JP" sz="1800" dirty="0" smtClean="0"/>
              <a:t>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02.   </a:t>
            </a:r>
            <a:r>
              <a:rPr lang="ja-JP" altLang="en-US" sz="1800" dirty="0" smtClean="0"/>
              <a:t>特徴</a:t>
            </a:r>
            <a:r>
              <a:rPr lang="ja-JP" altLang="en-US" sz="1800" dirty="0"/>
              <a:t>検出</a:t>
            </a:r>
            <a:r>
              <a:rPr lang="en-US" altLang="ja-JP" sz="1800" dirty="0"/>
              <a:t>2 	</a:t>
            </a:r>
            <a:r>
              <a:rPr lang="en-US" altLang="ja-JP" sz="1800" dirty="0" smtClean="0"/>
              <a:t>	: </a:t>
            </a:r>
            <a:r>
              <a:rPr lang="en-US" altLang="ja-JP" sz="1800" dirty="0" err="1"/>
              <a:t>DoG</a:t>
            </a:r>
            <a:r>
              <a:rPr lang="ja-JP" altLang="en-US" sz="1800" dirty="0" smtClean="0"/>
              <a:t>特徴量</a:t>
            </a:r>
            <a:r>
              <a:rPr lang="ja-JP" altLang="en-US" sz="1800" dirty="0"/>
              <a:t>，</a:t>
            </a:r>
            <a:r>
              <a:rPr lang="en-US" altLang="ja-JP" sz="1800" dirty="0" smtClean="0"/>
              <a:t>SIFT</a:t>
            </a:r>
            <a:r>
              <a:rPr lang="ja-JP" altLang="en-US" sz="1800" dirty="0" smtClean="0"/>
              <a:t>特徴量，ハフ</a:t>
            </a:r>
            <a:r>
              <a:rPr lang="ja-JP" altLang="en-US" sz="1800" dirty="0"/>
              <a:t>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03.</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a:t>
            </a:r>
            <a:r>
              <a:rPr lang="ja-JP" altLang="en-US" sz="1800" dirty="0" smtClean="0"/>
              <a:t>，グラフカット法</a:t>
            </a:r>
            <a:r>
              <a:rPr lang="en-US" altLang="ja-JP" sz="1800" dirty="0" smtClean="0"/>
              <a:t>, </a:t>
            </a:r>
            <a:r>
              <a:rPr lang="en-US" altLang="ja-JP" sz="1800" smtClean="0"/>
              <a:t>etc</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04.</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05.</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06.</a:t>
            </a:r>
            <a:r>
              <a:rPr lang="ja-JP" altLang="en-US" sz="1800" dirty="0" smtClean="0"/>
              <a:t>　</a:t>
            </a:r>
            <a:r>
              <a:rPr lang="ja-JP" altLang="en-US" sz="1800" dirty="0"/>
              <a:t>パターン認識基礎</a:t>
            </a:r>
            <a:r>
              <a:rPr lang="en-US" altLang="ja-JP" sz="1800" dirty="0" smtClean="0"/>
              <a:t>3	: </a:t>
            </a:r>
            <a:r>
              <a:rPr lang="ja-JP" altLang="en-US" sz="1800" dirty="0" smtClean="0"/>
              <a:t>主成分分析</a:t>
            </a:r>
            <a:r>
              <a:rPr lang="en-US" altLang="ja-JP" sz="1800" dirty="0" smtClean="0"/>
              <a:t>,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solidFill>
                  <a:srgbClr val="0070C0"/>
                </a:solidFill>
              </a:rPr>
              <a:t>07.</a:t>
            </a:r>
            <a:r>
              <a:rPr lang="ja-JP" altLang="en-US" sz="1800" dirty="0" smtClean="0">
                <a:solidFill>
                  <a:srgbClr val="0070C0"/>
                </a:solidFill>
              </a:rPr>
              <a:t>　</a:t>
            </a:r>
            <a:r>
              <a:rPr lang="ja-JP" altLang="en-US" sz="1800" dirty="0">
                <a:solidFill>
                  <a:srgbClr val="0070C0"/>
                </a:solidFill>
              </a:rPr>
              <a:t>プログラミング</a:t>
            </a:r>
            <a:r>
              <a:rPr lang="ja-JP" altLang="en-US" sz="1800" dirty="0" smtClean="0">
                <a:solidFill>
                  <a:srgbClr val="0070C0"/>
                </a:solidFill>
              </a:rPr>
              <a:t>演習  </a:t>
            </a:r>
            <a:r>
              <a:rPr lang="en-US" altLang="ja-JP" sz="1800" dirty="0" smtClean="0">
                <a:solidFill>
                  <a:srgbClr val="0070C0"/>
                </a:solidFill>
              </a:rPr>
              <a:t>1</a:t>
            </a:r>
            <a:r>
              <a:rPr lang="ja-JP" altLang="en-US" sz="1800" dirty="0">
                <a:solidFill>
                  <a:srgbClr val="0070C0"/>
                </a:solidFill>
              </a:rPr>
              <a:t> </a:t>
            </a:r>
            <a:r>
              <a:rPr lang="en-US" altLang="ja-JP" sz="1800" dirty="0" smtClean="0">
                <a:solidFill>
                  <a:srgbClr val="0070C0"/>
                </a:solidFill>
              </a:rPr>
              <a:t>: zoom</a:t>
            </a:r>
            <a:r>
              <a:rPr lang="ja-JP" altLang="en-US" sz="1800" dirty="0" smtClean="0">
                <a:solidFill>
                  <a:srgbClr val="0070C0"/>
                </a:solidFill>
              </a:rPr>
              <a:t>実施　</a:t>
            </a:r>
            <a:r>
              <a:rPr lang="en-US" altLang="ja-JP" sz="1800" dirty="0" smtClean="0">
                <a:solidFill>
                  <a:srgbClr val="0070C0"/>
                </a:solidFill>
              </a:rPr>
              <a:t>※</a:t>
            </a:r>
            <a:r>
              <a:rPr lang="ja-JP" altLang="en-US" sz="1800" dirty="0">
                <a:solidFill>
                  <a:srgbClr val="0070C0"/>
                </a:solidFill>
              </a:rPr>
              <a:t> </a:t>
            </a:r>
            <a:r>
              <a:rPr lang="ja-JP" altLang="en-US" sz="1800" dirty="0" smtClean="0">
                <a:solidFill>
                  <a:srgbClr val="0070C0"/>
                </a:solidFill>
              </a:rPr>
              <a:t>講義時間中</a:t>
            </a:r>
            <a:r>
              <a:rPr lang="en-US" altLang="ja-JP" sz="1800" dirty="0" smtClean="0">
                <a:solidFill>
                  <a:srgbClr val="0070C0"/>
                </a:solidFill>
              </a:rPr>
              <a:t>zoom</a:t>
            </a:r>
            <a:r>
              <a:rPr lang="ja-JP" altLang="en-US" sz="1800" dirty="0" smtClean="0">
                <a:solidFill>
                  <a:srgbClr val="0070C0"/>
                </a:solidFill>
              </a:rPr>
              <a:t>を開設，</a:t>
            </a:r>
            <a:r>
              <a:rPr lang="en-US" altLang="ja-JP" sz="1800" dirty="0" smtClean="0">
                <a:solidFill>
                  <a:srgbClr val="0070C0"/>
                </a:solidFill>
              </a:rPr>
              <a:t>TA</a:t>
            </a:r>
            <a:r>
              <a:rPr lang="ja-JP" altLang="en-US" sz="1800" dirty="0" smtClean="0">
                <a:solidFill>
                  <a:srgbClr val="0070C0"/>
                </a:solidFill>
              </a:rPr>
              <a:t>に自由に質問可</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08.</a:t>
            </a:r>
            <a:r>
              <a:rPr lang="ja-JP" altLang="en-US" sz="1800" dirty="0" smtClean="0">
                <a:solidFill>
                  <a:srgbClr val="0070C0"/>
                </a:solidFill>
              </a:rPr>
              <a:t>　</a:t>
            </a:r>
            <a:r>
              <a:rPr lang="ja-JP" altLang="en-US" sz="1800" dirty="0">
                <a:solidFill>
                  <a:srgbClr val="0070C0"/>
                </a:solidFill>
              </a:rPr>
              <a:t>プログラミング</a:t>
            </a:r>
            <a:r>
              <a:rPr lang="ja-JP" altLang="en-US" sz="1800" dirty="0" smtClean="0">
                <a:solidFill>
                  <a:srgbClr val="0070C0"/>
                </a:solidFill>
              </a:rPr>
              <a:t>演習</a:t>
            </a:r>
            <a:r>
              <a:rPr lang="en-US" altLang="ja-JP" sz="1800" dirty="0" smtClean="0">
                <a:solidFill>
                  <a:srgbClr val="0070C0"/>
                </a:solidFill>
              </a:rPr>
              <a:t>  2 : zoom</a:t>
            </a:r>
            <a:r>
              <a:rPr lang="ja-JP" altLang="en-US" sz="1800" dirty="0" smtClean="0">
                <a:solidFill>
                  <a:srgbClr val="0070C0"/>
                </a:solidFill>
              </a:rPr>
              <a:t>実施   </a:t>
            </a:r>
            <a:r>
              <a:rPr lang="en-US" altLang="ja-JP" sz="1800" dirty="0" smtClean="0">
                <a:solidFill>
                  <a:srgbClr val="0070C0"/>
                </a:solidFill>
              </a:rPr>
              <a:t>※</a:t>
            </a:r>
            <a:r>
              <a:rPr lang="ja-JP" altLang="en-US" sz="1800" dirty="0">
                <a:solidFill>
                  <a:srgbClr val="0070C0"/>
                </a:solidFill>
              </a:rPr>
              <a:t> </a:t>
            </a:r>
            <a:r>
              <a:rPr lang="ja-JP" altLang="en-US" sz="1800" dirty="0" smtClean="0">
                <a:solidFill>
                  <a:srgbClr val="0070C0"/>
                </a:solidFill>
              </a:rPr>
              <a:t>提出済み課題について，井尻に説明する時間を設ける</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09.   </a:t>
            </a:r>
            <a:r>
              <a:rPr lang="ja-JP" altLang="en-US" sz="1800" dirty="0" smtClean="0">
                <a:solidFill>
                  <a:srgbClr val="0070C0"/>
                </a:solidFill>
              </a:rPr>
              <a:t>プログラミング演習  </a:t>
            </a:r>
            <a:r>
              <a:rPr lang="en-US" altLang="ja-JP" sz="1800" dirty="0" smtClean="0">
                <a:solidFill>
                  <a:srgbClr val="0070C0"/>
                </a:solidFill>
              </a:rPr>
              <a:t>3 : zoom</a:t>
            </a:r>
            <a:r>
              <a:rPr lang="ja-JP" altLang="en-US" sz="1800" dirty="0" smtClean="0">
                <a:solidFill>
                  <a:srgbClr val="0070C0"/>
                </a:solidFill>
              </a:rPr>
              <a:t>実施 </a:t>
            </a:r>
            <a:r>
              <a:rPr lang="en-US" altLang="ja-JP" sz="1800" dirty="0" smtClean="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10.</a:t>
            </a:r>
            <a:r>
              <a:rPr lang="ja-JP" altLang="en-US" sz="1800" dirty="0" smtClean="0">
                <a:solidFill>
                  <a:srgbClr val="0070C0"/>
                </a:solidFill>
              </a:rPr>
              <a:t>　プログラミング演習  </a:t>
            </a:r>
            <a:r>
              <a:rPr lang="en-US" altLang="ja-JP" sz="1800" dirty="0" smtClean="0">
                <a:solidFill>
                  <a:srgbClr val="0070C0"/>
                </a:solidFill>
              </a:rPr>
              <a:t>4 : zoom</a:t>
            </a:r>
            <a:r>
              <a:rPr lang="ja-JP" altLang="en-US" sz="1800" dirty="0" smtClean="0">
                <a:solidFill>
                  <a:srgbClr val="0070C0"/>
                </a:solidFill>
              </a:rPr>
              <a:t>実施</a:t>
            </a:r>
            <a:r>
              <a:rPr lang="en-US" altLang="ja-JP" sz="1800" dirty="0" smtClean="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11.</a:t>
            </a:r>
            <a:r>
              <a:rPr lang="ja-JP" altLang="en-US" sz="1800" dirty="0" smtClean="0">
                <a:solidFill>
                  <a:srgbClr val="0070C0"/>
                </a:solidFill>
              </a:rPr>
              <a:t>　</a:t>
            </a:r>
            <a:r>
              <a:rPr lang="ja-JP" altLang="en-US" sz="1800" dirty="0">
                <a:solidFill>
                  <a:srgbClr val="0070C0"/>
                </a:solidFill>
              </a:rPr>
              <a:t>プログラミング</a:t>
            </a:r>
            <a:r>
              <a:rPr lang="ja-JP" altLang="en-US" sz="1800" dirty="0" smtClean="0">
                <a:solidFill>
                  <a:srgbClr val="0070C0"/>
                </a:solidFill>
              </a:rPr>
              <a:t>演習  </a:t>
            </a:r>
            <a:r>
              <a:rPr lang="en-US" altLang="ja-JP" sz="1800" dirty="0" smtClean="0">
                <a:solidFill>
                  <a:srgbClr val="0070C0"/>
                </a:solidFill>
              </a:rPr>
              <a:t>5 : zoom</a:t>
            </a:r>
            <a:r>
              <a:rPr lang="ja-JP" altLang="en-US" sz="1800" dirty="0" smtClean="0">
                <a:solidFill>
                  <a:srgbClr val="0070C0"/>
                </a:solidFill>
              </a:rPr>
              <a:t>実施 </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dirty="0" smtClean="0"/>
              <a:t>12.   </a:t>
            </a:r>
            <a:r>
              <a:rPr lang="ja-JP" altLang="en-US" sz="1800" dirty="0" smtClean="0"/>
              <a:t>筆記試験</a:t>
            </a:r>
            <a:endParaRPr lang="en-US" altLang="ja-JP" sz="1800" dirty="0" smtClean="0"/>
          </a:p>
        </p:txBody>
      </p:sp>
    </p:spTree>
    <p:extLst>
      <p:ext uri="{BB962C8B-B14F-4D97-AF65-F5344CB8AC3E}">
        <p14:creationId xmlns:p14="http://schemas.microsoft.com/office/powerpoint/2010/main" val="27671980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smtClean="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smtClean="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smtClean="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7092884"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smtClean="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smtClean="0">
                    <a:latin typeface="Cambria Math" panose="02040503050406030204" pitchFamily="18" charset="0"/>
                  </a:rPr>
                  <a:t> </a:t>
                </a:r>
                <a:endParaRPr lang="en-US" altLang="ja-JP" sz="2000" b="1" i="1" dirty="0">
                  <a:latin typeface="Cambria Math" panose="02040503050406030204" pitchFamily="18" charset="0"/>
                </a:endParaRP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7092884" y="4482861"/>
                <a:ext cx="4091376" cy="2830455"/>
              </a:xfrm>
              <a:prstGeom prst="rect">
                <a:avLst/>
              </a:prstGeom>
              <a:blipFill rotWithShape="0">
                <a:blip r:embed="rId11"/>
                <a:stretch>
                  <a:fillRect l="-11624" t="-20860"/>
                </a:stretch>
              </a:blipFill>
            </p:spPr>
            <p:txBody>
              <a:bodyPr/>
              <a:lstStyle/>
              <a:p>
                <a:r>
                  <a:rPr lang="ja-JP" altLang="en-US">
                    <a:noFill/>
                  </a:rPr>
                  <a:t> </a:t>
                </a:r>
              </a:p>
            </p:txBody>
          </p:sp>
        </mc:Fallback>
      </mc:AlternateContent>
      <p:sp>
        <p:nvSpPr>
          <p:cNvPr id="5" name="正方形/長方形 4"/>
          <p:cNvSpPr/>
          <p:nvPr/>
        </p:nvSpPr>
        <p:spPr>
          <a:xfrm>
            <a:off x="2908300" y="355600"/>
            <a:ext cx="59817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主成分軸方向の分散を表す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493310"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326748"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元データ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回転したデータ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72506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 </a:t>
            </a:r>
            <a:r>
              <a:rPr lang="en-US" altLang="ja-JP" sz="2000" b="1" dirty="0" smtClean="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smtClean="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r>
              <a:rPr lang="en-US" altLang="ja-JP" sz="2000" b="1" dirty="0">
                <a:sym typeface="Wingdings" panose="05000000000000000000" pitchFamily="2" charset="2"/>
              </a:rPr>
              <a:t> </a:t>
            </a:r>
            <a:r>
              <a:rPr lang="en-US" altLang="ja-JP" sz="2000" b="1" dirty="0" smtClean="0">
                <a:sym typeface="Wingdings" panose="05000000000000000000" pitchFamily="2" charset="2"/>
              </a:rPr>
              <a:t>   </a:t>
            </a:r>
            <a:r>
              <a:rPr lang="ja-JP" altLang="en-US" sz="2000" b="1" dirty="0" smtClean="0">
                <a:solidFill>
                  <a:srgbClr val="C00000"/>
                </a:solidFill>
                <a:sym typeface="Wingdings" panose="05000000000000000000" pitchFamily="2" charset="2"/>
              </a:rPr>
              <a:t>分散共分散行列の固有ベクトルを求めれば</a:t>
            </a:r>
            <a:r>
              <a:rPr lang="en-US" altLang="ja-JP" sz="2000" b="1" dirty="0" smtClean="0">
                <a:solidFill>
                  <a:srgbClr val="C00000"/>
                </a:solidFill>
                <a:sym typeface="Wingdings" panose="05000000000000000000" pitchFamily="2" charset="2"/>
              </a:rPr>
              <a:t>ok</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kumimoji="1" lang="ja-JP" altLang="en-US" sz="3200" b="1" dirty="0" smtClean="0"/>
              <a:t>次元圧縮への応用</a:t>
            </a:r>
            <a:endParaRPr kumimoji="1" lang="ja-JP" altLang="en-US" sz="3200" b="1" dirty="0"/>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smtClean="0"/>
              <a:t>例）</a:t>
            </a:r>
            <a:endParaRPr kumimoji="1" lang="en-US" altLang="ja-JP" sz="2400" dirty="0" smtClean="0"/>
          </a:p>
          <a:p>
            <a:pPr marL="0" indent="0">
              <a:buNone/>
            </a:pPr>
            <a:r>
              <a:rPr kumimoji="1" lang="en-US" altLang="ja-JP" sz="2400" dirty="0" smtClean="0"/>
              <a:t>3</a:t>
            </a:r>
            <a:r>
              <a:rPr kumimoji="1" lang="ja-JP" altLang="en-US" sz="2400" dirty="0" smtClean="0"/>
              <a:t>次元データ点群が下図の通り分布している</a:t>
            </a:r>
            <a:endParaRPr kumimoji="1" lang="en-US" altLang="ja-JP" sz="2400" dirty="0" smtClean="0"/>
          </a:p>
          <a:p>
            <a:pPr marL="0" indent="0">
              <a:buNone/>
            </a:pPr>
            <a:r>
              <a:rPr lang="ja-JP" altLang="en-US" sz="2400" dirty="0"/>
              <a:t>分布</a:t>
            </a:r>
            <a:r>
              <a:rPr lang="ja-JP" altLang="en-US" sz="2400" dirty="0" smtClean="0"/>
              <a:t>にはあまり</a:t>
            </a:r>
            <a:r>
              <a:rPr lang="ja-JP" altLang="en-US" sz="2400" dirty="0"/>
              <a:t>偏</a:t>
            </a:r>
            <a:r>
              <a:rPr lang="ja-JP" altLang="en-US" sz="2400" dirty="0" smtClean="0"/>
              <a:t>りがないため，すべての主成分にデータが含まれる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kumimoji="1" lang="ja-JP" altLang="en-US" sz="3200" b="1" dirty="0" smtClean="0"/>
              <a:t>次元圧縮への応用</a:t>
            </a:r>
            <a:endParaRPr kumimoji="1" lang="ja-JP" altLang="en-US" sz="3200" b="1" dirty="0"/>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smtClean="0"/>
              <a:t>例）</a:t>
            </a:r>
            <a:r>
              <a:rPr kumimoji="1" lang="en-US" altLang="ja-JP" sz="2400" dirty="0" smtClean="0"/>
              <a:t>3</a:t>
            </a:r>
            <a:r>
              <a:rPr kumimoji="1" lang="ja-JP" altLang="en-US" sz="2400" dirty="0" smtClean="0"/>
              <a:t>次元データ点群が下図の通り分布している</a:t>
            </a:r>
            <a:endParaRPr kumimoji="1" lang="en-US" altLang="ja-JP" sz="2400" dirty="0" smtClean="0"/>
          </a:p>
          <a:p>
            <a:pPr marL="0" indent="0">
              <a:buNone/>
            </a:pPr>
            <a:r>
              <a:rPr lang="ja-JP" altLang="en-US" sz="2400" dirty="0" smtClean="0"/>
              <a:t>データ点は平面に乗っているため，第三主成分には寄与がない．また，第一主成分に多くの情報が寄与する偏った分布になっている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lang="ja-JP" altLang="en-US" sz="3200" b="1" dirty="0"/>
              <a:t>寄与率</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smtClean="0"/>
              <a:t>n</a:t>
            </a:r>
            <a:r>
              <a:rPr lang="ja-JP" altLang="en-US" sz="3200" dirty="0" smtClean="0"/>
              <a:t>次元データを</a:t>
            </a:r>
            <a:r>
              <a:rPr lang="en-US" altLang="ja-JP" sz="3200" dirty="0" smtClean="0"/>
              <a:t>PCA</a:t>
            </a:r>
            <a:r>
              <a:rPr lang="ja-JP" altLang="en-US" sz="3200" dirty="0" smtClean="0"/>
              <a:t>で圧縮することを考える</a:t>
            </a:r>
            <a:endParaRPr lang="en-US" altLang="ja-JP" sz="3200" dirty="0" smtClean="0"/>
          </a:p>
          <a:p>
            <a:r>
              <a:rPr lang="en-US" altLang="ja-JP" sz="2400" dirty="0" smtClean="0"/>
              <a:t> </a:t>
            </a:r>
            <a:r>
              <a:rPr lang="en-US" altLang="ja-JP" sz="2400" b="1" i="1" dirty="0" smtClean="0">
                <a:solidFill>
                  <a:srgbClr val="FF0000"/>
                </a:solidFill>
              </a:rPr>
              <a:t>k</a:t>
            </a:r>
            <a:r>
              <a:rPr lang="ja-JP" altLang="en-US" sz="2400" dirty="0" smtClean="0"/>
              <a:t>次元まで圧縮す</a:t>
            </a:r>
            <a:r>
              <a:rPr lang="ja-JP" altLang="en-US" sz="2400" dirty="0"/>
              <a:t>る</a:t>
            </a:r>
            <a:endParaRPr lang="en-US" altLang="ja-JP" sz="2400" dirty="0" smtClean="0"/>
          </a:p>
          <a:p>
            <a:r>
              <a:rPr kumimoji="1" lang="ja-JP" altLang="en-US" sz="2400" dirty="0" smtClean="0"/>
              <a:t>情報量の欠落を抑えられるいい感じの</a:t>
            </a:r>
            <a:r>
              <a:rPr kumimoji="1" lang="en-US" altLang="ja-JP" sz="2400" dirty="0" smtClean="0"/>
              <a:t>『</a:t>
            </a:r>
            <a:r>
              <a:rPr kumimoji="1" lang="en-US" altLang="ja-JP" sz="2400" b="1" i="1" dirty="0" smtClean="0">
                <a:solidFill>
                  <a:srgbClr val="FF0000"/>
                </a:solidFill>
              </a:rPr>
              <a:t>k</a:t>
            </a:r>
            <a:r>
              <a:rPr kumimoji="1" lang="en-US" altLang="ja-JP" sz="2400" dirty="0" smtClean="0"/>
              <a:t>』</a:t>
            </a:r>
            <a:r>
              <a:rPr kumimoji="1" lang="ja-JP" altLang="en-US" sz="2400" dirty="0" smtClean="0"/>
              <a:t>を選択したい</a:t>
            </a:r>
            <a:r>
              <a:rPr lang="ja-JP" altLang="en-US" sz="2400" dirty="0"/>
              <a:t>　</a:t>
            </a:r>
            <a:r>
              <a:rPr lang="ja-JP" altLang="en-US" sz="2400" dirty="0" smtClean="0"/>
              <a:t>　　　　　　　　　　　　</a:t>
            </a:r>
            <a:r>
              <a:rPr kumimoji="1" lang="ja-JP" altLang="en-US" sz="2400" dirty="0" smtClean="0"/>
              <a:t> </a:t>
            </a:r>
            <a:r>
              <a:rPr kumimoji="1" lang="en-US" altLang="ja-JP" sz="2400" dirty="0" smtClean="0"/>
              <a:t>(</a:t>
            </a:r>
            <a:r>
              <a:rPr kumimoji="1" lang="ja-JP" altLang="en-US" sz="2400" dirty="0" smtClean="0"/>
              <a:t>平面に縮退しているような軸は削除しつつも，分散の大きな軸は利用したい</a:t>
            </a:r>
            <a:r>
              <a:rPr kumimoji="1" lang="en-US" altLang="ja-JP" sz="2400" dirty="0" smtClean="0"/>
              <a:t>)</a:t>
            </a:r>
          </a:p>
          <a:p>
            <a:pPr marL="0" indent="0">
              <a:buNone/>
            </a:pPr>
            <a:r>
              <a:rPr kumimoji="1" lang="en-US" altLang="ja-JP" dirty="0" smtClean="0">
                <a:sym typeface="Wingdings" panose="05000000000000000000" pitchFamily="2" charset="2"/>
              </a:rPr>
              <a:t> </a:t>
            </a:r>
            <a:r>
              <a:rPr kumimoji="1" lang="ja-JP" altLang="en-US" b="1" dirty="0" smtClean="0">
                <a:sym typeface="Wingdings" panose="05000000000000000000" pitchFamily="2" charset="2"/>
              </a:rPr>
              <a:t>寄与率</a:t>
            </a:r>
            <a:r>
              <a:rPr kumimoji="1" lang="ja-JP" altLang="en-US" dirty="0" smtClean="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smtClean="0"/>
                  <a:t>寄与率 </a:t>
                </a:r>
                <a:r>
                  <a:rPr lang="en-US" altLang="ja-JP" sz="3200" dirty="0" smtClean="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個の</m:t>
                        </m:r>
                        <m:r>
                          <a:rPr lang="ja-JP" altLang="en-US" sz="3200" i="1" dirty="0" smtClean="0">
                            <a:latin typeface="Cambria Math" panose="02040503050406030204" pitchFamily="18" charset="0"/>
                          </a:rPr>
                          <m:t>軸方向の分散</m:t>
                        </m:r>
                      </m:num>
                      <m:den>
                        <m:r>
                          <a:rPr lang="ja-JP" altLang="en-US" sz="3200" i="1" dirty="0">
                            <a:latin typeface="Cambria Math" panose="02040503050406030204" pitchFamily="18" charset="0"/>
                          </a:rPr>
                          <m:t>全軸方向の分散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rotWithShape="0">
                <a:blip r:embed="rId2"/>
                <a:stretch>
                  <a:fillRect l="-172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815810" y="5596409"/>
            <a:ext cx="11708780" cy="6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a:t>
            </a:r>
            <a:r>
              <a:rPr lang="en-US" altLang="ja-JP" sz="2400" dirty="0" smtClean="0"/>
              <a:t>)</a:t>
            </a:r>
            <a:r>
              <a:rPr lang="ja-JP" altLang="en-US" sz="2400" dirty="0" smtClean="0"/>
              <a:t>寄与率が </a:t>
            </a:r>
            <a:r>
              <a:rPr lang="en-US" altLang="ja-JP" sz="2400" dirty="0" smtClean="0"/>
              <a:t>0.8 </a:t>
            </a:r>
            <a:r>
              <a:rPr lang="ja-JP" altLang="en-US" sz="2400" dirty="0" smtClean="0"/>
              <a:t>以上になる最小の</a:t>
            </a:r>
            <a:r>
              <a:rPr lang="en-US" altLang="ja-JP" sz="2400" dirty="0" smtClean="0"/>
              <a:t>k</a:t>
            </a:r>
            <a:r>
              <a:rPr lang="ja-JP" altLang="en-US" sz="2400" dirty="0" smtClean="0"/>
              <a:t>を選択する</a:t>
            </a:r>
            <a:endParaRPr lang="ja-JP" altLang="en-US" sz="2400" dirty="0"/>
          </a:p>
        </p:txBody>
      </p:sp>
    </p:spTree>
    <p:extLst>
      <p:ext uri="{BB962C8B-B14F-4D97-AF65-F5344CB8AC3E}">
        <p14:creationId xmlns:p14="http://schemas.microsoft.com/office/powerpoint/2010/main" val="793757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a:t>
            </a:r>
            <a:r>
              <a:rPr lang="ja-JP" altLang="en-US" sz="3600" b="1" dirty="0" smtClean="0"/>
              <a:t>分析 </a:t>
            </a:r>
            <a:r>
              <a:rPr lang="en-US" altLang="ja-JP" sz="3600" b="1" dirty="0" smtClean="0"/>
              <a:t>– </a:t>
            </a:r>
            <a:r>
              <a:rPr lang="ja-JP" altLang="en-US" sz="3600" b="1" dirty="0" smtClean="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smtClean="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2. </a:t>
            </a:r>
            <a:r>
              <a:rPr lang="ja-JP" altLang="en-US" sz="2400" dirty="0" smtClean="0"/>
              <a:t>平均値が原点</a:t>
            </a:r>
            <a:endParaRPr lang="en-US" altLang="ja-JP" sz="2400" dirty="0" smtClean="0"/>
          </a:p>
          <a:p>
            <a:pPr marL="0" indent="0" algn="ctr">
              <a:lnSpc>
                <a:spcPct val="100000"/>
              </a:lnSpc>
              <a:spcBef>
                <a:spcPts val="0"/>
              </a:spcBef>
              <a:buNone/>
            </a:pPr>
            <a:r>
              <a:rPr lang="ja-JP" altLang="en-US" sz="2400" dirty="0" smtClean="0"/>
              <a:t>になるよう移動</a:t>
            </a:r>
            <a:endParaRPr lang="en-US" altLang="ja-JP" sz="2400" dirty="0" smtClean="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smtClean="0"/>
              <a:t>1.</a:t>
            </a:r>
            <a:r>
              <a:rPr lang="ja-JP" altLang="en-US" sz="2400" dirty="0" smtClean="0"/>
              <a:t>入力データ　点群を受け取る</a:t>
            </a:r>
            <a:endParaRPr lang="en-US" altLang="ja-JP" sz="2400" dirty="0" smtClean="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3. </a:t>
            </a:r>
            <a:r>
              <a:rPr lang="ja-JP" altLang="en-US" sz="2400" dirty="0" smtClean="0"/>
              <a:t>分散共分散行列を計算し固有解析</a:t>
            </a:r>
            <a:endParaRPr lang="en-US" altLang="ja-JP" sz="2400" dirty="0" smtClean="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517899" y="4278088"/>
            <a:ext cx="34925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4. </a:t>
            </a:r>
            <a:r>
              <a:rPr lang="ja-JP" altLang="en-US" sz="2400" dirty="0" smtClean="0"/>
              <a:t>各点を固有ベクトルに射影し主成分を取得</a:t>
            </a:r>
            <a:endParaRPr lang="en-US" altLang="ja-JP" sz="2400" dirty="0" smtClean="0"/>
          </a:p>
        </p:txBody>
      </p:sp>
      <p:sp>
        <p:nvSpPr>
          <p:cNvPr id="16" name="正方形/長方形 15"/>
          <p:cNvSpPr/>
          <p:nvPr/>
        </p:nvSpPr>
        <p:spPr>
          <a:xfrm>
            <a:off x="6651985" y="939277"/>
            <a:ext cx="5724644" cy="830997"/>
          </a:xfrm>
          <a:prstGeom prst="rect">
            <a:avLst/>
          </a:prstGeom>
        </p:spPr>
        <p:txBody>
          <a:bodyPr wrap="none">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射影</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られたのが</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（するかも）</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1832928"/>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a:t>
            </a:r>
            <a:r>
              <a:rPr lang="ja-JP" altLang="en-US" sz="3600" b="1" dirty="0" smtClean="0"/>
              <a:t>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smtClean="0"/>
              <a:t>特徴ベクトルの次元圧縮</a:t>
            </a:r>
            <a:endParaRPr lang="en-US" altLang="ja-JP" dirty="0" smtClean="0"/>
          </a:p>
          <a:p>
            <a:pPr lvl="1"/>
            <a:r>
              <a:rPr kumimoji="1" lang="ja-JP" altLang="en-US" dirty="0" smtClean="0"/>
              <a:t>特徴ベクトル群から</a:t>
            </a:r>
            <a:r>
              <a:rPr lang="ja-JP" altLang="en-US" dirty="0" smtClean="0"/>
              <a:t>寄与率の高い主成分のみ抽出し，低次元化してから計算（識別など）を行なう</a:t>
            </a:r>
            <a:r>
              <a:rPr lang="en-US" altLang="ja-JP" dirty="0" smtClean="0"/>
              <a:t>.</a:t>
            </a:r>
          </a:p>
          <a:p>
            <a:pPr lvl="1"/>
            <a:r>
              <a:rPr kumimoji="1" lang="ja-JP" altLang="en-US" dirty="0" smtClean="0"/>
              <a:t>情報</a:t>
            </a:r>
            <a:r>
              <a:rPr kumimoji="1" lang="ja-JP" altLang="en-US" dirty="0"/>
              <a:t>量</a:t>
            </a:r>
            <a:r>
              <a:rPr kumimoji="1" lang="ja-JP" altLang="en-US" dirty="0" smtClean="0"/>
              <a:t>をあまり落とさずに，計算量・メモリ量などの削減が可能</a:t>
            </a:r>
            <a:endParaRPr kumimoji="1" lang="en-US" altLang="ja-JP" dirty="0" smtClean="0"/>
          </a:p>
          <a:p>
            <a:r>
              <a:rPr lang="ja-JP" altLang="en-US" dirty="0" smtClean="0"/>
              <a:t>画像の圧縮・編集・生成</a:t>
            </a:r>
            <a:endParaRPr lang="en-US" altLang="ja-JP" dirty="0" smtClean="0"/>
          </a:p>
          <a:p>
            <a:pPr lvl="1"/>
            <a:r>
              <a:rPr kumimoji="1" lang="ja-JP" altLang="en-US" dirty="0" smtClean="0"/>
              <a:t>同じクラスタに属する画像群（例，顔画像）を仮定する</a:t>
            </a:r>
            <a:endParaRPr kumimoji="1" lang="en-US" altLang="ja-JP" dirty="0" smtClean="0"/>
          </a:p>
          <a:p>
            <a:pPr lvl="1"/>
            <a:r>
              <a:rPr kumimoji="1" lang="ja-JP" altLang="en-US" dirty="0" smtClean="0"/>
              <a:t>画像群を高次元データと考え主成分を計算</a:t>
            </a:r>
            <a:endParaRPr kumimoji="1" lang="en-US" altLang="ja-JP" dirty="0" smtClean="0"/>
          </a:p>
          <a:p>
            <a:pPr lvl="1">
              <a:buFont typeface="Wingdings" panose="05000000000000000000" pitchFamily="2" charset="2"/>
              <a:buChar char="à"/>
            </a:pPr>
            <a:r>
              <a:rPr lang="ja-JP" altLang="en-US" dirty="0" smtClean="0"/>
              <a:t>寄与率の高い軸と主成分値のみを記憶する事で圧縮</a:t>
            </a:r>
            <a:endParaRPr lang="en-US" altLang="ja-JP" dirty="0" smtClean="0"/>
          </a:p>
          <a:p>
            <a:pPr lvl="1">
              <a:buFont typeface="Wingdings" panose="05000000000000000000" pitchFamily="2" charset="2"/>
              <a:buChar char="à"/>
            </a:pPr>
            <a:r>
              <a:rPr lang="ja-JP" altLang="en-US" dirty="0" smtClean="0"/>
              <a:t>主成分値を修正して画像を編集</a:t>
            </a:r>
            <a:endParaRPr lang="en-US" altLang="ja-JP" dirty="0" smtClean="0"/>
          </a:p>
          <a:p>
            <a:pPr lvl="1">
              <a:buFont typeface="Wingdings" panose="05000000000000000000" pitchFamily="2" charset="2"/>
              <a:buChar char="à"/>
            </a:pPr>
            <a:r>
              <a:rPr lang="ja-JP" altLang="en-US" dirty="0" smtClean="0"/>
              <a:t>主成分値のみを適当に編集して画像を生成</a:t>
            </a:r>
            <a:endParaRPr lang="en-US" altLang="ja-JP" dirty="0" smtClean="0"/>
          </a:p>
          <a:p>
            <a:pPr marL="457200" lvl="1" indent="0">
              <a:buNone/>
            </a:pPr>
            <a:r>
              <a:rPr kumimoji="1" lang="ja-JP" altLang="en-US" dirty="0"/>
              <a:t>　</a:t>
            </a:r>
            <a:r>
              <a:rPr lang="ja-JP" altLang="en-US" dirty="0" smtClean="0"/>
              <a:t>などな</a:t>
            </a:r>
            <a:r>
              <a:rPr lang="ja-JP" altLang="en-US" dirty="0"/>
              <a:t>ど</a:t>
            </a:r>
            <a:endParaRPr kumimoji="1"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smtClean="0"/>
              <a:t>例として顔データの</a:t>
            </a:r>
            <a:r>
              <a:rPr kumimoji="1" lang="en-US" altLang="ja-JP" dirty="0" smtClean="0"/>
              <a:t>PCA</a:t>
            </a:r>
            <a:r>
              <a:rPr kumimoji="1" lang="ja-JP" altLang="en-US" dirty="0" smtClean="0"/>
              <a:t>圧縮をしてみる</a:t>
            </a:r>
            <a:endParaRPr kumimoji="1" lang="en-US" altLang="ja-JP" dirty="0" smtClean="0"/>
          </a:p>
          <a:p>
            <a:r>
              <a:rPr lang="en-US" altLang="ja-JP" dirty="0" smtClean="0"/>
              <a:t>AT&amp;T</a:t>
            </a:r>
            <a:r>
              <a:rPr lang="ja-JP" altLang="en-US" dirty="0" smtClean="0"/>
              <a:t>データセットを利用</a:t>
            </a:r>
            <a:r>
              <a:rPr lang="en-US" altLang="ja-JP" dirty="0" smtClean="0"/>
              <a:t> </a:t>
            </a:r>
            <a:r>
              <a:rPr lang="en-US" altLang="ja-JP" sz="1600" dirty="0"/>
              <a:t>https://git-disl.github.io/GTDLBench/datasets/att_face_dataset/</a:t>
            </a:r>
            <a:endParaRPr lang="en-US" altLang="ja-JP" sz="1600" dirty="0" smtClean="0"/>
          </a:p>
          <a:p>
            <a:r>
              <a:rPr lang="en-US" altLang="ja-JP" dirty="0"/>
              <a:t>4</a:t>
            </a:r>
            <a:r>
              <a:rPr lang="en-US" altLang="ja-JP" dirty="0" smtClean="0"/>
              <a:t>0</a:t>
            </a:r>
            <a:r>
              <a:rPr lang="ja-JP" altLang="en-US" dirty="0" smtClean="0"/>
              <a:t>人 </a:t>
            </a:r>
            <a:r>
              <a:rPr lang="en-US" altLang="ja-JP" dirty="0" smtClean="0"/>
              <a:t>* 10</a:t>
            </a:r>
            <a:r>
              <a:rPr lang="ja-JP" altLang="en-US" dirty="0" smtClean="0"/>
              <a:t>枚 </a:t>
            </a:r>
            <a:r>
              <a:rPr lang="en-US" altLang="ja-JP" dirty="0" smtClean="0"/>
              <a:t>= 400</a:t>
            </a:r>
            <a:r>
              <a:rPr lang="ja-JP" altLang="en-US" dirty="0" smtClean="0"/>
              <a:t>枚の写真群 </a:t>
            </a:r>
            <a:r>
              <a:rPr lang="ja-JP" altLang="en-US" sz="1800" dirty="0" smtClean="0"/>
              <a:t>（</a:t>
            </a:r>
            <a:r>
              <a:rPr lang="en-US" altLang="ja-JP" sz="1800" dirty="0" smtClean="0"/>
              <a:t>PCA</a:t>
            </a:r>
            <a:r>
              <a:rPr lang="ja-JP" altLang="en-US" sz="1800" dirty="0" smtClean="0"/>
              <a:t>するには少し小さいが</a:t>
            </a:r>
            <a:r>
              <a:rPr lang="ja-JP" altLang="en-US" sz="1800" dirty="0" err="1" smtClean="0"/>
              <a:t>。。。</a:t>
            </a:r>
            <a:r>
              <a:rPr lang="ja-JP" altLang="en-US" sz="1800" dirty="0" smtClean="0"/>
              <a:t>）</a:t>
            </a:r>
            <a:endParaRPr lang="en-US" altLang="ja-JP" dirty="0" smtClean="0"/>
          </a:p>
          <a:p>
            <a:r>
              <a:rPr lang="ja-JP" altLang="en-US" dirty="0" smtClean="0"/>
              <a:t>サイズは </a:t>
            </a:r>
            <a:r>
              <a:rPr lang="en-US" altLang="ja-JP" dirty="0" smtClean="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pic>
        <p:nvPicPr>
          <p:cNvPr id="5" name="図 4"/>
          <p:cNvPicPr>
            <a:picLocks noChangeAspect="1"/>
          </p:cNvPicPr>
          <p:nvPr/>
        </p:nvPicPr>
        <p:blipFill rotWithShape="1">
          <a:blip r:embed="rId2"/>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smtClean="0"/>
              <a:t>92 x 112</a:t>
            </a:r>
            <a:r>
              <a:rPr lang="ja-JP" altLang="en-US" dirty="0"/>
              <a:t> </a:t>
            </a:r>
            <a:r>
              <a:rPr lang="en-US" altLang="ja-JP" dirty="0" smtClean="0"/>
              <a:t>pixel</a:t>
            </a:r>
            <a:r>
              <a:rPr lang="ja-JP" altLang="en-US" dirty="0" smtClean="0"/>
              <a:t>の写真を，</a:t>
            </a:r>
            <a:r>
              <a:rPr lang="en-US" altLang="ja-JP" dirty="0" smtClean="0"/>
              <a:t>10304</a:t>
            </a:r>
            <a:r>
              <a:rPr lang="ja-JP" altLang="en-US" dirty="0" smtClean="0"/>
              <a:t>次元ベクトルに変換</a:t>
            </a:r>
            <a:endParaRPr lang="en-US" altLang="ja-JP" dirty="0"/>
          </a:p>
          <a:p>
            <a:pPr>
              <a:lnSpc>
                <a:spcPct val="100000"/>
              </a:lnSpc>
              <a:spcBef>
                <a:spcPts val="600"/>
              </a:spcBef>
              <a:spcAft>
                <a:spcPts val="600"/>
              </a:spcAft>
            </a:pPr>
            <a:endParaRPr lang="en-US" altLang="ja-JP" sz="1800" dirty="0" smtClean="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次元</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（超平面に</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乗る）ことが多い</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smtClean="0"/>
                  <a:t>分散共分散行列は</a:t>
                </a:r>
                <a:r>
                  <a:rPr lang="en-US" altLang="ja-JP" sz="2400" dirty="0" smtClean="0"/>
                  <a:t>10304</a:t>
                </a:r>
                <a:r>
                  <a:rPr lang="ja-JP" altLang="en-US" sz="2400" dirty="0" smtClean="0"/>
                  <a:t> </a:t>
                </a:r>
                <a:r>
                  <a:rPr lang="en-US" altLang="ja-JP" sz="2400" dirty="0" smtClean="0"/>
                  <a:t>x 10304</a:t>
                </a:r>
                <a:r>
                  <a:rPr lang="ja-JP" altLang="en-US" sz="2400" dirty="0" smtClean="0"/>
                  <a:t>に</a:t>
                </a:r>
                <a:endParaRPr lang="en-US" altLang="ja-JP" sz="2400" dirty="0" smtClean="0"/>
              </a:p>
              <a:p>
                <a:pPr>
                  <a:lnSpc>
                    <a:spcPct val="100000"/>
                  </a:lnSpc>
                  <a:spcBef>
                    <a:spcPts val="600"/>
                  </a:spcBef>
                  <a:spcAft>
                    <a:spcPts val="600"/>
                  </a:spcAft>
                </a:pPr>
                <a:r>
                  <a:rPr lang="en-US" altLang="ja-JP" sz="2400" dirty="0" smtClean="0"/>
                  <a:t>400</a:t>
                </a:r>
                <a:r>
                  <a:rPr lang="ja-JP" altLang="en-US" sz="2400" dirty="0" smtClean="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smtClean="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smtClean="0"/>
                  <a:t>の</a:t>
                </a:r>
                <a:r>
                  <a:rPr lang="en-US" altLang="ja-JP" sz="2000" dirty="0" smtClean="0"/>
                  <a:t>rank</a:t>
                </a:r>
                <a:r>
                  <a:rPr lang="ja-JP" altLang="en-US" sz="2000" dirty="0" smtClean="0"/>
                  <a:t>は最大で</a:t>
                </a:r>
                <a:r>
                  <a:rPr lang="en-US" altLang="ja-JP" sz="2000" i="1" dirty="0" smtClean="0"/>
                  <a:t>N</a:t>
                </a:r>
                <a:r>
                  <a:rPr lang="en-US" altLang="ja-JP" sz="2000" dirty="0" smtClean="0"/>
                  <a:t>=400</a:t>
                </a:r>
                <a:r>
                  <a:rPr lang="ja-JP" altLang="en-US" sz="2000" dirty="0" err="1" smtClean="0"/>
                  <a:t>なので</a:t>
                </a:r>
                <a:r>
                  <a:rPr lang="ja-JP" altLang="en-US" sz="2000" dirty="0" smtClean="0"/>
                  <a:t>次元数分の軸は得られない</a:t>
                </a:r>
                <a:endParaRPr lang="en-US" altLang="ja-JP" sz="2000" dirty="0" smtClean="0"/>
              </a:p>
              <a:p>
                <a:pPr>
                  <a:lnSpc>
                    <a:spcPct val="100000"/>
                  </a:lnSpc>
                  <a:spcBef>
                    <a:spcPts val="600"/>
                  </a:spcBef>
                  <a:spcAft>
                    <a:spcPts val="600"/>
                  </a:spcAft>
                </a:pPr>
                <a:r>
                  <a:rPr lang="ja-JP" altLang="en-US" sz="2400" dirty="0" smtClean="0"/>
                  <a:t>各軸は</a:t>
                </a:r>
                <a:endParaRPr lang="en-US" altLang="ja-JP" sz="2000" dirty="0" smtClean="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smtClean="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主成分分析</a:t>
            </a:r>
            <a:r>
              <a:rPr kumimoji="1" lang="en-US" altLang="ja-JP" sz="3600" dirty="0" smtClean="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smtClean="0"/>
              <a:t>これなら分かる応用数学教室（</a:t>
            </a:r>
            <a:r>
              <a:rPr lang="en-US" altLang="ja-JP" dirty="0" smtClean="0"/>
              <a:t>p. 205</a:t>
            </a:r>
            <a:r>
              <a:rPr lang="ja-JP" altLang="en-US" dirty="0" smtClean="0"/>
              <a:t>）</a:t>
            </a:r>
            <a:endParaRPr lang="en-US" altLang="ja-JP" dirty="0" smtClean="0"/>
          </a:p>
          <a:p>
            <a:pPr marL="0" indent="0">
              <a:buNone/>
            </a:pPr>
            <a:r>
              <a:rPr lang="en-US" altLang="ja-JP" sz="2400" dirty="0" smtClean="0"/>
              <a:t>『</a:t>
            </a:r>
            <a:r>
              <a:rPr lang="ja-JP" altLang="en-US" sz="2400" dirty="0" smtClean="0"/>
              <a:t>統計データから互いに無関係の因子を取り出して，観測値をそれらの因子の線形結合で説明することを主成分分析と呼び，取り出された因子を主成分と呼ぶ</a:t>
            </a:r>
            <a:r>
              <a:rPr lang="en-US" altLang="ja-JP" sz="2400" dirty="0" smtClean="0"/>
              <a:t>』</a:t>
            </a:r>
          </a:p>
          <a:p>
            <a:pPr marL="0" indent="0">
              <a:buNone/>
            </a:pPr>
            <a:endParaRPr lang="en-US" altLang="ja-JP" sz="1600" dirty="0"/>
          </a:p>
          <a:p>
            <a:pPr marL="0" indent="0">
              <a:buNone/>
            </a:pPr>
            <a:r>
              <a:rPr lang="ja-JP" altLang="en-US" dirty="0" smtClean="0"/>
              <a:t>ディジタル画像処理（ </a:t>
            </a:r>
            <a:r>
              <a:rPr lang="en-US" altLang="ja-JP" dirty="0" smtClean="0"/>
              <a:t>p. 273</a:t>
            </a:r>
            <a:r>
              <a:rPr lang="ja-JP" altLang="en-US" dirty="0" smtClean="0"/>
              <a:t>）</a:t>
            </a:r>
            <a:endParaRPr lang="en-US" altLang="ja-JP" dirty="0" smtClean="0"/>
          </a:p>
          <a:p>
            <a:pPr marL="0" indent="0">
              <a:buNone/>
            </a:pPr>
            <a:r>
              <a:rPr lang="en-US" altLang="ja-JP" sz="2400" dirty="0" smtClean="0"/>
              <a:t>『</a:t>
            </a:r>
            <a:r>
              <a:rPr lang="ja-JP" altLang="en-US" sz="2400" dirty="0" smtClean="0"/>
              <a:t>高次元特徴空間に</a:t>
            </a:r>
            <a:r>
              <a:rPr lang="ja-JP" altLang="en-US" sz="2400" dirty="0"/>
              <a:t>分散</a:t>
            </a:r>
            <a:r>
              <a:rPr lang="ja-JP" altLang="en-US" sz="2400" dirty="0" smtClean="0"/>
              <a:t>する</a:t>
            </a:r>
            <a:r>
              <a:rPr lang="ja-JP" altLang="en-US" sz="2400" dirty="0"/>
              <a:t>多数</a:t>
            </a:r>
            <a:r>
              <a:rPr lang="ja-JP" altLang="en-US" sz="2400" dirty="0" smtClean="0"/>
              <a:t>の学習用入力画像から，分布を</a:t>
            </a:r>
            <a:r>
              <a:rPr lang="ja-JP" altLang="en-US" sz="2400" dirty="0"/>
              <a:t>よく表現</a:t>
            </a:r>
            <a:r>
              <a:rPr lang="ja-JP" altLang="en-US" sz="2400" dirty="0" smtClean="0"/>
              <a:t>できる低次元の特徴空間を求める手法</a:t>
            </a:r>
            <a:r>
              <a:rPr lang="en-US" altLang="ja-JP" sz="2400" dirty="0" smtClean="0"/>
              <a:t>』</a:t>
            </a:r>
          </a:p>
          <a:p>
            <a:pPr marL="0" indent="0">
              <a:buNone/>
            </a:pPr>
            <a:endParaRPr lang="en-US" altLang="ja-JP" sz="1800" dirty="0" smtClean="0"/>
          </a:p>
          <a:p>
            <a:pPr marL="0" indent="0">
              <a:buNone/>
            </a:pPr>
            <a:r>
              <a:rPr lang="en-US" altLang="ja-JP" dirty="0" smtClean="0"/>
              <a:t>Wikipedia (2018/05/23)</a:t>
            </a:r>
          </a:p>
          <a:p>
            <a:pPr marL="0" indent="0">
              <a:buNone/>
            </a:pPr>
            <a:r>
              <a:rPr lang="en-US" altLang="ja-JP" sz="2400" dirty="0" smtClean="0"/>
              <a:t>『</a:t>
            </a:r>
            <a:r>
              <a:rPr lang="ja-JP" altLang="en-US" sz="2400" dirty="0"/>
              <a:t>相関のある多数の変数から相関のない少数で全体のばらつきを最もよく表す主成分と呼ばれる変数を合成する多変量解析の一手法</a:t>
            </a:r>
            <a:r>
              <a:rPr lang="en-US" altLang="ja-JP" sz="2400" dirty="0" smtClean="0"/>
              <a:t>』</a:t>
            </a:r>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dirty="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en-US" altLang="ja-JP" sz="2400" dirty="0" smtClean="0"/>
              <a:t>PCA</a:t>
            </a:r>
            <a:r>
              <a:rPr lang="ja-JP" altLang="en-US" sz="2400" dirty="0" smtClean="0"/>
              <a:t>は軸変換なので，平均値 </a:t>
            </a:r>
            <a:r>
              <a:rPr lang="en-US" altLang="ja-JP" sz="2400" dirty="0" smtClean="0"/>
              <a:t>+ </a:t>
            </a:r>
            <a:r>
              <a:rPr lang="ja-JP" altLang="en-US" sz="2400" dirty="0" smtClean="0"/>
              <a:t>∑ 軸 </a:t>
            </a:r>
            <a:r>
              <a:rPr lang="en-US" altLang="ja-JP" sz="2400" dirty="0" smtClean="0"/>
              <a:t>* </a:t>
            </a:r>
            <a:r>
              <a:rPr lang="ja-JP" altLang="en-US" sz="2400" dirty="0" smtClean="0"/>
              <a:t>係数 で元画像を再構築できる</a:t>
            </a:r>
            <a:endParaRPr lang="en-US" altLang="ja-JP" sz="2400" dirty="0" smtClean="0"/>
          </a:p>
          <a:p>
            <a:pPr>
              <a:lnSpc>
                <a:spcPct val="100000"/>
              </a:lnSpc>
              <a:spcBef>
                <a:spcPts val="600"/>
              </a:spcBef>
              <a:spcAft>
                <a:spcPts val="600"/>
              </a:spcAft>
            </a:pPr>
            <a:r>
              <a:rPr kumimoji="1" lang="ja-JP" altLang="en-US" sz="2400" dirty="0" smtClean="0"/>
              <a:t>係数が主成分</a:t>
            </a:r>
            <a:endParaRPr kumimoji="1" lang="en-US" altLang="ja-JP" sz="2400" dirty="0" smtClean="0"/>
          </a:p>
          <a:p>
            <a:pPr>
              <a:lnSpc>
                <a:spcPct val="100000"/>
              </a:lnSpc>
              <a:spcBef>
                <a:spcPts val="600"/>
              </a:spcBef>
              <a:spcAft>
                <a:spcPts val="600"/>
              </a:spcAft>
            </a:pPr>
            <a:r>
              <a:rPr kumimoji="1" lang="ja-JP" altLang="en-US" sz="2400" dirty="0" smtClean="0"/>
              <a:t>後半の主成分は寄与が少ない</a:t>
            </a:r>
            <a:r>
              <a:rPr kumimoji="1" lang="en-US" altLang="ja-JP" sz="2400" dirty="0" smtClean="0"/>
              <a:t>(</a:t>
            </a:r>
            <a:r>
              <a:rPr kumimoji="1" lang="ja-JP" altLang="en-US" sz="2400" dirty="0" smtClean="0"/>
              <a:t>はず</a:t>
            </a:r>
            <a:r>
              <a:rPr kumimoji="1" lang="en-US" altLang="ja-JP" sz="2400" dirty="0" smtClean="0"/>
              <a:t>)</a:t>
            </a:r>
            <a:r>
              <a:rPr kumimoji="1" lang="ja-JP" altLang="en-US" sz="2400" dirty="0" smtClean="0"/>
              <a:t>ので，切り捨てても影響が少ない（のでは？）</a:t>
            </a:r>
            <a:endParaRPr kumimoji="1" lang="en-US" altLang="ja-JP" sz="2400" dirty="0"/>
          </a:p>
          <a:p>
            <a:pPr>
              <a:lnSpc>
                <a:spcPct val="100000"/>
              </a:lnSpc>
              <a:spcBef>
                <a:spcPts val="600"/>
              </a:spcBef>
              <a:spcAft>
                <a:spcPts val="600"/>
              </a:spcAft>
            </a:pPr>
            <a:endParaRPr lang="en-US" altLang="ja-JP" sz="1600" dirty="0" smtClean="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62294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8837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1" name="正方形/長方形 100"/>
          <p:cNvSpPr/>
          <p:nvPr/>
        </p:nvSpPr>
        <p:spPr>
          <a:xfrm>
            <a:off x="35878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正方形/長方形 103"/>
          <p:cNvSpPr/>
          <p:nvPr/>
        </p:nvSpPr>
        <p:spPr>
          <a:xfrm>
            <a:off x="62294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7" name="正方形/長方形 106"/>
          <p:cNvSpPr/>
          <p:nvPr/>
        </p:nvSpPr>
        <p:spPr>
          <a:xfrm>
            <a:off x="88837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Tree>
    <p:extLst>
      <p:ext uri="{BB962C8B-B14F-4D97-AF65-F5344CB8AC3E}">
        <p14:creationId xmlns:p14="http://schemas.microsoft.com/office/powerpoint/2010/main" val="1551556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smtClean="0"/>
              <a:t>実際に</a:t>
            </a:r>
            <a:r>
              <a:rPr lang="en-US" altLang="ja-JP" sz="2400" dirty="0" smtClean="0"/>
              <a:t>50</a:t>
            </a:r>
            <a:r>
              <a:rPr lang="ja-JP" altLang="en-US" sz="2400" dirty="0" smtClean="0"/>
              <a:t>個，</a:t>
            </a:r>
            <a:r>
              <a:rPr lang="en-US" altLang="ja-JP" sz="2400" dirty="0" smtClean="0"/>
              <a:t>100</a:t>
            </a:r>
            <a:r>
              <a:rPr lang="ja-JP" altLang="en-US" sz="2400" dirty="0" smtClean="0"/>
              <a:t>個，</a:t>
            </a:r>
            <a:r>
              <a:rPr lang="en-US" altLang="ja-JP" sz="2400" dirty="0" smtClean="0"/>
              <a:t>…</a:t>
            </a:r>
            <a:r>
              <a:rPr lang="ja-JP" altLang="en-US" sz="2400" dirty="0" err="1" smtClean="0"/>
              <a:t>，</a:t>
            </a:r>
            <a:r>
              <a:rPr lang="en-US" altLang="ja-JP" sz="2400" dirty="0" smtClean="0"/>
              <a:t>300</a:t>
            </a:r>
            <a:r>
              <a:rPr lang="ja-JP" altLang="en-US" sz="2400" dirty="0" smtClean="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元画像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5945951" y="6550223"/>
            <a:ext cx="5929828" cy="307777"/>
          </a:xfrm>
          <a:prstGeom prst="rect">
            <a:avLst/>
          </a:prstGeom>
        </p:spPr>
        <p:txBody>
          <a:bodyPr wrap="none">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顔の向きもそろっているデータを利用するともっと速く収束すると思う</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元画像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主成分分析 </a:t>
            </a:r>
            <a:r>
              <a:rPr kumimoji="1" lang="en-US" altLang="ja-JP" dirty="0" smtClean="0"/>
              <a:t>– </a:t>
            </a:r>
            <a:r>
              <a:rPr kumimoji="1" lang="ja-JP" altLang="en-US" smtClean="0"/>
              <a:t>まとめ</a:t>
            </a:r>
            <a:endParaRPr kumimoji="1" lang="ja-JP" altLang="en-US"/>
          </a:p>
        </p:txBody>
      </p:sp>
      <p:sp>
        <p:nvSpPr>
          <p:cNvPr id="3" name="コンテンツ プレースホルダー 2"/>
          <p:cNvSpPr>
            <a:spLocks noGrp="1"/>
          </p:cNvSpPr>
          <p:nvPr>
            <p:ph idx="1"/>
          </p:nvPr>
        </p:nvSpPr>
        <p:spPr>
          <a:xfrm>
            <a:off x="278781" y="1343723"/>
            <a:ext cx="11708780" cy="5514278"/>
          </a:xfrm>
        </p:spPr>
        <p:txBody>
          <a:bodyPr>
            <a:normAutofit/>
          </a:bodyPr>
          <a:lstStyle/>
          <a:p>
            <a:pPr marL="0" indent="0">
              <a:buNone/>
            </a:pPr>
            <a:r>
              <a:rPr lang="ja-JP" altLang="en-US" b="1" dirty="0" smtClean="0"/>
              <a:t>主成分分析とは</a:t>
            </a:r>
            <a:r>
              <a:rPr lang="en-US" altLang="ja-JP" b="1" dirty="0" smtClean="0"/>
              <a:t>…</a:t>
            </a:r>
          </a:p>
          <a:p>
            <a:pPr marL="0" indent="0">
              <a:buNone/>
            </a:pPr>
            <a:endParaRPr lang="en-US" altLang="ja-JP" sz="100" dirty="0"/>
          </a:p>
          <a:p>
            <a:pPr marL="0" indent="0">
              <a:buNone/>
            </a:pPr>
            <a:r>
              <a:rPr lang="ja-JP" altLang="en-US" dirty="0" smtClean="0"/>
              <a:t>これ</a:t>
            </a:r>
            <a:r>
              <a:rPr lang="ja-JP" altLang="en-US" dirty="0"/>
              <a:t>なら分かる応用数学教室（</a:t>
            </a:r>
            <a:r>
              <a:rPr lang="en-US" altLang="ja-JP" dirty="0"/>
              <a:t>p. 205</a:t>
            </a:r>
            <a:r>
              <a:rPr lang="ja-JP" altLang="en-US" dirty="0"/>
              <a:t>）</a:t>
            </a:r>
            <a:endParaRPr lang="en-US" altLang="ja-JP" dirty="0"/>
          </a:p>
          <a:p>
            <a:pPr marL="0" indent="0">
              <a:buNone/>
            </a:pPr>
            <a:r>
              <a:rPr lang="en-US" altLang="ja-JP" dirty="0"/>
              <a:t>『</a:t>
            </a:r>
            <a:r>
              <a:rPr lang="ja-JP" altLang="en-US" dirty="0"/>
              <a:t>統計データから互いに無関係の因子を取り出して，観測値をそれらの因子の線形結合で説明することを主成分分析と呼び，取り出された因子を主成分と呼ぶ</a:t>
            </a:r>
            <a:r>
              <a:rPr lang="en-US" altLang="ja-JP" dirty="0"/>
              <a:t>』</a:t>
            </a:r>
          </a:p>
          <a:p>
            <a:pPr marL="0" indent="0">
              <a:buNone/>
            </a:pPr>
            <a:endParaRPr lang="en-US" altLang="ja-JP" sz="1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dirty="0"/>
              <a:t>『</a:t>
            </a:r>
            <a:r>
              <a:rPr lang="ja-JP" altLang="en-US" dirty="0"/>
              <a:t>高次元特徴空間に分散する多数の学習用入力画像から，分布をよく表現できる低次元の特徴空間を求める手法</a:t>
            </a:r>
            <a:r>
              <a:rPr lang="en-US" altLang="ja-JP" dirty="0"/>
              <a:t>』</a:t>
            </a:r>
          </a:p>
          <a:p>
            <a:pPr marL="0" indent="0">
              <a:buNone/>
            </a:pPr>
            <a:endParaRPr lang="en-US" altLang="ja-JP" sz="100" dirty="0"/>
          </a:p>
          <a:p>
            <a:pPr marL="0" indent="0">
              <a:buNone/>
            </a:pPr>
            <a:r>
              <a:rPr lang="en-US" altLang="ja-JP" dirty="0"/>
              <a:t>Wikipedia (2018/05/23)</a:t>
            </a:r>
          </a:p>
          <a:p>
            <a:pPr marL="0" indent="0">
              <a:buNone/>
            </a:pPr>
            <a:r>
              <a:rPr lang="en-US" altLang="ja-JP" dirty="0"/>
              <a:t>『</a:t>
            </a:r>
            <a:r>
              <a:rPr lang="ja-JP" altLang="en-US" dirty="0"/>
              <a:t>相関のある多数の変数から相関のない少数で全体のばらつきを最もよく表す主成分と呼ばれる変数を合成する多変量解析の一手法</a:t>
            </a:r>
            <a:r>
              <a:rPr lang="en-US" altLang="ja-JP"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082292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smtClean="0"/>
              <a:t>オートエンコーダ</a:t>
            </a:r>
            <a:r>
              <a:rPr lang="en-US" altLang="ja-JP" dirty="0" smtClean="0"/>
              <a:t/>
            </a:r>
            <a:br>
              <a:rPr lang="en-US" altLang="ja-JP" dirty="0" smtClean="0"/>
            </a:br>
            <a:r>
              <a:rPr lang="ja-JP" altLang="en-US" dirty="0" smtClean="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1457468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参考資料</a:t>
            </a:r>
            <a:endParaRPr kumimoji="1" lang="ja-JP" altLang="en-US" dirty="0"/>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smtClean="0"/>
          </a:p>
          <a:p>
            <a:r>
              <a:rPr lang="en-US" altLang="ja-JP" b="1" dirty="0" smtClean="0"/>
              <a:t>(</a:t>
            </a:r>
            <a:r>
              <a:rPr lang="ja-JP" altLang="en-US" b="1" dirty="0"/>
              <a:t>機械学習プロフェッショナルシリーズ</a:t>
            </a:r>
            <a:r>
              <a:rPr lang="en-US" altLang="ja-JP" b="1" dirty="0"/>
              <a:t>) </a:t>
            </a:r>
            <a:r>
              <a:rPr lang="ja-JP" altLang="en-US" dirty="0" smtClean="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smtClean="0"/>
              <a:t>オートエンコーダー（自己符号化器）とは</a:t>
            </a:r>
            <a:endParaRPr kumimoji="1" lang="ja-JP" altLang="en-US" dirty="0"/>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smtClean="0"/>
              <a:t>ニューラルネットの一種</a:t>
            </a:r>
            <a:endParaRPr kumimoji="1" lang="en-US" altLang="ja-JP" dirty="0" smtClean="0"/>
          </a:p>
          <a:p>
            <a:r>
              <a:rPr kumimoji="1" lang="ja-JP" altLang="en-US" dirty="0" smtClean="0"/>
              <a:t>目的出力を伴わない入力だけの訓練データを利用した</a:t>
            </a:r>
            <a:r>
              <a:rPr kumimoji="1" lang="ja-JP" altLang="en-US" b="1" dirty="0" smtClean="0"/>
              <a:t>教師なし学習</a:t>
            </a:r>
            <a:endParaRPr kumimoji="1" lang="en-US" altLang="ja-JP" b="1" dirty="0" smtClean="0"/>
          </a:p>
          <a:p>
            <a:r>
              <a:rPr kumimoji="1" lang="ja-JP" altLang="en-US" dirty="0" smtClean="0"/>
              <a:t>データをよく表す特徴の獲得を目指す</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360393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smtClean="0"/>
              <a:t>概要 </a:t>
            </a:r>
            <a:r>
              <a:rPr lang="en-US" altLang="ja-JP" sz="3600" dirty="0" smtClean="0"/>
              <a:t>: </a:t>
            </a:r>
            <a:r>
              <a:rPr lang="ja-JP" altLang="en-US" sz="3600" dirty="0" smtClean="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36</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入力</a:t>
                </a:r>
                <a:endParaRPr lang="en-US" altLang="ja-JP" sz="2400" dirty="0" smtClean="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smtClean="0"/>
                  <a:t> </a:t>
                </a:r>
                <a:endParaRPr lang="ja-JP" altLang="en-US"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中間</a:t>
                </a:r>
                <a:r>
                  <a:rPr lang="ja-JP" altLang="en-US" sz="2400" dirty="0"/>
                  <a:t>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smtClean="0"/>
                  <a:t>　</a:t>
                </a:r>
                <a:endParaRPr lang="en-US" altLang="ja-JP" sz="2400" dirty="0" smtClean="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smtClean="0"/>
                  <a:t> </a:t>
                </a:r>
                <a:r>
                  <a:rPr lang="en-US" altLang="ja-JP" sz="2400" dirty="0" smtClean="0"/>
                  <a:t>: </a:t>
                </a:r>
                <a:r>
                  <a:rPr lang="ja-JP" altLang="en-US" sz="2400" dirty="0" smtClean="0"/>
                  <a:t>重み係数</a:t>
                </a:r>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smtClean="0"/>
                  <a:t> </a:t>
                </a:r>
                <a:r>
                  <a:rPr lang="en-US" altLang="ja-JP" sz="2400" dirty="0" smtClean="0"/>
                  <a:t>: </a:t>
                </a:r>
                <a:r>
                  <a:rPr lang="ja-JP" altLang="en-US" sz="2400" dirty="0" smtClean="0"/>
                  <a:t>バイアス項</a:t>
                </a:r>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smtClean="0"/>
                  <a:t>: </a:t>
                </a:r>
                <a:r>
                  <a:rPr lang="ja-JP" altLang="en-US" sz="2400" dirty="0" smtClean="0"/>
                  <a:t>活性化関数</a:t>
                </a:r>
                <a:endParaRPr lang="ja-JP" altLang="en-US" sz="2400" dirty="0"/>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出力</a:t>
                </a:r>
                <a:r>
                  <a:rPr lang="ja-JP" altLang="en-US" sz="2400" dirty="0"/>
                  <a:t>層</a:t>
                </a:r>
                <a:r>
                  <a:rPr lang="ja-JP" altLang="en-US" sz="2400" dirty="0" smtClean="0"/>
                  <a:t>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smtClean="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smtClean="0"/>
                  <a:t>　</a:t>
                </a:r>
                <a:endParaRPr lang="en-US" altLang="ja-JP" sz="2400" dirty="0" smtClean="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smtClean="0"/>
                  <a:t>: </a:t>
                </a:r>
                <a:r>
                  <a:rPr lang="ja-JP" altLang="en-US" sz="2400" dirty="0" smtClean="0"/>
                  <a:t>重み係数</a:t>
                </a:r>
                <a:endParaRPr lang="en-US" altLang="ja-JP" sz="2400" dirty="0" smtClean="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smtClean="0"/>
                  <a:t>: </a:t>
                </a:r>
                <a:r>
                  <a:rPr lang="ja-JP" altLang="en-US" sz="2400" dirty="0" smtClean="0"/>
                  <a:t>バイアス項</a:t>
                </a:r>
                <a:endParaRPr lang="en-US" altLang="ja-JP" sz="2400" dirty="0" smtClean="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smtClean="0"/>
                  <a:t>: </a:t>
                </a:r>
                <a:r>
                  <a:rPr lang="ja-JP" altLang="en-US" sz="2400" dirty="0" smtClean="0"/>
                  <a:t>活性化関数</a:t>
                </a:r>
                <a:endParaRPr lang="ja-JP" altLang="en-US" sz="2400"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Tree>
    <p:extLst>
      <p:ext uri="{BB962C8B-B14F-4D97-AF65-F5344CB8AC3E}">
        <p14:creationId xmlns:p14="http://schemas.microsoft.com/office/powerpoint/2010/main" val="1873865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smtClean="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smtClean="0"/>
                  <a:t>N</a:t>
                </a:r>
                <a:r>
                  <a:rPr lang="ja-JP" altLang="en-US" sz="2400" dirty="0"/>
                  <a:t>個</a:t>
                </a:r>
                <a:r>
                  <a:rPr lang="ja-JP" altLang="en-US" sz="2400" dirty="0" smtClean="0"/>
                  <a:t>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smtClean="0"/>
                  <a:t> </a:t>
                </a:r>
                <a:endParaRPr lang="en-US" altLang="ja-JP" sz="2400" dirty="0" smtClean="0"/>
              </a:p>
              <a:p>
                <a:pPr>
                  <a:lnSpc>
                    <a:spcPct val="100000"/>
                  </a:lnSpc>
                  <a:spcBef>
                    <a:spcPts val="600"/>
                  </a:spcBef>
                  <a:spcAft>
                    <a:spcPts val="600"/>
                  </a:spcAft>
                </a:pPr>
                <a:r>
                  <a:rPr lang="ja-JP" altLang="en-US" sz="2400" dirty="0" smtClean="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smtClean="0"/>
                  <a:t>がなるべく等しくなるよう重み・バイアス項を学習する</a:t>
                </a:r>
                <a:endParaRPr lang="en-US" altLang="ja-JP" sz="2400" dirty="0" smtClean="0"/>
              </a:p>
              <a:p>
                <a:pPr>
                  <a:lnSpc>
                    <a:spcPct val="100000"/>
                  </a:lnSpc>
                  <a:spcBef>
                    <a:spcPts val="600"/>
                  </a:spcBef>
                  <a:spcAft>
                    <a:spcPts val="600"/>
                  </a:spcAft>
                </a:pPr>
                <a:r>
                  <a:rPr lang="ja-JP" altLang="en-US" sz="2400" dirty="0" smtClean="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smtClean="0"/>
                  <a:t>学習</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中間層の次元が</a:t>
                </a:r>
                <a:r>
                  <a:rPr lang="en-US" altLang="ja-JP" sz="2000" i="1" dirty="0" smtClean="0"/>
                  <a:t>d</a:t>
                </a:r>
                <a:r>
                  <a:rPr lang="ja-JP" altLang="en-US" sz="2000" dirty="0" smtClean="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smtClean="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smtClean="0"/>
              </a:p>
              <a:p>
                <a:pPr>
                  <a:lnSpc>
                    <a:spcPct val="100000"/>
                  </a:lnSpc>
                  <a:spcBef>
                    <a:spcPts val="600"/>
                  </a:spcBef>
                  <a:spcAft>
                    <a:spcPts val="600"/>
                  </a:spcAft>
                </a:pPr>
                <a:r>
                  <a:rPr lang="ja-JP" altLang="en-US" sz="2400" dirty="0" smtClean="0"/>
                  <a:t>全データに対して，入力と近い出力が得られるような学習が行えたら</a:t>
                </a:r>
                <a:r>
                  <a:rPr lang="en-US" altLang="ja-JP" sz="2400" dirty="0" smtClean="0"/>
                  <a:t>…</a:t>
                </a:r>
              </a:p>
              <a:p>
                <a:pPr marL="0" indent="0">
                  <a:lnSpc>
                    <a:spcPct val="100000"/>
                  </a:lnSpc>
                  <a:spcBef>
                    <a:spcPts val="600"/>
                  </a:spcBef>
                  <a:spcAft>
                    <a:spcPts val="600"/>
                  </a:spcAft>
                  <a:buNone/>
                </a:pPr>
                <a:r>
                  <a:rPr lang="en-US" altLang="ja-JP" sz="2400" dirty="0" smtClean="0">
                    <a:sym typeface="Wingdings" panose="05000000000000000000" pitchFamily="2" charset="2"/>
                  </a:rPr>
                  <a:t> </a:t>
                </a:r>
                <a:r>
                  <a:rPr lang="ja-JP" altLang="en-US" sz="2400" dirty="0" smtClean="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sym typeface="Wingdings" panose="05000000000000000000" pitchFamily="2" charset="2"/>
                  </a:rPr>
                  <a:t>の情報をあまり落とさずに次元削減ができたことになる</a:t>
                </a:r>
                <a:endParaRPr lang="en-US" altLang="ja-JP" sz="2400" dirty="0" smtClean="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grpSp>
        <p:nvGrpSpPr>
          <p:cNvPr id="62" name="グループ化 61"/>
          <p:cNvGrpSpPr/>
          <p:nvPr/>
        </p:nvGrpSpPr>
        <p:grpSpPr>
          <a:xfrm>
            <a:off x="14597185" y="-1705482"/>
            <a:ext cx="656881" cy="2648277"/>
            <a:chOff x="4040750" y="922148"/>
            <a:chExt cx="656881" cy="2648277"/>
          </a:xfrm>
        </p:grpSpPr>
        <p:sp>
          <p:nvSpPr>
            <p:cNvPr id="63"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4"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66" name="グループ化 65"/>
          <p:cNvGrpSpPr/>
          <p:nvPr/>
        </p:nvGrpSpPr>
        <p:grpSpPr>
          <a:xfrm>
            <a:off x="12815182" y="-2262504"/>
            <a:ext cx="656881" cy="3627067"/>
            <a:chOff x="2510302" y="365126"/>
            <a:chExt cx="656881" cy="3627067"/>
          </a:xfrm>
        </p:grpSpPr>
        <p:sp>
          <p:nvSpPr>
            <p:cNvPr id="67"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9"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0"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71" name="グループ化 70"/>
          <p:cNvGrpSpPr/>
          <p:nvPr/>
        </p:nvGrpSpPr>
        <p:grpSpPr>
          <a:xfrm>
            <a:off x="16512538" y="-2262504"/>
            <a:ext cx="656881" cy="3627067"/>
            <a:chOff x="5571198" y="365126"/>
            <a:chExt cx="656881" cy="3627067"/>
          </a:xfrm>
        </p:grpSpPr>
        <p:sp>
          <p:nvSpPr>
            <p:cNvPr id="7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直線矢印コネクタ 75"/>
          <p:cNvCxnSpPr>
            <a:stCxn id="67" idx="6"/>
            <a:endCxn id="63" idx="2"/>
          </p:cNvCxnSpPr>
          <p:nvPr/>
        </p:nvCxnSpPr>
        <p:spPr>
          <a:xfrm>
            <a:off x="13472063" y="-1934063"/>
            <a:ext cx="112512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67" idx="6"/>
            <a:endCxn id="64" idx="2"/>
          </p:cNvCxnSpPr>
          <p:nvPr/>
        </p:nvCxnSpPr>
        <p:spPr>
          <a:xfrm>
            <a:off x="13472063" y="-1934063"/>
            <a:ext cx="112512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67" idx="6"/>
            <a:endCxn id="65" idx="2"/>
          </p:cNvCxnSpPr>
          <p:nvPr/>
        </p:nvCxnSpPr>
        <p:spPr>
          <a:xfrm>
            <a:off x="13472063" y="-1934063"/>
            <a:ext cx="112512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68" idx="6"/>
            <a:endCxn id="63" idx="2"/>
          </p:cNvCxnSpPr>
          <p:nvPr/>
        </p:nvCxnSpPr>
        <p:spPr>
          <a:xfrm flipV="1">
            <a:off x="13472063" y="-1377041"/>
            <a:ext cx="112512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6"/>
            <a:endCxn id="64" idx="2"/>
          </p:cNvCxnSpPr>
          <p:nvPr/>
        </p:nvCxnSpPr>
        <p:spPr>
          <a:xfrm>
            <a:off x="13472063" y="-1116005"/>
            <a:ext cx="112512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8" idx="6"/>
            <a:endCxn id="65" idx="2"/>
          </p:cNvCxnSpPr>
          <p:nvPr/>
        </p:nvCxnSpPr>
        <p:spPr>
          <a:xfrm>
            <a:off x="13472063" y="-1116005"/>
            <a:ext cx="112512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70" idx="6"/>
            <a:endCxn id="63" idx="2"/>
          </p:cNvCxnSpPr>
          <p:nvPr/>
        </p:nvCxnSpPr>
        <p:spPr>
          <a:xfrm flipV="1">
            <a:off x="13472063" y="-1377041"/>
            <a:ext cx="112512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70" idx="6"/>
            <a:endCxn id="65" idx="2"/>
          </p:cNvCxnSpPr>
          <p:nvPr/>
        </p:nvCxnSpPr>
        <p:spPr>
          <a:xfrm>
            <a:off x="13472063" y="-297947"/>
            <a:ext cx="112512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0" idx="6"/>
            <a:endCxn id="64" idx="2"/>
          </p:cNvCxnSpPr>
          <p:nvPr/>
        </p:nvCxnSpPr>
        <p:spPr>
          <a:xfrm flipV="1">
            <a:off x="13472063" y="-566673"/>
            <a:ext cx="112512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9" idx="6"/>
            <a:endCxn id="63" idx="2"/>
          </p:cNvCxnSpPr>
          <p:nvPr/>
        </p:nvCxnSpPr>
        <p:spPr>
          <a:xfrm flipV="1">
            <a:off x="13472063" y="-1377041"/>
            <a:ext cx="112512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69" idx="6"/>
            <a:endCxn id="64" idx="2"/>
          </p:cNvCxnSpPr>
          <p:nvPr/>
        </p:nvCxnSpPr>
        <p:spPr>
          <a:xfrm flipV="1">
            <a:off x="13472063" y="-566673"/>
            <a:ext cx="112512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69" idx="6"/>
            <a:endCxn id="65" idx="2"/>
          </p:cNvCxnSpPr>
          <p:nvPr/>
        </p:nvCxnSpPr>
        <p:spPr>
          <a:xfrm flipV="1">
            <a:off x="13472063" y="614355"/>
            <a:ext cx="112512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3" idx="6"/>
            <a:endCxn id="72" idx="2"/>
          </p:cNvCxnSpPr>
          <p:nvPr/>
        </p:nvCxnSpPr>
        <p:spPr>
          <a:xfrm flipV="1">
            <a:off x="15254066" y="-1934063"/>
            <a:ext cx="12584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63" idx="6"/>
            <a:endCxn id="73" idx="2"/>
          </p:cNvCxnSpPr>
          <p:nvPr/>
        </p:nvCxnSpPr>
        <p:spPr>
          <a:xfrm>
            <a:off x="15254066" y="-1377041"/>
            <a:ext cx="12584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3" idx="6"/>
            <a:endCxn id="75" idx="2"/>
          </p:cNvCxnSpPr>
          <p:nvPr/>
        </p:nvCxnSpPr>
        <p:spPr>
          <a:xfrm>
            <a:off x="15254066" y="-1377041"/>
            <a:ext cx="12584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64" idx="6"/>
            <a:endCxn id="72" idx="2"/>
          </p:cNvCxnSpPr>
          <p:nvPr/>
        </p:nvCxnSpPr>
        <p:spPr>
          <a:xfrm flipV="1">
            <a:off x="15254066" y="-1934063"/>
            <a:ext cx="12584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64" idx="6"/>
            <a:endCxn id="73" idx="2"/>
          </p:cNvCxnSpPr>
          <p:nvPr/>
        </p:nvCxnSpPr>
        <p:spPr>
          <a:xfrm flipV="1">
            <a:off x="15254066" y="-1116005"/>
            <a:ext cx="12584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64" idx="6"/>
            <a:endCxn id="75" idx="2"/>
          </p:cNvCxnSpPr>
          <p:nvPr/>
        </p:nvCxnSpPr>
        <p:spPr>
          <a:xfrm>
            <a:off x="15254066" y="-566673"/>
            <a:ext cx="12584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65" idx="6"/>
            <a:endCxn id="72" idx="2"/>
          </p:cNvCxnSpPr>
          <p:nvPr/>
        </p:nvCxnSpPr>
        <p:spPr>
          <a:xfrm flipV="1">
            <a:off x="15254066" y="-1934063"/>
            <a:ext cx="12584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5" idx="6"/>
            <a:endCxn id="73" idx="2"/>
          </p:cNvCxnSpPr>
          <p:nvPr/>
        </p:nvCxnSpPr>
        <p:spPr>
          <a:xfrm flipV="1">
            <a:off x="15254066" y="-1116005"/>
            <a:ext cx="12584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65" idx="6"/>
            <a:endCxn id="75" idx="2"/>
          </p:cNvCxnSpPr>
          <p:nvPr/>
        </p:nvCxnSpPr>
        <p:spPr>
          <a:xfrm flipV="1">
            <a:off x="15254066" y="-297947"/>
            <a:ext cx="12584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63" idx="6"/>
            <a:endCxn id="74" idx="2"/>
          </p:cNvCxnSpPr>
          <p:nvPr/>
        </p:nvCxnSpPr>
        <p:spPr>
          <a:xfrm>
            <a:off x="15254066" y="-1377041"/>
            <a:ext cx="12584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4" idx="6"/>
            <a:endCxn id="74" idx="2"/>
          </p:cNvCxnSpPr>
          <p:nvPr/>
        </p:nvCxnSpPr>
        <p:spPr>
          <a:xfrm>
            <a:off x="15254066" y="-566673"/>
            <a:ext cx="12584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65" idx="6"/>
            <a:endCxn id="74" idx="2"/>
          </p:cNvCxnSpPr>
          <p:nvPr/>
        </p:nvCxnSpPr>
        <p:spPr>
          <a:xfrm>
            <a:off x="15254066" y="614355"/>
            <a:ext cx="12584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p:cNvSpPr txBox="1">
            <a:spLocks/>
          </p:cNvSpPr>
          <p:nvPr/>
        </p:nvSpPr>
        <p:spPr>
          <a:xfrm rot="5400000">
            <a:off x="12701273" y="1797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101" name="コンテンツ プレースホルダー 2"/>
          <p:cNvSpPr txBox="1">
            <a:spLocks/>
          </p:cNvSpPr>
          <p:nvPr/>
        </p:nvSpPr>
        <p:spPr>
          <a:xfrm rot="5400000">
            <a:off x="14488989" y="-150772"/>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102" name="コンテンツ プレースホルダー 2"/>
          <p:cNvSpPr txBox="1">
            <a:spLocks/>
          </p:cNvSpPr>
          <p:nvPr/>
        </p:nvSpPr>
        <p:spPr>
          <a:xfrm rot="5400000">
            <a:off x="16399039" y="2127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smtClean="0">
                    <a:solidFill>
                      <a:schemeClr val="bg1">
                        <a:lumMod val="50000"/>
                      </a:schemeClr>
                    </a:solidFill>
                  </a:rPr>
                  <a:t>N</a:t>
                </a:r>
                <a:r>
                  <a:rPr lang="ja-JP" altLang="en-US" sz="2400" dirty="0">
                    <a:solidFill>
                      <a:schemeClr val="bg1">
                        <a:lumMod val="50000"/>
                      </a:schemeClr>
                    </a:solidFill>
                  </a:rPr>
                  <a:t>個</a:t>
                </a:r>
                <a:r>
                  <a:rPr lang="ja-JP" altLang="en-US" sz="2400" dirty="0" smtClean="0">
                    <a:solidFill>
                      <a:schemeClr val="bg1">
                        <a:lumMod val="50000"/>
                      </a:schemeClr>
                    </a:solidFill>
                  </a:rPr>
                  <a:t>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smtClean="0">
                    <a:solidFill>
                      <a:schemeClr val="bg1">
                        <a:lumMod val="50000"/>
                      </a:schemeClr>
                    </a:solidFill>
                  </a:rPr>
                  <a:t> </a:t>
                </a: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がなるべく等しくなるよう重み・バイアス項を学習する</a:t>
                </a: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smtClean="0">
                    <a:solidFill>
                      <a:schemeClr val="bg1">
                        <a:lumMod val="50000"/>
                      </a:schemeClr>
                    </a:solidFill>
                  </a:rPr>
                  <a:t>学習</a:t>
                </a:r>
                <a:endParaRPr lang="en-US" altLang="ja-JP" sz="2400" dirty="0" smtClean="0">
                  <a:solidFill>
                    <a:schemeClr val="bg1">
                      <a:lumMod val="50000"/>
                    </a:schemeClr>
                  </a:solidFill>
                </a:endParaRPr>
              </a:p>
              <a:p>
                <a:pPr marL="0" indent="0">
                  <a:lnSpc>
                    <a:spcPct val="100000"/>
                  </a:lnSpc>
                  <a:spcBef>
                    <a:spcPts val="600"/>
                  </a:spcBef>
                  <a:spcAft>
                    <a:spcPts val="600"/>
                  </a:spcAft>
                  <a:buNone/>
                </a:pPr>
                <a:r>
                  <a:rPr lang="en-US" altLang="ja-JP" sz="2000" dirty="0" smtClean="0">
                    <a:solidFill>
                      <a:schemeClr val="bg1">
                        <a:lumMod val="50000"/>
                      </a:schemeClr>
                    </a:solidFill>
                  </a:rPr>
                  <a:t>※</a:t>
                </a:r>
                <a:r>
                  <a:rPr lang="ja-JP" altLang="en-US" sz="2000" dirty="0" smtClean="0">
                    <a:solidFill>
                      <a:schemeClr val="bg1">
                        <a:lumMod val="50000"/>
                      </a:schemeClr>
                    </a:solidFill>
                  </a:rPr>
                  <a:t>中間層の次元が</a:t>
                </a:r>
                <a:r>
                  <a:rPr lang="en-US" altLang="ja-JP" sz="2000" i="1" dirty="0" smtClean="0">
                    <a:solidFill>
                      <a:schemeClr val="bg1">
                        <a:lumMod val="50000"/>
                      </a:schemeClr>
                    </a:solidFill>
                  </a:rPr>
                  <a:t>d</a:t>
                </a:r>
                <a:r>
                  <a:rPr lang="ja-JP" altLang="en-US" sz="2000" dirty="0" smtClean="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smtClean="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全データに対して，入力と近い出力が得られるような学習が行えたら</a:t>
                </a:r>
                <a:r>
                  <a:rPr lang="en-US" altLang="ja-JP" sz="2400" dirty="0" smtClean="0">
                    <a:solidFill>
                      <a:schemeClr val="bg1">
                        <a:lumMod val="50000"/>
                      </a:schemeClr>
                    </a:solidFill>
                  </a:rPr>
                  <a:t>…</a:t>
                </a:r>
              </a:p>
              <a:p>
                <a:pPr marL="0" indent="0">
                  <a:lnSpc>
                    <a:spcPct val="100000"/>
                  </a:lnSpc>
                  <a:spcBef>
                    <a:spcPts val="600"/>
                  </a:spcBef>
                  <a:spcAft>
                    <a:spcPts val="600"/>
                  </a:spcAft>
                  <a:buNone/>
                </a:pPr>
                <a:r>
                  <a:rPr lang="en-US" altLang="ja-JP" sz="2400" dirty="0" smtClean="0">
                    <a:solidFill>
                      <a:schemeClr val="bg1">
                        <a:lumMod val="50000"/>
                      </a:schemeClr>
                    </a:solidFill>
                    <a:sym typeface="Wingdings" panose="05000000000000000000" pitchFamily="2" charset="2"/>
                  </a:rPr>
                  <a:t> </a:t>
                </a:r>
                <a:r>
                  <a:rPr lang="ja-JP" altLang="en-US" sz="2400" dirty="0" smtClean="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sym typeface="Wingdings" panose="05000000000000000000" pitchFamily="2" charset="2"/>
                  </a:rPr>
                  <a:t>の情報をあまり落とさずに次元削減ができたことになる</a:t>
                </a:r>
                <a:endParaRPr lang="en-US" altLang="ja-JP" sz="2400" dirty="0" smtClean="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符号化</a:t>
                </a:r>
                <a:endParaRPr lang="en-US" altLang="ja-JP" sz="2800" b="1" dirty="0" smtClean="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複合化</a:t>
                </a:r>
                <a:endParaRPr lang="en-US" altLang="ja-JP" sz="2800" b="1" dirty="0" smtClean="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smtClean="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smtClean="0"/>
              <a:t>多層自己符号化器</a:t>
            </a:r>
            <a:endParaRPr kumimoji="1" lang="ja-JP" altLang="en-US" dirty="0"/>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smtClean="0"/>
              <a:t>中間層と出力層のみでなく，複数の層を積み重ねた自己符号化器</a:t>
            </a:r>
            <a:endParaRPr kumimoji="1" lang="en-US" altLang="ja-JP" dirty="0" smtClean="0"/>
          </a:p>
          <a:p>
            <a:r>
              <a:rPr lang="ja-JP" altLang="en-US" dirty="0"/>
              <a:t>複雑</a:t>
            </a:r>
            <a:r>
              <a:rPr lang="ja-JP" altLang="en-US" dirty="0" smtClean="0"/>
              <a:t>な分布を持ったデータの特徴抽出に利用される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smtClean="0"/>
              <a:t>主成分分析</a:t>
            </a:r>
            <a:endParaRPr kumimoji="1" lang="ja-JP" altLang="en-US" sz="3600" b="1" dirty="0"/>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smtClean="0"/>
              <a:t>ある</a:t>
            </a:r>
            <a:r>
              <a:rPr lang="en-US" altLang="ja-JP" dirty="0" smtClean="0"/>
              <a:t>21</a:t>
            </a:r>
            <a:r>
              <a:rPr lang="ja-JP" altLang="en-US" dirty="0" smtClean="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smtClean="0"/>
              <a:t>)</a:t>
            </a:r>
            <a:r>
              <a:rPr lang="ja-JP" altLang="en-US" dirty="0" smtClean="0"/>
              <a:t>が下図の通り</a:t>
            </a:r>
            <a:r>
              <a:rPr lang="en-US" altLang="ja-JP" dirty="0" smtClean="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4</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6879772" y="2978540"/>
            <a:ext cx="5312228" cy="1277273"/>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数学</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の点数が良い人は社会</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でも　　良い</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点だった（</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正の相関</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745052" cy="3236686"/>
            <a:chOff x="3272778" y="2560409"/>
            <a:chExt cx="874505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79772" y="4488025"/>
              <a:ext cx="5138058" cy="1277273"/>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学力</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をひとつの変数</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で表したい</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左図のように，点数分布にフィットする直線を考える</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smtClean="0"/>
              <a:t>Mnist</a:t>
            </a:r>
            <a:r>
              <a:rPr lang="ja-JP" altLang="en-US" sz="2800" b="1" dirty="0"/>
              <a:t> </a:t>
            </a:r>
            <a:r>
              <a:rPr lang="en-US" altLang="ja-JP" sz="2800" b="1" dirty="0" smtClean="0"/>
              <a:t>: </a:t>
            </a:r>
            <a:r>
              <a:rPr lang="en-US" altLang="ja-JP" sz="2800" dirty="0"/>
              <a:t>URL: </a:t>
            </a:r>
            <a:r>
              <a:rPr lang="en-US" altLang="ja-JP" sz="2800" dirty="0">
                <a:hlinkClick r:id="rId2"/>
              </a:rPr>
              <a:t>http://yann.lecun.com/exdb/mnist</a:t>
            </a:r>
            <a:r>
              <a:rPr lang="en-US" altLang="ja-JP" sz="2800" dirty="0" smtClean="0">
                <a:hlinkClick r:id="rId2"/>
              </a:rPr>
              <a:t>/</a:t>
            </a:r>
            <a:endParaRPr lang="en-US" altLang="ja-JP" sz="2800" b="1" dirty="0" smtClean="0"/>
          </a:p>
          <a:p>
            <a:pPr marL="685800" lvl="2">
              <a:lnSpc>
                <a:spcPct val="100000"/>
              </a:lnSpc>
              <a:spcBef>
                <a:spcPts val="600"/>
              </a:spcBef>
            </a:pPr>
            <a:r>
              <a:rPr lang="ja-JP" altLang="en-US" sz="2800" dirty="0" smtClean="0"/>
              <a:t>パターン</a:t>
            </a:r>
            <a:r>
              <a:rPr lang="ja-JP" altLang="en-US" sz="2800" dirty="0"/>
              <a:t>認識の勉強によく利用される</a:t>
            </a:r>
            <a:r>
              <a:rPr lang="ja-JP" altLang="en-US" sz="2800" b="1" dirty="0"/>
              <a:t>手書き数字</a:t>
            </a:r>
            <a:r>
              <a:rPr lang="ja-JP" altLang="en-US" sz="2800" b="1" dirty="0" smtClean="0"/>
              <a:t>画像</a:t>
            </a:r>
            <a:r>
              <a:rPr lang="ja-JP" altLang="en-US" sz="2800" dirty="0" smtClean="0"/>
              <a:t>データセット</a:t>
            </a:r>
            <a:endParaRPr lang="en-US" altLang="ja-JP" sz="2800" dirty="0"/>
          </a:p>
          <a:p>
            <a:pPr lvl="1">
              <a:lnSpc>
                <a:spcPct val="100000"/>
              </a:lnSpc>
              <a:spcBef>
                <a:spcPts val="600"/>
              </a:spcBef>
            </a:pPr>
            <a:r>
              <a:rPr lang="ja-JP" altLang="en-US" sz="2800" dirty="0" smtClean="0"/>
              <a:t>数字</a:t>
            </a:r>
            <a:r>
              <a:rPr lang="ja-JP" altLang="en-US" sz="2800" dirty="0"/>
              <a:t>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smtClean="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smtClean="0"/>
              <a:t>Mnist</a:t>
            </a:r>
            <a:r>
              <a:rPr lang="ja-JP" altLang="en-US" sz="3200" b="1" dirty="0"/>
              <a:t> </a:t>
            </a:r>
            <a:r>
              <a:rPr lang="ja-JP" altLang="en-US" sz="3200" dirty="0" smtClean="0"/>
              <a:t>を自己符号化器で符号化してみる</a:t>
            </a:r>
            <a:endParaRPr lang="en-US" altLang="ja-JP" sz="3200" dirty="0" smtClean="0"/>
          </a:p>
          <a:p>
            <a:pPr marL="685800" lvl="2">
              <a:lnSpc>
                <a:spcPct val="100000"/>
              </a:lnSpc>
              <a:spcBef>
                <a:spcPts val="600"/>
              </a:spcBef>
            </a:pPr>
            <a:r>
              <a:rPr lang="ja-JP" altLang="en-US" sz="2400" dirty="0" smtClean="0"/>
              <a:t>データの次元 </a:t>
            </a:r>
            <a:r>
              <a:rPr lang="en-US" altLang="ja-JP" sz="2400" dirty="0" smtClean="0"/>
              <a:t>: 784 = 28x28</a:t>
            </a:r>
          </a:p>
          <a:p>
            <a:pPr marL="685800" lvl="2">
              <a:lnSpc>
                <a:spcPct val="100000"/>
              </a:lnSpc>
              <a:spcBef>
                <a:spcPts val="600"/>
              </a:spcBef>
            </a:pPr>
            <a:r>
              <a:rPr lang="ja-JP" altLang="en-US" sz="2400" dirty="0" smtClean="0"/>
              <a:t>中間層の次元 </a:t>
            </a:r>
            <a:r>
              <a:rPr lang="en-US" altLang="ja-JP" sz="2400" dirty="0" smtClean="0"/>
              <a:t>: 30</a:t>
            </a:r>
          </a:p>
          <a:p>
            <a:pPr marL="685800" lvl="2">
              <a:lnSpc>
                <a:spcPct val="100000"/>
              </a:lnSpc>
              <a:spcBef>
                <a:spcPts val="600"/>
              </a:spcBef>
            </a:pPr>
            <a:r>
              <a:rPr lang="ja-JP" altLang="en-US" sz="2400" dirty="0" smtClean="0"/>
              <a:t>訓練データ数 </a:t>
            </a:r>
            <a:r>
              <a:rPr lang="en-US" altLang="ja-JP" sz="2400" dirty="0" smtClean="0"/>
              <a:t>: 60000 </a:t>
            </a:r>
          </a:p>
          <a:p>
            <a:pPr marL="685800" lvl="2">
              <a:lnSpc>
                <a:spcPct val="100000"/>
              </a:lnSpc>
              <a:spcBef>
                <a:spcPts val="600"/>
              </a:spcBef>
            </a:pPr>
            <a:r>
              <a:rPr lang="ja-JP" altLang="en-US" sz="2400" dirty="0" smtClean="0"/>
              <a:t>活性化関数 </a:t>
            </a:r>
            <a:r>
              <a:rPr lang="en-US" altLang="ja-JP" sz="2400" dirty="0" smtClean="0"/>
              <a:t>:</a:t>
            </a:r>
            <a:r>
              <a:rPr lang="ja-JP" altLang="en-US" sz="2400" dirty="0"/>
              <a:t>恒等</a:t>
            </a:r>
            <a:r>
              <a:rPr lang="ja-JP" altLang="en-US" sz="2400" dirty="0" smtClean="0"/>
              <a:t>関数</a:t>
            </a:r>
            <a:endParaRPr lang="en-US" altLang="ja-JP" sz="2400" dirty="0" smtClean="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smtClean="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これを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直</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smtClean="0"/>
              <a:t>オートエンコーダ（自己符号化器）</a:t>
            </a:r>
            <a:r>
              <a:rPr lang="ja-JP" altLang="en-US" sz="3200" dirty="0"/>
              <a:t>と</a:t>
            </a:r>
            <a:r>
              <a:rPr lang="ja-JP" altLang="en-US" sz="3200" dirty="0" smtClean="0"/>
              <a:t>は</a:t>
            </a:r>
            <a:r>
              <a:rPr lang="en-US" altLang="ja-JP" sz="3200" dirty="0" smtClean="0"/>
              <a:t>…</a:t>
            </a:r>
            <a:endParaRPr kumimoji="1" lang="en-US" altLang="ja-JP" sz="3200" dirty="0" smtClean="0"/>
          </a:p>
          <a:p>
            <a:pPr lvl="1">
              <a:lnSpc>
                <a:spcPct val="100000"/>
              </a:lnSpc>
              <a:spcBef>
                <a:spcPts val="600"/>
              </a:spcBef>
            </a:pPr>
            <a:r>
              <a:rPr lang="ja-JP" altLang="en-US" sz="2800" dirty="0" smtClean="0"/>
              <a:t>入力データになるべく似たデータを出力するニューラルネット</a:t>
            </a:r>
            <a:endParaRPr lang="en-US" altLang="ja-JP" sz="2800" dirty="0" smtClean="0"/>
          </a:p>
          <a:p>
            <a:pPr lvl="1">
              <a:lnSpc>
                <a:spcPct val="100000"/>
              </a:lnSpc>
              <a:spcBef>
                <a:spcPts val="600"/>
              </a:spcBef>
            </a:pPr>
            <a:r>
              <a:rPr lang="ja-JP" altLang="en-US" sz="2800" dirty="0" smtClean="0"/>
              <a:t>目的</a:t>
            </a:r>
            <a:r>
              <a:rPr lang="ja-JP" altLang="en-US" sz="2800" dirty="0"/>
              <a:t>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smtClean="0"/>
          </a:p>
          <a:p>
            <a:pPr lvl="1">
              <a:lnSpc>
                <a:spcPct val="100000"/>
              </a:lnSpc>
              <a:spcBef>
                <a:spcPts val="600"/>
              </a:spcBef>
            </a:pPr>
            <a:r>
              <a:rPr lang="ja-JP" altLang="en-US" sz="2800" dirty="0" smtClean="0"/>
              <a:t>バイアス項 </a:t>
            </a:r>
            <a:r>
              <a:rPr lang="en-US" altLang="ja-JP" sz="2800" dirty="0" smtClean="0"/>
              <a:t>b=0</a:t>
            </a:r>
            <a:r>
              <a:rPr lang="ja-JP" altLang="en-US" sz="2800" dirty="0" err="1" smtClean="0"/>
              <a:t>，</a:t>
            </a:r>
            <a:r>
              <a:rPr lang="ja-JP" altLang="en-US" sz="2800" dirty="0" smtClean="0"/>
              <a:t>活性化関数を恒等写像とした場合主成分分析と実質的に同じ</a:t>
            </a:r>
            <a:endParaRPr lang="en-US" altLang="ja-JP" sz="2800" dirty="0" smtClean="0"/>
          </a:p>
          <a:p>
            <a:pPr lvl="1">
              <a:lnSpc>
                <a:spcPct val="100000"/>
              </a:lnSpc>
              <a:spcBef>
                <a:spcPts val="600"/>
              </a:spcBef>
            </a:pPr>
            <a:endParaRPr lang="en-US" altLang="ja-JP" sz="3200" dirty="0"/>
          </a:p>
          <a:p>
            <a:pPr>
              <a:lnSpc>
                <a:spcPct val="100000"/>
              </a:lnSpc>
              <a:spcBef>
                <a:spcPts val="600"/>
              </a:spcBef>
            </a:pPr>
            <a:r>
              <a:rPr kumimoji="1" lang="ja-JP" altLang="en-US" sz="3200" dirty="0" smtClean="0"/>
              <a:t>応用</a:t>
            </a:r>
            <a:r>
              <a:rPr lang="ja-JP" altLang="en-US" sz="3200" dirty="0" smtClean="0"/>
              <a:t>例</a:t>
            </a:r>
            <a:endParaRPr lang="en-US" altLang="ja-JP" sz="3200" dirty="0" smtClean="0"/>
          </a:p>
          <a:p>
            <a:pPr lvl="1">
              <a:lnSpc>
                <a:spcPct val="100000"/>
              </a:lnSpc>
              <a:spcBef>
                <a:spcPts val="600"/>
              </a:spcBef>
            </a:pPr>
            <a:r>
              <a:rPr kumimoji="1" lang="ja-JP" altLang="en-US" sz="2800" dirty="0" smtClean="0"/>
              <a:t>次元圧縮</a:t>
            </a:r>
            <a:endParaRPr kumimoji="1" lang="en-US" altLang="ja-JP" sz="2800" dirty="0" smtClean="0"/>
          </a:p>
          <a:p>
            <a:pPr lvl="1">
              <a:lnSpc>
                <a:spcPct val="100000"/>
              </a:lnSpc>
              <a:spcBef>
                <a:spcPts val="600"/>
              </a:spcBef>
            </a:pPr>
            <a:r>
              <a:rPr lang="ja-JP" altLang="en-US" sz="2800" dirty="0" smtClean="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543948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smtClean="0"/>
                  <a:t>入力データ </a:t>
                </a:r>
                <a:r>
                  <a:rPr lang="en-US" altLang="ja-JP" dirty="0" smtClean="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smtClean="0"/>
              </a:p>
              <a:p>
                <a:pPr>
                  <a:lnSpc>
                    <a:spcPct val="100000"/>
                  </a:lnSpc>
                  <a:spcBef>
                    <a:spcPts val="1200"/>
                  </a:spcBef>
                  <a:spcAft>
                    <a:spcPts val="600"/>
                  </a:spcAft>
                </a:pPr>
                <a:r>
                  <a:rPr kumimoji="1" lang="ja-JP" altLang="en-US" dirty="0" smtClean="0"/>
                  <a:t>平均が</a:t>
                </a:r>
                <a:r>
                  <a:rPr lang="ja-JP" altLang="en-US" dirty="0"/>
                  <a:t>原点</a:t>
                </a:r>
                <a:r>
                  <a:rPr kumimoji="1" lang="ja-JP" altLang="en-US" dirty="0" smtClean="0"/>
                  <a:t>となるよう平行移動する </a:t>
                </a:r>
                <a:endParaRPr kumimoji="1" lang="en-US" altLang="ja-JP" dirty="0" smtClean="0"/>
              </a:p>
              <a:p>
                <a:pPr marL="0" indent="0">
                  <a:lnSpc>
                    <a:spcPct val="100000"/>
                  </a:lnSpc>
                  <a:spcBef>
                    <a:spcPts val="1200"/>
                  </a:spcBef>
                  <a:spcAft>
                    <a:spcPts val="600"/>
                  </a:spcAft>
                  <a:buNone/>
                </a:pPr>
                <a:r>
                  <a:rPr lang="ja-JP" altLang="en-US" dirty="0" smtClean="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2129974"/>
                <a:ext cx="6523185"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a:t>
                </a:r>
                <a:r>
                  <a:rPr lang="ja-JP" altLang="en-US" sz="2400" dirty="0" smtClean="0"/>
                  <a:t>考える</a:t>
                </a:r>
                <a:endParaRPr lang="en-US" altLang="ja-JP" sz="2400" b="1" dirty="0" smtClean="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smtClean="0"/>
                  <a:t>にデータ点を射影した距離の</a:t>
                </a:r>
                <a:r>
                  <a:rPr lang="ja-JP" altLang="en-US" sz="2400" dirty="0"/>
                  <a:t>平均</a:t>
                </a:r>
                <a:r>
                  <a:rPr lang="ja-JP" altLang="en-US" sz="2400" dirty="0" smtClean="0"/>
                  <a:t>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smtClean="0"/>
              </a:p>
              <a:p>
                <a:pPr marL="0" indent="0">
                  <a:lnSpc>
                    <a:spcPct val="100000"/>
                  </a:lnSpc>
                  <a:spcBef>
                    <a:spcPts val="600"/>
                  </a:spcBef>
                  <a:spcAft>
                    <a:spcPts val="600"/>
                  </a:spcAft>
                  <a:buNone/>
                </a:pPr>
                <a:r>
                  <a:rPr lang="en-US" altLang="ja-JP" sz="1800" b="1" dirty="0" smtClean="0">
                    <a:latin typeface="Cambria Math" panose="02040503050406030204" pitchFamily="18" charset="0"/>
                  </a:rPr>
                  <a:t>  </a:t>
                </a:r>
                <a:r>
                  <a:rPr lang="en-US" altLang="ja-JP" sz="1600" b="1" dirty="0" smtClean="0">
                    <a:latin typeface="Cambria Math" panose="02040503050406030204" pitchFamily="18" charset="0"/>
                  </a:rPr>
                  <a:t>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この値は</a:t>
                </a:r>
                <a:r>
                  <a:rPr lang="en-US" altLang="ja-JP" sz="2000" dirty="0" smtClean="0">
                    <a:latin typeface="Cambria Math" panose="02040503050406030204" pitchFamily="18" charset="0"/>
                  </a:rPr>
                  <a:t>0 </a:t>
                </a:r>
                <a:r>
                  <a:rPr lang="en-US" altLang="ja-JP" sz="2000" dirty="0" smtClean="0">
                    <a:latin typeface="Cambria Math" panose="02040503050406030204" pitchFamily="18" charset="0"/>
                    <a:sym typeface="Wingdings" panose="05000000000000000000" pitchFamily="2" charset="2"/>
                  </a:rPr>
                  <a:t> </a:t>
                </a:r>
                <a:r>
                  <a:rPr lang="ja-JP" altLang="en-US" sz="2000" dirty="0" smtClean="0">
                    <a:latin typeface="Cambria Math" panose="02040503050406030204" pitchFamily="18" charset="0"/>
                    <a:sym typeface="Wingdings" panose="05000000000000000000" pitchFamily="2" charset="2"/>
                  </a:rPr>
                  <a:t>証明せよ</a:t>
                </a:r>
                <a:endParaRPr lang="en-US" altLang="ja-JP" sz="1800" dirty="0" smtClean="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2129974"/>
                <a:ext cx="6523185" cy="2646133"/>
              </a:xfrm>
              <a:prstGeom prst="rect">
                <a:avLst/>
              </a:prstGeom>
              <a:blipFill rotWithShape="0">
                <a:blip r:embed="rId5"/>
                <a:stretch>
                  <a:fillRect l="-1215" t="-1843"/>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smtClean="0"/>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a:t>
                </a:r>
                <a:r>
                  <a:rPr lang="ja-JP" altLang="en-US" sz="2400" dirty="0" smtClean="0"/>
                  <a:t>考える</a:t>
                </a:r>
                <a:endParaRPr lang="en-US" altLang="ja-JP" sz="2400" b="1" dirty="0" smtClean="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a:t>
                </a:r>
                <a:r>
                  <a:rPr lang="ja-JP" altLang="en-US" sz="2400" dirty="0" smtClean="0"/>
                  <a:t>の</a:t>
                </a:r>
                <a:r>
                  <a:rPr lang="en-US" altLang="ja-JP" sz="2400" dirty="0" smtClean="0"/>
                  <a:t>2</a:t>
                </a:r>
                <a:r>
                  <a:rPr lang="ja-JP" altLang="en-US" sz="2400" dirty="0" smtClean="0"/>
                  <a:t>乗</a:t>
                </a:r>
                <a:r>
                  <a:rPr lang="ja-JP" altLang="en-US" sz="2400" dirty="0"/>
                  <a:t>平均</a:t>
                </a:r>
                <a:r>
                  <a:rPr lang="ja-JP" altLang="en-US" sz="2400" dirty="0" smtClean="0"/>
                  <a:t>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smtClean="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smtClean="0">
                    <a:solidFill>
                      <a:srgbClr val="C00000"/>
                    </a:solidFill>
                  </a:rPr>
                  <a:t> を探す！　</a:t>
                </a:r>
                <a:r>
                  <a:rPr lang="en-US" altLang="ja-JP" sz="2400" dirty="0">
                    <a:solidFill>
                      <a:schemeClr val="bg1">
                        <a:lumMod val="65000"/>
                      </a:schemeClr>
                    </a:solidFill>
                  </a:rPr>
                  <a:t>※</a:t>
                </a:r>
                <a:r>
                  <a:rPr lang="ja-JP" altLang="en-US" sz="2400" dirty="0" smtClean="0">
                    <a:solidFill>
                      <a:schemeClr val="bg1">
                        <a:lumMod val="65000"/>
                      </a:schemeClr>
                    </a:solidFill>
                  </a:rPr>
                  <a:t>計算法後述</a:t>
                </a:r>
                <a:endParaRPr lang="en-US" altLang="ja-JP" sz="2400" dirty="0" smtClean="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smtClean="0">
                    <a:sym typeface="Wingdings" panose="05000000000000000000" pitchFamily="2" charset="2"/>
                  </a:rPr>
                  <a:t>最もデータがばらつく方向が分かる</a:t>
                </a:r>
                <a:endParaRPr lang="en-US" altLang="ja-JP" sz="2000"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dirty="0" smtClean="0">
                    <a:sym typeface="Wingdings" panose="05000000000000000000" pitchFamily="2" charset="2"/>
                  </a:rPr>
                  <a:t>軸</a:t>
                </a:r>
                <a14:m>
                  <m:oMath xmlns:m="http://schemas.openxmlformats.org/officeDocument/2006/math">
                    <m:r>
                      <a:rPr lang="en-US" altLang="ja-JP" sz="2000" b="1">
                        <a:latin typeface="Cambria Math" panose="02040503050406030204" pitchFamily="18" charset="0"/>
                      </a:rPr>
                      <m:t>𝐮</m:t>
                    </m:r>
                  </m:oMath>
                </a14:m>
                <a:r>
                  <a:rPr lang="ja-JP" altLang="en-US" sz="2000" dirty="0" smtClean="0">
                    <a:sym typeface="Wingdings" panose="05000000000000000000" pitchFamily="2" charset="2"/>
                  </a:rPr>
                  <a:t>にデータ</a:t>
                </a:r>
                <a:r>
                  <a:rPr lang="ja-JP" altLang="en-US" sz="2000" dirty="0">
                    <a:sym typeface="Wingdings" panose="05000000000000000000" pitchFamily="2" charset="2"/>
                  </a:rPr>
                  <a:t>点</a:t>
                </a:r>
                <a:r>
                  <a:rPr lang="ja-JP" altLang="en-US" sz="2000" dirty="0" smtClean="0">
                    <a:sym typeface="Wingdings" panose="05000000000000000000" pitchFamily="2" charset="2"/>
                  </a:rPr>
                  <a:t>を</a:t>
                </a:r>
                <a:r>
                  <a:rPr lang="ja-JP" altLang="en-US" sz="2000" dirty="0">
                    <a:sym typeface="Wingdings" panose="05000000000000000000" pitchFamily="2" charset="2"/>
                  </a:rPr>
                  <a:t>射影</a:t>
                </a:r>
                <a:r>
                  <a:rPr lang="ja-JP" altLang="en-US" sz="2000" dirty="0" smtClean="0">
                    <a:sym typeface="Wingdings" panose="05000000000000000000" pitchFamily="2" charset="2"/>
                  </a:rPr>
                  <a:t>した値</a:t>
                </a:r>
                <a:r>
                  <a:rPr lang="ja-JP" altLang="en-US" sz="2000" dirty="0">
                    <a:sym typeface="Wingdings" panose="05000000000000000000" pitchFamily="2" charset="2"/>
                  </a:rPr>
                  <a:t>で</a:t>
                </a:r>
                <a:r>
                  <a:rPr lang="ja-JP" altLang="en-US" sz="2000" dirty="0" smtClean="0">
                    <a:sym typeface="Wingdings" panose="05000000000000000000" pitchFamily="2" charset="2"/>
                  </a:rPr>
                  <a:t>「</a:t>
                </a:r>
                <a:r>
                  <a:rPr lang="ja-JP" altLang="en-US" sz="2000" dirty="0"/>
                  <a:t>学力</a:t>
                </a:r>
                <a:r>
                  <a:rPr lang="ja-JP" altLang="en-US" sz="2000" dirty="0" smtClean="0">
                    <a:sym typeface="Wingdings" panose="05000000000000000000" pitchFamily="2" charset="2"/>
                  </a:rPr>
                  <a:t>」を説明できるのでは？</a:t>
                </a:r>
                <a:endParaRPr lang="en-US" altLang="ja-JP" sz="2000" dirty="0" smtClean="0">
                  <a:sym typeface="Wingdings" panose="05000000000000000000" pitchFamily="2" charset="2"/>
                </a:endParaRPr>
              </a:p>
              <a:p>
                <a:pPr marL="0" indent="0">
                  <a:lnSpc>
                    <a:spcPct val="100000"/>
                  </a:lnSpc>
                  <a:spcBef>
                    <a:spcPts val="600"/>
                  </a:spcBef>
                  <a:spcAft>
                    <a:spcPts val="600"/>
                  </a:spcAft>
                  <a:buNone/>
                </a:pPr>
                <a:endParaRPr lang="en-US" altLang="ja-JP" sz="2400" dirty="0" smtClean="0"/>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rotWithShape="0">
                <a:blip r:embed="rId5"/>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8083285"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153888"/>
                <a:ext cx="57041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例</a:t>
                </a:r>
                <a:r>
                  <a:rPr lang="ja-JP" altLang="en-US" sz="2400" dirty="0" smtClean="0">
                    <a:latin typeface="Cambria Math" panose="02040503050406030204" pitchFamily="18" charset="0"/>
                  </a:rPr>
                  <a:t>）右表のデータに対して以下の</a:t>
                </a:r>
                <a:r>
                  <a:rPr lang="ja-JP" altLang="en-US" sz="2400" b="0" i="1" dirty="0" smtClean="0">
                    <a:latin typeface="Cambria Math" panose="02040503050406030204" pitchFamily="18" charset="0"/>
                  </a:rPr>
                  <a:t>最大化問題を計算すると</a:t>
                </a:r>
                <a:r>
                  <a:rPr lang="en-US" altLang="ja-JP" sz="2400" b="0" i="1" dirty="0" smtClean="0">
                    <a:latin typeface="Cambria Math" panose="02040503050406030204" pitchFamily="18" charset="0"/>
                  </a:rPr>
                  <a:t>…</a:t>
                </a:r>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ja-JP" sz="2400" b="0" i="1" smtClean="0">
                              <a:latin typeface="Cambria Math" panose="02040503050406030204" pitchFamily="18" charset="0"/>
                            </a:rPr>
                          </m:ctrlPr>
                        </m:funcPr>
                        <m:fName>
                          <m:limLow>
                            <m:limLowPr>
                              <m:ctrlPr>
                                <a:rPr lang="en-US" altLang="ja-JP" sz="2400" b="0" i="1" smtClean="0">
                                  <a:latin typeface="Cambria Math" panose="02040503050406030204" pitchFamily="18" charset="0"/>
                                </a:rPr>
                              </m:ctrlPr>
                            </m:limLowPr>
                            <m:e>
                              <m:r>
                                <m:rPr>
                                  <m:sty m:val="p"/>
                                </m:rPr>
                                <a:rPr lang="en-US" altLang="ja-JP" sz="2400" b="0" i="0" smtClean="0">
                                  <a:latin typeface="Cambria Math" panose="02040503050406030204" pitchFamily="18" charset="0"/>
                                </a:rPr>
                                <m:t>argmax</m:t>
                              </m:r>
                            </m:e>
                            <m:lim>
                              <m:r>
                                <a:rPr lang="en-US" altLang="ja-JP" sz="2400" b="1">
                                  <a:latin typeface="Cambria Math" panose="02040503050406030204" pitchFamily="18" charset="0"/>
                                </a:rPr>
                                <m:t>𝐮</m:t>
                              </m:r>
                            </m:lim>
                          </m:limLow>
                          <m:r>
                            <a:rPr lang="en-US" altLang="ja-JP" sz="2400" b="0" i="1" smtClean="0">
                              <a:latin typeface="Cambria Math" panose="02040503050406030204" pitchFamily="18" charset="0"/>
                            </a:rPr>
                            <m:t> </m:t>
                          </m:r>
                        </m:fName>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e>
                      </m:func>
                      <m:r>
                        <a:rPr lang="en-US" altLang="ja-JP" sz="2400" b="0" i="1" smtClean="0">
                          <a:latin typeface="Cambria Math" panose="02040503050406030204" pitchFamily="18" charset="0"/>
                        </a:rPr>
                        <m:t>             </m:t>
                      </m:r>
                    </m:oMath>
                  </m:oMathPara>
                </a14:m>
                <a:endParaRPr lang="en-US" altLang="ja-JP" sz="2400" dirty="0" smtClean="0"/>
              </a:p>
              <a:p>
                <a:pPr marL="0" indent="0">
                  <a:lnSpc>
                    <a:spcPct val="100000"/>
                  </a:lnSpc>
                  <a:spcBef>
                    <a:spcPts val="600"/>
                  </a:spcBef>
                  <a:spcAft>
                    <a:spcPts val="600"/>
                  </a:spcAft>
                  <a:buNone/>
                </a:pPr>
                <a:r>
                  <a:rPr lang="ja-JP" altLang="en-US" sz="2400" b="1" dirty="0" smtClean="0"/>
                  <a:t>         ⇒ </a:t>
                </a:r>
                <a14:m>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a14:m>
                <a:endParaRPr lang="en-US" altLang="ja-JP" sz="1400" dirty="0" smtClean="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r>
                  <a:rPr lang="ja-JP" altLang="en-US" sz="2400" dirty="0" smtClean="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smtClean="0"/>
                  <a:t> </a:t>
                </a:r>
                <a:r>
                  <a:rPr lang="ja-JP" altLang="en-US" sz="2400" dirty="0"/>
                  <a:t>に</a:t>
                </a:r>
                <a:r>
                  <a:rPr lang="ja-JP" altLang="en-US" sz="2400" dirty="0" smtClean="0"/>
                  <a:t>射影する</a:t>
                </a:r>
                <a:endParaRPr lang="en-US" altLang="ja-JP" sz="2400" dirty="0" smtClean="0"/>
              </a:p>
              <a:p>
                <a:pPr marL="0" indent="0">
                  <a:lnSpc>
                    <a:spcPct val="100000"/>
                  </a:lnSpc>
                  <a:spcBef>
                    <a:spcPts val="600"/>
                  </a:spcBef>
                  <a:spcAft>
                    <a:spcPts val="600"/>
                  </a:spcAft>
                  <a:buNone/>
                </a:pPr>
                <a:r>
                  <a:rPr lang="en-US" altLang="ja-JP" sz="2000" dirty="0" smtClean="0"/>
                  <a:t> </a:t>
                </a:r>
                <a:r>
                  <a:rPr lang="en-US" altLang="ja-JP" sz="1800" dirty="0" smtClean="0"/>
                  <a:t>(</a:t>
                </a:r>
                <a:r>
                  <a:rPr lang="ja-JP" altLang="en-US" sz="1800" dirty="0" smtClean="0"/>
                  <a:t>数学</a:t>
                </a:r>
                <a:r>
                  <a:rPr lang="en-US" altLang="ja-JP" sz="1800" dirty="0" smtClean="0"/>
                  <a:t>,</a:t>
                </a:r>
                <a:r>
                  <a:rPr lang="ja-JP" altLang="en-US" sz="1800" dirty="0" smtClean="0"/>
                  <a:t> 社会</a:t>
                </a:r>
                <a:r>
                  <a:rPr lang="en-US" altLang="ja-JP" sz="1800" dirty="0" smtClean="0"/>
                  <a:t>) </a:t>
                </a:r>
                <a:r>
                  <a:rPr lang="ja-JP" altLang="en-US" sz="1800" dirty="0" smtClean="0"/>
                  <a:t>の</a:t>
                </a:r>
                <a:r>
                  <a:rPr lang="ja-JP" altLang="en-US" sz="1800" dirty="0"/>
                  <a:t>点</a:t>
                </a:r>
                <a:r>
                  <a:rPr lang="ja-JP" altLang="en-US" sz="1800" dirty="0" smtClean="0"/>
                  <a:t>が</a:t>
                </a:r>
                <a:r>
                  <a:rPr lang="en-US" altLang="ja-JP" sz="1800" dirty="0" smtClean="0"/>
                  <a:t> (80, 70)</a:t>
                </a:r>
                <a:r>
                  <a:rPr lang="ja-JP" altLang="en-US" sz="1800" dirty="0" smtClean="0"/>
                  <a:t>なら</a:t>
                </a:r>
                <a:r>
                  <a:rPr lang="en-US" altLang="ja-JP" sz="1800" dirty="0" smtClean="0"/>
                  <a:t>,</a:t>
                </a:r>
              </a:p>
              <a:p>
                <a:pPr marL="0" indent="0">
                  <a:lnSpc>
                    <a:spcPct val="100000"/>
                  </a:lnSpc>
                  <a:spcBef>
                    <a:spcPts val="600"/>
                  </a:spcBef>
                  <a:spcAft>
                    <a:spcPts val="600"/>
                  </a:spcAft>
                  <a:buNone/>
                </a:pPr>
                <a:r>
                  <a:rPr lang="ja-JP" altLang="en-US" sz="1800" dirty="0" smtClean="0"/>
                  <a:t>射影値 </a:t>
                </a:r>
                <a:r>
                  <a:rPr lang="en-US" altLang="ja-JP" sz="1800" dirty="0" smtClean="0"/>
                  <a:t>= (80-73)*0.63 +(70-71)*0.78</a:t>
                </a:r>
              </a:p>
              <a:p>
                <a:pPr marL="0" indent="0">
                  <a:lnSpc>
                    <a:spcPct val="100000"/>
                  </a:lnSpc>
                  <a:spcBef>
                    <a:spcPts val="600"/>
                  </a:spcBef>
                  <a:spcAft>
                    <a:spcPts val="600"/>
                  </a:spcAft>
                  <a:buNone/>
                </a:pPr>
                <a:r>
                  <a:rPr lang="en-US" altLang="ja-JP" sz="1800" dirty="0"/>
                  <a:t> </a:t>
                </a:r>
                <a:r>
                  <a:rPr lang="en-US" altLang="ja-JP" sz="1800" dirty="0" smtClean="0"/>
                  <a:t>         = 105</a:t>
                </a:r>
              </a:p>
              <a:p>
                <a:pPr marL="0" indent="0">
                  <a:lnSpc>
                    <a:spcPct val="100000"/>
                  </a:lnSpc>
                  <a:spcBef>
                    <a:spcPts val="600"/>
                  </a:spcBef>
                  <a:spcAft>
                    <a:spcPts val="600"/>
                  </a:spcAft>
                  <a:buNone/>
                </a:pPr>
                <a:r>
                  <a:rPr lang="en-US" altLang="ja-JP" sz="1800" dirty="0" smtClean="0"/>
                  <a:t>※(</a:t>
                </a:r>
                <a:r>
                  <a:rPr lang="ja-JP" altLang="en-US" sz="1800" dirty="0" smtClean="0"/>
                  <a:t>数学</a:t>
                </a:r>
                <a:r>
                  <a:rPr lang="en-US" altLang="ja-JP" sz="1800" dirty="0" smtClean="0"/>
                  <a:t>, </a:t>
                </a:r>
                <a:r>
                  <a:rPr lang="ja-JP" altLang="en-US" sz="1800" dirty="0" smtClean="0"/>
                  <a:t>社会</a:t>
                </a:r>
                <a:r>
                  <a:rPr lang="en-US" altLang="ja-JP" sz="1800" dirty="0" smtClean="0"/>
                  <a:t>)</a:t>
                </a:r>
                <a:r>
                  <a:rPr lang="ja-JP" altLang="en-US" sz="1800" dirty="0" smtClean="0"/>
                  <a:t> の平均値は</a:t>
                </a:r>
                <a:r>
                  <a:rPr lang="en-US" altLang="ja-JP" sz="1800" dirty="0" smtClean="0"/>
                  <a:t>(73, 71)</a:t>
                </a: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153888"/>
                <a:ext cx="5704112" cy="5894612"/>
              </a:xfrm>
              <a:prstGeom prst="rect">
                <a:avLst/>
              </a:prstGeom>
              <a:blipFill rotWithShape="0">
                <a:blip r:embed="rId5"/>
                <a:stretch>
                  <a:fillRect l="-1603" t="-827" r="-106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18" name="正方形/長方形 17"/>
          <p:cNvSpPr/>
          <p:nvPr/>
        </p:nvSpPr>
        <p:spPr>
          <a:xfrm>
            <a:off x="6182121" y="5908159"/>
            <a:ext cx="5762229" cy="830997"/>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と呼び，この例では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6"/>
          <a:srcRect b="58346"/>
          <a:stretch/>
        </p:blipFill>
        <p:spPr>
          <a:xfrm>
            <a:off x="7451839" y="2651578"/>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Tree>
    <p:extLst>
      <p:ext uri="{BB962C8B-B14F-4D97-AF65-F5344CB8AC3E}">
        <p14:creationId xmlns:p14="http://schemas.microsoft.com/office/powerpoint/2010/main" val="201843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17674</TotalTime>
  <Words>2353</Words>
  <Application>Microsoft Office PowerPoint</Application>
  <PresentationFormat>ワイド画面</PresentationFormat>
  <Paragraphs>549</Paragraphs>
  <Slides>43</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43</vt:i4>
      </vt:variant>
    </vt:vector>
  </HeadingPairs>
  <TitlesOfParts>
    <vt:vector size="52" baseType="lpstr">
      <vt:lpstr>ＭＳ Ｐゴシック</vt:lpstr>
      <vt:lpstr>メイリオ</vt:lpstr>
      <vt:lpstr>游明朝</vt:lpstr>
      <vt:lpstr>Arial</vt:lpstr>
      <vt:lpstr>Calibri</vt:lpstr>
      <vt:lpstr>Cambria Math</vt:lpstr>
      <vt:lpstr>Times New Roman</vt:lpstr>
      <vt:lpstr>Wingdings</vt:lpstr>
      <vt:lpstr>Office テーマ</vt:lpstr>
      <vt:lpstr>ディジタルメディア処理2</vt:lpstr>
      <vt:lpstr>Contents</vt:lpstr>
      <vt:lpstr>主成分分析(Principal Component Analysis) </vt:lpstr>
      <vt:lpstr>主成分分析</vt:lpstr>
      <vt:lpstr>主成分分析</vt:lpstr>
      <vt:lpstr>PowerPoint プレゼンテーション</vt:lpstr>
      <vt:lpstr>主成分分析</vt:lpstr>
      <vt:lpstr>主成分分析</vt:lpstr>
      <vt:lpstr>主成分分析 – 小休止</vt:lpstr>
      <vt:lpstr>主成分分析 - 第n主成分</vt:lpstr>
      <vt:lpstr>主成分分析 - 第n主成分</vt:lpstr>
      <vt:lpstr>主成分分析 – 小休止</vt:lpstr>
      <vt:lpstr>主成分分析 – 第1主成分軸の計算</vt:lpstr>
      <vt:lpstr>主成分分析 – 第1主成分軸の計算</vt:lpstr>
      <vt:lpstr>主成分分析 – 第1主成分軸の計算</vt:lpstr>
      <vt:lpstr>主成分分析 – 第2主成分軸の計算</vt:lpstr>
      <vt:lpstr>主成分分析 – 第n主成分軸の計算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寄与率</vt:lpstr>
      <vt:lpstr>主成分分析 – まとめ</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主成分分析 – まとめ</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529</cp:revision>
  <cp:lastPrinted>2018-06-07T03:06:54Z</cp:lastPrinted>
  <dcterms:created xsi:type="dcterms:W3CDTF">2017-01-19T02:23:36Z</dcterms:created>
  <dcterms:modified xsi:type="dcterms:W3CDTF">2020-03-30T07:59:25Z</dcterms:modified>
</cp:coreProperties>
</file>