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9" r:id="rId2"/>
    <p:sldId id="337" r:id="rId3"/>
    <p:sldId id="278" r:id="rId4"/>
    <p:sldId id="279" r:id="rId5"/>
    <p:sldId id="280" r:id="rId6"/>
    <p:sldId id="335" r:id="rId7"/>
    <p:sldId id="336" r:id="rId8"/>
    <p:sldId id="281" r:id="rId9"/>
    <p:sldId id="283" r:id="rId10"/>
    <p:sldId id="288" r:id="rId11"/>
    <p:sldId id="289" r:id="rId12"/>
    <p:sldId id="286" r:id="rId13"/>
    <p:sldId id="331" r:id="rId14"/>
    <p:sldId id="332" r:id="rId15"/>
    <p:sldId id="293" r:id="rId16"/>
    <p:sldId id="294" r:id="rId17"/>
    <p:sldId id="295" r:id="rId18"/>
    <p:sldId id="307" r:id="rId19"/>
    <p:sldId id="308" r:id="rId20"/>
    <p:sldId id="309" r:id="rId21"/>
    <p:sldId id="311" r:id="rId22"/>
    <p:sldId id="310" r:id="rId23"/>
    <p:sldId id="302" r:id="rId24"/>
    <p:sldId id="301" r:id="rId25"/>
    <p:sldId id="304" r:id="rId26"/>
    <p:sldId id="317" r:id="rId27"/>
    <p:sldId id="315" r:id="rId28"/>
    <p:sldId id="313" r:id="rId29"/>
    <p:sldId id="316" r:id="rId30"/>
    <p:sldId id="318" r:id="rId31"/>
    <p:sldId id="320" r:id="rId32"/>
    <p:sldId id="321" r:id="rId33"/>
    <p:sldId id="322" r:id="rId34"/>
    <p:sldId id="319" r:id="rId35"/>
    <p:sldId id="324" r:id="rId36"/>
    <p:sldId id="325" r:id="rId37"/>
    <p:sldId id="326" r:id="rId3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90576" autoAdjust="0"/>
  </p:normalViewPr>
  <p:slideViewPr>
    <p:cSldViewPr snapToGrid="0">
      <p:cViewPr varScale="1">
        <p:scale>
          <a:sx n="70" d="100"/>
          <a:sy n="70" d="100"/>
        </p:scale>
        <p:origin x="66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前半は線形代数演習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48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392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9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x1        x2            y1*z2 – z1 * y2  </a:t>
            </a:r>
          </a:p>
          <a:p>
            <a:r>
              <a:rPr kumimoji="1" lang="en-US" altLang="ja-JP" dirty="0" smtClean="0"/>
              <a:t>y1   x   y2    =      z1*x2 – x1 * z2</a:t>
            </a:r>
          </a:p>
          <a:p>
            <a:r>
              <a:rPr kumimoji="1" lang="en-US" altLang="ja-JP" dirty="0" smtClean="0"/>
              <a:t>z1        z2</a:t>
            </a:r>
            <a:r>
              <a:rPr kumimoji="1" lang="en-US" altLang="ja-JP" baseline="0" dirty="0" smtClean="0"/>
              <a:t>            x</a:t>
            </a:r>
            <a:r>
              <a:rPr kumimoji="1" lang="en-US" altLang="ja-JP" dirty="0" smtClean="0"/>
              <a:t>1*y2 – y1 * x2</a:t>
            </a:r>
            <a:endParaRPr kumimoji="1" lang="en-US" altLang="ja-JP" baseline="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94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6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6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90478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ja-JP" altLang="ja-JP" sz="1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sz="13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ja-JP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ja-JP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ja-JP" altLang="ja-JP" sz="1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1300" dirty="0"/>
                  <a:t> </a:t>
                </a:r>
              </a:p>
              <a:p>
                <a:pPr defTabSz="990478">
                  <a:defRPr/>
                </a:pPr>
                <a:endParaRPr lang="ja-JP" altLang="ja-JP" sz="13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−1</a:t>
                </a:r>
                <a:r>
                  <a:rPr kumimoji="1" lang="ja-JP" altLang="ja-JP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2&amp;−1@3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2&amp;−1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1&amp;2@1&amp;3))=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(■8(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1&amp;0@0&amp;1</a:t>
                </a:r>
                <a:r>
                  <a:rPr kumimoji="1" lang="ja-JP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kumimoji="1" lang="en-US" altLang="ja-JP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2))</a:t>
                </a:r>
                <a:r>
                  <a:rPr kumimoji="1" lang="en-US" altLang="ja-JP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ja-JP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altLang="ja-JP" sz="1200" i="0" smtClean="0">
                    <a:latin typeface="Cambria Math" panose="02040503050406030204" pitchFamily="18" charset="0"/>
                  </a:rPr>
                  <a:t>(■8(</a:t>
                </a:r>
                <a:r>
                  <a:rPr lang="en-US" altLang="ja-JP" sz="1200" b="0" i="0" smtClean="0">
                    <a:latin typeface="Cambria Math" panose="02040503050406030204" pitchFamily="18" charset="0"/>
                  </a:rPr>
                  <a:t>3&amp;0&amp;−2@0&amp;3&amp;0@1&amp;0&amp;0))</a:t>
                </a:r>
                <a:r>
                  <a:rPr kumimoji="1" lang="ja-JP" altLang="en-US" dirty="0" smtClean="0"/>
                  <a:t>　固有値</a:t>
                </a:r>
                <a:r>
                  <a:rPr kumimoji="1" lang="en-US" altLang="ja-JP" dirty="0" smtClean="0"/>
                  <a:t>, 1,2,3, </a:t>
                </a:r>
                <a:r>
                  <a:rPr kumimoji="1" lang="ja-JP" altLang="en-US" dirty="0" smtClean="0"/>
                  <a:t>固有ベクトル　</a:t>
                </a:r>
                <a:r>
                  <a:rPr kumimoji="1" lang="en-US" altLang="ja-JP" dirty="0" smtClean="0"/>
                  <a:t>(1 0 1) (2 0 1) (0 1 0) </a:t>
                </a:r>
              </a:p>
              <a:p>
                <a:endParaRPr kumimoji="1" lang="en-US" altLang="ja-JP" dirty="0" smtClean="0"/>
              </a:p>
              <a:p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9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7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A=</a:t>
            </a:r>
            <a:r>
              <a:rPr kumimoji="1" lang="ja-JP" altLang="en-US" sz="1050" dirty="0" smtClean="0"/>
              <a:t> </a:t>
            </a:r>
            <a:r>
              <a:rPr kumimoji="1" lang="en-US" altLang="ja-JP" dirty="0" smtClean="0"/>
              <a:t>1 1</a:t>
            </a:r>
          </a:p>
          <a:p>
            <a:r>
              <a:rPr kumimoji="1" lang="en-US" altLang="ja-JP" dirty="0" smtClean="0"/>
              <a:t>     0 1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1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46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82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2017/9/2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2017/9/2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46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30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54.png"/><Relationship Id="rId5" Type="http://schemas.openxmlformats.org/officeDocument/2006/relationships/image" Target="../media/image420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3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46.png"/><Relationship Id="rId1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4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6.png"/><Relationship Id="rId10" Type="http://schemas.openxmlformats.org/officeDocument/2006/relationships/image" Target="../media/image103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3" Type="http://schemas.openxmlformats.org/officeDocument/2006/relationships/image" Target="../media/image46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46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8.png"/><Relationship Id="rId7" Type="http://schemas.openxmlformats.org/officeDocument/2006/relationships/image" Target="../media/image151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46.png"/><Relationship Id="rId9" Type="http://schemas.openxmlformats.org/officeDocument/2006/relationships/image" Target="../media/image15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3" Type="http://schemas.openxmlformats.org/officeDocument/2006/relationships/image" Target="../media/image46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4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6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46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12" Type="http://schemas.openxmlformats.org/officeDocument/2006/relationships/image" Target="../media/image2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230.png"/><Relationship Id="rId5" Type="http://schemas.openxmlformats.org/officeDocument/2006/relationships/image" Target="../media/image224.png"/><Relationship Id="rId15" Type="http://schemas.openxmlformats.org/officeDocument/2006/relationships/image" Target="../media/image233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Relationship Id="rId14" Type="http://schemas.openxmlformats.org/officeDocument/2006/relationships/image" Target="../media/image2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" Type="http://schemas.openxmlformats.org/officeDocument/2006/relationships/image" Target="../media/image234.png"/><Relationship Id="rId21" Type="http://schemas.openxmlformats.org/officeDocument/2006/relationships/image" Target="../media/image252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" Type="http://schemas.openxmlformats.org/officeDocument/2006/relationships/image" Target="../media/image46.png"/><Relationship Id="rId16" Type="http://schemas.openxmlformats.org/officeDocument/2006/relationships/image" Target="../media/image247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23" Type="http://schemas.openxmlformats.org/officeDocument/2006/relationships/image" Target="../media/image229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Relationship Id="rId22" Type="http://schemas.openxmlformats.org/officeDocument/2006/relationships/image" Target="../media/image2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</a:t>
            </a:r>
            <a:r>
              <a:rPr lang="ja-JP" altLang="en-US" sz="5400" dirty="0" smtClean="0"/>
              <a:t>処理</a:t>
            </a:r>
            <a:r>
              <a:rPr lang="en-US" altLang="ja-JP" sz="5400" dirty="0" smtClean="0"/>
              <a:t>1</a:t>
            </a:r>
            <a:br>
              <a:rPr lang="en-US" altLang="ja-JP" sz="5400" dirty="0" smtClean="0"/>
            </a:b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(4)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234353" cy="1139414"/>
              </a:xfrm>
              <a:prstGeom prst="rect">
                <a:avLst/>
              </a:prstGeom>
              <a:blipFill rotWithShape="0">
                <a:blip r:embed="rId3"/>
                <a:stretch>
                  <a:fillRect r="-18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4796" y="5332412"/>
            <a:ext cx="2955925" cy="1095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0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線形代数の復習</a:t>
            </a:r>
            <a:r>
              <a:rPr lang="en-US" altLang="ja-JP" sz="3600" dirty="0" smtClean="0"/>
              <a:t>(5)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ja-JP" altLang="en-US" dirty="0" smtClean="0"/>
                  <a:t>行列の対角化は，様々なところで利用する大切な概念</a:t>
                </a:r>
                <a:endParaRPr kumimoji="1"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べき乗の高速計算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sup>
                    </m:sSup>
                  </m:oMath>
                </a14:m>
                <a:endParaRPr lang="en-US" altLang="ja-JP" b="1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dirty="0" smtClean="0"/>
                  <a:t>極分解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rad>
                  </m:oMath>
                </a14:m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endParaRPr lang="en-US" altLang="ja-JP" dirty="0"/>
              </a:p>
              <a:p>
                <a:pPr>
                  <a:lnSpc>
                    <a:spcPct val="100000"/>
                  </a:lnSpc>
                </a:pPr>
                <a:r>
                  <a:rPr lang="ja-JP" altLang="en-US" dirty="0" smtClean="0"/>
                  <a:t>行列はいつも対角化できるわけではない</a:t>
                </a:r>
                <a:endParaRPr lang="en-US" altLang="ja-JP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ja-JP" sz="2000" b="1" dirty="0" smtClean="0"/>
                  <a:t>『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sz="2000" dirty="0" smtClean="0"/>
                  <a:t> が</a:t>
                </a:r>
                <a:r>
                  <a:rPr lang="en-US" altLang="ja-JP" sz="2000" dirty="0"/>
                  <a:t>n</a:t>
                </a:r>
                <a:r>
                  <a:rPr lang="ja-JP" altLang="en-US" sz="2000" dirty="0"/>
                  <a:t>本</a:t>
                </a:r>
                <a:r>
                  <a:rPr lang="ja-JP" altLang="en-US" sz="2000" dirty="0" smtClean="0"/>
                  <a:t>の線形独立な固有ベクトルを持つとき，</a:t>
                </a:r>
                <a:r>
                  <a:rPr lang="en-US" altLang="ja-JP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は対角化可能</a:t>
                </a:r>
                <a:r>
                  <a:rPr lang="en-US" altLang="ja-JP" sz="2000" dirty="0" smtClean="0"/>
                  <a:t>』: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/>
                  <a:t>の持つ</a:t>
                </a:r>
                <a:r>
                  <a:rPr lang="en-US" altLang="ja-JP" sz="2000" dirty="0" smtClean="0"/>
                  <a:t>n</a:t>
                </a:r>
                <a:r>
                  <a:rPr lang="ja-JP" altLang="en-US" sz="2000" dirty="0" smtClean="0"/>
                  <a:t>個の固有値がすべて異なれば，</a:t>
                </a:r>
                <a:r>
                  <a:rPr lang="en-US" altLang="ja-JP" sz="2000" i="1" dirty="0" smtClean="0"/>
                  <a:t>n</a:t>
                </a:r>
                <a:r>
                  <a:rPr lang="ja-JP" altLang="en-US" sz="2000" dirty="0" smtClean="0"/>
                  <a:t>本の線形独立な固有ベクトルが存在するので対角化可能．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ja-JP" altLang="en-US" sz="2000" dirty="0" smtClean="0"/>
                  <a:t>固有値が重複する（固有多項式が重解を持つ）</a:t>
                </a:r>
                <a:r>
                  <a:rPr lang="ja-JP" altLang="en-US" sz="2000" dirty="0"/>
                  <a:t>場合</a:t>
                </a:r>
                <a:r>
                  <a:rPr lang="ja-JP" altLang="en-US" sz="2000" dirty="0" smtClean="0"/>
                  <a:t>に，対角化できないことがある．</a:t>
                </a:r>
                <a:endParaRPr lang="en-US" altLang="ja-JP" sz="20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112501" cy="5296829"/>
              </a:xfrm>
              <a:blipFill rotWithShape="0">
                <a:blip r:embed="rId2"/>
                <a:stretch>
                  <a:fillRect l="-987" t="-14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行列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を対角化せよ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7" y="4773381"/>
                <a:ext cx="4280403" cy="906210"/>
              </a:xfrm>
              <a:prstGeom prst="rect">
                <a:avLst/>
              </a:prstGeom>
              <a:blipFill rotWithShape="0">
                <a:blip r:embed="rId3"/>
                <a:stretch>
                  <a:fillRect l="-1425" r="-8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933400"/>
            <a:ext cx="7256463" cy="39180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12696353" y="2655838"/>
            <a:ext cx="19736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pt-BR" altLang="ja-JP" dirty="0"/>
              <a:t> A = [[ 4, 2], [ 1, 3] ]</a:t>
            </a:r>
          </a:p>
          <a:p>
            <a:r>
              <a:rPr lang="en-US" altLang="ja-JP" dirty="0"/>
              <a:t>    x1 = 2</a:t>
            </a:r>
          </a:p>
          <a:p>
            <a:r>
              <a:rPr lang="en-US" altLang="ja-JP" dirty="0"/>
              <a:t>    v1 = [-1,1]</a:t>
            </a:r>
          </a:p>
          <a:p>
            <a:r>
              <a:rPr lang="en-US" altLang="ja-JP" dirty="0"/>
              <a:t>    x2 = 5</a:t>
            </a:r>
          </a:p>
          <a:p>
            <a:r>
              <a:rPr lang="en-US" altLang="ja-JP" dirty="0"/>
              <a:t>    v2 = [ 2,1]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2, 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,</a:t>
                </a:r>
                <a:r>
                  <a:rPr lang="en-US" altLang="ja-JP" sz="2400" dirty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5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228950"/>
                <a:ext cx="3262432" cy="2083327"/>
              </a:xfrm>
              <a:prstGeom prst="rect">
                <a:avLst/>
              </a:prstGeom>
              <a:blipFill rotWithShape="0">
                <a:blip r:embed="rId3"/>
                <a:stretch>
                  <a:fillRect l="-2991" r="-1869" b="-2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8367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8367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070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タイトル 1"/>
          <p:cNvSpPr txBox="1">
            <a:spLocks/>
          </p:cNvSpPr>
          <p:nvPr/>
        </p:nvSpPr>
        <p:spPr>
          <a:xfrm>
            <a:off x="457199" y="190500"/>
            <a:ext cx="11473211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ctr"/>
            <a:r>
              <a:rPr lang="ja-JP" altLang="en-US" sz="3200" smtClean="0"/>
              <a:t>固有値・固有ベクトルの意味</a:t>
            </a:r>
            <a:endParaRPr lang="ja-JP" altLang="en-US" sz="32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55407" y="0"/>
            <a:ext cx="1836593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EigenVector.py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6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19050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30267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[[ 2, 1], [ 1.5, 2] ]</a:t>
            </a:r>
          </a:p>
          <a:p>
            <a:r>
              <a:rPr lang="en-US" altLang="ja-JP" dirty="0"/>
              <a:t>    x1 = (-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v1 = [-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</a:p>
          <a:p>
            <a:r>
              <a:rPr lang="en-US" altLang="ja-JP" dirty="0"/>
              <a:t>    x2 = ( </a:t>
            </a:r>
            <a:r>
              <a:rPr lang="en-US" altLang="ja-JP" dirty="0" err="1"/>
              <a:t>np.sqrt</a:t>
            </a:r>
            <a:r>
              <a:rPr lang="en-US" altLang="ja-JP" dirty="0"/>
              <a:t>(6) + 4.0 ) / 2.0</a:t>
            </a:r>
          </a:p>
          <a:p>
            <a:r>
              <a:rPr lang="en-US" altLang="ja-JP" dirty="0"/>
              <a:t>    v2 = [ </a:t>
            </a:r>
            <a:r>
              <a:rPr lang="en-US" altLang="ja-JP" dirty="0" err="1"/>
              <a:t>np.sqrt</a:t>
            </a:r>
            <a:r>
              <a:rPr lang="en-US" altLang="ja-JP" dirty="0"/>
              <a:t>(6)/3, 1] 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>
                          <a:rPr lang="en-US" altLang="ja-JP" sz="240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4</m:t>
                        </m:r>
                      </m:num>
                      <m:den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6</m:t>
                            </m:r>
                          </m:e>
                        </m:rad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+4</m:t>
                        </m:r>
                      </m:num>
                      <m:den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2</m:t>
                        </m:r>
                      </m:den>
                    </m:f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6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819" y="1279750"/>
                <a:ext cx="3885679" cy="2364750"/>
              </a:xfrm>
              <a:prstGeom prst="rect">
                <a:avLst/>
              </a:prstGeom>
              <a:blipFill rotWithShape="0">
                <a:blip r:embed="rId2"/>
                <a:stretch>
                  <a:fillRect l="-23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9256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9256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8959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470750"/>
            <a:ext cx="97257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円周上の点群を変換すると楕円上に乗る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楕円の主軸と固有ベクトルは一致しない（一致するのは特殊な場合）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932764"/>
            <a:ext cx="7377113" cy="39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0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固有値・固有ベクトルの意味</a:t>
            </a:r>
            <a:endParaRPr kumimoji="1" lang="ja-JP" altLang="en-US" sz="3200" dirty="0"/>
          </a:p>
        </p:txBody>
      </p:sp>
      <p:sp>
        <p:nvSpPr>
          <p:cNvPr id="10" name="正方形/長方形 9"/>
          <p:cNvSpPr/>
          <p:nvPr/>
        </p:nvSpPr>
        <p:spPr>
          <a:xfrm>
            <a:off x="12696353" y="2655838"/>
            <a:ext cx="26725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ja-JP" dirty="0"/>
              <a:t> A = [[ 1.0, 2.0], [ 2.0, 1.0] ]</a:t>
            </a:r>
          </a:p>
          <a:p>
            <a:r>
              <a:rPr lang="en-US" altLang="ja-JP" dirty="0"/>
              <a:t>    x1 = -1</a:t>
            </a:r>
          </a:p>
          <a:p>
            <a:r>
              <a:rPr lang="en-US" altLang="ja-JP" dirty="0"/>
              <a:t>    v1 = [-1, 1]</a:t>
            </a:r>
          </a:p>
          <a:p>
            <a:r>
              <a:rPr lang="en-US" altLang="ja-JP" dirty="0"/>
              <a:t>    x2 = 3</a:t>
            </a:r>
          </a:p>
          <a:p>
            <a:r>
              <a:rPr lang="en-US" altLang="ja-JP" dirty="0"/>
              <a:t>    v2 = [ 1,1]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endParaRPr lang="en-US" altLang="ja-JP" sz="105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固有値・固有ベクトル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−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1, 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</a:t>
                </a:r>
                <a:r>
                  <a:rPr lang="en-US" altLang="ja-JP" sz="2400" dirty="0" smtClean="0"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3</m:t>
                    </m:r>
                    <m:r>
                      <a:rPr lang="en-US" altLang="ja-JP" sz="2400">
                        <a:latin typeface="Cambria Math" panose="02040503050406030204" pitchFamily="18" charset="0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, 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19" y="1051150"/>
                <a:ext cx="3262432" cy="2115194"/>
              </a:xfrm>
              <a:prstGeom prst="rect">
                <a:avLst/>
              </a:prstGeom>
              <a:blipFill rotWithShape="0">
                <a:blip r:embed="rId4"/>
                <a:stretch>
                  <a:fillRect l="-2991" r="-1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1823134" y="46589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変換元の各点</a:t>
            </a:r>
            <a:endParaRPr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501250" y="465891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行列による変換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788440" y="3629250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</a:t>
            </a:r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青線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は固有ベクトル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黒線は変換による移動を示す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68440" y="5153250"/>
            <a:ext cx="911018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固有ベクトル上の点は，変換後も固有ベクトル上に乗る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</a:t>
            </a:r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称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行列の固有ベクトルは互いに直行する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対称行列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による変換では，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楕円の主軸と固有ベクトルが一致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固有値が負なので固有ベクトルに対して鏡面変換が起こっている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499229"/>
              </p:ext>
            </p:extLst>
          </p:nvPr>
        </p:nvGraphicFramePr>
        <p:xfrm>
          <a:off x="896939" y="774700"/>
          <a:ext cx="7027862" cy="3848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ビットマップ イメージ" r:id="rId5" imgW="10296360" imgH="5638680" progId="Paint.Picture">
                  <p:embed/>
                </p:oleObj>
              </mc:Choice>
              <mc:Fallback>
                <p:oleObj name="ビットマップ イメージ" r:id="rId5" imgW="10296360" imgH="5638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6939" y="774700"/>
                        <a:ext cx="7027862" cy="3848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まとめ</a:t>
            </a:r>
            <a:r>
              <a:rPr lang="ja-JP" altLang="en-US" sz="3600" dirty="0"/>
              <a:t> </a:t>
            </a:r>
            <a:r>
              <a:rPr lang="en-US" altLang="ja-JP" sz="3600" dirty="0" smtClean="0"/>
              <a:t>: </a:t>
            </a:r>
            <a:r>
              <a:rPr lang="ja-JP" altLang="en-US" sz="3600" dirty="0" smtClean="0"/>
              <a:t>ベクトルと行列の復習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画像処理（と</a:t>
            </a:r>
            <a:r>
              <a:rPr kumimoji="1" lang="en-US" altLang="ja-JP" dirty="0" smtClean="0"/>
              <a:t>CG</a:t>
            </a:r>
            <a:r>
              <a:rPr kumimoji="1" lang="ja-JP" altLang="en-US" dirty="0" smtClean="0"/>
              <a:t>）に頻出する行列・ベクトル演算の基礎を復習した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行列とベクトルの積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内積・外積</a:t>
            </a:r>
            <a:endParaRPr lang="en-US" altLang="ja-JP" dirty="0" smtClean="0"/>
          </a:p>
          <a:p>
            <a:pPr lvl="1"/>
            <a:r>
              <a:rPr lang="ja-JP" altLang="en-US" dirty="0"/>
              <a:t>逆行列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固有値・固有ベクトル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対角化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今日</a:t>
            </a:r>
            <a:r>
              <a:rPr lang="ja-JP" altLang="en-US" dirty="0"/>
              <a:t>復習</a:t>
            </a:r>
            <a:r>
              <a:rPr lang="ja-JP" altLang="en-US" dirty="0" smtClean="0"/>
              <a:t>した</a:t>
            </a:r>
            <a:r>
              <a:rPr lang="ja-JP" altLang="en-US" dirty="0"/>
              <a:t>内容</a:t>
            </a:r>
            <a:r>
              <a:rPr lang="ja-JP" altLang="en-US" dirty="0" smtClean="0"/>
              <a:t>は色々な分野で頻繁に出てくるので</a:t>
            </a:r>
            <a:r>
              <a:rPr lang="ja-JP" altLang="en-US" b="1" dirty="0" smtClean="0">
                <a:solidFill>
                  <a:srgbClr val="FF0000"/>
                </a:solidFill>
              </a:rPr>
              <a:t>覚えて</a:t>
            </a:r>
            <a:r>
              <a:rPr lang="ja-JP" altLang="en-US" dirty="0" smtClean="0"/>
              <a:t>ください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7716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行列の積により画像を変形する線形変換を紹介する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回転</a:t>
            </a:r>
            <a:r>
              <a:rPr kumimoji="1" lang="ja-JP" altLang="en-US" sz="2400" dirty="0" smtClean="0"/>
              <a:t>・</a:t>
            </a:r>
            <a:r>
              <a:rPr kumimoji="1" lang="ja-JP" altLang="en-US" sz="2400" b="1" dirty="0" smtClean="0"/>
              <a:t>鏡映</a:t>
            </a:r>
            <a:r>
              <a:rPr kumimoji="1" lang="ja-JP" altLang="en-US" sz="2400" dirty="0" smtClean="0"/>
              <a:t>・</a:t>
            </a:r>
            <a:r>
              <a:rPr lang="ja-JP" altLang="en-US" sz="2400" b="1" dirty="0"/>
              <a:t>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</a:t>
            </a:r>
            <a:r>
              <a:rPr kumimoji="1" lang="ja-JP" altLang="en-US" sz="2400" b="1" dirty="0" smtClean="0"/>
              <a:t>合成</a:t>
            </a:r>
            <a:r>
              <a:rPr kumimoji="1" lang="ja-JP" altLang="en-US" sz="2400" dirty="0" smtClean="0"/>
              <a:t>も行なえる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92" y="1788885"/>
            <a:ext cx="2565400" cy="25654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5967">
            <a:off x="7359048" y="2104571"/>
            <a:ext cx="3381523" cy="1712685"/>
          </a:xfrm>
          <a:prstGeom prst="rect">
            <a:avLst/>
          </a:prstGeom>
        </p:spPr>
      </p:pic>
      <p:sp>
        <p:nvSpPr>
          <p:cNvPr id="8" name="右矢印 7"/>
          <p:cNvSpPr/>
          <p:nvPr/>
        </p:nvSpPr>
        <p:spPr>
          <a:xfrm>
            <a:off x="5598719" y="2656114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9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2412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線形変換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400" dirty="0" smtClean="0"/>
                  <a:t>画像は</a:t>
                </a:r>
                <a:r>
                  <a:rPr kumimoji="1" lang="en-US" altLang="ja-JP" sz="2400" dirty="0" smtClean="0"/>
                  <a:t>2</a:t>
                </a:r>
                <a:r>
                  <a:rPr kumimoji="1" lang="ja-JP" altLang="en-US" sz="2400" dirty="0" smtClean="0"/>
                  <a:t>次元座標系に配置されているとする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ja-JP" altLang="en-US" sz="2000" dirty="0"/>
                  <a:t>教科書</a:t>
                </a:r>
                <a:r>
                  <a:rPr lang="ja-JP" altLang="en-US" sz="2000" dirty="0" smtClean="0"/>
                  <a:t>に合わせて左下を原点とする</a:t>
                </a:r>
                <a:endParaRPr lang="en-US" altLang="ja-JP" sz="20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1" lang="ja-JP" altLang="en-US" sz="2000" dirty="0" smtClean="0"/>
                  <a:t>環境</a:t>
                </a:r>
                <a:r>
                  <a:rPr kumimoji="1" lang="en-US" altLang="ja-JP" sz="2000" dirty="0" smtClean="0"/>
                  <a:t>(Windows</a:t>
                </a:r>
                <a:r>
                  <a:rPr kumimoji="1" lang="ja-JP" altLang="en-US" sz="2000" dirty="0" smtClean="0"/>
                  <a:t>とか</a:t>
                </a:r>
                <a:r>
                  <a:rPr kumimoji="1" lang="en-US" altLang="ja-JP" sz="2000" dirty="0" smtClean="0"/>
                  <a:t>)</a:t>
                </a:r>
                <a:r>
                  <a:rPr kumimoji="1" lang="ja-JP" altLang="en-US" sz="2000" dirty="0" smtClean="0"/>
                  <a:t>によっては左上が原点のことも多い</a:t>
                </a:r>
                <a:endParaRPr kumimoji="1" lang="en-US" altLang="ja-JP" sz="2000" dirty="0" smtClean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400" dirty="0" smtClean="0"/>
                  <a:t>空間内の全ての点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 smtClean="0"/>
                  <a:t>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をかけ，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/>
                  <a:t> と変形する</a:t>
                </a:r>
                <a:endParaRPr kumimoji="1" lang="en-US" altLang="ja-JP" sz="2400" dirty="0" smtClean="0"/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つまり</a:t>
                </a:r>
                <a:r>
                  <a:rPr lang="en-US" altLang="ja-JP" sz="2000" dirty="0" smtClean="0"/>
                  <a:t>2</a:t>
                </a:r>
                <a:r>
                  <a:rPr lang="ja-JP" altLang="en-US" sz="2000" dirty="0" smtClean="0"/>
                  <a:t>次元空間全体が行列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により歪められる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12" y="1045029"/>
                <a:ext cx="11473211" cy="2973879"/>
              </a:xfrm>
              <a:blipFill rotWithShape="0">
                <a:blip r:embed="rId2"/>
                <a:stretch>
                  <a:fillRect l="-744" t="-20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156754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75622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79" y="6342297"/>
                <a:ext cx="54809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93" y="4150641"/>
                <a:ext cx="554832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79" y="4673907"/>
            <a:ext cx="1784950" cy="1784950"/>
          </a:xfrm>
          <a:prstGeom prst="rect">
            <a:avLst/>
          </a:prstGeom>
        </p:spPr>
      </p:pic>
      <p:cxnSp>
        <p:nvCxnSpPr>
          <p:cNvPr id="19" name="直線矢印コネクタ 18"/>
          <p:cNvCxnSpPr/>
          <p:nvPr/>
        </p:nvCxnSpPr>
        <p:spPr>
          <a:xfrm>
            <a:off x="7389513" y="6487886"/>
            <a:ext cx="222068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7578199" y="4470400"/>
            <a:ext cx="0" cy="218440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749" y="6342297"/>
                <a:ext cx="54809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63" y="4150641"/>
                <a:ext cx="554832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図 2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0" y="4183381"/>
            <a:ext cx="971786" cy="2275476"/>
          </a:xfrm>
          <a:prstGeom prst="rect">
            <a:avLst/>
          </a:prstGeom>
        </p:spPr>
      </p:pic>
      <p:sp>
        <p:nvSpPr>
          <p:cNvPr id="24" name="円/楕円 23"/>
          <p:cNvSpPr/>
          <p:nvPr/>
        </p:nvSpPr>
        <p:spPr>
          <a:xfrm>
            <a:off x="7974168" y="522977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720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円/楕円 25"/>
          <p:cNvSpPr/>
          <p:nvPr/>
        </p:nvSpPr>
        <p:spPr>
          <a:xfrm>
            <a:off x="8410032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136" y="4544168"/>
                <a:ext cx="705898" cy="68159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矢印 27"/>
          <p:cNvSpPr/>
          <p:nvPr/>
        </p:nvSpPr>
        <p:spPr>
          <a:xfrm>
            <a:off x="5098847" y="4984786"/>
            <a:ext cx="1190171" cy="87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68" y="5679548"/>
                <a:ext cx="642484" cy="6070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円/楕円 29"/>
          <p:cNvSpPr/>
          <p:nvPr/>
        </p:nvSpPr>
        <p:spPr>
          <a:xfrm>
            <a:off x="2545680" y="5549810"/>
            <a:ext cx="94230" cy="9423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1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拡大縮小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035" y="2188399"/>
                <a:ext cx="3545009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グループ化 63"/>
          <p:cNvGrpSpPr/>
          <p:nvPr/>
        </p:nvGrpSpPr>
        <p:grpSpPr>
          <a:xfrm>
            <a:off x="370674" y="3903094"/>
            <a:ext cx="5873010" cy="2470867"/>
            <a:chOff x="370674" y="1915929"/>
            <a:chExt cx="5873010" cy="2470867"/>
          </a:xfrm>
        </p:grpSpPr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171" y="2217372"/>
              <a:ext cx="621316" cy="1836695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607149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752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002" y="4032957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74" y="1915929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06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036" y="2534312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47138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643" y="1915929"/>
                  <a:ext cx="642804" cy="5543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15061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4112914" y="4073699"/>
              <a:ext cx="213077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768" y="4032957"/>
                  <a:ext cx="316547" cy="3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851011" y="2194294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20826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887775" y="2897244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倍，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y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倍する変換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8" y="1190335"/>
                <a:ext cx="5639493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30" t="-7895" r="-649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7341768" y="327779"/>
            <a:ext cx="4070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変換結果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図示し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点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(1,1)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の移動後の座標を示せ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8864656" y="212290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8710446" y="3349648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8838049" y="140262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299" y="3308906"/>
                <a:ext cx="316547" cy="353839"/>
              </a:xfrm>
              <a:prstGeom prst="rect">
                <a:avLst/>
              </a:prstGeom>
              <a:blipFill rotWithShape="0"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71" y="1191878"/>
                <a:ext cx="47295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126" y="1799056"/>
                <a:ext cx="636521" cy="6034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10050435" y="209687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9118358" y="339879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8875130" y="212290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185664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313267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517" y="6399939"/>
                <a:ext cx="316547" cy="353839"/>
              </a:xfrm>
              <a:prstGeom prst="rect">
                <a:avLst/>
              </a:prstGeom>
              <a:blipFill rotWithShape="0"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89" y="4359113"/>
                <a:ext cx="472950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7593576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9939672" y="6516883"/>
            <a:ext cx="213077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10067275" y="4569860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525" y="6399939"/>
                <a:ext cx="316547" cy="353839"/>
              </a:xfrm>
              <a:prstGeom prst="rect">
                <a:avLst/>
              </a:prstGeom>
              <a:blipFill rotWithShape="0">
                <a:blip r:embed="rId1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/>
              <p:cNvSpPr/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0" name="正方形/長方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97" y="4359113"/>
                <a:ext cx="472950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10347584" y="6566029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043" y="4029164"/>
                <a:ext cx="1131207" cy="58214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/>
              <p:cNvSpPr/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3" name="正方形/長方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386" y="4029164"/>
                <a:ext cx="1305678" cy="58214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回転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8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1" y="2116178"/>
                <a:ext cx="4546116" cy="9172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443766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原点を中心に角度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する変換</a:t>
            </a:r>
            <a:endParaRPr lang="ja-JP" altLang="en-US" sz="2400" dirty="0"/>
          </a:p>
        </p:txBody>
      </p:sp>
      <p:sp>
        <p:nvSpPr>
          <p:cNvPr id="36" name="正方形/長方形 35"/>
          <p:cNvSpPr/>
          <p:nvPr/>
        </p:nvSpPr>
        <p:spPr>
          <a:xfrm>
            <a:off x="6822211" y="234338"/>
            <a:ext cx="553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 flipV="1">
            <a:off x="6674150" y="527061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7959292" y="2394149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5568" y="3620892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7932685" y="1673869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935" y="3580150"/>
                <a:ext cx="316547" cy="353839"/>
              </a:xfrm>
              <a:prstGeom prst="rect">
                <a:avLst/>
              </a:prstGeom>
              <a:blipFill rotWithShape="0">
                <a:blip r:embed="rId3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607" y="1463122"/>
                <a:ext cx="4729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/>
              <p:cNvSpPr/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62" y="2070300"/>
                <a:ext cx="636521" cy="6034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円/楕円 46"/>
          <p:cNvSpPr/>
          <p:nvPr/>
        </p:nvSpPr>
        <p:spPr>
          <a:xfrm>
            <a:off x="9145071" y="2368115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8212994" y="367003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50" name="二等辺三角形 49"/>
          <p:cNvSpPr/>
          <p:nvPr/>
        </p:nvSpPr>
        <p:spPr>
          <a:xfrm>
            <a:off x="7969766" y="2394149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7287887" y="6261081"/>
            <a:ext cx="2649066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7933786" y="4314058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/>
              <p:cNvSpPr/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4" name="正方形/長方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036" y="6144137"/>
                <a:ext cx="316547" cy="353839"/>
              </a:xfrm>
              <a:prstGeom prst="rect">
                <a:avLst/>
              </a:prstGeom>
              <a:blipFill rotWithShape="0">
                <a:blip r:embed="rId6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/>
              <p:cNvSpPr/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5" name="正方形/長方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08" y="4103311"/>
                <a:ext cx="4729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正方形/長方形 55"/>
          <p:cNvSpPr/>
          <p:nvPr/>
        </p:nvSpPr>
        <p:spPr>
          <a:xfrm>
            <a:off x="8214095" y="6310227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/>
              <p:cNvSpPr/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</m:mr>
                            <m:mr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2" name="正方形/長方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2" y="2310329"/>
                <a:ext cx="2348848" cy="8451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/>
          <p:cNvGrpSpPr/>
          <p:nvPr/>
        </p:nvGrpSpPr>
        <p:grpSpPr>
          <a:xfrm>
            <a:off x="454623" y="3864371"/>
            <a:ext cx="5934200" cy="2456685"/>
            <a:chOff x="269503" y="1915929"/>
            <a:chExt cx="5934200" cy="2456685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269503" y="4073699"/>
              <a:ext cx="19080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191592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2846956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280" y="2659589"/>
                  <a:ext cx="430461" cy="40812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8451" b="-358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円/楕円 20"/>
            <p:cNvSpPr/>
            <p:nvPr/>
          </p:nvSpPr>
          <p:spPr>
            <a:xfrm>
              <a:off x="1934966" y="2820922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872" y="2137871"/>
                  <a:ext cx="1536831" cy="52777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1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4122845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215908" y="4122845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31" name="右矢印 30"/>
            <p:cNvSpPr/>
            <p:nvPr/>
          </p:nvSpPr>
          <p:spPr>
            <a:xfrm>
              <a:off x="2636311" y="2914151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円弧 63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/>
              <p:cNvSpPr/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の回転行列</a:t>
                </a:r>
                <a:r>
                  <a:rPr lang="en-US" altLang="ja-JP" sz="20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により下画像の変換結果を図示せよ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また，点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67" name="正方形/長方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92" y="154974"/>
                <a:ext cx="4477508" cy="1169551"/>
              </a:xfrm>
              <a:prstGeom prst="rect">
                <a:avLst/>
              </a:prstGeom>
              <a:blipFill rotWithShape="0">
                <a:blip r:embed="rId17"/>
                <a:stretch>
                  <a:fillRect l="-1499" t="-2604" r="-81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 rot="20237048">
            <a:off x="7651053" y="4852744"/>
            <a:ext cx="1202619" cy="1223590"/>
            <a:chOff x="7959292" y="5023309"/>
            <a:chExt cx="1202619" cy="1223590"/>
          </a:xfrm>
        </p:grpSpPr>
        <p:sp>
          <p:nvSpPr>
            <p:cNvPr id="57" name="正方形/長方形 56"/>
            <p:cNvSpPr/>
            <p:nvPr/>
          </p:nvSpPr>
          <p:spPr>
            <a:xfrm>
              <a:off x="7959292" y="5023309"/>
              <a:ext cx="1202619" cy="1223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/>
            <p:cNvSpPr/>
            <p:nvPr/>
          </p:nvSpPr>
          <p:spPr>
            <a:xfrm>
              <a:off x="7969766" y="5023309"/>
              <a:ext cx="1192145" cy="121750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</a:t>
            </a:r>
            <a:r>
              <a:rPr lang="en-US" altLang="ja-JP" sz="3600" b="1" dirty="0" smtClean="0"/>
              <a:t>1</a:t>
            </a:r>
            <a:r>
              <a:rPr lang="ja-JP" altLang="en-US" sz="3600" b="1" dirty="0" err="1" smtClean="0"/>
              <a:t>、</a:t>
            </a:r>
            <a:r>
              <a:rPr lang="en-US" altLang="ja-JP" sz="3600" b="1" dirty="0" smtClean="0"/>
              <a:t>2017</a:t>
            </a:r>
            <a:r>
              <a:rPr lang="ja-JP" altLang="en-US" sz="3600" b="1" dirty="0" smtClean="0"/>
              <a:t>（後期）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09/26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デジタル画像とは，量子化と標本化，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Dynamic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Range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10/03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デジタルカメラ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，人間の視覚，表色系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10/10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トーンカーブ，線形フィルタ 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10/17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非線形フィルタ，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ハーフトーニング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10/24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3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離散フーリエ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変換と周波数フィルタリング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11/07	</a:t>
            </a:r>
            <a:r>
              <a:rPr lang="ja-JP" altLang="en-US" sz="1800" b="1" dirty="0">
                <a:solidFill>
                  <a:schemeClr val="bg1">
                    <a:lumMod val="75000"/>
                  </a:schemeClr>
                </a:solidFill>
              </a:rPr>
              <a:t>前半のまとめと中間</a:t>
            </a:r>
            <a:r>
              <a:rPr lang="ja-JP" altLang="en-US" sz="1800" b="1" dirty="0" smtClean="0">
                <a:solidFill>
                  <a:schemeClr val="bg1">
                    <a:lumMod val="75000"/>
                  </a:schemeClr>
                </a:solidFill>
              </a:rPr>
              <a:t>試験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11/14</a:t>
            </a: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python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入門　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11/21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11/28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12/05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12/12	</a:t>
            </a:r>
            <a:r>
              <a:rPr lang="ja-JP" altLang="en-US" sz="1800" dirty="0"/>
              <a:t>画像の幾何変換１ </a:t>
            </a:r>
            <a:r>
              <a:rPr lang="en-US" altLang="ja-JP" sz="1800" dirty="0"/>
              <a:t>: </a:t>
            </a:r>
            <a:r>
              <a:rPr lang="ja-JP" altLang="en-US" sz="1800" dirty="0"/>
              <a:t>アファイン</a:t>
            </a:r>
            <a:r>
              <a:rPr lang="ja-JP" altLang="en-US" sz="1800" dirty="0" smtClean="0"/>
              <a:t>変換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12/19	</a:t>
            </a:r>
            <a:r>
              <a:rPr lang="ja-JP" altLang="en-US" sz="1800" dirty="0"/>
              <a:t>画像の幾何変換２ </a:t>
            </a:r>
            <a:r>
              <a:rPr lang="en-US" altLang="ja-JP" sz="1800" dirty="0"/>
              <a:t>: </a:t>
            </a:r>
            <a:r>
              <a:rPr lang="ja-JP" altLang="en-US" sz="1800" dirty="0"/>
              <a:t>画像の補間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01/16 </a:t>
            </a:r>
            <a:r>
              <a:rPr lang="en-US" altLang="ja-JP" sz="1800" dirty="0"/>
              <a:t>	</a:t>
            </a:r>
            <a:r>
              <a:rPr lang="ja-JP" altLang="en-US" sz="1800" dirty="0"/>
              <a:t>画像復元 </a:t>
            </a:r>
            <a:r>
              <a:rPr lang="en-US" altLang="ja-JP" sz="1800" dirty="0"/>
              <a:t>: Convolution</a:t>
            </a:r>
            <a:r>
              <a:rPr lang="ja-JP" altLang="en-US" sz="1800" dirty="0"/>
              <a:t>と</a:t>
            </a:r>
            <a:r>
              <a:rPr lang="en-US" altLang="ja-JP" sz="1800" dirty="0"/>
              <a:t>De-convolution</a:t>
            </a:r>
            <a:r>
              <a:rPr lang="ja-JP" altLang="en-US" sz="1800" dirty="0" smtClean="0"/>
              <a:t>（変更</a:t>
            </a:r>
            <a:r>
              <a:rPr lang="ja-JP" altLang="en-US" sz="1800" dirty="0"/>
              <a:t>する可能性有り）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01/23 </a:t>
            </a:r>
            <a:r>
              <a:rPr lang="en-US" altLang="ja-JP" sz="1800" b="1" dirty="0">
                <a:solidFill>
                  <a:srgbClr val="FF0000"/>
                </a:solidFill>
              </a:rPr>
              <a:t>	</a:t>
            </a:r>
            <a:r>
              <a:rPr lang="ja-JP" altLang="en-US" sz="1800" b="1" dirty="0">
                <a:solidFill>
                  <a:srgbClr val="FF0000"/>
                </a:solidFill>
              </a:rPr>
              <a:t>後半のまとめと期末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19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421" y="283483"/>
            <a:ext cx="5338779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せん断（スキュー）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432" y="2039516"/>
                <a:ext cx="2697212" cy="799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533988" y="1378006"/>
            <a:ext cx="4580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465" y="2876348"/>
                <a:ext cx="208114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226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正方形/長方形 77"/>
          <p:cNvSpPr/>
          <p:nvPr/>
        </p:nvSpPr>
        <p:spPr>
          <a:xfrm>
            <a:off x="6859538" y="1378006"/>
            <a:ext cx="4567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軸方向に角度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θ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歪める変換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2303528" y="4858652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3068633" y="3860430"/>
            <a:ext cx="2698787" cy="2456685"/>
            <a:chOff x="3251213" y="3860430"/>
            <a:chExt cx="2698787" cy="2456685"/>
          </a:xfrm>
        </p:grpSpPr>
        <p:pic>
          <p:nvPicPr>
            <p:cNvPr id="57" name="図 56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3466921" y="4642885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239" y="4145008"/>
                  <a:ext cx="999761" cy="5821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3473619" y="6018200"/>
              <a:ext cx="20680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3630655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74" y="5904720"/>
                  <a:ext cx="316547" cy="3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13" y="3860430"/>
                  <a:ext cx="47295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円/楕円 28"/>
            <p:cNvSpPr/>
            <p:nvPr/>
          </p:nvSpPr>
          <p:spPr>
            <a:xfrm>
              <a:off x="5541642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823849" y="6067346"/>
              <a:ext cx="905411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64" name="円弧 63"/>
            <p:cNvSpPr/>
            <p:nvPr/>
          </p:nvSpPr>
          <p:spPr>
            <a:xfrm rot="20682553">
              <a:off x="3389954" y="5507808"/>
              <a:ext cx="532698" cy="562995"/>
            </a:xfrm>
            <a:prstGeom prst="arc">
              <a:avLst>
                <a:gd name="adj1" fmla="val 17011200"/>
                <a:gd name="adj2" fmla="val 20283854"/>
              </a:avLst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9919" y="5220806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グループ化 11"/>
          <p:cNvGrpSpPr/>
          <p:nvPr/>
        </p:nvGrpSpPr>
        <p:grpSpPr>
          <a:xfrm>
            <a:off x="358502" y="3860430"/>
            <a:ext cx="1984800" cy="2456685"/>
            <a:chOff x="358502" y="3860430"/>
            <a:chExt cx="1984800" cy="2456685"/>
          </a:xfrm>
        </p:grpSpPr>
        <p:cxnSp>
          <p:nvCxnSpPr>
            <p:cNvPr id="15" name="直線矢印コネクタ 14"/>
            <p:cNvCxnSpPr/>
            <p:nvPr/>
          </p:nvCxnSpPr>
          <p:spPr>
            <a:xfrm>
              <a:off x="533988" y="6018200"/>
              <a:ext cx="16435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22580" y="4071177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8966" y="5926070"/>
                  <a:ext cx="316547" cy="3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02" y="3860430"/>
                  <a:ext cx="472950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234" y="4791457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6782" y="4146079"/>
                  <a:ext cx="636520" cy="6034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正方形/長方形 22"/>
            <p:cNvSpPr/>
            <p:nvPr/>
          </p:nvSpPr>
          <p:spPr>
            <a:xfrm>
              <a:off x="1002889" y="6067346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sp>
          <p:nvSpPr>
            <p:cNvPr id="59" name="円/楕円 58"/>
            <p:cNvSpPr/>
            <p:nvPr/>
          </p:nvSpPr>
          <p:spPr>
            <a:xfrm>
              <a:off x="1915395" y="475719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6992195" y="3826384"/>
            <a:ext cx="5199805" cy="2490731"/>
            <a:chOff x="6992195" y="3826384"/>
            <a:chExt cx="5199805" cy="2490731"/>
          </a:xfrm>
        </p:grpSpPr>
        <p:sp>
          <p:nvSpPr>
            <p:cNvPr id="77" name="右矢印 76"/>
            <p:cNvSpPr/>
            <p:nvPr/>
          </p:nvSpPr>
          <p:spPr>
            <a:xfrm>
              <a:off x="8899267" y="4858652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31"/>
            <p:cNvGrpSpPr/>
            <p:nvPr/>
          </p:nvGrpSpPr>
          <p:grpSpPr>
            <a:xfrm>
              <a:off x="9215790" y="3826384"/>
              <a:ext cx="2976210" cy="2490731"/>
              <a:chOff x="9215790" y="3826384"/>
              <a:chExt cx="2976210" cy="2490731"/>
            </a:xfrm>
          </p:grpSpPr>
          <p:pic>
            <p:nvPicPr>
              <p:cNvPr id="58" name="図 5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5790" y="4408531"/>
                <a:ext cx="2724151" cy="1278556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8" name="グループ化 27"/>
              <p:cNvGrpSpPr/>
              <p:nvPr/>
            </p:nvGrpSpPr>
            <p:grpSpPr>
              <a:xfrm>
                <a:off x="9576763" y="3826384"/>
                <a:ext cx="2615237" cy="2490731"/>
                <a:chOff x="9576763" y="3826384"/>
                <a:chExt cx="2615237" cy="24907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正方形/長方形 68"/>
                    <p:cNvSpPr/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ja-JP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正方形/長方形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9230" y="3826384"/>
                      <a:ext cx="982770" cy="582147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直線矢印コネクタ 70"/>
                <p:cNvCxnSpPr/>
                <p:nvPr/>
              </p:nvCxnSpPr>
              <p:spPr>
                <a:xfrm>
                  <a:off x="9799169" y="6018200"/>
                  <a:ext cx="206802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矢印コネクタ 71"/>
                <p:cNvCxnSpPr/>
                <p:nvPr/>
              </p:nvCxnSpPr>
              <p:spPr>
                <a:xfrm flipV="1">
                  <a:off x="9956205" y="4071177"/>
                  <a:ext cx="0" cy="205990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正方形/長方形 72"/>
                    <p:cNvSpPr/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3" name="正方形/長方形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60424" y="5904720"/>
                      <a:ext cx="316547" cy="35383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正方形/長方形 73"/>
                    <p:cNvSpPr/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2800" dirty="0"/>
                    </a:p>
                  </p:txBody>
                </p:sp>
              </mc:Choice>
              <mc:Fallback xmlns="">
                <p:sp>
                  <p:nvSpPr>
                    <p:cNvPr id="74" name="正方形/長方形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6763" y="3860430"/>
                      <a:ext cx="472950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円/楕円 74"/>
                <p:cNvSpPr/>
                <p:nvPr/>
              </p:nvSpPr>
              <p:spPr>
                <a:xfrm>
                  <a:off x="11126359" y="4039169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正方形/長方形 75"/>
                <p:cNvSpPr/>
                <p:nvPr/>
              </p:nvSpPr>
              <p:spPr>
                <a:xfrm>
                  <a:off x="10149399" y="6067346"/>
                  <a:ext cx="905411" cy="2497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変換後画像</a:t>
                  </a:r>
                  <a:endParaRPr lang="ja-JP" altLang="en-US" dirty="0"/>
                </a:p>
              </p:txBody>
            </p:sp>
            <p:sp>
              <p:nvSpPr>
                <p:cNvPr id="79" name="円弧 78"/>
                <p:cNvSpPr/>
                <p:nvPr/>
              </p:nvSpPr>
              <p:spPr>
                <a:xfrm rot="1934436">
                  <a:off x="9894094" y="5708105"/>
                  <a:ext cx="532698" cy="546494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正方形/長方形 79"/>
                    <p:cNvSpPr/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2000" dirty="0"/>
                    </a:p>
                  </p:txBody>
                </p:sp>
              </mc:Choice>
              <mc:Fallback xmlns="">
                <p:sp>
                  <p:nvSpPr>
                    <p:cNvPr id="80" name="正方形/長方形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34422" y="5678379"/>
                      <a:ext cx="394147" cy="40011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4" name="グループ化 13"/>
            <p:cNvGrpSpPr/>
            <p:nvPr/>
          </p:nvGrpSpPr>
          <p:grpSpPr>
            <a:xfrm>
              <a:off x="6992195" y="3860430"/>
              <a:ext cx="1984800" cy="2456685"/>
              <a:chOff x="6684052" y="3860430"/>
              <a:chExt cx="1984800" cy="2456685"/>
            </a:xfrm>
          </p:grpSpPr>
          <p:cxnSp>
            <p:nvCxnSpPr>
              <p:cNvPr id="60" name="直線矢印コネクタ 59"/>
              <p:cNvCxnSpPr/>
              <p:nvPr/>
            </p:nvCxnSpPr>
            <p:spPr>
              <a:xfrm>
                <a:off x="6859538" y="6018200"/>
                <a:ext cx="164352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矢印コネクタ 60"/>
              <p:cNvCxnSpPr/>
              <p:nvPr/>
            </p:nvCxnSpPr>
            <p:spPr>
              <a:xfrm flipV="1">
                <a:off x="7048130" y="4071177"/>
                <a:ext cx="0" cy="20599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正方形/長方形 62"/>
                  <p:cNvSpPr/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3" name="正方形/長方形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516" y="5926070"/>
                    <a:ext cx="316547" cy="3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正方形/長方形 64"/>
                  <p:cNvSpPr/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65" name="正方形/長方形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4052" y="3860430"/>
                    <a:ext cx="472950" cy="52322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6" name="図 65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7784" y="4791457"/>
                <a:ext cx="1207111" cy="120711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正方形/長方形 67"/>
                  <p:cNvSpPr/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正方形/長方形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332" y="4146079"/>
                    <a:ext cx="636520" cy="60349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正方形/長方形 69"/>
              <p:cNvSpPr/>
              <p:nvPr/>
            </p:nvSpPr>
            <p:spPr>
              <a:xfrm>
                <a:off x="7328439" y="6067346"/>
                <a:ext cx="593200" cy="24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元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画像</a:t>
                </a:r>
                <a:endParaRPr lang="ja-JP" altLang="en-US" dirty="0"/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240945" y="475719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70" y="2039516"/>
                <a:ext cx="2697212" cy="79938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ただし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3" y="2876348"/>
                <a:ext cx="2081147" cy="400110"/>
              </a:xfrm>
              <a:prstGeom prst="rect">
                <a:avLst/>
              </a:prstGeom>
              <a:blipFill rotWithShape="0">
                <a:blip r:embed="rId20"/>
                <a:stretch>
                  <a:fillRect l="-2924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5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0111340" cy="94378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鏡</a:t>
            </a:r>
            <a:r>
              <a:rPr lang="ja-JP" altLang="en-US" dirty="0"/>
              <a:t>映</a:t>
            </a:r>
            <a:r>
              <a:rPr lang="en-US" altLang="ja-JP" sz="2800" dirty="0" smtClean="0"/>
              <a:t>: </a:t>
            </a:r>
            <a:r>
              <a:rPr lang="ja-JP" altLang="en-US" sz="2800" dirty="0" smtClean="0"/>
              <a:t>直線に対して反転する変換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Y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329" y="1327323"/>
                <a:ext cx="1465849" cy="1015919"/>
              </a:xfrm>
              <a:prstGeom prst="rect">
                <a:avLst/>
              </a:prstGeom>
              <a:blipFill rotWithShape="0">
                <a:blip r:embed="rId2"/>
                <a:stretch>
                  <a:fillRect t="-4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12816386" y="3199158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12936958" y="1874630"/>
            <a:ext cx="804879" cy="588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211535" y="2427925"/>
            <a:ext cx="4330044" cy="4039883"/>
            <a:chOff x="714749" y="1516368"/>
            <a:chExt cx="4330044" cy="4039883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918081" y="1516368"/>
              <a:ext cx="3965069" cy="4039883"/>
              <a:chOff x="1299081" y="1414768"/>
              <a:chExt cx="3965069" cy="4039883"/>
            </a:xfrm>
          </p:grpSpPr>
          <p:cxnSp>
            <p:nvCxnSpPr>
              <p:cNvPr id="15" name="直線矢印コネクタ 14"/>
              <p:cNvCxnSpPr/>
              <p:nvPr/>
            </p:nvCxnSpPr>
            <p:spPr>
              <a:xfrm>
                <a:off x="1299081" y="3701166"/>
                <a:ext cx="396506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/>
              <p:cNvCxnSpPr/>
              <p:nvPr/>
            </p:nvCxnSpPr>
            <p:spPr>
              <a:xfrm flipV="1">
                <a:off x="3033980" y="1549400"/>
                <a:ext cx="0" cy="39052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正方形/長方形 16"/>
                  <p:cNvSpPr/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7" name="正方形/長方形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91" y="3170408"/>
                    <a:ext cx="316547" cy="35383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8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5948" y="1414768"/>
                    <a:ext cx="472950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図 18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2" name="図 61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67" name="図 66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774" y="1591309"/>
                  <a:ext cx="636520" cy="6034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円/楕円 58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/>
                <p:cNvSpPr/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正方形/長方形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912" y="4952752"/>
                  <a:ext cx="828881" cy="6034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円/楕円 86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/>
                <p:cNvSpPr/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49" y="1591309"/>
                  <a:ext cx="828881" cy="6034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88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正方形/長方形 89"/>
              <p:cNvSpPr/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軸反転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0" name="正方形/長方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44" y="4158488"/>
                <a:ext cx="1465849" cy="1015919"/>
              </a:xfrm>
              <a:prstGeom prst="rect">
                <a:avLst/>
              </a:prstGeom>
              <a:blipFill rotWithShape="0">
                <a:blip r:embed="rId9"/>
                <a:stretch>
                  <a:fillRect t="-35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円弧 34"/>
          <p:cNvSpPr/>
          <p:nvPr/>
        </p:nvSpPr>
        <p:spPr>
          <a:xfrm>
            <a:off x="1335733" y="2381950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弧 90"/>
          <p:cNvSpPr/>
          <p:nvPr/>
        </p:nvSpPr>
        <p:spPr>
          <a:xfrm rot="5400000">
            <a:off x="3290707" y="4268336"/>
            <a:ext cx="1628063" cy="814905"/>
          </a:xfrm>
          <a:prstGeom prst="arc">
            <a:avLst>
              <a:gd name="adj1" fmla="val 10967141"/>
              <a:gd name="adj2" fmla="val 0"/>
            </a:avLst>
          </a:prstGeom>
          <a:ln w="3175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/>
          <p:cNvGrpSpPr/>
          <p:nvPr/>
        </p:nvGrpSpPr>
        <p:grpSpPr>
          <a:xfrm>
            <a:off x="6829031" y="2411772"/>
            <a:ext cx="5138032" cy="3572100"/>
            <a:chOff x="6638519" y="920077"/>
            <a:chExt cx="5138032" cy="3572100"/>
          </a:xfrm>
        </p:grpSpPr>
        <p:cxnSp>
          <p:nvCxnSpPr>
            <p:cNvPr id="93" name="直線矢印コネクタ 92"/>
            <p:cNvCxnSpPr/>
            <p:nvPr/>
          </p:nvCxnSpPr>
          <p:spPr>
            <a:xfrm>
              <a:off x="6859538" y="4073699"/>
              <a:ext cx="16435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/>
            <p:nvPr/>
          </p:nvCxnSpPr>
          <p:spPr>
            <a:xfrm flipV="1">
              <a:off x="7048130" y="2623105"/>
              <a:ext cx="0" cy="1690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正方形/長方形 94"/>
                <p:cNvSpPr/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5" name="正方形/長方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516" y="3981569"/>
                  <a:ext cx="316547" cy="3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/>
                <p:cNvSpPr/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96" name="正方形/長方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519" y="2397469"/>
                  <a:ext cx="472950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7" name="図 96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784" y="2846956"/>
              <a:ext cx="1207111" cy="1207111"/>
            </a:xfrm>
            <a:prstGeom prst="rect">
              <a:avLst/>
            </a:prstGeom>
          </p:spPr>
        </p:pic>
        <p:sp>
          <p:nvSpPr>
            <p:cNvPr id="100" name="正方形/長方形 99"/>
            <p:cNvSpPr/>
            <p:nvPr/>
          </p:nvSpPr>
          <p:spPr>
            <a:xfrm>
              <a:off x="7267598" y="412284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01" name="直線矢印コネクタ 100"/>
            <p:cNvCxnSpPr/>
            <p:nvPr/>
          </p:nvCxnSpPr>
          <p:spPr>
            <a:xfrm>
              <a:off x="9799169" y="4073699"/>
              <a:ext cx="16160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/>
            <p:nvPr/>
          </p:nvCxnSpPr>
          <p:spPr>
            <a:xfrm flipV="1">
              <a:off x="9956205" y="2623105"/>
              <a:ext cx="0" cy="15634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正方形/長方形 102"/>
                <p:cNvSpPr/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3" name="正方形/長方形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474" y="3550479"/>
                  <a:ext cx="468077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正方形/長方形 103"/>
                <p:cNvSpPr/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04" name="正方形/長方形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908" y="2430260"/>
                  <a:ext cx="472950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正方形/長方形 105"/>
            <p:cNvSpPr/>
            <p:nvPr/>
          </p:nvSpPr>
          <p:spPr>
            <a:xfrm>
              <a:off x="9904661" y="412284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変換後画像</a:t>
              </a:r>
              <a:endParaRPr lang="ja-JP" altLang="en-US" dirty="0"/>
            </a:p>
          </p:txBody>
        </p:sp>
        <p:sp>
          <p:nvSpPr>
            <p:cNvPr id="107" name="右矢印 106"/>
            <p:cNvSpPr/>
            <p:nvPr/>
          </p:nvSpPr>
          <p:spPr>
            <a:xfrm>
              <a:off x="8806640" y="3157817"/>
              <a:ext cx="804879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正方形/長方形 110"/>
                <p:cNvSpPr/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y=x </a:t>
                  </a:r>
                  <a:r>
                    <a:rPr lang="ja-JP" altLang="en-US" sz="2000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を軸に反転</a:t>
                  </a:r>
                  <a:endPara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11" name="正方形/長方形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440" y="920077"/>
                  <a:ext cx="2048959" cy="105323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976" t="-4070" r="-29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2" name="図 111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9984572" y="2840729"/>
              <a:ext cx="1209684" cy="1207111"/>
            </a:xfrm>
            <a:prstGeom prst="rect">
              <a:avLst/>
            </a:prstGeom>
          </p:spPr>
        </p:pic>
        <p:cxnSp>
          <p:nvCxnSpPr>
            <p:cNvPr id="113" name="直線矢印コネクタ 112"/>
            <p:cNvCxnSpPr/>
            <p:nvPr/>
          </p:nvCxnSpPr>
          <p:spPr>
            <a:xfrm flipV="1">
              <a:off x="6886639" y="2381951"/>
              <a:ext cx="1856875" cy="18657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 rot="18900000">
              <a:off x="7996871" y="2280582"/>
              <a:ext cx="6655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i="1" dirty="0">
                  <a:latin typeface="Times New Roman" panose="02020603050405020304" pitchFamily="18" charset="0"/>
                  <a:ea typeface="メイリオ" panose="020B0604030504040204" pitchFamily="50" charset="-128"/>
                  <a:cs typeface="Times New Roman" panose="02020603050405020304" pitchFamily="18" charset="0"/>
                </a:rPr>
                <a:t>y=x</a:t>
              </a:r>
              <a:endParaRPr lang="ja-JP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4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7016" y="1666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練習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軸方向せん断変換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を示せ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による下画像の変換結果を図示せよ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3. </a:t>
                </a:r>
                <a:r>
                  <a:rPr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による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点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(1,1)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の移動後の座標を示せ</a:t>
                </a:r>
                <a:endPara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73" y="166604"/>
                <a:ext cx="4534062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075" t="-1695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 flipH="1" flipV="1">
            <a:off x="5988350" y="687927"/>
            <a:ext cx="17386" cy="58469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380692" y="2555015"/>
            <a:ext cx="1202619" cy="122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796968" y="3781758"/>
            <a:ext cx="2560284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54085" y="1834735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335" y="3741016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7" y="1623988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162" y="2231166"/>
                <a:ext cx="636521" cy="6034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円/楕円 12"/>
          <p:cNvSpPr/>
          <p:nvPr/>
        </p:nvSpPr>
        <p:spPr>
          <a:xfrm>
            <a:off x="2566471" y="2528981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634394" y="3830904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p:sp>
        <p:nvSpPr>
          <p:cNvPr id="15" name="二等辺三角形 14"/>
          <p:cNvSpPr/>
          <p:nvPr/>
        </p:nvSpPr>
        <p:spPr>
          <a:xfrm>
            <a:off x="1391166" y="2555015"/>
            <a:ext cx="1192145" cy="12175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709287" y="6421947"/>
            <a:ext cx="3871180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1355186" y="4474924"/>
            <a:ext cx="0" cy="2059903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074" y="6305003"/>
                <a:ext cx="316547" cy="353839"/>
              </a:xfrm>
              <a:prstGeom prst="rect">
                <a:avLst/>
              </a:prstGeom>
              <a:blipFill rotWithShape="0"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08" y="4264177"/>
                <a:ext cx="47295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/>
          <p:cNvSpPr/>
          <p:nvPr/>
        </p:nvSpPr>
        <p:spPr>
          <a:xfrm>
            <a:off x="1635495" y="6471093"/>
            <a:ext cx="593200" cy="24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652" y="2471195"/>
                <a:ext cx="1946943" cy="854273"/>
              </a:xfrm>
              <a:prstGeom prst="rect">
                <a:avLst/>
              </a:prstGeom>
              <a:blipFill rotWithShape="0">
                <a:blip r:embed="rId9"/>
                <a:stretch>
                  <a:fillRect l="-6583" b="-7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の回転変換行列を示せ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2. Y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軸に対して鏡映変換し，さらに</a:t>
                </a:r>
                <a:r>
                  <a:rPr lang="en-US" altLang="ja-JP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軸に対して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 鏡映変換する変換をひとつの行列で示せ</a:t>
                </a:r>
                <a:endParaRPr lang="en-US" altLang="ja-JP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65" y="141204"/>
                <a:ext cx="5171609" cy="1077218"/>
              </a:xfrm>
              <a:prstGeom prst="rect">
                <a:avLst/>
              </a:prstGeom>
              <a:blipFill rotWithShape="0">
                <a:blip r:embed="rId10"/>
                <a:stretch>
                  <a:fillRect l="-942" t="-1695" r="-353"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8789" y="233834"/>
            <a:ext cx="11473211" cy="733270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線形変換 </a:t>
            </a:r>
            <a:r>
              <a:rPr kumimoji="1" lang="en-US" altLang="ja-JP" sz="3600" dirty="0" smtClean="0"/>
              <a:t>: </a:t>
            </a:r>
            <a:r>
              <a:rPr lang="ja-JP" altLang="en-US" sz="3600" dirty="0" smtClean="0"/>
              <a:t>合成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8790" y="1061796"/>
            <a:ext cx="9090838" cy="16927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ja-JP" altLang="en-US" sz="2400" dirty="0" smtClean="0"/>
              <a:t>２つ以上の変換を続けて行う状況を考える</a:t>
            </a:r>
            <a:endParaRPr lang="en-US" altLang="ja-JP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2000" dirty="0" smtClean="0"/>
              <a:t>例</a:t>
            </a:r>
            <a:r>
              <a:rPr lang="en-US" altLang="ja-JP" sz="2000" dirty="0" smtClean="0"/>
              <a:t>1) </a:t>
            </a:r>
            <a:r>
              <a:rPr lang="en-US" altLang="ja-JP" sz="2000" i="1" dirty="0" smtClean="0"/>
              <a:t>θ</a:t>
            </a:r>
            <a:r>
              <a:rPr lang="ja-JP" altLang="en-US" sz="2000" dirty="0" smtClean="0"/>
              <a:t>回転し</a:t>
            </a:r>
            <a:r>
              <a:rPr lang="en-US" altLang="ja-JP" sz="2000" dirty="0" smtClean="0"/>
              <a:t>, </a:t>
            </a:r>
            <a:r>
              <a:rPr lang="ja-JP" altLang="en-US" sz="2000" dirty="0" smtClean="0"/>
              <a:t>さらに</a:t>
            </a:r>
            <a:r>
              <a:rPr lang="en-US" altLang="ja-JP" sz="2000" dirty="0" smtClean="0"/>
              <a:t>x</a:t>
            </a:r>
            <a:r>
              <a:rPr lang="ja-JP" altLang="en-US" sz="2000" dirty="0" smtClean="0"/>
              <a:t>軸方向に </a:t>
            </a:r>
            <a:r>
              <a:rPr lang="en-US" altLang="ja-JP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ja-JP" altLang="en-US" sz="2000" dirty="0" smtClean="0"/>
              <a:t>倍に拡大</a:t>
            </a:r>
            <a:endParaRPr lang="en-US" altLang="ja-JP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2000" dirty="0" smtClean="0"/>
              <a:t>例</a:t>
            </a:r>
            <a:r>
              <a:rPr kumimoji="1" lang="en-US" altLang="ja-JP" sz="2000" dirty="0" smtClean="0"/>
              <a:t>2) x</a:t>
            </a:r>
            <a:r>
              <a:rPr kumimoji="1" lang="ja-JP" altLang="en-US" sz="2000" dirty="0" smtClean="0"/>
              <a:t>軸方向に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度せん断し，さらに</a:t>
            </a:r>
            <a:r>
              <a:rPr kumimoji="1" lang="en-US" altLang="ja-JP" sz="2000" dirty="0" smtClean="0"/>
              <a:t>45</a:t>
            </a:r>
            <a:r>
              <a:rPr kumimoji="1" lang="ja-JP" altLang="en-US" sz="2000" dirty="0" smtClean="0"/>
              <a:t>度回転</a:t>
            </a:r>
            <a:endParaRPr kumimoji="1" lang="en-US" altLang="ja-JP" sz="2000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kumimoji="1" lang="en-US" altLang="ja-JP" sz="2000" dirty="0" smtClean="0">
                <a:sym typeface="Wingdings" panose="05000000000000000000" pitchFamily="2" charset="2"/>
              </a:rPr>
              <a:t> </a:t>
            </a:r>
            <a:r>
              <a:rPr lang="ja-JP" altLang="en-US" b="1" dirty="0" smtClean="0">
                <a:sym typeface="Wingdings" panose="05000000000000000000" pitchFamily="2" charset="2"/>
              </a:rPr>
              <a:t>複数の連続した変換はひとつの線形変換で表現できる</a:t>
            </a:r>
            <a:endParaRPr kumimoji="1" lang="ja-JP" altLang="en-US" b="1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639424" y="2900425"/>
            <a:ext cx="10088088" cy="2456685"/>
            <a:chOff x="93620" y="4218862"/>
            <a:chExt cx="10088088" cy="245668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34606" y="4948605"/>
              <a:ext cx="1207111" cy="1207111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>
              <a:off x="310850" y="6376632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/>
            <p:nvPr/>
          </p:nvCxnSpPr>
          <p:spPr>
            <a:xfrm flipV="1">
              <a:off x="457698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084" y="6284502"/>
                  <a:ext cx="316547" cy="3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/>
                <p:cNvSpPr/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8" name="正方形/長方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" y="4218862"/>
                  <a:ext cx="472950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52" y="5149889"/>
              <a:ext cx="1207111" cy="12071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/>
                <p:cNvSpPr/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ja-JP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正方形/長方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472" y="4875857"/>
                  <a:ext cx="380232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円/楕円 10"/>
            <p:cNvSpPr/>
            <p:nvPr/>
          </p:nvSpPr>
          <p:spPr>
            <a:xfrm>
              <a:off x="1670084" y="5123855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738007" y="6425778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3613689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V="1">
              <a:off x="4212871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141" y="6284502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429" y="4218862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円/楕円 17"/>
            <p:cNvSpPr/>
            <p:nvPr/>
          </p:nvSpPr>
          <p:spPr>
            <a:xfrm>
              <a:off x="4625409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/>
            <p:cNvSpPr/>
            <p:nvPr/>
          </p:nvSpPr>
          <p:spPr>
            <a:xfrm>
              <a:off x="1862357" y="5217084"/>
              <a:ext cx="1625982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398559" y="6110075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591" y="6032812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159" y="4402726"/>
                  <a:ext cx="1496435" cy="78111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967" y="4414395"/>
                  <a:ext cx="51328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右矢印 25"/>
            <p:cNvSpPr/>
            <p:nvPr/>
          </p:nvSpPr>
          <p:spPr>
            <a:xfrm>
              <a:off x="5687270" y="5217084"/>
              <a:ext cx="1245158" cy="58893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US" altLang="ja-JP" sz="1400" b="1" i="0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202" y="4402726"/>
                  <a:ext cx="783484" cy="75937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図 30"/>
            <p:cNvPicPr>
              <a:picLocks noChangeAspect="1"/>
            </p:cNvPicPr>
            <p:nvPr/>
          </p:nvPicPr>
          <p:blipFill rotWithShape="1">
            <a:blip r:embed="rId13"/>
            <a:srcRect l="62427" b="11339"/>
            <a:stretch/>
          </p:blipFill>
          <p:spPr>
            <a:xfrm>
              <a:off x="7037541" y="4737152"/>
              <a:ext cx="3144167" cy="1724269"/>
            </a:xfrm>
            <a:prstGeom prst="rect">
              <a:avLst/>
            </a:prstGeom>
          </p:spPr>
        </p:pic>
        <p:cxnSp>
          <p:nvCxnSpPr>
            <p:cNvPr id="33" name="直線矢印コネクタ 32"/>
            <p:cNvCxnSpPr/>
            <p:nvPr/>
          </p:nvCxnSpPr>
          <p:spPr>
            <a:xfrm>
              <a:off x="7597905" y="6376632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8197087" y="4429609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正方形/長方形 34"/>
                <p:cNvSpPr/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5" name="正方形/長方形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57" y="6284502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正方形/長方形 35"/>
                <p:cNvSpPr/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36" name="正方形/長方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7645" y="4218862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/>
            <p:cNvSpPr/>
            <p:nvPr/>
          </p:nvSpPr>
          <p:spPr>
            <a:xfrm>
              <a:off x="9005944" y="4705430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ja-JP" b="1" smtClean="0"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altLang="ja-JP" sz="1200" b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正方形/長方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502" y="4414395"/>
                  <a:ext cx="66717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/>
              <p:cNvSpPr/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この２ステップの変換は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というひとつの線形変換とみなせる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2" name="正方形/長方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99" y="5877916"/>
                <a:ext cx="10605660" cy="636585"/>
              </a:xfrm>
              <a:prstGeom prst="rect">
                <a:avLst/>
              </a:prstGeom>
              <a:blipFill rotWithShape="0">
                <a:blip r:embed="rId17"/>
                <a:stretch>
                  <a:fillRect l="-633" b="-9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ちょっと蛇足ですが</a:t>
            </a:r>
            <a:r>
              <a:rPr kumimoji="1" lang="ja-JP" altLang="en-US" sz="3600" dirty="0" err="1" smtClean="0"/>
              <a:t>。。。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角度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 回転する回転行列は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1800" dirty="0" smtClean="0"/>
                  <a:t> </a:t>
                </a:r>
                <a:r>
                  <a:rPr lang="ja-JP" altLang="en-US" sz="2000" dirty="0" smtClean="0"/>
                  <a:t>と定義される</a:t>
                </a:r>
                <a:endParaRPr kumimoji="1" lang="en-US" altLang="ja-JP" sz="20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ja-JP" altLang="en-US" sz="2000" dirty="0" smtClean="0"/>
                  <a:t>一方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ja-JP" altLang="en-US" sz="2000" dirty="0" smtClean="0"/>
                  <a:t>回転してから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ja-JP" altLang="en-US" sz="2000" dirty="0" smtClean="0"/>
                  <a:t>回転しても同じことなので，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この右辺を</a:t>
                </a:r>
                <a:r>
                  <a:rPr lang="ja-JP" altLang="en-US" sz="2000" dirty="0"/>
                  <a:t>整理</a:t>
                </a:r>
                <a:r>
                  <a:rPr lang="ja-JP" altLang="en-US" sz="2000" dirty="0" smtClean="0"/>
                  <a:t>すると</a:t>
                </a:r>
                <a:endParaRPr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ja-JP" sz="18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en-US" altLang="ja-JP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kumimoji="1" lang="ja-JP" altLang="en-US" sz="2000" dirty="0" smtClean="0"/>
                  <a:t>となり</a:t>
                </a:r>
                <a:endParaRPr lang="en-US" altLang="ja-JP" sz="20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ja-JP" sz="20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  <m:r>
                      <a:rPr lang="en-US" altLang="ja-JP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r>
                  <a:rPr kumimoji="1" lang="ja-JP" altLang="en-US" sz="2000" dirty="0" smtClean="0"/>
                  <a:t> </a:t>
                </a:r>
                <a:endParaRPr kumimoji="1" lang="en-US" altLang="ja-JP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ja-JP" altLang="en-US" sz="2000" dirty="0" smtClean="0"/>
                  <a:t>が現れる（もう覚えなくていい）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2079"/>
                <a:ext cx="9760858" cy="4833921"/>
              </a:xfrm>
              <a:blipFill rotWithShape="0">
                <a:blip r:embed="rId2"/>
                <a:stretch>
                  <a:fillRect l="-625" b="-8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0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画像の線形変換 </a:t>
            </a:r>
            <a:r>
              <a:rPr kumimoji="1" lang="en-US" altLang="ja-JP" smtClean="0"/>
              <a:t>: </a:t>
            </a:r>
            <a:r>
              <a:rPr kumimoji="1" lang="ja-JP" altLang="en-US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76347" y="5196115"/>
            <a:ext cx="10834915" cy="15240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行列の積により</a:t>
            </a:r>
            <a:r>
              <a:rPr lang="ja-JP" altLang="en-US" sz="2400" dirty="0"/>
              <a:t>様々</a:t>
            </a:r>
            <a:r>
              <a:rPr lang="ja-JP" altLang="en-US" sz="2400" dirty="0" smtClean="0"/>
              <a:t>な</a:t>
            </a:r>
            <a:r>
              <a:rPr lang="ja-JP" altLang="en-US" sz="2400" dirty="0"/>
              <a:t>変換</a:t>
            </a:r>
            <a:r>
              <a:rPr lang="ja-JP" altLang="en-US" sz="2400" dirty="0" smtClean="0"/>
              <a:t>が</a:t>
            </a:r>
            <a:r>
              <a:rPr lang="ja-JP" altLang="en-US" sz="2400" dirty="0"/>
              <a:t>行える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行列の形で、</a:t>
            </a:r>
            <a:r>
              <a:rPr kumimoji="1" lang="ja-JP" altLang="en-US" sz="2400" b="1" dirty="0" smtClean="0"/>
              <a:t>拡大縮小・回転・鏡映・せん断</a:t>
            </a:r>
            <a:r>
              <a:rPr lang="ja-JP" altLang="en-US" sz="2400" dirty="0" smtClean="0"/>
              <a:t>、という変換に分類される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変換の合成も行なえる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0" y="1494358"/>
            <a:ext cx="621316" cy="1836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058" y="1318192"/>
                <a:ext cx="551177" cy="462050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/>
          <p:cNvCxnSpPr/>
          <p:nvPr/>
        </p:nvCxnSpPr>
        <p:spPr>
          <a:xfrm>
            <a:off x="724913" y="3350685"/>
            <a:ext cx="21307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852516" y="1403662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67" y="3309943"/>
                <a:ext cx="316547" cy="353839"/>
              </a:xfrm>
              <a:prstGeom prst="rect">
                <a:avLst/>
              </a:prstGeom>
              <a:blipFill rotWithShape="0"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4" y="1192915"/>
                <a:ext cx="4729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円/楕円 9"/>
          <p:cNvSpPr/>
          <p:nvPr/>
        </p:nvSpPr>
        <p:spPr>
          <a:xfrm>
            <a:off x="1463010" y="1471280"/>
            <a:ext cx="63725" cy="637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4" y="3771836"/>
                <a:ext cx="1042785" cy="605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グループ化 22"/>
          <p:cNvGrpSpPr/>
          <p:nvPr/>
        </p:nvGrpSpPr>
        <p:grpSpPr>
          <a:xfrm>
            <a:off x="3503267" y="1192915"/>
            <a:ext cx="2277999" cy="2419479"/>
            <a:chOff x="3641335" y="1915929"/>
            <a:chExt cx="2277999" cy="2419479"/>
          </a:xfrm>
        </p:grpSpPr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862252" y="2645672"/>
              <a:ext cx="1207111" cy="1207111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3641335" y="4073699"/>
              <a:ext cx="20292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4240517" y="2126676"/>
              <a:ext cx="0" cy="2059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87" y="3981569"/>
                  <a:ext cx="316547" cy="3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62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1075" y="1915929"/>
                  <a:ext cx="47295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円/楕円 18"/>
            <p:cNvSpPr/>
            <p:nvPr/>
          </p:nvSpPr>
          <p:spPr>
            <a:xfrm>
              <a:off x="4653055" y="2402497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426205" y="3807142"/>
              <a:ext cx="327660" cy="327660"/>
            </a:xfrm>
            <a:prstGeom prst="arc">
              <a:avLst/>
            </a:prstGeom>
            <a:solidFill>
              <a:schemeClr val="bg1"/>
            </a:solidFill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237" y="3729879"/>
                  <a:ext cx="37414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313" y="3771836"/>
                <a:ext cx="2061077" cy="63658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9769">
            <a:off x="6342826" y="1964964"/>
            <a:ext cx="2281988" cy="1523973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44" y="1467087"/>
                <a:ext cx="999761" cy="5821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/>
          <p:cNvCxnSpPr/>
          <p:nvPr/>
        </p:nvCxnSpPr>
        <p:spPr>
          <a:xfrm>
            <a:off x="6349524" y="3340279"/>
            <a:ext cx="206802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6506560" y="1393256"/>
            <a:ext cx="0" cy="205990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779" y="3226799"/>
                <a:ext cx="316547" cy="353839"/>
              </a:xfrm>
              <a:prstGeom prst="rect">
                <a:avLst/>
              </a:prstGeom>
              <a:blipFill rotWithShape="0">
                <a:blip r:embed="rId1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18" y="1182509"/>
                <a:ext cx="47295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円/楕円 39"/>
          <p:cNvSpPr/>
          <p:nvPr/>
        </p:nvSpPr>
        <p:spPr>
          <a:xfrm>
            <a:off x="8417547" y="2079276"/>
            <a:ext cx="82871" cy="8287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/>
          <p:cNvSpPr/>
          <p:nvPr/>
        </p:nvSpPr>
        <p:spPr>
          <a:xfrm rot="20682553">
            <a:off x="6265859" y="2829887"/>
            <a:ext cx="532698" cy="562995"/>
          </a:xfrm>
          <a:prstGeom prst="arc">
            <a:avLst>
              <a:gd name="adj1" fmla="val 17011200"/>
              <a:gd name="adj2" fmla="val 20283854"/>
            </a:avLst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24" y="2542885"/>
                <a:ext cx="394147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/>
              <p:cNvSpPr/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4" name="正方形/長方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58" y="3771836"/>
                <a:ext cx="1038554" cy="63658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図 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16151" y="1248217"/>
            <a:ext cx="2282955" cy="215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正方形/長方形 79"/>
              <p:cNvSpPr/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0" name="正方形/長方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683" y="3771836"/>
                <a:ext cx="1255280" cy="60555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正方形/長方形 80"/>
              <p:cNvSpPr/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20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正方形/長方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30" y="3771836"/>
                <a:ext cx="1255280" cy="60555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2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5867400"/>
            <a:ext cx="11473211" cy="69150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sz="3600" b="1" dirty="0" smtClean="0"/>
              <a:t>Affine</a:t>
            </a:r>
            <a:r>
              <a:rPr kumimoji="1" lang="ja-JP" altLang="en-US" sz="3600" b="1" dirty="0" smtClean="0"/>
              <a:t>変換と同次座標系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20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0300" y="283483"/>
            <a:ext cx="6218768" cy="73327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平行移動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sz="3200" b="1" dirty="0" smtClean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862880"/>
                <a:ext cx="3324693" cy="10350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7895260" y="1706227"/>
            <a:ext cx="377539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これは行列の積ではないので</a:t>
            </a:r>
            <a:endParaRPr lang="en-US" altLang="ja-JP" sz="20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線形変換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ない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(X,Y)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err="1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だけ</a:t>
                </a:r>
                <a:r>
                  <a:rPr lang="ja-JP" altLang="en-US" sz="24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行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移動する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</a:t>
                </a: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1284013"/>
                <a:ext cx="568598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608" t="-8000" r="-64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図 6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4" y="4751650"/>
            <a:ext cx="1190069" cy="1190069"/>
          </a:xfrm>
          <a:prstGeom prst="rect">
            <a:avLst/>
          </a:prstGeom>
        </p:spPr>
      </p:pic>
      <p:cxnSp>
        <p:nvCxnSpPr>
          <p:cNvPr id="15" name="直線矢印コネクタ 14"/>
          <p:cNvCxnSpPr/>
          <p:nvPr/>
        </p:nvCxnSpPr>
        <p:spPr>
          <a:xfrm>
            <a:off x="1472872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1657725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75" y="6149958"/>
                <a:ext cx="424712" cy="4598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99" y="3083098"/>
                <a:ext cx="428671" cy="459837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503" y="4751650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09" y="4481724"/>
                <a:ext cx="722393" cy="702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20"/>
          <p:cNvSpPr/>
          <p:nvPr/>
        </p:nvSpPr>
        <p:spPr>
          <a:xfrm>
            <a:off x="3082740" y="4715441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3" name="正方形/長方形 22"/>
          <p:cNvSpPr/>
          <p:nvPr/>
        </p:nvSpPr>
        <p:spPr>
          <a:xfrm>
            <a:off x="2063798" y="6280175"/>
            <a:ext cx="1117451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endParaRPr lang="ja-JP" altLang="en-US" sz="2400" dirty="0"/>
          </a:p>
        </p:txBody>
      </p:sp>
      <p:cxnSp>
        <p:nvCxnSpPr>
          <p:cNvPr id="24" name="直線矢印コネクタ 23"/>
          <p:cNvCxnSpPr/>
          <p:nvPr/>
        </p:nvCxnSpPr>
        <p:spPr>
          <a:xfrm>
            <a:off x="7136235" y="6208979"/>
            <a:ext cx="308676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7321089" y="3388399"/>
            <a:ext cx="0" cy="29841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940" y="6149958"/>
                <a:ext cx="424712" cy="45983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5" y="3083098"/>
                <a:ext cx="428671" cy="459837"/>
              </a:xfrm>
              <a:prstGeom prst="rect">
                <a:avLst/>
              </a:prstGeom>
              <a:blipFill rotWithShape="0">
                <a:blip r:embed="rId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/>
          <p:cNvSpPr/>
          <p:nvPr/>
        </p:nvSpPr>
        <p:spPr>
          <a:xfrm>
            <a:off x="7727162" y="6280175"/>
            <a:ext cx="1753396" cy="463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変換後画像</a:t>
            </a:r>
            <a:endParaRPr lang="ja-JP" altLang="en-US" sz="2400" dirty="0"/>
          </a:p>
        </p:txBody>
      </p:sp>
      <p:sp>
        <p:nvSpPr>
          <p:cNvPr id="31" name="右矢印 30"/>
          <p:cNvSpPr/>
          <p:nvPr/>
        </p:nvSpPr>
        <p:spPr>
          <a:xfrm>
            <a:off x="5287951" y="4406628"/>
            <a:ext cx="1165998" cy="85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pic>
        <p:nvPicPr>
          <p:cNvPr id="51" name="図 5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720" y="3393192"/>
            <a:ext cx="1190069" cy="119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/>
              <p:cNvSpPr/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17" y="3113956"/>
                <a:ext cx="1267747" cy="7425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円/楕円 64"/>
          <p:cNvSpPr/>
          <p:nvPr/>
        </p:nvSpPr>
        <p:spPr>
          <a:xfrm>
            <a:off x="9482049" y="3347673"/>
            <a:ext cx="92316" cy="923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7" name="右矢印 66"/>
          <p:cNvSpPr/>
          <p:nvPr/>
        </p:nvSpPr>
        <p:spPr>
          <a:xfrm rot="17276526">
            <a:off x="8041658" y="4533689"/>
            <a:ext cx="1165998" cy="47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089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角丸四角形 157"/>
          <p:cNvSpPr/>
          <p:nvPr/>
        </p:nvSpPr>
        <p:spPr>
          <a:xfrm>
            <a:off x="317772" y="2215052"/>
            <a:ext cx="11612638" cy="4416754"/>
          </a:xfrm>
          <a:prstGeom prst="roundRect">
            <a:avLst/>
          </a:prstGeom>
          <a:solidFill>
            <a:srgbClr val="FFFA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角丸四角形 156"/>
          <p:cNvSpPr/>
          <p:nvPr/>
        </p:nvSpPr>
        <p:spPr>
          <a:xfrm>
            <a:off x="457199" y="2560319"/>
            <a:ext cx="8523405" cy="3696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11783"/>
            <a:ext cx="11473211" cy="800985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Affine </a:t>
            </a:r>
            <a:r>
              <a:rPr kumimoji="1" lang="ja-JP" altLang="en-US" sz="3600" dirty="0" smtClean="0"/>
              <a:t>変換 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968969"/>
            <a:ext cx="11473211" cy="1020377"/>
          </a:xfrm>
        </p:spPr>
        <p:txBody>
          <a:bodyPr>
            <a:normAutofit/>
          </a:bodyPr>
          <a:lstStyle/>
          <a:p>
            <a:r>
              <a:rPr lang="ja-JP" altLang="en-US" sz="2400" b="1" dirty="0" smtClean="0"/>
              <a:t>平行移動</a:t>
            </a:r>
            <a:r>
              <a:rPr lang="ja-JP" altLang="en-US" sz="2400" dirty="0" smtClean="0"/>
              <a:t>と</a:t>
            </a:r>
            <a:r>
              <a:rPr lang="ja-JP" altLang="en-US" sz="2400" b="1" dirty="0" smtClean="0"/>
              <a:t>線形変換</a:t>
            </a:r>
            <a:r>
              <a:rPr lang="ja-JP" altLang="en-US" sz="2400" dirty="0" smtClean="0"/>
              <a:t>により得られる得られる変換のこと</a:t>
            </a:r>
            <a:endParaRPr kumimoji="1" lang="ja-JP" altLang="en-US" sz="2400" dirty="0" smtClean="0"/>
          </a:p>
          <a:p>
            <a:r>
              <a:rPr lang="ja-JP" altLang="en-US" sz="2400" dirty="0" smtClean="0"/>
              <a:t>英語発音は「</a:t>
            </a:r>
            <a:r>
              <a:rPr kumimoji="1" lang="ja-JP" altLang="en-US" sz="2400" dirty="0" smtClean="0"/>
              <a:t>アファイン」だけど</a:t>
            </a:r>
            <a:r>
              <a:rPr lang="ja-JP" altLang="en-US" sz="2400" dirty="0" smtClean="0"/>
              <a:t>，アフィンと読む人も多い</a:t>
            </a:r>
            <a:endParaRPr lang="en-US" altLang="ja-JP" sz="2400" dirty="0" smtClean="0"/>
          </a:p>
        </p:txBody>
      </p:sp>
      <p:grpSp>
        <p:nvGrpSpPr>
          <p:cNvPr id="101" name="グループ化 100"/>
          <p:cNvGrpSpPr/>
          <p:nvPr/>
        </p:nvGrpSpPr>
        <p:grpSpPr>
          <a:xfrm>
            <a:off x="457199" y="2894466"/>
            <a:ext cx="1616282" cy="1935131"/>
            <a:chOff x="457199" y="3127593"/>
            <a:chExt cx="1896519" cy="2270650"/>
          </a:xfrm>
        </p:grpSpPr>
        <p:pic>
          <p:nvPicPr>
            <p:cNvPr id="66" name="図 6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68" name="直線矢印コネクタ 67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正方形/長方形 69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0" name="正方形/長方形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1" name="正方形/長方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円/楕円 71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81" y="4863076"/>
                <a:ext cx="988496" cy="5740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グループ化 99"/>
          <p:cNvGrpSpPr/>
          <p:nvPr/>
        </p:nvGrpSpPr>
        <p:grpSpPr>
          <a:xfrm>
            <a:off x="2543160" y="2894466"/>
            <a:ext cx="1638135" cy="1935131"/>
            <a:chOff x="3487392" y="3127593"/>
            <a:chExt cx="1922161" cy="2270650"/>
          </a:xfrm>
        </p:grpSpPr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76" name="直線矢印コネクタ 7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8" name="正方形/長方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9" name="正方形/長方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円/楕円 7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1" name="円弧 8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82" name="正方形/長方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正方形/長方形 82"/>
              <p:cNvSpPr/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83" name="正方形/長方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382" y="4848367"/>
                <a:ext cx="1953773" cy="603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/>
          <p:cNvGrpSpPr/>
          <p:nvPr/>
        </p:nvGrpSpPr>
        <p:grpSpPr>
          <a:xfrm>
            <a:off x="4622623" y="2888026"/>
            <a:ext cx="2057905" cy="1965622"/>
            <a:chOff x="4897444" y="3117187"/>
            <a:chExt cx="2414712" cy="2306428"/>
          </a:xfrm>
        </p:grpSpPr>
        <p:pic>
          <p:nvPicPr>
            <p:cNvPr id="84" name="図 8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102" name="グループ化 101"/>
            <p:cNvGrpSpPr/>
            <p:nvPr/>
          </p:nvGrpSpPr>
          <p:grpSpPr>
            <a:xfrm>
              <a:off x="4897444" y="3117187"/>
              <a:ext cx="2306213" cy="2270650"/>
              <a:chOff x="4567978" y="3117187"/>
              <a:chExt cx="2306213" cy="2270650"/>
            </a:xfrm>
          </p:grpSpPr>
          <p:cxnSp>
            <p:nvCxnSpPr>
              <p:cNvPr id="86" name="直線矢印コネクタ 85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矢印コネクタ 86"/>
              <p:cNvCxnSpPr/>
              <p:nvPr/>
            </p:nvCxnSpPr>
            <p:spPr>
              <a:xfrm flipV="1">
                <a:off x="4864436" y="3327934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正方形/長方形 87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8" name="正方形/長方形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正方形/長方形 88"/>
                  <p:cNvSpPr/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89" name="正方形/長方形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7978" y="311718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円/楕円 89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2" name="円弧 91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93" name="正方形/長方形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1" y="4848367"/>
                <a:ext cx="984485" cy="603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/>
              <p:cNvSpPr/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6" name="正方形/長方形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77" y="4887389"/>
                <a:ext cx="1148391" cy="5542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グループ化 103"/>
          <p:cNvGrpSpPr/>
          <p:nvPr/>
        </p:nvGrpSpPr>
        <p:grpSpPr>
          <a:xfrm>
            <a:off x="7150208" y="2916232"/>
            <a:ext cx="1830396" cy="1913217"/>
            <a:chOff x="1076776" y="1560437"/>
            <a:chExt cx="3695259" cy="3862455"/>
          </a:xfrm>
        </p:grpSpPr>
        <p:grpSp>
          <p:nvGrpSpPr>
            <p:cNvPr id="105" name="グループ化 104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112" name="直線矢印コネクタ 111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矢印コネクタ 112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4" name="正方形/長方形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正方形/長方形 114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115" name="正方形/長方形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16" name="図 1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7" name="図 116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118" name="図 117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107" name="円/楕円 106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9" name="円/楕円 108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1" name="円/楕円 110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9715566" y="2878984"/>
            <a:ext cx="2216519" cy="1952705"/>
            <a:chOff x="15142081" y="196882"/>
            <a:chExt cx="4216420" cy="3714573"/>
          </a:xfrm>
        </p:grpSpPr>
        <p:pic>
          <p:nvPicPr>
            <p:cNvPr id="128" name="図 127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137" name="直線矢印コネクタ 136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正方形/長方形 138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39" name="正方形/長方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正方形/長方形 139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40" name="正方形/長方形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4" name="図 14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146" name="円/楕円 14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7" name="右矢印 14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sp>
        <p:nvSpPr>
          <p:cNvPr id="149" name="正方形/長方形 148"/>
          <p:cNvSpPr/>
          <p:nvPr/>
        </p:nvSpPr>
        <p:spPr>
          <a:xfrm>
            <a:off x="751361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2907828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5223881" y="27186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7595421" y="271866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10269828" y="27186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正方形/長方形 153"/>
              <p:cNvSpPr/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b="1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54" name="正方形/長方形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390" y="4859015"/>
                <a:ext cx="1312411" cy="61196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正方形/長方形 158"/>
          <p:cNvSpPr/>
          <p:nvPr/>
        </p:nvSpPr>
        <p:spPr>
          <a:xfrm>
            <a:off x="9136729" y="6095402"/>
            <a:ext cx="286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 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</a:p>
        </p:txBody>
      </p:sp>
      <p:sp>
        <p:nvSpPr>
          <p:cNvPr id="162" name="正方形/長方形 161"/>
          <p:cNvSpPr/>
          <p:nvPr/>
        </p:nvSpPr>
        <p:spPr>
          <a:xfrm>
            <a:off x="3696630" y="5706349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線形</a:t>
            </a:r>
            <a:r>
              <a:rPr lang="ja-JP" altLang="en-US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 </a:t>
            </a:r>
            <a:endParaRPr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276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229443" y="4892590"/>
            <a:ext cx="8490290" cy="1828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564736" y="214123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600" dirty="0" smtClean="0"/>
              <a:t>同次座標系表現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を  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次元ベクトル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表記する方法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同じ２次元座標を表す同次座標を同値である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と言い，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式では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『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～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』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記号で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表す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6" y="919687"/>
                <a:ext cx="10956846" cy="1570110"/>
              </a:xfrm>
              <a:prstGeom prst="rect">
                <a:avLst/>
              </a:prstGeom>
              <a:blipFill rotWithShape="0">
                <a:blip r:embed="rId3"/>
                <a:stretch>
                  <a:fillRect l="-890" b="-58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と表せる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2753444"/>
                <a:ext cx="7377341" cy="904158"/>
              </a:xfrm>
              <a:prstGeom prst="rect">
                <a:avLst/>
              </a:prstGeom>
              <a:blipFill rotWithShape="0"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/>
          <p:cNvSpPr/>
          <p:nvPr/>
        </p:nvSpPr>
        <p:spPr>
          <a:xfrm>
            <a:off x="12794896" y="5495315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CG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の講義では頻出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430113" y="5137669"/>
            <a:ext cx="4883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とりあえず</a:t>
            </a:r>
            <a:r>
              <a:rPr lang="en-US" altLang="ja-JP" sz="2400" i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 = 1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の場合を考える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2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次元座標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は，同次座標では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と表記できる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113" y="5674501"/>
                <a:ext cx="6948249" cy="1046890"/>
              </a:xfrm>
              <a:prstGeom prst="rect">
                <a:avLst/>
              </a:prstGeom>
              <a:blipFill rotWithShape="0">
                <a:blip r:embed="rId5"/>
                <a:stretch>
                  <a:fillRect l="-1405" r="-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は同値である，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43" y="3616811"/>
                <a:ext cx="6414769" cy="904158"/>
              </a:xfrm>
              <a:prstGeom prst="rect">
                <a:avLst/>
              </a:prstGeom>
              <a:blipFill rotWithShape="0">
                <a:blip r:embed="rId6"/>
                <a:stretch>
                  <a:fillRect l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2" y="1343722"/>
            <a:ext cx="11220961" cy="529682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ja-JP" altLang="en-US" dirty="0" smtClean="0"/>
              <a:t>行列とベクトルの復習</a:t>
            </a:r>
            <a:endParaRPr lang="en-US" altLang="ja-JP" dirty="0" smtClean="0"/>
          </a:p>
          <a:p>
            <a:pPr>
              <a:spcBef>
                <a:spcPts val="1200"/>
              </a:spcBef>
            </a:pPr>
            <a:r>
              <a:rPr lang="ja-JP" altLang="en-US" dirty="0"/>
              <a:t>線形</a:t>
            </a:r>
            <a:r>
              <a:rPr lang="ja-JP" altLang="en-US" dirty="0" smtClean="0"/>
              <a:t>変換（拡大・縮小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回転 </a:t>
            </a:r>
            <a:r>
              <a:rPr lang="en-US" altLang="ja-JP" dirty="0" smtClean="0"/>
              <a:t>/ </a:t>
            </a:r>
            <a:r>
              <a:rPr lang="ja-JP" altLang="en-US" dirty="0" smtClean="0"/>
              <a:t>鏡映 </a:t>
            </a:r>
            <a:r>
              <a:rPr lang="en-US" altLang="ja-JP" dirty="0" smtClean="0"/>
              <a:t>/ </a:t>
            </a:r>
            <a:r>
              <a:rPr lang="ja-JP" altLang="en-US" dirty="0" smtClean="0"/>
              <a:t>せん断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合成</a:t>
            </a:r>
            <a:r>
              <a:rPr lang="en-US" altLang="ja-JP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 smtClean="0"/>
              <a:t>アフィン変換（平行移動 </a:t>
            </a:r>
            <a:r>
              <a:rPr lang="en-US" altLang="ja-JP" dirty="0" smtClean="0"/>
              <a:t>/ </a:t>
            </a:r>
            <a:r>
              <a:rPr lang="ja-JP" altLang="en-US" dirty="0" smtClean="0"/>
              <a:t>同</a:t>
            </a:r>
            <a:r>
              <a:rPr lang="ja-JP" altLang="en-US" dirty="0"/>
              <a:t>次座標</a:t>
            </a:r>
            <a:r>
              <a:rPr lang="ja-JP" altLang="en-US" dirty="0" smtClean="0"/>
              <a:t>系</a:t>
            </a:r>
            <a:r>
              <a:rPr lang="en-US" altLang="ja-JP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668" y="425917"/>
            <a:ext cx="4514519" cy="166534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ja-JP" altLang="en-US" sz="3200" dirty="0" smtClean="0"/>
              <a:t>アフィン変換の</a:t>
            </a:r>
            <a:r>
              <a:rPr kumimoji="1" lang="en-US" altLang="ja-JP" sz="3200" dirty="0" smtClean="0"/>
              <a:t/>
            </a:r>
            <a:br>
              <a:rPr kumimoji="1" lang="en-US" altLang="ja-JP" sz="3200" dirty="0" smtClean="0"/>
            </a:br>
            <a:r>
              <a:rPr kumimoji="1" lang="ja-JP" altLang="en-US" sz="3200" dirty="0" smtClean="0"/>
              <a:t>同次座標表現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3271404"/>
                <a:ext cx="3396764" cy="11050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1899465" y="2730450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拡大縮小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1066" y="2493217"/>
            <a:ext cx="1616282" cy="1935131"/>
            <a:chOff x="457199" y="3127593"/>
            <a:chExt cx="1896519" cy="2270650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95" y="3429036"/>
              <a:ext cx="621316" cy="1836695"/>
            </a:xfrm>
            <a:prstGeom prst="rect">
              <a:avLst/>
            </a:prstGeom>
          </p:spPr>
        </p:pic>
        <p:cxnSp>
          <p:nvCxnSpPr>
            <p:cNvPr id="9" name="直線矢印コネクタ 8"/>
            <p:cNvCxnSpPr/>
            <p:nvPr/>
          </p:nvCxnSpPr>
          <p:spPr>
            <a:xfrm>
              <a:off x="709038" y="5285363"/>
              <a:ext cx="15325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 flipV="1">
              <a:off x="836641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30" y="4857503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99" y="3127593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円/楕円 12"/>
            <p:cNvSpPr/>
            <p:nvPr/>
          </p:nvSpPr>
          <p:spPr>
            <a:xfrm>
              <a:off x="1447135" y="3405958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285398" y="4830816"/>
            <a:ext cx="1638135" cy="1935131"/>
            <a:chOff x="3487392" y="3127593"/>
            <a:chExt cx="1922161" cy="227065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3708309" y="3857336"/>
              <a:ext cx="1207111" cy="1207111"/>
            </a:xfrm>
            <a:prstGeom prst="rect">
              <a:avLst/>
            </a:prstGeom>
          </p:spPr>
        </p:pic>
        <p:cxnSp>
          <p:nvCxnSpPr>
            <p:cNvPr id="16" name="直線矢印コネクタ 15"/>
            <p:cNvCxnSpPr/>
            <p:nvPr/>
          </p:nvCxnSpPr>
          <p:spPr>
            <a:xfrm>
              <a:off x="3487392" y="5285363"/>
              <a:ext cx="17767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/>
            <p:nvPr/>
          </p:nvCxnSpPr>
          <p:spPr>
            <a:xfrm flipV="1">
              <a:off x="4086574" y="3338340"/>
              <a:ext cx="0" cy="2059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65" y="4882561"/>
                  <a:ext cx="38638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132" y="3127593"/>
                  <a:ext cx="391004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67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円/楕円 19"/>
            <p:cNvSpPr/>
            <p:nvPr/>
          </p:nvSpPr>
          <p:spPr>
            <a:xfrm>
              <a:off x="4499112" y="3614161"/>
              <a:ext cx="63725" cy="6372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1" name="円弧 20"/>
            <p:cNvSpPr/>
            <p:nvPr/>
          </p:nvSpPr>
          <p:spPr>
            <a:xfrm rot="1821516">
              <a:off x="4272262" y="5018806"/>
              <a:ext cx="327660" cy="327660"/>
            </a:xfrm>
            <a:prstGeom prst="arc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/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294" y="4941543"/>
                  <a:ext cx="394147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465" y="5704283"/>
                <a:ext cx="3838102" cy="93628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1899465" y="5033623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381253" y="260262"/>
            <a:ext cx="2105699" cy="1645147"/>
            <a:chOff x="4841363" y="3493227"/>
            <a:chExt cx="2470793" cy="193038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9769">
              <a:off x="5030168" y="3899642"/>
              <a:ext cx="2281988" cy="1523973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grpSp>
          <p:nvGrpSpPr>
            <p:cNvPr id="28" name="グループ化 27"/>
            <p:cNvGrpSpPr/>
            <p:nvPr/>
          </p:nvGrpSpPr>
          <p:grpSpPr>
            <a:xfrm>
              <a:off x="4841363" y="3493227"/>
              <a:ext cx="2362294" cy="1894611"/>
              <a:chOff x="4511897" y="3493227"/>
              <a:chExt cx="2362294" cy="1894611"/>
            </a:xfrm>
          </p:grpSpPr>
          <p:cxnSp>
            <p:nvCxnSpPr>
              <p:cNvPr id="29" name="直線矢印コネクタ 28"/>
              <p:cNvCxnSpPr/>
              <p:nvPr/>
            </p:nvCxnSpPr>
            <p:spPr>
              <a:xfrm>
                <a:off x="4707400" y="5274957"/>
                <a:ext cx="206802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/>
              <p:cNvCxnSpPr/>
              <p:nvPr/>
            </p:nvCxnSpPr>
            <p:spPr>
              <a:xfrm flipV="1">
                <a:off x="4864436" y="3738787"/>
                <a:ext cx="0" cy="16490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正方形/長方形 30"/>
                  <p:cNvSpPr/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7803" y="4846007"/>
                    <a:ext cx="38638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2" name="正方形/長方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1897" y="3493227"/>
                    <a:ext cx="391004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円/楕円 32"/>
              <p:cNvSpPr/>
              <p:nvPr/>
            </p:nvSpPr>
            <p:spPr>
              <a:xfrm>
                <a:off x="6775423" y="4013954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34" name="円弧 33"/>
              <p:cNvSpPr/>
              <p:nvPr/>
            </p:nvSpPr>
            <p:spPr>
              <a:xfrm rot="20682553">
                <a:off x="4623735" y="4764565"/>
                <a:ext cx="532698" cy="562995"/>
              </a:xfrm>
              <a:prstGeom prst="arc">
                <a:avLst>
                  <a:gd name="adj1" fmla="val 17011200"/>
                  <a:gd name="adj2" fmla="val 20283854"/>
                </a:avLst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正方形/長方形 34"/>
                  <p:cNvSpPr/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35" name="正方形/長方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700" y="4477563"/>
                    <a:ext cx="394147" cy="40011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739358"/>
                <a:ext cx="3393237" cy="110504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正方形/長方形 37"/>
          <p:cNvSpPr/>
          <p:nvPr/>
        </p:nvSpPr>
        <p:spPr>
          <a:xfrm>
            <a:off x="8462016" y="344268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</a:p>
        </p:txBody>
      </p:sp>
      <p:grpSp>
        <p:nvGrpSpPr>
          <p:cNvPr id="40" name="グループ化 39"/>
          <p:cNvGrpSpPr/>
          <p:nvPr/>
        </p:nvGrpSpPr>
        <p:grpSpPr>
          <a:xfrm>
            <a:off x="6513892" y="2372818"/>
            <a:ext cx="1830396" cy="1913217"/>
            <a:chOff x="1076776" y="1560437"/>
            <a:chExt cx="3695259" cy="3862455"/>
          </a:xfrm>
        </p:grpSpPr>
        <p:grpSp>
          <p:nvGrpSpPr>
            <p:cNvPr id="41" name="グループ化 40"/>
            <p:cNvGrpSpPr/>
            <p:nvPr/>
          </p:nvGrpSpPr>
          <p:grpSpPr>
            <a:xfrm>
              <a:off x="1096563" y="1560437"/>
              <a:ext cx="3675472" cy="3862455"/>
              <a:chOff x="1477563" y="1458837"/>
              <a:chExt cx="3675472" cy="3862455"/>
            </a:xfrm>
          </p:grpSpPr>
          <p:cxnSp>
            <p:nvCxnSpPr>
              <p:cNvPr id="45" name="直線矢印コネクタ 44"/>
              <p:cNvCxnSpPr/>
              <p:nvPr/>
            </p:nvCxnSpPr>
            <p:spPr>
              <a:xfrm>
                <a:off x="1477563" y="3701166"/>
                <a:ext cx="321544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矢印コネクタ 45"/>
              <p:cNvCxnSpPr/>
              <p:nvPr/>
            </p:nvCxnSpPr>
            <p:spPr>
              <a:xfrm flipV="1">
                <a:off x="3033980" y="1700718"/>
                <a:ext cx="0" cy="36205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正方形/長方形 46"/>
                  <p:cNvSpPr/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7" name="正方形/長方形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2983" y="3037388"/>
                    <a:ext cx="780052" cy="80775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正方形/長方形 47"/>
                  <p:cNvSpPr/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2000" dirty="0"/>
                  </a:p>
                </p:txBody>
              </p:sp>
            </mc:Choice>
            <mc:Fallback xmlns="">
              <p:sp>
                <p:nvSpPr>
                  <p:cNvPr id="48" name="正方形/長方形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695" y="1458837"/>
                    <a:ext cx="789371" cy="80775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9802" y="2140217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0" name="図 4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3389801" y="4080880"/>
                <a:ext cx="1207111" cy="1207111"/>
              </a:xfrm>
              <a:prstGeom prst="rect">
                <a:avLst/>
              </a:prstGeom>
            </p:spPr>
          </p:pic>
          <p:pic>
            <p:nvPicPr>
              <p:cNvPr id="51" name="図 5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477563" y="2140217"/>
                <a:ext cx="1200596" cy="1207111"/>
              </a:xfrm>
              <a:prstGeom prst="rect">
                <a:avLst/>
              </a:prstGeom>
            </p:spPr>
          </p:pic>
        </p:grpSp>
        <p:sp>
          <p:nvSpPr>
            <p:cNvPr id="42" name="円/楕円 41"/>
            <p:cNvSpPr/>
            <p:nvPr/>
          </p:nvSpPr>
          <p:spPr>
            <a:xfrm>
              <a:off x="4179387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4159065" y="5324325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1076776" y="2202427"/>
              <a:ext cx="82871" cy="82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正方形/長方形 51"/>
              <p:cNvSpPr/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2" name="正方形/長方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3154733"/>
                <a:ext cx="3613361" cy="110504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正方形/長方形 52"/>
          <p:cNvSpPr/>
          <p:nvPr/>
        </p:nvSpPr>
        <p:spPr>
          <a:xfrm>
            <a:off x="8462016" y="2765022"/>
            <a:ext cx="8002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/>
              <p:cNvSpPr/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66" name="正方形/長方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16" y="5094311"/>
                <a:ext cx="3536929" cy="128137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正方形/長方形 66"/>
          <p:cNvSpPr/>
          <p:nvPr/>
        </p:nvSpPr>
        <p:spPr>
          <a:xfrm>
            <a:off x="8462016" y="4805551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</a:t>
            </a:r>
          </a:p>
        </p:txBody>
      </p:sp>
      <p:sp>
        <p:nvSpPr>
          <p:cNvPr id="68" name="正方形/長方形 67"/>
          <p:cNvSpPr/>
          <p:nvPr/>
        </p:nvSpPr>
        <p:spPr>
          <a:xfrm>
            <a:off x="8462016" y="6486886"/>
            <a:ext cx="32624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ここ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が行列の積で書ける！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9" name="グループ化 68"/>
          <p:cNvGrpSpPr/>
          <p:nvPr/>
        </p:nvGrpSpPr>
        <p:grpSpPr>
          <a:xfrm>
            <a:off x="6362634" y="4830504"/>
            <a:ext cx="2216519" cy="1952705"/>
            <a:chOff x="15142081" y="196882"/>
            <a:chExt cx="4216420" cy="3714573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1506" y="2081100"/>
              <a:ext cx="1343889" cy="1343890"/>
            </a:xfrm>
            <a:prstGeom prst="rect">
              <a:avLst/>
            </a:prstGeom>
          </p:spPr>
        </p:pic>
        <p:cxnSp>
          <p:nvCxnSpPr>
            <p:cNvPr id="71" name="直線矢印コネクタ 70"/>
            <p:cNvCxnSpPr/>
            <p:nvPr/>
          </p:nvCxnSpPr>
          <p:spPr>
            <a:xfrm>
              <a:off x="15554067" y="3726794"/>
              <a:ext cx="34857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V="1">
              <a:off x="15762813" y="541645"/>
              <a:ext cx="0" cy="3369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正方形/長方形 72"/>
                <p:cNvSpPr/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3" name="正方形/長方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3486" y="3021135"/>
                  <a:ext cx="735015" cy="76111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/>
                <p:cNvSpPr/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081" y="196882"/>
                  <a:ext cx="743795" cy="76111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0208" y="547056"/>
              <a:ext cx="1343889" cy="1343890"/>
            </a:xfrm>
            <a:prstGeom prst="rect">
              <a:avLst/>
            </a:prstGeom>
          </p:spPr>
        </p:pic>
        <p:sp>
          <p:nvSpPr>
            <p:cNvPr id="76" name="円/楕円 75"/>
            <p:cNvSpPr/>
            <p:nvPr/>
          </p:nvSpPr>
          <p:spPr>
            <a:xfrm>
              <a:off x="18203084" y="495654"/>
              <a:ext cx="104248" cy="1042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7" name="右矢印 76"/>
            <p:cNvSpPr/>
            <p:nvPr/>
          </p:nvSpPr>
          <p:spPr>
            <a:xfrm rot="17276526">
              <a:off x="16576518" y="1834967"/>
              <a:ext cx="1316707" cy="53174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42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707" y="1282719"/>
            <a:ext cx="82524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平行移動を行列の積で表せる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つまりアフィン変換を行列の積の形で表現できる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399449" y="2826017"/>
            <a:ext cx="1766637" cy="2748897"/>
            <a:chOff x="399449" y="2710514"/>
            <a:chExt cx="1766637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/>
                <p:cNvSpPr/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5" name="正方形/長方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449" y="4390464"/>
                  <a:ext cx="1766637" cy="10689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正方形/長方形 5"/>
            <p:cNvSpPr/>
            <p:nvPr/>
          </p:nvSpPr>
          <p:spPr>
            <a:xfrm>
              <a:off x="574881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/>
                <p:cNvSpPr/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73" y="3357256"/>
                  <a:ext cx="1215589" cy="7081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/>
          <p:cNvGrpSpPr/>
          <p:nvPr/>
        </p:nvGrpSpPr>
        <p:grpSpPr>
          <a:xfrm>
            <a:off x="2469368" y="2826017"/>
            <a:ext cx="2932662" cy="2750724"/>
            <a:chOff x="2595692" y="2710514"/>
            <a:chExt cx="2932662" cy="2750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ja-JP" sz="240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4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92" y="4389150"/>
                  <a:ext cx="2932662" cy="107208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正方形/長方形 7"/>
            <p:cNvSpPr/>
            <p:nvPr/>
          </p:nvSpPr>
          <p:spPr>
            <a:xfrm>
              <a:off x="3661914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/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350" y="3342547"/>
                  <a:ext cx="2435347" cy="7454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グループ化 19"/>
          <p:cNvGrpSpPr/>
          <p:nvPr/>
        </p:nvGrpSpPr>
        <p:grpSpPr>
          <a:xfrm>
            <a:off x="5705312" y="2826017"/>
            <a:ext cx="1763111" cy="2748897"/>
            <a:chOff x="5634421" y="2710514"/>
            <a:chExt cx="1763111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/>
                <p:cNvSpPr/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9" name="正方形/長方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421" y="4390464"/>
                  <a:ext cx="1763111" cy="10689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/>
            <p:cNvSpPr/>
            <p:nvPr/>
          </p:nvSpPr>
          <p:spPr>
            <a:xfrm>
              <a:off x="5961978" y="2710514"/>
              <a:ext cx="110799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516" y="3342547"/>
                  <a:ext cx="1208921" cy="7454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グループ化 20"/>
          <p:cNvGrpSpPr/>
          <p:nvPr/>
        </p:nvGrpSpPr>
        <p:grpSpPr>
          <a:xfrm>
            <a:off x="7771705" y="2826017"/>
            <a:ext cx="1983235" cy="2748897"/>
            <a:chOff x="7788789" y="2710514"/>
            <a:chExt cx="1983235" cy="274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789" y="4390464"/>
                  <a:ext cx="1983235" cy="106894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正方形/長方形 11"/>
            <p:cNvSpPr/>
            <p:nvPr/>
          </p:nvSpPr>
          <p:spPr>
            <a:xfrm>
              <a:off x="8380297" y="2710514"/>
              <a:ext cx="8002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766" y="3381569"/>
                  <a:ext cx="1255280" cy="6055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グループ化 21"/>
          <p:cNvGrpSpPr/>
          <p:nvPr/>
        </p:nvGrpSpPr>
        <p:grpSpPr>
          <a:xfrm>
            <a:off x="10058223" y="2826017"/>
            <a:ext cx="1906804" cy="2872840"/>
            <a:chOff x="10319169" y="2710514"/>
            <a:chExt cx="1906804" cy="2872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/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9169" y="4301978"/>
                  <a:ext cx="1906804" cy="128137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正方形/長方形 13"/>
            <p:cNvSpPr/>
            <p:nvPr/>
          </p:nvSpPr>
          <p:spPr>
            <a:xfrm>
              <a:off x="10564685" y="2710514"/>
              <a:ext cx="141577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正方形/長方形 18"/>
                <p:cNvSpPr/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ja-JP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ja-JP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19" name="正方形/長方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842" y="3353195"/>
                  <a:ext cx="1435458" cy="66954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9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0995" y="205796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</a:t>
            </a:r>
            <a:endParaRPr kumimoji="1" lang="ja-JP" altLang="en-US" sz="36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767772" y="1028583"/>
            <a:ext cx="2678072" cy="2791651"/>
            <a:chOff x="767772" y="1276350"/>
            <a:chExt cx="2156701" cy="2248168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31910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5310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30794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1295072" y="1928306"/>
              <a:ext cx="1162377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837150" y="2111425"/>
              <a:ext cx="521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ja-JP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1814186" y="2395211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下矢印 24"/>
          <p:cNvSpPr/>
          <p:nvPr/>
        </p:nvSpPr>
        <p:spPr>
          <a:xfrm>
            <a:off x="1912619" y="3765626"/>
            <a:ext cx="550220" cy="4572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767772" y="4019549"/>
            <a:ext cx="2678072" cy="2791651"/>
            <a:chOff x="767772" y="4019550"/>
            <a:chExt cx="2156701" cy="2248168"/>
          </a:xfrm>
        </p:grpSpPr>
        <p:cxnSp>
          <p:nvCxnSpPr>
            <p:cNvPr id="11" name="直線矢印コネクタ 10"/>
            <p:cNvCxnSpPr/>
            <p:nvPr/>
          </p:nvCxnSpPr>
          <p:spPr>
            <a:xfrm>
              <a:off x="821350" y="5934279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/>
            <p:cNvCxnSpPr/>
            <p:nvPr/>
          </p:nvCxnSpPr>
          <p:spPr>
            <a:xfrm flipV="1">
              <a:off x="1068969" y="4274229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/>
            <p:cNvSpPr/>
            <p:nvPr/>
          </p:nvSpPr>
          <p:spPr>
            <a:xfrm>
              <a:off x="2632369" y="5822609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67772" y="4019550"/>
              <a:ext cx="292104" cy="445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フリーフォーム 14"/>
            <p:cNvSpPr/>
            <p:nvPr/>
          </p:nvSpPr>
          <p:spPr>
            <a:xfrm>
              <a:off x="1295072" y="461436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 w="15875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800226" y="5067307"/>
              <a:ext cx="71438" cy="71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 rot="19049076">
              <a:off x="1288143" y="4586652"/>
              <a:ext cx="1162378" cy="1006783"/>
            </a:xfrm>
            <a:custGeom>
              <a:avLst/>
              <a:gdLst>
                <a:gd name="connsiteX0" fmla="*/ 0 w 806450"/>
                <a:gd name="connsiteY0" fmla="*/ 698500 h 698500"/>
                <a:gd name="connsiteX1" fmla="*/ 806450 w 806450"/>
                <a:gd name="connsiteY1" fmla="*/ 358775 h 698500"/>
                <a:gd name="connsiteX2" fmla="*/ 403225 w 806450"/>
                <a:gd name="connsiteY2" fmla="*/ 0 h 698500"/>
                <a:gd name="connsiteX3" fmla="*/ 0 w 806450"/>
                <a:gd name="connsiteY3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450" h="698500">
                  <a:moveTo>
                    <a:pt x="0" y="698500"/>
                  </a:moveTo>
                  <a:lnTo>
                    <a:pt x="806450" y="358775"/>
                  </a:lnTo>
                  <a:lnTo>
                    <a:pt x="403225" y="0"/>
                  </a:lnTo>
                  <a:lnTo>
                    <a:pt x="0" y="698500"/>
                  </a:ln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 w="1587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2265432" y="4673046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2424975" y="5096909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/>
            <p:cNvSpPr/>
            <p:nvPr/>
          </p:nvSpPr>
          <p:spPr>
            <a:xfrm>
              <a:off x="2336006" y="4741075"/>
              <a:ext cx="121444" cy="357187"/>
            </a:xfrm>
            <a:custGeom>
              <a:avLst/>
              <a:gdLst>
                <a:gd name="connsiteX0" fmla="*/ 121444 w 121444"/>
                <a:gd name="connsiteY0" fmla="*/ 357187 h 357187"/>
                <a:gd name="connsiteX1" fmla="*/ 100013 w 121444"/>
                <a:gd name="connsiteY1" fmla="*/ 152400 h 357187"/>
                <a:gd name="connsiteX2" fmla="*/ 0 w 121444"/>
                <a:gd name="connsiteY2" fmla="*/ 0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444" h="357187">
                  <a:moveTo>
                    <a:pt x="121444" y="357187"/>
                  </a:moveTo>
                  <a:cubicBezTo>
                    <a:pt x="120849" y="284559"/>
                    <a:pt x="120254" y="211931"/>
                    <a:pt x="100013" y="152400"/>
                  </a:cubicBezTo>
                  <a:cubicBezTo>
                    <a:pt x="79772" y="92869"/>
                    <a:pt x="39886" y="46434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sysDot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/>
            <p:cNvCxnSpPr>
              <a:endCxn id="18" idx="7"/>
            </p:cNvCxnSpPr>
            <p:nvPr/>
          </p:nvCxnSpPr>
          <p:spPr>
            <a:xfrm flipV="1">
              <a:off x="1835944" y="4683508"/>
              <a:ext cx="490464" cy="4266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>
              <a:stCxn id="19" idx="2"/>
            </p:cNvCxnSpPr>
            <p:nvPr/>
          </p:nvCxnSpPr>
          <p:spPr>
            <a:xfrm flipH="1" flipV="1">
              <a:off x="1840707" y="5107789"/>
              <a:ext cx="584268" cy="24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円弧 22"/>
            <p:cNvSpPr/>
            <p:nvPr/>
          </p:nvSpPr>
          <p:spPr>
            <a:xfrm>
              <a:off x="1206500" y="4400550"/>
              <a:ext cx="1231900" cy="1231900"/>
            </a:xfrm>
            <a:prstGeom prst="arc">
              <a:avLst>
                <a:gd name="adj1" fmla="val 11436291"/>
                <a:gd name="adj2" fmla="val 16332199"/>
              </a:avLst>
            </a:prstGeom>
            <a:noFill/>
            <a:ln w="38100">
              <a:solidFill>
                <a:schemeClr val="tx1"/>
              </a:solidFill>
              <a:prstDash val="sysDot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/>
                          </a:rPr>
                          <m:t>𝜃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580" y="4660384"/>
                  <a:ext cx="43576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/>
                <p:cNvSpPr/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  <m:r>
                          <a:rPr lang="en-US" altLang="ja-JP" sz="2400" b="1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6" name="正方形/長方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245" y="4311134"/>
                  <a:ext cx="50045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/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ja-JP" altLang="en-US" sz="2400" dirty="0"/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991" y="5003861"/>
                  <a:ext cx="4203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タイトル 1"/>
              <p:cNvSpPr txBox="1">
                <a:spLocks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</a:t>
                </a:r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中心に反時計回りに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2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回転</a:t>
                </a:r>
              </a:p>
            </p:txBody>
          </p:sp>
        </mc:Choice>
        <mc:Fallback xmlns="">
          <p:sp>
            <p:nvSpPr>
              <p:cNvPr id="30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37" y="1027788"/>
                <a:ext cx="7584261" cy="634082"/>
              </a:xfrm>
              <a:prstGeom prst="rect">
                <a:avLst/>
              </a:prstGeom>
              <a:blipFill rotWithShape="0">
                <a:blip r:embed="rId5"/>
                <a:stretch>
                  <a:fillRect l="-1608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3889637" y="1740312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3473849"/>
                <a:ext cx="6178551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/>
          <p:cNvSpPr/>
          <p:nvPr/>
        </p:nvSpPr>
        <p:spPr>
          <a:xfrm>
            <a:off x="3889637" y="303824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005" y="5381436"/>
                <a:ext cx="8026749" cy="1569660"/>
              </a:xfrm>
              <a:prstGeom prst="rect">
                <a:avLst/>
              </a:prstGeom>
              <a:blipFill rotWithShape="0">
                <a:blip r:embed="rId7"/>
                <a:stretch>
                  <a:fillRect l="-1139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13854306" y="4857396"/>
            <a:ext cx="18473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os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708" y="2063569"/>
                <a:ext cx="4554388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ja-JP" b="1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b="1" i="0" smtClean="0">
                        <a:solidFill>
                          <a:schemeClr val="tx1"/>
                        </a:solidFill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ja-JP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b="1">
                        <a:latin typeface="Cambria Math"/>
                      </a:rPr>
                      <m:t>𝐯</m:t>
                    </m:r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　← 順番に変換行列を掛ける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22" y="4626057"/>
                <a:ext cx="5536067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6667" r="-22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同時座標</a:t>
            </a:r>
            <a:r>
              <a:rPr lang="ja-JP" altLang="en-US" sz="3600" dirty="0" smtClean="0"/>
              <a:t>表現の利点 </a:t>
            </a:r>
            <a:r>
              <a:rPr lang="en-US" altLang="ja-JP" sz="3600" dirty="0" smtClean="0"/>
              <a:t>:</a:t>
            </a:r>
            <a:r>
              <a:rPr lang="ja-JP" altLang="en-US" sz="3600" dirty="0"/>
              <a:t> </a:t>
            </a:r>
            <a:r>
              <a:rPr lang="ja-JP" altLang="en-US" sz="2400" dirty="0" smtClean="0"/>
              <a:t>もう少し複雑な例</a:t>
            </a:r>
            <a:endParaRPr kumimoji="1" lang="ja-JP" altLang="en-US" sz="2400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457199" y="1201050"/>
            <a:ext cx="2843166" cy="5565640"/>
            <a:chOff x="595747" y="1233156"/>
            <a:chExt cx="2338861" cy="4578437"/>
          </a:xfrm>
        </p:grpSpPr>
        <p:cxnSp>
          <p:nvCxnSpPr>
            <p:cNvPr id="4" name="直線矢印コネクタ 3"/>
            <p:cNvCxnSpPr/>
            <p:nvPr/>
          </p:nvCxnSpPr>
          <p:spPr>
            <a:xfrm>
              <a:off x="821350" y="2893206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/>
            <p:cNvCxnSpPr/>
            <p:nvPr/>
          </p:nvCxnSpPr>
          <p:spPr>
            <a:xfrm flipV="1">
              <a:off x="1068969" y="1233156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2632369" y="2781536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767772" y="1276350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矢印コネクタ 7"/>
            <p:cNvCxnSpPr/>
            <p:nvPr/>
          </p:nvCxnSpPr>
          <p:spPr>
            <a:xfrm>
              <a:off x="814423" y="5442212"/>
              <a:ext cx="202656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062042" y="3782162"/>
              <a:ext cx="0" cy="1965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正方形/長方形 9"/>
            <p:cNvSpPr/>
            <p:nvPr/>
          </p:nvSpPr>
          <p:spPr>
            <a:xfrm>
              <a:off x="2611588" y="5330542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746991" y="3527483"/>
              <a:ext cx="302239" cy="4810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下矢印 11"/>
            <p:cNvSpPr/>
            <p:nvPr/>
          </p:nvSpPr>
          <p:spPr>
            <a:xfrm>
              <a:off x="1482398" y="3287581"/>
              <a:ext cx="577407" cy="457200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3" name="フリーフォーム 12"/>
            <p:cNvSpPr/>
            <p:nvPr/>
          </p:nvSpPr>
          <p:spPr>
            <a:xfrm>
              <a:off x="1112838" y="2159577"/>
              <a:ext cx="690056" cy="695325"/>
            </a:xfrm>
            <a:custGeom>
              <a:avLst/>
              <a:gdLst>
                <a:gd name="connsiteX0" fmla="*/ 0 w 623887"/>
                <a:gd name="connsiteY0" fmla="*/ 628650 h 628650"/>
                <a:gd name="connsiteX1" fmla="*/ 623887 w 623887"/>
                <a:gd name="connsiteY1" fmla="*/ 628650 h 628650"/>
                <a:gd name="connsiteX2" fmla="*/ 623887 w 623887"/>
                <a:gd name="connsiteY2" fmla="*/ 0 h 628650"/>
                <a:gd name="connsiteX3" fmla="*/ 0 w 623887"/>
                <a:gd name="connsiteY3" fmla="*/ 0 h 628650"/>
                <a:gd name="connsiteX4" fmla="*/ 0 w 623887"/>
                <a:gd name="connsiteY4" fmla="*/ 62865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887" h="628650">
                  <a:moveTo>
                    <a:pt x="0" y="628650"/>
                  </a:moveTo>
                  <a:lnTo>
                    <a:pt x="623887" y="628650"/>
                  </a:lnTo>
                  <a:lnTo>
                    <a:pt x="623887" y="0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1410961" y="2477761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347392" y="2418671"/>
              <a:ext cx="245537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ja-JP" altLang="en-US" sz="2000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V="1">
              <a:off x="1472194" y="2267004"/>
              <a:ext cx="235956" cy="21453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6"/>
            <p:cNvSpPr/>
            <p:nvPr/>
          </p:nvSpPr>
          <p:spPr>
            <a:xfrm>
              <a:off x="1377134" y="2053709"/>
              <a:ext cx="257404" cy="3291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ja-JP" altLang="en-US" sz="2000" dirty="0"/>
            </a:p>
          </p:txBody>
        </p:sp>
        <p:sp>
          <p:nvSpPr>
            <p:cNvPr id="18" name="フリーフォーム 17"/>
            <p:cNvSpPr/>
            <p:nvPr/>
          </p:nvSpPr>
          <p:spPr>
            <a:xfrm rot="18971496">
              <a:off x="595747" y="4578698"/>
              <a:ext cx="1711036" cy="962891"/>
            </a:xfrm>
            <a:custGeom>
              <a:avLst/>
              <a:gdLst>
                <a:gd name="connsiteX0" fmla="*/ 0 w 1711036"/>
                <a:gd name="connsiteY0" fmla="*/ 484909 h 962891"/>
                <a:gd name="connsiteX1" fmla="*/ 858982 w 1711036"/>
                <a:gd name="connsiteY1" fmla="*/ 0 h 962891"/>
                <a:gd name="connsiteX2" fmla="*/ 1711036 w 1711036"/>
                <a:gd name="connsiteY2" fmla="*/ 484909 h 962891"/>
                <a:gd name="connsiteX3" fmla="*/ 852055 w 1711036"/>
                <a:gd name="connsiteY3" fmla="*/ 962891 h 962891"/>
                <a:gd name="connsiteX4" fmla="*/ 0 w 1711036"/>
                <a:gd name="connsiteY4" fmla="*/ 484909 h 9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036" h="962891">
                  <a:moveTo>
                    <a:pt x="0" y="484909"/>
                  </a:moveTo>
                  <a:lnTo>
                    <a:pt x="858982" y="0"/>
                  </a:lnTo>
                  <a:lnTo>
                    <a:pt x="1711036" y="484909"/>
                  </a:lnTo>
                  <a:lnTo>
                    <a:pt x="852055" y="962891"/>
                  </a:lnTo>
                  <a:lnTo>
                    <a:pt x="0" y="48490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9" name="円/楕円 18"/>
            <p:cNvSpPr/>
            <p:nvPr/>
          </p:nvSpPr>
          <p:spPr>
            <a:xfrm>
              <a:off x="1404034" y="5033693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タイトル 1"/>
              <p:cNvSpPr txBox="1">
                <a:spLocks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ea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例</a:t>
                </a:r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重心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を固定して軸</a:t>
                </a:r>
                <a:r>
                  <a:rPr lang="en-US" altLang="ja-JP" sz="2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方向に </a:t>
                </a:r>
                <a:r>
                  <a:rPr lang="en-US" altLang="ja-JP" sz="2400" i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s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倍</a:t>
                </a:r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タイトル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544" y="1107734"/>
                <a:ext cx="7279609" cy="634082"/>
              </a:xfrm>
              <a:prstGeom prst="rect">
                <a:avLst/>
              </a:prstGeom>
              <a:blipFill rotWithShape="0">
                <a:blip r:embed="rId2"/>
                <a:stretch>
                  <a:fillRect l="-1255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b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ja-JP" b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ja-JP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b="1" dirty="0" smtClean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ja-JP" altLang="en-US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2167958"/>
                <a:ext cx="720163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正方形/長方形 22"/>
          <p:cNvSpPr/>
          <p:nvPr/>
        </p:nvSpPr>
        <p:spPr>
          <a:xfrm>
            <a:off x="3721544" y="1868923"/>
            <a:ext cx="2651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通常の</a:t>
            </a:r>
            <a:r>
              <a:rPr lang="en-US" altLang="ja-JP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次元座標表現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sz="1600" b="1">
                          <a:latin typeface="Cambria Math"/>
                        </a:rPr>
                        <m:t>𝐓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1">
                          <a:latin typeface="Cambria Math"/>
                        </a:rPr>
                        <m:t>𝐜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𝐑</m:t>
                      </m:r>
                      <m:d>
                        <m:d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1600" b="1" i="0" smtClean="0">
                          <a:latin typeface="Cambria Math"/>
                        </a:rPr>
                        <m:t>𝐒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𝑠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,1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latin typeface="Cambria Math"/>
                        </a:rPr>
                        <m:t>𝐑</m:t>
                      </m:r>
                      <m:r>
                        <a:rPr lang="en-US" altLang="ja-JP" sz="1600" b="1">
                          <a:latin typeface="Cambria Math"/>
                        </a:rPr>
                        <m:t>(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b="0" i="1" smtClean="0">
                          <a:latin typeface="Cambria Math"/>
                        </a:rPr>
                        <m:t>𝜃</m:t>
                      </m:r>
                      <m:r>
                        <a:rPr lang="en-US" altLang="ja-JP" sz="1600" b="1">
                          <a:latin typeface="Cambria Math"/>
                        </a:rPr>
                        <m:t>)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𝐓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(−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𝐜</m:t>
                      </m:r>
                      <m:r>
                        <a:rPr lang="en-US" altLang="ja-JP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altLang="ja-JP" sz="1600" b="1">
                          <a:latin typeface="Cambria Math"/>
                        </a:rPr>
                        <m:t>𝐯</m:t>
                      </m:r>
                    </m:oMath>
                  </m:oMathPara>
                </a14:m>
                <a:endParaRPr lang="ja-JP" altLang="en-US" sz="12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028" y="3421598"/>
                <a:ext cx="3357266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正方形/長方形 24"/>
          <p:cNvSpPr/>
          <p:nvPr/>
        </p:nvSpPr>
        <p:spPr>
          <a:xfrm>
            <a:off x="3721544" y="311645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同次</a:t>
            </a:r>
            <a:r>
              <a:rPr lang="ja-JP" altLang="en-US" sz="2000" u="sng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座標系表現</a:t>
            </a:r>
            <a:endParaRPr lang="ja-JP" altLang="en-US" sz="2000" u="sng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b="1" i="0" smtClean="0">
                        <a:latin typeface="Cambria Math"/>
                      </a:rPr>
                      <m:t>𝐓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1" i="0" smtClean="0">
                            <a:latin typeface="Cambria Math"/>
                          </a:rPr>
                          <m:t>𝐜</m:t>
                        </m:r>
                      </m:e>
                    </m:d>
                    <m:r>
                      <a:rPr lang="en-US" altLang="ja-JP" sz="1400" b="1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</m:t>
                    </m:r>
                    <m:r>
                      <a:rPr lang="en-US" altLang="ja-JP" sz="1400" b="1" i="0" smtClean="0">
                        <a:latin typeface="Cambria Math"/>
                      </a:rPr>
                      <m:t>  </m:t>
                    </m:r>
                    <m:r>
                      <a:rPr lang="en-US" altLang="ja-JP" sz="1400" b="1" i="0" smtClean="0">
                        <a:latin typeface="Cambria Math"/>
                      </a:rPr>
                      <m:t>𝐑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ja-JP" sz="1400" b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,   </m:t>
                    </m:r>
                    <m:r>
                      <a:rPr lang="en-US" altLang="ja-JP" sz="1400" b="1" i="0" smtClean="0">
                        <a:latin typeface="Cambria Math"/>
                      </a:rPr>
                      <m:t>𝐒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ja-JP" sz="14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1">
                        <a:latin typeface="Cambria Math"/>
                      </a:rPr>
                      <m:t>𝐯</m:t>
                    </m:r>
                    <m:r>
                      <a:rPr lang="en-US" altLang="ja-JP" sz="1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は</a:t>
                </a:r>
                <a:r>
                  <a:rPr lang="en-US" altLang="ja-JP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en-US" altLang="ja-JP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x</a:t>
                </a:r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軸の成す角</a:t>
                </a:r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3751437"/>
                <a:ext cx="6865213" cy="1155253"/>
              </a:xfrm>
              <a:prstGeom prst="rect">
                <a:avLst/>
              </a:prstGeom>
              <a:blipFill rotWithShape="0">
                <a:blip r:embed="rId5"/>
                <a:stretch>
                  <a:fillRect b="-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変換すべてが行列の形で書けるの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変換の順序が分かりやすい</a:t>
                </a:r>
                <a:endParaRPr lang="en-US" altLang="ja-JP" sz="24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変換行列の積を一つの行列として前計算可能</a:t>
                </a:r>
                <a:r>
                  <a:rPr lang="en-US" altLang="ja-JP" sz="2400" b="1" u="sng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altLang="ja-JP" sz="2400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ja-JP" sz="2400" b="1">
                        <a:latin typeface="Cambria Math"/>
                      </a:rPr>
                      <m:t>=</m:t>
                    </m:r>
                    <m:r>
                      <a:rPr lang="en-US" altLang="ja-JP" sz="2400" b="1">
                        <a:latin typeface="Cambria Math"/>
                      </a:rPr>
                      <m:t>𝐌</m:t>
                    </m:r>
                    <m:r>
                      <a:rPr lang="en-US" altLang="ja-JP" sz="2400" b="1">
                        <a:latin typeface="Cambria Math"/>
                      </a:rPr>
                      <m:t> </m:t>
                    </m:r>
                    <m:r>
                      <a:rPr lang="en-US" altLang="ja-JP" sz="2400" b="1">
                        <a:latin typeface="Cambria Math"/>
                      </a:rPr>
                      <m:t>𝐯</m:t>
                    </m:r>
                  </m:oMath>
                </a14:m>
                <a:endParaRPr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endParaRPr lang="ja-JP" altLang="en-US" sz="2400" b="1" u="sng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92" y="5381436"/>
                <a:ext cx="8026749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1216" t="-31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4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まとめ </a:t>
            </a:r>
            <a:r>
              <a:rPr kumimoji="1" lang="en-US" altLang="ja-JP" sz="3200" dirty="0" smtClean="0"/>
              <a:t>: </a:t>
            </a:r>
            <a:r>
              <a:rPr lang="ja-JP" altLang="en-US" sz="3200" dirty="0" smtClean="0"/>
              <a:t>アフィン</a:t>
            </a:r>
            <a:r>
              <a:rPr lang="ja-JP" altLang="en-US" sz="3200" dirty="0"/>
              <a:t>変換と同次座標系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平行移動と線形変換（回転・拡大など行列積による変換）で可能な変換を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アフィン変換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と呼ぶ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二次元空間の点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ja-JP" alt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は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同次座標系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と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表せる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同次座標</a:t>
                </a:r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系表現における基本的な変換行列は以下の通り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16587"/>
                <a:ext cx="8252459" cy="2985882"/>
              </a:xfrm>
              <a:prstGeom prst="rect">
                <a:avLst/>
              </a:prstGeom>
              <a:blipFill rotWithShape="0">
                <a:blip r:embed="rId3"/>
                <a:stretch>
                  <a:fillRect l="-1108" t="-1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9936631" y="4686501"/>
            <a:ext cx="1415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移動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Translation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977891" y="4686501"/>
            <a:ext cx="11260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回転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Rotation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30962" y="4686501"/>
            <a:ext cx="9829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拡大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Scaling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812691" y="4686501"/>
            <a:ext cx="8865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せん断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Skew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546058" y="4686501"/>
            <a:ext cx="1554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鏡映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Reflectance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/>
              <p:cNvSpPr/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332" y="5348913"/>
                <a:ext cx="1621406" cy="10831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20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0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17" y="5365584"/>
                <a:ext cx="2476575" cy="9088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5365584"/>
                <a:ext cx="1503104" cy="9062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42" y="5365585"/>
                <a:ext cx="1502270" cy="9062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/>
              <p:cNvSpPr/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5" name="正方形/長方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925" y="5365585"/>
                <a:ext cx="1688346" cy="9062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7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射影変換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80"/>
            <a:ext cx="11473211" cy="778400"/>
          </a:xfrm>
        </p:spPr>
        <p:txBody>
          <a:bodyPr>
            <a:noAutofit/>
          </a:bodyPr>
          <a:lstStyle/>
          <a:p>
            <a:r>
              <a:rPr kumimoji="1" lang="ja-JP" altLang="en-US" sz="2400" dirty="0" smtClean="0"/>
              <a:t>同次座標表現した，</a:t>
            </a:r>
            <a:r>
              <a:rPr kumimoji="1" lang="en-US" altLang="ja-JP" sz="2400" dirty="0" smtClean="0"/>
              <a:t>affine</a:t>
            </a:r>
            <a:r>
              <a:rPr kumimoji="1" lang="ja-JP" altLang="en-US" sz="2400" dirty="0" smtClean="0"/>
              <a:t>変換の基本変換は，</a:t>
            </a:r>
            <a:r>
              <a:rPr lang="ja-JP" altLang="en-US" sz="2400" dirty="0" smtClean="0"/>
              <a:t>左下</a:t>
            </a:r>
            <a:r>
              <a:rPr lang="ja-JP" altLang="en-US" sz="2400" dirty="0"/>
              <a:t>２</a:t>
            </a:r>
            <a:r>
              <a:rPr lang="ja-JP" altLang="en-US" sz="2400" dirty="0" smtClean="0"/>
              <a:t>要素は０，右下は１</a:t>
            </a:r>
            <a:endParaRPr kumimoji="1" lang="en-US" altLang="ja-JP" sz="2400" dirty="0" smtClean="0"/>
          </a:p>
          <a:p>
            <a:r>
              <a:rPr lang="ja-JP" altLang="en-US" sz="2400" dirty="0"/>
              <a:t>これら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合成して</a:t>
            </a:r>
            <a:r>
              <a:rPr lang="ja-JP" altLang="en-US" sz="2400" dirty="0" smtClean="0"/>
              <a:t>も，左下の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要素は</a:t>
            </a:r>
            <a:r>
              <a:rPr lang="en-US" altLang="ja-JP" sz="2400" dirty="0" smtClean="0"/>
              <a:t>0</a:t>
            </a:r>
            <a:r>
              <a:rPr lang="ja-JP" altLang="en-US" sz="2400" dirty="0" err="1" smtClean="0"/>
              <a:t>，</a:t>
            </a:r>
            <a:r>
              <a:rPr lang="ja-JP" altLang="en-US" sz="2400" dirty="0" smtClean="0"/>
              <a:t>右下は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のまま</a:t>
            </a:r>
            <a:endParaRPr lang="en-US" altLang="ja-JP" sz="2400" dirty="0" smtClean="0"/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99" y="2185525"/>
                <a:ext cx="1479443" cy="9840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57" y="2263944"/>
                <a:ext cx="2245999" cy="8272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5" y="2265098"/>
                <a:ext cx="1372812" cy="8249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863" y="2265098"/>
                <a:ext cx="1370952" cy="8249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253" y="2265098"/>
                <a:ext cx="1538434" cy="8249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6" y="2133395"/>
                <a:ext cx="1784335" cy="10883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/>
          <p:cNvSpPr/>
          <p:nvPr/>
        </p:nvSpPr>
        <p:spPr>
          <a:xfrm>
            <a:off x="9436432" y="186383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合成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199" y="3691651"/>
            <a:ext cx="11473211" cy="77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同次座標系表現において，より一般的な下の形の変換を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射影変換</a:t>
            </a:r>
            <a:r>
              <a:rPr lang="ja-JP" altLang="en-US" sz="2400" dirty="0" smtClean="0"/>
              <a:t>と呼ぶ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3" y="4470051"/>
                <a:ext cx="3475439" cy="12813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/>
          <p:cNvSpPr/>
          <p:nvPr/>
        </p:nvSpPr>
        <p:spPr>
          <a:xfrm>
            <a:off x="591313" y="6081781"/>
            <a:ext cx="6417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射影変換では，第三要素が１でなくなる可能性があるので，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この式は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＝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でなく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同値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~』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を使って表現される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6946780" y="4211513"/>
            <a:ext cx="4869537" cy="2384689"/>
            <a:chOff x="6957770" y="4636477"/>
            <a:chExt cx="4001760" cy="1959725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08971" y="5170589"/>
              <a:ext cx="1378688" cy="1107066"/>
            </a:xfrm>
            <a:prstGeom prst="rect">
              <a:avLst/>
            </a:prstGeom>
          </p:spPr>
        </p:pic>
        <p:cxnSp>
          <p:nvCxnSpPr>
            <p:cNvPr id="15" name="直線矢印コネクタ 14"/>
            <p:cNvCxnSpPr/>
            <p:nvPr/>
          </p:nvCxnSpPr>
          <p:spPr>
            <a:xfrm>
              <a:off x="7194245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 flipV="1">
              <a:off x="7341093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/>
                <p:cNvSpPr/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7" name="正方形/長方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79" y="6205157"/>
                  <a:ext cx="316547" cy="3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正方形/長方形 17"/>
                <p:cNvSpPr/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18" name="正方形/長方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770" y="4636477"/>
                  <a:ext cx="472950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0747" y="5070544"/>
              <a:ext cx="1207111" cy="1207111"/>
            </a:xfrm>
            <a:prstGeom prst="rect">
              <a:avLst/>
            </a:prstGeom>
          </p:spPr>
        </p:pic>
        <p:sp>
          <p:nvSpPr>
            <p:cNvPr id="20" name="正方形/長方形 19"/>
            <p:cNvSpPr/>
            <p:nvPr/>
          </p:nvSpPr>
          <p:spPr>
            <a:xfrm>
              <a:off x="7621402" y="6346433"/>
              <a:ext cx="593200" cy="249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元</a:t>
              </a:r>
              <a:r>
                <a:rPr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</a:t>
              </a:r>
              <a:endParaRPr lang="ja-JP" altLang="en-US" dirty="0"/>
            </a:p>
          </p:txBody>
        </p:sp>
        <p:cxnSp>
          <p:nvCxnSpPr>
            <p:cNvPr id="22" name="直線矢印コネクタ 21"/>
            <p:cNvCxnSpPr/>
            <p:nvPr/>
          </p:nvCxnSpPr>
          <p:spPr>
            <a:xfrm>
              <a:off x="9249749" y="6297287"/>
              <a:ext cx="16017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/>
            <p:nvPr/>
          </p:nvCxnSpPr>
          <p:spPr>
            <a:xfrm flipV="1">
              <a:off x="9396597" y="4841358"/>
              <a:ext cx="0" cy="1568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/>
                <p:cNvSpPr/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7"/>
                          </m:rP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983" y="6205157"/>
                  <a:ext cx="316547" cy="35383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/>
                <p:cNvSpPr/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ja-JP" altLang="en-US" sz="2800" dirty="0"/>
                </a:p>
              </p:txBody>
            </p:sp>
          </mc:Choice>
          <mc:Fallback xmlns="">
            <p:sp>
              <p:nvSpPr>
                <p:cNvPr id="25" name="正方形/長方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274" y="4636477"/>
                  <a:ext cx="472950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14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角丸四角形 96"/>
          <p:cNvSpPr/>
          <p:nvPr/>
        </p:nvSpPr>
        <p:spPr>
          <a:xfrm>
            <a:off x="303103" y="1181353"/>
            <a:ext cx="11663674" cy="4737438"/>
          </a:xfrm>
          <a:prstGeom prst="roundRect">
            <a:avLst>
              <a:gd name="adj" fmla="val 701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角丸四角形 94"/>
          <p:cNvSpPr/>
          <p:nvPr/>
        </p:nvSpPr>
        <p:spPr>
          <a:xfrm>
            <a:off x="475021" y="1344923"/>
            <a:ext cx="8810676" cy="4342314"/>
          </a:xfrm>
          <a:prstGeom prst="roundRect">
            <a:avLst>
              <a:gd name="adj" fmla="val 70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角丸四角形 92"/>
          <p:cNvSpPr/>
          <p:nvPr/>
        </p:nvSpPr>
        <p:spPr>
          <a:xfrm>
            <a:off x="618658" y="1479220"/>
            <a:ext cx="4981885" cy="3936295"/>
          </a:xfrm>
          <a:prstGeom prst="roundRect">
            <a:avLst>
              <a:gd name="adj" fmla="val 701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角丸四角形 89"/>
          <p:cNvSpPr/>
          <p:nvPr/>
        </p:nvSpPr>
        <p:spPr>
          <a:xfrm>
            <a:off x="765543" y="1595411"/>
            <a:ext cx="3236763" cy="3090004"/>
          </a:xfrm>
          <a:prstGeom prst="roundRect">
            <a:avLst>
              <a:gd name="adj" fmla="val 70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3566" y="76102"/>
            <a:ext cx="11473211" cy="733270"/>
          </a:xfrm>
        </p:spPr>
        <p:txBody>
          <a:bodyPr>
            <a:normAutofit/>
          </a:bodyPr>
          <a:lstStyle/>
          <a:p>
            <a:pPr algn="ctr"/>
            <a:r>
              <a:rPr lang="ja-JP" altLang="en-US" sz="3600" b="1" dirty="0" smtClean="0"/>
              <a:t>変換の名称と包含関係</a:t>
            </a:r>
            <a:endParaRPr kumimoji="1" lang="ja-JP" altLang="en-US" sz="3600" b="1" dirty="0"/>
          </a:p>
        </p:txBody>
      </p:sp>
      <p:grpSp>
        <p:nvGrpSpPr>
          <p:cNvPr id="69" name="グループ化 68"/>
          <p:cNvGrpSpPr/>
          <p:nvPr/>
        </p:nvGrpSpPr>
        <p:grpSpPr>
          <a:xfrm>
            <a:off x="4046481" y="1694391"/>
            <a:ext cx="1402158" cy="1694162"/>
            <a:chOff x="7652320" y="412603"/>
            <a:chExt cx="1402158" cy="1694162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pic>
            <p:nvPicPr>
              <p:cNvPr id="7" name="図 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295" y="3429036"/>
                <a:ext cx="621316" cy="1836695"/>
              </a:xfrm>
              <a:prstGeom prst="rect">
                <a:avLst/>
              </a:prstGeom>
            </p:spPr>
          </p:pic>
          <p:cxnSp>
            <p:nvCxnSpPr>
              <p:cNvPr id="8" name="直線矢印コネクタ 7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矢印コネクタ 8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正方形/長方形 9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0" name="正方形/長方形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正方形/長方形 10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1" name="正方形/長方形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円/楕円 11"/>
              <p:cNvSpPr/>
              <p:nvPr/>
            </p:nvSpPr>
            <p:spPr>
              <a:xfrm>
                <a:off x="1447135" y="3405958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57" name="正方形/長方形 56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拡大縮小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2649349" y="1694391"/>
            <a:ext cx="1373333" cy="1727326"/>
            <a:chOff x="9738282" y="412603"/>
            <a:chExt cx="1373333" cy="1727326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9738282" y="588405"/>
              <a:ext cx="1373333" cy="1551524"/>
              <a:chOff x="3487392" y="3127593"/>
              <a:chExt cx="2053769" cy="2320246"/>
            </a:xfrm>
          </p:grpSpPr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00000">
                <a:off x="3708309" y="3857336"/>
                <a:ext cx="1207111" cy="1207111"/>
              </a:xfrm>
              <a:prstGeom prst="rect">
                <a:avLst/>
              </a:prstGeom>
            </p:spPr>
          </p:pic>
          <p:cxnSp>
            <p:nvCxnSpPr>
              <p:cNvPr id="16" name="直線矢印コネクタ 15"/>
              <p:cNvCxnSpPr/>
              <p:nvPr/>
            </p:nvCxnSpPr>
            <p:spPr>
              <a:xfrm>
                <a:off x="3487392" y="5285363"/>
                <a:ext cx="177675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矢印コネクタ 16"/>
              <p:cNvCxnSpPr/>
              <p:nvPr/>
            </p:nvCxnSpPr>
            <p:spPr>
              <a:xfrm flipV="1">
                <a:off x="4086574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/>
                  <p:cNvSpPr/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8" name="正方形/長方形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167" y="4882561"/>
                    <a:ext cx="517994" cy="50629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正方形/長方形 18"/>
                  <p:cNvSpPr/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19" name="正方形/長方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7132" y="3127593"/>
                    <a:ext cx="523556" cy="50629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円/楕円 19"/>
              <p:cNvSpPr/>
              <p:nvPr/>
            </p:nvSpPr>
            <p:spPr>
              <a:xfrm>
                <a:off x="4499112" y="3614161"/>
                <a:ext cx="63725" cy="637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21" name="円弧 20"/>
              <p:cNvSpPr/>
              <p:nvPr/>
            </p:nvSpPr>
            <p:spPr>
              <a:xfrm rot="1821516">
                <a:off x="4272262" y="5018806"/>
                <a:ext cx="327660" cy="327660"/>
              </a:xfrm>
              <a:prstGeom prst="arc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正方形/長方形 21"/>
                  <p:cNvSpPr/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22" name="正方形/長方形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294" y="4941544"/>
                    <a:ext cx="527294" cy="50629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正方形/長方形 57"/>
            <p:cNvSpPr/>
            <p:nvPr/>
          </p:nvSpPr>
          <p:spPr>
            <a:xfrm>
              <a:off x="10102949" y="41260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回転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5631499" y="1692085"/>
            <a:ext cx="1685160" cy="1711645"/>
            <a:chOff x="1012346" y="2061715"/>
            <a:chExt cx="1685160" cy="171164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12346" y="2231076"/>
              <a:ext cx="1685160" cy="1542284"/>
              <a:chOff x="4815167" y="3117187"/>
              <a:chExt cx="2520094" cy="2306428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9769">
                <a:off x="5030168" y="3899642"/>
                <a:ext cx="2281988" cy="1523973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26" name="グループ化 25"/>
              <p:cNvGrpSpPr/>
              <p:nvPr/>
            </p:nvGrpSpPr>
            <p:grpSpPr>
              <a:xfrm>
                <a:off x="4815167" y="3117187"/>
                <a:ext cx="2520094" cy="2270650"/>
                <a:chOff x="4485701" y="3117187"/>
                <a:chExt cx="2520094" cy="2270650"/>
              </a:xfrm>
            </p:grpSpPr>
            <p:cxnSp>
              <p:nvCxnSpPr>
                <p:cNvPr id="27" name="直線矢印コネクタ 26"/>
                <p:cNvCxnSpPr/>
                <p:nvPr/>
              </p:nvCxnSpPr>
              <p:spPr>
                <a:xfrm>
                  <a:off x="4707400" y="5274957"/>
                  <a:ext cx="2068023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/>
                <p:cNvCxnSpPr/>
                <p:nvPr/>
              </p:nvCxnSpPr>
              <p:spPr>
                <a:xfrm flipV="1">
                  <a:off x="4864436" y="3327934"/>
                  <a:ext cx="0" cy="205990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正方形/長方形 28"/>
                    <p:cNvSpPr/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29" name="正方形/長方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7801" y="4846007"/>
                      <a:ext cx="517994" cy="50629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正方形/長方形 29"/>
                    <p:cNvSpPr/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0" name="正方形/長方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5701" y="3117187"/>
                      <a:ext cx="523556" cy="50629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3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円/楕円 30"/>
                <p:cNvSpPr/>
                <p:nvPr/>
              </p:nvSpPr>
              <p:spPr>
                <a:xfrm>
                  <a:off x="6775423" y="4013954"/>
                  <a:ext cx="82871" cy="8287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p:sp>
              <p:nvSpPr>
                <p:cNvPr id="32" name="円弧 31"/>
                <p:cNvSpPr/>
                <p:nvPr/>
              </p:nvSpPr>
              <p:spPr>
                <a:xfrm rot="20682553">
                  <a:off x="4623735" y="4764565"/>
                  <a:ext cx="532698" cy="562995"/>
                </a:xfrm>
                <a:prstGeom prst="arc">
                  <a:avLst>
                    <a:gd name="adj1" fmla="val 17011200"/>
                    <a:gd name="adj2" fmla="val 20283854"/>
                  </a:avLst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6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正方形/長方形 32"/>
                    <p:cNvSpPr/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33" name="正方形/長方形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53700" y="4477563"/>
                      <a:ext cx="527294" cy="50629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59" name="正方形/長方形 58"/>
            <p:cNvSpPr/>
            <p:nvPr/>
          </p:nvSpPr>
          <p:spPr>
            <a:xfrm>
              <a:off x="1416345" y="2061715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せん断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637703" y="1692085"/>
            <a:ext cx="1479388" cy="1698734"/>
            <a:chOff x="3018550" y="2061715"/>
            <a:chExt cx="1479388" cy="1698734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3018550" y="2259283"/>
              <a:ext cx="1479388" cy="1501166"/>
              <a:chOff x="1076776" y="1560437"/>
              <a:chExt cx="3806427" cy="3862455"/>
            </a:xfrm>
          </p:grpSpPr>
          <p:grpSp>
            <p:nvGrpSpPr>
              <p:cNvPr id="37" name="グループ化 36"/>
              <p:cNvGrpSpPr/>
              <p:nvPr/>
            </p:nvGrpSpPr>
            <p:grpSpPr>
              <a:xfrm>
                <a:off x="1096563" y="1560437"/>
                <a:ext cx="3786640" cy="3862455"/>
                <a:chOff x="1477563" y="1458837"/>
                <a:chExt cx="3786640" cy="3862455"/>
              </a:xfrm>
            </p:grpSpPr>
            <p:cxnSp>
              <p:nvCxnSpPr>
                <p:cNvPr id="41" name="直線矢印コネクタ 40"/>
                <p:cNvCxnSpPr/>
                <p:nvPr/>
              </p:nvCxnSpPr>
              <p:spPr>
                <a:xfrm>
                  <a:off x="1477563" y="3701166"/>
                  <a:ext cx="321544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矢印コネクタ 41"/>
                <p:cNvCxnSpPr/>
                <p:nvPr/>
              </p:nvCxnSpPr>
              <p:spPr>
                <a:xfrm flipV="1">
                  <a:off x="3033980" y="1700718"/>
                  <a:ext cx="0" cy="362057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正方形/長方形 42"/>
                    <p:cNvSpPr/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brk m:alnAt="7"/>
                              </m:r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3" name="正方形/長方形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2984" y="3037388"/>
                      <a:ext cx="891219" cy="871089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正方形/長方形 43"/>
                    <p:cNvSpPr/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ja-JP" altLang="en-US" sz="1600" dirty="0"/>
                    </a:p>
                  </p:txBody>
                </p:sp>
              </mc:Choice>
              <mc:Fallback xmlns="">
                <p:sp>
                  <p:nvSpPr>
                    <p:cNvPr id="44" name="正方形/長方形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694" y="1458837"/>
                      <a:ext cx="900788" cy="87108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7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45" name="図 4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89802" y="2140217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6" name="図 4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V="1">
                  <a:off x="3389801" y="4080880"/>
                  <a:ext cx="1207111" cy="1207111"/>
                </a:xfrm>
                <a:prstGeom prst="rect">
                  <a:avLst/>
                </a:prstGeom>
              </p:spPr>
            </p:pic>
            <p:pic>
              <p:nvPicPr>
                <p:cNvPr id="47" name="図 4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77563" y="2140217"/>
                  <a:ext cx="1200596" cy="1207111"/>
                </a:xfrm>
                <a:prstGeom prst="rect">
                  <a:avLst/>
                </a:prstGeom>
              </p:spPr>
            </p:pic>
          </p:grpSp>
          <p:sp>
            <p:nvSpPr>
              <p:cNvPr id="38" name="円/楕円 37"/>
              <p:cNvSpPr/>
              <p:nvPr/>
            </p:nvSpPr>
            <p:spPr>
              <a:xfrm>
                <a:off x="4179387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4159065" y="5324325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076776" y="2202427"/>
                <a:ext cx="82871" cy="8287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0" name="正方形/長方形 59"/>
            <p:cNvSpPr/>
            <p:nvPr/>
          </p:nvSpPr>
          <p:spPr>
            <a:xfrm>
              <a:off x="3435079" y="206171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鏡映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79936" y="1698985"/>
            <a:ext cx="1782351" cy="1692468"/>
            <a:chOff x="9608432" y="2055039"/>
            <a:chExt cx="1782351" cy="1692468"/>
          </a:xfrm>
        </p:grpSpPr>
        <p:grpSp>
          <p:nvGrpSpPr>
            <p:cNvPr id="48" name="グループ化 47"/>
            <p:cNvGrpSpPr/>
            <p:nvPr/>
          </p:nvGrpSpPr>
          <p:grpSpPr>
            <a:xfrm>
              <a:off x="9608432" y="2215358"/>
              <a:ext cx="1782351" cy="1532149"/>
              <a:chOff x="15142081" y="196882"/>
              <a:chExt cx="4321170" cy="3714573"/>
            </a:xfrm>
          </p:grpSpPr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81506" y="2081100"/>
                <a:ext cx="1343889" cy="1343890"/>
              </a:xfrm>
              <a:prstGeom prst="rect">
                <a:avLst/>
              </a:prstGeom>
            </p:spPr>
          </p:pic>
          <p:cxnSp>
            <p:nvCxnSpPr>
              <p:cNvPr id="50" name="直線矢印コネクタ 49"/>
              <p:cNvCxnSpPr/>
              <p:nvPr/>
            </p:nvCxnSpPr>
            <p:spPr>
              <a:xfrm>
                <a:off x="15554067" y="3726794"/>
                <a:ext cx="34857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15762813" y="541645"/>
                <a:ext cx="0" cy="33698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2" name="正方形/長方形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3487" y="3021135"/>
                    <a:ext cx="839764" cy="82079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正方形/長方形 52"/>
                  <p:cNvSpPr/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53" name="正方形/長方形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081" y="196882"/>
                    <a:ext cx="848780" cy="82079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4" name="図 5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40208" y="547056"/>
                <a:ext cx="1343889" cy="1343890"/>
              </a:xfrm>
              <a:prstGeom prst="rect">
                <a:avLst/>
              </a:prstGeom>
            </p:spPr>
          </p:pic>
          <p:sp>
            <p:nvSpPr>
              <p:cNvPr id="55" name="円/楕円 54"/>
              <p:cNvSpPr/>
              <p:nvPr/>
            </p:nvSpPr>
            <p:spPr>
              <a:xfrm>
                <a:off x="18203084" y="495654"/>
                <a:ext cx="104248" cy="1042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sp>
            <p:nvSpPr>
              <p:cNvPr id="56" name="右矢印 55"/>
              <p:cNvSpPr/>
              <p:nvPr/>
            </p:nvSpPr>
            <p:spPr>
              <a:xfrm rot="17276526">
                <a:off x="16576518" y="1834967"/>
                <a:ext cx="1316707" cy="53174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</p:grpSp>
        <p:sp>
          <p:nvSpPr>
            <p:cNvPr id="61" name="正方形/長方形 60"/>
            <p:cNvSpPr/>
            <p:nvPr/>
          </p:nvSpPr>
          <p:spPr>
            <a:xfrm>
              <a:off x="9945609" y="205503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平行移動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10033735" y="1694391"/>
            <a:ext cx="1402158" cy="1694162"/>
            <a:chOff x="7652320" y="412603"/>
            <a:chExt cx="1402158" cy="1694162"/>
          </a:xfrm>
        </p:grpSpPr>
        <p:grpSp>
          <p:nvGrpSpPr>
            <p:cNvPr id="71" name="グループ化 70"/>
            <p:cNvGrpSpPr/>
            <p:nvPr/>
          </p:nvGrpSpPr>
          <p:grpSpPr>
            <a:xfrm>
              <a:off x="7652320" y="588405"/>
              <a:ext cx="1356185" cy="1518360"/>
              <a:chOff x="457199" y="3127593"/>
              <a:chExt cx="2028124" cy="2270650"/>
            </a:xfrm>
          </p:grpSpPr>
          <p:cxnSp>
            <p:nvCxnSpPr>
              <p:cNvPr id="74" name="直線矢印コネクタ 73"/>
              <p:cNvCxnSpPr/>
              <p:nvPr/>
            </p:nvCxnSpPr>
            <p:spPr>
              <a:xfrm>
                <a:off x="709038" y="5285363"/>
                <a:ext cx="153251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矢印コネクタ 74"/>
              <p:cNvCxnSpPr/>
              <p:nvPr/>
            </p:nvCxnSpPr>
            <p:spPr>
              <a:xfrm flipV="1">
                <a:off x="836641" y="3338340"/>
                <a:ext cx="0" cy="20599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正方形/長方形 75"/>
                  <p:cNvSpPr/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brk m:alnAt="7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6" name="正方形/長方形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7329" y="4857503"/>
                    <a:ext cx="517994" cy="506295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正方形/長方形 76"/>
                  <p:cNvSpPr/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ja-JP" altLang="en-US" sz="1600" dirty="0"/>
                  </a:p>
                </p:txBody>
              </p:sp>
            </mc:Choice>
            <mc:Fallback xmlns="">
              <p:sp>
                <p:nvSpPr>
                  <p:cNvPr id="77" name="正方形/長方形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199" y="3127593"/>
                    <a:ext cx="523555" cy="50629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正方形/長方形 71"/>
            <p:cNvSpPr/>
            <p:nvPr/>
          </p:nvSpPr>
          <p:spPr>
            <a:xfrm>
              <a:off x="7946482" y="412603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射影変換</a:t>
              </a:r>
              <a:endPara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正方形/長方形 83"/>
              <p:cNvSpPr/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4" name="正方形/長方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" y="3366249"/>
                <a:ext cx="1189300" cy="78592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/>
              <p:cNvSpPr/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ja-JP" sz="1400" b="0" i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4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14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5" name="正方形/長方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92" y="3427227"/>
                <a:ext cx="1786707" cy="66396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正方形/長方形 85"/>
              <p:cNvSpPr/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6" name="正方形/長方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02" y="3428157"/>
                <a:ext cx="1105879" cy="66210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正方形/長方形 86"/>
              <p:cNvSpPr/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7" name="正方形/長方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19" y="3428157"/>
                <a:ext cx="1105110" cy="66210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正方形/長方形 87"/>
              <p:cNvSpPr/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8" name="正方形/長方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38" y="3428157"/>
                <a:ext cx="1235403" cy="66210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正方形/長方形 88"/>
              <p:cNvSpPr/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1400" dirty="0"/>
              </a:p>
            </p:txBody>
          </p:sp>
        </mc:Choice>
        <mc:Fallback xmlns="">
          <p:sp>
            <p:nvSpPr>
              <p:cNvPr id="89" name="正方形/長方形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815" y="3366249"/>
                <a:ext cx="1149417" cy="785921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正方形/長方形 91"/>
          <p:cNvSpPr/>
          <p:nvPr/>
        </p:nvSpPr>
        <p:spPr>
          <a:xfrm>
            <a:off x="1391184" y="41013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ユークリッド</a:t>
            </a:r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剛体</a:t>
            </a:r>
            <a:r>
              <a:rPr lang="ja-JP" altLang="en-US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</a:p>
        </p:txBody>
      </p:sp>
      <p:sp>
        <p:nvSpPr>
          <p:cNvPr id="94" name="正方形/長方形 93"/>
          <p:cNvSpPr/>
          <p:nvPr/>
        </p:nvSpPr>
        <p:spPr>
          <a:xfrm>
            <a:off x="1231370" y="4809900"/>
            <a:ext cx="35157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相似変換</a:t>
            </a:r>
            <a:endParaRPr lang="en-US" altLang="ja-JP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(x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軸の拡大率が等しいときのみ</a:t>
            </a:r>
            <a:r>
              <a:rPr lang="en-US" altLang="ja-JP" sz="16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6504503" y="4514339"/>
            <a:ext cx="176574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Affine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平行性を持つ</a:t>
            </a:r>
            <a:endParaRPr lang="ja-JP" altLang="en-US" sz="2000" dirty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8" name="正方形/長方形 97"/>
          <p:cNvSpPr/>
          <p:nvPr/>
        </p:nvSpPr>
        <p:spPr>
          <a:xfrm>
            <a:off x="9885380" y="4514339"/>
            <a:ext cx="17235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射影</a:t>
            </a:r>
            <a:r>
              <a:rPr lang="ja-JP" altLang="en-US" sz="2400" b="1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lang="en-US" altLang="ja-JP" sz="2400" b="1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直線性を持つ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平行性なし</a:t>
            </a:r>
            <a:endParaRPr lang="en-US" altLang="ja-JP" sz="2000" dirty="0" smtClean="0">
              <a:solidFill>
                <a:srgbClr val="C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9" name="図 98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67304" y="2359115"/>
            <a:ext cx="1000749" cy="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memo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2079"/>
            <a:ext cx="10990522" cy="52968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 smtClean="0"/>
              <a:t>Image J(Fiji)</a:t>
            </a:r>
            <a:r>
              <a:rPr kumimoji="1" lang="ja-JP" altLang="en-US" dirty="0" smtClean="0"/>
              <a:t>の </a:t>
            </a:r>
            <a:r>
              <a:rPr kumimoji="1" lang="en-US" altLang="ja-JP" dirty="0" smtClean="0"/>
              <a:t>Interactive Affine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interactive perspective</a:t>
            </a:r>
            <a:r>
              <a:rPr lang="ja-JP" altLang="en-US" dirty="0" smtClean="0"/>
              <a:t>が，これらの変換の</a:t>
            </a:r>
            <a:r>
              <a:rPr lang="en-US" altLang="ja-JP" dirty="0" err="1" smtClean="0"/>
              <a:t>ky</a:t>
            </a:r>
            <a:r>
              <a:rPr lang="ja-JP" altLang="en-US" dirty="0" smtClean="0"/>
              <a:t>道を理解するのに良さそう．</a:t>
            </a:r>
            <a:endParaRPr lang="en-US" altLang="ja-JP" dirty="0" smtClean="0"/>
          </a:p>
          <a:p>
            <a:pPr lvl="1">
              <a:lnSpc>
                <a:spcPct val="100000"/>
              </a:lnSpc>
            </a:pPr>
            <a:r>
              <a:rPr kumimoji="1" lang="en-US" altLang="ja-JP" dirty="0" smtClean="0"/>
              <a:t>Menu &gt; Plug in &gt; Transform &gt; Interactive Affine</a:t>
            </a:r>
          </a:p>
          <a:p>
            <a:pPr lvl="1">
              <a:lnSpc>
                <a:spcPct val="100000"/>
              </a:lnSpc>
            </a:pPr>
            <a:r>
              <a:rPr lang="en-US" altLang="ja-JP" dirty="0" smtClean="0"/>
              <a:t>Menu</a:t>
            </a:r>
            <a:r>
              <a:rPr kumimoji="1" lang="en-US" altLang="ja-JP" dirty="0" smtClean="0"/>
              <a:t> &gt; Plug in &gt; Transform &gt; Interactive Perspective</a:t>
            </a:r>
          </a:p>
          <a:p>
            <a:pPr lvl="1">
              <a:lnSpc>
                <a:spcPct val="100000"/>
              </a:lnSpc>
            </a:pP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Menu &gt; Plug in &gt; Transform &gt; Interactive </a:t>
            </a:r>
            <a:r>
              <a:rPr lang="en-US" altLang="ja-JP" dirty="0" smtClean="0"/>
              <a:t>Moving Least Square</a:t>
            </a:r>
            <a:r>
              <a:rPr lang="ja-JP" altLang="en-US" dirty="0" smtClean="0"/>
              <a:t>とかも面白い．</a:t>
            </a:r>
            <a:r>
              <a:rPr lang="ja-JP" altLang="en-US" sz="1800" dirty="0" smtClean="0"/>
              <a:t>（ただこれやりたいなら</a:t>
            </a:r>
            <a:r>
              <a:rPr lang="en-US" altLang="ja-JP" sz="1800" dirty="0" smtClean="0"/>
              <a:t>Photoshop</a:t>
            </a:r>
            <a:r>
              <a:rPr lang="ja-JP" altLang="en-US" sz="1800" dirty="0" err="1" smtClean="0"/>
              <a:t>のほうが</a:t>
            </a:r>
            <a:r>
              <a:rPr lang="ja-JP" altLang="en-US" sz="1800" dirty="0" smtClean="0"/>
              <a:t>いいかな）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412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表記について</a:t>
            </a:r>
            <a:endParaRPr kumimoji="1" lang="ja-JP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スカラー変数はイタリック体 </a:t>
                </a:r>
                <a:r>
                  <a:rPr kumimoji="1" lang="en-US" altLang="ja-JP" dirty="0" smtClean="0"/>
                  <a:t>	:</a:t>
                </a:r>
                <a:r>
                  <a:rPr lang="ja-JP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kumimoji="1" lang="en-US" altLang="ja-JP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1" lang="ja-JP" altLang="en-US" dirty="0" smtClean="0"/>
                  <a:t>ベクトルは小文字ボールド体 </a:t>
                </a:r>
                <a:r>
                  <a:rPr kumimoji="1" lang="en-US" altLang="ja-JP" dirty="0" smtClean="0"/>
                  <a:t>	: </a:t>
                </a:r>
                <a14:m>
                  <m:oMath xmlns:m="http://schemas.openxmlformats.org/officeDocument/2006/math">
                    <m:r>
                      <a:rPr lang="en-US" altLang="ja-JP" b="1" i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endParaRPr kumimoji="1" lang="en-US" altLang="ja-JP" b="1" dirty="0" smtClean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行列は大文字ボールド体</a:t>
                </a:r>
                <a:r>
                  <a:rPr lang="en-US" altLang="ja-JP" dirty="0" smtClean="0"/>
                  <a:t>		: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ja-JP" dirty="0"/>
                  <a:t> </a:t>
                </a:r>
                <a:r>
                  <a:rPr lang="ja-JP" altLang="en-US" dirty="0"/>
                  <a:t>を</a:t>
                </a:r>
                <a:r>
                  <a:rPr lang="ja-JP" altLang="en-US" dirty="0" smtClean="0"/>
                  <a:t>利用して</a:t>
                </a:r>
                <a:r>
                  <a:rPr kumimoji="1" lang="ja-JP" altLang="en-US" dirty="0" smtClean="0"/>
                  <a:t>次元を明確に</a:t>
                </a:r>
                <a:r>
                  <a:rPr kumimoji="1" lang="en-US" altLang="ja-JP" dirty="0" smtClean="0"/>
                  <a:t>	</a:t>
                </a:r>
                <a:r>
                  <a:rPr lang="en-US" altLang="ja-JP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ja-JP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ja-JP" altLang="en-US" dirty="0" smtClean="0"/>
                  <a:t>右肩</a:t>
                </a:r>
                <a:r>
                  <a:rPr lang="en-US" altLang="ja-JP" i="1" dirty="0" smtClean="0"/>
                  <a:t>T</a:t>
                </a:r>
                <a:r>
                  <a:rPr lang="ja-JP" altLang="en-US" dirty="0" smtClean="0"/>
                  <a:t>は転置を</a:t>
                </a:r>
                <a:r>
                  <a:rPr lang="ja-JP" altLang="en-US" dirty="0"/>
                  <a:t>表す</a:t>
                </a:r>
                <a:r>
                  <a:rPr lang="en-US" altLang="ja-JP" dirty="0" smtClean="0"/>
                  <a:t>			: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 smtClean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dirty="0" smtClean="0"/>
                  <a:t>						  </a:t>
                </a:r>
                <a14:m>
                  <m:oMath xmlns:m="http://schemas.openxmlformats.org/officeDocument/2006/math">
                    <m:r>
                      <a:rPr lang="en-US" altLang="ja-JP" b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altLang="ja-JP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altLang="ja-JP" sz="2400" dirty="0" smtClean="0"/>
                  <a:t>CG</a:t>
                </a:r>
                <a:r>
                  <a:rPr lang="ja-JP" altLang="en-US" sz="2400" dirty="0" smtClean="0"/>
                  <a:t>分野の論文ではよく見かける表記ですが，どの分野もこれというわけではないですので注意してください．</a:t>
                </a:r>
                <a:endParaRPr lang="en-US" altLang="ja-JP" sz="2400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62079"/>
                <a:ext cx="11473211" cy="5595921"/>
              </a:xfrm>
              <a:blipFill rotWithShape="0">
                <a:blip r:embed="rId2"/>
                <a:stretch>
                  <a:fillRect l="-956" t="-1198" b="-1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(1)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kumimoji="1"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5796908" cy="976614"/>
              </a:xfrm>
              <a:prstGeom prst="rect">
                <a:avLst/>
              </a:prstGeom>
              <a:blipFill rotWithShape="0">
                <a:blip r:embed="rId3"/>
                <a:stretch>
                  <a:fillRect r="-23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2821198"/>
                <a:ext cx="1328184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881" t="-7895" r="-9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ja-JP" sz="24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827747"/>
                <a:ext cx="146123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6250" t="-7895" r="-417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4834296"/>
                <a:ext cx="130997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6977" t="-7895" r="-3256" b="-31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89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4000" dirty="0" smtClean="0"/>
              <a:t>内積の意味</a:t>
            </a:r>
            <a:endParaRPr kumimoji="1" lang="ja-JP" altLang="en-US" sz="4000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27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688848" y="2922115"/>
            <a:ext cx="4931664" cy="1773937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8117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226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H="1">
            <a:off x="30130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20" y="2988528"/>
                <a:ext cx="654346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/>
          <p:cNvCxnSpPr/>
          <p:nvPr/>
        </p:nvCxnSpPr>
        <p:spPr>
          <a:xfrm flipV="1">
            <a:off x="6922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95" y="3798153"/>
                <a:ext cx="769763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0" y="4998303"/>
                <a:ext cx="4725589" cy="7694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2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両者の長さを掛け合わせたもの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70" y="6027003"/>
                <a:ext cx="4541628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013" t="-4412" r="-1208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/>
          <p:cNvCxnSpPr/>
          <p:nvPr/>
        </p:nvCxnSpPr>
        <p:spPr>
          <a:xfrm flipV="1">
            <a:off x="7235952" y="2568547"/>
            <a:ext cx="2133600" cy="213360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7242048" y="3509407"/>
            <a:ext cx="3298952" cy="1186646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9364980" y="2606139"/>
            <a:ext cx="382270" cy="11734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9575800" y="3697364"/>
            <a:ext cx="41275" cy="12670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9566275" y="3630394"/>
            <a:ext cx="133350" cy="47625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870" y="2140803"/>
                <a:ext cx="623889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320" y="3115528"/>
                <a:ext cx="654346" cy="7694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/>
          <p:cNvCxnSpPr/>
          <p:nvPr/>
        </p:nvCxnSpPr>
        <p:spPr>
          <a:xfrm flipV="1">
            <a:off x="7245477" y="3868519"/>
            <a:ext cx="2565273" cy="919353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ja-JP" sz="4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ja-JP" sz="4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sz="4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4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770" y="4998303"/>
                <a:ext cx="4027128" cy="7694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430" y="3798153"/>
                <a:ext cx="47891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をベクトル</a:t>
                </a:r>
                <a14:m>
                  <m:oMath xmlns:m="http://schemas.openxmlformats.org/officeDocument/2006/math">
                    <m:r>
                      <a:rPr lang="en-US" altLang="ja-JP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に射影した長さ</a:t>
                </a:r>
                <a:endParaRPr lang="en-US" altLang="ja-JP" sz="2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42" y="6027003"/>
                <a:ext cx="54649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786" t="-8000" r="-78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sz="3600" dirty="0" smtClean="0">
                    <a:solidFill>
                      <a:schemeClr val="tx1"/>
                    </a:solidFill>
                  </a:rPr>
                  <a:t>のとき</a:t>
                </a:r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620" y="1451828"/>
                <a:ext cx="2839624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18868" r="-4506" b="-301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2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フリーフォーム 23"/>
          <p:cNvSpPr/>
          <p:nvPr/>
        </p:nvSpPr>
        <p:spPr>
          <a:xfrm>
            <a:off x="960665" y="4592289"/>
            <a:ext cx="3892550" cy="1162050"/>
          </a:xfrm>
          <a:custGeom>
            <a:avLst/>
            <a:gdLst>
              <a:gd name="connsiteX0" fmla="*/ 0 w 3892550"/>
              <a:gd name="connsiteY0" fmla="*/ 514350 h 1162050"/>
              <a:gd name="connsiteX1" fmla="*/ 2279650 w 3892550"/>
              <a:gd name="connsiteY1" fmla="*/ 0 h 1162050"/>
              <a:gd name="connsiteX2" fmla="*/ 3892550 w 3892550"/>
              <a:gd name="connsiteY2" fmla="*/ 647700 h 1162050"/>
              <a:gd name="connsiteX3" fmla="*/ 1587500 w 3892550"/>
              <a:gd name="connsiteY3" fmla="*/ 1162050 h 1162050"/>
              <a:gd name="connsiteX4" fmla="*/ 0 w 3892550"/>
              <a:gd name="connsiteY4" fmla="*/ 5143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550" h="1162050">
                <a:moveTo>
                  <a:pt x="0" y="514350"/>
                </a:moveTo>
                <a:lnTo>
                  <a:pt x="2279650" y="0"/>
                </a:lnTo>
                <a:lnTo>
                  <a:pt x="3892550" y="647700"/>
                </a:lnTo>
                <a:lnTo>
                  <a:pt x="1587500" y="1162050"/>
                </a:lnTo>
                <a:lnTo>
                  <a:pt x="0" y="5143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000" dirty="0" smtClean="0"/>
              <a:t>外積の意味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85" y="1658647"/>
                <a:ext cx="4725461" cy="1083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951267" y="5108417"/>
            <a:ext cx="1615948" cy="652272"/>
          </a:xfrm>
          <a:prstGeom prst="straightConnector1">
            <a:avLst/>
          </a:prstGeom>
          <a:ln w="539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957363" y="4592289"/>
            <a:ext cx="2308352" cy="510034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/>
              <p:cNvSpPr/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ja-JP" altLang="en-US" sz="4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57" y="5406387"/>
                <a:ext cx="623889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93" y="4000769"/>
                <a:ext cx="654346" cy="7694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>
            <a:off x="3249967" y="4600417"/>
            <a:ext cx="1615948" cy="65227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2570263" y="5246339"/>
            <a:ext cx="2308352" cy="51003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flipV="1">
            <a:off x="973039" y="2946400"/>
            <a:ext cx="71990" cy="2140247"/>
          </a:xfrm>
          <a:prstGeom prst="straightConnector1">
            <a:avLst/>
          </a:prstGeom>
          <a:ln w="539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sz="32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90" y="3072309"/>
                <a:ext cx="122783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二つのベクトル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に直交するベクトルを返す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長さは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ベクトル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が作る平行四辺形の面積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7" y="5968425"/>
                <a:ext cx="5450018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1230" t="-4310" r="-559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/>
          <p:cNvSpPr/>
          <p:nvPr/>
        </p:nvSpPr>
        <p:spPr>
          <a:xfrm>
            <a:off x="7292372" y="1701224"/>
            <a:ext cx="40318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よくある応用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</a:p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三角形ポリゴンの法線・面積計算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2" name="フリーフォーム 31"/>
          <p:cNvSpPr/>
          <p:nvPr/>
        </p:nvSpPr>
        <p:spPr>
          <a:xfrm>
            <a:off x="7910285" y="3251200"/>
            <a:ext cx="1799772" cy="899885"/>
          </a:xfrm>
          <a:custGeom>
            <a:avLst/>
            <a:gdLst>
              <a:gd name="connsiteX0" fmla="*/ 0 w 1799772"/>
              <a:gd name="connsiteY0" fmla="*/ 1509485 h 1509485"/>
              <a:gd name="connsiteX1" fmla="*/ 406400 w 1799772"/>
              <a:gd name="connsiteY1" fmla="*/ 0 h 1509485"/>
              <a:gd name="connsiteX2" fmla="*/ 1799772 w 1799772"/>
              <a:gd name="connsiteY2" fmla="*/ 986971 h 1509485"/>
              <a:gd name="connsiteX3" fmla="*/ 0 w 1799772"/>
              <a:gd name="connsiteY3" fmla="*/ 1509485 h 150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772" h="1509485">
                <a:moveTo>
                  <a:pt x="0" y="1509485"/>
                </a:moveTo>
                <a:lnTo>
                  <a:pt x="406400" y="0"/>
                </a:lnTo>
                <a:lnTo>
                  <a:pt x="1799772" y="986971"/>
                </a:lnTo>
                <a:lnTo>
                  <a:pt x="0" y="1509485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27" y="4028105"/>
                <a:ext cx="63414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127" y="3650734"/>
                <a:ext cx="63414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/>
              <p:cNvSpPr/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ja-JP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5" name="正方形/長方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84" y="2910505"/>
                <a:ext cx="63414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/>
              <p:cNvSpPr/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法線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800" b="1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ja-JP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ja-JP" sz="2800" b="1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6" name="正方形/長方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4536105"/>
                <a:ext cx="4168321" cy="787780"/>
              </a:xfrm>
              <a:prstGeom prst="rect">
                <a:avLst/>
              </a:prstGeom>
              <a:blipFill rotWithShape="0">
                <a:blip r:embed="rId10"/>
                <a:stretch>
                  <a:fillRect l="-3070"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b="1" dirty="0" smtClean="0"/>
                  <a:t>面積</a:t>
                </a:r>
                <a:r>
                  <a:rPr lang="en-US" altLang="ja-JP" sz="28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ja-JP" sz="2400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584" y="5610162"/>
                <a:ext cx="4956293" cy="613886"/>
              </a:xfrm>
              <a:prstGeom prst="rect">
                <a:avLst/>
              </a:prstGeom>
              <a:blipFill rotWithShape="0">
                <a:blip r:embed="rId11"/>
                <a:stretch>
                  <a:fillRect l="-2583" t="-9901" b="-178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/>
          <p:cNvCxnSpPr/>
          <p:nvPr/>
        </p:nvCxnSpPr>
        <p:spPr>
          <a:xfrm flipH="1" flipV="1">
            <a:off x="8474499" y="2649417"/>
            <a:ext cx="139868" cy="1029289"/>
          </a:xfrm>
          <a:prstGeom prst="straightConnector1">
            <a:avLst/>
          </a:prstGeom>
          <a:ln w="539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0889">
                <a:off x="8468639" y="2743605"/>
                <a:ext cx="530915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(2)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のとき以下の計算をせよ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7645491" cy="813877"/>
              </a:xfrm>
              <a:prstGeom prst="rect">
                <a:avLst/>
              </a:prstGeom>
              <a:blipFill rotWithShape="0">
                <a:blip r:embed="rId3"/>
                <a:stretch>
                  <a:fillRect r="-1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052949"/>
                <a:ext cx="970137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6289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3906504"/>
                <a:ext cx="1101840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5525"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の行列式</a:t>
                </a:r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を求めよ</a:t>
                </a:r>
                <a:endParaRPr lang="en-US" altLang="ja-JP" sz="20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5613613"/>
                <a:ext cx="339112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99" t="-9091" r="-1259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ja-JP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𝐀𝐁</m:t>
                    </m:r>
                  </m:oMath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6" y="4760059"/>
                <a:ext cx="100059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6098"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42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17" y="283483"/>
            <a:ext cx="11473211" cy="73327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線形代数</a:t>
            </a:r>
            <a:r>
              <a:rPr lang="ja-JP" altLang="en-US" sz="3600" dirty="0" smtClean="0"/>
              <a:t>の復習</a:t>
            </a:r>
            <a:r>
              <a:rPr lang="en-US" altLang="ja-JP" sz="3600" dirty="0" smtClean="0"/>
              <a:t>(3)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kumimoji="1"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ja-JP" sz="28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2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固有値と固有ベクトルを求めよ</a:t>
                </a:r>
                <a:endParaRPr kumimoji="1"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7" y="1279451"/>
                <a:ext cx="10728899" cy="1176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47" y="7212704"/>
            <a:ext cx="10058199" cy="3269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6580</TotalTime>
  <Words>1832</Words>
  <Application>Microsoft Office PowerPoint</Application>
  <PresentationFormat>ワイド画面</PresentationFormat>
  <Paragraphs>554</Paragraphs>
  <Slides>37</Slides>
  <Notes>12</Notes>
  <HiddenSlides>1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ビットマップ イメージ</vt:lpstr>
      <vt:lpstr>デジタルメディア処理1 </vt:lpstr>
      <vt:lpstr>デジタルメディア処理1、2017（後期）</vt:lpstr>
      <vt:lpstr>Contents</vt:lpstr>
      <vt:lpstr>表記について</vt:lpstr>
      <vt:lpstr>線形代数の復習(1)</vt:lpstr>
      <vt:lpstr>内積の意味</vt:lpstr>
      <vt:lpstr>外積の意味</vt:lpstr>
      <vt:lpstr>線形代数の復習(2)</vt:lpstr>
      <vt:lpstr>線形代数の復習(3)</vt:lpstr>
      <vt:lpstr>線形代数の復習(4)</vt:lpstr>
      <vt:lpstr>線形代数の復習(5)</vt:lpstr>
      <vt:lpstr>PowerPoint プレゼンテーション</vt:lpstr>
      <vt:lpstr>固有値・固有ベクトルの意味</vt:lpstr>
      <vt:lpstr>固有値・固有ベクトルの意味</vt:lpstr>
      <vt:lpstr>まとめ : ベクトルと行列の復習</vt:lpstr>
      <vt:lpstr>画像の線形変換</vt:lpstr>
      <vt:lpstr>線形変換</vt:lpstr>
      <vt:lpstr>拡大縮小</vt:lpstr>
      <vt:lpstr>回転</vt:lpstr>
      <vt:lpstr>せん断（スキュー）</vt:lpstr>
      <vt:lpstr>鏡映: 直線に対して反転する変換</vt:lpstr>
      <vt:lpstr>PowerPoint プレゼンテーション</vt:lpstr>
      <vt:lpstr>線形変換 : 合成</vt:lpstr>
      <vt:lpstr>ちょっと蛇足ですが。。。</vt:lpstr>
      <vt:lpstr>画像の線形変換 : まとめ</vt:lpstr>
      <vt:lpstr>PowerPoint プレゼンテーション</vt:lpstr>
      <vt:lpstr>平行移動</vt:lpstr>
      <vt:lpstr>Affine 変換 </vt:lpstr>
      <vt:lpstr>同次座標系表現</vt:lpstr>
      <vt:lpstr>アフィン変換の 同次座標表現</vt:lpstr>
      <vt:lpstr>同時座標表現の利点</vt:lpstr>
      <vt:lpstr>同時座標表現の利点</vt:lpstr>
      <vt:lpstr>同時座標表現の利点 : もう少し複雑な例</vt:lpstr>
      <vt:lpstr>まとめ : アフィン変換と同次座標系</vt:lpstr>
      <vt:lpstr>射影変換</vt:lpstr>
      <vt:lpstr>変換の名称と包含関係</vt:lpstr>
      <vt:lpstr>memo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248</cp:revision>
  <cp:lastPrinted>2017-03-12T06:54:03Z</cp:lastPrinted>
  <dcterms:created xsi:type="dcterms:W3CDTF">2017-01-19T02:23:36Z</dcterms:created>
  <dcterms:modified xsi:type="dcterms:W3CDTF">2017-09-02T06:12:17Z</dcterms:modified>
</cp:coreProperties>
</file>