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
  </p:notesMasterIdLst>
  <p:sldIdLst>
    <p:sldId id="269" r:id="rId2"/>
    <p:sldId id="344" r:id="rId3"/>
    <p:sldId id="353" r:id="rId4"/>
    <p:sldId id="355" r:id="rId5"/>
  </p:sldIdLst>
  <p:sldSz cx="12192000" cy="6858000"/>
  <p:notesSz cx="7099300" cy="10234613"/>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422" autoAdjust="0"/>
    <p:restoredTop sz="68203" autoAdjust="0"/>
  </p:normalViewPr>
  <p:slideViewPr>
    <p:cSldViewPr snapToGrid="0">
      <p:cViewPr varScale="1">
        <p:scale>
          <a:sx n="83" d="100"/>
          <a:sy n="83" d="100"/>
        </p:scale>
        <p:origin x="1704" y="78"/>
      </p:cViewPr>
      <p:guideLst/>
    </p:cSldViewPr>
  </p:slideViewPr>
  <p:notesTextViewPr>
    <p:cViewPr>
      <p:scale>
        <a:sx n="150" d="100"/>
        <a:sy n="15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endParaRPr kumimoji="1" lang="ja-JP" altLang="en-US"/>
          </a:p>
        </p:txBody>
      </p:sp>
      <p:sp>
        <p:nvSpPr>
          <p:cNvPr id="3" name="日付プレースホルダー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B5D18E4F-8904-49F0-A966-ED8BC304F0DA}" type="datetimeFigureOut">
              <a:rPr kumimoji="1" lang="ja-JP" altLang="en-US" smtClean="0"/>
              <a:t>2017/6/28</a:t>
            </a:fld>
            <a:endParaRPr kumimoji="1" lang="ja-JP" altLang="en-US"/>
          </a:p>
        </p:txBody>
      </p:sp>
      <p:sp>
        <p:nvSpPr>
          <p:cNvPr id="4" name="スライド イメージ プレースホルダー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ja-JP" altLang="en-US"/>
          </a:p>
        </p:txBody>
      </p:sp>
      <p:sp>
        <p:nvSpPr>
          <p:cNvPr id="5" name="ノート プレースホルダー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kumimoji="1" lang="ja-JP" altLang="en-US"/>
          </a:p>
        </p:txBody>
      </p:sp>
      <p:sp>
        <p:nvSpPr>
          <p:cNvPr id="7" name="スライド番号プレースホルダー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315B3230-1262-4AAB-8ECE-8CE048B285BF}" type="slidenum">
              <a:rPr kumimoji="1" lang="ja-JP" altLang="en-US" smtClean="0"/>
              <a:t>‹#›</a:t>
            </a:fld>
            <a:endParaRPr kumimoji="1" lang="ja-JP" altLang="en-US"/>
          </a:p>
        </p:txBody>
      </p:sp>
    </p:spTree>
    <p:extLst>
      <p:ext uri="{BB962C8B-B14F-4D97-AF65-F5344CB8AC3E}">
        <p14:creationId xmlns:p14="http://schemas.microsoft.com/office/powerpoint/2010/main" val="421166232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a:xfrm>
            <a:off x="838200" y="6356350"/>
            <a:ext cx="2743200" cy="365125"/>
          </a:xfrm>
          <a:prstGeom prst="rect">
            <a:avLst/>
          </a:prstGeom>
        </p:spPr>
        <p:txBody>
          <a:bodyPr/>
          <a:lstStyle/>
          <a:p>
            <a:fld id="{B10875E1-285E-4E62-A15A-65F7A0855A09}" type="datetimeFigureOut">
              <a:rPr kumimoji="1" lang="ja-JP" altLang="en-US" smtClean="0"/>
              <a:t>2017/6/28</a:t>
            </a:fld>
            <a:endParaRPr kumimoji="1" lang="ja-JP" altLang="en-US"/>
          </a:p>
        </p:txBody>
      </p:sp>
      <p:sp>
        <p:nvSpPr>
          <p:cNvPr id="5" name="フッター プレースホルダー 4"/>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6" name="スライド番号プレースホルダー 5"/>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27580860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a:xfrm>
            <a:off x="838200" y="6356350"/>
            <a:ext cx="2743200" cy="365125"/>
          </a:xfrm>
          <a:prstGeom prst="rect">
            <a:avLst/>
          </a:prstGeom>
        </p:spPr>
        <p:txBody>
          <a:bodyPr/>
          <a:lstStyle/>
          <a:p>
            <a:fld id="{B10875E1-285E-4E62-A15A-65F7A0855A09}" type="datetimeFigureOut">
              <a:rPr kumimoji="1" lang="ja-JP" altLang="en-US" smtClean="0"/>
              <a:t>2017/6/28</a:t>
            </a:fld>
            <a:endParaRPr kumimoji="1" lang="ja-JP" altLang="en-US"/>
          </a:p>
        </p:txBody>
      </p:sp>
      <p:sp>
        <p:nvSpPr>
          <p:cNvPr id="5" name="フッター プレースホルダー 4"/>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6" name="スライド番号プレースホルダー 5"/>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13222287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a:xfrm>
            <a:off x="838200" y="6356350"/>
            <a:ext cx="2743200" cy="365125"/>
          </a:xfrm>
          <a:prstGeom prst="rect">
            <a:avLst/>
          </a:prstGeom>
        </p:spPr>
        <p:txBody>
          <a:bodyPr/>
          <a:lstStyle/>
          <a:p>
            <a:fld id="{B10875E1-285E-4E62-A15A-65F7A0855A09}" type="datetimeFigureOut">
              <a:rPr kumimoji="1" lang="ja-JP" altLang="en-US" smtClean="0"/>
              <a:t>2017/6/28</a:t>
            </a:fld>
            <a:endParaRPr kumimoji="1" lang="ja-JP" altLang="en-US"/>
          </a:p>
        </p:txBody>
      </p:sp>
      <p:sp>
        <p:nvSpPr>
          <p:cNvPr id="5" name="フッター プレースホルダー 4"/>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6" name="スライド番号プレースホルダー 5"/>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14478083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199" y="283483"/>
            <a:ext cx="11473211" cy="733270"/>
          </a:xfrm>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457199" y="1262079"/>
            <a:ext cx="11473211" cy="5296829"/>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Tree>
    <p:extLst>
      <p:ext uri="{BB962C8B-B14F-4D97-AF65-F5344CB8AC3E}">
        <p14:creationId xmlns:p14="http://schemas.microsoft.com/office/powerpoint/2010/main" val="73008582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a:xfrm>
            <a:off x="838200" y="6356350"/>
            <a:ext cx="2743200" cy="365125"/>
          </a:xfrm>
          <a:prstGeom prst="rect">
            <a:avLst/>
          </a:prstGeom>
        </p:spPr>
        <p:txBody>
          <a:bodyPr/>
          <a:lstStyle/>
          <a:p>
            <a:fld id="{B10875E1-285E-4E62-A15A-65F7A0855A09}" type="datetimeFigureOut">
              <a:rPr kumimoji="1" lang="ja-JP" altLang="en-US" smtClean="0"/>
              <a:t>2017/6/28</a:t>
            </a:fld>
            <a:endParaRPr kumimoji="1" lang="ja-JP" altLang="en-US"/>
          </a:p>
        </p:txBody>
      </p:sp>
      <p:sp>
        <p:nvSpPr>
          <p:cNvPr id="5" name="フッター プレースホルダー 4"/>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6" name="スライド番号プレースホルダー 5"/>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35510744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vl2pPr>
              <a:defRPr>
                <a:latin typeface="メイリオ" panose="020B0604030504040204" pitchFamily="50" charset="-128"/>
                <a:ea typeface="メイリオ" panose="020B0604030504040204" pitchFamily="50" charset="-128"/>
                <a:cs typeface="メイリオ" panose="020B0604030504040204" pitchFamily="50" charset="-128"/>
              </a:defRPr>
            </a:lvl2pPr>
            <a:lvl3pPr>
              <a:defRPr>
                <a:latin typeface="メイリオ" panose="020B0604030504040204" pitchFamily="50" charset="-128"/>
                <a:ea typeface="メイリオ" panose="020B0604030504040204" pitchFamily="50" charset="-128"/>
                <a:cs typeface="メイリオ" panose="020B0604030504040204" pitchFamily="50" charset="-128"/>
              </a:defRPr>
            </a:lvl3pPr>
            <a:lvl4pPr>
              <a:defRPr>
                <a:latin typeface="メイリオ" panose="020B0604030504040204" pitchFamily="50" charset="-128"/>
                <a:ea typeface="メイリオ" panose="020B0604030504040204" pitchFamily="50" charset="-128"/>
                <a:cs typeface="メイリオ" panose="020B0604030504040204" pitchFamily="50" charset="-128"/>
              </a:defRPr>
            </a:lvl4pPr>
            <a:lvl5pPr>
              <a:defRPr>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vl2pPr>
              <a:defRPr>
                <a:latin typeface="メイリオ" panose="020B0604030504040204" pitchFamily="50" charset="-128"/>
                <a:ea typeface="メイリオ" panose="020B0604030504040204" pitchFamily="50" charset="-128"/>
                <a:cs typeface="メイリオ" panose="020B0604030504040204" pitchFamily="50" charset="-128"/>
              </a:defRPr>
            </a:lvl2pPr>
            <a:lvl3pPr>
              <a:defRPr>
                <a:latin typeface="メイリオ" panose="020B0604030504040204" pitchFamily="50" charset="-128"/>
                <a:ea typeface="メイリオ" panose="020B0604030504040204" pitchFamily="50" charset="-128"/>
                <a:cs typeface="メイリオ" panose="020B0604030504040204" pitchFamily="50" charset="-128"/>
              </a:defRPr>
            </a:lvl3pPr>
            <a:lvl4pPr>
              <a:defRPr>
                <a:latin typeface="メイリオ" panose="020B0604030504040204" pitchFamily="50" charset="-128"/>
                <a:ea typeface="メイリオ" panose="020B0604030504040204" pitchFamily="50" charset="-128"/>
                <a:cs typeface="メイリオ" panose="020B0604030504040204" pitchFamily="50" charset="-128"/>
              </a:defRPr>
            </a:lvl4pPr>
            <a:lvl5pPr>
              <a:defRPr>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a:xfrm>
            <a:off x="838200" y="6356350"/>
            <a:ext cx="2743200" cy="365125"/>
          </a:xfrm>
          <a:prstGeom prst="rect">
            <a:avLst/>
          </a:prstGeo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fld id="{B10875E1-285E-4E62-A15A-65F7A0855A09}" type="datetimeFigureOut">
              <a:rPr lang="ja-JP" altLang="en-US" smtClean="0"/>
              <a:pPr/>
              <a:t>2017/6/28</a:t>
            </a:fld>
            <a:endParaRPr lang="ja-JP" altLang="en-US"/>
          </a:p>
        </p:txBody>
      </p:sp>
      <p:sp>
        <p:nvSpPr>
          <p:cNvPr id="6" name="フッター プレースホルダー 5"/>
          <p:cNvSpPr>
            <a:spLocks noGrp="1"/>
          </p:cNvSpPr>
          <p:nvPr>
            <p:ph type="ftr" sz="quarter" idx="11"/>
          </p:nvPr>
        </p:nvSpPr>
        <p:spPr>
          <a:xfrm>
            <a:off x="4038600" y="6356350"/>
            <a:ext cx="4114800" cy="365125"/>
          </a:xfrm>
          <a:prstGeom prst="rect">
            <a:avLst/>
          </a:prstGeo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endParaRPr lang="ja-JP" altLang="en-US"/>
          </a:p>
        </p:txBody>
      </p:sp>
      <p:sp>
        <p:nvSpPr>
          <p:cNvPr id="7" name="スライド番号プレースホルダー 6"/>
          <p:cNvSpPr>
            <a:spLocks noGrp="1"/>
          </p:cNvSpPr>
          <p:nvPr>
            <p:ph type="sldNum" sz="quarter" idx="12"/>
          </p:nvPr>
        </p:nvSpPr>
        <p:spPr>
          <a:xfrm>
            <a:off x="8610600" y="6356350"/>
            <a:ext cx="2743200" cy="365125"/>
          </a:xfrm>
          <a:prstGeom prst="rect">
            <a:avLst/>
          </a:prstGeo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fld id="{F35DE295-420C-4265-BE54-AE59FA4027A6}" type="slidenum">
              <a:rPr lang="ja-JP" altLang="en-US" smtClean="0"/>
              <a:pPr/>
              <a:t>‹#›</a:t>
            </a:fld>
            <a:endParaRPr lang="ja-JP" altLang="en-US"/>
          </a:p>
        </p:txBody>
      </p:sp>
    </p:spTree>
    <p:extLst>
      <p:ext uri="{BB962C8B-B14F-4D97-AF65-F5344CB8AC3E}">
        <p14:creationId xmlns:p14="http://schemas.microsoft.com/office/powerpoint/2010/main" val="8107099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vl2pPr>
              <a:defRPr>
                <a:latin typeface="メイリオ" panose="020B0604030504040204" pitchFamily="50" charset="-128"/>
                <a:ea typeface="メイリオ" panose="020B0604030504040204" pitchFamily="50" charset="-128"/>
                <a:cs typeface="メイリオ" panose="020B0604030504040204" pitchFamily="50" charset="-128"/>
              </a:defRPr>
            </a:lvl2pPr>
            <a:lvl3pPr>
              <a:defRPr>
                <a:latin typeface="メイリオ" panose="020B0604030504040204" pitchFamily="50" charset="-128"/>
                <a:ea typeface="メイリオ" panose="020B0604030504040204" pitchFamily="50" charset="-128"/>
                <a:cs typeface="メイリオ" panose="020B0604030504040204" pitchFamily="50" charset="-128"/>
              </a:defRPr>
            </a:lvl3pPr>
            <a:lvl4pPr>
              <a:defRPr>
                <a:latin typeface="メイリオ" panose="020B0604030504040204" pitchFamily="50" charset="-128"/>
                <a:ea typeface="メイリオ" panose="020B0604030504040204" pitchFamily="50" charset="-128"/>
                <a:cs typeface="メイリオ" panose="020B0604030504040204" pitchFamily="50" charset="-128"/>
              </a:defRPr>
            </a:lvl4pPr>
            <a:lvl5pPr>
              <a:defRPr>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vl2pPr>
              <a:defRPr>
                <a:latin typeface="メイリオ" panose="020B0604030504040204" pitchFamily="50" charset="-128"/>
                <a:ea typeface="メイリオ" panose="020B0604030504040204" pitchFamily="50" charset="-128"/>
                <a:cs typeface="メイリオ" panose="020B0604030504040204" pitchFamily="50" charset="-128"/>
              </a:defRPr>
            </a:lvl2pPr>
            <a:lvl3pPr>
              <a:defRPr>
                <a:latin typeface="メイリオ" panose="020B0604030504040204" pitchFamily="50" charset="-128"/>
                <a:ea typeface="メイリオ" panose="020B0604030504040204" pitchFamily="50" charset="-128"/>
                <a:cs typeface="メイリオ" panose="020B0604030504040204" pitchFamily="50" charset="-128"/>
              </a:defRPr>
            </a:lvl3pPr>
            <a:lvl4pPr>
              <a:defRPr>
                <a:latin typeface="メイリオ" panose="020B0604030504040204" pitchFamily="50" charset="-128"/>
                <a:ea typeface="メイリオ" panose="020B0604030504040204" pitchFamily="50" charset="-128"/>
                <a:cs typeface="メイリオ" panose="020B0604030504040204" pitchFamily="50" charset="-128"/>
              </a:defRPr>
            </a:lvl4pPr>
            <a:lvl5pPr>
              <a:defRPr>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a:xfrm>
            <a:off x="838200" y="6356350"/>
            <a:ext cx="2743200" cy="365125"/>
          </a:xfrm>
          <a:prstGeom prst="rect">
            <a:avLst/>
          </a:prstGeo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fld id="{B10875E1-285E-4E62-A15A-65F7A0855A09}" type="datetimeFigureOut">
              <a:rPr lang="ja-JP" altLang="en-US" smtClean="0"/>
              <a:pPr/>
              <a:t>2017/6/28</a:t>
            </a:fld>
            <a:endParaRPr lang="ja-JP" altLang="en-US"/>
          </a:p>
        </p:txBody>
      </p:sp>
      <p:sp>
        <p:nvSpPr>
          <p:cNvPr id="8" name="フッター プレースホルダー 7"/>
          <p:cNvSpPr>
            <a:spLocks noGrp="1"/>
          </p:cNvSpPr>
          <p:nvPr>
            <p:ph type="ftr" sz="quarter" idx="11"/>
          </p:nvPr>
        </p:nvSpPr>
        <p:spPr>
          <a:xfrm>
            <a:off x="4038600" y="6356350"/>
            <a:ext cx="4114800" cy="365125"/>
          </a:xfrm>
          <a:prstGeom prst="rect">
            <a:avLst/>
          </a:prstGeo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endParaRPr lang="ja-JP" altLang="en-US"/>
          </a:p>
        </p:txBody>
      </p:sp>
      <p:sp>
        <p:nvSpPr>
          <p:cNvPr id="9" name="スライド番号プレースホルダー 8"/>
          <p:cNvSpPr>
            <a:spLocks noGrp="1"/>
          </p:cNvSpPr>
          <p:nvPr>
            <p:ph type="sldNum" sz="quarter" idx="12"/>
          </p:nvPr>
        </p:nvSpPr>
        <p:spPr>
          <a:xfrm>
            <a:off x="8610600" y="6356350"/>
            <a:ext cx="2743200" cy="365125"/>
          </a:xfrm>
          <a:prstGeom prst="rect">
            <a:avLst/>
          </a:prstGeo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fld id="{F35DE295-420C-4265-BE54-AE59FA4027A6}" type="slidenum">
              <a:rPr lang="ja-JP" altLang="en-US" smtClean="0"/>
              <a:pPr/>
              <a:t>‹#›</a:t>
            </a:fld>
            <a:endParaRPr lang="ja-JP" altLang="en-US"/>
          </a:p>
        </p:txBody>
      </p:sp>
    </p:spTree>
    <p:extLst>
      <p:ext uri="{BB962C8B-B14F-4D97-AF65-F5344CB8AC3E}">
        <p14:creationId xmlns:p14="http://schemas.microsoft.com/office/powerpoint/2010/main" val="9679110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a:xfrm>
            <a:off x="838200" y="6356350"/>
            <a:ext cx="2743200" cy="365125"/>
          </a:xfrm>
          <a:prstGeom prst="rect">
            <a:avLst/>
          </a:prstGeom>
        </p:spPr>
        <p:txBody>
          <a:bodyPr/>
          <a:lstStyle/>
          <a:p>
            <a:fld id="{B10875E1-285E-4E62-A15A-65F7A0855A09}" type="datetimeFigureOut">
              <a:rPr kumimoji="1" lang="ja-JP" altLang="en-US" smtClean="0"/>
              <a:t>2017/6/28</a:t>
            </a:fld>
            <a:endParaRPr kumimoji="1" lang="ja-JP" altLang="en-US"/>
          </a:p>
        </p:txBody>
      </p:sp>
      <p:sp>
        <p:nvSpPr>
          <p:cNvPr id="4" name="フッター プレースホルダー 3"/>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5" name="スライド番号プレースホルダー 4"/>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25986136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a:xfrm>
            <a:off x="838200" y="6356350"/>
            <a:ext cx="2743200" cy="365125"/>
          </a:xfrm>
          <a:prstGeom prst="rect">
            <a:avLst/>
          </a:prstGeom>
        </p:spPr>
        <p:txBody>
          <a:bodyPr/>
          <a:lstStyle/>
          <a:p>
            <a:fld id="{B10875E1-285E-4E62-A15A-65F7A0855A09}" type="datetimeFigureOut">
              <a:rPr kumimoji="1" lang="ja-JP" altLang="en-US" smtClean="0"/>
              <a:t>2017/6/28</a:t>
            </a:fld>
            <a:endParaRPr kumimoji="1" lang="ja-JP" altLang="en-US"/>
          </a:p>
        </p:txBody>
      </p:sp>
      <p:sp>
        <p:nvSpPr>
          <p:cNvPr id="3" name="フッター プレースホルダー 2"/>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4" name="スライド番号プレースホルダー 3"/>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40994808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a:xfrm>
            <a:off x="838200" y="6356350"/>
            <a:ext cx="2743200" cy="365125"/>
          </a:xfrm>
          <a:prstGeom prst="rect">
            <a:avLst/>
          </a:prstGeom>
        </p:spPr>
        <p:txBody>
          <a:bodyPr/>
          <a:lstStyle/>
          <a:p>
            <a:fld id="{B10875E1-285E-4E62-A15A-65F7A0855A09}" type="datetimeFigureOut">
              <a:rPr kumimoji="1" lang="ja-JP" altLang="en-US" smtClean="0"/>
              <a:t>2017/6/28</a:t>
            </a:fld>
            <a:endParaRPr kumimoji="1" lang="ja-JP" altLang="en-US"/>
          </a:p>
        </p:txBody>
      </p:sp>
      <p:sp>
        <p:nvSpPr>
          <p:cNvPr id="6" name="フッター プレースホルダー 5"/>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7" name="スライド番号プレースホルダー 6"/>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32967091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a:xfrm>
            <a:off x="838200" y="6356350"/>
            <a:ext cx="2743200" cy="365125"/>
          </a:xfrm>
          <a:prstGeom prst="rect">
            <a:avLst/>
          </a:prstGeom>
        </p:spPr>
        <p:txBody>
          <a:bodyPr/>
          <a:lstStyle/>
          <a:p>
            <a:fld id="{B10875E1-285E-4E62-A15A-65F7A0855A09}" type="datetimeFigureOut">
              <a:rPr kumimoji="1" lang="ja-JP" altLang="en-US" smtClean="0"/>
              <a:t>2017/6/28</a:t>
            </a:fld>
            <a:endParaRPr kumimoji="1" lang="ja-JP" altLang="en-US"/>
          </a:p>
        </p:txBody>
      </p:sp>
      <p:sp>
        <p:nvSpPr>
          <p:cNvPr id="6" name="フッター プレースホルダー 5"/>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7" name="スライド番号プレースホルダー 6"/>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28117775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278781" y="365126"/>
            <a:ext cx="11708780" cy="733270"/>
          </a:xfrm>
          <a:prstGeom prst="rect">
            <a:avLst/>
          </a:prstGeom>
        </p:spPr>
        <p:txBody>
          <a:bodyPr vert="horz" lIns="91440" tIns="45720" rIns="91440" bIns="45720" rtlCol="0" anchor="ctr">
            <a:normAutofit/>
          </a:bodyPr>
          <a:lstStyle/>
          <a:p>
            <a:r>
              <a:rPr kumimoji="1" lang="ja-JP" altLang="en-US" dirty="0" smtClean="0"/>
              <a:t>マスター タイトルの書式設定</a:t>
            </a:r>
            <a:endParaRPr kumimoji="1" lang="ja-JP" altLang="en-US" dirty="0"/>
          </a:p>
        </p:txBody>
      </p:sp>
      <p:sp>
        <p:nvSpPr>
          <p:cNvPr id="3" name="テキスト プレースホルダー 2"/>
          <p:cNvSpPr>
            <a:spLocks noGrp="1"/>
          </p:cNvSpPr>
          <p:nvPr>
            <p:ph type="body" idx="1"/>
          </p:nvPr>
        </p:nvSpPr>
        <p:spPr>
          <a:xfrm>
            <a:off x="278781" y="1343722"/>
            <a:ext cx="11708780" cy="5296829"/>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正方形/長方形 6"/>
          <p:cNvSpPr/>
          <p:nvPr userDrawn="1"/>
        </p:nvSpPr>
        <p:spPr>
          <a:xfrm>
            <a:off x="-1" y="0"/>
            <a:ext cx="201781" cy="690260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9866252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ormAutofit/>
          </a:bodyPr>
          <a:lstStyle/>
          <a:p>
            <a:pPr algn="r"/>
            <a:r>
              <a:rPr lang="ja-JP" altLang="en-US" sz="5400" dirty="0" smtClean="0"/>
              <a:t>デジタルメディア処理</a:t>
            </a:r>
            <a:r>
              <a:rPr lang="en-US" altLang="ja-JP" sz="5400" dirty="0" smtClean="0"/>
              <a:t>2</a:t>
            </a:r>
            <a:endParaRPr kumimoji="1" lang="ja-JP" altLang="en-US" sz="5400" dirty="0"/>
          </a:p>
        </p:txBody>
      </p:sp>
      <p:sp>
        <p:nvSpPr>
          <p:cNvPr id="3" name="サブタイトル 2"/>
          <p:cNvSpPr>
            <a:spLocks noGrp="1"/>
          </p:cNvSpPr>
          <p:nvPr>
            <p:ph type="subTitle" idx="1"/>
          </p:nvPr>
        </p:nvSpPr>
        <p:spPr>
          <a:xfrm>
            <a:off x="1524000" y="3956265"/>
            <a:ext cx="9144000" cy="1655762"/>
          </a:xfrm>
        </p:spPr>
        <p:txBody>
          <a:bodyPr>
            <a:normAutofit/>
          </a:bodyPr>
          <a:lstStyle/>
          <a:p>
            <a:pPr algn="r"/>
            <a:r>
              <a:rPr kumimoji="1" lang="ja-JP" altLang="en-US" sz="2800" dirty="0" smtClean="0"/>
              <a:t>担当</a:t>
            </a:r>
            <a:r>
              <a:rPr kumimoji="1" lang="en-US" altLang="ja-JP" sz="2800" dirty="0" smtClean="0"/>
              <a:t>: </a:t>
            </a:r>
            <a:r>
              <a:rPr kumimoji="1" lang="ja-JP" altLang="en-US" sz="2800" dirty="0" smtClean="0"/>
              <a:t>井尻 敬 </a:t>
            </a:r>
            <a:endParaRPr kumimoji="1" lang="ja-JP" altLang="en-US" sz="2800" dirty="0"/>
          </a:p>
        </p:txBody>
      </p:sp>
    </p:spTree>
    <p:extLst>
      <p:ext uri="{BB962C8B-B14F-4D97-AF65-F5344CB8AC3E}">
        <p14:creationId xmlns:p14="http://schemas.microsoft.com/office/powerpoint/2010/main" val="303093331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827589" y="867424"/>
            <a:ext cx="11473211" cy="2986945"/>
          </a:xfrm>
        </p:spPr>
        <p:txBody>
          <a:bodyPr>
            <a:normAutofit/>
          </a:bodyPr>
          <a:lstStyle/>
          <a:p>
            <a:r>
              <a:rPr lang="ja-JP" altLang="en-US" dirty="0"/>
              <a:t>過去問がないので何かと大変と思います</a:t>
            </a:r>
            <a:r>
              <a:rPr lang="ja-JP" altLang="en-US" dirty="0" smtClean="0"/>
              <a:t>が</a:t>
            </a:r>
            <a:r>
              <a:rPr lang="en-US" altLang="ja-JP" dirty="0" smtClean="0"/>
              <a:t>…</a:t>
            </a:r>
          </a:p>
          <a:p>
            <a:r>
              <a:rPr lang="ja-JP" altLang="en-US" dirty="0" smtClean="0"/>
              <a:t>持ち込み可（紙</a:t>
            </a:r>
            <a:r>
              <a:rPr lang="ja-JP" altLang="en-US" dirty="0"/>
              <a:t>媒体</a:t>
            </a:r>
            <a:r>
              <a:rPr lang="ja-JP" altLang="en-US" dirty="0" smtClean="0"/>
              <a:t>，及び，任意の電子機器）で実施します</a:t>
            </a:r>
            <a:endParaRPr lang="en-US" altLang="ja-JP" dirty="0" smtClean="0"/>
          </a:p>
          <a:p>
            <a:endParaRPr lang="en-US" altLang="ja-JP" dirty="0" smtClean="0"/>
          </a:p>
          <a:p>
            <a:r>
              <a:rPr lang="ja-JP" altLang="en-US" dirty="0" smtClean="0"/>
              <a:t>ヒントや実施方法の詳細について，</a:t>
            </a:r>
            <a:r>
              <a:rPr lang="en-US" altLang="ja-JP" dirty="0" smtClean="0"/>
              <a:t>11</a:t>
            </a:r>
            <a:r>
              <a:rPr lang="ja-JP" altLang="en-US" dirty="0" smtClean="0"/>
              <a:t>回講義にて解説します</a:t>
            </a:r>
            <a:endParaRPr lang="en-US" altLang="ja-JP" dirty="0" smtClean="0"/>
          </a:p>
          <a:p>
            <a:pPr marL="0" indent="0">
              <a:buNone/>
            </a:pPr>
            <a:r>
              <a:rPr lang="ja-JP" altLang="en-US" dirty="0" smtClean="0"/>
              <a:t> </a:t>
            </a:r>
            <a:r>
              <a:rPr lang="en-US" altLang="ja-JP" dirty="0" smtClean="0">
                <a:sym typeface="Wingdings" panose="05000000000000000000" pitchFamily="2" charset="2"/>
              </a:rPr>
              <a:t> </a:t>
            </a:r>
            <a:r>
              <a:rPr lang="ja-JP" altLang="en-US" dirty="0" smtClean="0"/>
              <a:t>見落とした方は</a:t>
            </a:r>
            <a:r>
              <a:rPr lang="en-US" altLang="ja-JP" dirty="0" smtClean="0"/>
              <a:t>LMS</a:t>
            </a:r>
            <a:r>
              <a:rPr lang="ja-JP" altLang="en-US" dirty="0" smtClean="0"/>
              <a:t>で講義動画を参照してください</a:t>
            </a:r>
            <a:endParaRPr lang="en-US" altLang="ja-JP" dirty="0"/>
          </a:p>
          <a:p>
            <a:endParaRPr lang="en-US" altLang="ja-JP" dirty="0" smtClean="0"/>
          </a:p>
        </p:txBody>
      </p:sp>
    </p:spTree>
    <p:extLst>
      <p:ext uri="{BB962C8B-B14F-4D97-AF65-F5344CB8AC3E}">
        <p14:creationId xmlns:p14="http://schemas.microsoft.com/office/powerpoint/2010/main" val="35769775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457199" y="476251"/>
            <a:ext cx="11473211" cy="6082658"/>
          </a:xfrm>
        </p:spPr>
        <p:txBody>
          <a:bodyPr>
            <a:normAutofit/>
          </a:bodyPr>
          <a:lstStyle/>
          <a:p>
            <a:pPr marL="0" indent="0">
              <a:buNone/>
            </a:pPr>
            <a:r>
              <a:rPr lang="ja-JP" altLang="en-US" sz="2400" b="1" dirty="0" smtClean="0"/>
              <a:t>問</a:t>
            </a:r>
            <a:r>
              <a:rPr lang="en-US" altLang="ja-JP" sz="2400" b="1" dirty="0" smtClean="0"/>
              <a:t>1) </a:t>
            </a:r>
            <a:r>
              <a:rPr lang="ja-JP" altLang="en-US" sz="2400" b="1" dirty="0" smtClean="0"/>
              <a:t>グレースケール画像</a:t>
            </a:r>
            <a:r>
              <a:rPr lang="ja-JP" altLang="en-US" sz="2400" b="1" dirty="0"/>
              <a:t>に</a:t>
            </a:r>
            <a:r>
              <a:rPr lang="en-US" altLang="ja-JP" sz="2400" b="1" dirty="0" smtClean="0"/>
              <a:t>3x3 </a:t>
            </a:r>
            <a:r>
              <a:rPr lang="ja-JP" altLang="en-US" sz="2400" b="1" dirty="0" smtClean="0"/>
              <a:t>ソーベルフィルタを計算する関数を示せ</a:t>
            </a:r>
            <a:endParaRPr lang="en-US" altLang="ja-JP" sz="2400" b="1" dirty="0" smtClean="0"/>
          </a:p>
          <a:p>
            <a:r>
              <a:rPr lang="en-US" altLang="ja-JP" sz="1800" dirty="0" smtClean="0"/>
              <a:t>C/C++, python, java</a:t>
            </a:r>
            <a:r>
              <a:rPr lang="ja-JP" altLang="en-US" sz="1800" dirty="0" smtClean="0"/>
              <a:t>のいずれかの言語を利用すること</a:t>
            </a:r>
            <a:endParaRPr lang="en-US" altLang="ja-JP" sz="1800" dirty="0" smtClean="0"/>
          </a:p>
          <a:p>
            <a:r>
              <a:rPr lang="ja-JP" altLang="en-US" sz="1800" dirty="0" smtClean="0"/>
              <a:t>関数の仕様（</a:t>
            </a:r>
            <a:r>
              <a:rPr lang="ja-JP" altLang="en-US" sz="1800" dirty="0"/>
              <a:t>引数や返り値</a:t>
            </a:r>
            <a:r>
              <a:rPr lang="ja-JP" altLang="en-US" sz="1800" dirty="0" smtClean="0"/>
              <a:t>など）は自由に定めて良いが，</a:t>
            </a:r>
            <a:r>
              <a:rPr lang="ja-JP" altLang="en-US" sz="1800" dirty="0"/>
              <a:t>関数の</a:t>
            </a:r>
            <a:r>
              <a:rPr lang="ja-JP" altLang="en-US" sz="1800" dirty="0" smtClean="0"/>
              <a:t>説明をコメントに記載すること</a:t>
            </a:r>
            <a:endParaRPr lang="en-US" altLang="ja-JP" sz="1800" dirty="0" smtClean="0"/>
          </a:p>
          <a:p>
            <a:r>
              <a:rPr kumimoji="1" lang="en-US" altLang="ja-JP" sz="1800" dirty="0" err="1" smtClean="0"/>
              <a:t>OpenCV</a:t>
            </a:r>
            <a:r>
              <a:rPr kumimoji="1" lang="ja-JP" altLang="en-US" sz="1800" dirty="0" smtClean="0"/>
              <a:t>など外部ライブラリを呼び出しは禁止する</a:t>
            </a:r>
            <a:endParaRPr kumimoji="1" lang="en-US" altLang="ja-JP" sz="1800" dirty="0"/>
          </a:p>
          <a:p>
            <a:pPr marL="0" indent="0">
              <a:buNone/>
            </a:pPr>
            <a:endParaRPr lang="en-US" altLang="ja-JP" sz="2000" dirty="0" smtClean="0"/>
          </a:p>
          <a:p>
            <a:pPr marL="0" indent="0">
              <a:buNone/>
            </a:pPr>
            <a:r>
              <a:rPr lang="en-US" altLang="ja-JP" sz="1600" dirty="0" smtClean="0">
                <a:solidFill>
                  <a:srgbClr val="00B050"/>
                </a:solidFill>
              </a:rPr>
              <a:t>// </a:t>
            </a:r>
            <a:r>
              <a:rPr lang="ja-JP" altLang="en-US" sz="1600" dirty="0" smtClean="0">
                <a:solidFill>
                  <a:srgbClr val="00B050"/>
                </a:solidFill>
              </a:rPr>
              <a:t>解答例（途中まで</a:t>
            </a:r>
            <a:r>
              <a:rPr lang="en-US" altLang="ja-JP" sz="1600" dirty="0" smtClean="0">
                <a:solidFill>
                  <a:srgbClr val="00B050"/>
                </a:solidFill>
              </a:rPr>
              <a:t>)</a:t>
            </a:r>
          </a:p>
          <a:p>
            <a:pPr marL="0" indent="0">
              <a:buNone/>
            </a:pPr>
            <a:r>
              <a:rPr lang="en-US" altLang="ja-JP" sz="1600" dirty="0" smtClean="0">
                <a:solidFill>
                  <a:srgbClr val="00B050"/>
                </a:solidFill>
              </a:rPr>
              <a:t>// </a:t>
            </a:r>
            <a:r>
              <a:rPr lang="ja-JP" altLang="en-US" sz="1600" dirty="0" smtClean="0">
                <a:solidFill>
                  <a:srgbClr val="00B050"/>
                </a:solidFill>
              </a:rPr>
              <a:t>画像サイズは </a:t>
            </a:r>
            <a:r>
              <a:rPr lang="en-US" altLang="ja-JP" sz="1600" dirty="0" smtClean="0">
                <a:solidFill>
                  <a:srgbClr val="00B050"/>
                </a:solidFill>
              </a:rPr>
              <a:t>width x height</a:t>
            </a:r>
          </a:p>
          <a:p>
            <a:pPr marL="0" indent="0">
              <a:buNone/>
            </a:pPr>
            <a:r>
              <a:rPr lang="en-US" altLang="ja-JP" sz="1600" dirty="0" smtClean="0">
                <a:solidFill>
                  <a:srgbClr val="00B050"/>
                </a:solidFill>
              </a:rPr>
              <a:t>// </a:t>
            </a:r>
            <a:r>
              <a:rPr lang="en-US" altLang="ja-JP" sz="1600" dirty="0" err="1" smtClean="0">
                <a:solidFill>
                  <a:srgbClr val="00B050"/>
                </a:solidFill>
              </a:rPr>
              <a:t>img_in</a:t>
            </a:r>
            <a:r>
              <a:rPr lang="ja-JP" altLang="en-US" sz="1600" dirty="0" smtClean="0">
                <a:solidFill>
                  <a:srgbClr val="00B050"/>
                </a:solidFill>
              </a:rPr>
              <a:t>と</a:t>
            </a:r>
            <a:r>
              <a:rPr lang="en-US" altLang="ja-JP" sz="1600" dirty="0" err="1" smtClean="0">
                <a:solidFill>
                  <a:srgbClr val="00B050"/>
                </a:solidFill>
              </a:rPr>
              <a:t>img_out</a:t>
            </a:r>
            <a:r>
              <a:rPr lang="ja-JP" altLang="en-US" sz="1600" dirty="0" smtClean="0">
                <a:solidFill>
                  <a:srgbClr val="00B050"/>
                </a:solidFill>
              </a:rPr>
              <a:t>は入力画像と出力画像</a:t>
            </a:r>
            <a:endParaRPr lang="en-US" altLang="ja-JP" sz="1600" dirty="0" smtClean="0">
              <a:solidFill>
                <a:srgbClr val="00B050"/>
              </a:solidFill>
            </a:endParaRPr>
          </a:p>
          <a:p>
            <a:pPr marL="0" indent="0">
              <a:buNone/>
            </a:pPr>
            <a:r>
              <a:rPr lang="en-US" altLang="ja-JP" sz="1600" dirty="0" smtClean="0"/>
              <a:t>void </a:t>
            </a:r>
            <a:r>
              <a:rPr lang="en-US" altLang="ja-JP" sz="1600" dirty="0" err="1" smtClean="0"/>
              <a:t>sobel_x</a:t>
            </a:r>
            <a:r>
              <a:rPr lang="en-US" altLang="ja-JP" sz="1600" dirty="0" smtClean="0"/>
              <a:t> ( </a:t>
            </a:r>
            <a:r>
              <a:rPr lang="en-US" altLang="ja-JP" sz="1600" dirty="0" err="1" smtClean="0"/>
              <a:t>int</a:t>
            </a:r>
            <a:r>
              <a:rPr lang="en-US" altLang="ja-JP" sz="1600" dirty="0" smtClean="0"/>
              <a:t> width, </a:t>
            </a:r>
            <a:r>
              <a:rPr lang="en-US" altLang="ja-JP" sz="1600" dirty="0" err="1" smtClean="0"/>
              <a:t>int</a:t>
            </a:r>
            <a:r>
              <a:rPr lang="en-US" altLang="ja-JP" sz="1600" dirty="0" smtClean="0"/>
              <a:t> height, float *</a:t>
            </a:r>
            <a:r>
              <a:rPr lang="en-US" altLang="ja-JP" sz="1600" dirty="0" err="1" smtClean="0"/>
              <a:t>img_in</a:t>
            </a:r>
            <a:r>
              <a:rPr lang="en-US" altLang="ja-JP" sz="1600" dirty="0" smtClean="0"/>
              <a:t>, </a:t>
            </a:r>
            <a:r>
              <a:rPr lang="en-US" altLang="ja-JP" sz="1600" dirty="0"/>
              <a:t>float *</a:t>
            </a:r>
            <a:r>
              <a:rPr lang="en-US" altLang="ja-JP" sz="1600" dirty="0" err="1" smtClean="0"/>
              <a:t>img_out</a:t>
            </a:r>
            <a:r>
              <a:rPr lang="en-US" altLang="ja-JP" sz="1600" dirty="0" smtClean="0"/>
              <a:t>)</a:t>
            </a:r>
          </a:p>
          <a:p>
            <a:pPr marL="0" indent="0">
              <a:buNone/>
            </a:pPr>
            <a:r>
              <a:rPr kumimoji="1" lang="en-US" altLang="ja-JP" sz="1600" dirty="0" smtClean="0"/>
              <a:t>{</a:t>
            </a:r>
          </a:p>
          <a:p>
            <a:pPr marL="0" indent="0">
              <a:buNone/>
            </a:pPr>
            <a:r>
              <a:rPr lang="en-US" altLang="ja-JP" sz="1600" dirty="0"/>
              <a:t> </a:t>
            </a:r>
            <a:r>
              <a:rPr lang="en-US" altLang="ja-JP" sz="1600" dirty="0" smtClean="0"/>
              <a:t>   for( </a:t>
            </a:r>
            <a:r>
              <a:rPr lang="en-US" altLang="ja-JP" sz="1600" dirty="0" err="1" smtClean="0"/>
              <a:t>int</a:t>
            </a:r>
            <a:r>
              <a:rPr lang="en-US" altLang="ja-JP" sz="1600" dirty="0" smtClean="0"/>
              <a:t> </a:t>
            </a:r>
            <a:r>
              <a:rPr lang="en-US" altLang="ja-JP" sz="1600" dirty="0" err="1" smtClean="0"/>
              <a:t>i</a:t>
            </a:r>
            <a:r>
              <a:rPr lang="en-US" altLang="ja-JP" sz="1600" dirty="0" smtClean="0"/>
              <a:t> = 0; </a:t>
            </a:r>
            <a:r>
              <a:rPr lang="en-US" altLang="ja-JP" sz="1600" dirty="0" err="1" smtClean="0"/>
              <a:t>i</a:t>
            </a:r>
            <a:r>
              <a:rPr lang="en-US" altLang="ja-JP" sz="1600" dirty="0" smtClean="0"/>
              <a:t> &lt; height; ++</a:t>
            </a:r>
            <a:r>
              <a:rPr lang="en-US" altLang="ja-JP" sz="1600" dirty="0" err="1" smtClean="0"/>
              <a:t>i</a:t>
            </a:r>
            <a:r>
              <a:rPr lang="en-US" altLang="ja-JP" sz="1600" dirty="0" smtClean="0"/>
              <a:t>){</a:t>
            </a:r>
          </a:p>
          <a:p>
            <a:pPr marL="0" indent="0">
              <a:buNone/>
            </a:pPr>
            <a:r>
              <a:rPr lang="en-US" altLang="ja-JP" sz="1600" dirty="0"/>
              <a:t> </a:t>
            </a:r>
            <a:r>
              <a:rPr lang="en-US" altLang="ja-JP" sz="1600" dirty="0" smtClean="0"/>
              <a:t>       for(</a:t>
            </a:r>
            <a:r>
              <a:rPr lang="en-US" altLang="ja-JP" sz="1600" dirty="0" err="1" smtClean="0"/>
              <a:t>int</a:t>
            </a:r>
            <a:r>
              <a:rPr lang="en-US" altLang="ja-JP" sz="1600" dirty="0" smtClean="0"/>
              <a:t> j = 0; j &lt; width; ++j) { </a:t>
            </a:r>
          </a:p>
          <a:p>
            <a:pPr marL="0" indent="0">
              <a:buNone/>
            </a:pPr>
            <a:r>
              <a:rPr lang="en-US" altLang="ja-JP" sz="1600" dirty="0"/>
              <a:t> </a:t>
            </a:r>
            <a:r>
              <a:rPr lang="en-US" altLang="ja-JP" sz="1600" dirty="0" smtClean="0"/>
              <a:t>           </a:t>
            </a:r>
            <a:r>
              <a:rPr lang="en-US" altLang="ja-JP" sz="1600" dirty="0" err="1" smtClean="0"/>
              <a:t>img_out</a:t>
            </a:r>
            <a:r>
              <a:rPr lang="en-US" altLang="ja-JP" sz="1600" dirty="0" smtClean="0"/>
              <a:t>[</a:t>
            </a:r>
            <a:r>
              <a:rPr lang="en-US" altLang="ja-JP" sz="1600" dirty="0" err="1" smtClean="0"/>
              <a:t>i</a:t>
            </a:r>
            <a:r>
              <a:rPr lang="en-US" altLang="ja-JP" sz="1600" dirty="0" smtClean="0"/>
              <a:t>*width + j] = … </a:t>
            </a:r>
            <a:r>
              <a:rPr lang="en-US" altLang="ja-JP" sz="1600" dirty="0" smtClean="0">
                <a:solidFill>
                  <a:srgbClr val="00B050"/>
                </a:solidFill>
              </a:rPr>
              <a:t>//</a:t>
            </a:r>
            <a:r>
              <a:rPr lang="ja-JP" altLang="en-US" sz="1600" dirty="0" smtClean="0">
                <a:solidFill>
                  <a:srgbClr val="00B050"/>
                </a:solidFill>
              </a:rPr>
              <a:t>以下省略</a:t>
            </a:r>
            <a:r>
              <a:rPr kumimoji="1" lang="en-US" altLang="ja-JP" sz="1600" dirty="0" smtClean="0"/>
              <a:t/>
            </a:r>
            <a:br>
              <a:rPr kumimoji="1" lang="en-US" altLang="ja-JP" sz="1600" dirty="0" smtClean="0"/>
            </a:br>
            <a:r>
              <a:rPr kumimoji="1" lang="ja-JP" altLang="en-US" sz="1600" dirty="0" smtClean="0"/>
              <a:t>　 </a:t>
            </a:r>
            <a:r>
              <a:rPr lang="en-US" altLang="ja-JP" sz="1600" dirty="0"/>
              <a:t/>
            </a:r>
            <a:br>
              <a:rPr lang="en-US" altLang="ja-JP" sz="1600" dirty="0"/>
            </a:br>
            <a:r>
              <a:rPr lang="en-US" altLang="ja-JP" sz="1600" dirty="0"/>
              <a:t>  </a:t>
            </a:r>
            <a:endParaRPr kumimoji="1" lang="ja-JP" altLang="en-US" sz="1600" dirty="0"/>
          </a:p>
        </p:txBody>
      </p:sp>
    </p:spTree>
    <p:extLst>
      <p:ext uri="{BB962C8B-B14F-4D97-AF65-F5344CB8AC3E}">
        <p14:creationId xmlns:p14="http://schemas.microsoft.com/office/powerpoint/2010/main" val="13670400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317635" y="228600"/>
            <a:ext cx="10909808" cy="6527800"/>
          </a:xfrm>
        </p:spPr>
        <p:txBody>
          <a:bodyPr>
            <a:noAutofit/>
          </a:bodyPr>
          <a:lstStyle/>
          <a:p>
            <a:pPr marL="0" indent="0">
              <a:lnSpc>
                <a:spcPct val="120000"/>
              </a:lnSpc>
              <a:spcBef>
                <a:spcPts val="600"/>
              </a:spcBef>
              <a:spcAft>
                <a:spcPts val="600"/>
              </a:spcAft>
              <a:buNone/>
            </a:pPr>
            <a:r>
              <a:rPr lang="ja-JP" altLang="en-US" sz="1800" b="1" dirty="0" smtClean="0"/>
              <a:t>問</a:t>
            </a:r>
            <a:r>
              <a:rPr lang="en-US" altLang="ja-JP" sz="1800" b="1" dirty="0" smtClean="0"/>
              <a:t>2)</a:t>
            </a:r>
            <a:r>
              <a:rPr lang="ja-JP" altLang="en-US" sz="1800" b="1" dirty="0"/>
              <a:t> </a:t>
            </a:r>
            <a:r>
              <a:rPr lang="ja-JP" altLang="en-US" sz="1800" b="1" dirty="0" smtClean="0"/>
              <a:t>回転</a:t>
            </a:r>
            <a:r>
              <a:rPr lang="ja-JP" altLang="en-US" sz="1800" b="1" dirty="0"/>
              <a:t>に対して不変な特徴ベクトルを独自に設計</a:t>
            </a:r>
            <a:r>
              <a:rPr lang="ja-JP" altLang="en-US" sz="1800" b="1" dirty="0" smtClean="0"/>
              <a:t>し以下の問いに答えよ．                                         　　ただし，設計した特徴ベクトルはコーナーとエッジを区別できることを条件とする．</a:t>
            </a:r>
            <a:endParaRPr lang="en-US" altLang="ja-JP" sz="1800" b="1" dirty="0" smtClean="0"/>
          </a:p>
          <a:p>
            <a:pPr marL="0" indent="0">
              <a:lnSpc>
                <a:spcPct val="120000"/>
              </a:lnSpc>
              <a:spcBef>
                <a:spcPts val="600"/>
              </a:spcBef>
              <a:spcAft>
                <a:spcPts val="600"/>
              </a:spcAft>
              <a:buNone/>
            </a:pPr>
            <a:r>
              <a:rPr lang="en-US" altLang="ja-JP" sz="1800" dirty="0" smtClean="0"/>
              <a:t>a. </a:t>
            </a:r>
            <a:r>
              <a:rPr lang="ja-JP" altLang="en-US" sz="1800" dirty="0" smtClean="0"/>
              <a:t>設計した特徴ベクトルの計算法を詳細かつ簡潔</a:t>
            </a:r>
            <a:r>
              <a:rPr lang="ja-JP" altLang="en-US" sz="1800" dirty="0"/>
              <a:t>に</a:t>
            </a:r>
            <a:r>
              <a:rPr lang="ja-JP" altLang="en-US" sz="1800" dirty="0" smtClean="0"/>
              <a:t>示せ</a:t>
            </a:r>
            <a:endParaRPr lang="en-US" altLang="ja-JP" sz="1800" dirty="0"/>
          </a:p>
          <a:p>
            <a:pPr marL="0" indent="0">
              <a:lnSpc>
                <a:spcPct val="120000"/>
              </a:lnSpc>
              <a:spcBef>
                <a:spcPts val="600"/>
              </a:spcBef>
              <a:spcAft>
                <a:spcPts val="600"/>
              </a:spcAft>
              <a:buNone/>
            </a:pPr>
            <a:r>
              <a:rPr lang="en-US" altLang="ja-JP" sz="1800" dirty="0" smtClean="0"/>
              <a:t>b</a:t>
            </a:r>
            <a:r>
              <a:rPr lang="en-US" altLang="ja-JP" sz="1800" dirty="0"/>
              <a:t>.</a:t>
            </a:r>
            <a:r>
              <a:rPr lang="en-US" altLang="ja-JP" sz="1800" dirty="0" smtClean="0"/>
              <a:t> </a:t>
            </a:r>
            <a:r>
              <a:rPr lang="ja-JP" altLang="en-US" sz="1800" dirty="0" smtClean="0"/>
              <a:t>上記の特徴ベクトルが回転に対して不変となる根拠を簡潔に説明せよ</a:t>
            </a:r>
            <a:endParaRPr lang="en-US" altLang="ja-JP" sz="1800" dirty="0" smtClean="0"/>
          </a:p>
          <a:p>
            <a:pPr marL="0" indent="0">
              <a:lnSpc>
                <a:spcPct val="120000"/>
              </a:lnSpc>
              <a:spcBef>
                <a:spcPts val="600"/>
              </a:spcBef>
              <a:spcAft>
                <a:spcPts val="600"/>
              </a:spcAft>
              <a:buNone/>
            </a:pPr>
            <a:r>
              <a:rPr lang="en-US" altLang="ja-JP" sz="1800" dirty="0" smtClean="0"/>
              <a:t>c. </a:t>
            </a:r>
            <a:r>
              <a:rPr lang="ja-JP" altLang="en-US" sz="1800" dirty="0" smtClean="0"/>
              <a:t>上記の特徴ベクトルがコーナーとエッジを区別できる根拠を簡潔に説明せよ</a:t>
            </a:r>
            <a:endParaRPr lang="en-US" altLang="ja-JP" sz="1800" dirty="0" smtClean="0"/>
          </a:p>
          <a:p>
            <a:pPr marL="0" indent="0">
              <a:lnSpc>
                <a:spcPct val="120000"/>
              </a:lnSpc>
              <a:spcBef>
                <a:spcPts val="600"/>
              </a:spcBef>
              <a:spcAft>
                <a:spcPts val="600"/>
              </a:spcAft>
              <a:buNone/>
            </a:pPr>
            <a:r>
              <a:rPr lang="en-US" altLang="ja-JP" sz="1800" dirty="0" smtClean="0"/>
              <a:t>c. </a:t>
            </a:r>
            <a:r>
              <a:rPr lang="ja-JP" altLang="en-US" sz="1800" dirty="0" smtClean="0"/>
              <a:t>上記の特徴ベクトルを計算する際の計算複雑度とその導出を簡潔に説明せよ</a:t>
            </a:r>
            <a:endParaRPr lang="en-US" altLang="ja-JP" sz="1800" dirty="0"/>
          </a:p>
          <a:p>
            <a:pPr marL="0" indent="0">
              <a:lnSpc>
                <a:spcPct val="120000"/>
              </a:lnSpc>
              <a:spcBef>
                <a:spcPts val="600"/>
              </a:spcBef>
              <a:spcAft>
                <a:spcPts val="600"/>
              </a:spcAft>
              <a:buNone/>
            </a:pPr>
            <a:r>
              <a:rPr lang="en-US" altLang="ja-JP" sz="1800" dirty="0" smtClean="0"/>
              <a:t>d. </a:t>
            </a:r>
            <a:r>
              <a:rPr lang="ja-JP" altLang="en-US" sz="1800" dirty="0" smtClean="0"/>
              <a:t>上記の特徴ベクトルを特徴点マッチングに利用する場合の限界・問題を説明せよ</a:t>
            </a:r>
            <a:endParaRPr lang="en-US" altLang="ja-JP" sz="1800" dirty="0" smtClean="0"/>
          </a:p>
          <a:p>
            <a:pPr marL="0" indent="0">
              <a:lnSpc>
                <a:spcPct val="120000"/>
              </a:lnSpc>
              <a:spcBef>
                <a:spcPts val="600"/>
              </a:spcBef>
              <a:spcAft>
                <a:spcPts val="600"/>
              </a:spcAft>
              <a:buNone/>
            </a:pPr>
            <a:endParaRPr lang="en-US" altLang="ja-JP" sz="1800" dirty="0"/>
          </a:p>
          <a:p>
            <a:pPr>
              <a:lnSpc>
                <a:spcPct val="120000"/>
              </a:lnSpc>
              <a:spcBef>
                <a:spcPts val="600"/>
              </a:spcBef>
            </a:pPr>
            <a:r>
              <a:rPr lang="ja-JP" altLang="en-US" sz="1800" dirty="0" smtClean="0"/>
              <a:t>注意</a:t>
            </a:r>
            <a:endParaRPr lang="en-US" altLang="ja-JP" sz="1800" dirty="0" smtClean="0"/>
          </a:p>
          <a:p>
            <a:pPr lvl="1">
              <a:lnSpc>
                <a:spcPct val="120000"/>
              </a:lnSpc>
              <a:spcBef>
                <a:spcPts val="600"/>
              </a:spcBef>
            </a:pPr>
            <a:r>
              <a:rPr lang="ja-JP" altLang="en-US" sz="1400" dirty="0" smtClean="0"/>
              <a:t>講義中</a:t>
            </a:r>
            <a:r>
              <a:rPr lang="ja-JP" altLang="en-US" sz="1400" dirty="0"/>
              <a:t>に解説した</a:t>
            </a:r>
            <a:r>
              <a:rPr lang="ja-JP" altLang="en-US" sz="1400" dirty="0" smtClean="0"/>
              <a:t>手法</a:t>
            </a:r>
            <a:r>
              <a:rPr lang="en-US" altLang="ja-JP" sz="1400" dirty="0" smtClean="0"/>
              <a:t>(</a:t>
            </a:r>
            <a:r>
              <a:rPr lang="ja-JP" altLang="en-US" sz="1400" dirty="0"/>
              <a:t>勾配や</a:t>
            </a:r>
            <a:r>
              <a:rPr lang="en-US" altLang="ja-JP" sz="1400" dirty="0" err="1"/>
              <a:t>DoG</a:t>
            </a:r>
            <a:r>
              <a:rPr lang="ja-JP" altLang="en-US" sz="1400" dirty="0"/>
              <a:t>など</a:t>
            </a:r>
            <a:r>
              <a:rPr lang="en-US" altLang="ja-JP" sz="1400" dirty="0" smtClean="0"/>
              <a:t>)</a:t>
            </a:r>
            <a:r>
              <a:rPr lang="ja-JP" altLang="en-US" sz="1400" dirty="0" smtClean="0"/>
              <a:t> は</a:t>
            </a:r>
            <a:r>
              <a:rPr lang="ja-JP" altLang="en-US" sz="1400" dirty="0"/>
              <a:t>説明なし</a:t>
            </a:r>
            <a:r>
              <a:rPr lang="ja-JP" altLang="en-US" sz="1400" dirty="0" smtClean="0"/>
              <a:t>に要素技術として利用</a:t>
            </a:r>
            <a:r>
              <a:rPr lang="ja-JP" altLang="en-US" sz="1400" dirty="0"/>
              <a:t>して</a:t>
            </a:r>
            <a:r>
              <a:rPr lang="ja-JP" altLang="en-US" sz="1400" dirty="0" smtClean="0"/>
              <a:t>良いが，講義中に未解説の手法</a:t>
            </a:r>
            <a:r>
              <a:rPr lang="ja-JP" altLang="en-US" sz="1400" dirty="0"/>
              <a:t>を</a:t>
            </a:r>
            <a:r>
              <a:rPr lang="ja-JP" altLang="en-US" sz="1400" dirty="0" smtClean="0"/>
              <a:t>要素と</a:t>
            </a:r>
            <a:r>
              <a:rPr lang="ja-JP" altLang="en-US" sz="1400" dirty="0"/>
              <a:t>して利用する場合はその手法の解説もすること</a:t>
            </a:r>
            <a:endParaRPr lang="en-US" altLang="ja-JP" sz="1400" dirty="0"/>
          </a:p>
          <a:p>
            <a:pPr lvl="1">
              <a:lnSpc>
                <a:spcPct val="120000"/>
              </a:lnSpc>
              <a:spcBef>
                <a:spcPts val="600"/>
              </a:spcBef>
            </a:pPr>
            <a:r>
              <a:rPr lang="ja-JP" altLang="en-US" sz="1400" dirty="0" smtClean="0"/>
              <a:t>これ</a:t>
            </a:r>
            <a:r>
              <a:rPr lang="ja-JP" altLang="en-US" sz="1400" dirty="0"/>
              <a:t>を読んだ第三者が同じものを実装できる程度に明瞭に記載する</a:t>
            </a:r>
            <a:r>
              <a:rPr lang="ja-JP" altLang="en-US" sz="1400" dirty="0" smtClean="0"/>
              <a:t>こと</a:t>
            </a:r>
            <a:endParaRPr lang="en-US" altLang="ja-JP" sz="1400" dirty="0" smtClean="0"/>
          </a:p>
          <a:p>
            <a:pPr lvl="1">
              <a:lnSpc>
                <a:spcPct val="120000"/>
              </a:lnSpc>
              <a:spcBef>
                <a:spcPts val="600"/>
              </a:spcBef>
            </a:pPr>
            <a:r>
              <a:rPr lang="ja-JP" altLang="en-US" sz="1400" dirty="0" smtClean="0"/>
              <a:t>講義中に解説した</a:t>
            </a:r>
            <a:r>
              <a:rPr lang="en-US" altLang="ja-JP" sz="1400" dirty="0" smtClean="0"/>
              <a:t>SIFT</a:t>
            </a:r>
            <a:r>
              <a:rPr lang="ja-JP" altLang="en-US" sz="1400" dirty="0" smtClean="0"/>
              <a:t>特徴そのものは解答として認めない</a:t>
            </a:r>
            <a:endParaRPr lang="en-US" altLang="ja-JP" sz="1400" dirty="0" smtClean="0"/>
          </a:p>
          <a:p>
            <a:pPr lvl="1">
              <a:lnSpc>
                <a:spcPct val="120000"/>
              </a:lnSpc>
              <a:spcBef>
                <a:spcPts val="600"/>
              </a:spcBef>
            </a:pPr>
            <a:r>
              <a:rPr lang="ja-JP" altLang="en-US" sz="1400" dirty="0" smtClean="0"/>
              <a:t>説明</a:t>
            </a:r>
            <a:r>
              <a:rPr lang="ja-JP" altLang="en-US" sz="1400" dirty="0"/>
              <a:t>のために図表を用いても</a:t>
            </a:r>
            <a:r>
              <a:rPr lang="ja-JP" altLang="en-US" sz="1400" dirty="0" smtClean="0"/>
              <a:t>良い</a:t>
            </a:r>
            <a:endParaRPr lang="en-US" altLang="ja-JP" sz="1400" dirty="0">
              <a:solidFill>
                <a:srgbClr val="FF0000"/>
              </a:solidFill>
            </a:endParaRPr>
          </a:p>
          <a:p>
            <a:pPr>
              <a:lnSpc>
                <a:spcPct val="120000"/>
              </a:lnSpc>
              <a:spcBef>
                <a:spcPts val="600"/>
              </a:spcBef>
            </a:pPr>
            <a:r>
              <a:rPr lang="ja-JP" altLang="en-US" sz="1800" dirty="0" smtClean="0">
                <a:solidFill>
                  <a:srgbClr val="FF0000"/>
                </a:solidFill>
              </a:rPr>
              <a:t>採点は，</a:t>
            </a:r>
            <a:r>
              <a:rPr lang="en-US" altLang="ja-JP" sz="1800" dirty="0" smtClean="0">
                <a:solidFill>
                  <a:srgbClr val="FF0000"/>
                </a:solidFill>
              </a:rPr>
              <a:t>(1)</a:t>
            </a:r>
            <a:r>
              <a:rPr lang="ja-JP" altLang="en-US" sz="1800" dirty="0" smtClean="0">
                <a:solidFill>
                  <a:srgbClr val="FF0000"/>
                </a:solidFill>
              </a:rPr>
              <a:t>内容</a:t>
            </a:r>
            <a:r>
              <a:rPr lang="ja-JP" altLang="en-US" sz="1800" dirty="0">
                <a:solidFill>
                  <a:srgbClr val="FF0000"/>
                </a:solidFill>
              </a:rPr>
              <a:t>の</a:t>
            </a:r>
            <a:r>
              <a:rPr lang="ja-JP" altLang="en-US" sz="1800" dirty="0" smtClean="0">
                <a:solidFill>
                  <a:srgbClr val="FF0000"/>
                </a:solidFill>
              </a:rPr>
              <a:t>正確さ</a:t>
            </a:r>
            <a:r>
              <a:rPr lang="en-US" altLang="ja-JP" sz="1800" dirty="0" smtClean="0">
                <a:solidFill>
                  <a:srgbClr val="FF0000"/>
                </a:solidFill>
              </a:rPr>
              <a:t>, (2)</a:t>
            </a:r>
            <a:r>
              <a:rPr lang="ja-JP" altLang="en-US" sz="1800" dirty="0" smtClean="0">
                <a:solidFill>
                  <a:srgbClr val="FF0000"/>
                </a:solidFill>
              </a:rPr>
              <a:t>説明</a:t>
            </a:r>
            <a:r>
              <a:rPr lang="ja-JP" altLang="en-US" sz="1800" dirty="0">
                <a:solidFill>
                  <a:srgbClr val="FF0000"/>
                </a:solidFill>
              </a:rPr>
              <a:t>の明瞭さ（簡潔か？不備はないか</a:t>
            </a:r>
            <a:r>
              <a:rPr lang="en-US" altLang="ja-JP" sz="1800" dirty="0">
                <a:solidFill>
                  <a:srgbClr val="FF0000"/>
                </a:solidFill>
              </a:rPr>
              <a:t>?</a:t>
            </a:r>
            <a:r>
              <a:rPr lang="ja-JP" altLang="en-US" sz="1800" dirty="0">
                <a:solidFill>
                  <a:srgbClr val="FF0000"/>
                </a:solidFill>
              </a:rPr>
              <a:t>他者が実装可能か</a:t>
            </a:r>
            <a:r>
              <a:rPr lang="en-US" altLang="ja-JP" sz="1800" dirty="0">
                <a:solidFill>
                  <a:srgbClr val="FF0000"/>
                </a:solidFill>
              </a:rPr>
              <a:t>?</a:t>
            </a:r>
            <a:r>
              <a:rPr lang="ja-JP" altLang="en-US" sz="1800" dirty="0" smtClean="0">
                <a:solidFill>
                  <a:srgbClr val="FF0000"/>
                </a:solidFill>
              </a:rPr>
              <a:t>）</a:t>
            </a:r>
            <a:r>
              <a:rPr lang="en-US" altLang="ja-JP" sz="1800" dirty="0" smtClean="0">
                <a:solidFill>
                  <a:srgbClr val="FF0000"/>
                </a:solidFill>
              </a:rPr>
              <a:t>, (3)</a:t>
            </a:r>
            <a:r>
              <a:rPr lang="ja-JP" altLang="en-US" sz="1800" dirty="0" smtClean="0">
                <a:solidFill>
                  <a:srgbClr val="FF0000"/>
                </a:solidFill>
              </a:rPr>
              <a:t>内容</a:t>
            </a:r>
            <a:r>
              <a:rPr lang="ja-JP" altLang="en-US" sz="1800" dirty="0">
                <a:solidFill>
                  <a:srgbClr val="FF0000"/>
                </a:solidFill>
              </a:rPr>
              <a:t>の斬新さ（加点対象として</a:t>
            </a:r>
            <a:r>
              <a:rPr lang="ja-JP" altLang="en-US" sz="1800" dirty="0" smtClean="0">
                <a:solidFill>
                  <a:srgbClr val="FF0000"/>
                </a:solidFill>
              </a:rPr>
              <a:t>）を</a:t>
            </a:r>
            <a:r>
              <a:rPr lang="ja-JP" altLang="en-US" sz="1800" dirty="0">
                <a:solidFill>
                  <a:srgbClr val="FF0000"/>
                </a:solidFill>
              </a:rPr>
              <a:t>基準</a:t>
            </a:r>
            <a:r>
              <a:rPr lang="ja-JP" altLang="en-US" sz="1800" dirty="0" smtClean="0">
                <a:solidFill>
                  <a:srgbClr val="FF0000"/>
                </a:solidFill>
              </a:rPr>
              <a:t>に行なう</a:t>
            </a:r>
            <a:endParaRPr lang="en-US" altLang="ja-JP" sz="1800" dirty="0">
              <a:solidFill>
                <a:srgbClr val="FF0000"/>
              </a:solidFill>
            </a:endParaRPr>
          </a:p>
          <a:p>
            <a:pPr>
              <a:lnSpc>
                <a:spcPct val="120000"/>
              </a:lnSpc>
              <a:spcBef>
                <a:spcPts val="600"/>
              </a:spcBef>
            </a:pPr>
            <a:endParaRPr lang="en-US" altLang="ja-JP" sz="1800" dirty="0">
              <a:solidFill>
                <a:srgbClr val="FF0000"/>
              </a:solidFill>
            </a:endParaRPr>
          </a:p>
          <a:p>
            <a:pPr lvl="1">
              <a:lnSpc>
                <a:spcPct val="120000"/>
              </a:lnSpc>
              <a:spcBef>
                <a:spcPts val="600"/>
              </a:spcBef>
            </a:pPr>
            <a:endParaRPr lang="ja-JP" altLang="en-US" sz="1400" dirty="0" smtClean="0">
              <a:solidFill>
                <a:srgbClr val="FF0000"/>
              </a:solidFill>
            </a:endParaRPr>
          </a:p>
          <a:p>
            <a:pPr lvl="1">
              <a:lnSpc>
                <a:spcPct val="120000"/>
              </a:lnSpc>
              <a:spcBef>
                <a:spcPts val="600"/>
              </a:spcBef>
            </a:pPr>
            <a:endParaRPr lang="en-US" altLang="ja-JP" sz="1400" dirty="0">
              <a:solidFill>
                <a:srgbClr val="FF0000"/>
              </a:solidFill>
            </a:endParaRPr>
          </a:p>
        </p:txBody>
      </p:sp>
      <p:pic>
        <p:nvPicPr>
          <p:cNvPr id="4" name="図 3"/>
          <p:cNvPicPr>
            <a:picLocks noChangeAspect="1"/>
          </p:cNvPicPr>
          <p:nvPr/>
        </p:nvPicPr>
        <p:blipFill rotWithShape="1">
          <a:blip r:embed="rId2">
            <a:extLst>
              <a:ext uri="{28A0092B-C50C-407E-A947-70E740481C1C}">
                <a14:useLocalDpi xmlns:a14="http://schemas.microsoft.com/office/drawing/2010/main" val="0"/>
              </a:ext>
            </a:extLst>
          </a:blip>
          <a:srcRect l="61601" t="25683" r="33066" b="67578"/>
          <a:stretch/>
        </p:blipFill>
        <p:spPr>
          <a:xfrm>
            <a:off x="9334500" y="438881"/>
            <a:ext cx="1306649" cy="1237453"/>
          </a:xfrm>
          <a:prstGeom prst="rect">
            <a:avLst/>
          </a:prstGeom>
        </p:spPr>
      </p:pic>
      <p:pic>
        <p:nvPicPr>
          <p:cNvPr id="5" name="図 4"/>
          <p:cNvPicPr>
            <a:picLocks noChangeAspect="1"/>
          </p:cNvPicPr>
          <p:nvPr/>
        </p:nvPicPr>
        <p:blipFill rotWithShape="1">
          <a:blip r:embed="rId2">
            <a:extLst>
              <a:ext uri="{28A0092B-C50C-407E-A947-70E740481C1C}">
                <a14:useLocalDpi xmlns:a14="http://schemas.microsoft.com/office/drawing/2010/main" val="0"/>
              </a:ext>
            </a:extLst>
          </a:blip>
          <a:srcRect l="62030" t="20033" r="32637" b="72917"/>
          <a:stretch/>
        </p:blipFill>
        <p:spPr>
          <a:xfrm>
            <a:off x="10795000" y="450755"/>
            <a:ext cx="1219199" cy="1208027"/>
          </a:xfrm>
          <a:prstGeom prst="rect">
            <a:avLst/>
          </a:prstGeom>
        </p:spPr>
      </p:pic>
      <p:sp>
        <p:nvSpPr>
          <p:cNvPr id="2" name="正方形/長方形 1"/>
          <p:cNvSpPr/>
          <p:nvPr/>
        </p:nvSpPr>
        <p:spPr>
          <a:xfrm>
            <a:off x="10956333" y="1694934"/>
            <a:ext cx="1019831" cy="369332"/>
          </a:xfrm>
          <a:prstGeom prst="rect">
            <a:avLst/>
          </a:prstGeom>
        </p:spPr>
        <p:txBody>
          <a:bodyPr wrap="none">
            <a:spAutoFit/>
          </a:bodyPr>
          <a:lstStyle/>
          <a:p>
            <a:r>
              <a:rPr lang="ja-JP" altLang="en-US" dirty="0" smtClean="0"/>
              <a:t>コーナー</a:t>
            </a:r>
            <a:endParaRPr lang="ja-JP" altLang="en-US" dirty="0"/>
          </a:p>
        </p:txBody>
      </p:sp>
      <p:sp>
        <p:nvSpPr>
          <p:cNvPr id="6" name="正方形/長方形 5"/>
          <p:cNvSpPr/>
          <p:nvPr/>
        </p:nvSpPr>
        <p:spPr>
          <a:xfrm>
            <a:off x="9635533" y="1694934"/>
            <a:ext cx="768159" cy="369332"/>
          </a:xfrm>
          <a:prstGeom prst="rect">
            <a:avLst/>
          </a:prstGeom>
        </p:spPr>
        <p:txBody>
          <a:bodyPr wrap="none">
            <a:spAutoFit/>
          </a:bodyPr>
          <a:lstStyle/>
          <a:p>
            <a:r>
              <a:rPr lang="ja-JP" altLang="en-US" dirty="0" smtClean="0"/>
              <a:t>エッジ</a:t>
            </a:r>
            <a:endParaRPr lang="ja-JP" altLang="en-US" dirty="0"/>
          </a:p>
        </p:txBody>
      </p:sp>
    </p:spTree>
    <p:extLst>
      <p:ext uri="{BB962C8B-B14F-4D97-AF65-F5344CB8AC3E}">
        <p14:creationId xmlns:p14="http://schemas.microsoft.com/office/powerpoint/2010/main" val="2721251106"/>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2571</TotalTime>
  <Words>229</Words>
  <Application>Microsoft Office PowerPoint</Application>
  <PresentationFormat>ワイド画面</PresentationFormat>
  <Paragraphs>36</Paragraphs>
  <Slides>4</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4</vt:i4>
      </vt:variant>
    </vt:vector>
  </HeadingPairs>
  <TitlesOfParts>
    <vt:vector size="10" baseType="lpstr">
      <vt:lpstr>ＭＳ Ｐゴシック</vt:lpstr>
      <vt:lpstr>メイリオ</vt:lpstr>
      <vt:lpstr>Arial</vt:lpstr>
      <vt:lpstr>Calibri</vt:lpstr>
      <vt:lpstr>Wingdings</vt:lpstr>
      <vt:lpstr>Office テーマ</vt:lpstr>
      <vt:lpstr>デジタルメディア処理2</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Takashi Ijiri</dc:creator>
  <cp:lastModifiedBy>Takashi Ijiri</cp:lastModifiedBy>
  <cp:revision>199</cp:revision>
  <cp:lastPrinted>2017-03-27T05:25:11Z</cp:lastPrinted>
  <dcterms:created xsi:type="dcterms:W3CDTF">2017-01-19T02:23:36Z</dcterms:created>
  <dcterms:modified xsi:type="dcterms:W3CDTF">2017-06-28T03:14:01Z</dcterms:modified>
</cp:coreProperties>
</file>