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327" r:id="rId3"/>
    <p:sldId id="328" r:id="rId4"/>
    <p:sldId id="322" r:id="rId5"/>
    <p:sldId id="324" r:id="rId6"/>
    <p:sldId id="279" r:id="rId7"/>
    <p:sldId id="333" r:id="rId8"/>
    <p:sldId id="325" r:id="rId9"/>
    <p:sldId id="326" r:id="rId10"/>
    <p:sldId id="278" r:id="rId11"/>
    <p:sldId id="280" r:id="rId12"/>
    <p:sldId id="281" r:id="rId13"/>
    <p:sldId id="282" r:id="rId14"/>
    <p:sldId id="283" r:id="rId15"/>
    <p:sldId id="284" r:id="rId16"/>
    <p:sldId id="294" r:id="rId17"/>
    <p:sldId id="295" r:id="rId18"/>
    <p:sldId id="285" r:id="rId19"/>
    <p:sldId id="291" r:id="rId20"/>
    <p:sldId id="292" r:id="rId21"/>
    <p:sldId id="293" r:id="rId22"/>
    <p:sldId id="286" r:id="rId23"/>
    <p:sldId id="287" r:id="rId24"/>
    <p:sldId id="288" r:id="rId25"/>
    <p:sldId id="289" r:id="rId26"/>
    <p:sldId id="334" r:id="rId27"/>
    <p:sldId id="335" r:id="rId28"/>
    <p:sldId id="336" r:id="rId29"/>
    <p:sldId id="337" r:id="rId30"/>
    <p:sldId id="338" r:id="rId31"/>
    <p:sldId id="339" r:id="rId32"/>
    <p:sldId id="340" r:id="rId33"/>
    <p:sldId id="331" r:id="rId34"/>
    <p:sldId id="332" r:id="rId3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5" autoAdjust="0"/>
    <p:restoredTop sz="80760" autoAdjust="0"/>
  </p:normalViewPr>
  <p:slideViewPr>
    <p:cSldViewPr snapToGrid="0">
      <p:cViewPr varScale="1">
        <p:scale>
          <a:sx n="98" d="100"/>
          <a:sy n="98"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2018/2/12</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10310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３０分くらいかけて紹介したい。</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a:t>
            </a:fld>
            <a:endParaRPr kumimoji="1" lang="ja-JP" altLang="en-US"/>
          </a:p>
        </p:txBody>
      </p:sp>
    </p:spTree>
    <p:extLst>
      <p:ext uri="{BB962C8B-B14F-4D97-AF65-F5344CB8AC3E}">
        <p14:creationId xmlns:p14="http://schemas.microsoft.com/office/powerpoint/2010/main" val="298172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 f(1/2)</a:t>
            </a:r>
            <a:r>
              <a:rPr kumimoji="1" lang="en-US" altLang="ja-JP" baseline="0" dirty="0" smtClean="0"/>
              <a:t> = 2.25 - 2</a:t>
            </a:r>
            <a:endParaRPr kumimoji="1" lang="en-US" altLang="ja-JP" dirty="0" smtClean="0"/>
          </a:p>
          <a:p>
            <a:r>
              <a:rPr kumimoji="1" lang="en-US" altLang="ja-JP" dirty="0" smtClean="0"/>
              <a:t>1-2:</a:t>
            </a:r>
            <a:r>
              <a:rPr kumimoji="1" lang="en-US" altLang="ja-JP" baseline="0" dirty="0" smtClean="0"/>
              <a:t> </a:t>
            </a:r>
            <a:r>
              <a:rPr kumimoji="1" lang="en-US" altLang="ja-JP" dirty="0" smtClean="0"/>
              <a:t>f(3/2) = </a:t>
            </a:r>
            <a:r>
              <a:rPr kumimoji="1" lang="en-US" altLang="ja-JP" baseline="0" dirty="0" smtClean="0"/>
              <a:t>5.25 –</a:t>
            </a:r>
            <a:r>
              <a:rPr kumimoji="1" lang="ja-JP" altLang="en-US" baseline="0" dirty="0" smtClean="0"/>
              <a:t> </a:t>
            </a:r>
            <a:r>
              <a:rPr kumimoji="1" lang="en-US" altLang="ja-JP" baseline="0" dirty="0" smtClean="0"/>
              <a:t>5</a:t>
            </a:r>
            <a:endParaRPr kumimoji="1" lang="en-US" altLang="ja-JP" dirty="0" smtClean="0"/>
          </a:p>
          <a:p>
            <a:r>
              <a:rPr kumimoji="1" lang="en-US" altLang="ja-JP" dirty="0" smtClean="0"/>
              <a:t>2-3: f(5/2) = 6.25 - 6</a:t>
            </a:r>
          </a:p>
          <a:p>
            <a:r>
              <a:rPr kumimoji="1" lang="en-US" altLang="ja-JP" dirty="0" smtClean="0"/>
              <a:t>3-4: f(7/2) =</a:t>
            </a:r>
            <a:r>
              <a:rPr kumimoji="1" lang="en-US" altLang="ja-JP" baseline="0" dirty="0" smtClean="0"/>
              <a:t> 5.25 - 5</a:t>
            </a:r>
            <a:endParaRPr kumimoji="1" lang="en-US" altLang="ja-JP" dirty="0" smtClean="0"/>
          </a:p>
          <a:p>
            <a:pPr defTabSz="990478">
              <a:defRPr/>
            </a:pPr>
            <a:r>
              <a:rPr kumimoji="1" lang="en-US" altLang="ja-JP" dirty="0" smtClean="0"/>
              <a:t>4-5: f(9/2) = </a:t>
            </a:r>
            <a:r>
              <a:rPr kumimoji="1" lang="en-US" altLang="ja-JP" baseline="0" dirty="0" smtClean="0"/>
              <a:t>2.25 - 2</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49-42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50371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局所的にはランダムだが全体を見ると一様なテクスチャの合成を行うものが多い．</a:t>
            </a:r>
            <a:endParaRPr kumimoji="1" lang="en-US" altLang="ja-JP" dirty="0" smtClean="0"/>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271875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この論文はグレースケール画像を入力とする</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p>
          <a:p>
            <a:r>
              <a:rPr kumimoji="1" lang="en-US" altLang="ja-JP" dirty="0" smtClean="0"/>
              <a:t>------------------------------------------------------------------------------------</a:t>
            </a:r>
          </a:p>
          <a:p>
            <a:r>
              <a:rPr kumimoji="1" lang="ja-JP" altLang="en-US" dirty="0" smtClean="0"/>
              <a:t>〇</a:t>
            </a:r>
            <a:r>
              <a:rPr kumimoji="1" lang="en-US" altLang="ja-JP" dirty="0" smtClean="0"/>
              <a:t>1</a:t>
            </a:r>
            <a:r>
              <a:rPr kumimoji="1" lang="ja-JP" altLang="en-US" dirty="0" smtClean="0"/>
              <a:t>画素</a:t>
            </a:r>
            <a:r>
              <a:rPr kumimoji="1" lang="en-US" altLang="ja-JP" dirty="0" smtClean="0"/>
              <a:t>synthesis</a:t>
            </a:r>
            <a:r>
              <a:rPr kumimoji="1" lang="ja-JP" altLang="en-US" dirty="0" smtClean="0"/>
              <a:t>時のセオリー</a:t>
            </a:r>
            <a:endParaRPr kumimoji="1" lang="en-US" altLang="ja-JP" dirty="0" smtClean="0"/>
          </a:p>
          <a:p>
            <a:endParaRPr kumimoji="1" lang="en-US" altLang="ja-JP" dirty="0" smtClean="0"/>
          </a:p>
          <a:p>
            <a:r>
              <a:rPr kumimoji="1" lang="en-US" altLang="ja-JP" dirty="0" smtClean="0"/>
              <a:t>MRF</a:t>
            </a:r>
            <a:r>
              <a:rPr kumimoji="1" lang="ja-JP" altLang="en-US" dirty="0" smtClean="0"/>
              <a:t>を仮定．</a:t>
            </a:r>
            <a:endParaRPr kumimoji="1" lang="en-US" altLang="ja-JP" dirty="0" smtClean="0"/>
          </a:p>
          <a:p>
            <a:r>
              <a:rPr kumimoji="1" lang="ja-JP" altLang="en-US" dirty="0" smtClean="0"/>
              <a:t>つまり，ある画素</a:t>
            </a:r>
            <a:r>
              <a:rPr kumimoji="1" lang="en-US" altLang="ja-JP" dirty="0" smtClean="0"/>
              <a:t>p</a:t>
            </a:r>
            <a:r>
              <a:rPr kumimoji="1" lang="ja-JP" altLang="en-US" dirty="0" smtClean="0"/>
              <a:t>の輝度値が</a:t>
            </a:r>
            <a:r>
              <a:rPr kumimoji="1" lang="en-US" altLang="ja-JP" dirty="0" smtClean="0"/>
              <a:t>X</a:t>
            </a:r>
            <a:r>
              <a:rPr kumimoji="1" lang="ja-JP" altLang="en-US" dirty="0" smtClean="0"/>
              <a:t>となる確率は，その画素の近傍の状態のみから定まることとする．</a:t>
            </a:r>
            <a:endParaRPr kumimoji="1" lang="en-US" altLang="ja-JP" dirty="0" smtClean="0"/>
          </a:p>
          <a:p>
            <a:endParaRPr kumimoji="1" lang="en-US" altLang="ja-JP" dirty="0" smtClean="0"/>
          </a:p>
          <a:p>
            <a:r>
              <a:rPr kumimoji="1" lang="en-US" altLang="ja-JP" dirty="0" smtClean="0"/>
              <a:t>I : </a:t>
            </a:r>
            <a:r>
              <a:rPr kumimoji="1" lang="ja-JP" altLang="en-US" dirty="0" smtClean="0"/>
              <a:t>合成中の画像</a:t>
            </a:r>
            <a:endParaRPr kumimoji="1" lang="en-US" altLang="ja-JP" dirty="0" smtClean="0"/>
          </a:p>
          <a:p>
            <a:r>
              <a:rPr kumimoji="1" lang="en-US" altLang="ja-JP" dirty="0" err="1" smtClean="0"/>
              <a:t>I_samp</a:t>
            </a:r>
            <a:r>
              <a:rPr kumimoji="1" lang="ja-JP" altLang="en-US" dirty="0" smtClean="0"/>
              <a:t>　：サンプル画像</a:t>
            </a:r>
            <a:endParaRPr kumimoji="1" lang="en-US" altLang="ja-JP" dirty="0" smtClean="0"/>
          </a:p>
          <a:p>
            <a:r>
              <a:rPr kumimoji="1" lang="en-US" altLang="ja-JP" dirty="0" err="1" smtClean="0"/>
              <a:t>I_real</a:t>
            </a:r>
            <a:r>
              <a:rPr kumimoji="1" lang="en-US" altLang="ja-JP" dirty="0" smtClean="0"/>
              <a:t>     :</a:t>
            </a:r>
            <a:r>
              <a:rPr kumimoji="1" lang="en-US" altLang="ja-JP" baseline="0" dirty="0" smtClean="0"/>
              <a:t> </a:t>
            </a:r>
            <a:r>
              <a:rPr kumimoji="1" lang="ja-JP" altLang="en-US" baseline="0" dirty="0" smtClean="0"/>
              <a:t>現実では取得することはできないすべての分布を含む画像 </a:t>
            </a:r>
            <a:r>
              <a:rPr kumimoji="1" lang="en-US" altLang="ja-JP" baseline="0" dirty="0" err="1" smtClean="0"/>
              <a:t>I_samp</a:t>
            </a:r>
            <a:r>
              <a:rPr kumimoji="1" lang="ja-JP" altLang="en-US" baseline="0" dirty="0" smtClean="0"/>
              <a:t>　⊂ </a:t>
            </a:r>
            <a:r>
              <a:rPr kumimoji="1" lang="en-US" altLang="ja-JP" baseline="0" dirty="0" err="1" smtClean="0"/>
              <a:t>I_real</a:t>
            </a:r>
            <a:endParaRPr kumimoji="1" lang="en-US" altLang="ja-JP" baseline="0" dirty="0" smtClean="0"/>
          </a:p>
          <a:p>
            <a:endParaRPr kumimoji="1" lang="en-US" altLang="ja-JP" baseline="0" dirty="0" smtClean="0"/>
          </a:p>
          <a:p>
            <a:r>
              <a:rPr kumimoji="1" lang="ja-JP" altLang="en-US" baseline="0" dirty="0" smtClean="0"/>
              <a:t>画素 </a:t>
            </a:r>
            <a:r>
              <a:rPr kumimoji="1" lang="en-US" altLang="ja-JP" baseline="0" dirty="0" smtClean="0"/>
              <a:t>p \in I </a:t>
            </a:r>
            <a:r>
              <a:rPr kumimoji="1" lang="ja-JP" altLang="en-US" baseline="0" dirty="0" smtClean="0"/>
              <a:t>について，その近傍を </a:t>
            </a:r>
            <a:r>
              <a:rPr kumimoji="1" lang="en-US" altLang="ja-JP" baseline="0" dirty="0" smtClean="0"/>
              <a:t>w(p) </a:t>
            </a:r>
            <a:r>
              <a:rPr kumimoji="1" lang="ja-JP" altLang="en-US" baseline="0" dirty="0" smtClean="0"/>
              <a:t>とかく</a:t>
            </a:r>
            <a:endParaRPr kumimoji="1" lang="en-US" altLang="ja-JP" baseline="0" dirty="0" smtClean="0"/>
          </a:p>
          <a:p>
            <a:r>
              <a:rPr kumimoji="1" lang="en-US" altLang="ja-JP" baseline="0" dirty="0" smtClean="0"/>
              <a:t>d(w_1, w_2)</a:t>
            </a:r>
            <a:r>
              <a:rPr kumimoji="1" lang="ja-JP" altLang="en-US" baseline="0" dirty="0" smtClean="0"/>
              <a:t>　はパッチ </a:t>
            </a:r>
            <a:r>
              <a:rPr kumimoji="1" lang="en-US" altLang="ja-JP" baseline="0" dirty="0" smtClean="0"/>
              <a:t>w1</a:t>
            </a:r>
            <a:r>
              <a:rPr kumimoji="1" lang="ja-JP" altLang="en-US" baseline="0" dirty="0" smtClean="0"/>
              <a:t>と</a:t>
            </a:r>
            <a:r>
              <a:rPr kumimoji="1" lang="en-US" altLang="ja-JP" baseline="0" dirty="0" smtClean="0"/>
              <a:t>w2</a:t>
            </a:r>
            <a:r>
              <a:rPr kumimoji="1" lang="ja-JP" altLang="en-US" baseline="0" dirty="0" smtClean="0"/>
              <a:t>の視覚的な差を計測するメトリック（定義は任意）</a:t>
            </a:r>
            <a:endParaRPr kumimoji="1" lang="en-US" altLang="ja-JP" baseline="0" dirty="0" smtClean="0"/>
          </a:p>
          <a:p>
            <a:endParaRPr kumimoji="1" lang="en-US" altLang="ja-JP" baseline="0" dirty="0" smtClean="0"/>
          </a:p>
          <a:p>
            <a:r>
              <a:rPr kumimoji="1" lang="ja-JP" altLang="en-US" baseline="0" dirty="0" smtClean="0"/>
              <a:t>この下で、もし </a:t>
            </a:r>
            <a:r>
              <a:rPr kumimoji="1" lang="en-US" altLang="ja-JP" baseline="0" dirty="0" smtClean="0"/>
              <a:t>p</a:t>
            </a:r>
            <a:r>
              <a:rPr kumimoji="1" lang="ja-JP" altLang="en-US" baseline="0" dirty="0" smtClean="0"/>
              <a:t>以外のすべての画素がわかっていて、</a:t>
            </a:r>
            <a:r>
              <a:rPr kumimoji="1" lang="en-US" altLang="ja-JP" baseline="0" dirty="0" smtClean="0"/>
              <a:t>p</a:t>
            </a:r>
            <a:r>
              <a:rPr kumimoji="1" lang="ja-JP" altLang="en-US" baseline="0" dirty="0" smtClean="0"/>
              <a:t>の画素値のみがわかっていない場合，</a:t>
            </a:r>
            <a:endParaRPr kumimoji="1" lang="en-US" altLang="ja-JP" baseline="0" dirty="0" smtClean="0"/>
          </a:p>
          <a:p>
            <a:r>
              <a:rPr kumimoji="1" lang="en-US" altLang="ja-JP" baseline="0" dirty="0" smtClean="0"/>
              <a:t>P(</a:t>
            </a:r>
            <a:r>
              <a:rPr kumimoji="1" lang="en-US" altLang="ja-JP" baseline="0" dirty="0" err="1" smtClean="0"/>
              <a:t>p|w</a:t>
            </a:r>
            <a:r>
              <a:rPr kumimoji="1" lang="en-US" altLang="ja-JP" baseline="0" dirty="0" smtClean="0"/>
              <a:t>(p))</a:t>
            </a:r>
            <a:r>
              <a:rPr kumimoji="1" lang="ja-JP" altLang="en-US" baseline="0" dirty="0" smtClean="0"/>
              <a:t>　という確率分布を考えて，条件付確率が最大となる 画素値を出力すればいい．</a:t>
            </a:r>
            <a:endParaRPr kumimoji="1" lang="en-US" altLang="ja-JP" baseline="0" dirty="0" smtClean="0"/>
          </a:p>
          <a:p>
            <a:endParaRPr kumimoji="1" lang="en-US" altLang="ja-JP" baseline="0" dirty="0" smtClean="0"/>
          </a:p>
          <a:p>
            <a:r>
              <a:rPr kumimoji="1" lang="ja-JP" altLang="en-US" baseline="0" dirty="0" smtClean="0"/>
              <a:t>もし、 </a:t>
            </a:r>
            <a:r>
              <a:rPr kumimoji="1" lang="en-US" altLang="ja-JP" baseline="0" dirty="0" err="1" smtClean="0"/>
              <a:t>I_real</a:t>
            </a:r>
            <a:r>
              <a:rPr kumimoji="1" lang="ja-JP" altLang="en-US" baseline="0" dirty="0" smtClean="0"/>
              <a:t>が存在するならば，</a:t>
            </a:r>
            <a:r>
              <a:rPr kumimoji="1" lang="en-US" altLang="ja-JP" baseline="0" dirty="0" smtClean="0"/>
              <a:t>w(p)</a:t>
            </a:r>
            <a:r>
              <a:rPr kumimoji="1" lang="ja-JP" altLang="en-US" baseline="0" dirty="0" smtClean="0"/>
              <a:t>と全く同じ（</a:t>
            </a:r>
            <a:r>
              <a:rPr kumimoji="1" lang="en-US" altLang="ja-JP" baseline="0" dirty="0" smtClean="0"/>
              <a:t>d(w(p), w’)=0</a:t>
            </a:r>
            <a:r>
              <a:rPr kumimoji="1" lang="ja-JP" altLang="en-US" baseline="0" dirty="0" smtClean="0"/>
              <a:t>）パッチ</a:t>
            </a:r>
            <a:r>
              <a:rPr kumimoji="1" lang="en-US" altLang="ja-JP" baseline="0" dirty="0" smtClean="0"/>
              <a:t>w</a:t>
            </a:r>
            <a:r>
              <a:rPr kumimoji="1" lang="ja-JP" altLang="en-US" baseline="0" dirty="0" smtClean="0"/>
              <a:t>‘を</a:t>
            </a:r>
            <a:r>
              <a:rPr kumimoji="1" lang="en-US" altLang="ja-JP" baseline="0" dirty="0" err="1" smtClean="0"/>
              <a:t>I_real</a:t>
            </a:r>
            <a:r>
              <a:rPr kumimoji="1" lang="ja-JP" altLang="en-US" baseline="0" dirty="0" smtClean="0"/>
              <a:t>から検索して、</a:t>
            </a:r>
            <a:endParaRPr kumimoji="1" lang="en-US" altLang="ja-JP" baseline="0" dirty="0" smtClean="0"/>
          </a:p>
          <a:p>
            <a:r>
              <a:rPr kumimoji="1" lang="ja-JP" altLang="en-US" baseline="0" dirty="0" smtClean="0"/>
              <a:t>複数ある場合は，</a:t>
            </a:r>
            <a:r>
              <a:rPr kumimoji="1" lang="en-US" altLang="ja-JP" baseline="0" dirty="0" smtClean="0"/>
              <a:t>w’</a:t>
            </a:r>
            <a:r>
              <a:rPr kumimoji="1" lang="ja-JP" altLang="en-US" baseline="0" dirty="0" smtClean="0"/>
              <a:t>の中央の画素値のヒストグラムを利用して，</a:t>
            </a:r>
            <a:r>
              <a:rPr kumimoji="1" lang="en-US" altLang="ja-JP" baseline="0" dirty="0" smtClean="0"/>
              <a:t>P(</a:t>
            </a:r>
            <a:r>
              <a:rPr kumimoji="1" lang="en-US" altLang="ja-JP" baseline="0" dirty="0" err="1" smtClean="0"/>
              <a:t>p|w</a:t>
            </a:r>
            <a:r>
              <a:rPr kumimoji="1" lang="en-US" altLang="ja-JP" baseline="0" dirty="0" smtClean="0"/>
              <a:t>(p))</a:t>
            </a:r>
            <a:r>
              <a:rPr kumimoji="1" lang="ja-JP" altLang="en-US" baseline="0" dirty="0" smtClean="0"/>
              <a:t>が定義可能．</a:t>
            </a:r>
            <a:endParaRPr kumimoji="1" lang="en-US" altLang="ja-JP" baseline="0" dirty="0" smtClean="0"/>
          </a:p>
          <a:p>
            <a:endParaRPr kumimoji="1" lang="en-US" altLang="ja-JP" baseline="0" dirty="0" smtClean="0"/>
          </a:p>
          <a:p>
            <a:r>
              <a:rPr kumimoji="1" lang="ja-JP" altLang="en-US" baseline="0" dirty="0" smtClean="0"/>
              <a:t>しかし，</a:t>
            </a:r>
            <a:r>
              <a:rPr kumimoji="1" lang="en-US" altLang="ja-JP" baseline="0" dirty="0" err="1" smtClean="0"/>
              <a:t>I_real</a:t>
            </a:r>
            <a:r>
              <a:rPr kumimoji="1" lang="ja-JP" altLang="en-US" baseline="0" dirty="0" smtClean="0"/>
              <a:t>は取得できず，知っているのは</a:t>
            </a:r>
            <a:r>
              <a:rPr kumimoji="1" lang="en-US" altLang="ja-JP" baseline="0" dirty="0" err="1" smtClean="0"/>
              <a:t>I_smp</a:t>
            </a:r>
            <a:r>
              <a:rPr kumimoji="1" lang="ja-JP" altLang="en-US" baseline="0" dirty="0" smtClean="0"/>
              <a:t>のみ．</a:t>
            </a:r>
            <a:endParaRPr kumimoji="1" lang="en-US" altLang="ja-JP" baseline="0" dirty="0" smtClean="0"/>
          </a:p>
          <a:p>
            <a:r>
              <a:rPr kumimoji="1" lang="ja-JP" altLang="en-US" baseline="0" dirty="0" smtClean="0"/>
              <a:t>そこで，</a:t>
            </a:r>
            <a:endParaRPr kumimoji="1" lang="en-US" altLang="ja-JP" baseline="0" dirty="0" smtClean="0"/>
          </a:p>
          <a:p>
            <a:endParaRPr kumimoji="1" lang="en-US" altLang="ja-JP" baseline="0" dirty="0" smtClean="0"/>
          </a:p>
          <a:p>
            <a:r>
              <a:rPr kumimoji="1" lang="en-US" altLang="ja-JP" baseline="0" dirty="0" err="1" smtClean="0"/>
              <a:t>W_best</a:t>
            </a:r>
            <a:r>
              <a:rPr kumimoji="1" lang="en-US" altLang="ja-JP" baseline="0" dirty="0" smtClean="0"/>
              <a:t>  = </a:t>
            </a:r>
            <a:r>
              <a:rPr kumimoji="1" lang="en-US" altLang="ja-JP" baseline="0" dirty="0" err="1" smtClean="0"/>
              <a:t>argmin</a:t>
            </a:r>
            <a:r>
              <a:rPr kumimoji="1" lang="en-US" altLang="ja-JP" baseline="0" dirty="0" smtClean="0"/>
              <a:t>_{w’ \in </a:t>
            </a:r>
            <a:r>
              <a:rPr kumimoji="1" lang="en-US" altLang="ja-JP" baseline="0" dirty="0" err="1" smtClean="0"/>
              <a:t>I_smp</a:t>
            </a:r>
            <a:r>
              <a:rPr kumimoji="1" lang="en-US" altLang="ja-JP" baseline="0" dirty="0" smtClean="0"/>
              <a:t>} d(w’, w(p))</a:t>
            </a:r>
            <a:r>
              <a:rPr kumimoji="1" lang="ja-JP" altLang="en-US" baseline="0" dirty="0" smtClean="0"/>
              <a:t>　として</a:t>
            </a:r>
            <a:endParaRPr kumimoji="1" lang="en-US" altLang="ja-JP" baseline="0" dirty="0" smtClean="0"/>
          </a:p>
          <a:p>
            <a:r>
              <a:rPr kumimoji="1" lang="en-US" altLang="ja-JP" baseline="0" dirty="0" smtClean="0"/>
              <a:t>d(w’, w(p)) &lt;= (1.0 + 0.1) d(</a:t>
            </a:r>
            <a:r>
              <a:rPr kumimoji="1" lang="en-US" altLang="ja-JP" baseline="0" dirty="0" err="1" smtClean="0"/>
              <a:t>w_best</a:t>
            </a:r>
            <a:r>
              <a:rPr kumimoji="1" lang="en-US" altLang="ja-JP" baseline="0" dirty="0" smtClean="0"/>
              <a:t>, w(p)) </a:t>
            </a:r>
            <a:r>
              <a:rPr kumimoji="1" lang="ja-JP" altLang="en-US" baseline="0" dirty="0" smtClean="0"/>
              <a:t>を満たすすべてのパッチ </a:t>
            </a:r>
            <a:r>
              <a:rPr kumimoji="1" lang="en-US" altLang="ja-JP" baseline="0" dirty="0" smtClean="0"/>
              <a:t>w’</a:t>
            </a:r>
            <a:r>
              <a:rPr kumimoji="1" lang="ja-JP" altLang="en-US" baseline="0" dirty="0" err="1" smtClean="0"/>
              <a:t>を抽</a:t>
            </a:r>
            <a:r>
              <a:rPr kumimoji="1" lang="ja-JP" altLang="en-US" baseline="0" dirty="0" smtClean="0"/>
              <a:t>出</a:t>
            </a:r>
            <a:endParaRPr kumimoji="1" lang="en-US" altLang="ja-JP" baseline="0" dirty="0" smtClean="0"/>
          </a:p>
          <a:p>
            <a:endParaRPr kumimoji="1" lang="en-US" altLang="ja-JP" baseline="0" dirty="0" smtClean="0"/>
          </a:p>
          <a:p>
            <a:r>
              <a:rPr kumimoji="1" lang="ja-JP" altLang="en-US" baseline="0" dirty="0" smtClean="0"/>
              <a:t>こうして求まった複数の </a:t>
            </a:r>
            <a:r>
              <a:rPr kumimoji="1" lang="en-US" altLang="ja-JP" baseline="0" dirty="0" smtClean="0"/>
              <a:t>w’ </a:t>
            </a:r>
            <a:r>
              <a:rPr kumimoji="1" lang="ja-JP" altLang="en-US" baseline="0" dirty="0" smtClean="0"/>
              <a:t>の中心画素値からヒストグラムを作成し，最も頻度が高かった画素値を採用する．</a:t>
            </a:r>
            <a:endParaRPr kumimoji="1" lang="en-US" altLang="ja-JP" baseline="0" dirty="0" smtClean="0"/>
          </a:p>
          <a:p>
            <a:endParaRPr kumimoji="1" lang="en-US" altLang="ja-JP" baseline="0" dirty="0" smtClean="0"/>
          </a:p>
          <a:p>
            <a:r>
              <a:rPr kumimoji="1" lang="en-US" altLang="ja-JP" baseline="0" dirty="0" smtClean="0"/>
              <a:t>d</a:t>
            </a:r>
            <a:r>
              <a:rPr kumimoji="1" lang="ja-JP" altLang="en-US" baseline="0" dirty="0" smtClean="0"/>
              <a:t>　については、</a:t>
            </a:r>
            <a:r>
              <a:rPr kumimoji="1" lang="en-US" altLang="ja-JP" baseline="0" dirty="0" err="1" smtClean="0"/>
              <a:t>d_SSD</a:t>
            </a:r>
            <a:r>
              <a:rPr kumimoji="1" lang="ja-JP" altLang="en-US" baseline="0" dirty="0" smtClean="0"/>
              <a:t>や　　</a:t>
            </a:r>
            <a:r>
              <a:rPr kumimoji="1" lang="en-US" altLang="ja-JP" baseline="0" dirty="0" err="1" smtClean="0"/>
              <a:t>d_SSD</a:t>
            </a:r>
            <a:r>
              <a:rPr kumimoji="1" lang="en-US" altLang="ja-JP" baseline="0" dirty="0" smtClean="0"/>
              <a:t> * </a:t>
            </a:r>
            <a:r>
              <a:rPr kumimoji="1" lang="en-US" altLang="ja-JP" baseline="0" dirty="0" err="1" smtClean="0"/>
              <a:t>gaussian</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p>
          <a:p>
            <a:endParaRPr kumimoji="1" lang="en-US" altLang="ja-JP" baseline="0" dirty="0" smtClean="0"/>
          </a:p>
          <a:p>
            <a:endParaRPr kumimoji="1" lang="en-US" altLang="ja-JP" baseline="0" dirty="0" smtClean="0"/>
          </a:p>
          <a:p>
            <a:r>
              <a:rPr kumimoji="1" lang="en-US" altLang="ja-JP" baseline="0" dirty="0" smtClean="0"/>
              <a:t>Texture synthesis</a:t>
            </a:r>
            <a:r>
              <a:rPr kumimoji="1" lang="ja-JP" altLang="en-US" baseline="0" dirty="0" smtClean="0"/>
              <a:t>の実装内容</a:t>
            </a:r>
            <a:endParaRPr kumimoji="1" lang="en-US" altLang="ja-JP" baseline="0" dirty="0" smtClean="0"/>
          </a:p>
          <a:p>
            <a:endParaRPr kumimoji="1" lang="en-US" altLang="ja-JP" baseline="0" dirty="0" smtClean="0"/>
          </a:p>
          <a:p>
            <a:r>
              <a:rPr kumimoji="1" lang="en-US" altLang="ja-JP" baseline="0" dirty="0" smtClean="0"/>
              <a:t>0. </a:t>
            </a:r>
            <a:r>
              <a:rPr kumimoji="1" lang="ja-JP" altLang="en-US" baseline="0" dirty="0" smtClean="0"/>
              <a:t>画像</a:t>
            </a:r>
            <a:r>
              <a:rPr kumimoji="1" lang="en-US" altLang="ja-JP" baseline="0" dirty="0" smtClean="0"/>
              <a:t>I</a:t>
            </a:r>
            <a:r>
              <a:rPr kumimoji="1" lang="ja-JP" altLang="en-US" baseline="0" dirty="0" smtClean="0"/>
              <a:t>の中心</a:t>
            </a:r>
            <a:r>
              <a:rPr kumimoji="1" lang="en-US" altLang="ja-JP" baseline="0" dirty="0" smtClean="0"/>
              <a:t>3x3</a:t>
            </a:r>
            <a:r>
              <a:rPr kumimoji="1" lang="ja-JP" altLang="en-US" baseline="0" dirty="0" smtClean="0"/>
              <a:t>画素をランダムに初期化</a:t>
            </a:r>
            <a:endParaRPr kumimoji="1" lang="en-US" altLang="ja-JP" baseline="0" dirty="0" smtClean="0"/>
          </a:p>
          <a:p>
            <a:pPr marL="228600" indent="-228600">
              <a:buAutoNum type="arabicPeriod"/>
            </a:pPr>
            <a:r>
              <a:rPr kumimoji="1" lang="ja-JP" altLang="en-US" baseline="0" dirty="0" smtClean="0"/>
              <a:t>以下を繰り返す</a:t>
            </a:r>
            <a:r>
              <a:rPr kumimoji="1" lang="en-US" altLang="ja-JP" baseline="0" dirty="0" smtClean="0"/>
              <a:t>  </a:t>
            </a:r>
          </a:p>
          <a:p>
            <a:pPr marL="685800" lvl="1" indent="-228600">
              <a:buAutoNum type="arabicPeriod"/>
            </a:pPr>
            <a:r>
              <a:rPr kumimoji="1" lang="ja-JP" altLang="en-US" baseline="0" dirty="0" smtClean="0"/>
              <a:t>既に合成された部分の隣接画素</a:t>
            </a:r>
            <a:r>
              <a:rPr kumimoji="1" lang="en-US" altLang="ja-JP" baseline="0" dirty="0" smtClean="0"/>
              <a:t>p</a:t>
            </a:r>
            <a:r>
              <a:rPr kumimoji="1" lang="ja-JP" altLang="en-US" baseline="0" dirty="0" smtClean="0"/>
              <a:t>を選択</a:t>
            </a:r>
            <a:endParaRPr kumimoji="1" lang="en-US" altLang="ja-JP" baseline="0" dirty="0" smtClean="0"/>
          </a:p>
          <a:p>
            <a:pPr marL="685800" lvl="1" indent="-228600">
              <a:buAutoNum type="arabicPeriod"/>
            </a:pPr>
            <a:r>
              <a:rPr kumimoji="1" lang="en-US" altLang="ja-JP" baseline="0" dirty="0" smtClean="0"/>
              <a:t>p</a:t>
            </a:r>
            <a:r>
              <a:rPr kumimoji="1" lang="ja-JP" altLang="en-US" baseline="0" dirty="0" smtClean="0"/>
              <a:t>の近傍 </a:t>
            </a:r>
            <a:r>
              <a:rPr kumimoji="1" lang="en-US" altLang="ja-JP" baseline="0" dirty="0" smtClean="0"/>
              <a:t>w(p) </a:t>
            </a:r>
            <a:r>
              <a:rPr kumimoji="1" lang="ja-JP" altLang="en-US" baseline="0" dirty="0" smtClean="0"/>
              <a:t>と最も似た領域</a:t>
            </a:r>
            <a:r>
              <a:rPr kumimoji="1" lang="en-US" altLang="ja-JP" baseline="0" dirty="0" smtClean="0"/>
              <a:t>w’</a:t>
            </a:r>
            <a:r>
              <a:rPr kumimoji="1" lang="ja-JP" altLang="en-US" baseline="0" dirty="0" smtClean="0"/>
              <a:t>を </a:t>
            </a:r>
            <a:r>
              <a:rPr kumimoji="1" lang="en-US" altLang="ja-JP" baseline="0" dirty="0" err="1" smtClean="0"/>
              <a:t>I_smp</a:t>
            </a:r>
            <a:r>
              <a:rPr kumimoji="1" lang="en-US" altLang="ja-JP" baseline="0" dirty="0" smtClean="0"/>
              <a:t> </a:t>
            </a:r>
            <a:r>
              <a:rPr kumimoji="1" lang="ja-JP" altLang="en-US" baseline="0" dirty="0" smtClean="0"/>
              <a:t>より検索</a:t>
            </a:r>
            <a:endParaRPr kumimoji="1" lang="en-US" altLang="ja-JP" baseline="0" dirty="0" smtClean="0"/>
          </a:p>
          <a:p>
            <a:pPr marL="914400" lvl="2" indent="0">
              <a:buNone/>
            </a:pPr>
            <a:r>
              <a:rPr kumimoji="1" lang="en-US" altLang="ja-JP" baseline="0" dirty="0" smtClean="0"/>
              <a:t>※</a:t>
            </a:r>
            <a:r>
              <a:rPr kumimoji="1" lang="ja-JP" altLang="en-US" baseline="0" dirty="0" smtClean="0"/>
              <a:t>類似度は </a:t>
            </a:r>
            <a:r>
              <a:rPr kumimoji="1" lang="en-US" altLang="ja-JP" baseline="0" dirty="0" smtClean="0"/>
              <a:t>SSD</a:t>
            </a:r>
            <a:r>
              <a:rPr kumimoji="1" lang="ja-JP" altLang="en-US" baseline="0" dirty="0" smtClean="0"/>
              <a:t>を利用</a:t>
            </a:r>
            <a:endParaRPr kumimoji="1" lang="en-US" altLang="ja-JP" baseline="0" dirty="0" smtClean="0"/>
          </a:p>
          <a:p>
            <a:pPr marL="914400" lvl="2" indent="0">
              <a:buNone/>
            </a:pPr>
            <a:r>
              <a:rPr kumimoji="1" lang="en-US" altLang="ja-JP" baseline="0" dirty="0" smtClean="0"/>
              <a:t>※w(p)</a:t>
            </a:r>
            <a:r>
              <a:rPr kumimoji="1" lang="ja-JP" altLang="en-US" baseline="0" dirty="0" smtClean="0"/>
              <a:t>は一部欠損しており，その部分は無視</a:t>
            </a:r>
            <a:endParaRPr kumimoji="1" lang="en-US" altLang="ja-JP" baseline="0" dirty="0" smtClean="0"/>
          </a:p>
          <a:p>
            <a:pPr marL="685800" lvl="1" indent="-228600">
              <a:buAutoNum type="arabicPeriod"/>
            </a:pPr>
            <a:r>
              <a:rPr kumimoji="1" lang="en-US" altLang="ja-JP" baseline="0" dirty="0" smtClean="0"/>
              <a:t>w‘</a:t>
            </a:r>
            <a:r>
              <a:rPr kumimoji="1" lang="ja-JP" altLang="en-US" baseline="0" dirty="0" smtClean="0"/>
              <a:t>の中央の画素値を</a:t>
            </a:r>
            <a:r>
              <a:rPr kumimoji="1" lang="en-US" altLang="ja-JP" baseline="0" dirty="0" smtClean="0"/>
              <a:t>p</a:t>
            </a:r>
            <a:r>
              <a:rPr kumimoji="1" lang="ja-JP" altLang="en-US" baseline="0" dirty="0" smtClean="0"/>
              <a:t>に代入</a:t>
            </a:r>
            <a:endParaRPr kumimoji="1" lang="en-US" altLang="ja-JP" baseline="0" dirty="0" smtClean="0"/>
          </a:p>
          <a:p>
            <a:pPr marL="685800" lvl="1" indent="-228600">
              <a:buAutoNum type="arabicPeriod"/>
            </a:pPr>
            <a:r>
              <a:rPr kumimoji="1" lang="ja-JP" altLang="en-US" baseline="0" dirty="0" smtClean="0"/>
              <a:t>全画素の合成がなされたら終了</a:t>
            </a:r>
            <a:endParaRPr kumimoji="1" lang="en-US" altLang="ja-JP" baseline="0" dirty="0" smtClean="0"/>
          </a:p>
          <a:p>
            <a:pPr marL="228600" indent="-228600">
              <a:buAutoNum type="arabicPeriod"/>
            </a:pP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論文の内容を真面目に実装する</a:t>
            </a:r>
            <a:endParaRPr kumimoji="1" lang="en-US" altLang="ja-JP" baseline="0" dirty="0" smtClean="0"/>
          </a:p>
          <a:p>
            <a:pPr marL="0" indent="0">
              <a:buNone/>
            </a:pPr>
            <a:endParaRPr kumimoji="1" lang="en-US" altLang="ja-JP" baseline="0" dirty="0" smtClean="0"/>
          </a:p>
          <a:p>
            <a:r>
              <a:rPr kumimoji="1" lang="en-US" altLang="ja-JP" baseline="0" dirty="0" smtClean="0"/>
              <a:t>0. </a:t>
            </a:r>
            <a:r>
              <a:rPr kumimoji="1" lang="ja-JP" altLang="en-US" baseline="0" dirty="0" smtClean="0"/>
              <a:t>画像</a:t>
            </a:r>
            <a:r>
              <a:rPr kumimoji="1" lang="en-US" altLang="ja-JP" baseline="0" dirty="0" smtClean="0"/>
              <a:t>I</a:t>
            </a:r>
            <a:r>
              <a:rPr kumimoji="1" lang="ja-JP" altLang="en-US" baseline="0" dirty="0" smtClean="0"/>
              <a:t>の中心</a:t>
            </a:r>
            <a:r>
              <a:rPr kumimoji="1" lang="en-US" altLang="ja-JP" baseline="0" dirty="0" smtClean="0"/>
              <a:t>3x3</a:t>
            </a:r>
            <a:r>
              <a:rPr kumimoji="1" lang="ja-JP" altLang="en-US" baseline="0" dirty="0" smtClean="0"/>
              <a:t>画素をランダムに初期化</a:t>
            </a:r>
            <a:endParaRPr kumimoji="1" lang="en-US" altLang="ja-JP" baseline="0" dirty="0" smtClean="0"/>
          </a:p>
          <a:p>
            <a:pPr marL="228600" indent="-228600">
              <a:buAutoNum type="arabicPeriod"/>
            </a:pPr>
            <a:r>
              <a:rPr kumimoji="1" lang="ja-JP" altLang="en-US" baseline="0" dirty="0" smtClean="0"/>
              <a:t>以下を繰り返す</a:t>
            </a:r>
            <a:r>
              <a:rPr kumimoji="1" lang="en-US" altLang="ja-JP" baseline="0" dirty="0" smtClean="0"/>
              <a:t>  </a:t>
            </a:r>
          </a:p>
          <a:p>
            <a:pPr marL="685800" lvl="1" indent="-228600">
              <a:buAutoNum type="arabicPeriod"/>
            </a:pPr>
            <a:r>
              <a:rPr kumimoji="1" lang="ja-JP" altLang="en-US" baseline="0" dirty="0" smtClean="0"/>
              <a:t>既に合成された部分の隣接画素</a:t>
            </a:r>
            <a:r>
              <a:rPr kumimoji="1" lang="en-US" altLang="ja-JP" baseline="0" dirty="0" smtClean="0"/>
              <a:t>p</a:t>
            </a:r>
            <a:r>
              <a:rPr kumimoji="1" lang="ja-JP" altLang="en-US" baseline="0" dirty="0" smtClean="0"/>
              <a:t>を選択</a:t>
            </a:r>
            <a:endParaRPr kumimoji="1" lang="en-US" altLang="ja-JP" baseline="0" dirty="0" smtClean="0"/>
          </a:p>
          <a:p>
            <a:pPr marL="685800" lvl="1" indent="-228600">
              <a:buAutoNum type="arabicPeriod"/>
            </a:pPr>
            <a:r>
              <a:rPr kumimoji="1" lang="en-US" altLang="ja-JP" baseline="0" dirty="0" smtClean="0"/>
              <a:t>p</a:t>
            </a:r>
            <a:r>
              <a:rPr kumimoji="1" lang="ja-JP" altLang="en-US" baseline="0" dirty="0" smtClean="0"/>
              <a:t>の近傍 </a:t>
            </a:r>
            <a:r>
              <a:rPr kumimoji="1" lang="en-US" altLang="ja-JP" baseline="0" dirty="0" smtClean="0"/>
              <a:t>w(p) </a:t>
            </a:r>
            <a:r>
              <a:rPr kumimoji="1" lang="ja-JP" altLang="en-US" baseline="0" dirty="0" smtClean="0"/>
              <a:t>と最も似た領域</a:t>
            </a:r>
            <a:r>
              <a:rPr kumimoji="1" lang="en-US" altLang="ja-JP" baseline="0" dirty="0" err="1" smtClean="0"/>
              <a:t>w_best</a:t>
            </a:r>
            <a:r>
              <a:rPr kumimoji="1" lang="ja-JP" altLang="en-US" baseline="0" dirty="0" smtClean="0"/>
              <a:t>を </a:t>
            </a:r>
            <a:r>
              <a:rPr kumimoji="1" lang="en-US" altLang="ja-JP" baseline="0" dirty="0" err="1" smtClean="0"/>
              <a:t>I_smp</a:t>
            </a:r>
            <a:r>
              <a:rPr kumimoji="1" lang="en-US" altLang="ja-JP" baseline="0" dirty="0" smtClean="0"/>
              <a:t> </a:t>
            </a:r>
            <a:r>
              <a:rPr kumimoji="1" lang="ja-JP" altLang="en-US" baseline="0" dirty="0" smtClean="0"/>
              <a:t>より検索</a:t>
            </a:r>
            <a:endParaRPr kumimoji="1" lang="en-US" altLang="ja-JP" baseline="0" dirty="0" smtClean="0"/>
          </a:p>
          <a:p>
            <a:pPr marL="914400" lvl="2" indent="0">
              <a:buNone/>
            </a:pPr>
            <a:r>
              <a:rPr kumimoji="1" lang="en-US" altLang="ja-JP" baseline="0" dirty="0" smtClean="0"/>
              <a:t>※</a:t>
            </a:r>
            <a:r>
              <a:rPr kumimoji="1" lang="ja-JP" altLang="en-US" baseline="0" dirty="0" smtClean="0"/>
              <a:t>類似度は </a:t>
            </a:r>
            <a:r>
              <a:rPr kumimoji="1" lang="en-US" altLang="ja-JP" baseline="0" dirty="0" smtClean="0"/>
              <a:t>SSD</a:t>
            </a:r>
            <a:r>
              <a:rPr kumimoji="1" lang="ja-JP" altLang="en-US" baseline="0" dirty="0" smtClean="0"/>
              <a:t>を利用</a:t>
            </a:r>
            <a:endParaRPr kumimoji="1" lang="en-US" altLang="ja-JP" baseline="0" dirty="0" smtClean="0"/>
          </a:p>
          <a:p>
            <a:pPr marL="914400" lvl="2" indent="0">
              <a:buNone/>
            </a:pPr>
            <a:r>
              <a:rPr kumimoji="1" lang="en-US" altLang="ja-JP" baseline="0" dirty="0" smtClean="0"/>
              <a:t>※w(p)</a:t>
            </a:r>
            <a:r>
              <a:rPr kumimoji="1" lang="ja-JP" altLang="en-US" baseline="0" dirty="0" smtClean="0"/>
              <a:t>は一部欠損しており，その部分は無視</a:t>
            </a:r>
            <a:endParaRPr kumimoji="1" lang="en-US" altLang="ja-JP" baseline="0" dirty="0" smtClean="0"/>
          </a:p>
          <a:p>
            <a:pPr marL="685800" lvl="1" indent="-228600">
              <a:buAutoNum type="arabicPeriod"/>
            </a:pPr>
            <a:r>
              <a:rPr kumimoji="1" lang="en-US" altLang="ja-JP" baseline="0" dirty="0" smtClean="0"/>
              <a:t>d(w(p), w’) &lt;= 1.1 * d(w(p), </a:t>
            </a:r>
            <a:r>
              <a:rPr kumimoji="1" lang="en-US" altLang="ja-JP" baseline="0" dirty="0" err="1" smtClean="0"/>
              <a:t>w_best</a:t>
            </a:r>
            <a:r>
              <a:rPr kumimoji="1" lang="en-US" altLang="ja-JP" baseline="0" dirty="0" smtClean="0"/>
              <a:t>)</a:t>
            </a:r>
            <a:r>
              <a:rPr kumimoji="1" lang="ja-JP" altLang="en-US" baseline="0" dirty="0" smtClean="0"/>
              <a:t>を満たすすべての領域</a:t>
            </a:r>
            <a:r>
              <a:rPr kumimoji="1" lang="en-US" altLang="ja-JP" baseline="0" dirty="0" smtClean="0"/>
              <a:t>w’</a:t>
            </a:r>
            <a:r>
              <a:rPr kumimoji="1" lang="ja-JP" altLang="en-US" baseline="0" dirty="0" smtClean="0"/>
              <a:t>を</a:t>
            </a:r>
            <a:r>
              <a:rPr kumimoji="1" lang="en-US" altLang="ja-JP" baseline="0" dirty="0" err="1" smtClean="0"/>
              <a:t>I_smp</a:t>
            </a:r>
            <a:r>
              <a:rPr kumimoji="1" lang="ja-JP" altLang="en-US" baseline="0" dirty="0" smtClean="0"/>
              <a:t>より検索</a:t>
            </a:r>
            <a:endParaRPr kumimoji="1" lang="en-US" altLang="ja-JP" baseline="0" dirty="0" smtClean="0"/>
          </a:p>
          <a:p>
            <a:pPr marL="685800" lvl="1" indent="-228600">
              <a:buAutoNum type="arabicPeriod"/>
            </a:pPr>
            <a:r>
              <a:rPr kumimoji="1" lang="ja-JP" altLang="en-US" baseline="0" dirty="0" smtClean="0"/>
              <a:t>発見した複数の</a:t>
            </a:r>
            <a:r>
              <a:rPr kumimoji="1" lang="en-US" altLang="ja-JP" baseline="0" dirty="0" smtClean="0"/>
              <a:t>w‘</a:t>
            </a:r>
            <a:r>
              <a:rPr kumimoji="1" lang="ja-JP" altLang="en-US" baseline="0" dirty="0" smtClean="0"/>
              <a:t>の中央の画素値のヒストグラムを作成し，最も頻度の大きいものを</a:t>
            </a:r>
            <a:r>
              <a:rPr kumimoji="1" lang="en-US" altLang="ja-JP" baseline="0" dirty="0" smtClean="0"/>
              <a:t>p</a:t>
            </a:r>
            <a:r>
              <a:rPr kumimoji="1" lang="ja-JP" altLang="en-US" baseline="0" dirty="0" smtClean="0"/>
              <a:t>へ代入</a:t>
            </a:r>
            <a:endParaRPr kumimoji="1" lang="en-US" altLang="ja-JP" baseline="0" dirty="0" smtClean="0"/>
          </a:p>
          <a:p>
            <a:pPr marL="685800" lvl="1" indent="-228600">
              <a:buAutoNum type="arabicPeriod"/>
            </a:pPr>
            <a:r>
              <a:rPr kumimoji="1" lang="ja-JP" altLang="en-US" baseline="0" dirty="0" smtClean="0"/>
              <a:t>全画素の合成がなされたら終了</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1184692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この論文はグレースケール画像を入力とする</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p>
          <a:p>
            <a:r>
              <a:rPr kumimoji="1" lang="en-US" altLang="ja-JP" dirty="0" smtClean="0"/>
              <a:t>------------------------------------------------------------------------------------</a:t>
            </a:r>
          </a:p>
          <a:p>
            <a:r>
              <a:rPr kumimoji="1" lang="ja-JP" altLang="en-US" dirty="0" smtClean="0"/>
              <a:t>〇</a:t>
            </a:r>
            <a:r>
              <a:rPr kumimoji="1" lang="en-US" altLang="ja-JP" dirty="0" smtClean="0"/>
              <a:t>1</a:t>
            </a:r>
            <a:r>
              <a:rPr kumimoji="1" lang="ja-JP" altLang="en-US" dirty="0" smtClean="0"/>
              <a:t>画素</a:t>
            </a:r>
            <a:r>
              <a:rPr kumimoji="1" lang="en-US" altLang="ja-JP" dirty="0" smtClean="0"/>
              <a:t>synthesis</a:t>
            </a:r>
            <a:r>
              <a:rPr kumimoji="1" lang="ja-JP" altLang="en-US" dirty="0" smtClean="0"/>
              <a:t>時のセオリー</a:t>
            </a:r>
            <a:endParaRPr kumimoji="1" lang="en-US" altLang="ja-JP" dirty="0" smtClean="0"/>
          </a:p>
          <a:p>
            <a:endParaRPr kumimoji="1" lang="en-US" altLang="ja-JP" dirty="0" smtClean="0"/>
          </a:p>
          <a:p>
            <a:r>
              <a:rPr kumimoji="1" lang="en-US" altLang="ja-JP" dirty="0" smtClean="0"/>
              <a:t>MRF</a:t>
            </a:r>
            <a:r>
              <a:rPr kumimoji="1" lang="ja-JP" altLang="en-US" dirty="0" smtClean="0"/>
              <a:t>を仮定．</a:t>
            </a:r>
            <a:endParaRPr kumimoji="1" lang="en-US" altLang="ja-JP" dirty="0" smtClean="0"/>
          </a:p>
          <a:p>
            <a:r>
              <a:rPr kumimoji="1" lang="ja-JP" altLang="en-US" dirty="0" smtClean="0"/>
              <a:t>つまり，ある画素</a:t>
            </a:r>
            <a:r>
              <a:rPr kumimoji="1" lang="en-US" altLang="ja-JP" dirty="0" smtClean="0"/>
              <a:t>p</a:t>
            </a:r>
            <a:r>
              <a:rPr kumimoji="1" lang="ja-JP" altLang="en-US" dirty="0" smtClean="0"/>
              <a:t>の輝度値が</a:t>
            </a:r>
            <a:r>
              <a:rPr kumimoji="1" lang="en-US" altLang="ja-JP" dirty="0" smtClean="0"/>
              <a:t>X</a:t>
            </a:r>
            <a:r>
              <a:rPr kumimoji="1" lang="ja-JP" altLang="en-US" dirty="0" smtClean="0"/>
              <a:t>となる確率は，その画素の近傍の状態のみから定まることとする．</a:t>
            </a:r>
            <a:endParaRPr kumimoji="1" lang="en-US" altLang="ja-JP" dirty="0" smtClean="0"/>
          </a:p>
          <a:p>
            <a:endParaRPr kumimoji="1" lang="en-US" altLang="ja-JP" dirty="0" smtClean="0"/>
          </a:p>
          <a:p>
            <a:r>
              <a:rPr kumimoji="1" lang="en-US" altLang="ja-JP" dirty="0" smtClean="0"/>
              <a:t>I : </a:t>
            </a:r>
            <a:r>
              <a:rPr kumimoji="1" lang="ja-JP" altLang="en-US" dirty="0" smtClean="0"/>
              <a:t>合成中の画像</a:t>
            </a:r>
            <a:endParaRPr kumimoji="1" lang="en-US" altLang="ja-JP" dirty="0" smtClean="0"/>
          </a:p>
          <a:p>
            <a:r>
              <a:rPr kumimoji="1" lang="en-US" altLang="ja-JP" dirty="0" err="1" smtClean="0"/>
              <a:t>I_samp</a:t>
            </a:r>
            <a:r>
              <a:rPr kumimoji="1" lang="ja-JP" altLang="en-US" dirty="0" smtClean="0"/>
              <a:t>　：サンプル画像</a:t>
            </a:r>
            <a:endParaRPr kumimoji="1" lang="en-US" altLang="ja-JP" dirty="0" smtClean="0"/>
          </a:p>
          <a:p>
            <a:r>
              <a:rPr kumimoji="1" lang="en-US" altLang="ja-JP" dirty="0" err="1" smtClean="0"/>
              <a:t>I_real</a:t>
            </a:r>
            <a:r>
              <a:rPr kumimoji="1" lang="en-US" altLang="ja-JP" dirty="0" smtClean="0"/>
              <a:t>     :</a:t>
            </a:r>
            <a:r>
              <a:rPr kumimoji="1" lang="en-US" altLang="ja-JP" baseline="0" dirty="0" smtClean="0"/>
              <a:t> </a:t>
            </a:r>
            <a:r>
              <a:rPr kumimoji="1" lang="ja-JP" altLang="en-US" baseline="0" dirty="0" smtClean="0"/>
              <a:t>現実では取得することはできないすべての分布を含む画像 </a:t>
            </a:r>
            <a:r>
              <a:rPr kumimoji="1" lang="en-US" altLang="ja-JP" baseline="0" dirty="0" err="1" smtClean="0"/>
              <a:t>I_samp</a:t>
            </a:r>
            <a:r>
              <a:rPr kumimoji="1" lang="ja-JP" altLang="en-US" baseline="0" dirty="0" smtClean="0"/>
              <a:t>　⊂ </a:t>
            </a:r>
            <a:r>
              <a:rPr kumimoji="1" lang="en-US" altLang="ja-JP" baseline="0" dirty="0" err="1" smtClean="0"/>
              <a:t>I_real</a:t>
            </a:r>
            <a:endParaRPr kumimoji="1" lang="en-US" altLang="ja-JP" baseline="0" dirty="0" smtClean="0"/>
          </a:p>
          <a:p>
            <a:endParaRPr kumimoji="1" lang="en-US" altLang="ja-JP" baseline="0" dirty="0" smtClean="0"/>
          </a:p>
          <a:p>
            <a:r>
              <a:rPr kumimoji="1" lang="ja-JP" altLang="en-US" baseline="0" dirty="0" smtClean="0"/>
              <a:t>画素 </a:t>
            </a:r>
            <a:r>
              <a:rPr kumimoji="1" lang="en-US" altLang="ja-JP" baseline="0" dirty="0" smtClean="0"/>
              <a:t>p \in I </a:t>
            </a:r>
            <a:r>
              <a:rPr kumimoji="1" lang="ja-JP" altLang="en-US" baseline="0" dirty="0" smtClean="0"/>
              <a:t>について，その近傍を </a:t>
            </a:r>
            <a:r>
              <a:rPr kumimoji="1" lang="en-US" altLang="ja-JP" baseline="0" dirty="0" smtClean="0"/>
              <a:t>w(p) </a:t>
            </a:r>
            <a:r>
              <a:rPr kumimoji="1" lang="ja-JP" altLang="en-US" baseline="0" dirty="0" smtClean="0"/>
              <a:t>とかく</a:t>
            </a:r>
            <a:endParaRPr kumimoji="1" lang="en-US" altLang="ja-JP" baseline="0" dirty="0" smtClean="0"/>
          </a:p>
          <a:p>
            <a:r>
              <a:rPr kumimoji="1" lang="en-US" altLang="ja-JP" baseline="0" dirty="0" smtClean="0"/>
              <a:t>d(w_1, w_2)</a:t>
            </a:r>
            <a:r>
              <a:rPr kumimoji="1" lang="ja-JP" altLang="en-US" baseline="0" dirty="0" smtClean="0"/>
              <a:t>　はパッチ </a:t>
            </a:r>
            <a:r>
              <a:rPr kumimoji="1" lang="en-US" altLang="ja-JP" baseline="0" dirty="0" smtClean="0"/>
              <a:t>w1</a:t>
            </a:r>
            <a:r>
              <a:rPr kumimoji="1" lang="ja-JP" altLang="en-US" baseline="0" dirty="0" smtClean="0"/>
              <a:t>と</a:t>
            </a:r>
            <a:r>
              <a:rPr kumimoji="1" lang="en-US" altLang="ja-JP" baseline="0" dirty="0" smtClean="0"/>
              <a:t>w2</a:t>
            </a:r>
            <a:r>
              <a:rPr kumimoji="1" lang="ja-JP" altLang="en-US" baseline="0" dirty="0" smtClean="0"/>
              <a:t>の視覚的な差を計測するメトリック（定義は任意）</a:t>
            </a:r>
            <a:endParaRPr kumimoji="1" lang="en-US" altLang="ja-JP" baseline="0" dirty="0" smtClean="0"/>
          </a:p>
          <a:p>
            <a:endParaRPr kumimoji="1" lang="en-US" altLang="ja-JP" baseline="0" dirty="0" smtClean="0"/>
          </a:p>
          <a:p>
            <a:r>
              <a:rPr kumimoji="1" lang="ja-JP" altLang="en-US" baseline="0" dirty="0" smtClean="0"/>
              <a:t>この下で、もし </a:t>
            </a:r>
            <a:r>
              <a:rPr kumimoji="1" lang="en-US" altLang="ja-JP" baseline="0" dirty="0" smtClean="0"/>
              <a:t>p</a:t>
            </a:r>
            <a:r>
              <a:rPr kumimoji="1" lang="ja-JP" altLang="en-US" baseline="0" dirty="0" smtClean="0"/>
              <a:t>以外のすべての画素がわかっていて、</a:t>
            </a:r>
            <a:r>
              <a:rPr kumimoji="1" lang="en-US" altLang="ja-JP" baseline="0" dirty="0" smtClean="0"/>
              <a:t>p</a:t>
            </a:r>
            <a:r>
              <a:rPr kumimoji="1" lang="ja-JP" altLang="en-US" baseline="0" dirty="0" smtClean="0"/>
              <a:t>の画素値のみがわかっていない場合，</a:t>
            </a:r>
            <a:endParaRPr kumimoji="1" lang="en-US" altLang="ja-JP" baseline="0" dirty="0" smtClean="0"/>
          </a:p>
          <a:p>
            <a:r>
              <a:rPr kumimoji="1" lang="en-US" altLang="ja-JP" baseline="0" dirty="0" smtClean="0"/>
              <a:t>P(</a:t>
            </a:r>
            <a:r>
              <a:rPr kumimoji="1" lang="en-US" altLang="ja-JP" baseline="0" dirty="0" err="1" smtClean="0"/>
              <a:t>p|w</a:t>
            </a:r>
            <a:r>
              <a:rPr kumimoji="1" lang="en-US" altLang="ja-JP" baseline="0" dirty="0" smtClean="0"/>
              <a:t>(p))</a:t>
            </a:r>
            <a:r>
              <a:rPr kumimoji="1" lang="ja-JP" altLang="en-US" baseline="0" dirty="0" smtClean="0"/>
              <a:t>　という確率分布を考えて，条件付確率が最大となる 画素値を出力すればいい．</a:t>
            </a:r>
            <a:endParaRPr kumimoji="1" lang="en-US" altLang="ja-JP" baseline="0" dirty="0" smtClean="0"/>
          </a:p>
          <a:p>
            <a:endParaRPr kumimoji="1" lang="en-US" altLang="ja-JP" baseline="0" dirty="0" smtClean="0"/>
          </a:p>
          <a:p>
            <a:r>
              <a:rPr kumimoji="1" lang="ja-JP" altLang="en-US" baseline="0" dirty="0" smtClean="0"/>
              <a:t>もし、 </a:t>
            </a:r>
            <a:r>
              <a:rPr kumimoji="1" lang="en-US" altLang="ja-JP" baseline="0" dirty="0" err="1" smtClean="0"/>
              <a:t>I_real</a:t>
            </a:r>
            <a:r>
              <a:rPr kumimoji="1" lang="ja-JP" altLang="en-US" baseline="0" dirty="0" smtClean="0"/>
              <a:t>が存在するならば，</a:t>
            </a:r>
            <a:r>
              <a:rPr kumimoji="1" lang="en-US" altLang="ja-JP" baseline="0" dirty="0" smtClean="0"/>
              <a:t>w(p)</a:t>
            </a:r>
            <a:r>
              <a:rPr kumimoji="1" lang="ja-JP" altLang="en-US" baseline="0" dirty="0" smtClean="0"/>
              <a:t>と全く同じ（</a:t>
            </a:r>
            <a:r>
              <a:rPr kumimoji="1" lang="en-US" altLang="ja-JP" baseline="0" dirty="0" smtClean="0"/>
              <a:t>d(w(p), w’)=0</a:t>
            </a:r>
            <a:r>
              <a:rPr kumimoji="1" lang="ja-JP" altLang="en-US" baseline="0" dirty="0" smtClean="0"/>
              <a:t>）パッチ</a:t>
            </a:r>
            <a:r>
              <a:rPr kumimoji="1" lang="en-US" altLang="ja-JP" baseline="0" dirty="0" smtClean="0"/>
              <a:t>w</a:t>
            </a:r>
            <a:r>
              <a:rPr kumimoji="1" lang="ja-JP" altLang="en-US" baseline="0" dirty="0" smtClean="0"/>
              <a:t>‘を</a:t>
            </a:r>
            <a:r>
              <a:rPr kumimoji="1" lang="en-US" altLang="ja-JP" baseline="0" dirty="0" err="1" smtClean="0"/>
              <a:t>I_real</a:t>
            </a:r>
            <a:r>
              <a:rPr kumimoji="1" lang="ja-JP" altLang="en-US" baseline="0" dirty="0" smtClean="0"/>
              <a:t>から検索して、</a:t>
            </a:r>
            <a:endParaRPr kumimoji="1" lang="en-US" altLang="ja-JP" baseline="0" dirty="0" smtClean="0"/>
          </a:p>
          <a:p>
            <a:r>
              <a:rPr kumimoji="1" lang="ja-JP" altLang="en-US" baseline="0" dirty="0" smtClean="0"/>
              <a:t>複数ある場合は，</a:t>
            </a:r>
            <a:r>
              <a:rPr kumimoji="1" lang="en-US" altLang="ja-JP" baseline="0" dirty="0" smtClean="0"/>
              <a:t>w’</a:t>
            </a:r>
            <a:r>
              <a:rPr kumimoji="1" lang="ja-JP" altLang="en-US" baseline="0" dirty="0" smtClean="0"/>
              <a:t>の中央の画素値のヒストグラムを利用して，</a:t>
            </a:r>
            <a:r>
              <a:rPr kumimoji="1" lang="en-US" altLang="ja-JP" baseline="0" dirty="0" smtClean="0"/>
              <a:t>P(</a:t>
            </a:r>
            <a:r>
              <a:rPr kumimoji="1" lang="en-US" altLang="ja-JP" baseline="0" dirty="0" err="1" smtClean="0"/>
              <a:t>p|w</a:t>
            </a:r>
            <a:r>
              <a:rPr kumimoji="1" lang="en-US" altLang="ja-JP" baseline="0" dirty="0" smtClean="0"/>
              <a:t>(p))</a:t>
            </a:r>
            <a:r>
              <a:rPr kumimoji="1" lang="ja-JP" altLang="en-US" baseline="0" dirty="0" smtClean="0"/>
              <a:t>が定義可能．</a:t>
            </a:r>
            <a:endParaRPr kumimoji="1" lang="en-US" altLang="ja-JP" baseline="0" dirty="0" smtClean="0"/>
          </a:p>
          <a:p>
            <a:endParaRPr kumimoji="1" lang="en-US" altLang="ja-JP" baseline="0" dirty="0" smtClean="0"/>
          </a:p>
          <a:p>
            <a:r>
              <a:rPr kumimoji="1" lang="ja-JP" altLang="en-US" baseline="0" dirty="0" smtClean="0"/>
              <a:t>しかし，</a:t>
            </a:r>
            <a:r>
              <a:rPr kumimoji="1" lang="en-US" altLang="ja-JP" baseline="0" dirty="0" err="1" smtClean="0"/>
              <a:t>I_real</a:t>
            </a:r>
            <a:r>
              <a:rPr kumimoji="1" lang="ja-JP" altLang="en-US" baseline="0" dirty="0" smtClean="0"/>
              <a:t>は取得できず，知っているのは</a:t>
            </a:r>
            <a:r>
              <a:rPr kumimoji="1" lang="en-US" altLang="ja-JP" baseline="0" dirty="0" err="1" smtClean="0"/>
              <a:t>I_smp</a:t>
            </a:r>
            <a:r>
              <a:rPr kumimoji="1" lang="ja-JP" altLang="en-US" baseline="0" dirty="0" smtClean="0"/>
              <a:t>のみ．</a:t>
            </a:r>
            <a:endParaRPr kumimoji="1" lang="en-US" altLang="ja-JP" baseline="0" dirty="0" smtClean="0"/>
          </a:p>
          <a:p>
            <a:r>
              <a:rPr kumimoji="1" lang="ja-JP" altLang="en-US" baseline="0" dirty="0" smtClean="0"/>
              <a:t>そこで，</a:t>
            </a:r>
            <a:endParaRPr kumimoji="1" lang="en-US" altLang="ja-JP" baseline="0" dirty="0" smtClean="0"/>
          </a:p>
          <a:p>
            <a:endParaRPr kumimoji="1" lang="en-US" altLang="ja-JP" baseline="0" dirty="0" smtClean="0"/>
          </a:p>
          <a:p>
            <a:r>
              <a:rPr kumimoji="1" lang="en-US" altLang="ja-JP" baseline="0" dirty="0" err="1" smtClean="0"/>
              <a:t>W_best</a:t>
            </a:r>
            <a:r>
              <a:rPr kumimoji="1" lang="en-US" altLang="ja-JP" baseline="0" dirty="0" smtClean="0"/>
              <a:t>  = </a:t>
            </a:r>
            <a:r>
              <a:rPr kumimoji="1" lang="en-US" altLang="ja-JP" baseline="0" dirty="0" err="1" smtClean="0"/>
              <a:t>argmin</a:t>
            </a:r>
            <a:r>
              <a:rPr kumimoji="1" lang="en-US" altLang="ja-JP" baseline="0" dirty="0" smtClean="0"/>
              <a:t>_{w’ \in </a:t>
            </a:r>
            <a:r>
              <a:rPr kumimoji="1" lang="en-US" altLang="ja-JP" baseline="0" dirty="0" err="1" smtClean="0"/>
              <a:t>I_smp</a:t>
            </a:r>
            <a:r>
              <a:rPr kumimoji="1" lang="en-US" altLang="ja-JP" baseline="0" dirty="0" smtClean="0"/>
              <a:t>} d(w’, w(p))</a:t>
            </a:r>
            <a:r>
              <a:rPr kumimoji="1" lang="ja-JP" altLang="en-US" baseline="0" dirty="0" smtClean="0"/>
              <a:t>　として</a:t>
            </a:r>
            <a:endParaRPr kumimoji="1" lang="en-US" altLang="ja-JP" baseline="0" dirty="0" smtClean="0"/>
          </a:p>
          <a:p>
            <a:r>
              <a:rPr kumimoji="1" lang="en-US" altLang="ja-JP" baseline="0" dirty="0" smtClean="0"/>
              <a:t>d(w’, w(p)) &lt;= (1.0 + 0.1) d(</a:t>
            </a:r>
            <a:r>
              <a:rPr kumimoji="1" lang="en-US" altLang="ja-JP" baseline="0" dirty="0" err="1" smtClean="0"/>
              <a:t>w_best</a:t>
            </a:r>
            <a:r>
              <a:rPr kumimoji="1" lang="en-US" altLang="ja-JP" baseline="0" dirty="0" smtClean="0"/>
              <a:t>, w(p)) </a:t>
            </a:r>
            <a:r>
              <a:rPr kumimoji="1" lang="ja-JP" altLang="en-US" baseline="0" dirty="0" smtClean="0"/>
              <a:t>を満たすすべてのパッチ </a:t>
            </a:r>
            <a:r>
              <a:rPr kumimoji="1" lang="en-US" altLang="ja-JP" baseline="0" dirty="0" smtClean="0"/>
              <a:t>w’</a:t>
            </a:r>
            <a:r>
              <a:rPr kumimoji="1" lang="ja-JP" altLang="en-US" baseline="0" dirty="0" err="1" smtClean="0"/>
              <a:t>を抽</a:t>
            </a:r>
            <a:r>
              <a:rPr kumimoji="1" lang="ja-JP" altLang="en-US" baseline="0" dirty="0" smtClean="0"/>
              <a:t>出</a:t>
            </a:r>
            <a:endParaRPr kumimoji="1" lang="en-US" altLang="ja-JP" baseline="0" dirty="0" smtClean="0"/>
          </a:p>
          <a:p>
            <a:endParaRPr kumimoji="1" lang="en-US" altLang="ja-JP" baseline="0" dirty="0" smtClean="0"/>
          </a:p>
          <a:p>
            <a:r>
              <a:rPr kumimoji="1" lang="ja-JP" altLang="en-US" baseline="0" dirty="0" smtClean="0"/>
              <a:t>こうして求まった複数の </a:t>
            </a:r>
            <a:r>
              <a:rPr kumimoji="1" lang="en-US" altLang="ja-JP" baseline="0" dirty="0" smtClean="0"/>
              <a:t>w’ </a:t>
            </a:r>
            <a:r>
              <a:rPr kumimoji="1" lang="ja-JP" altLang="en-US" baseline="0" dirty="0" smtClean="0"/>
              <a:t>の中心画素値からヒストグラムを作成し，最も頻度が高かった画素値を採用する．</a:t>
            </a:r>
            <a:endParaRPr kumimoji="1" lang="en-US" altLang="ja-JP" baseline="0" dirty="0" smtClean="0"/>
          </a:p>
          <a:p>
            <a:endParaRPr kumimoji="1" lang="en-US" altLang="ja-JP" baseline="0" dirty="0" smtClean="0"/>
          </a:p>
          <a:p>
            <a:r>
              <a:rPr kumimoji="1" lang="en-US" altLang="ja-JP" baseline="0" dirty="0" smtClean="0"/>
              <a:t>d</a:t>
            </a:r>
            <a:r>
              <a:rPr kumimoji="1" lang="ja-JP" altLang="en-US" baseline="0" dirty="0" smtClean="0"/>
              <a:t>　については、</a:t>
            </a:r>
            <a:r>
              <a:rPr kumimoji="1" lang="en-US" altLang="ja-JP" baseline="0" dirty="0" err="1" smtClean="0"/>
              <a:t>d_SSD</a:t>
            </a:r>
            <a:r>
              <a:rPr kumimoji="1" lang="ja-JP" altLang="en-US" baseline="0" dirty="0" smtClean="0"/>
              <a:t>や　　</a:t>
            </a:r>
            <a:r>
              <a:rPr kumimoji="1" lang="en-US" altLang="ja-JP" baseline="0" dirty="0" err="1" smtClean="0"/>
              <a:t>d_SSD</a:t>
            </a:r>
            <a:r>
              <a:rPr kumimoji="1" lang="en-US" altLang="ja-JP" baseline="0" dirty="0" smtClean="0"/>
              <a:t> * </a:t>
            </a:r>
            <a:r>
              <a:rPr kumimoji="1" lang="en-US" altLang="ja-JP" baseline="0" dirty="0" err="1" smtClean="0"/>
              <a:t>gaussian</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p>
          <a:p>
            <a:endParaRPr kumimoji="1" lang="en-US" altLang="ja-JP" baseline="0" dirty="0" smtClean="0"/>
          </a:p>
          <a:p>
            <a:endParaRPr kumimoji="1" lang="en-US" altLang="ja-JP" baseline="0" dirty="0" smtClean="0"/>
          </a:p>
          <a:p>
            <a:r>
              <a:rPr kumimoji="1" lang="en-US" altLang="ja-JP" baseline="0" dirty="0" smtClean="0"/>
              <a:t>Texture synthesis</a:t>
            </a:r>
            <a:r>
              <a:rPr kumimoji="1" lang="ja-JP" altLang="en-US" baseline="0" dirty="0" smtClean="0"/>
              <a:t>の実装内容</a:t>
            </a:r>
            <a:endParaRPr kumimoji="1" lang="en-US" altLang="ja-JP" baseline="0" dirty="0" smtClean="0"/>
          </a:p>
          <a:p>
            <a:endParaRPr kumimoji="1" lang="en-US" altLang="ja-JP" baseline="0" dirty="0" smtClean="0"/>
          </a:p>
          <a:p>
            <a:r>
              <a:rPr kumimoji="1" lang="en-US" altLang="ja-JP" baseline="0" dirty="0" smtClean="0"/>
              <a:t>0. </a:t>
            </a:r>
            <a:r>
              <a:rPr kumimoji="1" lang="ja-JP" altLang="en-US" baseline="0" dirty="0" smtClean="0"/>
              <a:t>画像</a:t>
            </a:r>
            <a:r>
              <a:rPr kumimoji="1" lang="en-US" altLang="ja-JP" baseline="0" dirty="0" smtClean="0"/>
              <a:t>I</a:t>
            </a:r>
            <a:r>
              <a:rPr kumimoji="1" lang="ja-JP" altLang="en-US" baseline="0" dirty="0" smtClean="0"/>
              <a:t>の中心</a:t>
            </a:r>
            <a:r>
              <a:rPr kumimoji="1" lang="en-US" altLang="ja-JP" baseline="0" dirty="0" smtClean="0"/>
              <a:t>3x3</a:t>
            </a:r>
            <a:r>
              <a:rPr kumimoji="1" lang="ja-JP" altLang="en-US" baseline="0" dirty="0" smtClean="0"/>
              <a:t>画素をランダムに初期化</a:t>
            </a:r>
            <a:endParaRPr kumimoji="1" lang="en-US" altLang="ja-JP" baseline="0" dirty="0" smtClean="0"/>
          </a:p>
          <a:p>
            <a:pPr marL="228600" indent="-228600">
              <a:buAutoNum type="arabicPeriod"/>
            </a:pPr>
            <a:r>
              <a:rPr kumimoji="1" lang="ja-JP" altLang="en-US" baseline="0" dirty="0" smtClean="0"/>
              <a:t>以下を繰り返す</a:t>
            </a:r>
            <a:r>
              <a:rPr kumimoji="1" lang="en-US" altLang="ja-JP" baseline="0" dirty="0" smtClean="0"/>
              <a:t>  </a:t>
            </a:r>
          </a:p>
          <a:p>
            <a:pPr marL="685800" lvl="1" indent="-228600">
              <a:buAutoNum type="arabicPeriod"/>
            </a:pPr>
            <a:r>
              <a:rPr kumimoji="1" lang="ja-JP" altLang="en-US" baseline="0" dirty="0" smtClean="0"/>
              <a:t>既に合成された部分の隣接画素</a:t>
            </a:r>
            <a:r>
              <a:rPr kumimoji="1" lang="en-US" altLang="ja-JP" baseline="0" dirty="0" smtClean="0"/>
              <a:t>p</a:t>
            </a:r>
            <a:r>
              <a:rPr kumimoji="1" lang="ja-JP" altLang="en-US" baseline="0" dirty="0" smtClean="0"/>
              <a:t>を選択</a:t>
            </a:r>
            <a:endParaRPr kumimoji="1" lang="en-US" altLang="ja-JP" baseline="0" dirty="0" smtClean="0"/>
          </a:p>
          <a:p>
            <a:pPr marL="685800" lvl="1" indent="-228600">
              <a:buAutoNum type="arabicPeriod"/>
            </a:pPr>
            <a:r>
              <a:rPr kumimoji="1" lang="en-US" altLang="ja-JP" baseline="0" dirty="0" smtClean="0"/>
              <a:t>p</a:t>
            </a:r>
            <a:r>
              <a:rPr kumimoji="1" lang="ja-JP" altLang="en-US" baseline="0" dirty="0" smtClean="0"/>
              <a:t>の近傍 </a:t>
            </a:r>
            <a:r>
              <a:rPr kumimoji="1" lang="en-US" altLang="ja-JP" baseline="0" dirty="0" smtClean="0"/>
              <a:t>w(p) </a:t>
            </a:r>
            <a:r>
              <a:rPr kumimoji="1" lang="ja-JP" altLang="en-US" baseline="0" dirty="0" smtClean="0"/>
              <a:t>と最も似た領域</a:t>
            </a:r>
            <a:r>
              <a:rPr kumimoji="1" lang="en-US" altLang="ja-JP" baseline="0" dirty="0" smtClean="0"/>
              <a:t>w’</a:t>
            </a:r>
            <a:r>
              <a:rPr kumimoji="1" lang="ja-JP" altLang="en-US" baseline="0" dirty="0" smtClean="0"/>
              <a:t>を </a:t>
            </a:r>
            <a:r>
              <a:rPr kumimoji="1" lang="en-US" altLang="ja-JP" baseline="0" dirty="0" err="1" smtClean="0"/>
              <a:t>I_smp</a:t>
            </a:r>
            <a:r>
              <a:rPr kumimoji="1" lang="en-US" altLang="ja-JP" baseline="0" dirty="0" smtClean="0"/>
              <a:t> </a:t>
            </a:r>
            <a:r>
              <a:rPr kumimoji="1" lang="ja-JP" altLang="en-US" baseline="0" dirty="0" smtClean="0"/>
              <a:t>より検索</a:t>
            </a:r>
            <a:endParaRPr kumimoji="1" lang="en-US" altLang="ja-JP" baseline="0" dirty="0" smtClean="0"/>
          </a:p>
          <a:p>
            <a:pPr marL="914400" lvl="2" indent="0">
              <a:buNone/>
            </a:pPr>
            <a:r>
              <a:rPr kumimoji="1" lang="en-US" altLang="ja-JP" baseline="0" dirty="0" smtClean="0"/>
              <a:t>※</a:t>
            </a:r>
            <a:r>
              <a:rPr kumimoji="1" lang="ja-JP" altLang="en-US" baseline="0" dirty="0" smtClean="0"/>
              <a:t>類似度は </a:t>
            </a:r>
            <a:r>
              <a:rPr kumimoji="1" lang="en-US" altLang="ja-JP" baseline="0" dirty="0" smtClean="0"/>
              <a:t>SSD</a:t>
            </a:r>
            <a:r>
              <a:rPr kumimoji="1" lang="ja-JP" altLang="en-US" baseline="0" dirty="0" smtClean="0"/>
              <a:t>を利用</a:t>
            </a:r>
            <a:endParaRPr kumimoji="1" lang="en-US" altLang="ja-JP" baseline="0" dirty="0" smtClean="0"/>
          </a:p>
          <a:p>
            <a:pPr marL="914400" lvl="2" indent="0">
              <a:buNone/>
            </a:pPr>
            <a:r>
              <a:rPr kumimoji="1" lang="en-US" altLang="ja-JP" baseline="0" dirty="0" smtClean="0"/>
              <a:t>※w(p)</a:t>
            </a:r>
            <a:r>
              <a:rPr kumimoji="1" lang="ja-JP" altLang="en-US" baseline="0" dirty="0" smtClean="0"/>
              <a:t>は一部欠損しており，その部分は無視</a:t>
            </a:r>
            <a:endParaRPr kumimoji="1" lang="en-US" altLang="ja-JP" baseline="0" dirty="0" smtClean="0"/>
          </a:p>
          <a:p>
            <a:pPr marL="685800" lvl="1" indent="-228600">
              <a:buAutoNum type="arabicPeriod"/>
            </a:pPr>
            <a:r>
              <a:rPr kumimoji="1" lang="en-US" altLang="ja-JP" baseline="0" dirty="0" smtClean="0"/>
              <a:t>w‘</a:t>
            </a:r>
            <a:r>
              <a:rPr kumimoji="1" lang="ja-JP" altLang="en-US" baseline="0" dirty="0" smtClean="0"/>
              <a:t>の中央の画素値を</a:t>
            </a:r>
            <a:r>
              <a:rPr kumimoji="1" lang="en-US" altLang="ja-JP" baseline="0" dirty="0" smtClean="0"/>
              <a:t>p</a:t>
            </a:r>
            <a:r>
              <a:rPr kumimoji="1" lang="ja-JP" altLang="en-US" baseline="0" dirty="0" smtClean="0"/>
              <a:t>に代入</a:t>
            </a:r>
            <a:endParaRPr kumimoji="1" lang="en-US" altLang="ja-JP" baseline="0" dirty="0" smtClean="0"/>
          </a:p>
          <a:p>
            <a:pPr marL="685800" lvl="1" indent="-228600">
              <a:buAutoNum type="arabicPeriod"/>
            </a:pPr>
            <a:r>
              <a:rPr kumimoji="1" lang="ja-JP" altLang="en-US" baseline="0" dirty="0" smtClean="0"/>
              <a:t>全画素の合成がなされたら終了</a:t>
            </a:r>
            <a:endParaRPr kumimoji="1" lang="en-US" altLang="ja-JP" baseline="0" dirty="0" smtClean="0"/>
          </a:p>
          <a:p>
            <a:pPr marL="228600" indent="-228600">
              <a:buAutoNum type="arabicPeriod"/>
            </a:pPr>
            <a:endParaRPr kumimoji="1" lang="en-US" altLang="ja-JP" baseline="0" dirty="0" smtClean="0"/>
          </a:p>
          <a:p>
            <a:pPr marL="0" indent="0">
              <a:buNone/>
            </a:pPr>
            <a:endParaRPr kumimoji="1" lang="en-US" altLang="ja-JP" baseline="0" dirty="0" smtClean="0"/>
          </a:p>
          <a:p>
            <a:pPr marL="0" indent="0">
              <a:buNone/>
            </a:pPr>
            <a:r>
              <a:rPr kumimoji="1" lang="ja-JP" altLang="en-US" baseline="0" dirty="0" smtClean="0"/>
              <a:t>論文の内容を真面目に実装する</a:t>
            </a:r>
            <a:endParaRPr kumimoji="1" lang="en-US" altLang="ja-JP" baseline="0" dirty="0" smtClean="0"/>
          </a:p>
          <a:p>
            <a:pPr marL="0" indent="0">
              <a:buNone/>
            </a:pPr>
            <a:endParaRPr kumimoji="1" lang="en-US" altLang="ja-JP" baseline="0" dirty="0" smtClean="0"/>
          </a:p>
          <a:p>
            <a:r>
              <a:rPr kumimoji="1" lang="en-US" altLang="ja-JP" baseline="0" dirty="0" smtClean="0"/>
              <a:t>0. </a:t>
            </a:r>
            <a:r>
              <a:rPr kumimoji="1" lang="ja-JP" altLang="en-US" baseline="0" dirty="0" smtClean="0"/>
              <a:t>画像</a:t>
            </a:r>
            <a:r>
              <a:rPr kumimoji="1" lang="en-US" altLang="ja-JP" baseline="0" dirty="0" smtClean="0"/>
              <a:t>I</a:t>
            </a:r>
            <a:r>
              <a:rPr kumimoji="1" lang="ja-JP" altLang="en-US" baseline="0" dirty="0" smtClean="0"/>
              <a:t>の中心</a:t>
            </a:r>
            <a:r>
              <a:rPr kumimoji="1" lang="en-US" altLang="ja-JP" baseline="0" dirty="0" smtClean="0"/>
              <a:t>3x3</a:t>
            </a:r>
            <a:r>
              <a:rPr kumimoji="1" lang="ja-JP" altLang="en-US" baseline="0" dirty="0" smtClean="0"/>
              <a:t>画素をランダムに初期化</a:t>
            </a:r>
            <a:endParaRPr kumimoji="1" lang="en-US" altLang="ja-JP" baseline="0" dirty="0" smtClean="0"/>
          </a:p>
          <a:p>
            <a:pPr marL="228600" indent="-228600">
              <a:buAutoNum type="arabicPeriod"/>
            </a:pPr>
            <a:r>
              <a:rPr kumimoji="1" lang="ja-JP" altLang="en-US" baseline="0" dirty="0" smtClean="0"/>
              <a:t>以下を繰り返す</a:t>
            </a:r>
            <a:r>
              <a:rPr kumimoji="1" lang="en-US" altLang="ja-JP" baseline="0" dirty="0" smtClean="0"/>
              <a:t>  </a:t>
            </a:r>
          </a:p>
          <a:p>
            <a:pPr marL="685800" lvl="1" indent="-228600">
              <a:buAutoNum type="arabicPeriod"/>
            </a:pPr>
            <a:r>
              <a:rPr kumimoji="1" lang="ja-JP" altLang="en-US" baseline="0" dirty="0" smtClean="0"/>
              <a:t>既に合成された部分の隣接画素</a:t>
            </a:r>
            <a:r>
              <a:rPr kumimoji="1" lang="en-US" altLang="ja-JP" baseline="0" dirty="0" smtClean="0"/>
              <a:t>p</a:t>
            </a:r>
            <a:r>
              <a:rPr kumimoji="1" lang="ja-JP" altLang="en-US" baseline="0" dirty="0" smtClean="0"/>
              <a:t>を選択</a:t>
            </a:r>
            <a:endParaRPr kumimoji="1" lang="en-US" altLang="ja-JP" baseline="0" dirty="0" smtClean="0"/>
          </a:p>
          <a:p>
            <a:pPr marL="685800" lvl="1" indent="-228600">
              <a:buAutoNum type="arabicPeriod"/>
            </a:pPr>
            <a:r>
              <a:rPr kumimoji="1" lang="en-US" altLang="ja-JP" baseline="0" dirty="0" smtClean="0"/>
              <a:t>p</a:t>
            </a:r>
            <a:r>
              <a:rPr kumimoji="1" lang="ja-JP" altLang="en-US" baseline="0" dirty="0" smtClean="0"/>
              <a:t>の近傍 </a:t>
            </a:r>
            <a:r>
              <a:rPr kumimoji="1" lang="en-US" altLang="ja-JP" baseline="0" dirty="0" smtClean="0"/>
              <a:t>w(p) </a:t>
            </a:r>
            <a:r>
              <a:rPr kumimoji="1" lang="ja-JP" altLang="en-US" baseline="0" dirty="0" smtClean="0"/>
              <a:t>と最も似た領域</a:t>
            </a:r>
            <a:r>
              <a:rPr kumimoji="1" lang="en-US" altLang="ja-JP" baseline="0" dirty="0" err="1" smtClean="0"/>
              <a:t>w_best</a:t>
            </a:r>
            <a:r>
              <a:rPr kumimoji="1" lang="ja-JP" altLang="en-US" baseline="0" dirty="0" smtClean="0"/>
              <a:t>を </a:t>
            </a:r>
            <a:r>
              <a:rPr kumimoji="1" lang="en-US" altLang="ja-JP" baseline="0" dirty="0" err="1" smtClean="0"/>
              <a:t>I_smp</a:t>
            </a:r>
            <a:r>
              <a:rPr kumimoji="1" lang="en-US" altLang="ja-JP" baseline="0" dirty="0" smtClean="0"/>
              <a:t> </a:t>
            </a:r>
            <a:r>
              <a:rPr kumimoji="1" lang="ja-JP" altLang="en-US" baseline="0" dirty="0" smtClean="0"/>
              <a:t>より検索</a:t>
            </a:r>
            <a:endParaRPr kumimoji="1" lang="en-US" altLang="ja-JP" baseline="0" dirty="0" smtClean="0"/>
          </a:p>
          <a:p>
            <a:pPr marL="914400" lvl="2" indent="0">
              <a:buNone/>
            </a:pPr>
            <a:r>
              <a:rPr kumimoji="1" lang="en-US" altLang="ja-JP" baseline="0" dirty="0" smtClean="0"/>
              <a:t>※</a:t>
            </a:r>
            <a:r>
              <a:rPr kumimoji="1" lang="ja-JP" altLang="en-US" baseline="0" dirty="0" smtClean="0"/>
              <a:t>類似度は </a:t>
            </a:r>
            <a:r>
              <a:rPr kumimoji="1" lang="en-US" altLang="ja-JP" baseline="0" dirty="0" smtClean="0"/>
              <a:t>SSD</a:t>
            </a:r>
            <a:r>
              <a:rPr kumimoji="1" lang="ja-JP" altLang="en-US" baseline="0" dirty="0" smtClean="0"/>
              <a:t>を利用</a:t>
            </a:r>
            <a:endParaRPr kumimoji="1" lang="en-US" altLang="ja-JP" baseline="0" dirty="0" smtClean="0"/>
          </a:p>
          <a:p>
            <a:pPr marL="914400" lvl="2" indent="0">
              <a:buNone/>
            </a:pPr>
            <a:r>
              <a:rPr kumimoji="1" lang="en-US" altLang="ja-JP" baseline="0" dirty="0" smtClean="0"/>
              <a:t>※w(p)</a:t>
            </a:r>
            <a:r>
              <a:rPr kumimoji="1" lang="ja-JP" altLang="en-US" baseline="0" dirty="0" smtClean="0"/>
              <a:t>は一部欠損しており，その部分は無視</a:t>
            </a:r>
            <a:endParaRPr kumimoji="1" lang="en-US" altLang="ja-JP" baseline="0" dirty="0" smtClean="0"/>
          </a:p>
          <a:p>
            <a:pPr marL="685800" lvl="1" indent="-228600">
              <a:buAutoNum type="arabicPeriod"/>
            </a:pPr>
            <a:r>
              <a:rPr kumimoji="1" lang="en-US" altLang="ja-JP" baseline="0" dirty="0" smtClean="0"/>
              <a:t>d(w(p), w’) &lt;= 1.1 * d(w(p), </a:t>
            </a:r>
            <a:r>
              <a:rPr kumimoji="1" lang="en-US" altLang="ja-JP" baseline="0" dirty="0" err="1" smtClean="0"/>
              <a:t>w_best</a:t>
            </a:r>
            <a:r>
              <a:rPr kumimoji="1" lang="en-US" altLang="ja-JP" baseline="0" dirty="0" smtClean="0"/>
              <a:t>)</a:t>
            </a:r>
            <a:r>
              <a:rPr kumimoji="1" lang="ja-JP" altLang="en-US" baseline="0" dirty="0" smtClean="0"/>
              <a:t>を満たすすべての領域</a:t>
            </a:r>
            <a:r>
              <a:rPr kumimoji="1" lang="en-US" altLang="ja-JP" baseline="0" dirty="0" smtClean="0"/>
              <a:t>w’</a:t>
            </a:r>
            <a:r>
              <a:rPr kumimoji="1" lang="ja-JP" altLang="en-US" baseline="0" dirty="0" smtClean="0"/>
              <a:t>を</a:t>
            </a:r>
            <a:r>
              <a:rPr kumimoji="1" lang="en-US" altLang="ja-JP" baseline="0" dirty="0" err="1" smtClean="0"/>
              <a:t>I_smp</a:t>
            </a:r>
            <a:r>
              <a:rPr kumimoji="1" lang="ja-JP" altLang="en-US" baseline="0" dirty="0" smtClean="0"/>
              <a:t>より検索</a:t>
            </a:r>
            <a:endParaRPr kumimoji="1" lang="en-US" altLang="ja-JP" baseline="0" dirty="0" smtClean="0"/>
          </a:p>
          <a:p>
            <a:pPr marL="685800" lvl="1" indent="-228600">
              <a:buAutoNum type="arabicPeriod"/>
            </a:pPr>
            <a:r>
              <a:rPr kumimoji="1" lang="ja-JP" altLang="en-US" baseline="0" dirty="0" smtClean="0"/>
              <a:t>発見した複数の</a:t>
            </a:r>
            <a:r>
              <a:rPr kumimoji="1" lang="en-US" altLang="ja-JP" baseline="0" dirty="0" smtClean="0"/>
              <a:t>w‘</a:t>
            </a:r>
            <a:r>
              <a:rPr kumimoji="1" lang="ja-JP" altLang="en-US" baseline="0" dirty="0" smtClean="0"/>
              <a:t>の中央の画素値のヒストグラムを作成し，最も頻度の大きいものを</a:t>
            </a:r>
            <a:r>
              <a:rPr kumimoji="1" lang="en-US" altLang="ja-JP" baseline="0" dirty="0" smtClean="0"/>
              <a:t>p</a:t>
            </a:r>
            <a:r>
              <a:rPr kumimoji="1" lang="ja-JP" altLang="en-US" baseline="0" dirty="0" smtClean="0"/>
              <a:t>へ代入</a:t>
            </a:r>
            <a:endParaRPr kumimoji="1" lang="en-US" altLang="ja-JP" baseline="0" dirty="0" smtClean="0"/>
          </a:p>
          <a:p>
            <a:pPr marL="685800" lvl="1" indent="-228600">
              <a:buAutoNum type="arabicPeriod"/>
            </a:pPr>
            <a:r>
              <a:rPr kumimoji="1" lang="ja-JP" altLang="en-US" baseline="0" dirty="0" smtClean="0"/>
              <a:t>全画素の合成がなされたら終了</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pPr marL="228600" indent="-228600">
              <a:buAutoNum type="arabicPeriod"/>
            </a:pP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415634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2018/2/12</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2018/2/12</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gif"/><Relationship Id="rId12" Type="http://schemas.openxmlformats.org/officeDocument/2006/relationships/image" Target="../media/image10.png"/><Relationship Id="rId17" Type="http://schemas.openxmlformats.org/officeDocument/2006/relationships/image" Target="../media/image15.jpe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gif"/><Relationship Id="rId14" Type="http://schemas.openxmlformats.org/officeDocument/2006/relationships/image" Target="../media/image12.png"/><Relationship Id="rId22" Type="http://schemas.openxmlformats.org/officeDocument/2006/relationships/image" Target="../media/image20.jpe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akashiijiri.com/clas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0363819" cy="733270"/>
          </a:xfrm>
        </p:spPr>
        <p:txBody>
          <a:bodyPr>
            <a:normAutofit/>
          </a:bodyPr>
          <a:lstStyle/>
          <a:p>
            <a:r>
              <a:rPr kumimoji="1" lang="en-US" altLang="ja-JP" sz="4000" dirty="0" smtClean="0"/>
              <a:t>Contents :</a:t>
            </a:r>
            <a:r>
              <a:rPr lang="ja-JP" altLang="en-US" sz="4000" dirty="0"/>
              <a:t>デジタル画像とは</a:t>
            </a:r>
            <a:r>
              <a:rPr lang="ja-JP" altLang="en-US" sz="4000" dirty="0" smtClean="0"/>
              <a:t>？</a:t>
            </a:r>
            <a:r>
              <a:rPr lang="en-US" altLang="ja-JP" sz="4000" dirty="0" smtClean="0"/>
              <a:t>(</a:t>
            </a:r>
            <a:r>
              <a:rPr lang="ja-JP" altLang="en-US" sz="4000" dirty="0" smtClean="0"/>
              <a:t>復習</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697881" y="1479613"/>
            <a:ext cx="8893159" cy="3583878"/>
          </a:xfrm>
        </p:spPr>
        <p:txBody>
          <a:bodyPr/>
          <a:lstStyle/>
          <a:p>
            <a:r>
              <a:rPr lang="ja-JP" altLang="en-US" dirty="0" smtClean="0"/>
              <a:t>ラスタ画像とベクター画像</a:t>
            </a:r>
            <a:endParaRPr lang="en-US" altLang="ja-JP" dirty="0" smtClean="0"/>
          </a:p>
          <a:p>
            <a:r>
              <a:rPr lang="ja-JP" altLang="en-US" dirty="0"/>
              <a:t>量子化と</a:t>
            </a:r>
            <a:r>
              <a:rPr lang="ja-JP" altLang="en-US" dirty="0" smtClean="0"/>
              <a:t>標本化</a:t>
            </a:r>
            <a:endParaRPr lang="en-US" altLang="ja-JP" dirty="0" smtClean="0"/>
          </a:p>
          <a:p>
            <a:r>
              <a:rPr lang="ja-JP" altLang="en-US" dirty="0" smtClean="0"/>
              <a:t>階調数</a:t>
            </a:r>
            <a:endParaRPr lang="en-US" altLang="ja-JP" dirty="0" smtClean="0"/>
          </a:p>
          <a:p>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0" lang="en-US" altLang="ja-JP" kern="0" dirty="0">
                <a:solidFill>
                  <a:sysClr val="windowText" lastClr="000000"/>
                </a:solidFill>
              </a:rPr>
              <a:t>Vector Graphics </a:t>
            </a:r>
            <a:r>
              <a:rPr kumimoji="0" lang="ja-JP" altLang="en-US" kern="0" dirty="0">
                <a:solidFill>
                  <a:sysClr val="windowText" lastClr="000000"/>
                </a:solidFill>
              </a:rPr>
              <a:t>と </a:t>
            </a:r>
            <a:r>
              <a:rPr kumimoji="0" lang="en-US" altLang="ja-JP" kern="0" dirty="0">
                <a:solidFill>
                  <a:sysClr val="windowText" lastClr="000000"/>
                </a:solidFill>
              </a:rPr>
              <a:t>Raster </a:t>
            </a:r>
            <a:r>
              <a:rPr kumimoji="0" lang="en-US" altLang="ja-JP" kern="0" dirty="0" smtClean="0">
                <a:solidFill>
                  <a:sysClr val="windowText" lastClr="000000"/>
                </a:solidFill>
              </a:rPr>
              <a:t>Graphics</a:t>
            </a:r>
            <a:endParaRPr kumimoji="1" lang="ja-JP" altLang="en-US" dirty="0"/>
          </a:p>
        </p:txBody>
      </p:sp>
      <p:sp>
        <p:nvSpPr>
          <p:cNvPr id="4" name="コンテンツ プレースホルダー 2"/>
          <p:cNvSpPr>
            <a:spLocks noGrp="1"/>
          </p:cNvSpPr>
          <p:nvPr>
            <p:ph idx="1"/>
          </p:nvPr>
        </p:nvSpPr>
        <p:spPr>
          <a:xfrm>
            <a:off x="595790" y="4206964"/>
            <a:ext cx="5185578" cy="2073811"/>
          </a:xfrm>
        </p:spPr>
        <p:txBody>
          <a:bodyPr>
            <a:noAutofit/>
          </a:bodyPr>
          <a:lstStyle/>
          <a:p>
            <a:pPr marL="0" indent="0">
              <a:buNone/>
            </a:pPr>
            <a:r>
              <a:rPr kumimoji="1" lang="en-US" altLang="ja-JP" b="1" u="sng" dirty="0" smtClean="0">
                <a:latin typeface="メイリオ" panose="020B0604030504040204" pitchFamily="50" charset="-128"/>
                <a:ea typeface="メイリオ" panose="020B0604030504040204" pitchFamily="50" charset="-128"/>
                <a:cs typeface="メイリオ" panose="020B0604030504040204" pitchFamily="50" charset="-128"/>
              </a:rPr>
              <a:t>Vector Graphics</a:t>
            </a:r>
            <a:endParaRPr kumimoji="1" lang="en-US" altLang="ja-JP" sz="32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画像を数式</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スプライン</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等</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で表現</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計算機で描いた</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イラスト</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wmf</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ai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cdr</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cgm</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dfx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等</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6679284" y="4206963"/>
            <a:ext cx="4936100" cy="1946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800" b="1" u="sng" dirty="0" smtClean="0">
                <a:latin typeface="メイリオ" panose="020B0604030504040204" pitchFamily="50" charset="-128"/>
                <a:ea typeface="メイリオ" panose="020B0604030504040204" pitchFamily="50" charset="-128"/>
                <a:cs typeface="メイリオ" panose="020B0604030504040204" pitchFamily="50" charset="-128"/>
              </a:rPr>
              <a:t>Raster Graphics</a:t>
            </a:r>
          </a:p>
          <a:p>
            <a:pPr marL="0"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画像をグリッド状の画素で表現</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写真</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/CT/MRI</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等の観察画像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jpg/</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png</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/bmp/gif/</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tif</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等</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051713" y="6457890"/>
            <a:ext cx="557107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両者を含む </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p</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df</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DjVu</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eps</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pict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ps</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swf</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xaml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等</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4" descr="C:\Users\takashi\AppData\Local\Microsoft\Windows\Temporary Internet Files\Content.IE5\6YMQAJHN\MC9002390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2064" y="2573499"/>
            <a:ext cx="1173030" cy="9642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916" y="2573499"/>
            <a:ext cx="1198836" cy="964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80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0" lang="en-US" altLang="ja-JP" kern="0" dirty="0">
                <a:solidFill>
                  <a:sysClr val="windowText" lastClr="000000"/>
                </a:solidFill>
              </a:rPr>
              <a:t>Vector Graphics </a:t>
            </a:r>
            <a:r>
              <a:rPr kumimoji="0" lang="ja-JP" altLang="en-US" kern="0" dirty="0">
                <a:solidFill>
                  <a:sysClr val="windowText" lastClr="000000"/>
                </a:solidFill>
              </a:rPr>
              <a:t>と </a:t>
            </a:r>
            <a:r>
              <a:rPr kumimoji="0" lang="en-US" altLang="ja-JP" kern="0" dirty="0">
                <a:solidFill>
                  <a:sysClr val="windowText" lastClr="000000"/>
                </a:solidFill>
              </a:rPr>
              <a:t>Raster </a:t>
            </a:r>
            <a:r>
              <a:rPr kumimoji="0" lang="en-US" altLang="ja-JP" kern="0" dirty="0" smtClean="0">
                <a:solidFill>
                  <a:sysClr val="windowText" lastClr="000000"/>
                </a:solidFill>
              </a:rPr>
              <a:t>Graphics</a:t>
            </a:r>
            <a:endParaRPr kumimoji="1" lang="ja-JP" altLang="en-US" dirty="0"/>
          </a:p>
        </p:txBody>
      </p:sp>
      <p:sp>
        <p:nvSpPr>
          <p:cNvPr id="4" name="コンテンツ プレースホルダー 2"/>
          <p:cNvSpPr>
            <a:spLocks noGrp="1"/>
          </p:cNvSpPr>
          <p:nvPr>
            <p:ph idx="1"/>
          </p:nvPr>
        </p:nvSpPr>
        <p:spPr>
          <a:xfrm>
            <a:off x="595790" y="4206964"/>
            <a:ext cx="5185578" cy="2073811"/>
          </a:xfrm>
        </p:spPr>
        <p:txBody>
          <a:bodyPr>
            <a:noAutofit/>
          </a:bodyPr>
          <a:lstStyle/>
          <a:p>
            <a:pPr marL="0" indent="0">
              <a:buNone/>
            </a:pPr>
            <a:r>
              <a:rPr kumimoji="1" lang="en-US" altLang="ja-JP" b="1" u="sng" dirty="0" smtClean="0">
                <a:latin typeface="メイリオ" panose="020B0604030504040204" pitchFamily="50" charset="-128"/>
                <a:ea typeface="メイリオ" panose="020B0604030504040204" pitchFamily="50" charset="-128"/>
                <a:cs typeface="メイリオ" panose="020B0604030504040204" pitchFamily="50" charset="-128"/>
              </a:rPr>
              <a:t>Vector Graphics</a:t>
            </a:r>
            <a:endParaRPr kumimoji="1" lang="en-US" altLang="ja-JP" sz="32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t>制御点のみを保持するため　　　　　　　データが小さい</a:t>
            </a:r>
            <a:endParaRPr lang="en-US" altLang="ja-JP" sz="2400" dirty="0"/>
          </a:p>
          <a:p>
            <a:pPr marL="0" indent="0">
              <a:buNone/>
            </a:pPr>
            <a:r>
              <a:rPr lang="ja-JP" altLang="en-US" sz="2400" dirty="0"/>
              <a:t>拡大しても輪郭がスムース</a:t>
            </a:r>
            <a:endParaRPr lang="en-US" altLang="ja-JP" sz="2400" dirty="0"/>
          </a:p>
          <a:p>
            <a:pPr marL="0" indent="0">
              <a:buNone/>
            </a:pPr>
            <a:r>
              <a:rPr lang="ja-JP" altLang="en-US" sz="2400" dirty="0"/>
              <a:t>計算機で描いたイラストに</a:t>
            </a:r>
            <a:r>
              <a:rPr lang="ja-JP" altLang="en-US" sz="2400" dirty="0" smtClean="0"/>
              <a:t>向く</a:t>
            </a:r>
            <a:endParaRPr lang="en-US" altLang="ja-JP" sz="2400" dirty="0"/>
          </a:p>
        </p:txBody>
      </p:sp>
      <p:sp>
        <p:nvSpPr>
          <p:cNvPr id="5" name="コンテンツ プレースホルダー 2"/>
          <p:cNvSpPr txBox="1">
            <a:spLocks/>
          </p:cNvSpPr>
          <p:nvPr/>
        </p:nvSpPr>
        <p:spPr>
          <a:xfrm>
            <a:off x="6679284" y="4206963"/>
            <a:ext cx="4936100" cy="2651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800" b="1" u="sng" dirty="0" smtClean="0">
                <a:latin typeface="メイリオ" panose="020B0604030504040204" pitchFamily="50" charset="-128"/>
                <a:ea typeface="メイリオ" panose="020B0604030504040204" pitchFamily="50" charset="-128"/>
                <a:cs typeface="メイリオ" panose="020B0604030504040204" pitchFamily="50" charset="-128"/>
              </a:rPr>
              <a:t>Raster Graphics</a:t>
            </a:r>
          </a:p>
          <a:p>
            <a:pPr marL="0" indent="0">
              <a:buNone/>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画素情報を保持するため　　　　　　　　データが大きい</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拡大したらギザギザ</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風景など自然の画像に</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向く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 name="Picture 4" descr="C:\Users\takashi\AppData\Local\Microsoft\Windows\Temporary Internet Files\Content.IE5\6YMQAJHN\MC9002390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536" y="1253208"/>
            <a:ext cx="3628072" cy="2982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857"/>
          <a:stretch/>
        </p:blipFill>
        <p:spPr bwMode="auto">
          <a:xfrm>
            <a:off x="7198991" y="1168138"/>
            <a:ext cx="3678560" cy="2982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037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12726"/>
            <a:ext cx="11708780" cy="733270"/>
          </a:xfrm>
        </p:spPr>
        <p:txBody>
          <a:bodyPr/>
          <a:lstStyle/>
          <a:p>
            <a:pPr algn="ctr"/>
            <a:r>
              <a:rPr lang="en-US" altLang="ja-JP" dirty="0"/>
              <a:t>Raster </a:t>
            </a:r>
            <a:r>
              <a:rPr lang="en-US" altLang="ja-JP" dirty="0">
                <a:sym typeface="Wingdings" pitchFamily="2" charset="2"/>
              </a:rPr>
              <a:t> </a:t>
            </a:r>
            <a:r>
              <a:rPr lang="en-US" altLang="ja-JP" dirty="0"/>
              <a:t>Vector </a:t>
            </a:r>
            <a:r>
              <a:rPr lang="ja-JP" altLang="en-US" dirty="0"/>
              <a:t>変換 （</a:t>
            </a:r>
            <a:r>
              <a:rPr lang="en-US" altLang="ja-JP" dirty="0"/>
              <a:t>Vectorization</a:t>
            </a:r>
            <a:r>
              <a:rPr lang="ja-JP" altLang="en-US" dirty="0"/>
              <a:t>）</a:t>
            </a:r>
            <a:endParaRPr kumimoji="1" lang="ja-JP" altLang="en-US" dirty="0"/>
          </a:p>
        </p:txBody>
      </p:sp>
      <p:sp>
        <p:nvSpPr>
          <p:cNvPr id="4" name="コンテンツ プレースホルダー 2"/>
          <p:cNvSpPr>
            <a:spLocks noGrp="1"/>
          </p:cNvSpPr>
          <p:nvPr>
            <p:ph idx="1"/>
          </p:nvPr>
        </p:nvSpPr>
        <p:spPr>
          <a:xfrm>
            <a:off x="1486496" y="4810083"/>
            <a:ext cx="7906196" cy="1673267"/>
          </a:xfrm>
        </p:spPr>
        <p:txBody>
          <a:bodyPr>
            <a:normAutofit/>
          </a:bodyPr>
          <a:lstStyle/>
          <a:p>
            <a:pPr marL="0" indent="0">
              <a:buNone/>
            </a:pPr>
            <a:r>
              <a:rPr lang="en-US" altLang="ja-JP" sz="2400" b="1" u="sng" dirty="0" smtClean="0">
                <a:latin typeface="メイリオ" panose="020B0604030504040204" pitchFamily="50" charset="-128"/>
                <a:ea typeface="メイリオ" panose="020B0604030504040204" pitchFamily="50" charset="-128"/>
                <a:cs typeface="メイリオ" panose="020B0604030504040204" pitchFamily="50" charset="-128"/>
              </a:rPr>
              <a:t>Gradient mesh </a:t>
            </a:r>
            <a:r>
              <a:rPr lang="ja-JP" altLang="en-US" sz="2400" b="1" u="sng"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b="1" u="sng" dirty="0">
                <a:latin typeface="メイリオ" panose="020B0604030504040204" pitchFamily="50" charset="-128"/>
                <a:ea typeface="メイリオ" panose="020B0604030504040204" pitchFamily="50" charset="-128"/>
                <a:cs typeface="メイリオ" panose="020B0604030504040204" pitchFamily="50" charset="-128"/>
              </a:rPr>
              <a:t> Adobe Photoshop </a:t>
            </a:r>
            <a:r>
              <a:rPr lang="ja-JP" altLang="en-US" sz="2400" b="1" u="sng"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600" b="1" u="sng"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課題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Raster</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image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写真等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Vector image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に変換したい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方法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画像の特徴線に沿</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う</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メッシュを構築し頂点に色情報を保持</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endParaRPr>
          </a:p>
          <a:p>
            <a:pPr marL="0" indent="0">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各パッチ</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（四角形）で</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頂点の色を滑らかに混ぜる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 name="グループ化 10"/>
          <p:cNvGrpSpPr/>
          <p:nvPr/>
        </p:nvGrpSpPr>
        <p:grpSpPr>
          <a:xfrm>
            <a:off x="1619846" y="1222123"/>
            <a:ext cx="8882255" cy="3504622"/>
            <a:chOff x="756246" y="1409787"/>
            <a:chExt cx="8420260" cy="3322335"/>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46" y="1409787"/>
              <a:ext cx="2232248" cy="2981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789236" y="4352823"/>
              <a:ext cx="1777658" cy="379299"/>
            </a:xfrm>
            <a:prstGeom prst="rect">
              <a:avLst/>
            </a:prstGeom>
            <a:noFill/>
          </p:spPr>
          <p:txBody>
            <a:bodyPr wrap="none" rtlCol="0">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Raster Image</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4081870" y="4352823"/>
              <a:ext cx="5094636" cy="379299"/>
            </a:xfrm>
            <a:prstGeom prst="rect">
              <a:avLst/>
            </a:prstGeom>
            <a:noFill/>
          </p:spPr>
          <p:txBody>
            <a:bodyPr wrap="none" rtlCol="0">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Vector image (Mesh</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構造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cell</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の色情報</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894" y="1409787"/>
              <a:ext cx="2086352" cy="2981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a:xfrm>
              <a:off x="3349774" y="2733879"/>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0336" y="1409788"/>
              <a:ext cx="2089997" cy="2981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正方形/長方形 11"/>
          <p:cNvSpPr/>
          <p:nvPr/>
        </p:nvSpPr>
        <p:spPr>
          <a:xfrm>
            <a:off x="3648075" y="6564037"/>
            <a:ext cx="8543926" cy="307777"/>
          </a:xfrm>
          <a:prstGeom prst="rect">
            <a:avLst/>
          </a:prstGeom>
        </p:spPr>
        <p:txBody>
          <a:bodyPr wrap="square">
            <a:spAutoFit/>
          </a:bodyPr>
          <a:lstStyle/>
          <a:p>
            <a:pPr algn="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の出典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[Jian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Sun et. al. Image vectorization using optimized gradient meshes, TOG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2007]</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204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7281" y="365126"/>
            <a:ext cx="10109819" cy="733270"/>
          </a:xfrm>
        </p:spPr>
        <p:txBody>
          <a:bodyPr/>
          <a:lstStyle/>
          <a:p>
            <a:r>
              <a:rPr lang="ja-JP" altLang="en-US" dirty="0"/>
              <a:t>標本化と量子化</a:t>
            </a:r>
            <a:endParaRPr kumimoji="1" lang="ja-JP" altLang="en-US" dirty="0"/>
          </a:p>
        </p:txBody>
      </p:sp>
      <p:sp>
        <p:nvSpPr>
          <p:cNvPr id="4" name="コンテンツ プレースホルダー 2"/>
          <p:cNvSpPr>
            <a:spLocks noGrp="1"/>
          </p:cNvSpPr>
          <p:nvPr>
            <p:ph idx="1"/>
          </p:nvPr>
        </p:nvSpPr>
        <p:spPr>
          <a:xfrm>
            <a:off x="977281" y="1483181"/>
            <a:ext cx="9993314" cy="2661555"/>
          </a:xfrm>
        </p:spPr>
        <p:txBody>
          <a:bodyPr>
            <a:normAutofit/>
          </a:bodyPr>
          <a:lstStyle/>
          <a:p>
            <a:pPr marL="0"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デジタル画像</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離散値</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画素）が格子状に並んだデータ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アナログ情報から</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デジタル画像を取得するとき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endParaRPr>
          </a:p>
          <a:p>
            <a:pPr marL="457200" lvl="1"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標本化</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空間の離散化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量子化</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値の離散化  </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の必要がある</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7704816" y="6550223"/>
            <a:ext cx="4487184" cy="276999"/>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の出典</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[©2017 Takashi Ijiri,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エルサレムで撮影した猫</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549" y="3775738"/>
            <a:ext cx="3584575" cy="2686974"/>
          </a:xfrm>
          <a:prstGeom prst="rect">
            <a:avLst/>
          </a:prstGeom>
        </p:spPr>
      </p:pic>
      <p:pic>
        <p:nvPicPr>
          <p:cNvPr id="9" name="図 8"/>
          <p:cNvPicPr>
            <a:picLocks noChangeAspect="1"/>
          </p:cNvPicPr>
          <p:nvPr/>
        </p:nvPicPr>
        <p:blipFill rotWithShape="1">
          <a:blip r:embed="rId3"/>
          <a:srcRect t="5117" b="8681"/>
          <a:stretch/>
        </p:blipFill>
        <p:spPr>
          <a:xfrm>
            <a:off x="7986712" y="3752850"/>
            <a:ext cx="4033838" cy="2695575"/>
          </a:xfrm>
          <a:prstGeom prst="rect">
            <a:avLst/>
          </a:prstGeom>
        </p:spPr>
      </p:pic>
      <p:sp>
        <p:nvSpPr>
          <p:cNvPr id="10" name="テキスト ボックス 9"/>
          <p:cNvSpPr txBox="1"/>
          <p:nvPr/>
        </p:nvSpPr>
        <p:spPr>
          <a:xfrm>
            <a:off x="8019448" y="3472726"/>
            <a:ext cx="4487184"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拡大</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すると画素</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(pixel)</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が見える</a:t>
            </a:r>
            <a:endParaRPr kumimoji="1"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正方形/長方形 2"/>
          <p:cNvSpPr/>
          <p:nvPr/>
        </p:nvSpPr>
        <p:spPr>
          <a:xfrm>
            <a:off x="6496050" y="4567238"/>
            <a:ext cx="139700" cy="1635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804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グループ化 110"/>
          <p:cNvGrpSpPr/>
          <p:nvPr/>
        </p:nvGrpSpPr>
        <p:grpSpPr>
          <a:xfrm>
            <a:off x="728820" y="1335232"/>
            <a:ext cx="3475024" cy="2314911"/>
            <a:chOff x="-12700" y="1083154"/>
            <a:chExt cx="3475024" cy="2314911"/>
          </a:xfrm>
        </p:grpSpPr>
        <p:sp>
          <p:nvSpPr>
            <p:cNvPr id="112" name="テキスト ボックス 111"/>
            <p:cNvSpPr txBox="1"/>
            <p:nvPr/>
          </p:nvSpPr>
          <p:spPr>
            <a:xfrm>
              <a:off x="935091" y="1083154"/>
              <a:ext cx="1980029"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アナログ</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データ</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3" name="グループ化 112"/>
            <p:cNvGrpSpPr/>
            <p:nvPr/>
          </p:nvGrpSpPr>
          <p:grpSpPr>
            <a:xfrm>
              <a:off x="459532" y="1307555"/>
              <a:ext cx="2997576" cy="1706206"/>
              <a:chOff x="734786" y="1551214"/>
              <a:chExt cx="3657600" cy="2081893"/>
            </a:xfrm>
          </p:grpSpPr>
          <p:grpSp>
            <p:nvGrpSpPr>
              <p:cNvPr id="116" name="グループ化 115"/>
              <p:cNvGrpSpPr/>
              <p:nvPr/>
            </p:nvGrpSpPr>
            <p:grpSpPr>
              <a:xfrm>
                <a:off x="734786" y="1551214"/>
                <a:ext cx="3657600" cy="2081893"/>
                <a:chOff x="734786" y="1551214"/>
                <a:chExt cx="3657600" cy="2081893"/>
              </a:xfrm>
            </p:grpSpPr>
            <p:cxnSp>
              <p:nvCxnSpPr>
                <p:cNvPr id="118" name="直線矢印コネクタ 117"/>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7" name="フリーフォーム 116"/>
              <p:cNvSpPr/>
              <p:nvPr/>
            </p:nvSpPr>
            <p:spPr>
              <a:xfrm>
                <a:off x="734786" y="1836964"/>
                <a:ext cx="3372213" cy="1714500"/>
              </a:xfrm>
              <a:custGeom>
                <a:avLst/>
                <a:gdLst>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Lst>
                <a:ahLst/>
                <a:cxnLst>
                  <a:cxn ang="0">
                    <a:pos x="connsiteX0" y="connsiteY0"/>
                  </a:cxn>
                  <a:cxn ang="0">
                    <a:pos x="connsiteX1" y="connsiteY1"/>
                  </a:cxn>
                  <a:cxn ang="0">
                    <a:pos x="connsiteX2" y="connsiteY2"/>
                  </a:cxn>
                </a:cxnLst>
                <a:rect l="l" t="t" r="r" b="b"/>
                <a:pathLst>
                  <a:path w="3053443" h="1714500">
                    <a:moveTo>
                      <a:pt x="0" y="1714500"/>
                    </a:moveTo>
                    <a:cubicBezTo>
                      <a:pt x="794657" y="1714500"/>
                      <a:pt x="1050471" y="0"/>
                      <a:pt x="1494064" y="0"/>
                    </a:cubicBezTo>
                    <a:cubicBezTo>
                      <a:pt x="1937657" y="0"/>
                      <a:pt x="2944586" y="775607"/>
                      <a:pt x="3053443" y="171450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14" name="テキスト ボックス 113"/>
            <p:cNvSpPr txBox="1"/>
            <p:nvPr/>
          </p:nvSpPr>
          <p:spPr>
            <a:xfrm>
              <a:off x="2689355" y="3028733"/>
              <a:ext cx="772969"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5" name="テキスト ボックス 114"/>
            <p:cNvSpPr txBox="1"/>
            <p:nvPr/>
          </p:nvSpPr>
          <p:spPr>
            <a:xfrm>
              <a:off x="-12700" y="1503639"/>
              <a:ext cx="415498" cy="36933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20" name="グループ化 119"/>
          <p:cNvGrpSpPr/>
          <p:nvPr/>
        </p:nvGrpSpPr>
        <p:grpSpPr>
          <a:xfrm>
            <a:off x="5978111" y="4079255"/>
            <a:ext cx="3575648" cy="2103677"/>
            <a:chOff x="5362594" y="1551214"/>
            <a:chExt cx="4362960" cy="2566878"/>
          </a:xfrm>
        </p:grpSpPr>
        <p:grpSp>
          <p:nvGrpSpPr>
            <p:cNvPr id="121" name="グループ化 120"/>
            <p:cNvGrpSpPr/>
            <p:nvPr/>
          </p:nvGrpSpPr>
          <p:grpSpPr>
            <a:xfrm>
              <a:off x="5362594" y="1551214"/>
              <a:ext cx="4362960" cy="2566878"/>
              <a:chOff x="973474" y="1551214"/>
              <a:chExt cx="4362960" cy="2566878"/>
            </a:xfrm>
          </p:grpSpPr>
          <p:sp>
            <p:nvSpPr>
              <p:cNvPr id="128" name="正方形/長方形 127"/>
              <p:cNvSpPr/>
              <p:nvPr/>
            </p:nvSpPr>
            <p:spPr>
              <a:xfrm>
                <a:off x="2405106" y="2715304"/>
                <a:ext cx="240917" cy="9178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9" name="正方形/長方形 128"/>
              <p:cNvSpPr/>
              <p:nvPr/>
            </p:nvSpPr>
            <p:spPr>
              <a:xfrm>
                <a:off x="1683597"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0" name="正方形/長方形 129"/>
              <p:cNvSpPr/>
              <p:nvPr/>
            </p:nvSpPr>
            <p:spPr>
              <a:xfrm>
                <a:off x="1924100"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1" name="正方形/長方形 130"/>
              <p:cNvSpPr/>
              <p:nvPr/>
            </p:nvSpPr>
            <p:spPr>
              <a:xfrm>
                <a:off x="2164603" y="3174204"/>
                <a:ext cx="240917" cy="4589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2" name="正方形/長方形 131"/>
              <p:cNvSpPr/>
              <p:nvPr/>
            </p:nvSpPr>
            <p:spPr>
              <a:xfrm>
                <a:off x="2645609"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3" name="正方形/長方形 132"/>
              <p:cNvSpPr/>
              <p:nvPr/>
            </p:nvSpPr>
            <p:spPr>
              <a:xfrm>
                <a:off x="2886112"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4" name="正方形/長方形 133"/>
              <p:cNvSpPr/>
              <p:nvPr/>
            </p:nvSpPr>
            <p:spPr>
              <a:xfrm>
                <a:off x="3126615" y="1796144"/>
                <a:ext cx="240917" cy="18369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5" name="正方形/長方形 134"/>
              <p:cNvSpPr/>
              <p:nvPr/>
            </p:nvSpPr>
            <p:spPr>
              <a:xfrm>
                <a:off x="4088627"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正方形/長方形 135"/>
              <p:cNvSpPr/>
              <p:nvPr/>
            </p:nvSpPr>
            <p:spPr>
              <a:xfrm>
                <a:off x="3367118" y="1796143"/>
                <a:ext cx="240917" cy="18369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7" name="正方形/長方形 136"/>
              <p:cNvSpPr/>
              <p:nvPr/>
            </p:nvSpPr>
            <p:spPr>
              <a:xfrm>
                <a:off x="3607621" y="1797504"/>
                <a:ext cx="240917" cy="18356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正方形/長方形 137"/>
              <p:cNvSpPr/>
              <p:nvPr/>
            </p:nvSpPr>
            <p:spPr>
              <a:xfrm>
                <a:off x="3848124"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9" name="正方形/長方形 138"/>
              <p:cNvSpPr/>
              <p:nvPr/>
            </p:nvSpPr>
            <p:spPr>
              <a:xfrm>
                <a:off x="4329130" y="2714625"/>
                <a:ext cx="240917" cy="918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正方形/長方形 139"/>
              <p:cNvSpPr/>
              <p:nvPr/>
            </p:nvSpPr>
            <p:spPr>
              <a:xfrm>
                <a:off x="4569633" y="2714625"/>
                <a:ext cx="240917" cy="918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正方形/長方形 140"/>
              <p:cNvSpPr/>
              <p:nvPr/>
            </p:nvSpPr>
            <p:spPr>
              <a:xfrm>
                <a:off x="4810130" y="3163659"/>
                <a:ext cx="240917" cy="4694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2" name="グループ化 141"/>
              <p:cNvGrpSpPr/>
              <p:nvPr/>
            </p:nvGrpSpPr>
            <p:grpSpPr>
              <a:xfrm>
                <a:off x="973474" y="1551214"/>
                <a:ext cx="4362960" cy="2566878"/>
                <a:chOff x="29426" y="1551214"/>
                <a:chExt cx="4362960" cy="2566878"/>
              </a:xfrm>
            </p:grpSpPr>
            <p:grpSp>
              <p:nvGrpSpPr>
                <p:cNvPr id="159" name="グループ化 158"/>
                <p:cNvGrpSpPr/>
                <p:nvPr/>
              </p:nvGrpSpPr>
              <p:grpSpPr>
                <a:xfrm>
                  <a:off x="734786" y="1551214"/>
                  <a:ext cx="3657600" cy="2081893"/>
                  <a:chOff x="734786" y="1551214"/>
                  <a:chExt cx="3657600" cy="2081893"/>
                </a:xfrm>
              </p:grpSpPr>
              <p:cxnSp>
                <p:nvCxnSpPr>
                  <p:cNvPr id="167" name="直線矢印コネクタ 166"/>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60" name="テキスト ボックス 159"/>
                <p:cNvSpPr txBox="1"/>
                <p:nvPr/>
              </p:nvSpPr>
              <p:spPr>
                <a:xfrm>
                  <a:off x="4011210" y="3667438"/>
                  <a:ext cx="379849" cy="450654"/>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1" name="テキスト ボックス 160"/>
                <p:cNvSpPr txBox="1"/>
                <p:nvPr/>
              </p:nvSpPr>
              <p:spPr>
                <a:xfrm>
                  <a:off x="29426" y="1580484"/>
                  <a:ext cx="506985" cy="450654"/>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2" name="テキスト ボックス 161"/>
                <p:cNvSpPr txBox="1"/>
                <p:nvPr/>
              </p:nvSpPr>
              <p:spPr>
                <a:xfrm>
                  <a:off x="408825" y="3432456"/>
                  <a:ext cx="381804" cy="413099"/>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 name="テキスト ボックス 162"/>
                <p:cNvSpPr txBox="1"/>
                <p:nvPr/>
              </p:nvSpPr>
              <p:spPr>
                <a:xfrm>
                  <a:off x="408825" y="29750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4" name="テキスト ボックス 163"/>
                <p:cNvSpPr txBox="1"/>
                <p:nvPr/>
              </p:nvSpPr>
              <p:spPr>
                <a:xfrm>
                  <a:off x="408825" y="2495053"/>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5" name="テキスト ボックス 164"/>
                <p:cNvSpPr txBox="1"/>
                <p:nvPr/>
              </p:nvSpPr>
              <p:spPr>
                <a:xfrm>
                  <a:off x="408825" y="2042615"/>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6" name="テキスト ボックス 165"/>
                <p:cNvSpPr txBox="1"/>
                <p:nvPr/>
              </p:nvSpPr>
              <p:spPr>
                <a:xfrm>
                  <a:off x="408825" y="15983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43" name="グループ化 142"/>
              <p:cNvGrpSpPr/>
              <p:nvPr/>
            </p:nvGrpSpPr>
            <p:grpSpPr>
              <a:xfrm>
                <a:off x="1684657" y="3633106"/>
                <a:ext cx="3366396" cy="67016"/>
                <a:chOff x="1684657" y="3633106"/>
                <a:chExt cx="3366396" cy="134032"/>
              </a:xfrm>
            </p:grpSpPr>
            <p:cxnSp>
              <p:nvCxnSpPr>
                <p:cNvPr id="144" name="直線コネクタ 143"/>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2" name="グループ化 121"/>
            <p:cNvGrpSpPr/>
            <p:nvPr/>
          </p:nvGrpSpPr>
          <p:grpSpPr>
            <a:xfrm>
              <a:off x="5987715" y="1797504"/>
              <a:ext cx="3640715" cy="1835602"/>
              <a:chOff x="5907477" y="1797504"/>
              <a:chExt cx="160477" cy="1835602"/>
            </a:xfrm>
          </p:grpSpPr>
          <p:cxnSp>
            <p:nvCxnSpPr>
              <p:cNvPr id="123" name="直線コネクタ 122"/>
              <p:cNvCxnSpPr/>
              <p:nvPr/>
            </p:nvCxnSpPr>
            <p:spPr>
              <a:xfrm flipH="1">
                <a:off x="5907477" y="31742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5907477" y="27153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907477" y="22564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5907477" y="17975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5907477" y="3633106"/>
                <a:ext cx="1604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9" name="グループ化 168"/>
          <p:cNvGrpSpPr/>
          <p:nvPr/>
        </p:nvGrpSpPr>
        <p:grpSpPr>
          <a:xfrm>
            <a:off x="789780" y="4079255"/>
            <a:ext cx="3523690" cy="2103677"/>
            <a:chOff x="-12700" y="4026778"/>
            <a:chExt cx="3523690" cy="2103677"/>
          </a:xfrm>
        </p:grpSpPr>
        <p:sp>
          <p:nvSpPr>
            <p:cNvPr id="170" name="正方形/長方形 169"/>
            <p:cNvSpPr/>
            <p:nvPr/>
          </p:nvSpPr>
          <p:spPr>
            <a:xfrm>
              <a:off x="985891" y="5128566"/>
              <a:ext cx="197443" cy="604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1" name="正方形/長方形 170"/>
            <p:cNvSpPr/>
            <p:nvPr/>
          </p:nvSpPr>
          <p:spPr>
            <a:xfrm>
              <a:off x="389136" y="5635968"/>
              <a:ext cx="197443" cy="970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2" name="正方形/長方形 171"/>
            <p:cNvSpPr/>
            <p:nvPr/>
          </p:nvSpPr>
          <p:spPr>
            <a:xfrm>
              <a:off x="591684" y="5565711"/>
              <a:ext cx="197443" cy="1672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3" name="正方形/長方形 172"/>
            <p:cNvSpPr/>
            <p:nvPr/>
          </p:nvSpPr>
          <p:spPr>
            <a:xfrm>
              <a:off x="788787" y="5429104"/>
              <a:ext cx="197443" cy="3038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4" name="正方形/長方形 173"/>
            <p:cNvSpPr/>
            <p:nvPr/>
          </p:nvSpPr>
          <p:spPr>
            <a:xfrm>
              <a:off x="1182994" y="4785093"/>
              <a:ext cx="197443" cy="94789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5" name="正方形/長方形 174"/>
            <p:cNvSpPr/>
            <p:nvPr/>
          </p:nvSpPr>
          <p:spPr>
            <a:xfrm>
              <a:off x="1380098" y="4453331"/>
              <a:ext cx="197443" cy="12796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6" name="正方形/長方形 175"/>
            <p:cNvSpPr/>
            <p:nvPr/>
          </p:nvSpPr>
          <p:spPr>
            <a:xfrm>
              <a:off x="1577202" y="4260964"/>
              <a:ext cx="197443" cy="14720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7" name="正方形/長方形 176"/>
            <p:cNvSpPr/>
            <p:nvPr/>
          </p:nvSpPr>
          <p:spPr>
            <a:xfrm>
              <a:off x="2365616" y="4563648"/>
              <a:ext cx="197443" cy="116933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8" name="正方形/長方形 177"/>
            <p:cNvSpPr/>
            <p:nvPr/>
          </p:nvSpPr>
          <p:spPr>
            <a:xfrm>
              <a:off x="1774305" y="4289401"/>
              <a:ext cx="197443" cy="144358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9" name="正方形/長方形 178"/>
            <p:cNvSpPr/>
            <p:nvPr/>
          </p:nvSpPr>
          <p:spPr>
            <a:xfrm>
              <a:off x="1971409" y="4340141"/>
              <a:ext cx="197443" cy="13928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0" name="正方形/長方形 179"/>
            <p:cNvSpPr/>
            <p:nvPr/>
          </p:nvSpPr>
          <p:spPr>
            <a:xfrm>
              <a:off x="2168512" y="4453331"/>
              <a:ext cx="197443" cy="12796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1" name="正方形/長方形 180"/>
            <p:cNvSpPr/>
            <p:nvPr/>
          </p:nvSpPr>
          <p:spPr>
            <a:xfrm>
              <a:off x="2562720" y="4785093"/>
              <a:ext cx="197443" cy="94789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2" name="正方形/長方形 181"/>
            <p:cNvSpPr/>
            <p:nvPr/>
          </p:nvSpPr>
          <p:spPr>
            <a:xfrm>
              <a:off x="2759823" y="4963520"/>
              <a:ext cx="197443" cy="76946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3" name="正方形/長方形 182"/>
            <p:cNvSpPr/>
            <p:nvPr/>
          </p:nvSpPr>
          <p:spPr>
            <a:xfrm>
              <a:off x="2956922" y="5348252"/>
              <a:ext cx="197443" cy="3847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4" name="グループ化 183"/>
            <p:cNvGrpSpPr/>
            <p:nvPr/>
          </p:nvGrpSpPr>
          <p:grpSpPr>
            <a:xfrm>
              <a:off x="390677" y="4026778"/>
              <a:ext cx="2997576" cy="1706209"/>
              <a:chOff x="734786" y="1551214"/>
              <a:chExt cx="3657600" cy="2081893"/>
            </a:xfrm>
          </p:grpSpPr>
          <p:cxnSp>
            <p:nvCxnSpPr>
              <p:cNvPr id="207" name="直線矢印コネクタ 206"/>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5" name="テキスト ボックス 184"/>
            <p:cNvSpPr txBox="1"/>
            <p:nvPr/>
          </p:nvSpPr>
          <p:spPr>
            <a:xfrm>
              <a:off x="3199686" y="5761123"/>
              <a:ext cx="311304" cy="369332"/>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6" name="テキスト ボックス 185"/>
            <p:cNvSpPr txBox="1"/>
            <p:nvPr/>
          </p:nvSpPr>
          <p:spPr>
            <a:xfrm>
              <a:off x="-12700" y="4222864"/>
              <a:ext cx="415498"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7" name="グループ化 186"/>
            <p:cNvGrpSpPr/>
            <p:nvPr/>
          </p:nvGrpSpPr>
          <p:grpSpPr>
            <a:xfrm>
              <a:off x="395449" y="5732986"/>
              <a:ext cx="2758921" cy="54923"/>
              <a:chOff x="1684657" y="3633106"/>
              <a:chExt cx="3366396" cy="134032"/>
            </a:xfrm>
          </p:grpSpPr>
          <p:cxnSp>
            <p:nvCxnSpPr>
              <p:cNvPr id="192" name="直線コネクタ 191"/>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8" name="テキスト ボックス 187"/>
            <p:cNvSpPr txBox="1"/>
            <p:nvPr/>
          </p:nvSpPr>
          <p:spPr>
            <a:xfrm>
              <a:off x="2856479"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9" name="テキスト ボックス 188"/>
            <p:cNvSpPr txBox="1"/>
            <p:nvPr/>
          </p:nvSpPr>
          <p:spPr>
            <a:xfrm>
              <a:off x="356824"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テキスト ボックス 189"/>
            <p:cNvSpPr txBox="1"/>
            <p:nvPr/>
          </p:nvSpPr>
          <p:spPr>
            <a:xfrm>
              <a:off x="2068070"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1" name="テキスト ボックス 190"/>
            <p:cNvSpPr txBox="1"/>
            <p:nvPr/>
          </p:nvSpPr>
          <p:spPr>
            <a:xfrm>
              <a:off x="1109258"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09" name="下矢印 208"/>
          <p:cNvSpPr/>
          <p:nvPr/>
        </p:nvSpPr>
        <p:spPr>
          <a:xfrm>
            <a:off x="1788464" y="3543463"/>
            <a:ext cx="520700" cy="5461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0" name="テキスト ボックス 209"/>
          <p:cNvSpPr txBox="1"/>
          <p:nvPr/>
        </p:nvSpPr>
        <p:spPr>
          <a:xfrm>
            <a:off x="2257038" y="3576870"/>
            <a:ext cx="954107" cy="400110"/>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標本化</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1" name="下矢印 210"/>
          <p:cNvSpPr/>
          <p:nvPr/>
        </p:nvSpPr>
        <p:spPr>
          <a:xfrm rot="16200000">
            <a:off x="4967835" y="4666622"/>
            <a:ext cx="520700" cy="87838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2" name="テキスト ボックス 211"/>
          <p:cNvSpPr txBox="1"/>
          <p:nvPr/>
        </p:nvSpPr>
        <p:spPr>
          <a:xfrm>
            <a:off x="4788995" y="4536901"/>
            <a:ext cx="861774" cy="400110"/>
          </a:xfrm>
          <a:prstGeom prst="rect">
            <a:avLst/>
          </a:prstGeom>
          <a:noFill/>
        </p:spPr>
        <p:txBody>
          <a:bodyPr wrap="none" lIns="0"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量子化</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3" name="正方形/長方形 212"/>
          <p:cNvSpPr/>
          <p:nvPr/>
        </p:nvSpPr>
        <p:spPr>
          <a:xfrm>
            <a:off x="5656482" y="1440848"/>
            <a:ext cx="7284818" cy="2031325"/>
          </a:xfrm>
          <a:prstGeom prst="rect">
            <a:avLst/>
          </a:prstGeom>
        </p:spPr>
        <p:txBody>
          <a:bodyPr wrap="square">
            <a:spAutoFit/>
          </a:bodyPr>
          <a:lstStyle/>
          <a:p>
            <a:pPr>
              <a:spcBef>
                <a:spcPts val="1200"/>
              </a:spcBef>
            </a:pPr>
            <a:r>
              <a:rPr lang="ja-JP" altLang="en-US" sz="2800" b="1" dirty="0" smtClean="0">
                <a:latin typeface="メイリオ" panose="020B0604030504040204" pitchFamily="50" charset="-128"/>
                <a:ea typeface="メイリオ" panose="020B0604030504040204" pitchFamily="50" charset="-128"/>
                <a:cs typeface="メイリオ" panose="020B0604030504040204" pitchFamily="50" charset="-128"/>
              </a:rPr>
              <a:t>標本化</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(sampling):  </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空間の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離散化</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等間隔の標本点を画素と呼ぶ</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b="1" dirty="0" smtClean="0">
                <a:latin typeface="メイリオ" panose="020B0604030504040204" pitchFamily="50" charset="-128"/>
                <a:ea typeface="メイリオ" panose="020B0604030504040204" pitchFamily="50" charset="-128"/>
                <a:cs typeface="メイリオ" panose="020B0604030504040204" pitchFamily="50" charset="-128"/>
              </a:rPr>
              <a:t>量子化</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(quantization):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離散化</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画素が保持する値の数を階調数と呼ぶ</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4" name="テキスト ボックス 213"/>
          <p:cNvSpPr txBox="1"/>
          <p:nvPr/>
        </p:nvSpPr>
        <p:spPr>
          <a:xfrm>
            <a:off x="8436978" y="3819465"/>
            <a:ext cx="2066591" cy="707886"/>
          </a:xfrm>
          <a:prstGeom prst="rect">
            <a:avLst/>
          </a:prstGeom>
          <a:noFill/>
        </p:spPr>
        <p:txBody>
          <a:bodyPr wrap="none" rtlCol="0">
            <a:spAutoFit/>
          </a:bodyPr>
          <a:lstStyle/>
          <a:p>
            <a:pPr algn="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デジタルデータ </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画像</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6" name="タイトル 1"/>
          <p:cNvSpPr>
            <a:spLocks noGrp="1"/>
          </p:cNvSpPr>
          <p:nvPr>
            <p:ph type="title"/>
          </p:nvPr>
        </p:nvSpPr>
        <p:spPr>
          <a:xfrm>
            <a:off x="977281" y="365126"/>
            <a:ext cx="10109819" cy="733270"/>
          </a:xfrm>
        </p:spPr>
        <p:txBody>
          <a:bodyPr/>
          <a:lstStyle/>
          <a:p>
            <a:r>
              <a:rPr lang="ja-JP" altLang="en-US" dirty="0"/>
              <a:t>標本化と量子化</a:t>
            </a:r>
            <a:endParaRPr kumimoji="1" lang="ja-JP" altLang="en-US" dirty="0"/>
          </a:p>
        </p:txBody>
      </p:sp>
      <p:sp>
        <p:nvSpPr>
          <p:cNvPr id="218" name="テキスト ボックス 217"/>
          <p:cNvSpPr txBox="1"/>
          <p:nvPr/>
        </p:nvSpPr>
        <p:spPr>
          <a:xfrm>
            <a:off x="753478" y="6105465"/>
            <a:ext cx="403187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標本点の間隔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標本化間隔</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の場合，標本点が画素に対応</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9" name="テキスト ボックス 218"/>
          <p:cNvSpPr txBox="1"/>
          <p:nvPr/>
        </p:nvSpPr>
        <p:spPr>
          <a:xfrm>
            <a:off x="6150978" y="6308665"/>
            <a:ext cx="4315605"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各画素がとる値の数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量子化レベル</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82077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7752" y="365126"/>
            <a:ext cx="10752076" cy="733270"/>
          </a:xfrm>
        </p:spPr>
        <p:txBody>
          <a:bodyPr/>
          <a:lstStyle/>
          <a:p>
            <a:r>
              <a:rPr lang="ja-JP" altLang="en-US" dirty="0" smtClean="0"/>
              <a:t>標本化に伴う</a:t>
            </a:r>
            <a:r>
              <a:rPr lang="ja-JP" altLang="en-US" dirty="0"/>
              <a:t>エイリアシング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57752" y="2105723"/>
                <a:ext cx="6443148" cy="4041078"/>
              </a:xfrm>
            </p:spPr>
            <p:txBody>
              <a:bodyPr>
                <a:noAutofit/>
              </a:bodyPr>
              <a:lstStyle/>
              <a:p>
                <a:pPr marL="0" indent="0">
                  <a:lnSpc>
                    <a:spcPct val="100000"/>
                  </a:lnSpc>
                  <a:buNone/>
                </a:pPr>
                <a:r>
                  <a:rPr lang="ja-JP" altLang="en-US" sz="2400" b="1" dirty="0" smtClean="0"/>
                  <a:t>標本化定理</a:t>
                </a:r>
                <a:endParaRPr lang="en-US" altLang="ja-JP" sz="2400" b="1" dirty="0" smtClean="0"/>
              </a:p>
              <a:p>
                <a:pPr marL="0" indent="0">
                  <a:lnSpc>
                    <a:spcPct val="100000"/>
                  </a:lnSpc>
                  <a:buNone/>
                </a:pPr>
                <a:r>
                  <a:rPr lang="ja-JP" altLang="en-US" sz="2400" dirty="0" smtClean="0"/>
                  <a:t>周波数</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𝑚𝑎𝑥</m:t>
                        </m:r>
                      </m:sub>
                    </m:sSub>
                  </m:oMath>
                </a14:m>
                <a:r>
                  <a:rPr lang="ja-JP" altLang="en-US" sz="2400" dirty="0" smtClean="0"/>
                  <a:t>に帯域制限された</a:t>
                </a:r>
                <a:r>
                  <a:rPr lang="ja-JP" altLang="en-US" sz="2400" dirty="0"/>
                  <a:t>アナログ</a:t>
                </a:r>
                <a:r>
                  <a:rPr lang="ja-JP" altLang="en-US" sz="2400" dirty="0" smtClean="0"/>
                  <a:t>信号は，</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i="1">
                            <a:latin typeface="Cambria Math" panose="02040503050406030204" pitchFamily="18" charset="0"/>
                          </a:rPr>
                          <m:t>𝑓</m:t>
                        </m:r>
                      </m:e>
                      <m:sub>
                        <m:r>
                          <a:rPr lang="en-US" altLang="ja-JP" sz="2400" i="1">
                            <a:latin typeface="Cambria Math" panose="02040503050406030204" pitchFamily="18" charset="0"/>
                          </a:rPr>
                          <m:t>𝑚𝑎𝑥</m:t>
                        </m:r>
                      </m:sub>
                    </m:sSub>
                  </m:oMath>
                </a14:m>
                <a:r>
                  <a:rPr lang="ja-JP" altLang="en-US" sz="2400" dirty="0" smtClean="0"/>
                  <a:t>以上の周期で標本化すれば再構成可能</a:t>
                </a:r>
                <a:endParaRPr lang="en-US" altLang="ja-JP" sz="2400" dirty="0" smtClean="0"/>
              </a:p>
              <a:p>
                <a:pPr marL="0" indent="0">
                  <a:lnSpc>
                    <a:spcPct val="100000"/>
                  </a:lnSpc>
                  <a:buNone/>
                </a:pPr>
                <a:endParaRPr lang="en-US" altLang="ja-JP" sz="2400" dirty="0" smtClean="0"/>
              </a:p>
              <a:p>
                <a:pPr marL="0" indent="0">
                  <a:lnSpc>
                    <a:spcPct val="100000"/>
                  </a:lnSpc>
                  <a:buNone/>
                </a:pPr>
                <a:r>
                  <a:rPr lang="ja-JP" altLang="en-US" sz="2400" b="1" dirty="0" smtClean="0"/>
                  <a:t>エイリアシング</a:t>
                </a:r>
                <a:endParaRPr lang="en-US" altLang="ja-JP" sz="2400" b="1" dirty="0" smtClean="0"/>
              </a:p>
              <a:p>
                <a:pPr marL="0" indent="0">
                  <a:lnSpc>
                    <a:spcPct val="100000"/>
                  </a:lnSpc>
                  <a:buNone/>
                </a:pPr>
                <a:r>
                  <a:rPr lang="ja-JP" altLang="en-US" sz="2400" dirty="0" smtClean="0"/>
                  <a:t>標本化周期が</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𝑓</m:t>
                        </m:r>
                      </m:e>
                      <m:sub>
                        <m:r>
                          <a:rPr lang="en-US" altLang="ja-JP" sz="2400" i="1">
                            <a:latin typeface="Cambria Math" panose="02040503050406030204" pitchFamily="18" charset="0"/>
                          </a:rPr>
                          <m:t>𝑚𝑎𝑥</m:t>
                        </m:r>
                      </m:sub>
                    </m:sSub>
                  </m:oMath>
                </a14:m>
                <a:r>
                  <a:rPr kumimoji="1" lang="ja-JP" altLang="en-US" sz="2400" dirty="0" smtClean="0"/>
                  <a:t>以下のとき，元信号には含まれない偽信号</a:t>
                </a:r>
                <a:r>
                  <a:rPr kumimoji="1" lang="en-US" altLang="ja-JP" sz="2400" dirty="0" smtClean="0"/>
                  <a:t>(</a:t>
                </a:r>
                <a:r>
                  <a:rPr kumimoji="1" lang="en-US" altLang="ja-JP" sz="2400" b="1" dirty="0" smtClean="0"/>
                  <a:t>alias</a:t>
                </a:r>
                <a:r>
                  <a:rPr kumimoji="1" lang="en-US" altLang="ja-JP" sz="2400" dirty="0" smtClean="0"/>
                  <a:t>)</a:t>
                </a:r>
                <a:r>
                  <a:rPr kumimoji="1" lang="ja-JP" altLang="en-US" sz="2400" dirty="0" smtClean="0"/>
                  <a:t>が現れる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57752" y="2105723"/>
                <a:ext cx="6443148" cy="4041078"/>
              </a:xfrm>
              <a:blipFill rotWithShape="0">
                <a:blip r:embed="rId2"/>
                <a:stretch>
                  <a:fillRect l="-1419" t="-1207" r="-6244"/>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6515100" y="6432384"/>
            <a:ext cx="5530586" cy="425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ja-JP" altLang="en-US" sz="1800" dirty="0" smtClean="0"/>
              <a:t>画像の出典</a:t>
            </a:r>
            <a:r>
              <a:rPr lang="en-US" altLang="ja-JP" sz="1800" dirty="0" smtClean="0"/>
              <a:t>[Photo </a:t>
            </a:r>
            <a:r>
              <a:rPr lang="en-US" altLang="ja-JP" sz="1800" dirty="0"/>
              <a:t>by </a:t>
            </a:r>
            <a:r>
              <a:rPr lang="en-US" altLang="ja-JP" sz="1800" dirty="0" smtClean="0"/>
              <a:t>Maksim / CC </a:t>
            </a:r>
            <a:r>
              <a:rPr lang="en-US" altLang="ja-JP" sz="1800" dirty="0"/>
              <a:t>BY-SA </a:t>
            </a:r>
            <a:r>
              <a:rPr lang="en-US" altLang="ja-JP" sz="1800" dirty="0" smtClean="0"/>
              <a:t>3.0]</a:t>
            </a:r>
            <a:endParaRPr lang="ja-JP" altLang="en-US" sz="18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250" y="1193799"/>
            <a:ext cx="4108450" cy="5010305"/>
          </a:xfrm>
          <a:prstGeom prst="rect">
            <a:avLst/>
          </a:prstGeom>
        </p:spPr>
      </p:pic>
    </p:spTree>
    <p:extLst>
      <p:ext uri="{BB962C8B-B14F-4D97-AF65-F5344CB8AC3E}">
        <p14:creationId xmlns:p14="http://schemas.microsoft.com/office/powerpoint/2010/main" val="116666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077" y="365126"/>
            <a:ext cx="10752076" cy="733270"/>
          </a:xfrm>
        </p:spPr>
        <p:txBody>
          <a:bodyPr/>
          <a:lstStyle/>
          <a:p>
            <a:r>
              <a:rPr lang="ja-JP" altLang="en-US" dirty="0" smtClean="0"/>
              <a:t>標本化に伴う</a:t>
            </a:r>
            <a:r>
              <a:rPr lang="ja-JP" altLang="en-US" dirty="0"/>
              <a:t>エイリアシング</a:t>
            </a:r>
            <a:endParaRPr kumimoji="1" lang="ja-JP" altLang="en-US" dirty="0"/>
          </a:p>
        </p:txBody>
      </p:sp>
      <p:pic>
        <p:nvPicPr>
          <p:cNvPr id="7"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40000"/>
                    </a14:imgEffect>
                  </a14:imgLayer>
                </a14:imgProps>
              </a:ext>
              <a:ext uri="{28A0092B-C50C-407E-A947-70E740481C1C}">
                <a14:useLocalDpi xmlns:a14="http://schemas.microsoft.com/office/drawing/2010/main" val="0"/>
              </a:ext>
            </a:extLst>
          </a:blip>
          <a:srcRect l="3043" r="39050"/>
          <a:stretch/>
        </p:blipFill>
        <p:spPr bwMode="auto">
          <a:xfrm>
            <a:off x="7629471" y="4865793"/>
            <a:ext cx="4004977" cy="142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コネクタ 7"/>
          <p:cNvCxnSpPr/>
          <p:nvPr/>
        </p:nvCxnSpPr>
        <p:spPr>
          <a:xfrm flipV="1">
            <a:off x="8296200"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9629658"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0296387"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11629845"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10963116"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8962929" y="4859119"/>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40000"/>
                    </a14:imgEffect>
                  </a14:imgLayer>
                </a14:imgProps>
              </a:ext>
              <a:ext uri="{28A0092B-C50C-407E-A947-70E740481C1C}">
                <a14:useLocalDpi xmlns:a14="http://schemas.microsoft.com/office/drawing/2010/main" val="0"/>
              </a:ext>
            </a:extLst>
          </a:blip>
          <a:srcRect l="3043" r="39050"/>
          <a:stretch/>
        </p:blipFill>
        <p:spPr bwMode="auto">
          <a:xfrm>
            <a:off x="7629471" y="3027133"/>
            <a:ext cx="4004977" cy="142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グループ化 14"/>
          <p:cNvGrpSpPr/>
          <p:nvPr/>
        </p:nvGrpSpPr>
        <p:grpSpPr>
          <a:xfrm>
            <a:off x="7629471" y="3028292"/>
            <a:ext cx="4004977" cy="1390650"/>
            <a:chOff x="4898971" y="2865626"/>
            <a:chExt cx="4004977" cy="1390650"/>
          </a:xfrm>
        </p:grpSpPr>
        <p:cxnSp>
          <p:nvCxnSpPr>
            <p:cNvPr id="16" name="直線コネクタ 15"/>
            <p:cNvCxnSpPr/>
            <p:nvPr/>
          </p:nvCxnSpPr>
          <p:spPr>
            <a:xfrm flipV="1">
              <a:off x="4898971" y="2865626"/>
              <a:ext cx="0" cy="13906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898972" y="3580178"/>
              <a:ext cx="40049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5318486"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V="1">
              <a:off x="6157516"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6996546"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7416061"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7835576"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8255091"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674609"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6577031"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5738001" y="2865626"/>
              <a:ext cx="0" cy="139065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685077" y="1888193"/>
                <a:ext cx="6715709" cy="25198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元信号が含む最大周波数が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𝑚𝑎𝑥</m:t>
                        </m:r>
                      </m:sub>
                    </m:sSub>
                  </m:oMath>
                </a14:m>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buFont typeface="Wingdings"/>
                  <a:buChar char="à"/>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sym typeface="Wingdings" pitchFamily="2" charset="2"/>
                  </a:rPr>
                  <a:t>周波数</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2</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𝑚𝑎𝑥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で標本化すれば元信号を復元可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1200"/>
                  </a:spcBef>
                  <a:buNone/>
                </a:pPr>
                <a:endParaRPr lang="en-US" altLang="ja-JP" sz="5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1200"/>
                  </a:spcBef>
                  <a:buNone/>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元信号が含む最小周期が</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T</a:t>
                </a:r>
                <a:r>
                  <a:rPr lang="en-US" altLang="ja-JP" sz="2400" b="1"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𝑚𝑎𝑥</m:t>
                        </m:r>
                      </m:sub>
                    </m:sSub>
                  </m:oMath>
                </a14:m>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buFont typeface="Wingdings"/>
                  <a:buChar char="à"/>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間隔</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で標本化すれば元信号を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復元可能</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685077" y="1888193"/>
                <a:ext cx="6715709" cy="2519859"/>
              </a:xfrm>
              <a:prstGeom prst="rect">
                <a:avLst/>
              </a:prstGeom>
              <a:blipFill rotWithShape="0">
                <a:blip r:embed="rId4"/>
                <a:stretch>
                  <a:fillRect l="-1361" t="-1453"/>
                </a:stretch>
              </a:blipFill>
            </p:spPr>
            <p:txBody>
              <a:bodyPr/>
              <a:lstStyle/>
              <a:p>
                <a:r>
                  <a:rPr lang="ja-JP" altLang="en-US">
                    <a:noFill/>
                  </a:rPr>
                  <a:t> </a:t>
                </a:r>
              </a:p>
            </p:txBody>
          </p:sp>
        </mc:Fallback>
      </mc:AlternateContent>
      <p:pic>
        <p:nvPicPr>
          <p:cNvPr id="2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043" r="39050"/>
          <a:stretch/>
        </p:blipFill>
        <p:spPr bwMode="auto">
          <a:xfrm>
            <a:off x="7629471" y="1259412"/>
            <a:ext cx="4004977" cy="142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直線コネクタ 29"/>
          <p:cNvCxnSpPr>
            <a:stCxn id="29" idx="1"/>
            <a:endCxn id="29" idx="3"/>
          </p:cNvCxnSpPr>
          <p:nvPr/>
        </p:nvCxnSpPr>
        <p:spPr>
          <a:xfrm>
            <a:off x="7629471" y="1973964"/>
            <a:ext cx="40049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7629471" y="1259412"/>
            <a:ext cx="0" cy="13906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227600" y="1631571"/>
            <a:ext cx="415498" cy="646331"/>
          </a:xfrm>
          <a:prstGeom prst="rect">
            <a:avLst/>
          </a:prstGeom>
        </p:spPr>
        <p:txBody>
          <a:bodyPr wrap="none">
            <a:spAutoFit/>
          </a:bodyPr>
          <a:lstStyle/>
          <a:p>
            <a:r>
              <a:rPr lang="ja-JP" altLang="en-US" dirty="0" smtClean="0"/>
              <a:t>入</a:t>
            </a:r>
            <a:endParaRPr lang="en-US" altLang="ja-JP" dirty="0" smtClean="0"/>
          </a:p>
          <a:p>
            <a:r>
              <a:rPr lang="ja-JP" altLang="en-US" dirty="0" smtClean="0"/>
              <a:t>力</a:t>
            </a:r>
            <a:endParaRPr lang="ja-JP" altLang="en-US" dirty="0"/>
          </a:p>
        </p:txBody>
      </p:sp>
      <p:sp>
        <p:nvSpPr>
          <p:cNvPr id="33" name="正方形/長方形 32"/>
          <p:cNvSpPr/>
          <p:nvPr/>
        </p:nvSpPr>
        <p:spPr>
          <a:xfrm>
            <a:off x="7189950" y="3123452"/>
            <a:ext cx="429092" cy="1200329"/>
          </a:xfrm>
          <a:prstGeom prst="rect">
            <a:avLst/>
          </a:prstGeom>
        </p:spPr>
        <p:txBody>
          <a:bodyPr wrap="none">
            <a:spAutoFit/>
          </a:bodyPr>
          <a:lstStyle/>
          <a:p>
            <a:r>
              <a:rPr lang="ja-JP" altLang="en-US" dirty="0" smtClean="0"/>
              <a:t>標</a:t>
            </a:r>
            <a:endParaRPr lang="en-US" altLang="ja-JP" dirty="0" smtClean="0"/>
          </a:p>
          <a:p>
            <a:r>
              <a:rPr lang="ja-JP" altLang="en-US" dirty="0" smtClean="0"/>
              <a:t>本</a:t>
            </a:r>
            <a:endParaRPr lang="en-US" altLang="ja-JP" dirty="0" smtClean="0"/>
          </a:p>
          <a:p>
            <a:r>
              <a:rPr lang="ja-JP" altLang="en-US" dirty="0" smtClean="0"/>
              <a:t>化</a:t>
            </a:r>
            <a:endParaRPr lang="en-US" altLang="ja-JP" dirty="0" smtClean="0"/>
          </a:p>
          <a:p>
            <a:pPr algn="ctr"/>
            <a:r>
              <a:rPr lang="en-US" altLang="ja-JP" i="1" dirty="0" smtClean="0"/>
              <a:t>2f</a:t>
            </a:r>
            <a:endParaRPr lang="ja-JP" altLang="en-US" dirty="0"/>
          </a:p>
        </p:txBody>
      </p:sp>
      <p:cxnSp>
        <p:nvCxnSpPr>
          <p:cNvPr id="34" name="直線コネクタ 33"/>
          <p:cNvCxnSpPr/>
          <p:nvPr/>
        </p:nvCxnSpPr>
        <p:spPr>
          <a:xfrm flipV="1">
            <a:off x="7629471" y="4859119"/>
            <a:ext cx="0" cy="13906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7213974" y="4954279"/>
            <a:ext cx="442750" cy="1200329"/>
          </a:xfrm>
          <a:prstGeom prst="rect">
            <a:avLst/>
          </a:prstGeom>
        </p:spPr>
        <p:txBody>
          <a:bodyPr wrap="none">
            <a:spAutoFit/>
          </a:bodyPr>
          <a:lstStyle/>
          <a:p>
            <a:r>
              <a:rPr lang="ja-JP" altLang="en-US" dirty="0" smtClean="0"/>
              <a:t>標</a:t>
            </a:r>
            <a:endParaRPr lang="en-US" altLang="ja-JP" dirty="0" smtClean="0"/>
          </a:p>
          <a:p>
            <a:r>
              <a:rPr lang="ja-JP" altLang="en-US" dirty="0" smtClean="0"/>
              <a:t>本</a:t>
            </a:r>
            <a:endParaRPr lang="en-US" altLang="ja-JP" dirty="0" smtClean="0"/>
          </a:p>
          <a:p>
            <a:r>
              <a:rPr lang="ja-JP" altLang="en-US" dirty="0" smtClean="0"/>
              <a:t>化</a:t>
            </a:r>
            <a:endParaRPr lang="en-US" altLang="ja-JP" dirty="0" smtClean="0"/>
          </a:p>
          <a:p>
            <a:pPr algn="ctr"/>
            <a:r>
              <a:rPr lang="en-US" altLang="ja-JP" dirty="0" smtClean="0"/>
              <a:t>(2)</a:t>
            </a:r>
            <a:endParaRPr lang="ja-JP" altLang="en-US" dirty="0"/>
          </a:p>
        </p:txBody>
      </p:sp>
      <p:grpSp>
        <p:nvGrpSpPr>
          <p:cNvPr id="36" name="グループ化 35"/>
          <p:cNvGrpSpPr/>
          <p:nvPr/>
        </p:nvGrpSpPr>
        <p:grpSpPr>
          <a:xfrm>
            <a:off x="7598190" y="3030308"/>
            <a:ext cx="3836186" cy="1402517"/>
            <a:chOff x="4867690" y="2983934"/>
            <a:chExt cx="3836186" cy="1402517"/>
          </a:xfrm>
        </p:grpSpPr>
        <p:sp>
          <p:nvSpPr>
            <p:cNvPr id="37" name="円/楕円 36"/>
            <p:cNvSpPr/>
            <p:nvPr/>
          </p:nvSpPr>
          <p:spPr>
            <a:xfrm>
              <a:off x="4867690" y="29839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5286044" y="4327917"/>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5710082" y="29839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6128249" y="4327917"/>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547764" y="29839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6967279" y="4327917"/>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7386794" y="29839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7806309" y="4327917"/>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233304" y="29839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45342" y="4327917"/>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p:cNvGrpSpPr/>
          <p:nvPr/>
        </p:nvGrpSpPr>
        <p:grpSpPr>
          <a:xfrm>
            <a:off x="7601846" y="4886374"/>
            <a:ext cx="4057446" cy="1270829"/>
            <a:chOff x="4871346" y="4723708"/>
            <a:chExt cx="4057446" cy="1270829"/>
          </a:xfrm>
        </p:grpSpPr>
        <p:sp>
          <p:nvSpPr>
            <p:cNvPr id="48" name="円/楕円 47"/>
            <p:cNvSpPr/>
            <p:nvPr/>
          </p:nvSpPr>
          <p:spPr>
            <a:xfrm>
              <a:off x="5530320" y="5234750"/>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6202602" y="5936003"/>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6866833" y="5857634"/>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7540348" y="5051169"/>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8204037" y="4733079"/>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870258" y="5323388"/>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4871346" y="4723708"/>
              <a:ext cx="58534" cy="58534"/>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正方形/長方形 54"/>
          <p:cNvSpPr/>
          <p:nvPr/>
        </p:nvSpPr>
        <p:spPr>
          <a:xfrm>
            <a:off x="685077" y="5401270"/>
            <a:ext cx="4767641" cy="923330"/>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より詳しくは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金谷健一</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なら分かる応用数学教室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を参照</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フリーフォーム 55"/>
          <p:cNvSpPr/>
          <p:nvPr/>
        </p:nvSpPr>
        <p:spPr>
          <a:xfrm>
            <a:off x="7632700" y="3051916"/>
            <a:ext cx="3771900" cy="1355725"/>
          </a:xfrm>
          <a:custGeom>
            <a:avLst/>
            <a:gdLst>
              <a:gd name="connsiteX0" fmla="*/ 0 w 3771900"/>
              <a:gd name="connsiteY0" fmla="*/ 9525 h 1355725"/>
              <a:gd name="connsiteX1" fmla="*/ 406400 w 3771900"/>
              <a:gd name="connsiteY1" fmla="*/ 1355725 h 1355725"/>
              <a:gd name="connsiteX2" fmla="*/ 838200 w 3771900"/>
              <a:gd name="connsiteY2" fmla="*/ 0 h 1355725"/>
              <a:gd name="connsiteX3" fmla="*/ 1250950 w 3771900"/>
              <a:gd name="connsiteY3" fmla="*/ 1349375 h 1355725"/>
              <a:gd name="connsiteX4" fmla="*/ 1676400 w 3771900"/>
              <a:gd name="connsiteY4" fmla="*/ 0 h 1355725"/>
              <a:gd name="connsiteX5" fmla="*/ 2092325 w 3771900"/>
              <a:gd name="connsiteY5" fmla="*/ 1349375 h 1355725"/>
              <a:gd name="connsiteX6" fmla="*/ 2514600 w 3771900"/>
              <a:gd name="connsiteY6" fmla="*/ 0 h 1355725"/>
              <a:gd name="connsiteX7" fmla="*/ 2940050 w 3771900"/>
              <a:gd name="connsiteY7" fmla="*/ 1352550 h 1355725"/>
              <a:gd name="connsiteX8" fmla="*/ 3362325 w 3771900"/>
              <a:gd name="connsiteY8" fmla="*/ 3175 h 1355725"/>
              <a:gd name="connsiteX9" fmla="*/ 3771900 w 3771900"/>
              <a:gd name="connsiteY9" fmla="*/ 135255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1900" h="1355725">
                <a:moveTo>
                  <a:pt x="0" y="9525"/>
                </a:moveTo>
                <a:lnTo>
                  <a:pt x="406400" y="1355725"/>
                </a:lnTo>
                <a:lnTo>
                  <a:pt x="838200" y="0"/>
                </a:lnTo>
                <a:lnTo>
                  <a:pt x="1250950" y="1349375"/>
                </a:lnTo>
                <a:lnTo>
                  <a:pt x="1676400" y="0"/>
                </a:lnTo>
                <a:lnTo>
                  <a:pt x="2092325" y="1349375"/>
                </a:lnTo>
                <a:lnTo>
                  <a:pt x="2514600" y="0"/>
                </a:lnTo>
                <a:lnTo>
                  <a:pt x="2940050" y="1352550"/>
                </a:lnTo>
                <a:lnTo>
                  <a:pt x="3362325" y="3175"/>
                </a:lnTo>
                <a:lnTo>
                  <a:pt x="3771900" y="13525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リーフォーム 56"/>
          <p:cNvSpPr/>
          <p:nvPr/>
        </p:nvSpPr>
        <p:spPr>
          <a:xfrm>
            <a:off x="7626350" y="4918022"/>
            <a:ext cx="4012406" cy="1214438"/>
          </a:xfrm>
          <a:custGeom>
            <a:avLst/>
            <a:gdLst>
              <a:gd name="connsiteX0" fmla="*/ 0 w 4012406"/>
              <a:gd name="connsiteY0" fmla="*/ 0 h 1214438"/>
              <a:gd name="connsiteX1" fmla="*/ 666750 w 4012406"/>
              <a:gd name="connsiteY1" fmla="*/ 509588 h 1214438"/>
              <a:gd name="connsiteX2" fmla="*/ 1343025 w 4012406"/>
              <a:gd name="connsiteY2" fmla="*/ 1214438 h 1214438"/>
              <a:gd name="connsiteX3" fmla="*/ 2005013 w 4012406"/>
              <a:gd name="connsiteY3" fmla="*/ 1135857 h 1214438"/>
              <a:gd name="connsiteX4" fmla="*/ 2674144 w 4012406"/>
              <a:gd name="connsiteY4" fmla="*/ 323850 h 1214438"/>
              <a:gd name="connsiteX5" fmla="*/ 3338513 w 4012406"/>
              <a:gd name="connsiteY5" fmla="*/ 0 h 1214438"/>
              <a:gd name="connsiteX6" fmla="*/ 4012406 w 4012406"/>
              <a:gd name="connsiteY6" fmla="*/ 597694 h 12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2406" h="1214438">
                <a:moveTo>
                  <a:pt x="0" y="0"/>
                </a:moveTo>
                <a:lnTo>
                  <a:pt x="666750" y="509588"/>
                </a:lnTo>
                <a:lnTo>
                  <a:pt x="1343025" y="1214438"/>
                </a:lnTo>
                <a:lnTo>
                  <a:pt x="2005013" y="1135857"/>
                </a:lnTo>
                <a:lnTo>
                  <a:pt x="2674144" y="323850"/>
                </a:lnTo>
                <a:lnTo>
                  <a:pt x="3338513" y="0"/>
                </a:lnTo>
                <a:lnTo>
                  <a:pt x="4012406" y="59769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47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65126"/>
            <a:ext cx="10706719" cy="733270"/>
          </a:xfrm>
        </p:spPr>
        <p:txBody>
          <a:bodyPr>
            <a:normAutofit/>
          </a:bodyPr>
          <a:lstStyle/>
          <a:p>
            <a:pPr algn="ctr"/>
            <a:r>
              <a:rPr lang="ja-JP" altLang="en-US" sz="4000" dirty="0" smtClean="0"/>
              <a:t>量子化レベル（階調数・画素</a:t>
            </a:r>
            <a:r>
              <a:rPr lang="ja-JP" altLang="en-US" sz="4000" dirty="0"/>
              <a:t>深度・色</a:t>
            </a:r>
            <a:r>
              <a:rPr lang="ja-JP" altLang="en-US" sz="4000" dirty="0" smtClean="0"/>
              <a:t>深度）</a:t>
            </a:r>
            <a:endParaRPr kumimoji="1" lang="ja-JP" altLang="en-US" sz="4000" dirty="0"/>
          </a:p>
        </p:txBody>
      </p:sp>
      <p:sp>
        <p:nvSpPr>
          <p:cNvPr id="4" name="コンテンツ プレースホルダー 2"/>
          <p:cNvSpPr txBox="1">
            <a:spLocks/>
          </p:cNvSpPr>
          <p:nvPr/>
        </p:nvSpPr>
        <p:spPr>
          <a:xfrm>
            <a:off x="7091416" y="2166893"/>
            <a:ext cx="4868356" cy="16839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量子化レベルと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は</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各画素の色数のこと</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最小値と最大値の分割数</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コンテンツ プレースホルダー 2"/>
          <p:cNvSpPr txBox="1">
            <a:spLocks/>
          </p:cNvSpPr>
          <p:nvPr/>
        </p:nvSpPr>
        <p:spPr>
          <a:xfrm>
            <a:off x="7134596" y="3977016"/>
            <a:ext cx="4856926" cy="13039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量子化レベルが</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大きいと</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微妙な色の変化を表現可能</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データ</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が大きく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0" name="グループ化 29"/>
          <p:cNvGrpSpPr/>
          <p:nvPr/>
        </p:nvGrpSpPr>
        <p:grpSpPr>
          <a:xfrm>
            <a:off x="493210" y="1923770"/>
            <a:ext cx="5890534" cy="4533705"/>
            <a:chOff x="1839410" y="3316456"/>
            <a:chExt cx="4686281" cy="3606841"/>
          </a:xfrm>
        </p:grpSpPr>
        <p:grpSp>
          <p:nvGrpSpPr>
            <p:cNvPr id="5" name="グループ化 4"/>
            <p:cNvGrpSpPr/>
            <p:nvPr/>
          </p:nvGrpSpPr>
          <p:grpSpPr>
            <a:xfrm>
              <a:off x="4232078" y="3507839"/>
              <a:ext cx="360040" cy="2447775"/>
              <a:chOff x="1457128" y="2420888"/>
              <a:chExt cx="360040" cy="2592288"/>
            </a:xfrm>
          </p:grpSpPr>
          <p:sp>
            <p:nvSpPr>
              <p:cNvPr id="6" name="正方形/長方形 5"/>
              <p:cNvSpPr/>
              <p:nvPr/>
            </p:nvSpPr>
            <p:spPr>
              <a:xfrm>
                <a:off x="1457128" y="4149080"/>
                <a:ext cx="360040" cy="8640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1457128" y="3284984"/>
                <a:ext cx="360040" cy="864096"/>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457128" y="2420888"/>
                <a:ext cx="360040" cy="864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2539896" y="3507343"/>
              <a:ext cx="360040" cy="2448272"/>
            </a:xfrm>
            <a:prstGeom prst="rect">
              <a:avLst/>
            </a:prstGeom>
            <a:gradFill>
              <a:gsLst>
                <a:gs pos="100000">
                  <a:schemeClr val="tx1"/>
                </a:gs>
                <a:gs pos="0">
                  <a:schemeClr val="bg1"/>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 name="グループ化 9"/>
            <p:cNvGrpSpPr/>
            <p:nvPr/>
          </p:nvGrpSpPr>
          <p:grpSpPr>
            <a:xfrm>
              <a:off x="5613838" y="3509428"/>
              <a:ext cx="360040" cy="2446186"/>
              <a:chOff x="3343078" y="2230163"/>
              <a:chExt cx="360040" cy="2783012"/>
            </a:xfrm>
          </p:grpSpPr>
          <p:sp>
            <p:nvSpPr>
              <p:cNvPr id="11" name="正方形/長方形 10"/>
              <p:cNvSpPr/>
              <p:nvPr/>
            </p:nvSpPr>
            <p:spPr>
              <a:xfrm>
                <a:off x="3343078" y="4735942"/>
                <a:ext cx="360040" cy="277233"/>
              </a:xfrm>
              <a:prstGeom prst="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3343078" y="4458708"/>
                <a:ext cx="360040" cy="277233"/>
              </a:xfrm>
              <a:prstGeom prst="rect">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3343078" y="4181475"/>
                <a:ext cx="360040" cy="277233"/>
              </a:xfrm>
              <a:prstGeom prst="rect">
                <a:avLst/>
              </a:prstGeom>
              <a:solidFill>
                <a:srgbClr val="38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3343078" y="3896811"/>
                <a:ext cx="360040" cy="277233"/>
              </a:xfrm>
              <a:prstGeom prst="rect">
                <a:avLst/>
              </a:prstGeom>
              <a:solidFill>
                <a:srgbClr val="4B4B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3343078" y="3619577"/>
                <a:ext cx="360040" cy="27723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3343078" y="3342344"/>
                <a:ext cx="360040" cy="27723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3343078" y="3064030"/>
                <a:ext cx="360040" cy="277233"/>
              </a:xfrm>
              <a:prstGeom prst="rect">
                <a:avLst/>
              </a:prstGeom>
              <a:solidFill>
                <a:srgbClr val="B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3343078" y="2786796"/>
                <a:ext cx="360040" cy="277233"/>
              </a:xfrm>
              <a:prstGeom prst="rect">
                <a:avLst/>
              </a:prstGeom>
              <a:solidFill>
                <a:srgbClr val="CFCFC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3343078" y="2509562"/>
                <a:ext cx="360040" cy="277233"/>
              </a:xfrm>
              <a:prstGeom prst="rect">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3343078" y="2230163"/>
                <a:ext cx="360040" cy="277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 name="テキスト ボックス 20"/>
            <p:cNvSpPr txBox="1"/>
            <p:nvPr/>
          </p:nvSpPr>
          <p:spPr>
            <a:xfrm>
              <a:off x="1839410" y="5723989"/>
              <a:ext cx="718241" cy="416254"/>
            </a:xfrm>
            <a:prstGeom prst="rect">
              <a:avLst/>
            </a:prstGeom>
            <a:noFill/>
          </p:spPr>
          <p:txBody>
            <a:bodyPr wrap="none" rtlCol="0">
              <a:spAutoFit/>
            </a:bodyP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最小</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テキスト ボックス 21"/>
            <p:cNvSpPr txBox="1"/>
            <p:nvPr/>
          </p:nvSpPr>
          <p:spPr>
            <a:xfrm>
              <a:off x="3909060" y="5976436"/>
              <a:ext cx="1033238" cy="367283"/>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階調数</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5257800" y="5976436"/>
              <a:ext cx="1267891" cy="367283"/>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階調数 </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右矢印 23"/>
            <p:cNvSpPr/>
            <p:nvPr/>
          </p:nvSpPr>
          <p:spPr>
            <a:xfrm>
              <a:off x="3307080" y="4523839"/>
              <a:ext cx="586740" cy="510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2136831" y="6211669"/>
              <a:ext cx="1179195" cy="661109"/>
            </a:xfrm>
            <a:prstGeom prst="rect">
              <a:avLst/>
            </a:prstGeom>
            <a:noFill/>
          </p:spPr>
          <p:txBody>
            <a:bodyPr wrap="square" rtlCol="0">
              <a:spAutoFit/>
            </a:bodyPr>
            <a:lstStyle/>
            <a:p>
              <a:pPr algn="ct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アナログ信号</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4513380" y="6262188"/>
              <a:ext cx="1179195" cy="661109"/>
            </a:xfrm>
            <a:prstGeom prst="rect">
              <a:avLst/>
            </a:prstGeom>
            <a:noFill/>
          </p:spPr>
          <p:txBody>
            <a:bodyPr wrap="square" rtlCol="0">
              <a:spAutoFit/>
            </a:bodyPr>
            <a:lstStyle/>
            <a:p>
              <a:pPr algn="ct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デジタル信号</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3099435" y="5106769"/>
              <a:ext cx="881479" cy="367283"/>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量子化</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839410" y="3316456"/>
              <a:ext cx="718242" cy="416253"/>
            </a:xfrm>
            <a:prstGeom prst="rect">
              <a:avLst/>
            </a:prstGeom>
            <a:noFill/>
          </p:spPr>
          <p:txBody>
            <a:bodyPr wrap="none" rtlCol="0">
              <a:spAutoFit/>
            </a:bodyP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最大</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465711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 name="グループ化 168"/>
          <p:cNvGrpSpPr/>
          <p:nvPr/>
        </p:nvGrpSpPr>
        <p:grpSpPr>
          <a:xfrm>
            <a:off x="1107875" y="3189884"/>
            <a:ext cx="4521144" cy="2212391"/>
            <a:chOff x="356824" y="3918064"/>
            <a:chExt cx="4967363" cy="2212391"/>
          </a:xfrm>
        </p:grpSpPr>
        <p:sp>
          <p:nvSpPr>
            <p:cNvPr id="170" name="正方形/長方形 169"/>
            <p:cNvSpPr/>
            <p:nvPr/>
          </p:nvSpPr>
          <p:spPr>
            <a:xfrm>
              <a:off x="985891" y="5128566"/>
              <a:ext cx="197443" cy="604422"/>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1" name="正方形/長方形 170"/>
            <p:cNvSpPr/>
            <p:nvPr/>
          </p:nvSpPr>
          <p:spPr>
            <a:xfrm>
              <a:off x="389136" y="5635968"/>
              <a:ext cx="197443" cy="97019"/>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2" name="正方形/長方形 171"/>
            <p:cNvSpPr/>
            <p:nvPr/>
          </p:nvSpPr>
          <p:spPr>
            <a:xfrm>
              <a:off x="591684" y="5565711"/>
              <a:ext cx="197443" cy="167275"/>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3" name="正方形/長方形 172"/>
            <p:cNvSpPr/>
            <p:nvPr/>
          </p:nvSpPr>
          <p:spPr>
            <a:xfrm>
              <a:off x="788787" y="5429104"/>
              <a:ext cx="197443" cy="303883"/>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4" name="正方形/長方形 173"/>
            <p:cNvSpPr/>
            <p:nvPr/>
          </p:nvSpPr>
          <p:spPr>
            <a:xfrm>
              <a:off x="1182994" y="4785093"/>
              <a:ext cx="197443" cy="94789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5" name="正方形/長方形 174"/>
            <p:cNvSpPr/>
            <p:nvPr/>
          </p:nvSpPr>
          <p:spPr>
            <a:xfrm>
              <a:off x="1380098" y="4453331"/>
              <a:ext cx="197443" cy="127965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6" name="正方形/長方形 175"/>
            <p:cNvSpPr/>
            <p:nvPr/>
          </p:nvSpPr>
          <p:spPr>
            <a:xfrm>
              <a:off x="1577202" y="4260964"/>
              <a:ext cx="197443" cy="147202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7" name="正方形/長方形 176"/>
            <p:cNvSpPr/>
            <p:nvPr/>
          </p:nvSpPr>
          <p:spPr>
            <a:xfrm>
              <a:off x="2365616" y="4563648"/>
              <a:ext cx="197443" cy="1169339"/>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8" name="正方形/長方形 177"/>
            <p:cNvSpPr/>
            <p:nvPr/>
          </p:nvSpPr>
          <p:spPr>
            <a:xfrm>
              <a:off x="1774305" y="4289401"/>
              <a:ext cx="197443" cy="144358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9" name="正方形/長方形 178"/>
            <p:cNvSpPr/>
            <p:nvPr/>
          </p:nvSpPr>
          <p:spPr>
            <a:xfrm>
              <a:off x="1971409" y="4340141"/>
              <a:ext cx="197443" cy="139284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0" name="正方形/長方形 179"/>
            <p:cNvSpPr/>
            <p:nvPr/>
          </p:nvSpPr>
          <p:spPr>
            <a:xfrm>
              <a:off x="2168512" y="4453331"/>
              <a:ext cx="197443" cy="127965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1" name="正方形/長方形 180"/>
            <p:cNvSpPr/>
            <p:nvPr/>
          </p:nvSpPr>
          <p:spPr>
            <a:xfrm>
              <a:off x="2562720" y="4785093"/>
              <a:ext cx="197443" cy="94789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2" name="正方形/長方形 181"/>
            <p:cNvSpPr/>
            <p:nvPr/>
          </p:nvSpPr>
          <p:spPr>
            <a:xfrm>
              <a:off x="2759823" y="4963520"/>
              <a:ext cx="197443" cy="769467"/>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3" name="正方形/長方形 182"/>
            <p:cNvSpPr/>
            <p:nvPr/>
          </p:nvSpPr>
          <p:spPr>
            <a:xfrm>
              <a:off x="2956922" y="5348252"/>
              <a:ext cx="197443" cy="38473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4" name="グループ化 183"/>
            <p:cNvGrpSpPr/>
            <p:nvPr/>
          </p:nvGrpSpPr>
          <p:grpSpPr>
            <a:xfrm>
              <a:off x="390677" y="4026778"/>
              <a:ext cx="2997576" cy="1706209"/>
              <a:chOff x="734786" y="1551214"/>
              <a:chExt cx="3657600" cy="2081893"/>
            </a:xfrm>
          </p:grpSpPr>
          <p:cxnSp>
            <p:nvCxnSpPr>
              <p:cNvPr id="207" name="直線矢印コネクタ 206"/>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5" name="テキスト ボックス 184"/>
            <p:cNvSpPr txBox="1"/>
            <p:nvPr/>
          </p:nvSpPr>
          <p:spPr>
            <a:xfrm>
              <a:off x="3199686" y="5761123"/>
              <a:ext cx="311304" cy="369332"/>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6" name="テキスト ボックス 185"/>
            <p:cNvSpPr txBox="1"/>
            <p:nvPr/>
          </p:nvSpPr>
          <p:spPr>
            <a:xfrm>
              <a:off x="440787" y="3918064"/>
              <a:ext cx="1104632"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データ</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7" name="グループ化 186"/>
            <p:cNvGrpSpPr/>
            <p:nvPr/>
          </p:nvGrpSpPr>
          <p:grpSpPr>
            <a:xfrm>
              <a:off x="395449" y="5732986"/>
              <a:ext cx="2758921" cy="54923"/>
              <a:chOff x="1684657" y="3633106"/>
              <a:chExt cx="3366396" cy="134032"/>
            </a:xfrm>
          </p:grpSpPr>
          <p:cxnSp>
            <p:nvCxnSpPr>
              <p:cNvPr id="192" name="直線コネクタ 191"/>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8" name="テキスト ボックス 187"/>
            <p:cNvSpPr txBox="1"/>
            <p:nvPr/>
          </p:nvSpPr>
          <p:spPr>
            <a:xfrm>
              <a:off x="2856479"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9" name="テキスト ボックス 188"/>
            <p:cNvSpPr txBox="1"/>
            <p:nvPr/>
          </p:nvSpPr>
          <p:spPr>
            <a:xfrm>
              <a:off x="356824"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テキスト ボックス 189"/>
            <p:cNvSpPr txBox="1"/>
            <p:nvPr/>
          </p:nvSpPr>
          <p:spPr>
            <a:xfrm>
              <a:off x="2068070"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1" name="テキスト ボックス 190"/>
            <p:cNvSpPr txBox="1"/>
            <p:nvPr/>
          </p:nvSpPr>
          <p:spPr>
            <a:xfrm>
              <a:off x="1109258"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5" name="テキスト ボックス 304"/>
            <p:cNvSpPr txBox="1"/>
            <p:nvPr/>
          </p:nvSpPr>
          <p:spPr>
            <a:xfrm>
              <a:off x="3768684" y="3918064"/>
              <a:ext cx="1555503" cy="338554"/>
            </a:xfrm>
            <a:prstGeom prst="rect">
              <a:avLst/>
            </a:prstGeom>
            <a:noFill/>
          </p:spPr>
          <p:txBody>
            <a:bodyPr wrap="non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量子化データ</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4" name="テキスト ボックス 213"/>
          <p:cNvSpPr txBox="1"/>
          <p:nvPr/>
        </p:nvSpPr>
        <p:spPr>
          <a:xfrm>
            <a:off x="1016089" y="1718522"/>
            <a:ext cx="10238700" cy="954107"/>
          </a:xfrm>
          <a:prstGeom prst="rect">
            <a:avLst/>
          </a:prstGeom>
          <a:noFill/>
        </p:spPr>
        <p:txBody>
          <a:bodyPr wrap="non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量子化では，連続値が離散値に置き換わるので、誤差が生じる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これを</a:t>
            </a:r>
            <a:r>
              <a:rPr kumimoji="1" lang="ja-JP" altLang="en-US" sz="2800" b="1" dirty="0" smtClean="0">
                <a:latin typeface="メイリオ" panose="020B0604030504040204" pitchFamily="50" charset="-128"/>
                <a:ea typeface="メイリオ" panose="020B0604030504040204" pitchFamily="50" charset="-128"/>
                <a:cs typeface="メイリオ" panose="020B0604030504040204" pitchFamily="50" charset="-128"/>
              </a:rPr>
              <a:t>量子化誤差</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と呼ぶ</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6" name="タイトル 1"/>
          <p:cNvSpPr>
            <a:spLocks noGrp="1"/>
          </p:cNvSpPr>
          <p:nvPr>
            <p:ph type="title"/>
          </p:nvPr>
        </p:nvSpPr>
        <p:spPr>
          <a:xfrm>
            <a:off x="977281" y="365126"/>
            <a:ext cx="10109819" cy="733270"/>
          </a:xfrm>
        </p:spPr>
        <p:txBody>
          <a:bodyPr/>
          <a:lstStyle/>
          <a:p>
            <a:r>
              <a:rPr lang="ja-JP" altLang="en-US" dirty="0" smtClean="0"/>
              <a:t>量子化誤差</a:t>
            </a:r>
            <a:endParaRPr kumimoji="1" lang="ja-JP" altLang="en-US" dirty="0"/>
          </a:p>
        </p:txBody>
      </p:sp>
      <p:grpSp>
        <p:nvGrpSpPr>
          <p:cNvPr id="120" name="グループ化 119"/>
          <p:cNvGrpSpPr/>
          <p:nvPr/>
        </p:nvGrpSpPr>
        <p:grpSpPr>
          <a:xfrm>
            <a:off x="3910615" y="3294969"/>
            <a:ext cx="2971443" cy="2103677"/>
            <a:chOff x="5741993" y="1551214"/>
            <a:chExt cx="3983561" cy="2566878"/>
          </a:xfrm>
        </p:grpSpPr>
        <p:grpSp>
          <p:nvGrpSpPr>
            <p:cNvPr id="121" name="グループ化 120"/>
            <p:cNvGrpSpPr/>
            <p:nvPr/>
          </p:nvGrpSpPr>
          <p:grpSpPr>
            <a:xfrm>
              <a:off x="5741993" y="1551214"/>
              <a:ext cx="3983561" cy="2566878"/>
              <a:chOff x="1352873" y="1551214"/>
              <a:chExt cx="3983561" cy="2566878"/>
            </a:xfrm>
          </p:grpSpPr>
          <p:sp>
            <p:nvSpPr>
              <p:cNvPr id="128" name="正方形/長方形 127"/>
              <p:cNvSpPr/>
              <p:nvPr/>
            </p:nvSpPr>
            <p:spPr>
              <a:xfrm>
                <a:off x="2405106" y="2715304"/>
                <a:ext cx="240917" cy="9178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9" name="正方形/長方形 128"/>
              <p:cNvSpPr/>
              <p:nvPr/>
            </p:nvSpPr>
            <p:spPr>
              <a:xfrm>
                <a:off x="1683597"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0" name="正方形/長方形 129"/>
              <p:cNvSpPr/>
              <p:nvPr/>
            </p:nvSpPr>
            <p:spPr>
              <a:xfrm>
                <a:off x="1924100"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1" name="正方形/長方形 130"/>
              <p:cNvSpPr/>
              <p:nvPr/>
            </p:nvSpPr>
            <p:spPr>
              <a:xfrm>
                <a:off x="2164603" y="3174204"/>
                <a:ext cx="240917" cy="4589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2" name="正方形/長方形 131"/>
              <p:cNvSpPr/>
              <p:nvPr/>
            </p:nvSpPr>
            <p:spPr>
              <a:xfrm>
                <a:off x="2645609"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3" name="正方形/長方形 132"/>
              <p:cNvSpPr/>
              <p:nvPr/>
            </p:nvSpPr>
            <p:spPr>
              <a:xfrm>
                <a:off x="2886112"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4" name="正方形/長方形 133"/>
              <p:cNvSpPr/>
              <p:nvPr/>
            </p:nvSpPr>
            <p:spPr>
              <a:xfrm>
                <a:off x="3126615" y="1796144"/>
                <a:ext cx="240917" cy="1836964"/>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5" name="正方形/長方形 134"/>
              <p:cNvSpPr/>
              <p:nvPr/>
            </p:nvSpPr>
            <p:spPr>
              <a:xfrm>
                <a:off x="4088627"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正方形/長方形 135"/>
              <p:cNvSpPr/>
              <p:nvPr/>
            </p:nvSpPr>
            <p:spPr>
              <a:xfrm>
                <a:off x="3367118" y="1796143"/>
                <a:ext cx="240917" cy="1836964"/>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7" name="正方形/長方形 136"/>
              <p:cNvSpPr/>
              <p:nvPr/>
            </p:nvSpPr>
            <p:spPr>
              <a:xfrm>
                <a:off x="3607621" y="1797504"/>
                <a:ext cx="240917" cy="18356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正方形/長方形 137"/>
              <p:cNvSpPr/>
              <p:nvPr/>
            </p:nvSpPr>
            <p:spPr>
              <a:xfrm>
                <a:off x="3848124"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9" name="正方形/長方形 138"/>
              <p:cNvSpPr/>
              <p:nvPr/>
            </p:nvSpPr>
            <p:spPr>
              <a:xfrm>
                <a:off x="4329130" y="2714625"/>
                <a:ext cx="240917" cy="918482"/>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0" name="正方形/長方形 139"/>
              <p:cNvSpPr/>
              <p:nvPr/>
            </p:nvSpPr>
            <p:spPr>
              <a:xfrm>
                <a:off x="4569633" y="2714625"/>
                <a:ext cx="240917" cy="918482"/>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正方形/長方形 140"/>
              <p:cNvSpPr/>
              <p:nvPr/>
            </p:nvSpPr>
            <p:spPr>
              <a:xfrm>
                <a:off x="4810130" y="3163659"/>
                <a:ext cx="240917" cy="469447"/>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2" name="グループ化 141"/>
              <p:cNvGrpSpPr/>
              <p:nvPr/>
            </p:nvGrpSpPr>
            <p:grpSpPr>
              <a:xfrm>
                <a:off x="1352873" y="1551214"/>
                <a:ext cx="3983561" cy="2566878"/>
                <a:chOff x="408825" y="1551214"/>
                <a:chExt cx="3983561" cy="2566878"/>
              </a:xfrm>
            </p:grpSpPr>
            <p:grpSp>
              <p:nvGrpSpPr>
                <p:cNvPr id="159" name="グループ化 158"/>
                <p:cNvGrpSpPr/>
                <p:nvPr/>
              </p:nvGrpSpPr>
              <p:grpSpPr>
                <a:xfrm>
                  <a:off x="734786" y="1551214"/>
                  <a:ext cx="3657600" cy="2081893"/>
                  <a:chOff x="734786" y="1551214"/>
                  <a:chExt cx="3657600" cy="2081893"/>
                </a:xfrm>
              </p:grpSpPr>
              <p:cxnSp>
                <p:nvCxnSpPr>
                  <p:cNvPr id="167" name="直線矢印コネクタ 166"/>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60" name="テキスト ボックス 159"/>
                <p:cNvSpPr txBox="1"/>
                <p:nvPr/>
              </p:nvSpPr>
              <p:spPr>
                <a:xfrm>
                  <a:off x="4011210" y="3667438"/>
                  <a:ext cx="379849" cy="450654"/>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2" name="テキスト ボックス 161"/>
                <p:cNvSpPr txBox="1"/>
                <p:nvPr/>
              </p:nvSpPr>
              <p:spPr>
                <a:xfrm>
                  <a:off x="408825" y="3432456"/>
                  <a:ext cx="381804" cy="413099"/>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 name="テキスト ボックス 162"/>
                <p:cNvSpPr txBox="1"/>
                <p:nvPr/>
              </p:nvSpPr>
              <p:spPr>
                <a:xfrm>
                  <a:off x="408825" y="29750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4" name="テキスト ボックス 163"/>
                <p:cNvSpPr txBox="1"/>
                <p:nvPr/>
              </p:nvSpPr>
              <p:spPr>
                <a:xfrm>
                  <a:off x="408825" y="2495053"/>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5" name="テキスト ボックス 164"/>
                <p:cNvSpPr txBox="1"/>
                <p:nvPr/>
              </p:nvSpPr>
              <p:spPr>
                <a:xfrm>
                  <a:off x="408825" y="2042615"/>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6" name="テキスト ボックス 165"/>
                <p:cNvSpPr txBox="1"/>
                <p:nvPr/>
              </p:nvSpPr>
              <p:spPr>
                <a:xfrm>
                  <a:off x="408825" y="15983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43" name="グループ化 142"/>
              <p:cNvGrpSpPr/>
              <p:nvPr/>
            </p:nvGrpSpPr>
            <p:grpSpPr>
              <a:xfrm>
                <a:off x="1684657" y="3633106"/>
                <a:ext cx="3366396" cy="67016"/>
                <a:chOff x="1684657" y="3633106"/>
                <a:chExt cx="3366396" cy="134032"/>
              </a:xfrm>
            </p:grpSpPr>
            <p:cxnSp>
              <p:nvCxnSpPr>
                <p:cNvPr id="144" name="直線コネクタ 143"/>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2" name="グループ化 121"/>
            <p:cNvGrpSpPr/>
            <p:nvPr/>
          </p:nvGrpSpPr>
          <p:grpSpPr>
            <a:xfrm>
              <a:off x="5987715" y="1797504"/>
              <a:ext cx="3640715" cy="1835602"/>
              <a:chOff x="5907477" y="1797504"/>
              <a:chExt cx="160477" cy="1835602"/>
            </a:xfrm>
          </p:grpSpPr>
          <p:cxnSp>
            <p:nvCxnSpPr>
              <p:cNvPr id="123" name="直線コネクタ 122"/>
              <p:cNvCxnSpPr/>
              <p:nvPr/>
            </p:nvCxnSpPr>
            <p:spPr>
              <a:xfrm flipH="1">
                <a:off x="5907477" y="31742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5907477" y="27153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907477" y="22564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5907477" y="17975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5907477" y="3633106"/>
                <a:ext cx="1604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7963983" y="3271538"/>
            <a:ext cx="2870826" cy="2103677"/>
            <a:chOff x="356824" y="4026778"/>
            <a:chExt cx="3154166" cy="2103677"/>
          </a:xfrm>
        </p:grpSpPr>
        <p:sp>
          <p:nvSpPr>
            <p:cNvPr id="110" name="正方形/長方形 109"/>
            <p:cNvSpPr/>
            <p:nvPr/>
          </p:nvSpPr>
          <p:spPr>
            <a:xfrm>
              <a:off x="985891" y="5128566"/>
              <a:ext cx="197443" cy="604422"/>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 name="正方形/長方形 214"/>
            <p:cNvSpPr/>
            <p:nvPr/>
          </p:nvSpPr>
          <p:spPr>
            <a:xfrm>
              <a:off x="389136" y="5635968"/>
              <a:ext cx="197443" cy="97019"/>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7" name="正方形/長方形 216"/>
            <p:cNvSpPr/>
            <p:nvPr/>
          </p:nvSpPr>
          <p:spPr>
            <a:xfrm>
              <a:off x="591684" y="5565711"/>
              <a:ext cx="197443" cy="167275"/>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0" name="正方形/長方形 219"/>
            <p:cNvSpPr/>
            <p:nvPr/>
          </p:nvSpPr>
          <p:spPr>
            <a:xfrm>
              <a:off x="788787" y="5429104"/>
              <a:ext cx="197443" cy="303883"/>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1" name="正方形/長方形 220"/>
            <p:cNvSpPr/>
            <p:nvPr/>
          </p:nvSpPr>
          <p:spPr>
            <a:xfrm>
              <a:off x="1182994" y="4785093"/>
              <a:ext cx="197443" cy="94789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2" name="正方形/長方形 221"/>
            <p:cNvSpPr/>
            <p:nvPr/>
          </p:nvSpPr>
          <p:spPr>
            <a:xfrm>
              <a:off x="1380098" y="4453331"/>
              <a:ext cx="197443" cy="127965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3" name="正方形/長方形 222"/>
            <p:cNvSpPr/>
            <p:nvPr/>
          </p:nvSpPr>
          <p:spPr>
            <a:xfrm>
              <a:off x="1577202" y="4260964"/>
              <a:ext cx="197443" cy="147202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4" name="正方形/長方形 223"/>
            <p:cNvSpPr/>
            <p:nvPr/>
          </p:nvSpPr>
          <p:spPr>
            <a:xfrm>
              <a:off x="2365616" y="4563648"/>
              <a:ext cx="197443" cy="1169339"/>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5" name="正方形/長方形 224"/>
            <p:cNvSpPr/>
            <p:nvPr/>
          </p:nvSpPr>
          <p:spPr>
            <a:xfrm>
              <a:off x="1774305" y="4289401"/>
              <a:ext cx="197443" cy="144358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6" name="正方形/長方形 225"/>
            <p:cNvSpPr/>
            <p:nvPr/>
          </p:nvSpPr>
          <p:spPr>
            <a:xfrm>
              <a:off x="1971409" y="4340141"/>
              <a:ext cx="197443" cy="139284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7" name="正方形/長方形 226"/>
            <p:cNvSpPr/>
            <p:nvPr/>
          </p:nvSpPr>
          <p:spPr>
            <a:xfrm>
              <a:off x="2168512" y="4453331"/>
              <a:ext cx="197443" cy="1279656"/>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8" name="正方形/長方形 227"/>
            <p:cNvSpPr/>
            <p:nvPr/>
          </p:nvSpPr>
          <p:spPr>
            <a:xfrm>
              <a:off x="2562720" y="4785093"/>
              <a:ext cx="197443" cy="94789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9" name="正方形/長方形 228"/>
            <p:cNvSpPr/>
            <p:nvPr/>
          </p:nvSpPr>
          <p:spPr>
            <a:xfrm>
              <a:off x="2759823" y="4963520"/>
              <a:ext cx="197443" cy="769467"/>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0" name="正方形/長方形 229"/>
            <p:cNvSpPr/>
            <p:nvPr/>
          </p:nvSpPr>
          <p:spPr>
            <a:xfrm>
              <a:off x="2956922" y="5348252"/>
              <a:ext cx="197443" cy="384734"/>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31" name="グループ化 230"/>
            <p:cNvGrpSpPr/>
            <p:nvPr/>
          </p:nvGrpSpPr>
          <p:grpSpPr>
            <a:xfrm>
              <a:off x="390677" y="4026778"/>
              <a:ext cx="2997576" cy="1706209"/>
              <a:chOff x="734786" y="1551214"/>
              <a:chExt cx="3657600" cy="2081893"/>
            </a:xfrm>
          </p:grpSpPr>
          <p:cxnSp>
            <p:nvCxnSpPr>
              <p:cNvPr id="254" name="直線矢印コネクタ 253"/>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32" name="テキスト ボックス 231"/>
            <p:cNvSpPr txBox="1"/>
            <p:nvPr/>
          </p:nvSpPr>
          <p:spPr>
            <a:xfrm>
              <a:off x="3199686" y="5761123"/>
              <a:ext cx="311304" cy="369332"/>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34" name="グループ化 233"/>
            <p:cNvGrpSpPr/>
            <p:nvPr/>
          </p:nvGrpSpPr>
          <p:grpSpPr>
            <a:xfrm>
              <a:off x="395449" y="5732986"/>
              <a:ext cx="2758921" cy="54923"/>
              <a:chOff x="1684657" y="3633106"/>
              <a:chExt cx="3366396" cy="134032"/>
            </a:xfrm>
          </p:grpSpPr>
          <p:cxnSp>
            <p:nvCxnSpPr>
              <p:cNvPr id="239" name="直線コネクタ 238"/>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 name="テキスト ボックス 234"/>
            <p:cNvSpPr txBox="1"/>
            <p:nvPr/>
          </p:nvSpPr>
          <p:spPr>
            <a:xfrm>
              <a:off x="2856479"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6" name="テキスト ボックス 235"/>
            <p:cNvSpPr txBox="1"/>
            <p:nvPr/>
          </p:nvSpPr>
          <p:spPr>
            <a:xfrm>
              <a:off x="356824"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7" name="テキスト ボックス 236"/>
            <p:cNvSpPr txBox="1"/>
            <p:nvPr/>
          </p:nvSpPr>
          <p:spPr>
            <a:xfrm>
              <a:off x="2068070" y="5714252"/>
              <a:ext cx="44114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8" name="テキスト ボックス 237"/>
            <p:cNvSpPr txBox="1"/>
            <p:nvPr/>
          </p:nvSpPr>
          <p:spPr>
            <a:xfrm>
              <a:off x="1109258" y="5714252"/>
              <a:ext cx="312906"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56" name="グループ化 255"/>
          <p:cNvGrpSpPr/>
          <p:nvPr/>
        </p:nvGrpSpPr>
        <p:grpSpPr>
          <a:xfrm>
            <a:off x="7747026" y="3267909"/>
            <a:ext cx="2971443" cy="2103677"/>
            <a:chOff x="5741993" y="1551214"/>
            <a:chExt cx="3983561" cy="2566878"/>
          </a:xfrm>
        </p:grpSpPr>
        <p:grpSp>
          <p:nvGrpSpPr>
            <p:cNvPr id="257" name="グループ化 256"/>
            <p:cNvGrpSpPr/>
            <p:nvPr/>
          </p:nvGrpSpPr>
          <p:grpSpPr>
            <a:xfrm>
              <a:off x="5741993" y="1551214"/>
              <a:ext cx="3983561" cy="2566878"/>
              <a:chOff x="1352873" y="1551214"/>
              <a:chExt cx="3983561" cy="2566878"/>
            </a:xfrm>
          </p:grpSpPr>
          <p:sp>
            <p:nvSpPr>
              <p:cNvPr id="264" name="正方形/長方形 263"/>
              <p:cNvSpPr/>
              <p:nvPr/>
            </p:nvSpPr>
            <p:spPr>
              <a:xfrm>
                <a:off x="2405106" y="2715304"/>
                <a:ext cx="240917" cy="9178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5" name="正方形/長方形 264"/>
              <p:cNvSpPr/>
              <p:nvPr/>
            </p:nvSpPr>
            <p:spPr>
              <a:xfrm>
                <a:off x="1683597"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6" name="正方形/長方形 265"/>
              <p:cNvSpPr/>
              <p:nvPr/>
            </p:nvSpPr>
            <p:spPr>
              <a:xfrm>
                <a:off x="1924100"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7" name="正方形/長方形 266"/>
              <p:cNvSpPr/>
              <p:nvPr/>
            </p:nvSpPr>
            <p:spPr>
              <a:xfrm>
                <a:off x="2164603" y="3174204"/>
                <a:ext cx="240917" cy="4589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8" name="正方形/長方形 267"/>
              <p:cNvSpPr/>
              <p:nvPr/>
            </p:nvSpPr>
            <p:spPr>
              <a:xfrm>
                <a:off x="2645609"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9" name="正方形/長方形 268"/>
              <p:cNvSpPr/>
              <p:nvPr/>
            </p:nvSpPr>
            <p:spPr>
              <a:xfrm>
                <a:off x="2886112"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0" name="正方形/長方形 269"/>
              <p:cNvSpPr/>
              <p:nvPr/>
            </p:nvSpPr>
            <p:spPr>
              <a:xfrm>
                <a:off x="3126615" y="1796144"/>
                <a:ext cx="240917" cy="1836964"/>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1" name="正方形/長方形 270"/>
              <p:cNvSpPr/>
              <p:nvPr/>
            </p:nvSpPr>
            <p:spPr>
              <a:xfrm>
                <a:off x="4088627"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2" name="正方形/長方形 271"/>
              <p:cNvSpPr/>
              <p:nvPr/>
            </p:nvSpPr>
            <p:spPr>
              <a:xfrm>
                <a:off x="3367118" y="1796143"/>
                <a:ext cx="240917" cy="1836964"/>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3" name="正方形/長方形 272"/>
              <p:cNvSpPr/>
              <p:nvPr/>
            </p:nvSpPr>
            <p:spPr>
              <a:xfrm>
                <a:off x="3607621" y="1797504"/>
                <a:ext cx="240917" cy="18356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4" name="正方形/長方形 273"/>
              <p:cNvSpPr/>
              <p:nvPr/>
            </p:nvSpPr>
            <p:spPr>
              <a:xfrm>
                <a:off x="3848124" y="2256404"/>
                <a:ext cx="240917" cy="1376703"/>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5" name="正方形/長方形 274"/>
              <p:cNvSpPr/>
              <p:nvPr/>
            </p:nvSpPr>
            <p:spPr>
              <a:xfrm>
                <a:off x="4329130" y="2714625"/>
                <a:ext cx="240917" cy="918482"/>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6" name="正方形/長方形 275"/>
              <p:cNvSpPr/>
              <p:nvPr/>
            </p:nvSpPr>
            <p:spPr>
              <a:xfrm>
                <a:off x="4569633" y="2714625"/>
                <a:ext cx="240917" cy="918482"/>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7" name="正方形/長方形 276"/>
              <p:cNvSpPr/>
              <p:nvPr/>
            </p:nvSpPr>
            <p:spPr>
              <a:xfrm>
                <a:off x="4810130" y="3163659"/>
                <a:ext cx="240917" cy="469447"/>
              </a:xfrm>
              <a:prstGeom prst="rect">
                <a:avLst/>
              </a:prstGeom>
              <a:solidFill>
                <a:schemeClr val="accent1">
                  <a:alpha val="4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8" name="グループ化 277"/>
              <p:cNvGrpSpPr/>
              <p:nvPr/>
            </p:nvGrpSpPr>
            <p:grpSpPr>
              <a:xfrm>
                <a:off x="1352873" y="1551214"/>
                <a:ext cx="3983561" cy="2566878"/>
                <a:chOff x="408825" y="1551214"/>
                <a:chExt cx="3983561" cy="2566878"/>
              </a:xfrm>
            </p:grpSpPr>
            <p:grpSp>
              <p:nvGrpSpPr>
                <p:cNvPr id="295" name="グループ化 294"/>
                <p:cNvGrpSpPr/>
                <p:nvPr/>
              </p:nvGrpSpPr>
              <p:grpSpPr>
                <a:xfrm>
                  <a:off x="734786" y="1551214"/>
                  <a:ext cx="3657600" cy="2081893"/>
                  <a:chOff x="734786" y="1551214"/>
                  <a:chExt cx="3657600" cy="2081893"/>
                </a:xfrm>
              </p:grpSpPr>
              <p:cxnSp>
                <p:nvCxnSpPr>
                  <p:cNvPr id="303" name="直線矢印コネクタ 302"/>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4" name="直線矢印コネクタ 303"/>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6" name="テキスト ボックス 295"/>
                <p:cNvSpPr txBox="1"/>
                <p:nvPr/>
              </p:nvSpPr>
              <p:spPr>
                <a:xfrm>
                  <a:off x="4011210" y="3667438"/>
                  <a:ext cx="379849" cy="450654"/>
                </a:xfrm>
                <a:prstGeom prst="rect">
                  <a:avLst/>
                </a:prstGeom>
                <a:noFill/>
              </p:spPr>
              <p:txBody>
                <a:bodyPr wrap="none" rtlCol="0">
                  <a:spAutoFit/>
                </a:bodyPr>
                <a:lstStyle/>
                <a:p>
                  <a:r>
                    <a:rPr kumimoji="1" lang="en-US" altLang="ja-JP"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8" name="テキスト ボックス 297"/>
                <p:cNvSpPr txBox="1"/>
                <p:nvPr/>
              </p:nvSpPr>
              <p:spPr>
                <a:xfrm>
                  <a:off x="408825" y="3432456"/>
                  <a:ext cx="381804" cy="413099"/>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9" name="テキスト ボックス 298"/>
                <p:cNvSpPr txBox="1"/>
                <p:nvPr/>
              </p:nvSpPr>
              <p:spPr>
                <a:xfrm>
                  <a:off x="408825" y="29750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0" name="テキスト ボックス 299"/>
                <p:cNvSpPr txBox="1"/>
                <p:nvPr/>
              </p:nvSpPr>
              <p:spPr>
                <a:xfrm>
                  <a:off x="408825" y="2495053"/>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1" name="テキスト ボックス 300"/>
                <p:cNvSpPr txBox="1"/>
                <p:nvPr/>
              </p:nvSpPr>
              <p:spPr>
                <a:xfrm>
                  <a:off x="408825" y="2042615"/>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2" name="テキスト ボックス 301"/>
                <p:cNvSpPr txBox="1"/>
                <p:nvPr/>
              </p:nvSpPr>
              <p:spPr>
                <a:xfrm>
                  <a:off x="408825" y="1598342"/>
                  <a:ext cx="381804" cy="413099"/>
                </a:xfrm>
                <a:prstGeom prst="rect">
                  <a:avLst/>
                </a:prstGeom>
                <a:noFill/>
              </p:spPr>
              <p:txBody>
                <a:bodyPr wrap="none" rtlCol="0">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79" name="グループ化 278"/>
              <p:cNvGrpSpPr/>
              <p:nvPr/>
            </p:nvGrpSpPr>
            <p:grpSpPr>
              <a:xfrm>
                <a:off x="1684657" y="3633106"/>
                <a:ext cx="3366396" cy="67016"/>
                <a:chOff x="1684657" y="3633106"/>
                <a:chExt cx="3366396" cy="134032"/>
              </a:xfrm>
            </p:grpSpPr>
            <p:cxnSp>
              <p:nvCxnSpPr>
                <p:cNvPr id="280" name="直線コネクタ 279"/>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8" name="グループ化 257"/>
            <p:cNvGrpSpPr/>
            <p:nvPr/>
          </p:nvGrpSpPr>
          <p:grpSpPr>
            <a:xfrm>
              <a:off x="5987715" y="1797504"/>
              <a:ext cx="3640715" cy="1835602"/>
              <a:chOff x="5907477" y="1797504"/>
              <a:chExt cx="160477" cy="1835602"/>
            </a:xfrm>
          </p:grpSpPr>
          <p:cxnSp>
            <p:nvCxnSpPr>
              <p:cNvPr id="259" name="直線コネクタ 258"/>
              <p:cNvCxnSpPr/>
              <p:nvPr/>
            </p:nvCxnSpPr>
            <p:spPr>
              <a:xfrm flipH="1">
                <a:off x="5907477" y="31742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H="1">
                <a:off x="5907477" y="27153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5907477" y="22564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H="1">
                <a:off x="5907477" y="17975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H="1">
                <a:off x="5907477" y="3633106"/>
                <a:ext cx="1604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6040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25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9781" y="365126"/>
            <a:ext cx="10033619" cy="733270"/>
          </a:xfrm>
        </p:spPr>
        <p:txBody>
          <a:bodyPr>
            <a:normAutofit/>
          </a:bodyPr>
          <a:lstStyle/>
          <a:p>
            <a:r>
              <a:rPr lang="ja-JP" altLang="en-US" dirty="0" smtClean="0"/>
              <a:t>井尻敬 </a:t>
            </a:r>
            <a:r>
              <a:rPr lang="en-US" altLang="ja-JP" dirty="0" smtClean="0"/>
              <a:t>– takashiijiri.com</a:t>
            </a:r>
            <a:endParaRPr kumimoji="1" lang="ja-JP" altLang="en-US" dirty="0"/>
          </a:p>
        </p:txBody>
      </p:sp>
      <p:sp>
        <p:nvSpPr>
          <p:cNvPr id="3" name="コンテンツ プレースホルダー 2"/>
          <p:cNvSpPr>
            <a:spLocks noGrp="1"/>
          </p:cNvSpPr>
          <p:nvPr>
            <p:ph idx="1"/>
          </p:nvPr>
        </p:nvSpPr>
        <p:spPr>
          <a:xfrm>
            <a:off x="659781" y="1343722"/>
            <a:ext cx="9792319" cy="5296829"/>
          </a:xfrm>
        </p:spPr>
        <p:txBody>
          <a:bodyPr>
            <a:normAutofit/>
          </a:bodyPr>
          <a:lstStyle/>
          <a:p>
            <a:pPr marL="0" indent="0">
              <a:buNone/>
            </a:pPr>
            <a:r>
              <a:rPr kumimoji="1" lang="en-US" altLang="ja-JP" sz="2400" b="1" dirty="0" smtClean="0"/>
              <a:t>2017</a:t>
            </a:r>
            <a:r>
              <a:rPr lang="ja-JP" altLang="en-US" sz="2400" b="1" dirty="0" smtClean="0"/>
              <a:t> </a:t>
            </a:r>
            <a:r>
              <a:rPr lang="en-US" altLang="ja-JP" sz="2400" b="1" dirty="0" smtClean="0"/>
              <a:t>-  </a:t>
            </a:r>
            <a:r>
              <a:rPr lang="ja-JP" altLang="en-US" sz="2400" b="1" dirty="0" smtClean="0"/>
              <a:t>現在  </a:t>
            </a:r>
            <a:r>
              <a:rPr kumimoji="1" lang="en-US" altLang="ja-JP" sz="2400" b="1" dirty="0" smtClean="0"/>
              <a:t>: </a:t>
            </a:r>
            <a:r>
              <a:rPr kumimoji="1" lang="ja-JP" altLang="en-US" sz="2400" b="1" dirty="0" smtClean="0"/>
              <a:t>芝浦工大 准教授</a:t>
            </a:r>
            <a:endParaRPr kumimoji="1" lang="en-US" altLang="ja-JP" sz="2400" b="1" dirty="0" smtClean="0"/>
          </a:p>
          <a:p>
            <a:pPr marL="0" indent="0">
              <a:buNone/>
            </a:pPr>
            <a:r>
              <a:rPr lang="en-US" altLang="ja-JP" sz="2400" dirty="0"/>
              <a:t>2017 -  </a:t>
            </a:r>
            <a:r>
              <a:rPr lang="ja-JP" altLang="en-US" sz="2400" dirty="0"/>
              <a:t>現在  </a:t>
            </a:r>
            <a:r>
              <a:rPr lang="en-US" altLang="ja-JP" sz="2400" dirty="0"/>
              <a:t>: </a:t>
            </a:r>
            <a:r>
              <a:rPr lang="ja-JP" altLang="en-US" sz="2400" dirty="0" smtClean="0"/>
              <a:t>慶應義塾大学 </a:t>
            </a:r>
            <a:r>
              <a:rPr lang="en-US" altLang="ja-JP" sz="2400" dirty="0" smtClean="0"/>
              <a:t>SFC </a:t>
            </a:r>
            <a:r>
              <a:rPr lang="ja-JP" altLang="en-US" sz="2400" dirty="0" smtClean="0"/>
              <a:t>客員研究員</a:t>
            </a:r>
            <a:endParaRPr lang="en-US" altLang="ja-JP" sz="2400" dirty="0" smtClean="0"/>
          </a:p>
          <a:p>
            <a:pPr marL="0" indent="0">
              <a:buNone/>
            </a:pPr>
            <a:r>
              <a:rPr lang="en-US" altLang="ja-JP" sz="2400" dirty="0" smtClean="0"/>
              <a:t>2016 -  </a:t>
            </a:r>
            <a:r>
              <a:rPr lang="ja-JP" altLang="en-US" sz="2400" dirty="0" smtClean="0"/>
              <a:t>現在  </a:t>
            </a:r>
            <a:r>
              <a:rPr lang="en-US" altLang="ja-JP" sz="2400" dirty="0" smtClean="0"/>
              <a:t>: </a:t>
            </a:r>
            <a:r>
              <a:rPr lang="ja-JP" altLang="en-US" sz="2400" dirty="0" smtClean="0"/>
              <a:t>国立循環器病研究センター 客員研究員</a:t>
            </a:r>
            <a:endParaRPr lang="en-US" altLang="ja-JP" sz="2400" dirty="0" smtClean="0"/>
          </a:p>
          <a:p>
            <a:pPr marL="0" indent="0">
              <a:buNone/>
            </a:pPr>
            <a:r>
              <a:rPr lang="en-US" altLang="ja-JP" sz="2400" dirty="0" smtClean="0"/>
              <a:t>2015 -  </a:t>
            </a:r>
            <a:r>
              <a:rPr lang="ja-JP" altLang="en-US" sz="2400" dirty="0" smtClean="0"/>
              <a:t>現在  </a:t>
            </a:r>
            <a:r>
              <a:rPr lang="en-US" altLang="ja-JP" sz="2400" dirty="0" smtClean="0"/>
              <a:t>: </a:t>
            </a:r>
            <a:r>
              <a:rPr lang="ja-JP" altLang="en-US" sz="2400" dirty="0" smtClean="0"/>
              <a:t>理化学研究所 客員研究員</a:t>
            </a:r>
            <a:endParaRPr lang="en-US" altLang="ja-JP" sz="2400" dirty="0" smtClean="0"/>
          </a:p>
          <a:p>
            <a:pPr marL="0" indent="0">
              <a:buNone/>
            </a:pPr>
            <a:r>
              <a:rPr lang="en-US" altLang="ja-JP" sz="2400" b="1" dirty="0" smtClean="0"/>
              <a:t>2015 – 2017 : </a:t>
            </a:r>
            <a:r>
              <a:rPr lang="ja-JP" altLang="en-US" sz="2400" b="1" dirty="0" smtClean="0"/>
              <a:t>立命館大学 講師</a:t>
            </a:r>
            <a:r>
              <a:rPr lang="en-US" altLang="ja-JP" sz="2400" b="1" dirty="0" smtClean="0"/>
              <a:t> </a:t>
            </a:r>
            <a:endParaRPr kumimoji="1" lang="en-US" altLang="ja-JP" sz="2400" b="1" dirty="0" smtClean="0"/>
          </a:p>
          <a:p>
            <a:pPr marL="0" indent="0">
              <a:buNone/>
            </a:pPr>
            <a:r>
              <a:rPr lang="en-US" altLang="ja-JP" sz="2400" dirty="0" smtClean="0"/>
              <a:t>2013 – 2016 : </a:t>
            </a:r>
            <a:r>
              <a:rPr lang="ja-JP" altLang="en-US" sz="2400" dirty="0" smtClean="0"/>
              <a:t>北海道大学 客員准教授</a:t>
            </a:r>
            <a:endParaRPr kumimoji="1" lang="en-US" altLang="ja-JP" sz="2400" dirty="0" smtClean="0"/>
          </a:p>
          <a:p>
            <a:pPr marL="0" indent="0">
              <a:buNone/>
            </a:pPr>
            <a:r>
              <a:rPr lang="en-US" altLang="ja-JP" sz="2400" b="1" dirty="0" smtClean="0"/>
              <a:t>2009 – 2015 : </a:t>
            </a:r>
            <a:r>
              <a:rPr lang="ja-JP" altLang="en-US" sz="2400" b="1" dirty="0" smtClean="0"/>
              <a:t>理化学研究所 研究員</a:t>
            </a:r>
            <a:endParaRPr lang="en-US" altLang="ja-JP" sz="2400" b="1" dirty="0" smtClean="0"/>
          </a:p>
          <a:p>
            <a:pPr marL="0" indent="0">
              <a:buNone/>
            </a:pPr>
            <a:r>
              <a:rPr lang="en-US" altLang="ja-JP" sz="2400" b="1" dirty="0" smtClean="0"/>
              <a:t>2004 </a:t>
            </a:r>
            <a:r>
              <a:rPr lang="en-US" altLang="ja-JP" sz="2400" b="1" dirty="0"/>
              <a:t>– </a:t>
            </a:r>
            <a:r>
              <a:rPr lang="en-US" altLang="ja-JP" sz="2400" b="1" dirty="0" smtClean="0"/>
              <a:t>2009 : </a:t>
            </a:r>
            <a:r>
              <a:rPr lang="ja-JP" altLang="en-US" sz="2400" b="1" dirty="0" smtClean="0"/>
              <a:t>東京大学 修士</a:t>
            </a:r>
            <a:r>
              <a:rPr lang="en-US" altLang="ja-JP" sz="2400" b="1" dirty="0"/>
              <a:t>/</a:t>
            </a:r>
            <a:r>
              <a:rPr lang="ja-JP" altLang="en-US" sz="2400" b="1" dirty="0" smtClean="0"/>
              <a:t>博士</a:t>
            </a:r>
            <a:endParaRPr lang="en-US" altLang="ja-JP" sz="2400" b="1" dirty="0" smtClean="0"/>
          </a:p>
          <a:p>
            <a:pPr marL="0" indent="0">
              <a:buNone/>
            </a:pPr>
            <a:r>
              <a:rPr lang="en-US" altLang="ja-JP" sz="2400" b="1" dirty="0" smtClean="0"/>
              <a:t>2000</a:t>
            </a:r>
            <a:r>
              <a:rPr lang="en-US" altLang="ja-JP" sz="2400" b="1" dirty="0"/>
              <a:t> – 2009 : </a:t>
            </a:r>
            <a:r>
              <a:rPr lang="ja-JP" altLang="en-US" sz="2400" b="1" dirty="0" smtClean="0"/>
              <a:t>東京工業大学 学士</a:t>
            </a:r>
            <a:endParaRPr lang="en-US" altLang="ja-JP" sz="2400" b="1" dirty="0" smtClean="0"/>
          </a:p>
          <a:p>
            <a:pPr marL="0" indent="0">
              <a:buNone/>
            </a:pPr>
            <a:endParaRPr lang="en-US" altLang="ja-JP" sz="2400" b="1" dirty="0" smtClean="0"/>
          </a:p>
          <a:p>
            <a:pPr marL="0" indent="0">
              <a:buNone/>
            </a:pPr>
            <a:endParaRPr kumimoji="1" lang="ja-JP" altLang="en-US" sz="2400" dirty="0"/>
          </a:p>
        </p:txBody>
      </p:sp>
    </p:spTree>
    <p:extLst>
      <p:ext uri="{BB962C8B-B14F-4D97-AF65-F5344CB8AC3E}">
        <p14:creationId xmlns:p14="http://schemas.microsoft.com/office/powerpoint/2010/main" val="4338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タイトル 1"/>
          <p:cNvSpPr>
            <a:spLocks noGrp="1"/>
          </p:cNvSpPr>
          <p:nvPr>
            <p:ph type="title"/>
          </p:nvPr>
        </p:nvSpPr>
        <p:spPr>
          <a:xfrm>
            <a:off x="1146089" y="309120"/>
            <a:ext cx="10109819" cy="733270"/>
          </a:xfrm>
        </p:spPr>
        <p:txBody>
          <a:bodyPr/>
          <a:lstStyle/>
          <a:p>
            <a:pPr algn="ctr"/>
            <a:r>
              <a:rPr lang="ja-JP" altLang="en-US" dirty="0" smtClean="0"/>
              <a:t>量子化による擬似輪郭</a:t>
            </a:r>
            <a:endParaRPr kumimoji="1" lang="ja-JP" altLang="en-US" dirty="0"/>
          </a:p>
        </p:txBody>
      </p:sp>
      <p:sp>
        <p:nvSpPr>
          <p:cNvPr id="390" name="テキスト ボックス 389"/>
          <p:cNvSpPr txBox="1"/>
          <p:nvPr/>
        </p:nvSpPr>
        <p:spPr>
          <a:xfrm>
            <a:off x="867952" y="1511507"/>
            <a:ext cx="9110186" cy="830997"/>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階調数が極端に小さい場合、疑似的な輪郭が生まれることがある</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写真ならまあ良いけど、医用画像などでは深刻な場合もありうる</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437629" y="2743201"/>
            <a:ext cx="11485536" cy="4114800"/>
            <a:chOff x="1142361" y="4163676"/>
            <a:chExt cx="8493067" cy="3042721"/>
          </a:xfrm>
        </p:grpSpPr>
        <p:sp>
          <p:nvSpPr>
            <p:cNvPr id="391" name="正方形/長方形 390"/>
            <p:cNvSpPr/>
            <p:nvPr/>
          </p:nvSpPr>
          <p:spPr>
            <a:xfrm>
              <a:off x="5430467" y="6794039"/>
              <a:ext cx="1039507" cy="406102"/>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16</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階調</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2" name="正方形/長方形 391"/>
            <p:cNvSpPr/>
            <p:nvPr/>
          </p:nvSpPr>
          <p:spPr>
            <a:xfrm>
              <a:off x="2137235" y="6800295"/>
              <a:ext cx="1207307" cy="406102"/>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256</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階調</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93"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50631"/>
            <a:stretch/>
          </p:blipFill>
          <p:spPr bwMode="auto">
            <a:xfrm>
              <a:off x="1142361" y="4163677"/>
              <a:ext cx="3048485" cy="2643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4" name="Picture 7"/>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5000"/>
                      </a14:imgEffect>
                    </a14:imgLayer>
                  </a14:imgProps>
                </a:ext>
                <a:ext uri="{28A0092B-C50C-407E-A947-70E740481C1C}">
                  <a14:useLocalDpi xmlns:a14="http://schemas.microsoft.com/office/drawing/2010/main" val="0"/>
                </a:ext>
              </a:extLst>
            </a:blip>
            <a:srcRect l="50395" r="1"/>
            <a:stretch/>
          </p:blipFill>
          <p:spPr bwMode="auto">
            <a:xfrm>
              <a:off x="4414510" y="4163676"/>
              <a:ext cx="3063063" cy="2643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5" name="下矢印 394"/>
            <p:cNvSpPr/>
            <p:nvPr/>
          </p:nvSpPr>
          <p:spPr>
            <a:xfrm rot="16200000">
              <a:off x="4027589" y="5284722"/>
              <a:ext cx="382384" cy="401037"/>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6" name="Picture 7"/>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5000"/>
                      </a14:imgEffect>
                    </a14:imgLayer>
                  </a14:imgProps>
                </a:ext>
                <a:ext uri="{28A0092B-C50C-407E-A947-70E740481C1C}">
                  <a14:useLocalDpi xmlns:a14="http://schemas.microsoft.com/office/drawing/2010/main" val="0"/>
                </a:ext>
              </a:extLst>
            </a:blip>
            <a:srcRect l="72104" t="37524" r="18249" b="40335"/>
            <a:stretch/>
          </p:blipFill>
          <p:spPr bwMode="auto">
            <a:xfrm>
              <a:off x="7659134" y="4578390"/>
              <a:ext cx="1976294" cy="1941623"/>
            </a:xfrm>
            <a:prstGeom prst="rect">
              <a:avLst/>
            </a:prstGeom>
            <a:noFill/>
            <a:ln w="38100">
              <a:solidFill>
                <a:srgbClr val="FFC000"/>
              </a:solidFill>
              <a:miter lim="800000"/>
              <a:headEnd/>
              <a:tailEnd/>
            </a:ln>
            <a:extLst>
              <a:ext uri="{909E8E84-426E-40DD-AFC4-6F175D3DCCD1}">
                <a14:hiddenFill xmlns:a14="http://schemas.microsoft.com/office/drawing/2010/main">
                  <a:solidFill>
                    <a:schemeClr val="accent1"/>
                  </a:solidFill>
                </a14:hiddenFill>
              </a:ext>
            </a:extLst>
          </p:spPr>
        </p:pic>
        <p:sp>
          <p:nvSpPr>
            <p:cNvPr id="397" name="正方形/長方形 396"/>
            <p:cNvSpPr/>
            <p:nvPr/>
          </p:nvSpPr>
          <p:spPr>
            <a:xfrm>
              <a:off x="5741814" y="5163068"/>
              <a:ext cx="614323" cy="6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06365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2631" y="365126"/>
            <a:ext cx="11284569" cy="733270"/>
          </a:xfrm>
        </p:spPr>
        <p:txBody>
          <a:bodyPr/>
          <a:lstStyle/>
          <a:p>
            <a:r>
              <a:rPr kumimoji="1" lang="ja-JP" altLang="en-US" dirty="0" smtClean="0"/>
              <a:t>画像のデータサイズ（未圧縮なら）</a:t>
            </a:r>
            <a:endParaRPr kumimoji="1" lang="ja-JP" altLang="en-US" dirty="0"/>
          </a:p>
        </p:txBody>
      </p:sp>
      <p:sp>
        <p:nvSpPr>
          <p:cNvPr id="3" name="コンテンツ プレースホルダー 2"/>
          <p:cNvSpPr>
            <a:spLocks noGrp="1"/>
          </p:cNvSpPr>
          <p:nvPr>
            <p:ph idx="1"/>
          </p:nvPr>
        </p:nvSpPr>
        <p:spPr>
          <a:xfrm>
            <a:off x="602631" y="1343722"/>
            <a:ext cx="6698055" cy="5296829"/>
          </a:xfrm>
        </p:spPr>
        <p:txBody>
          <a:bodyPr>
            <a:normAutofit/>
          </a:bodyPr>
          <a:lstStyle/>
          <a:p>
            <a:pPr marL="0" indent="0">
              <a:buNone/>
            </a:pPr>
            <a:r>
              <a:rPr kumimoji="1" lang="ja-JP" altLang="en-US" dirty="0" smtClean="0"/>
              <a:t>例</a:t>
            </a:r>
            <a:r>
              <a:rPr kumimoji="1" lang="en-US" altLang="ja-JP" dirty="0" smtClean="0"/>
              <a:t>1) </a:t>
            </a:r>
            <a:r>
              <a:rPr kumimoji="1" lang="ja-JP" altLang="en-US" dirty="0" smtClean="0"/>
              <a:t>グレースケール画像</a:t>
            </a:r>
            <a:endParaRPr kumimoji="1" lang="en-US" altLang="ja-JP" dirty="0" smtClean="0"/>
          </a:p>
          <a:p>
            <a:pPr marL="0" indent="0">
              <a:buNone/>
            </a:pPr>
            <a:r>
              <a:rPr kumimoji="1" lang="ja-JP" altLang="en-US" sz="2400" dirty="0" smtClean="0"/>
              <a:t>量子化レベル </a:t>
            </a:r>
            <a:r>
              <a:rPr kumimoji="1" lang="en-US" altLang="ja-JP" sz="2400" dirty="0" smtClean="0"/>
              <a:t>8bit (1Byte) </a:t>
            </a:r>
            <a:r>
              <a:rPr lang="en-US" altLang="ja-JP" sz="2400" dirty="0" smtClean="0"/>
              <a:t>[0,255]</a:t>
            </a:r>
          </a:p>
          <a:p>
            <a:pPr marL="0" indent="0">
              <a:buNone/>
            </a:pPr>
            <a:r>
              <a:rPr kumimoji="1" lang="ja-JP" altLang="en-US" sz="2400" dirty="0" smtClean="0"/>
              <a:t>画像幅    </a:t>
            </a:r>
            <a:r>
              <a:rPr kumimoji="1" lang="en-US" altLang="ja-JP" sz="2400" dirty="0" smtClean="0"/>
              <a:t>W pixel</a:t>
            </a:r>
          </a:p>
          <a:p>
            <a:pPr marL="0" indent="0">
              <a:buNone/>
            </a:pPr>
            <a:r>
              <a:rPr lang="ja-JP" altLang="en-US" sz="2400" dirty="0" smtClean="0"/>
              <a:t>画像高さ </a:t>
            </a:r>
            <a:r>
              <a:rPr lang="en-US" altLang="ja-JP" sz="2400" dirty="0" smtClean="0"/>
              <a:t>H  pixel </a:t>
            </a:r>
          </a:p>
          <a:p>
            <a:pPr marL="0" indent="0">
              <a:buNone/>
            </a:pPr>
            <a:endParaRPr kumimoji="1" lang="en-US" altLang="ja-JP" sz="2400" dirty="0"/>
          </a:p>
          <a:p>
            <a:pPr marL="0" indent="0">
              <a:buNone/>
            </a:pPr>
            <a:endParaRPr kumimoji="1" lang="ja-JP" altLang="en-US" sz="2400" dirty="0"/>
          </a:p>
        </p:txBody>
      </p:sp>
      <p:sp>
        <p:nvSpPr>
          <p:cNvPr id="4" name="コンテンツ プレースホルダー 2"/>
          <p:cNvSpPr txBox="1">
            <a:spLocks/>
          </p:cNvSpPr>
          <p:nvPr/>
        </p:nvSpPr>
        <p:spPr>
          <a:xfrm>
            <a:off x="6582518" y="1343722"/>
            <a:ext cx="5478854"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例</a:t>
            </a:r>
            <a:r>
              <a:rPr lang="en-US" altLang="ja-JP" dirty="0" smtClean="0"/>
              <a:t>1) </a:t>
            </a:r>
            <a:r>
              <a:rPr lang="ja-JP" altLang="en-US" dirty="0" smtClean="0"/>
              <a:t>カラー画像</a:t>
            </a:r>
            <a:endParaRPr lang="en-US" altLang="ja-JP" dirty="0" smtClean="0"/>
          </a:p>
          <a:p>
            <a:pPr marL="0" indent="0">
              <a:buFont typeface="Arial" panose="020B0604020202020204" pitchFamily="34" charset="0"/>
              <a:buNone/>
            </a:pPr>
            <a:r>
              <a:rPr lang="ja-JP" altLang="en-US" sz="2400" dirty="0" smtClean="0"/>
              <a:t>量子化レベル </a:t>
            </a:r>
            <a:r>
              <a:rPr lang="en-US" altLang="ja-JP" sz="2400" dirty="0" smtClean="0"/>
              <a:t>RGB</a:t>
            </a:r>
            <a:r>
              <a:rPr lang="ja-JP" altLang="en-US" sz="2400" dirty="0" smtClean="0"/>
              <a:t>各色 </a:t>
            </a:r>
            <a:r>
              <a:rPr lang="en-US" altLang="ja-JP" sz="2400" dirty="0" smtClean="0"/>
              <a:t>8bit [0,255]</a:t>
            </a:r>
          </a:p>
          <a:p>
            <a:pPr marL="0" indent="0">
              <a:buFont typeface="Arial" panose="020B0604020202020204" pitchFamily="34" charset="0"/>
              <a:buNone/>
            </a:pPr>
            <a:r>
              <a:rPr lang="ja-JP" altLang="en-US" sz="2400" dirty="0" smtClean="0"/>
              <a:t>画像幅    </a:t>
            </a:r>
            <a:r>
              <a:rPr lang="en-US" altLang="ja-JP" sz="2400" dirty="0" smtClean="0"/>
              <a:t>W pixel</a:t>
            </a:r>
          </a:p>
          <a:p>
            <a:pPr marL="0" indent="0">
              <a:buFont typeface="Arial" panose="020B0604020202020204" pitchFamily="34" charset="0"/>
              <a:buNone/>
            </a:pPr>
            <a:r>
              <a:rPr lang="ja-JP" altLang="en-US" sz="2400" dirty="0" smtClean="0"/>
              <a:t>画像高さ </a:t>
            </a:r>
            <a:r>
              <a:rPr lang="en-US" altLang="ja-JP" sz="2400" dirty="0" smtClean="0"/>
              <a:t>H  pixel </a:t>
            </a:r>
          </a:p>
          <a:p>
            <a:pPr marL="0" indent="0">
              <a:buFont typeface="Arial" panose="020B0604020202020204" pitchFamily="34" charset="0"/>
              <a:buNone/>
            </a:pPr>
            <a:endParaRPr lang="en-US" altLang="ja-JP" sz="2400" dirty="0" smtClean="0"/>
          </a:p>
          <a:p>
            <a:pPr marL="0" indent="0">
              <a:buFont typeface="Arial" panose="020B0604020202020204" pitchFamily="34" charset="0"/>
              <a:buNone/>
            </a:pPr>
            <a:endParaRPr lang="ja-JP" altLang="en-US" sz="2400" dirty="0"/>
          </a:p>
        </p:txBody>
      </p:sp>
      <p:sp>
        <p:nvSpPr>
          <p:cNvPr id="5" name="コンテンツ プレースホルダー 2"/>
          <p:cNvSpPr txBox="1">
            <a:spLocks/>
          </p:cNvSpPr>
          <p:nvPr/>
        </p:nvSpPr>
        <p:spPr>
          <a:xfrm>
            <a:off x="6713146" y="5559184"/>
            <a:ext cx="5478854" cy="11972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smtClean="0"/>
              <a:t>※</a:t>
            </a:r>
            <a:r>
              <a:rPr lang="ja-JP" altLang="en-US" sz="2000" dirty="0" smtClean="0"/>
              <a:t>これは未圧縮</a:t>
            </a:r>
            <a:r>
              <a:rPr lang="en-US" altLang="ja-JP" sz="2000" dirty="0" smtClean="0"/>
              <a:t>bmp</a:t>
            </a:r>
            <a:r>
              <a:rPr lang="ja-JP" altLang="en-US" sz="2000" dirty="0" smtClean="0"/>
              <a:t>の場合．圧縮画像の場合はもっともっとデータサイズは小さくなる．</a:t>
            </a:r>
            <a:endParaRPr lang="en-US" altLang="ja-JP" sz="2000" dirty="0" smtClean="0"/>
          </a:p>
          <a:p>
            <a:pPr marL="0" indent="0">
              <a:buFont typeface="Arial" panose="020B0604020202020204" pitchFamily="34" charset="0"/>
              <a:buNone/>
            </a:pPr>
            <a:r>
              <a:rPr lang="en-US" altLang="ja-JP" sz="2000" dirty="0" smtClean="0"/>
              <a:t>※</a:t>
            </a:r>
            <a:r>
              <a:rPr lang="ja-JP" altLang="en-US" sz="2000" dirty="0" smtClean="0"/>
              <a:t>画像データはヘッダ情報も含むので上の値よりは少し大きくなる</a:t>
            </a:r>
            <a:endParaRPr lang="ja-JP" altLang="en-US" sz="2000" dirty="0"/>
          </a:p>
        </p:txBody>
      </p:sp>
      <p:sp>
        <p:nvSpPr>
          <p:cNvPr id="6" name="正方形/長方形 5"/>
          <p:cNvSpPr/>
          <p:nvPr/>
        </p:nvSpPr>
        <p:spPr>
          <a:xfrm>
            <a:off x="1123950" y="3971925"/>
            <a:ext cx="2076450" cy="8572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274057" y="4073009"/>
            <a:ext cx="1020664" cy="646331"/>
          </a:xfrm>
          <a:prstGeom prst="rect">
            <a:avLst/>
          </a:prstGeom>
        </p:spPr>
        <p:txBody>
          <a:bodyPr wrap="none">
            <a:spAutoFit/>
          </a:bodyPr>
          <a:lstStyle/>
          <a:p>
            <a:r>
              <a:rPr lang="en-US" altLang="ja-JP" sz="3600" dirty="0" smtClean="0"/>
              <a:t>Byte</a:t>
            </a:r>
            <a:endParaRPr lang="ja-JP" altLang="en-US" sz="3600" dirty="0"/>
          </a:p>
        </p:txBody>
      </p:sp>
      <p:sp>
        <p:nvSpPr>
          <p:cNvPr id="8" name="正方形/長方形 7"/>
          <p:cNvSpPr/>
          <p:nvPr/>
        </p:nvSpPr>
        <p:spPr>
          <a:xfrm>
            <a:off x="7591425" y="3971925"/>
            <a:ext cx="2076450" cy="8572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741532" y="4073009"/>
            <a:ext cx="1020664" cy="646331"/>
          </a:xfrm>
          <a:prstGeom prst="rect">
            <a:avLst/>
          </a:prstGeom>
        </p:spPr>
        <p:txBody>
          <a:bodyPr wrap="none">
            <a:spAutoFit/>
          </a:bodyPr>
          <a:lstStyle/>
          <a:p>
            <a:r>
              <a:rPr lang="en-US" altLang="ja-JP" sz="3600" dirty="0" smtClean="0"/>
              <a:t>Byte</a:t>
            </a:r>
            <a:endParaRPr lang="ja-JP" altLang="en-US" sz="3600" dirty="0"/>
          </a:p>
        </p:txBody>
      </p:sp>
    </p:spTree>
    <p:extLst>
      <p:ext uri="{BB962C8B-B14F-4D97-AF65-F5344CB8AC3E}">
        <p14:creationId xmlns:p14="http://schemas.microsoft.com/office/powerpoint/2010/main" val="180771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2609" y="365126"/>
            <a:ext cx="11708780" cy="733270"/>
          </a:xfrm>
        </p:spPr>
        <p:txBody>
          <a:bodyPr/>
          <a:lstStyle/>
          <a:p>
            <a:r>
              <a:rPr lang="ja-JP" altLang="en-US" dirty="0"/>
              <a:t>画像フォーマット</a:t>
            </a:r>
            <a:r>
              <a:rPr lang="ja-JP" altLang="en-US" dirty="0" smtClean="0"/>
              <a:t>の階調数</a:t>
            </a:r>
            <a:endParaRPr kumimoji="1" lang="ja-JP" altLang="en-US" dirty="0"/>
          </a:p>
        </p:txBody>
      </p:sp>
      <p:sp>
        <p:nvSpPr>
          <p:cNvPr id="3" name="コンテンツ プレースホルダー 2"/>
          <p:cNvSpPr>
            <a:spLocks noGrp="1"/>
          </p:cNvSpPr>
          <p:nvPr>
            <p:ph idx="1"/>
          </p:nvPr>
        </p:nvSpPr>
        <p:spPr>
          <a:xfrm>
            <a:off x="612608" y="1213093"/>
            <a:ext cx="10868191" cy="5514278"/>
          </a:xfrm>
        </p:spPr>
        <p:txBody>
          <a:bodyPr>
            <a:normAutofit/>
          </a:bodyPr>
          <a:lstStyle/>
          <a:p>
            <a:pPr marL="0" indent="0">
              <a:lnSpc>
                <a:spcPct val="100000"/>
              </a:lnSpc>
              <a:buNone/>
            </a:pPr>
            <a:r>
              <a:rPr lang="ja-JP" altLang="en-US" b="1" dirty="0"/>
              <a:t>ビットマップ</a:t>
            </a:r>
            <a:r>
              <a:rPr lang="en-US" altLang="ja-JP" b="1" dirty="0"/>
              <a:t>(.bmp)</a:t>
            </a:r>
          </a:p>
          <a:p>
            <a:pPr marL="0" indent="0">
              <a:lnSpc>
                <a:spcPct val="100000"/>
              </a:lnSpc>
              <a:spcBef>
                <a:spcPts val="0"/>
              </a:spcBef>
              <a:buNone/>
            </a:pPr>
            <a:r>
              <a:rPr lang="en-US" altLang="ja-JP" sz="2400" dirty="0" smtClean="0"/>
              <a:t>  1bit</a:t>
            </a:r>
            <a:r>
              <a:rPr lang="ja-JP" altLang="en-US" sz="2400" dirty="0" smtClean="0"/>
              <a:t>        </a:t>
            </a:r>
            <a:r>
              <a:rPr lang="en-US" altLang="ja-JP" sz="2400" dirty="0" smtClean="0"/>
              <a:t>bitmap</a:t>
            </a:r>
            <a:r>
              <a:rPr lang="en-US" altLang="ja-JP" sz="2400" dirty="0"/>
              <a:t>	</a:t>
            </a:r>
            <a:r>
              <a:rPr lang="en-US" altLang="ja-JP" sz="2400" dirty="0" smtClean="0"/>
              <a:t>:  </a:t>
            </a:r>
            <a:r>
              <a:rPr lang="ja-JP" altLang="en-US" sz="2400" dirty="0"/>
              <a:t>モノクロ画像</a:t>
            </a:r>
            <a:endParaRPr lang="en-US" altLang="ja-JP" sz="2400" dirty="0"/>
          </a:p>
          <a:p>
            <a:pPr marL="0" indent="0">
              <a:lnSpc>
                <a:spcPct val="100000"/>
              </a:lnSpc>
              <a:spcBef>
                <a:spcPts val="0"/>
              </a:spcBef>
              <a:buNone/>
            </a:pPr>
            <a:r>
              <a:rPr lang="en-US" altLang="ja-JP" sz="2400" dirty="0" smtClean="0"/>
              <a:t>  4/8bit   </a:t>
            </a:r>
            <a:r>
              <a:rPr lang="ja-JP" altLang="en-US" sz="2400" dirty="0"/>
              <a:t> </a:t>
            </a:r>
            <a:r>
              <a:rPr lang="en-US" altLang="ja-JP" sz="2400" dirty="0" smtClean="0"/>
              <a:t> bitmap</a:t>
            </a:r>
            <a:r>
              <a:rPr lang="en-US" altLang="ja-JP" sz="2400" dirty="0"/>
              <a:t>	</a:t>
            </a:r>
            <a:r>
              <a:rPr lang="en-US" altLang="ja-JP" sz="2400" dirty="0" smtClean="0"/>
              <a:t>:  </a:t>
            </a:r>
            <a:r>
              <a:rPr lang="en-US" altLang="ja-JP" sz="2400" dirty="0"/>
              <a:t>16/256</a:t>
            </a:r>
            <a:r>
              <a:rPr lang="ja-JP" altLang="en-US" sz="2400" dirty="0"/>
              <a:t>色のカラーパレット</a:t>
            </a:r>
            <a:r>
              <a:rPr lang="en-US" altLang="ja-JP" sz="2400" dirty="0"/>
              <a:t>(</a:t>
            </a:r>
            <a:r>
              <a:rPr lang="ja-JP" altLang="en-US" sz="2400" dirty="0"/>
              <a:t>インデックスカラー</a:t>
            </a:r>
            <a:r>
              <a:rPr lang="en-US" altLang="ja-JP" sz="2400" dirty="0"/>
              <a:t>)</a:t>
            </a:r>
          </a:p>
          <a:p>
            <a:pPr marL="0" indent="0">
              <a:lnSpc>
                <a:spcPct val="100000"/>
              </a:lnSpc>
              <a:spcBef>
                <a:spcPts val="0"/>
              </a:spcBef>
              <a:buNone/>
            </a:pPr>
            <a:r>
              <a:rPr lang="en-US" altLang="ja-JP" sz="2400" dirty="0" smtClean="0"/>
              <a:t>  16/24bit bitmap</a:t>
            </a:r>
            <a:r>
              <a:rPr lang="en-US" altLang="ja-JP" sz="2400" dirty="0"/>
              <a:t>	</a:t>
            </a:r>
            <a:r>
              <a:rPr lang="en-US" altLang="ja-JP" sz="2400" dirty="0" smtClean="0"/>
              <a:t>:  </a:t>
            </a:r>
            <a:r>
              <a:rPr lang="en-US" altLang="ja-JP" sz="2400" dirty="0"/>
              <a:t>RGB</a:t>
            </a:r>
            <a:r>
              <a:rPr lang="ja-JP" altLang="en-US" sz="2400" dirty="0"/>
              <a:t>毎に </a:t>
            </a:r>
            <a:r>
              <a:rPr lang="en-US" altLang="ja-JP" sz="2400" dirty="0"/>
              <a:t>5/8-bit </a:t>
            </a:r>
            <a:r>
              <a:rPr lang="ja-JP" altLang="en-US" sz="2400" dirty="0"/>
              <a:t>階調</a:t>
            </a:r>
            <a:endParaRPr lang="en-US" altLang="ja-JP" sz="2400" dirty="0"/>
          </a:p>
          <a:p>
            <a:pPr marL="0" indent="0">
              <a:lnSpc>
                <a:spcPct val="100000"/>
              </a:lnSpc>
              <a:spcBef>
                <a:spcPts val="0"/>
              </a:spcBef>
              <a:buNone/>
            </a:pPr>
            <a:endParaRPr lang="en-US" altLang="ja-JP" sz="600" dirty="0"/>
          </a:p>
          <a:p>
            <a:pPr marL="0" indent="0">
              <a:lnSpc>
                <a:spcPct val="100000"/>
              </a:lnSpc>
              <a:spcBef>
                <a:spcPts val="1200"/>
              </a:spcBef>
              <a:buNone/>
            </a:pPr>
            <a:r>
              <a:rPr lang="en-US" altLang="ja-JP" b="1" dirty="0"/>
              <a:t>Portable Network Graphics (.</a:t>
            </a:r>
            <a:r>
              <a:rPr lang="en-US" altLang="ja-JP" b="1" dirty="0" err="1"/>
              <a:t>png</a:t>
            </a:r>
            <a:r>
              <a:rPr lang="en-US" altLang="ja-JP" b="1" dirty="0"/>
              <a:t>)</a:t>
            </a:r>
          </a:p>
          <a:p>
            <a:pPr marL="0" indent="0">
              <a:lnSpc>
                <a:spcPct val="100000"/>
              </a:lnSpc>
              <a:spcBef>
                <a:spcPts val="0"/>
              </a:spcBef>
              <a:buNone/>
            </a:pPr>
            <a:r>
              <a:rPr lang="ja-JP" altLang="en-US" sz="2400" dirty="0" smtClean="0"/>
              <a:t>  グレースケール       </a:t>
            </a:r>
            <a:r>
              <a:rPr lang="en-US" altLang="ja-JP" sz="2400" dirty="0"/>
              <a:t>: 1, 2, 4, 8, 16-bit</a:t>
            </a:r>
            <a:r>
              <a:rPr lang="ja-JP" altLang="en-US" sz="2400" dirty="0"/>
              <a:t>階調</a:t>
            </a:r>
            <a:endParaRPr lang="en-US" altLang="ja-JP" sz="2400" dirty="0"/>
          </a:p>
          <a:p>
            <a:pPr marL="0" indent="0">
              <a:lnSpc>
                <a:spcPct val="100000"/>
              </a:lnSpc>
              <a:spcBef>
                <a:spcPts val="0"/>
              </a:spcBef>
              <a:buNone/>
            </a:pPr>
            <a:r>
              <a:rPr lang="ja-JP" altLang="en-US" sz="2400" dirty="0" smtClean="0"/>
              <a:t>  カラー                   </a:t>
            </a:r>
            <a:r>
              <a:rPr lang="en-US" altLang="ja-JP" sz="2400" dirty="0"/>
              <a:t>: 24bit (RGB</a:t>
            </a:r>
            <a:r>
              <a:rPr lang="ja-JP" altLang="en-US" sz="2400" dirty="0"/>
              <a:t>毎に</a:t>
            </a:r>
            <a:r>
              <a:rPr lang="en-US" altLang="ja-JP" sz="2400" dirty="0"/>
              <a:t>8bit</a:t>
            </a:r>
            <a:r>
              <a:rPr lang="ja-JP" altLang="en-US" sz="2400" dirty="0"/>
              <a:t>の階調数</a:t>
            </a:r>
            <a:r>
              <a:rPr lang="en-US" altLang="ja-JP" sz="2400" dirty="0"/>
              <a:t>), 48bit</a:t>
            </a:r>
          </a:p>
          <a:p>
            <a:pPr marL="0" indent="0">
              <a:lnSpc>
                <a:spcPct val="100000"/>
              </a:lnSpc>
              <a:spcBef>
                <a:spcPts val="0"/>
              </a:spcBef>
              <a:buNone/>
            </a:pPr>
            <a:r>
              <a:rPr lang="ja-JP" altLang="en-US" sz="2400" dirty="0" smtClean="0"/>
              <a:t>  インデックスカラー </a:t>
            </a:r>
            <a:r>
              <a:rPr lang="en-US" altLang="ja-JP" sz="2400" dirty="0"/>
              <a:t>: 1, 2, 4, 8</a:t>
            </a:r>
            <a:r>
              <a:rPr lang="ja-JP" altLang="en-US" sz="2400" dirty="0"/>
              <a:t>個のカラーパレット</a:t>
            </a:r>
            <a:endParaRPr lang="en-US" altLang="ja-JP" sz="2400" dirty="0"/>
          </a:p>
          <a:p>
            <a:pPr marL="0" indent="0">
              <a:lnSpc>
                <a:spcPct val="100000"/>
              </a:lnSpc>
              <a:spcBef>
                <a:spcPts val="0"/>
              </a:spcBef>
              <a:buNone/>
            </a:pPr>
            <a:endParaRPr lang="en-US" altLang="ja-JP" sz="400" dirty="0"/>
          </a:p>
          <a:p>
            <a:pPr marL="0" indent="0">
              <a:lnSpc>
                <a:spcPct val="100000"/>
              </a:lnSpc>
              <a:spcBef>
                <a:spcPts val="1200"/>
              </a:spcBef>
              <a:buNone/>
            </a:pPr>
            <a:r>
              <a:rPr lang="en-US" altLang="ja-JP" b="1" dirty="0"/>
              <a:t>Nikon D7000(raw</a:t>
            </a:r>
            <a:r>
              <a:rPr lang="ja-JP" altLang="en-US" b="1" dirty="0"/>
              <a:t>データ</a:t>
            </a:r>
            <a:r>
              <a:rPr lang="en-US" altLang="ja-JP" b="1" dirty="0"/>
              <a:t>)</a:t>
            </a:r>
          </a:p>
          <a:p>
            <a:pPr marL="0" indent="0">
              <a:lnSpc>
                <a:spcPct val="100000"/>
              </a:lnSpc>
              <a:spcBef>
                <a:spcPts val="0"/>
              </a:spcBef>
              <a:buNone/>
            </a:pPr>
            <a:r>
              <a:rPr lang="en-US" altLang="ja-JP" sz="2400" dirty="0" smtClean="0"/>
              <a:t>  14bit</a:t>
            </a:r>
            <a:endParaRPr lang="en-US" altLang="ja-JP" sz="2400" dirty="0"/>
          </a:p>
          <a:p>
            <a:pPr marL="0" indent="0">
              <a:lnSpc>
                <a:spcPct val="100000"/>
              </a:lnSpc>
              <a:spcBef>
                <a:spcPts val="0"/>
              </a:spcBef>
              <a:buNone/>
            </a:pPr>
            <a:endParaRPr lang="en-US" altLang="ja-JP" sz="600" dirty="0"/>
          </a:p>
          <a:p>
            <a:pPr marL="0" indent="0">
              <a:lnSpc>
                <a:spcPct val="100000"/>
              </a:lnSpc>
              <a:spcBef>
                <a:spcPts val="1200"/>
              </a:spcBef>
              <a:buNone/>
            </a:pPr>
            <a:r>
              <a:rPr lang="ja-JP" altLang="en-US" b="1" dirty="0"/>
              <a:t>某社 </a:t>
            </a:r>
            <a:r>
              <a:rPr lang="en-US" altLang="ja-JP" b="1" dirty="0"/>
              <a:t>X</a:t>
            </a:r>
            <a:r>
              <a:rPr lang="ja-JP" altLang="en-US" b="1" dirty="0"/>
              <a:t>線マイクロ</a:t>
            </a:r>
            <a:r>
              <a:rPr lang="en-US" altLang="ja-JP" b="1" dirty="0"/>
              <a:t>CT</a:t>
            </a:r>
            <a:r>
              <a:rPr lang="ja-JP" altLang="en-US" b="1" dirty="0"/>
              <a:t>の生データ（</a:t>
            </a:r>
            <a:r>
              <a:rPr lang="en-US" altLang="ja-JP" b="1" dirty="0"/>
              <a:t>raw</a:t>
            </a:r>
            <a:r>
              <a:rPr lang="ja-JP" altLang="en-US" b="1" dirty="0"/>
              <a:t>データ）</a:t>
            </a:r>
            <a:endParaRPr lang="en-US" altLang="ja-JP" sz="2400" b="1" dirty="0"/>
          </a:p>
          <a:p>
            <a:pPr marL="0" indent="0">
              <a:lnSpc>
                <a:spcPct val="100000"/>
              </a:lnSpc>
              <a:spcBef>
                <a:spcPts val="0"/>
              </a:spcBef>
              <a:buNone/>
            </a:pPr>
            <a:r>
              <a:rPr lang="en-US" altLang="ja-JP" sz="2400" dirty="0" smtClean="0"/>
              <a:t>  12bit</a:t>
            </a:r>
            <a:r>
              <a:rPr lang="ja-JP" altLang="en-US" sz="2400" dirty="0"/>
              <a:t>階調 </a:t>
            </a:r>
            <a:r>
              <a:rPr lang="en-US" altLang="ja-JP" sz="2400" dirty="0"/>
              <a:t>(</a:t>
            </a:r>
            <a:r>
              <a:rPr lang="ja-JP" altLang="en-US" sz="2400" dirty="0"/>
              <a:t>階調数 </a:t>
            </a:r>
            <a:r>
              <a:rPr lang="en-US" altLang="ja-JP" sz="2400" dirty="0"/>
              <a:t>= </a:t>
            </a:r>
            <a:r>
              <a:rPr lang="ja-JP" altLang="en-US" sz="2400" dirty="0"/>
              <a:t>濃度分解能</a:t>
            </a:r>
            <a:r>
              <a:rPr lang="en-US" altLang="ja-JP" sz="2400" dirty="0"/>
              <a:t>)</a:t>
            </a:r>
          </a:p>
          <a:p>
            <a:pPr>
              <a:lnSpc>
                <a:spcPct val="100000"/>
              </a:lnSpc>
            </a:pPr>
            <a:endParaRPr kumimoji="1" lang="ja-JP" altLang="en-US" sz="2400" dirty="0"/>
          </a:p>
        </p:txBody>
      </p:sp>
    </p:spTree>
    <p:extLst>
      <p:ext uri="{BB962C8B-B14F-4D97-AF65-F5344CB8AC3E}">
        <p14:creationId xmlns:p14="http://schemas.microsoft.com/office/powerpoint/2010/main" val="4114774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52426"/>
            <a:ext cx="11708780" cy="733270"/>
          </a:xfrm>
        </p:spPr>
        <p:txBody>
          <a:bodyPr>
            <a:normAutofit/>
          </a:bodyPr>
          <a:lstStyle/>
          <a:p>
            <a:r>
              <a:rPr lang="ja-JP" altLang="en-US" sz="3200" dirty="0" smtClean="0"/>
              <a:t>練習 </a:t>
            </a:r>
            <a:r>
              <a:rPr lang="en-US" altLang="ja-JP" sz="3200" dirty="0" smtClean="0"/>
              <a:t>: </a:t>
            </a:r>
            <a:r>
              <a:rPr lang="ja-JP" altLang="en-US" sz="3200" dirty="0" smtClean="0"/>
              <a:t>関数の標本化・量子化</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433287"/>
                <a:ext cx="10998819" cy="1616528"/>
              </a:xfrm>
            </p:spPr>
            <p:txBody>
              <a:bodyPr>
                <a:noAutofit/>
              </a:bodyPr>
              <a:lstStyle/>
              <a:p>
                <a:pPr marL="0" indent="0">
                  <a:lnSpc>
                    <a:spcPct val="100000"/>
                  </a:lnSpc>
                  <a:spcBef>
                    <a:spcPts val="600"/>
                  </a:spcBef>
                  <a:buNone/>
                </a:pPr>
                <a:r>
                  <a:rPr lang="ja-JP" altLang="en-US" sz="2000" dirty="0" smtClean="0"/>
                  <a:t>関数 </a:t>
                </a:r>
                <a14:m>
                  <m:oMath xmlns:m="http://schemas.openxmlformats.org/officeDocument/2006/math">
                    <m:r>
                      <a:rPr lang="en-US" altLang="ja-JP" sz="2000" b="0" i="1" smtClean="0">
                        <a:latin typeface="Cambria Math" panose="02040503050406030204" pitchFamily="18" charset="0"/>
                      </a:rPr>
                      <m:t>𝑓</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 </m:t>
                    </m:r>
                  </m:oMath>
                </a14:m>
                <a:r>
                  <a:rPr kumimoji="1" lang="ja-JP" altLang="en-US" sz="2000" dirty="0" smtClean="0"/>
                  <a:t>を</a:t>
                </a:r>
                <a:r>
                  <a:rPr lang="ja-JP" altLang="en-US" sz="2000" dirty="0" smtClean="0"/>
                  <a:t>標本化間隔</a:t>
                </a:r>
                <a:r>
                  <a:rPr lang="en-US" altLang="ja-JP" sz="2000" dirty="0" smtClean="0"/>
                  <a:t>1</a:t>
                </a:r>
                <a:r>
                  <a:rPr lang="ja-JP" altLang="en-US" sz="2000" dirty="0" err="1" smtClean="0"/>
                  <a:t>，</a:t>
                </a:r>
                <a:r>
                  <a:rPr lang="ja-JP" altLang="en-US" sz="2000" dirty="0" smtClean="0"/>
                  <a:t>量子化レベル</a:t>
                </a:r>
                <a:r>
                  <a:rPr lang="en-US" altLang="ja-JP" sz="2000" dirty="0" smtClean="0"/>
                  <a:t>6</a:t>
                </a:r>
                <a:r>
                  <a:rPr lang="ja-JP" altLang="en-US" sz="2000" dirty="0" smtClean="0"/>
                  <a:t>で標本化・量子化せよ．</a:t>
                </a:r>
                <a:endParaRPr lang="en-US" altLang="ja-JP" sz="2000" dirty="0" smtClean="0"/>
              </a:p>
              <a:p>
                <a:pPr marL="0" indent="0">
                  <a:lnSpc>
                    <a:spcPct val="100000"/>
                  </a:lnSpc>
                  <a:spcBef>
                    <a:spcPts val="600"/>
                  </a:spcBef>
                  <a:buNone/>
                </a:pPr>
                <a:r>
                  <a:rPr lang="ja-JP" altLang="en-US" sz="2000" dirty="0" smtClean="0"/>
                  <a:t>ただし，定義域は</a:t>
                </a:r>
                <a:r>
                  <a:rPr lang="ja-JP" altLang="en-US" sz="2000" dirty="0"/>
                  <a:t> </a:t>
                </a:r>
                <a14:m>
                  <m:oMath xmlns:m="http://schemas.openxmlformats.org/officeDocument/2006/math">
                    <m:r>
                      <a:rPr lang="en-US" altLang="ja-JP" sz="2000" i="1">
                        <a:latin typeface="Cambria Math" panose="02040503050406030204" pitchFamily="18" charset="0"/>
                      </a:rPr>
                      <m:t>𝑥</m:t>
                    </m:r>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0, 5</m:t>
                        </m:r>
                      </m:e>
                    </m:d>
                  </m:oMath>
                </a14:m>
                <a:r>
                  <a:rPr lang="ja-JP" altLang="en-US" sz="2000" dirty="0" err="1" smtClean="0"/>
                  <a:t>，</a:t>
                </a:r>
                <a:r>
                  <a:rPr lang="ja-JP" altLang="en-US" sz="2000" dirty="0" smtClean="0"/>
                  <a:t> 量子化</a:t>
                </a:r>
                <a:r>
                  <a:rPr lang="ja-JP" altLang="en-US" sz="2000" dirty="0"/>
                  <a:t>後</a:t>
                </a:r>
                <a:r>
                  <a:rPr lang="ja-JP" altLang="en-US" sz="2000" dirty="0" smtClean="0"/>
                  <a:t>の値は｛</a:t>
                </a:r>
                <a:r>
                  <a:rPr lang="en-US" altLang="ja-JP" sz="2000" dirty="0" smtClean="0"/>
                  <a:t>0,1,2,3,4,5,6,7</a:t>
                </a:r>
                <a:r>
                  <a:rPr lang="ja-JP" altLang="en-US" sz="2000" dirty="0" smtClean="0"/>
                  <a:t>｝とせよ．</a:t>
                </a:r>
                <a:endParaRPr lang="en-US" altLang="ja-JP" sz="2000" dirty="0" smtClean="0"/>
              </a:p>
              <a:p>
                <a:pPr marL="0" indent="0">
                  <a:lnSpc>
                    <a:spcPct val="100000"/>
                  </a:lnSpc>
                  <a:spcBef>
                    <a:spcPts val="600"/>
                  </a:spcBef>
                  <a:buNone/>
                </a:pPr>
                <a:r>
                  <a:rPr lang="ja-JP" altLang="en-US" sz="2000" dirty="0" smtClean="0"/>
                  <a:t>また，関数値は画素の中心で評価し，量子化においては整数値となるよう小数点を切り捨てよ．</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433287"/>
                <a:ext cx="10998819" cy="1616528"/>
              </a:xfrm>
              <a:blipFill rotWithShape="0">
                <a:blip r:embed="rId3"/>
                <a:stretch>
                  <a:fillRect l="-554" t="-1509" r="-15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5255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924" y="365126"/>
            <a:ext cx="11708780" cy="733270"/>
          </a:xfrm>
        </p:spPr>
        <p:txBody>
          <a:bodyPr/>
          <a:lstStyle/>
          <a:p>
            <a:r>
              <a:rPr lang="ja-JP" altLang="en-US" dirty="0" smtClean="0"/>
              <a:t>まとめ</a:t>
            </a:r>
            <a:r>
              <a:rPr lang="en-US" altLang="ja-JP" dirty="0" smtClean="0"/>
              <a:t>: </a:t>
            </a:r>
            <a:r>
              <a:rPr lang="ja-JP" altLang="en-US" dirty="0" smtClean="0"/>
              <a:t>デジタル画像とは</a:t>
            </a:r>
            <a:endParaRPr kumimoji="1" lang="ja-JP" altLang="en-US" dirty="0"/>
          </a:p>
        </p:txBody>
      </p:sp>
      <p:sp>
        <p:nvSpPr>
          <p:cNvPr id="3" name="コンテンツ プレースホルダー 2"/>
          <p:cNvSpPr>
            <a:spLocks noGrp="1"/>
          </p:cNvSpPr>
          <p:nvPr>
            <p:ph idx="1"/>
          </p:nvPr>
        </p:nvSpPr>
        <p:spPr>
          <a:xfrm>
            <a:off x="931924" y="1343722"/>
            <a:ext cx="10723048" cy="5296829"/>
          </a:xfrm>
        </p:spPr>
        <p:txBody>
          <a:bodyPr/>
          <a:lstStyle/>
          <a:p>
            <a:pPr marL="0" indent="0">
              <a:lnSpc>
                <a:spcPct val="100000"/>
              </a:lnSpc>
              <a:buNone/>
            </a:pPr>
            <a:r>
              <a:rPr kumimoji="1" lang="en-US" altLang="ja-JP" dirty="0" smtClean="0"/>
              <a:t>『Vector graphics』『Raster Graphics』『</a:t>
            </a:r>
            <a:r>
              <a:rPr kumimoji="1" lang="ja-JP" altLang="en-US" dirty="0" smtClean="0"/>
              <a:t>標本化</a:t>
            </a:r>
            <a:r>
              <a:rPr kumimoji="1" lang="en-US" altLang="ja-JP" dirty="0" smtClean="0"/>
              <a:t>』『</a:t>
            </a:r>
            <a:r>
              <a:rPr kumimoji="1" lang="ja-JP" altLang="en-US" dirty="0" smtClean="0"/>
              <a:t>量子化</a:t>
            </a:r>
            <a:r>
              <a:rPr kumimoji="1" lang="en-US" altLang="ja-JP" dirty="0" smtClean="0"/>
              <a:t>』『</a:t>
            </a:r>
            <a:r>
              <a:rPr kumimoji="1" lang="ja-JP" altLang="en-US" dirty="0" smtClean="0"/>
              <a:t>量子化レベル</a:t>
            </a:r>
            <a:r>
              <a:rPr kumimoji="1" lang="en-US" altLang="ja-JP" dirty="0" smtClean="0"/>
              <a:t>』『</a:t>
            </a:r>
            <a:r>
              <a:rPr lang="ja-JP" altLang="en-US" dirty="0" smtClean="0"/>
              <a:t>量</a:t>
            </a:r>
            <a:r>
              <a:rPr lang="ja-JP" altLang="en-US" dirty="0"/>
              <a:t>子化</a:t>
            </a:r>
            <a:r>
              <a:rPr lang="ja-JP" altLang="en-US" dirty="0" smtClean="0"/>
              <a:t>誤差</a:t>
            </a:r>
            <a:r>
              <a:rPr kumimoji="1" lang="en-US" altLang="ja-JP" dirty="0" smtClean="0"/>
              <a:t>』『</a:t>
            </a:r>
            <a:r>
              <a:rPr kumimoji="1" lang="ja-JP" altLang="en-US" dirty="0" smtClean="0"/>
              <a:t>擬似輪郭</a:t>
            </a:r>
            <a:r>
              <a:rPr kumimoji="1" lang="en-US" altLang="ja-JP" dirty="0" smtClean="0"/>
              <a:t>』</a:t>
            </a:r>
            <a:r>
              <a:rPr kumimoji="1" lang="ja-JP" altLang="en-US" dirty="0" smtClean="0"/>
              <a:t>について解説した．</a:t>
            </a:r>
            <a:endParaRPr kumimoji="1" lang="en-US" altLang="ja-JP" dirty="0" smtClean="0"/>
          </a:p>
          <a:p>
            <a:pPr marL="0" indent="0">
              <a:lnSpc>
                <a:spcPct val="100000"/>
              </a:lnSpc>
              <a:buNone/>
            </a:pPr>
            <a:endParaRPr kumimoji="1" lang="ja-JP" altLang="en-US" dirty="0"/>
          </a:p>
        </p:txBody>
      </p:sp>
      <p:grpSp>
        <p:nvGrpSpPr>
          <p:cNvPr id="63" name="グループ化 62"/>
          <p:cNvGrpSpPr/>
          <p:nvPr/>
        </p:nvGrpSpPr>
        <p:grpSpPr>
          <a:xfrm>
            <a:off x="1222306" y="3628575"/>
            <a:ext cx="9223279" cy="2919517"/>
            <a:chOff x="1831906" y="3962317"/>
            <a:chExt cx="7300939" cy="2311023"/>
          </a:xfrm>
        </p:grpSpPr>
        <p:grpSp>
          <p:nvGrpSpPr>
            <p:cNvPr id="4" name="グループ化 3"/>
            <p:cNvGrpSpPr/>
            <p:nvPr/>
          </p:nvGrpSpPr>
          <p:grpSpPr>
            <a:xfrm>
              <a:off x="1831906" y="3962317"/>
              <a:ext cx="3469993" cy="2311023"/>
              <a:chOff x="-12700" y="1083154"/>
              <a:chExt cx="3469993" cy="2311023"/>
            </a:xfrm>
          </p:grpSpPr>
          <p:sp>
            <p:nvSpPr>
              <p:cNvPr id="5" name="テキスト ボックス 4"/>
              <p:cNvSpPr txBox="1"/>
              <p:nvPr/>
            </p:nvSpPr>
            <p:spPr>
              <a:xfrm>
                <a:off x="935091" y="1083154"/>
                <a:ext cx="2135814" cy="414169"/>
              </a:xfrm>
              <a:prstGeom prst="rect">
                <a:avLst/>
              </a:prstGeom>
              <a:noFill/>
            </p:spPr>
            <p:txBody>
              <a:bodyPr wrap="non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アナログ</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459532" y="1307555"/>
                <a:ext cx="2997576" cy="1706206"/>
                <a:chOff x="734786" y="1551214"/>
                <a:chExt cx="3657600" cy="2081893"/>
              </a:xfrm>
            </p:grpSpPr>
            <p:grpSp>
              <p:nvGrpSpPr>
                <p:cNvPr id="9" name="グループ化 8"/>
                <p:cNvGrpSpPr/>
                <p:nvPr/>
              </p:nvGrpSpPr>
              <p:grpSpPr>
                <a:xfrm>
                  <a:off x="734786" y="1551214"/>
                  <a:ext cx="3657600" cy="2081893"/>
                  <a:chOff x="734786" y="1551214"/>
                  <a:chExt cx="3657600" cy="2081893"/>
                </a:xfrm>
              </p:grpSpPr>
              <p:cxnSp>
                <p:nvCxnSpPr>
                  <p:cNvPr id="11" name="直線矢印コネクタ 10"/>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フリーフォーム 9"/>
                <p:cNvSpPr/>
                <p:nvPr/>
              </p:nvSpPr>
              <p:spPr>
                <a:xfrm>
                  <a:off x="734786" y="1836964"/>
                  <a:ext cx="3372213" cy="1714500"/>
                </a:xfrm>
                <a:custGeom>
                  <a:avLst/>
                  <a:gdLst>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 name="connsiteX0" fmla="*/ 0 w 3053443"/>
                    <a:gd name="connsiteY0" fmla="*/ 1714500 h 1714500"/>
                    <a:gd name="connsiteX1" fmla="*/ 1494064 w 3053443"/>
                    <a:gd name="connsiteY1" fmla="*/ 0 h 1714500"/>
                    <a:gd name="connsiteX2" fmla="*/ 3053443 w 3053443"/>
                    <a:gd name="connsiteY2" fmla="*/ 1714500 h 1714500"/>
                  </a:gdLst>
                  <a:ahLst/>
                  <a:cxnLst>
                    <a:cxn ang="0">
                      <a:pos x="connsiteX0" y="connsiteY0"/>
                    </a:cxn>
                    <a:cxn ang="0">
                      <a:pos x="connsiteX1" y="connsiteY1"/>
                    </a:cxn>
                    <a:cxn ang="0">
                      <a:pos x="connsiteX2" y="connsiteY2"/>
                    </a:cxn>
                  </a:cxnLst>
                  <a:rect l="l" t="t" r="r" b="b"/>
                  <a:pathLst>
                    <a:path w="3053443" h="1714500">
                      <a:moveTo>
                        <a:pt x="0" y="1714500"/>
                      </a:moveTo>
                      <a:cubicBezTo>
                        <a:pt x="794657" y="1714500"/>
                        <a:pt x="1050471" y="0"/>
                        <a:pt x="1494064" y="0"/>
                      </a:cubicBezTo>
                      <a:cubicBezTo>
                        <a:pt x="1937657" y="0"/>
                        <a:pt x="2944586" y="775607"/>
                        <a:pt x="3053443" y="171450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 name="テキスト ボックス 6"/>
              <p:cNvSpPr txBox="1"/>
              <p:nvPr/>
            </p:nvSpPr>
            <p:spPr>
              <a:xfrm>
                <a:off x="2689355" y="3028733"/>
                <a:ext cx="767938" cy="36544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位置</a:t>
                </a:r>
                <a:r>
                  <a:rPr kumimoji="1"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sz="24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12700" y="1503639"/>
                <a:ext cx="389807" cy="365443"/>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3" name="グループ化 12"/>
            <p:cNvGrpSpPr/>
            <p:nvPr/>
          </p:nvGrpSpPr>
          <p:grpSpPr>
            <a:xfrm>
              <a:off x="5557197" y="4151825"/>
              <a:ext cx="3575648" cy="2099788"/>
              <a:chOff x="5362594" y="1551214"/>
              <a:chExt cx="4362960" cy="2562133"/>
            </a:xfrm>
          </p:grpSpPr>
          <p:grpSp>
            <p:nvGrpSpPr>
              <p:cNvPr id="14" name="グループ化 13"/>
              <p:cNvGrpSpPr/>
              <p:nvPr/>
            </p:nvGrpSpPr>
            <p:grpSpPr>
              <a:xfrm>
                <a:off x="5362594" y="1551214"/>
                <a:ext cx="4362960" cy="2562133"/>
                <a:chOff x="973474" y="1551214"/>
                <a:chExt cx="4362960" cy="2562133"/>
              </a:xfrm>
            </p:grpSpPr>
            <p:sp>
              <p:nvSpPr>
                <p:cNvPr id="21" name="正方形/長方形 20"/>
                <p:cNvSpPr/>
                <p:nvPr/>
              </p:nvSpPr>
              <p:spPr>
                <a:xfrm>
                  <a:off x="2405106" y="2715304"/>
                  <a:ext cx="240917" cy="9178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1683597"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1924100" y="3587387"/>
                  <a:ext cx="240917"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2164603" y="3174204"/>
                  <a:ext cx="240917" cy="4589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正方形/長方形 24"/>
                <p:cNvSpPr/>
                <p:nvPr/>
              </p:nvSpPr>
              <p:spPr>
                <a:xfrm>
                  <a:off x="2645609"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2886112"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正方形/長方形 26"/>
                <p:cNvSpPr/>
                <p:nvPr/>
              </p:nvSpPr>
              <p:spPr>
                <a:xfrm>
                  <a:off x="3126615" y="1796144"/>
                  <a:ext cx="240917" cy="18369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4088627"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3367118" y="1796143"/>
                  <a:ext cx="240917" cy="18369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607621" y="1797504"/>
                  <a:ext cx="240917" cy="18356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3848124" y="2256404"/>
                  <a:ext cx="240917" cy="13767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a:xfrm>
                  <a:off x="4329130" y="2714625"/>
                  <a:ext cx="240917" cy="918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4569633" y="2714625"/>
                  <a:ext cx="240917" cy="918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4810130" y="3163659"/>
                  <a:ext cx="240917" cy="4694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5" name="グループ化 34"/>
                <p:cNvGrpSpPr/>
                <p:nvPr/>
              </p:nvGrpSpPr>
              <p:grpSpPr>
                <a:xfrm>
                  <a:off x="973474" y="1551214"/>
                  <a:ext cx="4362960" cy="2562133"/>
                  <a:chOff x="29426" y="1551214"/>
                  <a:chExt cx="4362960" cy="2562133"/>
                </a:xfrm>
              </p:grpSpPr>
              <p:grpSp>
                <p:nvGrpSpPr>
                  <p:cNvPr id="52" name="グループ化 51"/>
                  <p:cNvGrpSpPr/>
                  <p:nvPr/>
                </p:nvGrpSpPr>
                <p:grpSpPr>
                  <a:xfrm>
                    <a:off x="734786" y="1551214"/>
                    <a:ext cx="3657600" cy="2081893"/>
                    <a:chOff x="734786" y="1551214"/>
                    <a:chExt cx="3657600" cy="2081893"/>
                  </a:xfrm>
                </p:grpSpPr>
                <p:cxnSp>
                  <p:nvCxnSpPr>
                    <p:cNvPr id="60" name="直線矢印コネクタ 59"/>
                    <p:cNvCxnSpPr/>
                    <p:nvPr/>
                  </p:nvCxnSpPr>
                  <p:spPr>
                    <a:xfrm>
                      <a:off x="734786" y="3633107"/>
                      <a:ext cx="3657600"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734786" y="1551214"/>
                      <a:ext cx="0" cy="2081893"/>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53" name="テキスト ボックス 52"/>
                  <p:cNvSpPr txBox="1"/>
                  <p:nvPr/>
                </p:nvSpPr>
                <p:spPr>
                  <a:xfrm>
                    <a:off x="4011210" y="3667438"/>
                    <a:ext cx="342483" cy="445909"/>
                  </a:xfrm>
                  <a:prstGeom prst="rect">
                    <a:avLst/>
                  </a:prstGeom>
                  <a:noFill/>
                </p:spPr>
                <p:txBody>
                  <a:bodyPr wrap="none" rtlCol="0">
                    <a:spAutoFit/>
                  </a:bodyPr>
                  <a:lstStyle/>
                  <a:p>
                    <a:r>
                      <a:rPr kumimoji="1"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sz="24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p:cNvSpPr txBox="1"/>
                  <p:nvPr/>
                </p:nvSpPr>
                <p:spPr>
                  <a:xfrm>
                    <a:off x="29426" y="1580484"/>
                    <a:ext cx="475637" cy="445909"/>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08825" y="3432456"/>
                    <a:ext cx="331646" cy="386455"/>
                  </a:xfrm>
                  <a:prstGeom prst="rect">
                    <a:avLst/>
                  </a:prstGeom>
                  <a:noFill/>
                </p:spPr>
                <p:txBody>
                  <a:bodyPr wrap="none" rtlCol="0">
                    <a:spAutoFit/>
                  </a:bodyPr>
                  <a:lstStyle/>
                  <a:p>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408825" y="2975042"/>
                    <a:ext cx="331646" cy="386455"/>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408825" y="2495053"/>
                    <a:ext cx="331646" cy="386455"/>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408825" y="2042615"/>
                    <a:ext cx="331646" cy="386455"/>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408825" y="1598342"/>
                    <a:ext cx="331646" cy="386455"/>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6" name="グループ化 35"/>
                <p:cNvGrpSpPr/>
                <p:nvPr/>
              </p:nvGrpSpPr>
              <p:grpSpPr>
                <a:xfrm>
                  <a:off x="1684657" y="3633106"/>
                  <a:ext cx="3366396" cy="67016"/>
                  <a:chOff x="1684657" y="3633106"/>
                  <a:chExt cx="3366396" cy="134032"/>
                </a:xfrm>
              </p:grpSpPr>
              <p:cxnSp>
                <p:nvCxnSpPr>
                  <p:cNvPr id="37" name="直線コネクタ 36"/>
                  <p:cNvCxnSpPr/>
                  <p:nvPr/>
                </p:nvCxnSpPr>
                <p:spPr>
                  <a:xfrm flipH="1">
                    <a:off x="1684657"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192516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216566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2406165"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a:off x="264666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2890988"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a:off x="3131491"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337199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361249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3852999"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408381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H="1">
                    <a:off x="4324313"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H="1">
                    <a:off x="4564816"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4811190"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5051052" y="3633106"/>
                    <a:ext cx="1" cy="134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 name="グループ化 14"/>
              <p:cNvGrpSpPr/>
              <p:nvPr/>
            </p:nvGrpSpPr>
            <p:grpSpPr>
              <a:xfrm>
                <a:off x="5987715" y="1797504"/>
                <a:ext cx="3640715" cy="1835602"/>
                <a:chOff x="5907477" y="1797504"/>
                <a:chExt cx="160477" cy="1835602"/>
              </a:xfrm>
            </p:grpSpPr>
            <p:cxnSp>
              <p:nvCxnSpPr>
                <p:cNvPr id="16" name="直線コネクタ 15"/>
                <p:cNvCxnSpPr/>
                <p:nvPr/>
              </p:nvCxnSpPr>
              <p:spPr>
                <a:xfrm flipH="1">
                  <a:off x="5907477" y="31742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07477" y="27153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5907477" y="22564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5907477" y="1797504"/>
                  <a:ext cx="160477"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5907477" y="3633106"/>
                  <a:ext cx="1604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2" name="テキスト ボックス 61"/>
            <p:cNvSpPr txBox="1"/>
            <p:nvPr/>
          </p:nvSpPr>
          <p:spPr>
            <a:xfrm>
              <a:off x="6611468" y="3962317"/>
              <a:ext cx="2135814" cy="414169"/>
            </a:xfrm>
            <a:prstGeom prst="rect">
              <a:avLst/>
            </a:prstGeom>
            <a:noFill/>
          </p:spPr>
          <p:txBody>
            <a:bodyPr wrap="non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デジタルデータ</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464808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778954"/>
            <a:ext cx="11708780" cy="733270"/>
          </a:xfrm>
        </p:spPr>
        <p:txBody>
          <a:bodyPr>
            <a:normAutofit/>
          </a:bodyPr>
          <a:lstStyle/>
          <a:p>
            <a:pPr algn="r"/>
            <a:r>
              <a:rPr kumimoji="1" lang="ja-JP" altLang="en-US" dirty="0" smtClean="0"/>
              <a:t>テクスチャ合成</a:t>
            </a:r>
            <a:endParaRPr kumimoji="1" lang="ja-JP" altLang="en-US" dirty="0"/>
          </a:p>
        </p:txBody>
      </p:sp>
    </p:spTree>
    <p:extLst>
      <p:ext uri="{BB962C8B-B14F-4D97-AF65-F5344CB8AC3E}">
        <p14:creationId xmlns:p14="http://schemas.microsoft.com/office/powerpoint/2010/main" val="3249435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907281"/>
            <a:ext cx="11708780" cy="733270"/>
          </a:xfrm>
        </p:spPr>
        <p:txBody>
          <a:bodyPr/>
          <a:lstStyle/>
          <a:p>
            <a:pPr algn="r"/>
            <a:r>
              <a:rPr kumimoji="1" lang="ja-JP" altLang="en-US" b="1" dirty="0" smtClean="0"/>
              <a:t>テクスチャ合成</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7634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8781" y="496712"/>
            <a:ext cx="11708780" cy="2539999"/>
          </a:xfrm>
        </p:spPr>
        <p:txBody>
          <a:bodyPr/>
          <a:lstStyle/>
          <a:p>
            <a:r>
              <a:rPr kumimoji="1" lang="ja-JP" altLang="en-US" b="1" dirty="0" smtClean="0"/>
              <a:t>テクスチャとは</a:t>
            </a:r>
            <a:r>
              <a:rPr kumimoji="1" lang="ja-JP" altLang="en-US" dirty="0" smtClean="0"/>
              <a:t>，ここでは</a:t>
            </a:r>
            <a:r>
              <a:rPr kumimoji="1" lang="en-US" altLang="ja-JP" dirty="0" smtClean="0"/>
              <a:t>『</a:t>
            </a:r>
            <a:r>
              <a:rPr kumimoji="1" lang="ja-JP" altLang="en-US" dirty="0" smtClean="0"/>
              <a:t>物体表面に現れる模様</a:t>
            </a:r>
            <a:r>
              <a:rPr kumimoji="1" lang="en-US" altLang="ja-JP" dirty="0" smtClean="0"/>
              <a:t>』</a:t>
            </a:r>
            <a:r>
              <a:rPr kumimoji="1" lang="ja-JP" altLang="en-US" dirty="0" smtClean="0"/>
              <a:t>のことを指す</a:t>
            </a:r>
            <a:endParaRPr kumimoji="1" lang="en-US" altLang="ja-JP" dirty="0" smtClean="0"/>
          </a:p>
          <a:p>
            <a:pPr marL="0" indent="0">
              <a:buNone/>
            </a:pPr>
            <a:r>
              <a:rPr lang="en-US" altLang="ja-JP" dirty="0" smtClean="0"/>
              <a:t>※</a:t>
            </a:r>
            <a:r>
              <a:rPr lang="ja-JP" altLang="en-US" dirty="0" smtClean="0"/>
              <a:t>分野によっては，触感・歯ざわりなどもテクスチャと呼ばれる</a:t>
            </a:r>
            <a:endParaRPr lang="en-US" altLang="ja-JP" dirty="0"/>
          </a:p>
          <a:p>
            <a:endParaRPr kumimoji="1" lang="en-US" altLang="ja-JP" dirty="0" smtClean="0"/>
          </a:p>
          <a:p>
            <a:r>
              <a:rPr lang="ja-JP" altLang="en-US" b="1" dirty="0" smtClean="0"/>
              <a:t>テクスチャ合成とは，</a:t>
            </a:r>
            <a:r>
              <a:rPr kumimoji="1" lang="ja-JP" altLang="en-US" dirty="0" smtClean="0"/>
              <a:t>例となるテクスチャから新たなテクスチャを生成する技術のこと．</a:t>
            </a:r>
            <a:endParaRPr kumimoji="1" lang="en-US" altLang="ja-JP" dirty="0" smtClean="0"/>
          </a:p>
          <a:p>
            <a:pPr lvl="1"/>
            <a:endParaRPr kumimoji="1" lang="en-US" altLang="ja-JP" dirty="0" smtClean="0"/>
          </a:p>
          <a:p>
            <a:endParaRPr kumimoji="1" lang="ja-JP" altLang="en-US" dirty="0"/>
          </a:p>
        </p:txBody>
      </p:sp>
      <p:sp>
        <p:nvSpPr>
          <p:cNvPr id="4" name="テキスト ボックス 3"/>
          <p:cNvSpPr txBox="1"/>
          <p:nvPr/>
        </p:nvSpPr>
        <p:spPr>
          <a:xfrm>
            <a:off x="688622" y="6287911"/>
            <a:ext cx="5032147"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小さなテクスチャから大きなテクスチャを生成</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8630356" y="6287911"/>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画像内の穴埋め</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64508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4873" y="365126"/>
            <a:ext cx="11190727" cy="733270"/>
          </a:xfrm>
        </p:spPr>
        <p:txBody>
          <a:bodyPr>
            <a:normAutofit/>
          </a:bodyPr>
          <a:lstStyle/>
          <a:p>
            <a:r>
              <a:rPr kumimoji="1" lang="ja-JP" altLang="en-US" dirty="0" smtClean="0"/>
              <a:t>テクスチャ合成法</a:t>
            </a:r>
            <a:endParaRPr kumimoji="1" lang="ja-JP" altLang="en-US" dirty="0"/>
          </a:p>
        </p:txBody>
      </p:sp>
      <p:sp>
        <p:nvSpPr>
          <p:cNvPr id="3" name="コンテンツ プレースホルダー 2"/>
          <p:cNvSpPr>
            <a:spLocks noGrp="1"/>
          </p:cNvSpPr>
          <p:nvPr>
            <p:ph idx="1"/>
          </p:nvPr>
        </p:nvSpPr>
        <p:spPr>
          <a:xfrm>
            <a:off x="594873" y="1343722"/>
            <a:ext cx="11190727" cy="5296829"/>
          </a:xfrm>
        </p:spPr>
        <p:txBody>
          <a:bodyPr/>
          <a:lstStyle/>
          <a:p>
            <a:r>
              <a:rPr kumimoji="1" lang="ja-JP" altLang="en-US" dirty="0" smtClean="0"/>
              <a:t>似た局所領域を検索</a:t>
            </a:r>
            <a:endParaRPr lang="en-US" altLang="ja-JP" sz="1800" dirty="0"/>
          </a:p>
          <a:p>
            <a:pPr marL="0" indent="0">
              <a:buNone/>
            </a:pPr>
            <a:r>
              <a:rPr lang="ja-JP" altLang="en-US" dirty="0" smtClean="0"/>
              <a:t>画素ごとにコピー</a:t>
            </a:r>
            <a:endParaRPr lang="en-US" altLang="ja-JP" sz="1800" dirty="0" smtClean="0"/>
          </a:p>
          <a:p>
            <a:pPr marL="0" indent="0">
              <a:buNone/>
            </a:pPr>
            <a:r>
              <a:rPr lang="en-US" altLang="ja-JP" sz="1800" dirty="0" smtClean="0"/>
              <a:t>Alexei </a:t>
            </a:r>
            <a:r>
              <a:rPr lang="en-US" altLang="ja-JP" sz="1800" dirty="0"/>
              <a:t>A. </a:t>
            </a:r>
            <a:r>
              <a:rPr lang="en-US" altLang="ja-JP" sz="1800" dirty="0" err="1"/>
              <a:t>Efros</a:t>
            </a:r>
            <a:r>
              <a:rPr lang="en-US" altLang="ja-JP" sz="1800" dirty="0"/>
              <a:t> and Thomas K. </a:t>
            </a:r>
            <a:r>
              <a:rPr lang="en-US" altLang="ja-JP" sz="1800" dirty="0" smtClean="0"/>
              <a:t>Leung, Texture </a:t>
            </a:r>
            <a:r>
              <a:rPr lang="en-US" altLang="ja-JP" sz="1800" dirty="0"/>
              <a:t>Synthesis by Non-parametric </a:t>
            </a:r>
            <a:r>
              <a:rPr lang="en-US" altLang="ja-JP" sz="1800" dirty="0" smtClean="0"/>
              <a:t>Sampling, ICCV 1999</a:t>
            </a:r>
            <a:endParaRPr kumimoji="1" lang="en-US" altLang="ja-JP" sz="1800" dirty="0" smtClean="0"/>
          </a:p>
          <a:p>
            <a:pPr marL="0" indent="0">
              <a:buNone/>
            </a:pPr>
            <a:r>
              <a:rPr lang="ja-JP" altLang="en-US" dirty="0" smtClean="0"/>
              <a:t>パッチごとにコピー</a:t>
            </a:r>
            <a:endParaRPr lang="en-US" altLang="ja-JP" dirty="0" smtClean="0"/>
          </a:p>
          <a:p>
            <a:pPr marL="0" indent="0">
              <a:buNone/>
            </a:pPr>
            <a:endParaRPr lang="en-US" altLang="ja-JP" dirty="0"/>
          </a:p>
          <a:p>
            <a:r>
              <a:rPr lang="ja-JP" altLang="en-US" dirty="0" smtClean="0"/>
              <a:t>目立たないシームを計算</a:t>
            </a:r>
            <a:endParaRPr lang="en-US" altLang="ja-JP" dirty="0" smtClean="0"/>
          </a:p>
          <a:p>
            <a:endParaRPr lang="en-US" altLang="ja-JP" dirty="0" smtClean="0"/>
          </a:p>
          <a:p>
            <a:pPr marL="0" indent="0">
              <a:buNone/>
            </a:pPr>
            <a:endParaRPr kumimoji="1" lang="en-US" altLang="ja-JP" dirty="0"/>
          </a:p>
        </p:txBody>
      </p:sp>
    </p:spTree>
    <p:extLst>
      <p:ext uri="{BB962C8B-B14F-4D97-AF65-F5344CB8AC3E}">
        <p14:creationId xmlns:p14="http://schemas.microsoft.com/office/powerpoint/2010/main" val="169566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2895" y="508482"/>
            <a:ext cx="4507708" cy="733270"/>
          </a:xfrm>
        </p:spPr>
        <p:txBody>
          <a:bodyPr/>
          <a:lstStyle/>
          <a:p>
            <a:pPr algn="ctr"/>
            <a:r>
              <a:rPr lang="ja-JP" altLang="en-US" sz="3600" b="1" dirty="0" smtClean="0"/>
              <a:t>画素ごとに合成</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19713" y="1755665"/>
                <a:ext cx="6610018" cy="4589145"/>
              </a:xfrm>
            </p:spPr>
            <p:txBody>
              <a:bodyPr>
                <a:normAutofit/>
              </a:bodyPr>
              <a:lstStyle/>
              <a:p>
                <a:pPr marL="0" indent="0">
                  <a:lnSpc>
                    <a:spcPct val="100000"/>
                  </a:lnSpc>
                  <a:spcBef>
                    <a:spcPts val="600"/>
                  </a:spcBef>
                  <a:buNone/>
                </a:pPr>
                <a:r>
                  <a:rPr lang="ja-JP" altLang="en-US" sz="2400" dirty="0" smtClean="0"/>
                  <a:t>入力 </a:t>
                </a:r>
                <a:r>
                  <a:rPr lang="en-US" altLang="ja-JP" sz="2400" dirty="0" smtClean="0"/>
                  <a:t>: </a:t>
                </a:r>
                <a:r>
                  <a:rPr lang="ja-JP" altLang="en-US" sz="2400" dirty="0" smtClean="0"/>
                  <a:t>サンプル画像 </a:t>
                </a:r>
                <a:r>
                  <a:rPr lang="en-US" altLang="ja-JP" sz="2400" i="1" dirty="0" err="1" smtClean="0"/>
                  <a:t>I</a:t>
                </a:r>
                <a:r>
                  <a:rPr lang="en-US" altLang="ja-JP" sz="2400" i="1" baseline="-25000" dirty="0" err="1" smtClean="0"/>
                  <a:t>smp</a:t>
                </a:r>
                <a:r>
                  <a:rPr lang="en-US" altLang="ja-JP" sz="2400" dirty="0" smtClean="0"/>
                  <a:t> </a:t>
                </a:r>
                <a:r>
                  <a:rPr lang="ja-JP" altLang="en-US" sz="2400" dirty="0" err="1" smtClean="0"/>
                  <a:t>，</a:t>
                </a:r>
                <a:r>
                  <a:rPr lang="ja-JP" altLang="en-US" sz="2400" dirty="0" smtClean="0"/>
                  <a:t>近傍サイズ</a:t>
                </a:r>
                <a:r>
                  <a:rPr lang="en-US" altLang="ja-JP" sz="2400" i="1" dirty="0" smtClean="0"/>
                  <a:t>k</a:t>
                </a:r>
              </a:p>
              <a:p>
                <a:pPr marL="0" indent="0">
                  <a:lnSpc>
                    <a:spcPct val="100000"/>
                  </a:lnSpc>
                  <a:spcBef>
                    <a:spcPts val="600"/>
                  </a:spcBef>
                  <a:buNone/>
                </a:pPr>
                <a:r>
                  <a:rPr lang="ja-JP" altLang="en-US" sz="2400" dirty="0" smtClean="0"/>
                  <a:t>出力 </a:t>
                </a:r>
                <a:r>
                  <a:rPr lang="en-US" altLang="ja-JP" sz="2400" dirty="0" smtClean="0"/>
                  <a:t>: </a:t>
                </a:r>
                <a:r>
                  <a:rPr lang="ja-JP" altLang="en-US" sz="2400" dirty="0" smtClean="0"/>
                  <a:t>合成画像 </a:t>
                </a:r>
                <a:r>
                  <a:rPr lang="en-US" altLang="ja-JP" sz="2400" i="1" dirty="0" smtClean="0"/>
                  <a:t>I</a:t>
                </a:r>
                <a:r>
                  <a:rPr lang="en-US" altLang="ja-JP" sz="2400" dirty="0" smtClean="0"/>
                  <a:t> </a:t>
                </a:r>
              </a:p>
              <a:p>
                <a:pPr marL="0" indent="0">
                  <a:lnSpc>
                    <a:spcPct val="100000"/>
                  </a:lnSpc>
                  <a:spcBef>
                    <a:spcPts val="600"/>
                  </a:spcBef>
                  <a:buNone/>
                </a:pPr>
                <a:endParaRPr lang="en-US" altLang="ja-JP" sz="700" dirty="0" smtClean="0"/>
              </a:p>
              <a:p>
                <a:pPr marL="457200" indent="-457200">
                  <a:lnSpc>
                    <a:spcPct val="100000"/>
                  </a:lnSpc>
                  <a:spcBef>
                    <a:spcPts val="600"/>
                  </a:spcBef>
                  <a:buAutoNum type="arabicPeriod"/>
                </a:pPr>
                <a:r>
                  <a:rPr lang="ja-JP" altLang="en-US" sz="2400" dirty="0" smtClean="0"/>
                  <a:t>画像</a:t>
                </a:r>
                <a:r>
                  <a:rPr lang="en-US" altLang="ja-JP" sz="2400" i="1" dirty="0" smtClean="0"/>
                  <a:t>I </a:t>
                </a:r>
                <a:r>
                  <a:rPr lang="ja-JP" altLang="en-US" sz="2400" dirty="0" smtClean="0"/>
                  <a:t>の</a:t>
                </a:r>
                <a:r>
                  <a:rPr lang="ja-JP" altLang="en-US" sz="2400" dirty="0"/>
                  <a:t>中心</a:t>
                </a:r>
                <a:r>
                  <a:rPr lang="en-US" altLang="ja-JP" sz="2400" dirty="0"/>
                  <a:t>3x3</a:t>
                </a:r>
                <a:r>
                  <a:rPr lang="ja-JP" altLang="en-US" sz="2400" dirty="0"/>
                  <a:t>画素を</a:t>
                </a:r>
                <a:r>
                  <a:rPr lang="ja-JP" altLang="en-US" sz="2400" dirty="0" smtClean="0"/>
                  <a:t>ランダム初期化</a:t>
                </a:r>
                <a:endParaRPr lang="en-US" altLang="ja-JP" sz="2400" dirty="0"/>
              </a:p>
              <a:p>
                <a:pPr marL="457200" indent="-457200">
                  <a:lnSpc>
                    <a:spcPct val="100000"/>
                  </a:lnSpc>
                  <a:spcBef>
                    <a:spcPts val="600"/>
                  </a:spcBef>
                  <a:buAutoNum type="arabicPeriod"/>
                </a:pPr>
                <a:r>
                  <a:rPr lang="ja-JP" altLang="en-US" sz="2400" dirty="0" smtClean="0"/>
                  <a:t>以下</a:t>
                </a:r>
                <a:r>
                  <a:rPr lang="ja-JP" altLang="en-US" sz="2400" dirty="0"/>
                  <a:t>を繰り返す</a:t>
                </a:r>
                <a:r>
                  <a:rPr lang="en-US" altLang="ja-JP" sz="2400" dirty="0"/>
                  <a:t>  </a:t>
                </a:r>
              </a:p>
              <a:p>
                <a:pPr marL="457200" lvl="1" indent="0">
                  <a:lnSpc>
                    <a:spcPct val="100000"/>
                  </a:lnSpc>
                  <a:spcBef>
                    <a:spcPts val="600"/>
                  </a:spcBef>
                  <a:buNone/>
                </a:pPr>
                <a:r>
                  <a:rPr lang="en-US" altLang="ja-JP" sz="1800" dirty="0" smtClean="0"/>
                  <a:t>2.1 </a:t>
                </a:r>
                <a:r>
                  <a:rPr lang="ja-JP" altLang="en-US" sz="1800" dirty="0" smtClean="0"/>
                  <a:t>既合成部分</a:t>
                </a:r>
                <a:r>
                  <a:rPr lang="ja-JP" altLang="en-US" sz="1800" dirty="0"/>
                  <a:t>の隣接</a:t>
                </a:r>
                <a:r>
                  <a:rPr lang="ja-JP" altLang="en-US" sz="1800" dirty="0" smtClean="0"/>
                  <a:t>画素 </a:t>
                </a:r>
                <a:r>
                  <a:rPr lang="en-US" altLang="ja-JP" sz="1800" i="1" dirty="0" smtClean="0"/>
                  <a:t>p</a:t>
                </a:r>
                <a:r>
                  <a:rPr lang="en-US" altLang="ja-JP" sz="1800" dirty="0" smtClean="0"/>
                  <a:t> </a:t>
                </a:r>
                <a:r>
                  <a:rPr lang="ja-JP" altLang="en-US" sz="1800" dirty="0" smtClean="0"/>
                  <a:t>を</a:t>
                </a:r>
                <a:r>
                  <a:rPr lang="ja-JP" altLang="en-US" sz="1800" dirty="0"/>
                  <a:t>選択</a:t>
                </a:r>
                <a:endParaRPr lang="en-US" altLang="ja-JP" sz="1800" dirty="0"/>
              </a:p>
              <a:p>
                <a:pPr marL="457200" lvl="1" indent="0">
                  <a:lnSpc>
                    <a:spcPct val="100000"/>
                  </a:lnSpc>
                  <a:spcBef>
                    <a:spcPts val="600"/>
                  </a:spcBef>
                  <a:buNone/>
                </a:pPr>
                <a:r>
                  <a:rPr lang="en-US" altLang="ja-JP" sz="1800" dirty="0" smtClean="0"/>
                  <a:t>2.2 </a:t>
                </a:r>
                <a:r>
                  <a:rPr lang="en-US" altLang="ja-JP" sz="1800" i="1" dirty="0" smtClean="0"/>
                  <a:t>p</a:t>
                </a:r>
                <a:r>
                  <a:rPr lang="ja-JP" altLang="en-US" sz="1800" dirty="0"/>
                  <a:t>の近傍 </a:t>
                </a:r>
                <a:r>
                  <a:rPr lang="en-US" altLang="ja-JP" sz="1800" i="1" dirty="0"/>
                  <a:t>w</a:t>
                </a:r>
                <a:r>
                  <a:rPr lang="en-US" altLang="ja-JP" sz="1800" dirty="0"/>
                  <a:t>(</a:t>
                </a:r>
                <a:r>
                  <a:rPr lang="en-US" altLang="ja-JP" sz="1800" i="1" dirty="0"/>
                  <a:t>p</a:t>
                </a:r>
                <a:r>
                  <a:rPr lang="en-US" altLang="ja-JP" sz="1800" dirty="0"/>
                  <a:t>) </a:t>
                </a:r>
                <a:r>
                  <a:rPr lang="ja-JP" altLang="en-US" sz="1800" dirty="0"/>
                  <a:t>と最も似た</a:t>
                </a:r>
                <a:r>
                  <a:rPr lang="ja-JP" altLang="en-US" sz="1800" dirty="0" smtClean="0"/>
                  <a:t>領域 </a:t>
                </a:r>
                <a:r>
                  <a:rPr lang="en-US" altLang="ja-JP" sz="1800" i="1" dirty="0" err="1" smtClean="0"/>
                  <a:t>w</a:t>
                </a:r>
                <a:r>
                  <a:rPr lang="en-US" altLang="ja-JP" sz="1800" i="1" baseline="-25000" dirty="0" err="1" smtClean="0"/>
                  <a:t>best</a:t>
                </a:r>
                <a:r>
                  <a:rPr lang="ja-JP" altLang="en-US" sz="1800" dirty="0" smtClean="0"/>
                  <a:t>を </a:t>
                </a:r>
                <a:r>
                  <a:rPr lang="en-US" altLang="ja-JP" sz="1800" i="1" dirty="0" err="1" smtClean="0"/>
                  <a:t>I</a:t>
                </a:r>
                <a:r>
                  <a:rPr lang="en-US" altLang="ja-JP" sz="1800" i="1" baseline="-25000" dirty="0" err="1" smtClean="0"/>
                  <a:t>smp</a:t>
                </a:r>
                <a:r>
                  <a:rPr lang="en-US" altLang="ja-JP" sz="1800" dirty="0" smtClean="0"/>
                  <a:t> </a:t>
                </a:r>
                <a:r>
                  <a:rPr lang="ja-JP" altLang="en-US" sz="1800" dirty="0"/>
                  <a:t>より</a:t>
                </a:r>
                <a:r>
                  <a:rPr lang="ja-JP" altLang="en-US" sz="1800" dirty="0" smtClean="0"/>
                  <a:t>検索</a:t>
                </a:r>
                <a:endParaRPr lang="en-US" altLang="ja-JP" sz="1600" dirty="0" smtClean="0"/>
              </a:p>
              <a:p>
                <a:pPr marL="914400" lvl="2" indent="0">
                  <a:lnSpc>
                    <a:spcPct val="100000"/>
                  </a:lnSpc>
                  <a:spcBef>
                    <a:spcPts val="600"/>
                  </a:spcBef>
                  <a:buNone/>
                </a:pP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𝑏𝑒𝑠𝑡</m:t>
                        </m:r>
                      </m:sub>
                    </m:sSub>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limLow>
                          <m:limLowPr>
                            <m:ctrlPr>
                              <a:rPr lang="en-US" altLang="ja-JP" sz="1600" b="0" i="1" smtClean="0">
                                <a:latin typeface="Cambria Math" panose="02040503050406030204" pitchFamily="18" charset="0"/>
                              </a:rPr>
                            </m:ctrlPr>
                          </m:limLowPr>
                          <m:e>
                            <m:r>
                              <m:rPr>
                                <m:sty m:val="p"/>
                              </m:rPr>
                              <a:rPr lang="en-US" altLang="ja-JP" sz="1600" b="0" i="0" smtClean="0">
                                <a:latin typeface="Cambria Math" panose="02040503050406030204" pitchFamily="18" charset="0"/>
                              </a:rPr>
                              <m:t>argmin</m:t>
                            </m:r>
                          </m:e>
                          <m:lim>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𝑤</m:t>
                                </m:r>
                              </m:e>
                              <m:sup>
                                <m:r>
                                  <a:rPr lang="en-US" altLang="ja-JP" sz="1600" b="0" i="1" smtClean="0">
                                    <a:latin typeface="Cambria Math" panose="02040503050406030204" pitchFamily="18" charset="0"/>
                                  </a:rPr>
                                  <m:t>′</m:t>
                                </m:r>
                              </m:sup>
                            </m:sSup>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𝐼</m:t>
                                </m:r>
                              </m:e>
                              <m:sub>
                                <m:r>
                                  <a:rPr lang="en-US" altLang="ja-JP" sz="1600" b="0" i="1" smtClean="0">
                                    <a:latin typeface="Cambria Math" panose="02040503050406030204" pitchFamily="18" charset="0"/>
                                  </a:rPr>
                                  <m:t>𝑠𝑚𝑝</m:t>
                                </m:r>
                              </m:sub>
                            </m:sSub>
                          </m:lim>
                        </m:limLow>
                      </m:fName>
                      <m:e>
                        <m:r>
                          <a:rPr lang="en-US" altLang="ja-JP" sz="1600" i="1">
                            <a:latin typeface="Cambria Math" panose="02040503050406030204" pitchFamily="18" charset="0"/>
                          </a:rPr>
                          <m:t>𝑑</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𝑤</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𝑝</m:t>
                                </m:r>
                              </m:e>
                            </m:d>
                            <m:r>
                              <a:rPr lang="en-US" altLang="ja-JP" sz="1600" i="1">
                                <a:latin typeface="Cambria Math" panose="02040503050406030204" pitchFamily="18" charset="0"/>
                              </a:rPr>
                              <m:t>,</m:t>
                            </m:r>
                            <m:r>
                              <a:rPr lang="en-US" altLang="ja-JP" sz="1600" i="1">
                                <a:latin typeface="Cambria Math" panose="02040503050406030204" pitchFamily="18" charset="0"/>
                              </a:rPr>
                              <m:t>𝑤</m:t>
                            </m:r>
                            <m:r>
                              <a:rPr lang="en-US" altLang="ja-JP" sz="1600" i="1">
                                <a:latin typeface="Cambria Math" panose="02040503050406030204" pitchFamily="18" charset="0"/>
                              </a:rPr>
                              <m:t>′</m:t>
                            </m:r>
                          </m:e>
                        </m:d>
                      </m:e>
                    </m:func>
                  </m:oMath>
                </a14:m>
                <a:r>
                  <a:rPr lang="en-US" altLang="ja-JP" sz="1600" dirty="0" smtClean="0"/>
                  <a:t> </a:t>
                </a:r>
              </a:p>
              <a:p>
                <a:pPr marL="914400" lvl="2" indent="0">
                  <a:lnSpc>
                    <a:spcPct val="100000"/>
                  </a:lnSpc>
                  <a:spcBef>
                    <a:spcPts val="600"/>
                  </a:spcBef>
                  <a:buNone/>
                </a:pPr>
                <a:r>
                  <a:rPr lang="en-US" altLang="ja-JP" sz="1600" dirty="0" smtClean="0"/>
                  <a:t>※</a:t>
                </a:r>
                <a:r>
                  <a:rPr lang="ja-JP" altLang="en-US" sz="1600" dirty="0"/>
                  <a:t>類似度</a:t>
                </a:r>
                <a14:m>
                  <m:oMath xmlns:m="http://schemas.openxmlformats.org/officeDocument/2006/math">
                    <m:r>
                      <a:rPr lang="en-US" altLang="ja-JP" sz="1600" i="1">
                        <a:latin typeface="Cambria Math" panose="02040503050406030204" pitchFamily="18" charset="0"/>
                      </a:rPr>
                      <m:t>𝑑</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𝑤</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𝑝</m:t>
                            </m:r>
                          </m:e>
                        </m:d>
                        <m:r>
                          <a:rPr lang="en-US" altLang="ja-JP" sz="1600" i="1">
                            <a:latin typeface="Cambria Math" panose="02040503050406030204" pitchFamily="18" charset="0"/>
                          </a:rPr>
                          <m:t>,</m:t>
                        </m:r>
                        <m:r>
                          <a:rPr lang="en-US" altLang="ja-JP" sz="1600" i="1">
                            <a:latin typeface="Cambria Math" panose="02040503050406030204" pitchFamily="18" charset="0"/>
                          </a:rPr>
                          <m:t>𝑤</m:t>
                        </m:r>
                        <m:r>
                          <a:rPr lang="en-US" altLang="ja-JP" sz="1600" i="1">
                            <a:latin typeface="Cambria Math" panose="02040503050406030204" pitchFamily="18" charset="0"/>
                          </a:rPr>
                          <m:t>′</m:t>
                        </m:r>
                      </m:e>
                    </m:d>
                  </m:oMath>
                </a14:m>
                <a:r>
                  <a:rPr lang="ja-JP" altLang="en-US" sz="1600" dirty="0"/>
                  <a:t>は </a:t>
                </a:r>
                <a:r>
                  <a:rPr lang="en-US" altLang="ja-JP" sz="1600" dirty="0"/>
                  <a:t>SSD</a:t>
                </a:r>
                <a:r>
                  <a:rPr lang="ja-JP" altLang="en-US" sz="1600" dirty="0"/>
                  <a:t>を利用</a:t>
                </a:r>
                <a:endParaRPr lang="en-US" altLang="ja-JP" sz="1600" dirty="0"/>
              </a:p>
              <a:p>
                <a:pPr marL="914400" lvl="2" indent="0">
                  <a:lnSpc>
                    <a:spcPct val="100000"/>
                  </a:lnSpc>
                  <a:spcBef>
                    <a:spcPts val="600"/>
                  </a:spcBef>
                  <a:buNone/>
                </a:pPr>
                <a:r>
                  <a:rPr lang="en-US" altLang="ja-JP" sz="1600" dirty="0"/>
                  <a:t>※w(p)</a:t>
                </a:r>
                <a:r>
                  <a:rPr lang="ja-JP" altLang="en-US" sz="1600" dirty="0"/>
                  <a:t>は一部欠損しており，その部分は無視</a:t>
                </a:r>
                <a:endParaRPr lang="en-US" altLang="ja-JP" sz="1600" dirty="0"/>
              </a:p>
              <a:p>
                <a:pPr marL="457200" lvl="1" indent="0">
                  <a:lnSpc>
                    <a:spcPct val="100000"/>
                  </a:lnSpc>
                  <a:spcBef>
                    <a:spcPts val="600"/>
                  </a:spcBef>
                  <a:buNone/>
                </a:pPr>
                <a:r>
                  <a:rPr lang="en-US" altLang="ja-JP" sz="1800" dirty="0" smtClean="0"/>
                  <a:t>2.3 </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𝑤</m:t>
                        </m:r>
                      </m:e>
                      <m:sub>
                        <m:r>
                          <a:rPr lang="en-US" altLang="ja-JP" sz="1800" i="1">
                            <a:latin typeface="Cambria Math" panose="02040503050406030204" pitchFamily="18" charset="0"/>
                          </a:rPr>
                          <m:t>𝑏𝑒𝑠𝑡</m:t>
                        </m:r>
                      </m:sub>
                    </m:sSub>
                  </m:oMath>
                </a14:m>
                <a:r>
                  <a:rPr lang="ja-JP" altLang="en-US" sz="1800" dirty="0"/>
                  <a:t>の</a:t>
                </a:r>
                <a:r>
                  <a:rPr lang="ja-JP" altLang="en-US" sz="1800" dirty="0" smtClean="0"/>
                  <a:t>中央画素値を </a:t>
                </a:r>
                <a:r>
                  <a:rPr lang="en-US" altLang="ja-JP" sz="1800" i="1" dirty="0" smtClean="0"/>
                  <a:t>p</a:t>
                </a:r>
                <a:r>
                  <a:rPr lang="en-US" altLang="ja-JP" sz="1800" dirty="0" smtClean="0"/>
                  <a:t> </a:t>
                </a:r>
                <a:r>
                  <a:rPr lang="ja-JP" altLang="en-US" sz="1800" dirty="0" smtClean="0"/>
                  <a:t>に</a:t>
                </a:r>
                <a:r>
                  <a:rPr lang="ja-JP" altLang="en-US" sz="1800" dirty="0"/>
                  <a:t>代入</a:t>
                </a:r>
                <a:endParaRPr lang="en-US" altLang="ja-JP" sz="1800" dirty="0"/>
              </a:p>
              <a:p>
                <a:pPr marL="457200" lvl="1" indent="0">
                  <a:lnSpc>
                    <a:spcPct val="100000"/>
                  </a:lnSpc>
                  <a:spcBef>
                    <a:spcPts val="600"/>
                  </a:spcBef>
                  <a:buNone/>
                </a:pPr>
                <a:r>
                  <a:rPr lang="en-US" altLang="ja-JP" sz="1800" dirty="0" smtClean="0"/>
                  <a:t>2.4 </a:t>
                </a:r>
                <a:r>
                  <a:rPr lang="ja-JP" altLang="en-US" sz="1800" dirty="0" smtClean="0"/>
                  <a:t>全画素</a:t>
                </a:r>
                <a:r>
                  <a:rPr lang="ja-JP" altLang="en-US" sz="1800" dirty="0"/>
                  <a:t>の合成がなされたら終了</a:t>
                </a:r>
                <a:endParaRPr kumimoji="1" lang="ja-JP" alt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19713" y="1755665"/>
                <a:ext cx="6610018" cy="4589145"/>
              </a:xfrm>
              <a:blipFill>
                <a:blip r:embed="rId3"/>
                <a:stretch>
                  <a:fillRect l="-2122" t="-1062"/>
                </a:stretch>
              </a:blipFill>
            </p:spPr>
            <p:txBody>
              <a:bodyPr/>
              <a:lstStyle/>
              <a:p>
                <a:r>
                  <a:rPr lang="ja-JP" altLang="en-US">
                    <a:noFill/>
                  </a:rPr>
                  <a:t> </a:t>
                </a:r>
              </a:p>
            </p:txBody>
          </p:sp>
        </mc:Fallback>
      </mc:AlternateContent>
      <p:sp>
        <p:nvSpPr>
          <p:cNvPr id="4" name="正方形/長方形 3"/>
          <p:cNvSpPr/>
          <p:nvPr/>
        </p:nvSpPr>
        <p:spPr>
          <a:xfrm>
            <a:off x="5146495" y="459619"/>
            <a:ext cx="6841066" cy="830997"/>
          </a:xfrm>
          <a:prstGeom prst="rect">
            <a:avLst/>
          </a:prstGeom>
        </p:spPr>
        <p:txBody>
          <a:bodyPr wrap="square">
            <a:spAutoFit/>
          </a:bodyPr>
          <a:lstStyle/>
          <a:p>
            <a:r>
              <a:rPr lang="en-US" altLang="ja-JP" sz="2400" dirty="0"/>
              <a:t>Alexei A. </a:t>
            </a:r>
            <a:r>
              <a:rPr lang="en-US" altLang="ja-JP" sz="2400" dirty="0" err="1"/>
              <a:t>Efros</a:t>
            </a:r>
            <a:r>
              <a:rPr lang="en-US" altLang="ja-JP" sz="2400" dirty="0"/>
              <a:t> and Thomas K. Leung, Texture Synthesis by Non-parametric Sampling, ICCV 1999</a:t>
            </a:r>
            <a:endParaRPr lang="ja-JP" altLang="en-US" sz="2400" dirty="0"/>
          </a:p>
        </p:txBody>
      </p:sp>
      <p:pic>
        <p:nvPicPr>
          <p:cNvPr id="5" name="図 4"/>
          <p:cNvPicPr>
            <a:picLocks noChangeAspect="1"/>
          </p:cNvPicPr>
          <p:nvPr/>
        </p:nvPicPr>
        <p:blipFill>
          <a:blip r:embed="rId4"/>
          <a:stretch>
            <a:fillRect/>
          </a:stretch>
        </p:blipFill>
        <p:spPr>
          <a:xfrm>
            <a:off x="278782" y="1907055"/>
            <a:ext cx="4867714" cy="2143182"/>
          </a:xfrm>
          <a:prstGeom prst="rect">
            <a:avLst/>
          </a:prstGeom>
        </p:spPr>
      </p:pic>
      <p:sp>
        <p:nvSpPr>
          <p:cNvPr id="6" name="正方形/長方形 5"/>
          <p:cNvSpPr/>
          <p:nvPr/>
        </p:nvSpPr>
        <p:spPr>
          <a:xfrm>
            <a:off x="779478" y="4028896"/>
            <a:ext cx="1451038"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rPr>
              <a:t>example</a:t>
            </a:r>
            <a:endParaRPr lang="ja-JP" altLang="en-US" sz="24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989278" y="4028896"/>
            <a:ext cx="2031325"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合成中の</a:t>
            </a:r>
            <a:r>
              <a:rPr lang="ja-JP" altLang="en-US" sz="2400" dirty="0">
                <a:latin typeface="メイリオ" panose="020B0604030504040204" pitchFamily="50" charset="-128"/>
                <a:ea typeface="メイリオ" panose="020B0604030504040204" pitchFamily="50" charset="-128"/>
              </a:rPr>
              <a:t>画像</a:t>
            </a:r>
          </a:p>
        </p:txBody>
      </p:sp>
      <p:sp>
        <p:nvSpPr>
          <p:cNvPr id="8" name="コンテンツ プレースホルダー 2"/>
          <p:cNvSpPr txBox="1">
            <a:spLocks/>
          </p:cNvSpPr>
          <p:nvPr/>
        </p:nvSpPr>
        <p:spPr>
          <a:xfrm>
            <a:off x="499020" y="4671673"/>
            <a:ext cx="4763859" cy="1940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smtClean="0"/>
              <a:t>中央からテクスチャを</a:t>
            </a:r>
            <a:r>
              <a:rPr lang="en-US" altLang="ja-JP" sz="2400" dirty="0" smtClean="0"/>
              <a:t>”grow”</a:t>
            </a:r>
            <a:r>
              <a:rPr lang="ja-JP" altLang="en-US" sz="2400" dirty="0" smtClean="0"/>
              <a:t>させる</a:t>
            </a:r>
            <a:endParaRPr lang="en-US" altLang="ja-JP" sz="2400" dirty="0" smtClean="0"/>
          </a:p>
          <a:p>
            <a:r>
              <a:rPr lang="ja-JP" altLang="en-US" sz="2400" dirty="0" smtClean="0"/>
              <a:t>注目画素 </a:t>
            </a:r>
            <a:r>
              <a:rPr lang="en-US" altLang="ja-JP" sz="2400" i="1" dirty="0" smtClean="0"/>
              <a:t>p</a:t>
            </a:r>
            <a:r>
              <a:rPr lang="en-US" altLang="ja-JP" sz="2400" dirty="0" smtClean="0"/>
              <a:t> </a:t>
            </a:r>
            <a:r>
              <a:rPr lang="ja-JP" altLang="en-US" sz="2400" dirty="0" smtClean="0"/>
              <a:t>の近傍 </a:t>
            </a:r>
            <a:r>
              <a:rPr lang="en-US" altLang="ja-JP" sz="2400" dirty="0" smtClean="0"/>
              <a:t>w(</a:t>
            </a:r>
            <a:r>
              <a:rPr lang="en-US" altLang="ja-JP" sz="2400" i="1" dirty="0" smtClean="0"/>
              <a:t>p</a:t>
            </a:r>
            <a:r>
              <a:rPr lang="en-US" altLang="ja-JP" sz="2400" dirty="0" smtClean="0"/>
              <a:t>)</a:t>
            </a:r>
            <a:r>
              <a:rPr lang="ja-JP" altLang="en-US" sz="2400" dirty="0"/>
              <a:t> </a:t>
            </a:r>
            <a:r>
              <a:rPr lang="ja-JP" altLang="en-US" sz="2400" dirty="0" smtClean="0"/>
              <a:t>と似た領域 </a:t>
            </a:r>
            <a:r>
              <a:rPr lang="en-US" altLang="ja-JP" sz="2400" dirty="0" smtClean="0"/>
              <a:t>w’ </a:t>
            </a:r>
            <a:r>
              <a:rPr lang="ja-JP" altLang="en-US" sz="2400" dirty="0" smtClean="0"/>
              <a:t>を </a:t>
            </a:r>
            <a:r>
              <a:rPr lang="en-US" altLang="ja-JP" sz="2400" dirty="0" smtClean="0"/>
              <a:t>example</a:t>
            </a:r>
            <a:r>
              <a:rPr lang="ja-JP" altLang="en-US" sz="2400" dirty="0" smtClean="0"/>
              <a:t>から検索</a:t>
            </a:r>
            <a:endParaRPr lang="ja-JP" altLang="en-US" sz="2400" dirty="0"/>
          </a:p>
        </p:txBody>
      </p:sp>
    </p:spTree>
    <p:extLst>
      <p:ext uri="{BB962C8B-B14F-4D97-AF65-F5344CB8AC3E}">
        <p14:creationId xmlns:p14="http://schemas.microsoft.com/office/powerpoint/2010/main" val="31817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9781" y="365126"/>
            <a:ext cx="10033619" cy="733270"/>
          </a:xfrm>
        </p:spPr>
        <p:txBody>
          <a:bodyPr>
            <a:normAutofit/>
          </a:bodyPr>
          <a:lstStyle/>
          <a:p>
            <a:r>
              <a:rPr lang="ja-JP" altLang="en-US" dirty="0" smtClean="0"/>
              <a:t>井尻敬 </a:t>
            </a:r>
            <a:r>
              <a:rPr lang="en-US" altLang="ja-JP" dirty="0" smtClean="0"/>
              <a:t>– takashiijiri.com</a:t>
            </a:r>
            <a:endParaRPr kumimoji="1" lang="ja-JP" altLang="en-US" dirty="0"/>
          </a:p>
        </p:txBody>
      </p:sp>
      <p:sp>
        <p:nvSpPr>
          <p:cNvPr id="3" name="コンテンツ プレースホルダー 2"/>
          <p:cNvSpPr>
            <a:spLocks noGrp="1"/>
          </p:cNvSpPr>
          <p:nvPr>
            <p:ph idx="1"/>
          </p:nvPr>
        </p:nvSpPr>
        <p:spPr>
          <a:xfrm>
            <a:off x="659781" y="1343723"/>
            <a:ext cx="9792319" cy="510478"/>
          </a:xfrm>
        </p:spPr>
        <p:txBody>
          <a:bodyPr>
            <a:normAutofit/>
          </a:bodyPr>
          <a:lstStyle/>
          <a:p>
            <a:pPr marL="0" indent="0">
              <a:buNone/>
            </a:pPr>
            <a:r>
              <a:rPr lang="ja-JP" altLang="en-US" sz="2400" b="1" dirty="0" smtClean="0"/>
              <a:t>専門 </a:t>
            </a:r>
            <a:r>
              <a:rPr lang="en-US" altLang="ja-JP" sz="2400" b="1" dirty="0" smtClean="0"/>
              <a:t>: Computer Graphics / </a:t>
            </a:r>
            <a:r>
              <a:rPr lang="ja-JP" altLang="en-US" sz="2400" b="1" dirty="0" smtClean="0"/>
              <a:t>画像処理 </a:t>
            </a:r>
            <a:r>
              <a:rPr lang="en-US" altLang="ja-JP" sz="2400" b="1" dirty="0" smtClean="0"/>
              <a:t>/ </a:t>
            </a:r>
            <a:r>
              <a:rPr lang="ja-JP" altLang="en-US" sz="2400" b="1" dirty="0" smtClean="0"/>
              <a:t>ユーザインタフェース</a:t>
            </a:r>
            <a:endParaRPr kumimoji="1" lang="ja-JP" altLang="en-US" sz="2400" dirty="0"/>
          </a:p>
        </p:txBody>
      </p:sp>
      <p:grpSp>
        <p:nvGrpSpPr>
          <p:cNvPr id="46" name="グループ化 45"/>
          <p:cNvGrpSpPr/>
          <p:nvPr/>
        </p:nvGrpSpPr>
        <p:grpSpPr>
          <a:xfrm>
            <a:off x="537247" y="2359470"/>
            <a:ext cx="1310616" cy="4347262"/>
            <a:chOff x="537247" y="2359470"/>
            <a:chExt cx="1310616" cy="4347262"/>
          </a:xfrm>
        </p:grpSpPr>
        <p:sp>
          <p:nvSpPr>
            <p:cNvPr id="16" name="テキスト ボックス 15"/>
            <p:cNvSpPr txBox="1"/>
            <p:nvPr/>
          </p:nvSpPr>
          <p:spPr>
            <a:xfrm>
              <a:off x="537247" y="6306622"/>
              <a:ext cx="1310616" cy="400110"/>
            </a:xfrm>
            <a:prstGeom prst="rect">
              <a:avLst/>
            </a:prstGeom>
            <a:noFill/>
          </p:spPr>
          <p:txBody>
            <a:bodyPr wrap="none" lIns="0" rtlCol="0">
              <a:spAutoFit/>
            </a:bodyPr>
            <a:lstStyle/>
            <a:p>
              <a:pPr algn="ctr">
                <a:lnSpc>
                  <a:spcPts val="2400"/>
                </a:lnSpc>
              </a:pP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モデリング</a:t>
              </a:r>
              <a:endParaRPr kumimoji="1" lang="en-US" altLang="ja-JP" sz="2000" b="1" spc="-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609100" y="2359470"/>
              <a:ext cx="1166911" cy="3844426"/>
              <a:chOff x="250917" y="431906"/>
              <a:chExt cx="1008000" cy="3320890"/>
            </a:xfrm>
          </p:grpSpPr>
          <p:pic>
            <p:nvPicPr>
              <p:cNvPr id="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17" y="431906"/>
                <a:ext cx="1008000" cy="756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17" y="2141832"/>
                <a:ext cx="1008000" cy="756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17" y="1286869"/>
                <a:ext cx="1008000" cy="756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http://www.riken.jp/brict/Ijiri/images/tf2.pn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17" y="2996796"/>
                <a:ext cx="1008000" cy="756000"/>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45" name="グループ化 44"/>
          <p:cNvGrpSpPr/>
          <p:nvPr/>
        </p:nvGrpSpPr>
        <p:grpSpPr>
          <a:xfrm>
            <a:off x="2098424" y="2359470"/>
            <a:ext cx="1797928" cy="4347262"/>
            <a:chOff x="1931061" y="2359470"/>
            <a:chExt cx="1797928" cy="4347262"/>
          </a:xfrm>
        </p:grpSpPr>
        <p:sp>
          <p:nvSpPr>
            <p:cNvPr id="21" name="テキスト ボックス 20"/>
            <p:cNvSpPr txBox="1"/>
            <p:nvPr/>
          </p:nvSpPr>
          <p:spPr>
            <a:xfrm>
              <a:off x="1931061" y="6306622"/>
              <a:ext cx="1797928" cy="400110"/>
            </a:xfrm>
            <a:prstGeom prst="rect">
              <a:avLst/>
            </a:prstGeom>
            <a:noFill/>
          </p:spPr>
          <p:txBody>
            <a:bodyPr wrap="none" lIns="0" rtlCol="0">
              <a:spAutoFit/>
            </a:bodyPr>
            <a:lstStyle/>
            <a:p>
              <a:pPr algn="ctr">
                <a:lnSpc>
                  <a:spcPts val="2400"/>
                </a:lnSpc>
              </a:pP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アニメーション</a:t>
              </a:r>
              <a:endParaRPr kumimoji="1" lang="en-US" altLang="ja-JP" sz="2000" b="1" spc="-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Picture 10" descr="C:\Users\takashi\Downloads\FlowerOpening.gif"/>
            <p:cNvPicPr>
              <a:picLocks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246570" y="2359470"/>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19" name="Picture 9" descr="C:\Users\takashi\Downloads\ProcDef.gif"/>
            <p:cNvPicPr>
              <a:picLocks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2246570" y="3349217"/>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20" name="Picture 2" descr="A Kinematic Approach for Efficient and Robust Simulation of the Cardiac Beating Motion"/>
            <p:cNvPicPr>
              <a:picLocks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2246570" y="4338965"/>
              <a:ext cx="1166911" cy="875183"/>
            </a:xfrm>
            <a:prstGeom prst="rect">
              <a:avLst/>
            </a:prstGeom>
            <a:noFill/>
            <a:ln w="6350">
              <a:solidFill>
                <a:schemeClr val="accent1">
                  <a:shade val="50000"/>
                </a:schemeClr>
              </a:solidFill>
            </a:ln>
            <a:extLst>
              <a:ext uri="{909E8E84-426E-40DD-AFC4-6F175D3DCCD1}">
                <a14:hiddenFill xmlns:a14="http://schemas.microsoft.com/office/drawing/2010/main">
                  <a:solidFill>
                    <a:srgbClr val="FFFFFF"/>
                  </a:solidFill>
                </a14:hiddenFill>
              </a:ext>
            </a:extLst>
          </p:spPr>
        </p:pic>
      </p:grpSp>
      <p:grpSp>
        <p:nvGrpSpPr>
          <p:cNvPr id="44" name="グループ化 43"/>
          <p:cNvGrpSpPr/>
          <p:nvPr/>
        </p:nvGrpSpPr>
        <p:grpSpPr>
          <a:xfrm>
            <a:off x="4146913" y="2359470"/>
            <a:ext cx="1310616" cy="4347262"/>
            <a:chOff x="4025114" y="2359470"/>
            <a:chExt cx="1310616" cy="4347262"/>
          </a:xfrm>
        </p:grpSpPr>
        <p:sp>
          <p:nvSpPr>
            <p:cNvPr id="27" name="テキスト ボックス 26"/>
            <p:cNvSpPr txBox="1"/>
            <p:nvPr/>
          </p:nvSpPr>
          <p:spPr>
            <a:xfrm>
              <a:off x="4025114" y="6306622"/>
              <a:ext cx="1310616" cy="400110"/>
            </a:xfrm>
            <a:prstGeom prst="rect">
              <a:avLst/>
            </a:prstGeom>
            <a:noFill/>
          </p:spPr>
          <p:txBody>
            <a:bodyPr wrap="none" lIns="0" rtlCol="0">
              <a:spAutoFit/>
            </a:bodyPr>
            <a:lstStyle/>
            <a:p>
              <a:pPr algn="ctr">
                <a:lnSpc>
                  <a:spcPts val="2400"/>
                </a:lnSpc>
              </a:pP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テクスチャ</a:t>
              </a:r>
              <a:endParaRPr kumimoji="1" lang="en-US" altLang="ja-JP" sz="2000" b="1" spc="-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3" name="Picture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6967" y="4338965"/>
              <a:ext cx="1166911" cy="875183"/>
            </a:xfrm>
            <a:prstGeom prst="rect">
              <a:avLst/>
            </a:prstGeom>
            <a:noFill/>
            <a:ln w="6350">
              <a:solidFill>
                <a:schemeClr val="accent1">
                  <a:shade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8" descr="lapped solid texture"/>
            <p:cNvPicPr>
              <a:picLocks noChangeArrowheads="1"/>
            </p:cNvPicPr>
            <p:nvPr/>
          </p:nvPicPr>
          <p:blipFill rotWithShape="1">
            <a:blip r:embed="rId11">
              <a:extLst>
                <a:ext uri="{28A0092B-C50C-407E-A947-70E740481C1C}">
                  <a14:useLocalDpi xmlns:a14="http://schemas.microsoft.com/office/drawing/2010/main" val="0"/>
                </a:ext>
              </a:extLst>
            </a:blip>
            <a:srcRect/>
            <a:stretch/>
          </p:blipFill>
          <p:spPr bwMode="auto">
            <a:xfrm>
              <a:off x="4096967" y="3349217"/>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25" name="Picture 12" descr="element arrangement design"/>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6967" y="2359470"/>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26" name="図 25"/>
            <p:cNvPicPr>
              <a:picLocks/>
            </p:cNvPicPr>
            <p:nvPr/>
          </p:nvPicPr>
          <p:blipFill>
            <a:blip r:embed="rId13">
              <a:extLst>
                <a:ext uri="{28A0092B-C50C-407E-A947-70E740481C1C}">
                  <a14:useLocalDpi xmlns:a14="http://schemas.microsoft.com/office/drawing/2010/main" val="0"/>
                </a:ext>
              </a:extLst>
            </a:blip>
            <a:stretch>
              <a:fillRect/>
            </a:stretch>
          </p:blipFill>
          <p:spPr>
            <a:xfrm>
              <a:off x="4246761" y="5328713"/>
              <a:ext cx="867323" cy="875183"/>
            </a:xfrm>
            <a:prstGeom prst="rect">
              <a:avLst/>
            </a:prstGeom>
          </p:spPr>
        </p:pic>
      </p:grpSp>
      <p:grpSp>
        <p:nvGrpSpPr>
          <p:cNvPr id="43" name="グループ化 42"/>
          <p:cNvGrpSpPr/>
          <p:nvPr/>
        </p:nvGrpSpPr>
        <p:grpSpPr>
          <a:xfrm>
            <a:off x="5708090" y="2359470"/>
            <a:ext cx="2402335" cy="4347262"/>
            <a:chOff x="5747038" y="2359470"/>
            <a:chExt cx="2402335" cy="4347262"/>
          </a:xfrm>
        </p:grpSpPr>
        <p:sp>
          <p:nvSpPr>
            <p:cNvPr id="35" name="テキスト ボックス 34"/>
            <p:cNvSpPr txBox="1"/>
            <p:nvPr/>
          </p:nvSpPr>
          <p:spPr>
            <a:xfrm>
              <a:off x="6062650" y="6306622"/>
              <a:ext cx="1754648" cy="400110"/>
            </a:xfrm>
            <a:prstGeom prst="rect">
              <a:avLst/>
            </a:prstGeom>
            <a:noFill/>
          </p:spPr>
          <p:txBody>
            <a:bodyPr wrap="none" lIns="0" rtlCol="0">
              <a:spAutoFit/>
            </a:bodyPr>
            <a:lstStyle/>
            <a:p>
              <a:pPr>
                <a:lnSpc>
                  <a:spcPts val="2400"/>
                </a:lnSpc>
              </a:pP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領域分割</a:t>
              </a:r>
              <a:r>
                <a:rPr kumimoji="1" lang="en-US" altLang="ja-JP" sz="2000" b="1" spc="-100" dirty="0" smtClean="0">
                  <a:latin typeface="メイリオ" panose="020B0604030504040204" pitchFamily="50" charset="-128"/>
                  <a:ea typeface="メイリオ" panose="020B0604030504040204" pitchFamily="50" charset="-128"/>
                  <a:cs typeface="メイリオ" panose="020B0604030504040204" pitchFamily="50" charset="-128"/>
                </a:rPr>
                <a:t>&amp;</a:t>
              </a: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応用</a:t>
              </a:r>
              <a:endParaRPr kumimoji="1" lang="ja-JP" altLang="en-US" sz="2000" b="1" spc="-1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7038" y="2359470"/>
              <a:ext cx="1166911" cy="875183"/>
            </a:xfrm>
            <a:prstGeom prst="rect">
              <a:avLst/>
            </a:prstGeom>
            <a:noFill/>
            <a:ln w="6350">
              <a:solidFill>
                <a:schemeClr val="accent1">
                  <a:shade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descr="http://www.riken.jp/brict/Ijiri/images/BHRBF.png"/>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7038" y="3349217"/>
              <a:ext cx="1166911" cy="875183"/>
            </a:xfrm>
            <a:prstGeom prst="rect">
              <a:avLst/>
            </a:prstGeom>
            <a:noFill/>
            <a:ln w="635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31" name="Picture 16" descr="http://www.riken.jp/brict/Ijiri/images/votracerthumb.png"/>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47038" y="5328713"/>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32" name="Picture 4" descr="腹腔鏡下手術シミュレータ"/>
            <p:cNvPicPr>
              <a:picLocks noChangeArrowheads="1"/>
            </p:cNvPicPr>
            <p:nvPr/>
          </p:nvPicPr>
          <p:blipFill rotWithShape="1">
            <a:blip r:embed="rId17" cstate="screen">
              <a:extLst>
                <a:ext uri="{28A0092B-C50C-407E-A947-70E740481C1C}">
                  <a14:useLocalDpi xmlns:a14="http://schemas.microsoft.com/office/drawing/2010/main" val="0"/>
                </a:ext>
              </a:extLst>
            </a:blip>
            <a:srcRect/>
            <a:stretch/>
          </p:blipFill>
          <p:spPr bwMode="auto">
            <a:xfrm>
              <a:off x="6982462" y="2359470"/>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33" name="Picture 5" descr="C:\Users\takashi\Desktop\図1.png"/>
            <p:cNvPicPr>
              <a:picLocks noChangeArrowheads="1"/>
            </p:cNvPicPr>
            <p:nvPr/>
          </p:nvPicPr>
          <p:blipFill rotWithShape="1">
            <a:blip r:embed="rId18">
              <a:extLst>
                <a:ext uri="{28A0092B-C50C-407E-A947-70E740481C1C}">
                  <a14:useLocalDpi xmlns:a14="http://schemas.microsoft.com/office/drawing/2010/main" val="0"/>
                </a:ext>
              </a:extLst>
            </a:blip>
            <a:srcRect/>
            <a:stretch/>
          </p:blipFill>
          <p:spPr bwMode="auto">
            <a:xfrm>
              <a:off x="5747038" y="4338965"/>
              <a:ext cx="1166911" cy="875183"/>
            </a:xfrm>
            <a:prstGeom prst="rect">
              <a:avLst/>
            </a:prstGeom>
            <a:noFill/>
            <a:ln w="635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34" name="Picture 4" descr="http://takashiijiri.com/images/RoiPainter.png"/>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82462" y="3349217"/>
              <a:ext cx="1166911" cy="875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グループ化 41"/>
          <p:cNvGrpSpPr/>
          <p:nvPr/>
        </p:nvGrpSpPr>
        <p:grpSpPr>
          <a:xfrm>
            <a:off x="8360987" y="2359470"/>
            <a:ext cx="2395912" cy="4347262"/>
            <a:chOff x="8360987" y="2359470"/>
            <a:chExt cx="2395912" cy="4347262"/>
          </a:xfrm>
        </p:grpSpPr>
        <p:sp>
          <p:nvSpPr>
            <p:cNvPr id="15" name="テキスト ボックス 14"/>
            <p:cNvSpPr txBox="1"/>
            <p:nvPr/>
          </p:nvSpPr>
          <p:spPr>
            <a:xfrm>
              <a:off x="9141703" y="6306622"/>
              <a:ext cx="823302" cy="400110"/>
            </a:xfrm>
            <a:prstGeom prst="rect">
              <a:avLst/>
            </a:prstGeom>
            <a:noFill/>
          </p:spPr>
          <p:txBody>
            <a:bodyPr wrap="none" lIns="0" rtlCol="0">
              <a:spAutoFit/>
            </a:bodyPr>
            <a:lstStyle/>
            <a:p>
              <a:pPr>
                <a:lnSpc>
                  <a:spcPts val="2400"/>
                </a:lnSpc>
              </a:pPr>
              <a:r>
                <a:rPr kumimoji="1" lang="ja-JP" altLang="en-US" sz="2000" b="1" spc="-100" dirty="0" smtClean="0">
                  <a:latin typeface="メイリオ" panose="020B0604030504040204" pitchFamily="50" charset="-128"/>
                  <a:ea typeface="メイリオ" panose="020B0604030504040204" pitchFamily="50" charset="-128"/>
                  <a:cs typeface="メイリオ" panose="020B0604030504040204" pitchFamily="50" charset="-128"/>
                </a:rPr>
                <a:t>その他</a:t>
              </a:r>
              <a:endParaRPr kumimoji="1" lang="en-US" altLang="ja-JP" sz="2000" b="1" spc="-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p:cNvPicPr>
            <p:nvPr/>
          </p:nvPicPr>
          <p:blipFill>
            <a:blip r:embed="rId20">
              <a:extLst>
                <a:ext uri="{28A0092B-C50C-407E-A947-70E740481C1C}">
                  <a14:useLocalDpi xmlns:a14="http://schemas.microsoft.com/office/drawing/2010/main" val="0"/>
                </a:ext>
              </a:extLst>
            </a:blip>
            <a:stretch>
              <a:fillRect/>
            </a:stretch>
          </p:blipFill>
          <p:spPr>
            <a:xfrm>
              <a:off x="8360987" y="2359470"/>
              <a:ext cx="1166911" cy="875183"/>
            </a:xfrm>
            <a:prstGeom prst="rect">
              <a:avLst/>
            </a:prstGeom>
          </p:spPr>
        </p:pic>
        <p:pic>
          <p:nvPicPr>
            <p:cNvPr id="12" name="図 11"/>
            <p:cNvPicPr>
              <a:picLocks/>
            </p:cNvPicPr>
            <p:nvPr/>
          </p:nvPicPr>
          <p:blipFill rotWithShape="1">
            <a:blip r:embed="rId21">
              <a:extLst>
                <a:ext uri="{28A0092B-C50C-407E-A947-70E740481C1C}">
                  <a14:useLocalDpi xmlns:a14="http://schemas.microsoft.com/office/drawing/2010/main" val="0"/>
                </a:ext>
              </a:extLst>
            </a:blip>
            <a:srcRect/>
            <a:stretch/>
          </p:blipFill>
          <p:spPr>
            <a:xfrm>
              <a:off x="8360987" y="3349217"/>
              <a:ext cx="1166911" cy="875183"/>
            </a:xfrm>
            <a:prstGeom prst="rect">
              <a:avLst/>
            </a:prstGeom>
          </p:spPr>
        </p:pic>
        <p:pic>
          <p:nvPicPr>
            <p:cNvPr id="13" name="Picture 2" descr="\\Bellflower\share\Yuta2012\論文用画像\皇居　変形.jpg"/>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360987" y="4348615"/>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pic>
          <p:nvPicPr>
            <p:cNvPr id="14" name="図 13" descr="G:\関連研究論文\変形\WS000103kai.jpg"/>
            <p:cNvPicPr>
              <a:picLocks/>
            </p:cNvPicPr>
            <p:nvPr/>
          </p:nvPicPr>
          <p:blipFill rotWithShape="1">
            <a:blip r:embed="rId23" cstate="print">
              <a:extLst/>
            </a:blip>
            <a:srcRect b="16950"/>
            <a:stretch/>
          </p:blipFill>
          <p:spPr bwMode="auto">
            <a:xfrm>
              <a:off x="9589988" y="2359470"/>
              <a:ext cx="1166911" cy="875183"/>
            </a:xfrm>
            <a:prstGeom prst="rect">
              <a:avLst/>
            </a:prstGeom>
            <a:noFill/>
            <a:ln w="9525">
              <a:noFill/>
              <a:miter lim="800000"/>
              <a:headEnd/>
              <a:tailEnd/>
            </a:ln>
          </p:spPr>
        </p:pic>
        <p:pic>
          <p:nvPicPr>
            <p:cNvPr id="39" name="図 38"/>
            <p:cNvPicPr>
              <a:picLocks/>
            </p:cNvPicPr>
            <p:nvPr/>
          </p:nvPicPr>
          <p:blipFill rotWithShape="1">
            <a:blip r:embed="rId24"/>
            <a:srcRect l="27092" t="45449" r="17174" b="8086"/>
            <a:stretch/>
          </p:blipFill>
          <p:spPr>
            <a:xfrm>
              <a:off x="8360987" y="5317889"/>
              <a:ext cx="1166911" cy="875183"/>
            </a:xfrm>
            <a:prstGeom prst="rect">
              <a:avLst/>
            </a:prstGeom>
            <a:solidFill>
              <a:schemeClr val="tx1"/>
            </a:solidFill>
            <a:ln w="41275">
              <a:noFill/>
            </a:ln>
          </p:spPr>
        </p:pic>
      </p:grpSp>
      <p:pic>
        <p:nvPicPr>
          <p:cNvPr id="47" name="Picture 2" descr="http://takashiijiri.com/images/2016hearttouch.png"/>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8382" y="5316975"/>
            <a:ext cx="1166911" cy="875183"/>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037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47192" y="1686878"/>
                <a:ext cx="6610018" cy="5073318"/>
              </a:xfrm>
            </p:spPr>
            <p:txBody>
              <a:bodyPr>
                <a:normAutofit/>
              </a:bodyPr>
              <a:lstStyle/>
              <a:p>
                <a:pPr marL="0" indent="0">
                  <a:lnSpc>
                    <a:spcPct val="100000"/>
                  </a:lnSpc>
                  <a:spcBef>
                    <a:spcPts val="600"/>
                  </a:spcBef>
                  <a:buNone/>
                </a:pPr>
                <a:r>
                  <a:rPr lang="ja-JP" altLang="en-US" sz="2400" dirty="0" smtClean="0"/>
                  <a:t>入力 </a:t>
                </a:r>
                <a:r>
                  <a:rPr lang="en-US" altLang="ja-JP" sz="2400" dirty="0" smtClean="0"/>
                  <a:t>: </a:t>
                </a:r>
                <a:r>
                  <a:rPr lang="ja-JP" altLang="en-US" sz="2400" dirty="0" smtClean="0"/>
                  <a:t>サンプル画像 </a:t>
                </a:r>
                <a:r>
                  <a:rPr lang="en-US" altLang="ja-JP" sz="2400" i="1" dirty="0" err="1" smtClean="0"/>
                  <a:t>I</a:t>
                </a:r>
                <a:r>
                  <a:rPr lang="en-US" altLang="ja-JP" sz="2400" i="1" baseline="-25000" dirty="0" err="1" smtClean="0"/>
                  <a:t>smp</a:t>
                </a:r>
                <a:r>
                  <a:rPr lang="en-US" altLang="ja-JP" sz="2400" dirty="0" smtClean="0"/>
                  <a:t> </a:t>
                </a:r>
                <a:r>
                  <a:rPr lang="ja-JP" altLang="en-US" sz="2400" dirty="0" err="1" smtClean="0"/>
                  <a:t>，</a:t>
                </a:r>
                <a:r>
                  <a:rPr lang="ja-JP" altLang="en-US" sz="2400" dirty="0" smtClean="0"/>
                  <a:t>近傍サイズ</a:t>
                </a:r>
                <a:r>
                  <a:rPr lang="en-US" altLang="ja-JP" sz="2400" i="1" dirty="0" smtClean="0"/>
                  <a:t>k</a:t>
                </a:r>
              </a:p>
              <a:p>
                <a:pPr marL="0" indent="0">
                  <a:lnSpc>
                    <a:spcPct val="100000"/>
                  </a:lnSpc>
                  <a:spcBef>
                    <a:spcPts val="600"/>
                  </a:spcBef>
                  <a:buNone/>
                </a:pPr>
                <a:r>
                  <a:rPr lang="ja-JP" altLang="en-US" sz="2400" dirty="0" smtClean="0"/>
                  <a:t>出力 </a:t>
                </a:r>
                <a:r>
                  <a:rPr lang="en-US" altLang="ja-JP" sz="2400" dirty="0" smtClean="0"/>
                  <a:t>: </a:t>
                </a:r>
                <a:r>
                  <a:rPr lang="ja-JP" altLang="en-US" sz="2400" dirty="0" smtClean="0"/>
                  <a:t>合成画像 </a:t>
                </a:r>
                <a:r>
                  <a:rPr lang="en-US" altLang="ja-JP" sz="2400" i="1" dirty="0" smtClean="0"/>
                  <a:t>I</a:t>
                </a:r>
                <a:r>
                  <a:rPr lang="en-US" altLang="ja-JP" sz="2400" dirty="0" smtClean="0"/>
                  <a:t> </a:t>
                </a:r>
              </a:p>
              <a:p>
                <a:pPr marL="0" indent="0">
                  <a:lnSpc>
                    <a:spcPct val="100000"/>
                  </a:lnSpc>
                  <a:spcBef>
                    <a:spcPts val="600"/>
                  </a:spcBef>
                  <a:buNone/>
                </a:pPr>
                <a:endParaRPr lang="en-US" altLang="ja-JP" sz="700" dirty="0" smtClean="0"/>
              </a:p>
              <a:p>
                <a:pPr marL="457200" indent="-457200">
                  <a:lnSpc>
                    <a:spcPct val="100000"/>
                  </a:lnSpc>
                  <a:spcBef>
                    <a:spcPts val="600"/>
                  </a:spcBef>
                  <a:buAutoNum type="arabicPeriod"/>
                </a:pPr>
                <a:r>
                  <a:rPr lang="ja-JP" altLang="en-US" sz="2400" dirty="0" smtClean="0"/>
                  <a:t>画像</a:t>
                </a:r>
                <a:r>
                  <a:rPr lang="en-US" altLang="ja-JP" sz="2400" i="1" dirty="0" smtClean="0"/>
                  <a:t>I </a:t>
                </a:r>
                <a:r>
                  <a:rPr lang="ja-JP" altLang="en-US" sz="2400" dirty="0" smtClean="0"/>
                  <a:t>の</a:t>
                </a:r>
                <a:r>
                  <a:rPr lang="ja-JP" altLang="en-US" sz="2400" dirty="0"/>
                  <a:t>中心</a:t>
                </a:r>
                <a:r>
                  <a:rPr lang="en-US" altLang="ja-JP" sz="2400" dirty="0"/>
                  <a:t>3x3</a:t>
                </a:r>
                <a:r>
                  <a:rPr lang="ja-JP" altLang="en-US" sz="2400" dirty="0"/>
                  <a:t>画素を</a:t>
                </a:r>
                <a:r>
                  <a:rPr lang="ja-JP" altLang="en-US" sz="2400" dirty="0" smtClean="0"/>
                  <a:t>ランダム初期化</a:t>
                </a:r>
                <a:endParaRPr lang="en-US" altLang="ja-JP" sz="2400" dirty="0"/>
              </a:p>
              <a:p>
                <a:pPr marL="457200" indent="-457200">
                  <a:lnSpc>
                    <a:spcPct val="100000"/>
                  </a:lnSpc>
                  <a:spcBef>
                    <a:spcPts val="600"/>
                  </a:spcBef>
                  <a:buAutoNum type="arabicPeriod"/>
                </a:pPr>
                <a:r>
                  <a:rPr lang="ja-JP" altLang="en-US" sz="2400" dirty="0" smtClean="0"/>
                  <a:t>以下</a:t>
                </a:r>
                <a:r>
                  <a:rPr lang="ja-JP" altLang="en-US" sz="2400" dirty="0"/>
                  <a:t>を繰り返す</a:t>
                </a:r>
                <a:r>
                  <a:rPr lang="en-US" altLang="ja-JP" sz="2400" dirty="0"/>
                  <a:t>  </a:t>
                </a:r>
              </a:p>
              <a:p>
                <a:pPr marL="457200" lvl="1" indent="0">
                  <a:lnSpc>
                    <a:spcPct val="100000"/>
                  </a:lnSpc>
                  <a:spcBef>
                    <a:spcPts val="600"/>
                  </a:spcBef>
                  <a:buNone/>
                </a:pPr>
                <a:r>
                  <a:rPr lang="en-US" altLang="ja-JP" sz="1700" dirty="0" smtClean="0"/>
                  <a:t>2.1 </a:t>
                </a:r>
                <a:r>
                  <a:rPr lang="ja-JP" altLang="en-US" sz="1700" dirty="0" smtClean="0"/>
                  <a:t>既合成部分</a:t>
                </a:r>
                <a:r>
                  <a:rPr lang="ja-JP" altLang="en-US" sz="1700" dirty="0"/>
                  <a:t>の隣接</a:t>
                </a:r>
                <a:r>
                  <a:rPr lang="ja-JP" altLang="en-US" sz="1700" dirty="0" smtClean="0"/>
                  <a:t>画素 </a:t>
                </a:r>
                <a:r>
                  <a:rPr lang="en-US" altLang="ja-JP" sz="1700" i="1" dirty="0" smtClean="0"/>
                  <a:t>p</a:t>
                </a:r>
                <a:r>
                  <a:rPr lang="en-US" altLang="ja-JP" sz="1700" dirty="0" smtClean="0"/>
                  <a:t> </a:t>
                </a:r>
                <a:r>
                  <a:rPr lang="ja-JP" altLang="en-US" sz="1700" dirty="0" smtClean="0"/>
                  <a:t>を</a:t>
                </a:r>
                <a:r>
                  <a:rPr lang="ja-JP" altLang="en-US" sz="1700" dirty="0"/>
                  <a:t>選択</a:t>
                </a:r>
                <a:endParaRPr lang="en-US" altLang="ja-JP" sz="1700" dirty="0"/>
              </a:p>
              <a:p>
                <a:pPr marL="457200" lvl="1" indent="0">
                  <a:lnSpc>
                    <a:spcPct val="100000"/>
                  </a:lnSpc>
                  <a:spcBef>
                    <a:spcPts val="600"/>
                  </a:spcBef>
                  <a:buNone/>
                </a:pPr>
                <a:r>
                  <a:rPr lang="en-US" altLang="ja-JP" sz="1700" dirty="0" smtClean="0"/>
                  <a:t>2.2 </a:t>
                </a:r>
                <a:r>
                  <a:rPr lang="en-US" altLang="ja-JP" sz="1700" i="1" dirty="0" smtClean="0"/>
                  <a:t>p</a:t>
                </a:r>
                <a:r>
                  <a:rPr lang="ja-JP" altLang="en-US" sz="1700" dirty="0"/>
                  <a:t>の近傍 </a:t>
                </a:r>
                <a:r>
                  <a:rPr lang="en-US" altLang="ja-JP" sz="1700" i="1" dirty="0"/>
                  <a:t>w</a:t>
                </a:r>
                <a:r>
                  <a:rPr lang="en-US" altLang="ja-JP" sz="1700" dirty="0"/>
                  <a:t>(</a:t>
                </a:r>
                <a:r>
                  <a:rPr lang="en-US" altLang="ja-JP" sz="1700" i="1" dirty="0"/>
                  <a:t>p</a:t>
                </a:r>
                <a:r>
                  <a:rPr lang="en-US" altLang="ja-JP" sz="1700" dirty="0"/>
                  <a:t>) </a:t>
                </a:r>
                <a:r>
                  <a:rPr lang="ja-JP" altLang="en-US" sz="1700" dirty="0"/>
                  <a:t>と最も似た</a:t>
                </a:r>
                <a:r>
                  <a:rPr lang="ja-JP" altLang="en-US" sz="1700" dirty="0" smtClean="0"/>
                  <a:t>領域 </a:t>
                </a:r>
                <a:r>
                  <a:rPr lang="en-US" altLang="ja-JP" sz="1700" i="1" dirty="0" err="1" smtClean="0"/>
                  <a:t>w</a:t>
                </a:r>
                <a:r>
                  <a:rPr lang="en-US" altLang="ja-JP" sz="1700" i="1" baseline="-25000" dirty="0" err="1" smtClean="0"/>
                  <a:t>best</a:t>
                </a:r>
                <a:r>
                  <a:rPr lang="ja-JP" altLang="en-US" sz="1700" dirty="0" smtClean="0"/>
                  <a:t>を </a:t>
                </a:r>
                <a:r>
                  <a:rPr lang="en-US" altLang="ja-JP" sz="1700" i="1" dirty="0" err="1" smtClean="0"/>
                  <a:t>I</a:t>
                </a:r>
                <a:r>
                  <a:rPr lang="en-US" altLang="ja-JP" sz="1700" i="1" baseline="-25000" dirty="0" err="1" smtClean="0"/>
                  <a:t>smp</a:t>
                </a:r>
                <a:r>
                  <a:rPr lang="en-US" altLang="ja-JP" sz="1700" dirty="0" smtClean="0"/>
                  <a:t> </a:t>
                </a:r>
                <a:r>
                  <a:rPr lang="ja-JP" altLang="en-US" sz="1700" dirty="0"/>
                  <a:t>より</a:t>
                </a:r>
                <a:r>
                  <a:rPr lang="ja-JP" altLang="en-US" sz="1700" dirty="0" smtClean="0"/>
                  <a:t>検索</a:t>
                </a:r>
                <a:endParaRPr lang="en-US" altLang="ja-JP" sz="1700" i="1" dirty="0"/>
              </a:p>
              <a:p>
                <a:pPr marL="457200" lvl="1" indent="0">
                  <a:lnSpc>
                    <a:spcPct val="100000"/>
                  </a:lnSpc>
                  <a:spcBef>
                    <a:spcPts val="600"/>
                  </a:spcBef>
                  <a:buNone/>
                </a:pPr>
                <a:r>
                  <a:rPr lang="en-US" altLang="ja-JP" sz="1700" dirty="0" smtClean="0">
                    <a:solidFill>
                      <a:srgbClr val="FF0000"/>
                    </a:solidFill>
                  </a:rPr>
                  <a:t>2.3  </a:t>
                </a:r>
                <a14:m>
                  <m:oMath xmlns:m="http://schemas.openxmlformats.org/officeDocument/2006/math">
                    <m:r>
                      <a:rPr lang="en-US" altLang="ja-JP" sz="1700" i="1">
                        <a:solidFill>
                          <a:srgbClr val="FF0000"/>
                        </a:solidFill>
                        <a:latin typeface="Cambria Math" panose="02040503050406030204" pitchFamily="18" charset="0"/>
                      </a:rPr>
                      <m:t>𝑑</m:t>
                    </m:r>
                    <m:d>
                      <m:dPr>
                        <m:ctrlPr>
                          <a:rPr lang="en-US" altLang="ja-JP" sz="1700" i="1">
                            <a:solidFill>
                              <a:srgbClr val="FF0000"/>
                            </a:solidFill>
                            <a:latin typeface="Cambria Math" panose="02040503050406030204" pitchFamily="18" charset="0"/>
                          </a:rPr>
                        </m:ctrlPr>
                      </m:dPr>
                      <m:e>
                        <m:r>
                          <a:rPr lang="en-US" altLang="ja-JP" sz="1700" i="1">
                            <a:solidFill>
                              <a:srgbClr val="FF0000"/>
                            </a:solidFill>
                            <a:latin typeface="Cambria Math" panose="02040503050406030204" pitchFamily="18" charset="0"/>
                          </a:rPr>
                          <m:t>𝑤</m:t>
                        </m:r>
                        <m:d>
                          <m:dPr>
                            <m:ctrlPr>
                              <a:rPr lang="en-US" altLang="ja-JP" sz="1700" i="1">
                                <a:solidFill>
                                  <a:srgbClr val="FF0000"/>
                                </a:solidFill>
                                <a:latin typeface="Cambria Math" panose="02040503050406030204" pitchFamily="18" charset="0"/>
                              </a:rPr>
                            </m:ctrlPr>
                          </m:dPr>
                          <m:e>
                            <m:r>
                              <a:rPr lang="en-US" altLang="ja-JP" sz="1700" i="1">
                                <a:solidFill>
                                  <a:srgbClr val="FF0000"/>
                                </a:solidFill>
                                <a:latin typeface="Cambria Math" panose="02040503050406030204" pitchFamily="18" charset="0"/>
                              </a:rPr>
                              <m:t>𝑝</m:t>
                            </m:r>
                          </m:e>
                        </m:d>
                        <m:r>
                          <a:rPr lang="en-US" altLang="ja-JP" sz="1700" i="1">
                            <a:solidFill>
                              <a:srgbClr val="FF0000"/>
                            </a:solidFill>
                            <a:latin typeface="Cambria Math" panose="02040503050406030204" pitchFamily="18" charset="0"/>
                          </a:rPr>
                          <m:t>,</m:t>
                        </m:r>
                        <m:r>
                          <a:rPr lang="en-US" altLang="ja-JP" sz="1700" i="1">
                            <a:solidFill>
                              <a:srgbClr val="FF0000"/>
                            </a:solidFill>
                            <a:latin typeface="Cambria Math" panose="02040503050406030204" pitchFamily="18" charset="0"/>
                          </a:rPr>
                          <m:t>𝑤</m:t>
                        </m:r>
                        <m:r>
                          <a:rPr lang="en-US" altLang="ja-JP" sz="1700" i="1">
                            <a:solidFill>
                              <a:srgbClr val="FF0000"/>
                            </a:solidFill>
                            <a:latin typeface="Cambria Math" panose="02040503050406030204" pitchFamily="18" charset="0"/>
                          </a:rPr>
                          <m:t>′</m:t>
                        </m:r>
                      </m:e>
                    </m:d>
                    <m:r>
                      <a:rPr lang="en-US" altLang="ja-JP" sz="1700" b="0" i="0" smtClean="0">
                        <a:solidFill>
                          <a:srgbClr val="FF0000"/>
                        </a:solidFill>
                        <a:latin typeface="Cambria Math" panose="02040503050406030204" pitchFamily="18" charset="0"/>
                      </a:rPr>
                      <m:t>≤</m:t>
                    </m:r>
                    <m:r>
                      <a:rPr lang="en-US" altLang="ja-JP" sz="1700" b="0" i="1" smtClean="0">
                        <a:solidFill>
                          <a:srgbClr val="FF0000"/>
                        </a:solidFill>
                        <a:latin typeface="Cambria Math" panose="02040503050406030204" pitchFamily="18" charset="0"/>
                      </a:rPr>
                      <m:t>1.1∗</m:t>
                    </m:r>
                    <m:r>
                      <a:rPr lang="en-US" altLang="ja-JP" sz="1700" i="1">
                        <a:solidFill>
                          <a:srgbClr val="FF0000"/>
                        </a:solidFill>
                        <a:latin typeface="Cambria Math" panose="02040503050406030204" pitchFamily="18" charset="0"/>
                      </a:rPr>
                      <m:t>𝑑</m:t>
                    </m:r>
                    <m:d>
                      <m:dPr>
                        <m:ctrlPr>
                          <a:rPr lang="en-US" altLang="ja-JP" sz="1700" i="1">
                            <a:solidFill>
                              <a:srgbClr val="FF0000"/>
                            </a:solidFill>
                            <a:latin typeface="Cambria Math" panose="02040503050406030204" pitchFamily="18" charset="0"/>
                          </a:rPr>
                        </m:ctrlPr>
                      </m:dPr>
                      <m:e>
                        <m:r>
                          <a:rPr lang="en-US" altLang="ja-JP" sz="1700" i="1">
                            <a:solidFill>
                              <a:srgbClr val="FF0000"/>
                            </a:solidFill>
                            <a:latin typeface="Cambria Math" panose="02040503050406030204" pitchFamily="18" charset="0"/>
                          </a:rPr>
                          <m:t>𝑤</m:t>
                        </m:r>
                        <m:d>
                          <m:dPr>
                            <m:ctrlPr>
                              <a:rPr lang="en-US" altLang="ja-JP" sz="1700" i="1">
                                <a:solidFill>
                                  <a:srgbClr val="FF0000"/>
                                </a:solidFill>
                                <a:latin typeface="Cambria Math" panose="02040503050406030204" pitchFamily="18" charset="0"/>
                              </a:rPr>
                            </m:ctrlPr>
                          </m:dPr>
                          <m:e>
                            <m:r>
                              <a:rPr lang="en-US" altLang="ja-JP" sz="1700" i="1">
                                <a:solidFill>
                                  <a:srgbClr val="FF0000"/>
                                </a:solidFill>
                                <a:latin typeface="Cambria Math" panose="02040503050406030204" pitchFamily="18" charset="0"/>
                              </a:rPr>
                              <m:t>𝑝</m:t>
                            </m:r>
                          </m:e>
                        </m:d>
                        <m:r>
                          <a:rPr lang="en-US" altLang="ja-JP" sz="1700" i="1">
                            <a:solidFill>
                              <a:srgbClr val="FF0000"/>
                            </a:solidFill>
                            <a:latin typeface="Cambria Math" panose="02040503050406030204" pitchFamily="18" charset="0"/>
                          </a:rPr>
                          <m:t>,</m:t>
                        </m:r>
                        <m:sSub>
                          <m:sSubPr>
                            <m:ctrlPr>
                              <a:rPr lang="en-US" altLang="ja-JP" sz="1700" b="0" i="1" smtClean="0">
                                <a:solidFill>
                                  <a:srgbClr val="FF0000"/>
                                </a:solidFill>
                                <a:latin typeface="Cambria Math" panose="02040503050406030204" pitchFamily="18" charset="0"/>
                              </a:rPr>
                            </m:ctrlPr>
                          </m:sSubPr>
                          <m:e>
                            <m:r>
                              <a:rPr lang="en-US" altLang="ja-JP" sz="1700" i="1">
                                <a:solidFill>
                                  <a:srgbClr val="FF0000"/>
                                </a:solidFill>
                                <a:latin typeface="Cambria Math" panose="02040503050406030204" pitchFamily="18" charset="0"/>
                              </a:rPr>
                              <m:t>𝑤</m:t>
                            </m:r>
                          </m:e>
                          <m:sub>
                            <m:r>
                              <a:rPr lang="en-US" altLang="ja-JP" sz="1700" b="0" i="1" smtClean="0">
                                <a:solidFill>
                                  <a:srgbClr val="FF0000"/>
                                </a:solidFill>
                                <a:latin typeface="Cambria Math" panose="02040503050406030204" pitchFamily="18" charset="0"/>
                              </a:rPr>
                              <m:t>𝑏𝑒𝑠𝑡</m:t>
                            </m:r>
                          </m:sub>
                        </m:sSub>
                      </m:e>
                    </m:d>
                  </m:oMath>
                </a14:m>
                <a:r>
                  <a:rPr lang="en-US" altLang="ja-JP" sz="1700" dirty="0" smtClean="0">
                    <a:solidFill>
                      <a:srgbClr val="FF0000"/>
                    </a:solidFill>
                  </a:rPr>
                  <a:t> </a:t>
                </a:r>
                <a:r>
                  <a:rPr lang="ja-JP" altLang="en-US" sz="1700" dirty="0" smtClean="0">
                    <a:solidFill>
                      <a:srgbClr val="FF0000"/>
                    </a:solidFill>
                  </a:rPr>
                  <a:t>を満たすすべての　</a:t>
                </a:r>
                <a:endParaRPr lang="en-US" altLang="ja-JP" sz="1700" dirty="0" smtClean="0">
                  <a:solidFill>
                    <a:srgbClr val="FF0000"/>
                  </a:solidFill>
                </a:endParaRPr>
              </a:p>
              <a:p>
                <a:pPr marL="457200" lvl="1" indent="0">
                  <a:lnSpc>
                    <a:spcPct val="100000"/>
                  </a:lnSpc>
                  <a:spcBef>
                    <a:spcPts val="600"/>
                  </a:spcBef>
                  <a:buNone/>
                </a:pPr>
                <a:r>
                  <a:rPr lang="ja-JP" altLang="en-US" sz="1700" dirty="0">
                    <a:solidFill>
                      <a:srgbClr val="FF0000"/>
                    </a:solidFill>
                  </a:rPr>
                  <a:t>　</a:t>
                </a:r>
                <a:r>
                  <a:rPr lang="ja-JP" altLang="en-US" sz="1700" dirty="0" smtClean="0">
                    <a:solidFill>
                      <a:srgbClr val="FF0000"/>
                    </a:solidFill>
                  </a:rPr>
                  <a:t>　</a:t>
                </a:r>
                <a14:m>
                  <m:oMath xmlns:m="http://schemas.openxmlformats.org/officeDocument/2006/math">
                    <m:r>
                      <a:rPr lang="en-US" altLang="ja-JP" sz="1700" i="1">
                        <a:solidFill>
                          <a:srgbClr val="FF0000"/>
                        </a:solidFill>
                        <a:latin typeface="Cambria Math" panose="02040503050406030204" pitchFamily="18" charset="0"/>
                      </a:rPr>
                      <m:t>𝑤</m:t>
                    </m:r>
                    <m:r>
                      <a:rPr lang="en-US" altLang="ja-JP" sz="1700" i="1">
                        <a:solidFill>
                          <a:srgbClr val="FF0000"/>
                        </a:solidFill>
                        <a:latin typeface="Cambria Math" panose="02040503050406030204" pitchFamily="18" charset="0"/>
                      </a:rPr>
                      <m:t>′</m:t>
                    </m:r>
                  </m:oMath>
                </a14:m>
                <a:r>
                  <a:rPr lang="ja-JP" altLang="en-US" sz="1700" dirty="0" smtClean="0">
                    <a:solidFill>
                      <a:srgbClr val="FF0000"/>
                    </a:solidFill>
                  </a:rPr>
                  <a:t>を</a:t>
                </a:r>
                <a:r>
                  <a:rPr lang="en-US" altLang="ja-JP" sz="1700" i="1" dirty="0" smtClean="0">
                    <a:solidFill>
                      <a:srgbClr val="FF0000"/>
                    </a:solidFill>
                  </a:rPr>
                  <a:t>I</a:t>
                </a:r>
                <a:r>
                  <a:rPr lang="en-US" altLang="ja-JP" sz="1700" i="1" baseline="-25000" dirty="0" smtClean="0">
                    <a:solidFill>
                      <a:srgbClr val="FF0000"/>
                    </a:solidFill>
                  </a:rPr>
                  <a:t>smp</a:t>
                </a:r>
                <a:r>
                  <a:rPr lang="en-US" altLang="ja-JP" sz="1700" dirty="0" smtClean="0">
                    <a:solidFill>
                      <a:srgbClr val="FF0000"/>
                    </a:solidFill>
                  </a:rPr>
                  <a:t> </a:t>
                </a:r>
                <a:r>
                  <a:rPr lang="ja-JP" altLang="en-US" sz="1700" dirty="0">
                    <a:solidFill>
                      <a:srgbClr val="FF0000"/>
                    </a:solidFill>
                  </a:rPr>
                  <a:t>より検索</a:t>
                </a:r>
                <a:endParaRPr lang="en-US" altLang="ja-JP" sz="1700" dirty="0">
                  <a:solidFill>
                    <a:srgbClr val="FF0000"/>
                  </a:solidFill>
                </a:endParaRPr>
              </a:p>
              <a:p>
                <a:pPr marL="457200" lvl="1" indent="0">
                  <a:lnSpc>
                    <a:spcPct val="100000"/>
                  </a:lnSpc>
                  <a:spcBef>
                    <a:spcPts val="600"/>
                  </a:spcBef>
                  <a:buNone/>
                </a:pPr>
                <a:r>
                  <a:rPr lang="en-US" altLang="ja-JP" sz="1700" dirty="0" smtClean="0">
                    <a:solidFill>
                      <a:srgbClr val="FF0000"/>
                    </a:solidFill>
                  </a:rPr>
                  <a:t>2.4 </a:t>
                </a:r>
                <a:r>
                  <a:rPr lang="ja-JP" altLang="en-US" sz="1700" dirty="0" smtClean="0">
                    <a:solidFill>
                      <a:srgbClr val="FF0000"/>
                    </a:solidFill>
                  </a:rPr>
                  <a:t>発見</a:t>
                </a:r>
                <a:r>
                  <a:rPr lang="ja-JP" altLang="en-US" sz="1700" dirty="0">
                    <a:solidFill>
                      <a:srgbClr val="FF0000"/>
                    </a:solidFill>
                  </a:rPr>
                  <a:t>した</a:t>
                </a:r>
                <a14:m>
                  <m:oMath xmlns:m="http://schemas.openxmlformats.org/officeDocument/2006/math">
                    <m:r>
                      <a:rPr lang="ja-JP" altLang="en-US" sz="1700" i="1" dirty="0" smtClean="0">
                        <a:solidFill>
                          <a:srgbClr val="FF0000"/>
                        </a:solidFill>
                        <a:latin typeface="Cambria Math" panose="02040503050406030204" pitchFamily="18" charset="0"/>
                      </a:rPr>
                      <m:t>複数の</m:t>
                    </m:r>
                    <m:r>
                      <a:rPr lang="en-US" altLang="ja-JP" sz="1700" i="1">
                        <a:solidFill>
                          <a:srgbClr val="FF0000"/>
                        </a:solidFill>
                        <a:latin typeface="Cambria Math" panose="02040503050406030204" pitchFamily="18" charset="0"/>
                      </a:rPr>
                      <m:t>𝑤</m:t>
                    </m:r>
                    <m:r>
                      <a:rPr lang="en-US" altLang="ja-JP" sz="1700" i="1">
                        <a:solidFill>
                          <a:srgbClr val="FF0000"/>
                        </a:solidFill>
                        <a:latin typeface="Cambria Math" panose="02040503050406030204" pitchFamily="18" charset="0"/>
                      </a:rPr>
                      <m:t>′</m:t>
                    </m:r>
                  </m:oMath>
                </a14:m>
                <a:r>
                  <a:rPr lang="ja-JP" altLang="en-US" sz="1700" dirty="0">
                    <a:solidFill>
                      <a:srgbClr val="FF0000"/>
                    </a:solidFill>
                  </a:rPr>
                  <a:t>の</a:t>
                </a:r>
                <a:r>
                  <a:rPr lang="ja-JP" altLang="en-US" sz="1700" dirty="0" smtClean="0">
                    <a:solidFill>
                      <a:srgbClr val="FF0000"/>
                    </a:solidFill>
                  </a:rPr>
                  <a:t>中央画素値からヒストグラムを作成</a:t>
                </a:r>
                <a:endParaRPr lang="en-US" altLang="ja-JP" sz="1700" dirty="0" smtClean="0">
                  <a:solidFill>
                    <a:srgbClr val="FF0000"/>
                  </a:solidFill>
                </a:endParaRPr>
              </a:p>
              <a:p>
                <a:pPr marL="457200" lvl="1" indent="0">
                  <a:lnSpc>
                    <a:spcPct val="100000"/>
                  </a:lnSpc>
                  <a:spcBef>
                    <a:spcPts val="600"/>
                  </a:spcBef>
                  <a:buNone/>
                </a:pPr>
                <a:r>
                  <a:rPr lang="ja-JP" altLang="en-US" sz="1700" dirty="0">
                    <a:solidFill>
                      <a:srgbClr val="FF0000"/>
                    </a:solidFill>
                  </a:rPr>
                  <a:t>　</a:t>
                </a:r>
                <a:r>
                  <a:rPr lang="ja-JP" altLang="en-US" sz="1700" dirty="0" smtClean="0">
                    <a:solidFill>
                      <a:srgbClr val="FF0000"/>
                    </a:solidFill>
                  </a:rPr>
                  <a:t>　し，最も頻度が高いものを </a:t>
                </a:r>
                <a:r>
                  <a:rPr lang="en-US" altLang="ja-JP" sz="1700" i="1" dirty="0" smtClean="0">
                    <a:solidFill>
                      <a:srgbClr val="FF0000"/>
                    </a:solidFill>
                  </a:rPr>
                  <a:t>p</a:t>
                </a:r>
                <a:r>
                  <a:rPr lang="en-US" altLang="ja-JP" sz="1700" dirty="0" smtClean="0">
                    <a:solidFill>
                      <a:srgbClr val="FF0000"/>
                    </a:solidFill>
                  </a:rPr>
                  <a:t> </a:t>
                </a:r>
                <a:r>
                  <a:rPr lang="ja-JP" altLang="en-US" sz="1700" dirty="0" smtClean="0">
                    <a:solidFill>
                      <a:srgbClr val="FF0000"/>
                    </a:solidFill>
                  </a:rPr>
                  <a:t>に</a:t>
                </a:r>
                <a:r>
                  <a:rPr lang="ja-JP" altLang="en-US" sz="1700" dirty="0">
                    <a:solidFill>
                      <a:srgbClr val="FF0000"/>
                    </a:solidFill>
                  </a:rPr>
                  <a:t>代入</a:t>
                </a:r>
                <a:endParaRPr lang="en-US" altLang="ja-JP" sz="1700" dirty="0">
                  <a:solidFill>
                    <a:srgbClr val="FF0000"/>
                  </a:solidFill>
                </a:endParaRPr>
              </a:p>
              <a:p>
                <a:pPr marL="457200" lvl="1" indent="0">
                  <a:lnSpc>
                    <a:spcPct val="100000"/>
                  </a:lnSpc>
                  <a:spcBef>
                    <a:spcPts val="600"/>
                  </a:spcBef>
                  <a:buNone/>
                </a:pPr>
                <a:r>
                  <a:rPr lang="en-US" altLang="ja-JP" sz="1700" dirty="0" smtClean="0"/>
                  <a:t>2.4 </a:t>
                </a:r>
                <a:r>
                  <a:rPr lang="ja-JP" altLang="en-US" sz="1700" dirty="0" smtClean="0"/>
                  <a:t>全画素</a:t>
                </a:r>
                <a:r>
                  <a:rPr lang="ja-JP" altLang="en-US" sz="1700" dirty="0"/>
                  <a:t>の合成がなされたら</a:t>
                </a:r>
                <a:r>
                  <a:rPr lang="ja-JP" altLang="en-US" sz="1700" dirty="0" smtClean="0"/>
                  <a:t>終了</a:t>
                </a:r>
              </a:p>
              <a:p>
                <a:pPr marL="457200" lvl="1" indent="0">
                  <a:lnSpc>
                    <a:spcPct val="100000"/>
                  </a:lnSpc>
                  <a:spcBef>
                    <a:spcPts val="600"/>
                  </a:spcBef>
                  <a:buNone/>
                </a:pPr>
                <a:endParaRPr kumimoji="1"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47192" y="1686878"/>
                <a:ext cx="6610018" cy="5073318"/>
              </a:xfrm>
              <a:blipFill>
                <a:blip r:embed="rId3"/>
                <a:stretch>
                  <a:fillRect l="-2120" t="-962"/>
                </a:stretch>
              </a:blipFill>
            </p:spPr>
            <p:txBody>
              <a:bodyPr/>
              <a:lstStyle/>
              <a:p>
                <a:r>
                  <a:rPr lang="ja-JP" altLang="en-US">
                    <a:noFill/>
                  </a:rPr>
                  <a:t> </a:t>
                </a:r>
              </a:p>
            </p:txBody>
          </p:sp>
        </mc:Fallback>
      </mc:AlternateContent>
      <p:pic>
        <p:nvPicPr>
          <p:cNvPr id="5" name="図 4"/>
          <p:cNvPicPr>
            <a:picLocks noChangeAspect="1"/>
          </p:cNvPicPr>
          <p:nvPr/>
        </p:nvPicPr>
        <p:blipFill>
          <a:blip r:embed="rId4"/>
          <a:stretch>
            <a:fillRect/>
          </a:stretch>
        </p:blipFill>
        <p:spPr>
          <a:xfrm>
            <a:off x="278782" y="1907055"/>
            <a:ext cx="4867714" cy="2143182"/>
          </a:xfrm>
          <a:prstGeom prst="rect">
            <a:avLst/>
          </a:prstGeom>
        </p:spPr>
      </p:pic>
      <p:sp>
        <p:nvSpPr>
          <p:cNvPr id="6" name="正方形/長方形 5"/>
          <p:cNvSpPr/>
          <p:nvPr/>
        </p:nvSpPr>
        <p:spPr>
          <a:xfrm>
            <a:off x="779478" y="4028896"/>
            <a:ext cx="1451038"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rPr>
              <a:t>example</a:t>
            </a:r>
            <a:endParaRPr lang="ja-JP" altLang="en-US" sz="24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2989278" y="4028896"/>
            <a:ext cx="2031325"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合成中の</a:t>
            </a:r>
            <a:r>
              <a:rPr lang="ja-JP" altLang="en-US" sz="2400" dirty="0">
                <a:latin typeface="メイリオ" panose="020B0604030504040204" pitchFamily="50" charset="-128"/>
                <a:ea typeface="メイリオ" panose="020B0604030504040204" pitchFamily="50" charset="-128"/>
              </a:rPr>
              <a:t>画像</a:t>
            </a:r>
          </a:p>
        </p:txBody>
      </p:sp>
      <p:sp>
        <p:nvSpPr>
          <p:cNvPr id="8" name="コンテンツ プレースホルダー 2"/>
          <p:cNvSpPr txBox="1">
            <a:spLocks/>
          </p:cNvSpPr>
          <p:nvPr/>
        </p:nvSpPr>
        <p:spPr>
          <a:xfrm>
            <a:off x="499020" y="4671673"/>
            <a:ext cx="4763859" cy="1940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smtClean="0"/>
              <a:t>中央からテクスチャを</a:t>
            </a:r>
            <a:r>
              <a:rPr lang="en-US" altLang="ja-JP" sz="2400" dirty="0" smtClean="0"/>
              <a:t>”grow”</a:t>
            </a:r>
            <a:r>
              <a:rPr lang="ja-JP" altLang="en-US" sz="2400" dirty="0" smtClean="0"/>
              <a:t>させる</a:t>
            </a:r>
            <a:endParaRPr lang="en-US" altLang="ja-JP" sz="2400" dirty="0" smtClean="0"/>
          </a:p>
          <a:p>
            <a:r>
              <a:rPr lang="ja-JP" altLang="en-US" sz="2400" dirty="0" smtClean="0"/>
              <a:t>注目画素 </a:t>
            </a:r>
            <a:r>
              <a:rPr lang="en-US" altLang="ja-JP" sz="2400" i="1" dirty="0" smtClean="0"/>
              <a:t>p</a:t>
            </a:r>
            <a:r>
              <a:rPr lang="en-US" altLang="ja-JP" sz="2400" dirty="0" smtClean="0"/>
              <a:t> </a:t>
            </a:r>
            <a:r>
              <a:rPr lang="ja-JP" altLang="en-US" sz="2400" dirty="0" smtClean="0"/>
              <a:t>の近傍 </a:t>
            </a:r>
            <a:r>
              <a:rPr lang="en-US" altLang="ja-JP" sz="2400" dirty="0" smtClean="0"/>
              <a:t>w(</a:t>
            </a:r>
            <a:r>
              <a:rPr lang="en-US" altLang="ja-JP" sz="2400" i="1" dirty="0" smtClean="0"/>
              <a:t>p</a:t>
            </a:r>
            <a:r>
              <a:rPr lang="en-US" altLang="ja-JP" sz="2400" dirty="0" smtClean="0"/>
              <a:t>)</a:t>
            </a:r>
            <a:r>
              <a:rPr lang="ja-JP" altLang="en-US" sz="2400" dirty="0"/>
              <a:t> </a:t>
            </a:r>
            <a:r>
              <a:rPr lang="ja-JP" altLang="en-US" sz="2400" dirty="0" smtClean="0"/>
              <a:t>と似た領域 </a:t>
            </a:r>
            <a:r>
              <a:rPr lang="en-US" altLang="ja-JP" sz="2400" dirty="0" smtClean="0"/>
              <a:t>w’ </a:t>
            </a:r>
            <a:r>
              <a:rPr lang="ja-JP" altLang="en-US" sz="2400" dirty="0" smtClean="0"/>
              <a:t>を </a:t>
            </a:r>
            <a:r>
              <a:rPr lang="en-US" altLang="ja-JP" sz="2400" dirty="0" smtClean="0"/>
              <a:t>example</a:t>
            </a:r>
            <a:r>
              <a:rPr lang="ja-JP" altLang="en-US" sz="2400" dirty="0" smtClean="0"/>
              <a:t>から検索</a:t>
            </a:r>
            <a:endParaRPr lang="ja-JP" altLang="en-US" sz="2400" dirty="0"/>
          </a:p>
        </p:txBody>
      </p:sp>
      <p:sp>
        <p:nvSpPr>
          <p:cNvPr id="9" name="正方形/長方形 8"/>
          <p:cNvSpPr/>
          <p:nvPr/>
        </p:nvSpPr>
        <p:spPr>
          <a:xfrm>
            <a:off x="5376891" y="6412348"/>
            <a:ext cx="6380273" cy="400110"/>
          </a:xfrm>
          <a:prstGeom prst="rect">
            <a:avLst/>
          </a:prstGeom>
        </p:spPr>
        <p:txBody>
          <a:bodyPr wrap="none">
            <a:spAutoFit/>
          </a:bodyPr>
          <a:lstStyle/>
          <a:p>
            <a:pPr lvl="1">
              <a:spcBef>
                <a:spcPts val="600"/>
              </a:spcBef>
            </a:pPr>
            <a:r>
              <a:rPr lang="en-US" altLang="ja-JP" sz="2000" dirty="0" smtClean="0"/>
              <a:t>※ </a:t>
            </a:r>
            <a:r>
              <a:rPr lang="ja-JP" altLang="en-US" sz="2000" dirty="0" smtClean="0"/>
              <a:t>論文</a:t>
            </a:r>
            <a:r>
              <a:rPr lang="ja-JP" altLang="en-US" sz="2000" dirty="0"/>
              <a:t>で紹介されているアルゴリズムはもう少し複雑</a:t>
            </a:r>
          </a:p>
        </p:txBody>
      </p:sp>
      <p:sp>
        <p:nvSpPr>
          <p:cNvPr id="11" name="タイトル 1"/>
          <p:cNvSpPr txBox="1">
            <a:spLocks/>
          </p:cNvSpPr>
          <p:nvPr/>
        </p:nvSpPr>
        <p:spPr>
          <a:xfrm>
            <a:off x="512895" y="508482"/>
            <a:ext cx="4507708"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ctr"/>
            <a:r>
              <a:rPr lang="ja-JP" altLang="en-US" sz="3600" b="1" smtClean="0"/>
              <a:t>画素ごとに合成</a:t>
            </a:r>
            <a:endParaRPr lang="ja-JP" altLang="en-US" dirty="0"/>
          </a:p>
        </p:txBody>
      </p:sp>
      <p:sp>
        <p:nvSpPr>
          <p:cNvPr id="12" name="正方形/長方形 11"/>
          <p:cNvSpPr/>
          <p:nvPr/>
        </p:nvSpPr>
        <p:spPr>
          <a:xfrm>
            <a:off x="5146495" y="459619"/>
            <a:ext cx="6841066" cy="830997"/>
          </a:xfrm>
          <a:prstGeom prst="rect">
            <a:avLst/>
          </a:prstGeom>
        </p:spPr>
        <p:txBody>
          <a:bodyPr wrap="square">
            <a:spAutoFit/>
          </a:bodyPr>
          <a:lstStyle/>
          <a:p>
            <a:r>
              <a:rPr lang="en-US" altLang="ja-JP" sz="2400" dirty="0"/>
              <a:t>Alexei A. </a:t>
            </a:r>
            <a:r>
              <a:rPr lang="en-US" altLang="ja-JP" sz="2400" dirty="0" err="1"/>
              <a:t>Efros</a:t>
            </a:r>
            <a:r>
              <a:rPr lang="en-US" altLang="ja-JP" sz="2400" dirty="0"/>
              <a:t> and Thomas K. Leung, Texture Synthesis by Non-parametric Sampling, ICCV 1999</a:t>
            </a:r>
            <a:endParaRPr lang="ja-JP" altLang="en-US" sz="2400" dirty="0"/>
          </a:p>
        </p:txBody>
      </p:sp>
    </p:spTree>
    <p:extLst>
      <p:ext uri="{BB962C8B-B14F-4D97-AF65-F5344CB8AC3E}">
        <p14:creationId xmlns:p14="http://schemas.microsoft.com/office/powerpoint/2010/main" val="3833416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実装例</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13418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パッチごとに</a:t>
            </a:r>
            <a:r>
              <a:rPr lang="ja-JP" altLang="en-US" dirty="0"/>
              <a:t>コピ</a:t>
            </a:r>
            <a:r>
              <a:rPr lang="ja-JP" altLang="en-US" dirty="0" smtClean="0"/>
              <a:t>ー</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27623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テクスチャ合成とは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Nonparametric texture synthesis</a:t>
            </a:r>
          </a:p>
          <a:p>
            <a:r>
              <a:rPr lang="en-US" altLang="ja-JP" dirty="0" smtClean="0"/>
              <a:t>Patch-based texture synthesis</a:t>
            </a:r>
          </a:p>
          <a:p>
            <a:r>
              <a:rPr kumimoji="1" lang="en-US" altLang="ja-JP" dirty="0" smtClean="0"/>
              <a:t>Patch match</a:t>
            </a:r>
          </a:p>
          <a:p>
            <a:r>
              <a:rPr lang="en-US" altLang="ja-JP" dirty="0" smtClean="0"/>
              <a:t>Lapped textures</a:t>
            </a:r>
            <a:endParaRPr lang="en-US" altLang="ja-JP" dirty="0"/>
          </a:p>
          <a:p>
            <a:r>
              <a:rPr kumimoji="1" lang="en-US" altLang="ja-JP" dirty="0" err="1" smtClean="0"/>
              <a:t>GraphCut</a:t>
            </a:r>
            <a:r>
              <a:rPr kumimoji="1" lang="en-US" altLang="ja-JP" dirty="0" smtClean="0"/>
              <a:t> Textures</a:t>
            </a:r>
          </a:p>
          <a:p>
            <a:r>
              <a:rPr lang="en-US" altLang="ja-JP" dirty="0" smtClean="0"/>
              <a:t>Image Analogies</a:t>
            </a:r>
            <a:endParaRPr kumimoji="1" lang="en-US" altLang="ja-JP" dirty="0" smtClean="0"/>
          </a:p>
          <a:p>
            <a:pPr marL="0" indent="0">
              <a:buNone/>
            </a:pPr>
            <a:endParaRPr lang="en-US" altLang="ja-JP" dirty="0"/>
          </a:p>
          <a:p>
            <a:r>
              <a:rPr lang="en-US" altLang="ja-JP" dirty="0" smtClean="0"/>
              <a:t>Seam curving</a:t>
            </a:r>
            <a:endParaRPr kumimoji="1" lang="ja-JP" altLang="en-US" dirty="0"/>
          </a:p>
        </p:txBody>
      </p:sp>
    </p:spTree>
    <p:extLst>
      <p:ext uri="{BB962C8B-B14F-4D97-AF65-F5344CB8AC3E}">
        <p14:creationId xmlns:p14="http://schemas.microsoft.com/office/powerpoint/2010/main" val="1631183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3133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76621" y="285750"/>
            <a:ext cx="10765139" cy="6343650"/>
          </a:xfrm>
        </p:spPr>
        <p:txBody>
          <a:bodyPr>
            <a:normAutofit/>
          </a:bodyPr>
          <a:lstStyle/>
          <a:p>
            <a:pPr marL="0" indent="0">
              <a:lnSpc>
                <a:spcPct val="100000"/>
              </a:lnSpc>
              <a:spcBef>
                <a:spcPts val="600"/>
              </a:spcBef>
              <a:buNone/>
            </a:pPr>
            <a:r>
              <a:rPr lang="ja-JP" altLang="en-US" sz="2400" b="1" dirty="0" smtClean="0"/>
              <a:t>○ 講義</a:t>
            </a:r>
            <a:r>
              <a:rPr lang="ja-JP" altLang="en-US" sz="2400" b="1" dirty="0"/>
              <a:t>の</a:t>
            </a:r>
            <a:r>
              <a:rPr lang="ja-JP" altLang="en-US" sz="2400" b="1" dirty="0" smtClean="0"/>
              <a:t>概要</a:t>
            </a:r>
            <a:r>
              <a:rPr lang="en-US" altLang="ja-JP" sz="2400" b="1" dirty="0" smtClean="0"/>
              <a:t>: </a:t>
            </a:r>
          </a:p>
          <a:p>
            <a:pPr marL="0" indent="0">
              <a:lnSpc>
                <a:spcPct val="100000"/>
              </a:lnSpc>
              <a:spcBef>
                <a:spcPts val="600"/>
              </a:spcBef>
              <a:buNone/>
            </a:pPr>
            <a:r>
              <a:rPr lang="ja-JP" altLang="en-US" sz="1800" dirty="0" smtClean="0"/>
              <a:t>画像処理は，産業・自然科学・エンタテインメントなど，多種多様な分野の発展に関わる非常に重要な技術です．本講義では，デジタルメディア処理１の内容を発展させ，フィルタ処理・画像圧縮・領域分割・画像認識に関する多様な内容を解説します．それぞれの技術に関して，コーディング可能な深さで理解できるよう，ソースコードを交えながら詳細な技術解説を行ないます．</a:t>
            </a:r>
            <a:endParaRPr lang="en-US" altLang="ja-JP" sz="1800" dirty="0" smtClean="0"/>
          </a:p>
          <a:p>
            <a:pPr marL="0" indent="0">
              <a:lnSpc>
                <a:spcPct val="100000"/>
              </a:lnSpc>
              <a:spcBef>
                <a:spcPts val="600"/>
              </a:spcBef>
              <a:buNone/>
            </a:pPr>
            <a:r>
              <a:rPr lang="ja-JP" altLang="en-US" sz="2400" b="1" dirty="0" smtClean="0"/>
              <a:t>○ 達成目標 </a:t>
            </a:r>
            <a:r>
              <a:rPr lang="en-US" altLang="ja-JP" sz="2400" b="1" dirty="0" smtClean="0"/>
              <a:t>: </a:t>
            </a:r>
            <a:endParaRPr lang="en-US" altLang="ja-JP" sz="1800" dirty="0" smtClean="0"/>
          </a:p>
          <a:p>
            <a:pPr marL="342900" indent="-342900">
              <a:lnSpc>
                <a:spcPct val="100000"/>
              </a:lnSpc>
              <a:spcBef>
                <a:spcPts val="600"/>
              </a:spcBef>
              <a:buAutoNum type="arabicPeriod"/>
            </a:pPr>
            <a:r>
              <a:rPr lang="ja-JP" altLang="en-US" sz="1800" dirty="0" smtClean="0"/>
              <a:t>領域分割 </a:t>
            </a:r>
            <a:r>
              <a:rPr lang="en-US" altLang="ja-JP" sz="1800" dirty="0" smtClean="0"/>
              <a:t>– </a:t>
            </a:r>
            <a:r>
              <a:rPr lang="ja-JP" altLang="en-US" sz="1800" dirty="0" smtClean="0"/>
              <a:t>画像の領域分割法について主要なアルゴリズムを説明・実装できる</a:t>
            </a:r>
            <a:endParaRPr lang="en-US" altLang="ja-JP" sz="1800" dirty="0" smtClean="0"/>
          </a:p>
          <a:p>
            <a:pPr marL="342900" indent="-342900">
              <a:lnSpc>
                <a:spcPct val="100000"/>
              </a:lnSpc>
              <a:spcBef>
                <a:spcPts val="600"/>
              </a:spcBef>
              <a:buAutoNum type="arabicPeriod"/>
            </a:pPr>
            <a:r>
              <a:rPr lang="ja-JP" altLang="en-US" sz="1800" dirty="0" smtClean="0"/>
              <a:t>特徴抽出 </a:t>
            </a:r>
            <a:r>
              <a:rPr lang="en-US" altLang="ja-JP" sz="1800" dirty="0" smtClean="0"/>
              <a:t>– </a:t>
            </a:r>
            <a:r>
              <a:rPr lang="ja-JP" altLang="en-US" sz="1800" dirty="0" smtClean="0"/>
              <a:t>画像認識に必要な特徴抽出の基礎を説明・実装できる</a:t>
            </a:r>
            <a:endParaRPr lang="en-US" altLang="ja-JP" sz="1800" dirty="0" smtClean="0"/>
          </a:p>
          <a:p>
            <a:pPr marL="342900" indent="-342900">
              <a:lnSpc>
                <a:spcPct val="100000"/>
              </a:lnSpc>
              <a:spcBef>
                <a:spcPts val="600"/>
              </a:spcBef>
              <a:buAutoNum type="arabicPeriod"/>
            </a:pPr>
            <a:r>
              <a:rPr lang="ja-JP" altLang="en-US" sz="1800" dirty="0" smtClean="0"/>
              <a:t>パタレコ </a:t>
            </a:r>
            <a:r>
              <a:rPr lang="en-US" altLang="ja-JP" sz="1800" dirty="0" smtClean="0"/>
              <a:t>–</a:t>
            </a:r>
            <a:r>
              <a:rPr lang="ja-JP" altLang="en-US" sz="1800" dirty="0" smtClean="0"/>
              <a:t>画像に対するパターン認識（顔認識など）の基礎やアルゴリズムを説明・実装できる</a:t>
            </a:r>
            <a:endParaRPr lang="en-US" altLang="ja-JP" sz="1800" dirty="0" smtClean="0"/>
          </a:p>
          <a:p>
            <a:pPr marL="342900" indent="-342900">
              <a:lnSpc>
                <a:spcPct val="100000"/>
              </a:lnSpc>
              <a:spcBef>
                <a:spcPts val="600"/>
              </a:spcBef>
              <a:buAutoNum type="arabicPeriod"/>
            </a:pPr>
            <a:endParaRPr lang="en-US" altLang="ja-JP" sz="1800" dirty="0" smtClean="0"/>
          </a:p>
          <a:p>
            <a:pPr marL="0" indent="0">
              <a:lnSpc>
                <a:spcPct val="100000"/>
              </a:lnSpc>
              <a:spcBef>
                <a:spcPts val="600"/>
              </a:spcBef>
              <a:buNone/>
            </a:pPr>
            <a:r>
              <a:rPr lang="ja-JP" altLang="en-US" sz="2400" b="1" dirty="0" smtClean="0"/>
              <a:t>○ 成績評価：</a:t>
            </a:r>
            <a:endParaRPr lang="en-US" altLang="ja-JP" sz="1800" b="1" dirty="0" smtClean="0"/>
          </a:p>
          <a:p>
            <a:pPr marL="0" indent="0">
              <a:lnSpc>
                <a:spcPct val="100000"/>
              </a:lnSpc>
              <a:spcBef>
                <a:spcPts val="600"/>
              </a:spcBef>
              <a:buNone/>
            </a:pPr>
            <a:r>
              <a:rPr lang="ja-JP" altLang="en-US" sz="1800" dirty="0" smtClean="0"/>
              <a:t>中間</a:t>
            </a:r>
            <a:r>
              <a:rPr lang="ja-JP" altLang="en-US" sz="1800" dirty="0"/>
              <a:t>試験</a:t>
            </a:r>
            <a:r>
              <a:rPr lang="ja-JP" altLang="en-US" sz="1800" dirty="0" smtClean="0"/>
              <a:t>（</a:t>
            </a:r>
            <a:r>
              <a:rPr lang="en-US" altLang="ja-JP" sz="1800" dirty="0" smtClean="0"/>
              <a:t>3</a:t>
            </a:r>
            <a:r>
              <a:rPr lang="en-US" altLang="ja-JP" sz="1800" dirty="0"/>
              <a:t>3</a:t>
            </a:r>
            <a:r>
              <a:rPr lang="en-US" altLang="ja-JP" sz="1800" dirty="0" smtClean="0"/>
              <a:t>%</a:t>
            </a:r>
            <a:r>
              <a:rPr lang="ja-JP" altLang="en-US" sz="1800" dirty="0" smtClean="0"/>
              <a:t>）</a:t>
            </a:r>
            <a:r>
              <a:rPr lang="ja-JP" altLang="en-US" sz="1800" dirty="0"/>
              <a:t>，</a:t>
            </a:r>
            <a:r>
              <a:rPr lang="ja-JP" altLang="en-US" sz="1800" dirty="0" smtClean="0"/>
              <a:t>期末試験（</a:t>
            </a:r>
            <a:r>
              <a:rPr lang="en-US" altLang="ja-JP" sz="1800" dirty="0" smtClean="0"/>
              <a:t>33%</a:t>
            </a:r>
            <a:r>
              <a:rPr lang="ja-JP" altLang="en-US" sz="1800" dirty="0" smtClean="0"/>
              <a:t>），プログラミング課題（</a:t>
            </a:r>
            <a:r>
              <a:rPr lang="en-US" altLang="ja-JP" sz="1800" dirty="0" smtClean="0"/>
              <a:t>33%</a:t>
            </a:r>
            <a:r>
              <a:rPr lang="ja-JP" altLang="en-US" sz="1800" dirty="0" smtClean="0"/>
              <a:t>）に基づき評価します．</a:t>
            </a:r>
            <a:endParaRPr lang="en-US" altLang="ja-JP" sz="1800" dirty="0" smtClean="0"/>
          </a:p>
          <a:p>
            <a:pPr marL="0" indent="0">
              <a:lnSpc>
                <a:spcPct val="100000"/>
              </a:lnSpc>
              <a:spcBef>
                <a:spcPts val="600"/>
              </a:spcBef>
              <a:buNone/>
            </a:pPr>
            <a:endParaRPr lang="en-US" altLang="ja-JP" sz="1800" dirty="0" smtClean="0"/>
          </a:p>
          <a:p>
            <a:pPr marL="0" indent="0">
              <a:lnSpc>
                <a:spcPct val="100000"/>
              </a:lnSpc>
              <a:spcBef>
                <a:spcPts val="600"/>
              </a:spcBef>
              <a:buNone/>
            </a:pPr>
            <a:r>
              <a:rPr lang="ja-JP" altLang="en-US" sz="2400" b="1" dirty="0"/>
              <a:t>○ </a:t>
            </a:r>
            <a:r>
              <a:rPr lang="ja-JP" altLang="en-US" sz="2400" b="1" dirty="0" smtClean="0"/>
              <a:t>受講上の注意：</a:t>
            </a:r>
            <a:endParaRPr lang="en-US" altLang="ja-JP" sz="1800" b="1" dirty="0"/>
          </a:p>
          <a:p>
            <a:pPr marL="0" indent="0">
              <a:lnSpc>
                <a:spcPct val="100000"/>
              </a:lnSpc>
              <a:spcBef>
                <a:spcPts val="600"/>
              </a:spcBef>
              <a:buNone/>
            </a:pPr>
            <a:r>
              <a:rPr lang="ja-JP" altLang="en-US" sz="1800" dirty="0" smtClean="0"/>
              <a:t>講義中・講義後の質問は歓迎します．（すぐに答えられない場合は私の宿題になります．）</a:t>
            </a:r>
            <a:endParaRPr lang="en-US" altLang="ja-JP" sz="1800" dirty="0" smtClean="0"/>
          </a:p>
          <a:p>
            <a:pPr marL="0" indent="0">
              <a:lnSpc>
                <a:spcPct val="100000"/>
              </a:lnSpc>
              <a:spcBef>
                <a:spcPts val="600"/>
              </a:spcBef>
              <a:buNone/>
            </a:pPr>
            <a:r>
              <a:rPr lang="ja-JP" altLang="en-US" sz="1800" dirty="0"/>
              <a:t>講義中</a:t>
            </a:r>
            <a:r>
              <a:rPr lang="ja-JP" altLang="en-US" sz="1800" dirty="0" smtClean="0"/>
              <a:t>の飲食は周りの迷惑にならない程度に．</a:t>
            </a:r>
            <a:endParaRPr lang="en-US" altLang="ja-JP" sz="1800" dirty="0" smtClean="0"/>
          </a:p>
          <a:p>
            <a:pPr marL="0" indent="0">
              <a:lnSpc>
                <a:spcPct val="100000"/>
              </a:lnSpc>
              <a:spcBef>
                <a:spcPts val="600"/>
              </a:spcBef>
              <a:buNone/>
            </a:pPr>
            <a:r>
              <a:rPr lang="ja-JP" altLang="en-US" sz="1800" dirty="0"/>
              <a:t>私語は周囲の</a:t>
            </a:r>
            <a:r>
              <a:rPr lang="ja-JP" altLang="en-US" sz="1800" dirty="0" smtClean="0"/>
              <a:t>迷惑にならないよ</a:t>
            </a:r>
            <a:r>
              <a:rPr lang="ja-JP" altLang="en-US" sz="1800" dirty="0"/>
              <a:t>う</a:t>
            </a:r>
            <a:r>
              <a:rPr lang="ja-JP" altLang="en-US" sz="1800" dirty="0" smtClean="0"/>
              <a:t>オンライン</a:t>
            </a:r>
            <a:r>
              <a:rPr lang="ja-JP" altLang="en-US" sz="1800" dirty="0"/>
              <a:t>で行なってください</a:t>
            </a:r>
            <a:r>
              <a:rPr lang="ja-JP" altLang="en-US" sz="1800" dirty="0" smtClean="0"/>
              <a:t>．</a:t>
            </a:r>
            <a:endParaRPr lang="en-US" altLang="ja-JP" sz="1800" dirty="0"/>
          </a:p>
        </p:txBody>
      </p:sp>
    </p:spTree>
    <p:extLst>
      <p:ext uri="{BB962C8B-B14F-4D97-AF65-F5344CB8AC3E}">
        <p14:creationId xmlns:p14="http://schemas.microsoft.com/office/powerpoint/2010/main" val="36823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8549" y="324405"/>
            <a:ext cx="10477709" cy="6188928"/>
          </a:xfrm>
        </p:spPr>
        <p:txBody>
          <a:bodyPr>
            <a:normAutofit/>
          </a:bodyPr>
          <a:lstStyle/>
          <a:p>
            <a:pPr marL="0" indent="0">
              <a:buNone/>
            </a:pPr>
            <a:r>
              <a:rPr lang="ja-JP" altLang="en-US" sz="2400" b="1" dirty="0" smtClean="0"/>
              <a:t>◯講義資料 </a:t>
            </a:r>
            <a:r>
              <a:rPr lang="en-US" altLang="ja-JP" sz="2400" b="1" dirty="0" smtClean="0"/>
              <a:t>:</a:t>
            </a:r>
            <a:r>
              <a:rPr lang="ja-JP" altLang="en-US" sz="2400" b="1" dirty="0" smtClean="0"/>
              <a:t> </a:t>
            </a:r>
            <a:endParaRPr lang="en-US" altLang="ja-JP" sz="2400" b="1" dirty="0"/>
          </a:p>
          <a:p>
            <a:pPr marL="0" indent="0">
              <a:buNone/>
            </a:pPr>
            <a:r>
              <a:rPr kumimoji="1" lang="ja-JP" altLang="en-US" sz="1800" dirty="0" smtClean="0"/>
              <a:t>講義において用いた資料・ソースコードは可能な限り</a:t>
            </a:r>
            <a:r>
              <a:rPr kumimoji="1" lang="en-US" altLang="ja-JP" sz="1800" dirty="0" smtClean="0"/>
              <a:t>Web</a:t>
            </a:r>
            <a:r>
              <a:rPr kumimoji="1" lang="ja-JP" altLang="en-US" sz="1800" dirty="0" smtClean="0"/>
              <a:t>上に公開します．以下の</a:t>
            </a:r>
            <a:r>
              <a:rPr kumimoji="1" lang="en-US" altLang="ja-JP" sz="1800" dirty="0" smtClean="0"/>
              <a:t>URL</a:t>
            </a:r>
            <a:r>
              <a:rPr lang="ja-JP" altLang="en-US" sz="1800" dirty="0"/>
              <a:t>を参考にして</a:t>
            </a:r>
            <a:r>
              <a:rPr lang="ja-JP" altLang="en-US" sz="1800" dirty="0" smtClean="0"/>
              <a:t>ください．</a:t>
            </a:r>
            <a:endParaRPr lang="en-US" altLang="ja-JP" sz="1800" dirty="0" smtClean="0"/>
          </a:p>
          <a:p>
            <a:pPr marL="0" indent="0">
              <a:buNone/>
            </a:pPr>
            <a:r>
              <a:rPr lang="en-US" altLang="ja-JP" sz="1800" dirty="0" smtClean="0"/>
              <a:t>URL : </a:t>
            </a:r>
            <a:r>
              <a:rPr lang="en-US" altLang="ja-JP" sz="1800" dirty="0" smtClean="0">
                <a:hlinkClick r:id="rId2"/>
              </a:rPr>
              <a:t>takashiijiri.com/classes</a:t>
            </a:r>
            <a:endParaRPr lang="en-US" altLang="ja-JP" sz="1800" dirty="0" smtClean="0"/>
          </a:p>
          <a:p>
            <a:pPr marL="0" indent="0">
              <a:buNone/>
            </a:pPr>
            <a:endParaRPr lang="en-US" altLang="ja-JP" sz="1800" dirty="0" smtClean="0"/>
          </a:p>
          <a:p>
            <a:pPr marL="0" indent="0">
              <a:buNone/>
            </a:pPr>
            <a:r>
              <a:rPr lang="ja-JP" altLang="en-US" sz="2400" b="1" dirty="0" smtClean="0"/>
              <a:t>◯</a:t>
            </a:r>
            <a:r>
              <a:rPr kumimoji="1" lang="ja-JP" altLang="en-US" sz="2400" b="1" dirty="0" smtClean="0"/>
              <a:t>質問など </a:t>
            </a:r>
            <a:r>
              <a:rPr kumimoji="1" lang="en-US" altLang="ja-JP" sz="2400" b="1" dirty="0" smtClean="0"/>
              <a:t>: </a:t>
            </a:r>
          </a:p>
          <a:p>
            <a:pPr marL="0" indent="0">
              <a:buNone/>
            </a:pPr>
            <a:r>
              <a:rPr kumimoji="1" lang="ja-JP" altLang="en-US" sz="1800" dirty="0" smtClean="0"/>
              <a:t>講義に関する質問があれば，講義後またはメールにてご連絡ください．</a:t>
            </a:r>
            <a:endParaRPr kumimoji="1" lang="en-US" altLang="ja-JP" sz="1800" dirty="0" smtClean="0"/>
          </a:p>
          <a:p>
            <a:pPr marL="0" indent="0">
              <a:buNone/>
            </a:pPr>
            <a:r>
              <a:rPr lang="ja-JP" altLang="en-US" sz="1800" dirty="0" smtClean="0"/>
              <a:t>オフィスアワーは金曜日</a:t>
            </a:r>
            <a:r>
              <a:rPr lang="en-US" altLang="ja-JP" sz="1800" dirty="0" smtClean="0"/>
              <a:t>3</a:t>
            </a:r>
            <a:r>
              <a:rPr lang="ja-JP" altLang="en-US" sz="1800" dirty="0" smtClean="0"/>
              <a:t>限．</a:t>
            </a:r>
            <a:endParaRPr lang="en-US" altLang="ja-JP" sz="1800" dirty="0" smtClean="0"/>
          </a:p>
          <a:p>
            <a:pPr marL="0" indent="0">
              <a:buNone/>
            </a:pPr>
            <a:r>
              <a:rPr lang="en-US" altLang="ja-JP" sz="1800" dirty="0" smtClean="0"/>
              <a:t>takashi.ijiri80 </a:t>
            </a:r>
            <a:r>
              <a:rPr lang="en-US" altLang="ja-JP" sz="1800" dirty="0" err="1" smtClean="0"/>
              <a:t>AtMark</a:t>
            </a:r>
            <a:r>
              <a:rPr lang="en-US" altLang="ja-JP" sz="1800" dirty="0" smtClean="0"/>
              <a:t> gmail.ac.jp</a:t>
            </a:r>
          </a:p>
          <a:p>
            <a:pPr marL="0" indent="0">
              <a:buNone/>
            </a:pPr>
            <a:endParaRPr lang="en-US" altLang="ja-JP" sz="1800" dirty="0" smtClean="0"/>
          </a:p>
          <a:p>
            <a:pPr marL="0" indent="0">
              <a:buNone/>
            </a:pPr>
            <a:endParaRPr kumimoji="1" lang="ja-JP" altLang="en-US" sz="1800" dirty="0"/>
          </a:p>
        </p:txBody>
      </p:sp>
    </p:spTree>
    <p:extLst>
      <p:ext uri="{BB962C8B-B14F-4D97-AF65-F5344CB8AC3E}">
        <p14:creationId xmlns:p14="http://schemas.microsoft.com/office/powerpoint/2010/main" val="135553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2501" y="1173166"/>
            <a:ext cx="7036419" cy="733270"/>
          </a:xfrm>
        </p:spPr>
        <p:txBody>
          <a:bodyPr/>
          <a:lstStyle/>
          <a:p>
            <a:r>
              <a:rPr kumimoji="1" lang="ja-JP" altLang="en-US" dirty="0" smtClean="0"/>
              <a:t>教科書</a:t>
            </a:r>
            <a:endParaRPr kumimoji="1" lang="ja-JP" altLang="en-US" dirty="0"/>
          </a:p>
        </p:txBody>
      </p:sp>
      <p:sp>
        <p:nvSpPr>
          <p:cNvPr id="3" name="コンテンツ プレースホルダー 2"/>
          <p:cNvSpPr>
            <a:spLocks noGrp="1"/>
          </p:cNvSpPr>
          <p:nvPr>
            <p:ph idx="1"/>
          </p:nvPr>
        </p:nvSpPr>
        <p:spPr>
          <a:xfrm>
            <a:off x="4762501" y="2190750"/>
            <a:ext cx="7429500" cy="4114800"/>
          </a:xfrm>
        </p:spPr>
        <p:txBody>
          <a:bodyPr>
            <a:normAutofit/>
          </a:bodyPr>
          <a:lstStyle/>
          <a:p>
            <a:r>
              <a:rPr lang="en-US" altLang="ja-JP" sz="2400" dirty="0" smtClean="0"/>
              <a:t>CG-Arts</a:t>
            </a:r>
            <a:r>
              <a:rPr lang="ja-JP" altLang="en-US" sz="2400" dirty="0" smtClean="0"/>
              <a:t>協会（画像情報教育進行委員会）</a:t>
            </a:r>
            <a:endParaRPr lang="en-US" altLang="ja-JP" sz="2400" dirty="0" smtClean="0"/>
          </a:p>
          <a:p>
            <a:r>
              <a:rPr lang="ja-JP" altLang="en-US" sz="2400" dirty="0" smtClean="0"/>
              <a:t>ディジタル</a:t>
            </a:r>
            <a:r>
              <a:rPr lang="ja-JP" altLang="en-US" sz="2400" dirty="0"/>
              <a:t>画像処理</a:t>
            </a:r>
            <a:r>
              <a:rPr lang="en-US" altLang="ja-JP" sz="2400" dirty="0"/>
              <a:t>[</a:t>
            </a:r>
            <a:r>
              <a:rPr lang="ja-JP" altLang="en-US" sz="2400" dirty="0"/>
              <a:t>改訂新版</a:t>
            </a:r>
            <a:r>
              <a:rPr lang="en-US" altLang="ja-JP" sz="2400" dirty="0"/>
              <a:t>] </a:t>
            </a:r>
            <a:r>
              <a:rPr lang="ja-JP" altLang="en-US" sz="2400" dirty="0" smtClean="0"/>
              <a:t>大型本</a:t>
            </a:r>
            <a:endParaRPr lang="en-US" altLang="ja-JP" sz="2400" dirty="0" smtClean="0"/>
          </a:p>
          <a:p>
            <a:endParaRPr lang="en-US" altLang="ja-JP" sz="2400" dirty="0"/>
          </a:p>
          <a:p>
            <a:r>
              <a:rPr lang="ja-JP" altLang="en-US" sz="2400" dirty="0"/>
              <a:t>日本語</a:t>
            </a:r>
            <a:r>
              <a:rPr lang="ja-JP" altLang="en-US" sz="2400" dirty="0" smtClean="0"/>
              <a:t>で</a:t>
            </a:r>
            <a:r>
              <a:rPr lang="ja-JP" altLang="en-US" sz="2400" dirty="0"/>
              <a:t>読</a:t>
            </a:r>
            <a:r>
              <a:rPr lang="ja-JP" altLang="en-US" sz="2400" dirty="0" smtClean="0"/>
              <a:t>める画像処理の教科書です</a:t>
            </a:r>
            <a:endParaRPr lang="en-US" altLang="ja-JP" sz="2400" dirty="0" smtClean="0"/>
          </a:p>
          <a:p>
            <a:r>
              <a:rPr lang="ja-JP" altLang="en-US" sz="2400" dirty="0"/>
              <a:t>画像</a:t>
            </a:r>
            <a:r>
              <a:rPr lang="ja-JP" altLang="en-US" sz="2400" dirty="0" smtClean="0"/>
              <a:t>や例が多く入門者には最適だと思います</a:t>
            </a:r>
            <a:endParaRPr lang="en-US" altLang="ja-JP" sz="2400" dirty="0" smtClean="0"/>
          </a:p>
          <a:p>
            <a:endParaRPr lang="en-US" altLang="ja-JP" sz="2400" dirty="0" smtClean="0"/>
          </a:p>
          <a:p>
            <a:r>
              <a:rPr lang="ja-JP" altLang="en-US" sz="2400" dirty="0" smtClean="0"/>
              <a:t>網羅性が高い反面，説明不足の部分も</a:t>
            </a:r>
            <a:r>
              <a:rPr lang="ja-JP" altLang="en-US" sz="2400" dirty="0"/>
              <a:t>少し</a:t>
            </a:r>
            <a:r>
              <a:rPr lang="ja-JP" altLang="en-US" sz="2400" dirty="0" smtClean="0"/>
              <a:t>あり</a:t>
            </a:r>
            <a:endParaRPr lang="en-US" altLang="ja-JP" sz="2400" dirty="0" smtClean="0"/>
          </a:p>
          <a:p>
            <a:pPr marL="0" indent="0">
              <a:buNone/>
            </a:pPr>
            <a:r>
              <a:rPr lang="en-US" altLang="ja-JP" sz="2400" dirty="0"/>
              <a:t> </a:t>
            </a: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講義中に丁寧に解説します</a:t>
            </a:r>
            <a:endParaRPr lang="en-US" altLang="ja-JP" sz="2400" dirty="0" smtClean="0"/>
          </a:p>
        </p:txBody>
      </p:sp>
      <p:pic>
        <p:nvPicPr>
          <p:cNvPr id="4" name="Picture 2" descr="https://images-na.ssl-images-amazon.com/images/I/518ivcD2crL._SX348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21" y="720431"/>
            <a:ext cx="3984225" cy="568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3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solidFill>
                  <a:srgbClr val="0070C0"/>
                </a:solidFill>
              </a:rPr>
              <a:t>5/31</a:t>
            </a:r>
            <a:r>
              <a:rPr kumimoji="1" lang="ja-JP" altLang="en-US" sz="1800" dirty="0" smtClean="0">
                <a:solidFill>
                  <a:srgbClr val="0070C0"/>
                </a:solidFill>
              </a:rPr>
              <a:t>　</a:t>
            </a:r>
            <a:r>
              <a:rPr lang="ja-JP" altLang="en-US" sz="1800" dirty="0" smtClean="0">
                <a:solidFill>
                  <a:srgbClr val="0070C0"/>
                </a:solidFill>
              </a:rPr>
              <a:t>プログラミング</a:t>
            </a:r>
            <a:r>
              <a:rPr lang="ja-JP" altLang="en-US" sz="1800" dirty="0">
                <a:solidFill>
                  <a:srgbClr val="0070C0"/>
                </a:solidFill>
              </a:rPr>
              <a:t>演習</a:t>
            </a:r>
            <a:r>
              <a:rPr kumimoji="1"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6/07</a:t>
            </a:r>
            <a:r>
              <a:rPr lang="ja-JP" altLang="en-US" sz="1800" dirty="0" smtClean="0">
                <a:solidFill>
                  <a:srgbClr val="0070C0"/>
                </a:solidFill>
              </a:rPr>
              <a:t>　プログラミング</a:t>
            </a:r>
            <a:r>
              <a:rPr lang="ja-JP" altLang="en-US" sz="1800" dirty="0">
                <a:solidFill>
                  <a:srgbClr val="0070C0"/>
                </a:solidFill>
              </a:rPr>
              <a:t>演習</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b="1" dirty="0" smtClean="0">
                <a:solidFill>
                  <a:srgbClr val="FF0000"/>
                </a:solidFill>
              </a:rPr>
              <a:t>6/14</a:t>
            </a:r>
            <a:r>
              <a:rPr lang="ja-JP" altLang="en-US" sz="1800" b="1" dirty="0" smtClean="0">
                <a:solidFill>
                  <a:srgbClr val="FF0000"/>
                </a:solidFill>
              </a:rPr>
              <a:t>　</a:t>
            </a:r>
            <a:r>
              <a:rPr lang="ja-JP" altLang="en-US" sz="1800" b="1" dirty="0">
                <a:solidFill>
                  <a:srgbClr val="FF0000"/>
                </a:solidFill>
              </a:rPr>
              <a:t>中間</a:t>
            </a:r>
            <a:r>
              <a:rPr lang="ja-JP" altLang="en-US" sz="1800" b="1" dirty="0" smtClean="0">
                <a:solidFill>
                  <a:srgbClr val="FF0000"/>
                </a:solidFill>
              </a:rPr>
              <a:t>試験</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6/21</a:t>
            </a:r>
            <a:r>
              <a:rPr lang="ja-JP" altLang="en-US" sz="1800" dirty="0" smtClean="0"/>
              <a:t>　パターン</a:t>
            </a:r>
            <a:r>
              <a:rPr lang="ja-JP" altLang="en-US" sz="1800" dirty="0"/>
              <a:t>認識基礎</a:t>
            </a:r>
            <a:r>
              <a:rPr lang="en-US" altLang="ja-JP" sz="1800" dirty="0"/>
              <a:t>1	: </a:t>
            </a:r>
            <a:r>
              <a:rPr lang="ja-JP" altLang="en-US" sz="1800" dirty="0"/>
              <a:t>パターン認識概論，サポートベクタマシン</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6/28</a:t>
            </a:r>
            <a:r>
              <a:rPr lang="ja-JP" altLang="en-US" sz="1800" dirty="0" smtClean="0"/>
              <a:t>　パターン</a:t>
            </a:r>
            <a:r>
              <a:rPr lang="ja-JP" altLang="en-US" sz="1800" dirty="0"/>
              <a:t>認識基礎</a:t>
            </a:r>
            <a:r>
              <a:rPr lang="en-US" altLang="ja-JP" sz="1800" dirty="0"/>
              <a:t>2	: </a:t>
            </a:r>
            <a:r>
              <a:rPr lang="ja-JP" altLang="en-US" sz="1800" dirty="0"/>
              <a:t>ニューラルネットワーク、深層学習</a:t>
            </a:r>
            <a:r>
              <a:rPr lang="en-US" altLang="ja-JP" sz="1800" dirty="0" smtClean="0"/>
              <a:t>	</a:t>
            </a:r>
          </a:p>
          <a:p>
            <a:pPr marL="0" indent="0">
              <a:lnSpc>
                <a:spcPct val="100000"/>
              </a:lnSpc>
              <a:spcBef>
                <a:spcPts val="600"/>
              </a:spcBef>
              <a:spcAft>
                <a:spcPts val="600"/>
              </a:spcAft>
              <a:buNone/>
            </a:pPr>
            <a:r>
              <a:rPr lang="en-US" altLang="ja-JP" sz="1800" dirty="0" smtClean="0"/>
              <a:t>7/05</a:t>
            </a:r>
            <a:r>
              <a:rPr lang="ja-JP" altLang="en-US" sz="1800" dirty="0" smtClean="0"/>
              <a:t>　パターン</a:t>
            </a:r>
            <a:r>
              <a:rPr lang="ja-JP" altLang="en-US" sz="1800" dirty="0"/>
              <a:t>認識基礎</a:t>
            </a:r>
            <a:r>
              <a:rPr lang="en-US" altLang="ja-JP" sz="1800" dirty="0"/>
              <a:t>3: </a:t>
            </a:r>
            <a:r>
              <a:rPr lang="ja-JP" altLang="en-US" sz="1800" dirty="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7/12   </a:t>
            </a:r>
            <a:r>
              <a:rPr lang="ja-JP" altLang="en-US" sz="1800" dirty="0" smtClean="0">
                <a:solidFill>
                  <a:srgbClr val="0070C0"/>
                </a:solidFill>
              </a:rPr>
              <a:t>プログラミング演習</a:t>
            </a:r>
            <a:r>
              <a:rPr lang="en-US" altLang="ja-JP" sz="1800" dirty="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7/19</a:t>
            </a:r>
            <a:r>
              <a:rPr lang="ja-JP" altLang="en-US" sz="1800" dirty="0" smtClean="0">
                <a:solidFill>
                  <a:srgbClr val="0070C0"/>
                </a:solidFill>
              </a:rPr>
              <a:t>　プログラミング</a:t>
            </a:r>
            <a:r>
              <a:rPr lang="ja-JP" altLang="en-US" sz="1800" dirty="0">
                <a:solidFill>
                  <a:srgbClr val="0070C0"/>
                </a:solidFill>
              </a:rPr>
              <a:t>演習</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7/26   </a:t>
            </a:r>
            <a:r>
              <a:rPr lang="ja-JP" altLang="en-US" sz="1800" b="1" dirty="0" smtClean="0">
                <a:solidFill>
                  <a:srgbClr val="FF0000"/>
                </a:solidFill>
              </a:rPr>
              <a:t>期末試験</a:t>
            </a:r>
            <a:endParaRPr lang="en-US" altLang="ja-JP" sz="1800" b="1" dirty="0" smtClean="0">
              <a:solidFill>
                <a:srgbClr val="FF0000"/>
              </a:solidFill>
            </a:endParaRPr>
          </a:p>
        </p:txBody>
      </p:sp>
    </p:spTree>
    <p:extLst>
      <p:ext uri="{BB962C8B-B14F-4D97-AF65-F5344CB8AC3E}">
        <p14:creationId xmlns:p14="http://schemas.microsoft.com/office/powerpoint/2010/main" val="303121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1295" y="365126"/>
            <a:ext cx="10984305" cy="733270"/>
          </a:xfrm>
        </p:spPr>
        <p:txBody>
          <a:bodyPr/>
          <a:lstStyle/>
          <a:p>
            <a:r>
              <a:rPr kumimoji="1" lang="ja-JP" altLang="en-US" dirty="0" smtClean="0"/>
              <a:t>ある手法を</a:t>
            </a:r>
            <a:r>
              <a:rPr kumimoji="1" lang="en-US" altLang="ja-JP" dirty="0" smtClean="0"/>
              <a:t>『</a:t>
            </a:r>
            <a:r>
              <a:rPr kumimoji="1" lang="ja-JP" altLang="en-US" dirty="0" smtClean="0"/>
              <a:t>理解する</a:t>
            </a:r>
            <a:r>
              <a:rPr kumimoji="1" lang="en-US" altLang="ja-JP" dirty="0" smtClean="0"/>
              <a: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801295" y="1343721"/>
            <a:ext cx="10984305" cy="3983021"/>
          </a:xfrm>
        </p:spPr>
        <p:txBody>
          <a:bodyPr>
            <a:normAutofit/>
          </a:bodyPr>
          <a:lstStyle/>
          <a:p>
            <a:r>
              <a:rPr kumimoji="1" lang="ja-JP" altLang="en-US" dirty="0" smtClean="0"/>
              <a:t>教科書をおぼえた </a:t>
            </a:r>
            <a:r>
              <a:rPr kumimoji="1" lang="en-US" altLang="ja-JP" dirty="0" smtClean="0"/>
              <a:t>:</a:t>
            </a:r>
            <a:r>
              <a:rPr kumimoji="1" lang="en-US" altLang="ja-JP" dirty="0" smtClean="0">
                <a:sym typeface="Wingdings" panose="05000000000000000000" pitchFamily="2" charset="2"/>
              </a:rPr>
              <a:t> ×</a:t>
            </a:r>
          </a:p>
          <a:p>
            <a:r>
              <a:rPr lang="ja-JP" altLang="en-US" dirty="0">
                <a:sym typeface="Wingdings" panose="05000000000000000000" pitchFamily="2" charset="2"/>
              </a:rPr>
              <a:t>人</a:t>
            </a:r>
            <a:r>
              <a:rPr lang="ja-JP" altLang="en-US" dirty="0" smtClean="0">
                <a:sym typeface="Wingdings" panose="05000000000000000000" pitchFamily="2" charset="2"/>
              </a:rPr>
              <a:t>にその手法を説明できる </a:t>
            </a:r>
            <a:r>
              <a:rPr lang="en-US" altLang="ja-JP" dirty="0" smtClean="0">
                <a:sym typeface="Wingdings" panose="05000000000000000000" pitchFamily="2" charset="2"/>
              </a:rPr>
              <a:t>: </a:t>
            </a:r>
            <a:r>
              <a:rPr lang="ja-JP" altLang="en-US" dirty="0" smtClean="0">
                <a:sym typeface="Wingdings" panose="05000000000000000000" pitchFamily="2" charset="2"/>
              </a:rPr>
              <a:t>△</a:t>
            </a:r>
            <a:endParaRPr lang="en-US" altLang="ja-JP" dirty="0" smtClean="0">
              <a:sym typeface="Wingdings" panose="05000000000000000000" pitchFamily="2" charset="2"/>
            </a:endParaRPr>
          </a:p>
          <a:p>
            <a:r>
              <a:rPr kumimoji="1" lang="ja-JP" altLang="en-US" dirty="0">
                <a:sym typeface="Wingdings" panose="05000000000000000000" pitchFamily="2" charset="2"/>
              </a:rPr>
              <a:t>例</a:t>
            </a:r>
            <a:r>
              <a:rPr kumimoji="1" lang="ja-JP" altLang="en-US" dirty="0" smtClean="0">
                <a:sym typeface="Wingdings" panose="05000000000000000000" pitchFamily="2" charset="2"/>
              </a:rPr>
              <a:t>を挙げて人に説明できる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r>
              <a:rPr lang="ja-JP" altLang="en-US" dirty="0" smtClean="0"/>
              <a:t>プログラムとして記述できる</a:t>
            </a: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endParaRPr lang="en-US" altLang="ja-JP" dirty="0">
              <a:sym typeface="Wingdings" panose="05000000000000000000" pitchFamily="2" charset="2"/>
            </a:endParaRPr>
          </a:p>
          <a:p>
            <a:pPr marL="0" indent="0">
              <a:buNone/>
            </a:pPr>
            <a:r>
              <a:rPr kumimoji="1" lang="en-US" altLang="ja-JP" b="1" dirty="0" smtClean="0">
                <a:sym typeface="Wingdings" panose="05000000000000000000" pitchFamily="2" charset="2"/>
              </a:rPr>
              <a:t>  </a:t>
            </a:r>
            <a:r>
              <a:rPr kumimoji="1" lang="ja-JP" altLang="en-US" b="1" dirty="0" smtClean="0">
                <a:sym typeface="Wingdings" panose="05000000000000000000" pitchFamily="2" charset="2"/>
              </a:rPr>
              <a:t>コードを書こう！</a:t>
            </a:r>
            <a:endParaRPr kumimoji="1" lang="ja-JP" altLang="en-US" b="1" dirty="0"/>
          </a:p>
        </p:txBody>
      </p:sp>
      <p:sp>
        <p:nvSpPr>
          <p:cNvPr id="4" name="正方形/長方形 3"/>
          <p:cNvSpPr/>
          <p:nvPr/>
        </p:nvSpPr>
        <p:spPr>
          <a:xfrm>
            <a:off x="5907315" y="6488668"/>
            <a:ext cx="6284686" cy="400110"/>
          </a:xfrm>
          <a:prstGeom prst="rect">
            <a:avLst/>
          </a:prstGeom>
        </p:spPr>
        <p:txBody>
          <a:bodyPr wrap="square">
            <a:spAutoFit/>
          </a:bodyPr>
          <a:lstStyle/>
          <a:p>
            <a:pPr algn="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井尻の偏見に基づきます．異論は認めます．</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8690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708780" cy="733270"/>
          </a:xfrm>
        </p:spPr>
        <p:txBody>
          <a:bodyPr/>
          <a:lstStyle/>
          <a:p>
            <a:r>
              <a:rPr lang="ja-JP" altLang="en-US" dirty="0" smtClean="0"/>
              <a:t>ソースコードについて</a:t>
            </a:r>
            <a:endParaRPr kumimoji="1" lang="ja-JP" altLang="en-US" dirty="0"/>
          </a:p>
        </p:txBody>
      </p:sp>
      <p:sp>
        <p:nvSpPr>
          <p:cNvPr id="3" name="コンテンツ プレースホルダー 2"/>
          <p:cNvSpPr>
            <a:spLocks noGrp="1"/>
          </p:cNvSpPr>
          <p:nvPr>
            <p:ph idx="1"/>
          </p:nvPr>
        </p:nvSpPr>
        <p:spPr>
          <a:xfrm>
            <a:off x="656153" y="1343722"/>
            <a:ext cx="11245562" cy="5514278"/>
          </a:xfrm>
        </p:spPr>
        <p:txBody>
          <a:bodyPr>
            <a:normAutofit/>
          </a:bodyPr>
          <a:lstStyle/>
          <a:p>
            <a:pPr>
              <a:lnSpc>
                <a:spcPct val="100000"/>
              </a:lnSpc>
              <a:spcBef>
                <a:spcPts val="600"/>
              </a:spcBef>
              <a:spcAft>
                <a:spcPts val="600"/>
              </a:spcAft>
            </a:pPr>
            <a:r>
              <a:rPr lang="ja-JP" altLang="en-US" sz="2400" dirty="0"/>
              <a:t>本講義紹介する手法はなるべくソースコードも合わせて提供</a:t>
            </a:r>
            <a:r>
              <a:rPr lang="ja-JP" altLang="en-US" sz="2400" dirty="0" smtClean="0"/>
              <a:t>します</a:t>
            </a:r>
            <a:endParaRPr kumimoji="1" lang="en-US" altLang="ja-JP" sz="2400" dirty="0" smtClean="0"/>
          </a:p>
          <a:p>
            <a:pPr lvl="1">
              <a:lnSpc>
                <a:spcPct val="100000"/>
              </a:lnSpc>
              <a:spcBef>
                <a:spcPts val="600"/>
              </a:spcBef>
              <a:spcAft>
                <a:spcPts val="600"/>
              </a:spcAft>
            </a:pPr>
            <a:r>
              <a:rPr lang="en-US" altLang="ja-JP" sz="2000" dirty="0" smtClean="0"/>
              <a:t>takashiijiri.com/classes</a:t>
            </a:r>
          </a:p>
          <a:p>
            <a:pPr lvl="1">
              <a:lnSpc>
                <a:spcPct val="100000"/>
              </a:lnSpc>
              <a:spcBef>
                <a:spcPts val="600"/>
              </a:spcBef>
              <a:spcAft>
                <a:spcPts val="600"/>
              </a:spcAft>
            </a:pPr>
            <a:r>
              <a:rPr lang="en-US" altLang="ja-JP" sz="2000" dirty="0" smtClean="0"/>
              <a:t>github.com/</a:t>
            </a:r>
            <a:r>
              <a:rPr lang="en-US" altLang="ja-JP" sz="2000" dirty="0" err="1" smtClean="0"/>
              <a:t>TakashiIjiri</a:t>
            </a:r>
            <a:r>
              <a:rPr lang="en-US" altLang="ja-JP" sz="2000" dirty="0" smtClean="0"/>
              <a:t>/</a:t>
            </a:r>
            <a:r>
              <a:rPr lang="en-US" altLang="ja-JP" sz="2000" dirty="0" err="1" smtClean="0"/>
              <a:t>PythonOpenCVPractice</a:t>
            </a:r>
            <a:endParaRPr lang="en-US" altLang="ja-JP" sz="1400" dirty="0"/>
          </a:p>
          <a:p>
            <a:pPr>
              <a:lnSpc>
                <a:spcPct val="100000"/>
              </a:lnSpc>
              <a:spcBef>
                <a:spcPts val="600"/>
              </a:spcBef>
              <a:spcAft>
                <a:spcPts val="600"/>
              </a:spcAft>
            </a:pPr>
            <a:r>
              <a:rPr kumimoji="1" lang="en-US" altLang="ja-JP" sz="2400" dirty="0" smtClean="0"/>
              <a:t>Python &amp; </a:t>
            </a:r>
            <a:r>
              <a:rPr kumimoji="1" lang="en-US" altLang="ja-JP" sz="2400" dirty="0" err="1" smtClean="0"/>
              <a:t>OpenCV</a:t>
            </a:r>
            <a:r>
              <a:rPr lang="ja-JP" altLang="en-US" sz="2400" dirty="0"/>
              <a:t> </a:t>
            </a:r>
            <a:r>
              <a:rPr lang="ja-JP" altLang="en-US" sz="2400" dirty="0" smtClean="0"/>
              <a:t>または </a:t>
            </a:r>
            <a:r>
              <a:rPr lang="en-US" altLang="ja-JP" sz="2400" dirty="0" smtClean="0"/>
              <a:t>MFC &amp; C++ </a:t>
            </a:r>
            <a:r>
              <a:rPr kumimoji="1" lang="ja-JP" altLang="en-US" sz="2400" dirty="0" smtClean="0"/>
              <a:t>環境で書いてあります</a:t>
            </a:r>
            <a:endParaRPr kumimoji="1" lang="en-US" altLang="ja-JP" dirty="0" smtClean="0"/>
          </a:p>
          <a:p>
            <a:pPr>
              <a:lnSpc>
                <a:spcPct val="100000"/>
              </a:lnSpc>
              <a:spcBef>
                <a:spcPts val="600"/>
              </a:spcBef>
              <a:spcAft>
                <a:spcPts val="600"/>
              </a:spcAft>
            </a:pPr>
            <a:r>
              <a:rPr lang="ja-JP" altLang="en-US" sz="2400" dirty="0" smtClean="0"/>
              <a:t>インストール方法・コーディングの基本に関する資料も用意します</a:t>
            </a:r>
            <a:endParaRPr lang="en-US" altLang="ja-JP" sz="2400" dirty="0" smtClean="0"/>
          </a:p>
          <a:p>
            <a:pPr lvl="1">
              <a:lnSpc>
                <a:spcPct val="100000"/>
              </a:lnSpc>
              <a:spcBef>
                <a:spcPts val="600"/>
              </a:spcBef>
              <a:spcAft>
                <a:spcPts val="600"/>
              </a:spcAft>
            </a:pPr>
            <a:r>
              <a:rPr kumimoji="1" lang="ja-JP" altLang="en-US" sz="2000" dirty="0" smtClean="0"/>
              <a:t>ただし詳細は講義中には触れません</a:t>
            </a:r>
            <a:endParaRPr kumimoji="1" lang="en-US" altLang="ja-JP" sz="2000" dirty="0" smtClean="0"/>
          </a:p>
          <a:p>
            <a:pPr lvl="1">
              <a:lnSpc>
                <a:spcPct val="100000"/>
              </a:lnSpc>
              <a:spcBef>
                <a:spcPts val="600"/>
              </a:spcBef>
              <a:spcAft>
                <a:spcPts val="600"/>
              </a:spcAft>
            </a:pPr>
            <a:r>
              <a:rPr lang="ja-JP" altLang="en-US" sz="2000" dirty="0"/>
              <a:t>興味</a:t>
            </a:r>
            <a:r>
              <a:rPr lang="ja-JP" altLang="en-US" sz="2000" dirty="0" smtClean="0"/>
              <a:t>のある</a:t>
            </a:r>
            <a:r>
              <a:rPr lang="ja-JP" altLang="en-US" sz="2000" dirty="0"/>
              <a:t>人</a:t>
            </a:r>
            <a:r>
              <a:rPr lang="ja-JP" altLang="en-US" sz="2000" dirty="0" smtClean="0"/>
              <a:t>だけ</a:t>
            </a:r>
            <a:r>
              <a:rPr lang="ja-JP" altLang="en-US" sz="2000" dirty="0"/>
              <a:t>自由</a:t>
            </a:r>
            <a:r>
              <a:rPr lang="ja-JP" altLang="en-US" sz="2000" dirty="0" smtClean="0"/>
              <a:t>に勉強を進めてください</a:t>
            </a:r>
            <a:endParaRPr lang="en-US" altLang="ja-JP" sz="2000" dirty="0" smtClean="0"/>
          </a:p>
          <a:p>
            <a:pPr lvl="1">
              <a:lnSpc>
                <a:spcPct val="100000"/>
              </a:lnSpc>
              <a:spcBef>
                <a:spcPts val="600"/>
              </a:spcBef>
              <a:spcAft>
                <a:spcPts val="600"/>
              </a:spcAft>
            </a:pPr>
            <a:r>
              <a:rPr lang="ja-JP" altLang="en-US" sz="2000" b="1" dirty="0" smtClean="0">
                <a:solidFill>
                  <a:srgbClr val="FF0000"/>
                </a:solidFill>
              </a:rPr>
              <a:t>学内</a:t>
            </a:r>
            <a:r>
              <a:rPr lang="ja-JP" altLang="en-US" sz="2000" b="1" dirty="0">
                <a:solidFill>
                  <a:srgbClr val="FF0000"/>
                </a:solidFill>
              </a:rPr>
              <a:t>環境</a:t>
            </a:r>
            <a:r>
              <a:rPr lang="ja-JP" altLang="en-US" sz="2000" b="1" dirty="0" smtClean="0">
                <a:solidFill>
                  <a:srgbClr val="FF0000"/>
                </a:solidFill>
              </a:rPr>
              <a:t>ではインストールの必要がありません（学情の人ありがとう！）</a:t>
            </a:r>
            <a:r>
              <a:rPr lang="en-US" altLang="ja-JP" sz="2000" b="1" dirty="0" smtClean="0">
                <a:solidFill>
                  <a:srgbClr val="FF0000"/>
                </a:solidFill>
                <a:sym typeface="Wingdings" panose="05000000000000000000" pitchFamily="2" charset="2"/>
              </a:rPr>
              <a:t> </a:t>
            </a:r>
            <a:r>
              <a:rPr lang="ja-JP" altLang="en-US" sz="2000" b="1" dirty="0" smtClean="0">
                <a:solidFill>
                  <a:srgbClr val="FF0000"/>
                </a:solidFill>
                <a:sym typeface="Wingdings" panose="05000000000000000000" pitchFamily="2" charset="2"/>
              </a:rPr>
              <a:t>説明</a:t>
            </a:r>
            <a:endParaRPr kumimoji="1" lang="ja-JP" altLang="en-US" sz="2000" b="1" dirty="0">
              <a:solidFill>
                <a:srgbClr val="FF0000"/>
              </a:solidFill>
            </a:endParaRPr>
          </a:p>
        </p:txBody>
      </p:sp>
    </p:spTree>
    <p:extLst>
      <p:ext uri="{BB962C8B-B14F-4D97-AF65-F5344CB8AC3E}">
        <p14:creationId xmlns:p14="http://schemas.microsoft.com/office/powerpoint/2010/main" val="32154441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1767</Words>
  <Application>Microsoft Office PowerPoint</Application>
  <PresentationFormat>ワイド画面</PresentationFormat>
  <Paragraphs>473</Paragraphs>
  <Slides>34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ＭＳ Ｐゴシック</vt:lpstr>
      <vt:lpstr>メイリオ</vt:lpstr>
      <vt:lpstr>Arial</vt:lpstr>
      <vt:lpstr>Calibri</vt:lpstr>
      <vt:lpstr>Cambria Math</vt:lpstr>
      <vt:lpstr>Wingdings</vt:lpstr>
      <vt:lpstr>Office テーマ</vt:lpstr>
      <vt:lpstr>デジタルメディア処理2</vt:lpstr>
      <vt:lpstr>井尻敬 – takashiijiri.com</vt:lpstr>
      <vt:lpstr>井尻敬 – takashiijiri.com</vt:lpstr>
      <vt:lpstr>PowerPoint プレゼンテーション</vt:lpstr>
      <vt:lpstr>PowerPoint プレゼンテーション</vt:lpstr>
      <vt:lpstr>教科書</vt:lpstr>
      <vt:lpstr>デジタルメディア処理２、2018（前期）</vt:lpstr>
      <vt:lpstr>ある手法を『理解する』とは？</vt:lpstr>
      <vt:lpstr>ソースコードについて</vt:lpstr>
      <vt:lpstr>Contents :デジタル画像とは？(復習)</vt:lpstr>
      <vt:lpstr>Vector Graphics と Raster Graphics</vt:lpstr>
      <vt:lpstr>Vector Graphics と Raster Graphics</vt:lpstr>
      <vt:lpstr>Raster  Vector 変換 （Vectorization）</vt:lpstr>
      <vt:lpstr>標本化と量子化</vt:lpstr>
      <vt:lpstr>標本化と量子化</vt:lpstr>
      <vt:lpstr>標本化に伴うエイリアシング</vt:lpstr>
      <vt:lpstr>標本化に伴うエイリアシング</vt:lpstr>
      <vt:lpstr>量子化レベル（階調数・画素深度・色深度）</vt:lpstr>
      <vt:lpstr>量子化誤差</vt:lpstr>
      <vt:lpstr>量子化による擬似輪郭</vt:lpstr>
      <vt:lpstr>画像のデータサイズ（未圧縮なら）</vt:lpstr>
      <vt:lpstr>画像フォーマットの階調数</vt:lpstr>
      <vt:lpstr>練習 : 関数の標本化・量子化</vt:lpstr>
      <vt:lpstr>まとめ: デジタル画像とは</vt:lpstr>
      <vt:lpstr>テクスチャ合成</vt:lpstr>
      <vt:lpstr>テクスチャ合成</vt:lpstr>
      <vt:lpstr>PowerPoint プレゼンテーション</vt:lpstr>
      <vt:lpstr>テクスチャ合成法</vt:lpstr>
      <vt:lpstr>画素ごとに合成</vt:lpstr>
      <vt:lpstr>PowerPoint プレゼンテーション</vt:lpstr>
      <vt:lpstr>実装例</vt:lpstr>
      <vt:lpstr>パッチごとにコピー</vt:lpstr>
      <vt:lpstr>テクスチャ合成とは</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120</cp:revision>
  <cp:lastPrinted>2017-04-10T08:17:05Z</cp:lastPrinted>
  <dcterms:created xsi:type="dcterms:W3CDTF">2017-01-19T02:23:36Z</dcterms:created>
  <dcterms:modified xsi:type="dcterms:W3CDTF">2018-02-12T03:37:47Z</dcterms:modified>
</cp:coreProperties>
</file>