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9" r:id="rId2"/>
    <p:sldId id="352" r:id="rId3"/>
    <p:sldId id="278" r:id="rId4"/>
    <p:sldId id="299" r:id="rId5"/>
    <p:sldId id="300" r:id="rId6"/>
    <p:sldId id="301" r:id="rId7"/>
    <p:sldId id="302" r:id="rId8"/>
    <p:sldId id="303" r:id="rId9"/>
    <p:sldId id="304" r:id="rId10"/>
    <p:sldId id="305" r:id="rId11"/>
    <p:sldId id="309" r:id="rId12"/>
    <p:sldId id="310" r:id="rId13"/>
    <p:sldId id="311" r:id="rId14"/>
    <p:sldId id="313" r:id="rId15"/>
    <p:sldId id="312" r:id="rId16"/>
    <p:sldId id="314" r:id="rId17"/>
    <p:sldId id="315" r:id="rId18"/>
    <p:sldId id="316" r:id="rId19"/>
    <p:sldId id="319" r:id="rId20"/>
    <p:sldId id="320" r:id="rId21"/>
    <p:sldId id="322" r:id="rId22"/>
    <p:sldId id="323" r:id="rId23"/>
    <p:sldId id="325" r:id="rId24"/>
    <p:sldId id="326" r:id="rId25"/>
    <p:sldId id="327" r:id="rId26"/>
    <p:sldId id="324" r:id="rId27"/>
    <p:sldId id="329" r:id="rId28"/>
    <p:sldId id="331" r:id="rId29"/>
    <p:sldId id="328" r:id="rId30"/>
    <p:sldId id="330" r:id="rId31"/>
    <p:sldId id="332" r:id="rId32"/>
    <p:sldId id="334" r:id="rId33"/>
    <p:sldId id="335" r:id="rId34"/>
    <p:sldId id="336" r:id="rId35"/>
    <p:sldId id="337" r:id="rId36"/>
    <p:sldId id="338" r:id="rId37"/>
    <p:sldId id="339" r:id="rId38"/>
    <p:sldId id="340" r:id="rId39"/>
    <p:sldId id="342" r:id="rId40"/>
    <p:sldId id="343" r:id="rId41"/>
    <p:sldId id="344" r:id="rId42"/>
    <p:sldId id="345" r:id="rId43"/>
    <p:sldId id="341" r:id="rId44"/>
    <p:sldId id="346" r:id="rId45"/>
    <p:sldId id="348" r:id="rId46"/>
    <p:sldId id="349" r:id="rId47"/>
    <p:sldId id="350" r:id="rId48"/>
    <p:sldId id="351" r:id="rId4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2" autoAdjust="0"/>
    <p:restoredTop sz="96429" autoAdjust="0"/>
  </p:normalViewPr>
  <p:slideViewPr>
    <p:cSldViewPr snapToGrid="0">
      <p:cViewPr varScale="1">
        <p:scale>
          <a:sx n="118" d="100"/>
          <a:sy n="118" d="100"/>
        </p:scale>
        <p:origin x="120" y="18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18E4F-8904-49F0-A966-ED8BC304F0DA}" type="datetimeFigureOut">
              <a:rPr kumimoji="1" lang="ja-JP" altLang="en-US" smtClean="0"/>
              <a:t>2018/2/12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s.toronto.edu/~fritz/absps/pdp8.pdf" TargetMode="External"/><Relationship Id="rId7" Type="http://schemas.openxmlformats.org/officeDocument/2006/relationships/hyperlink" Target="http://papers.nips.cc/paper/4824-imagenet-classification-with-deep-convolutional-neural-networks.pdf"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crcv.ucf.edu/data/UCF101.php" TargetMode="External"/><Relationship Id="rId5" Type="http://schemas.openxmlformats.org/officeDocument/2006/relationships/hyperlink" Target="http://vis-www.cs.umass.edu/lfw/" TargetMode="External"/><Relationship Id="rId4" Type="http://schemas.openxmlformats.org/officeDocument/2006/relationships/hyperlink" Target="http://www.image-net.org/challenges/LSVRC/201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221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239302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あるニューロンの軸索末端　と　次のニューロンの樹状突起　の間はシナプスで接続される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38914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94388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Class</a:t>
            </a:r>
            <a:r>
              <a:rPr kumimoji="1" lang="en-US" altLang="ja-JP" baseline="0" dirty="0" smtClean="0"/>
              <a:t> 1 </a:t>
            </a:r>
          </a:p>
          <a:p>
            <a:r>
              <a:rPr kumimoji="1" lang="en-US" altLang="ja-JP" baseline="0" dirty="0" smtClean="0"/>
              <a:t>(-1,-1)  </a:t>
            </a:r>
            <a:r>
              <a:rPr kumimoji="1" lang="en-US" altLang="ja-JP" baseline="0" dirty="0" smtClean="0">
                <a:sym typeface="Wingdings" panose="05000000000000000000" pitchFamily="2" charset="2"/>
              </a:rPr>
              <a:t> (0.12, 0.27)</a:t>
            </a:r>
            <a:endParaRPr kumimoji="1" lang="en-US" altLang="ja-JP" baseline="0" dirty="0" smtClean="0"/>
          </a:p>
          <a:p>
            <a:r>
              <a:rPr kumimoji="1" lang="en-US" altLang="ja-JP" baseline="0" dirty="0" smtClean="0"/>
              <a:t>(-1, 0)  </a:t>
            </a:r>
            <a:r>
              <a:rPr kumimoji="1" lang="en-US" altLang="ja-JP" baseline="0" dirty="0" smtClean="0">
                <a:sym typeface="Wingdings" panose="05000000000000000000" pitchFamily="2" charset="2"/>
              </a:rPr>
              <a:t> (0.27, 0.27)</a:t>
            </a:r>
            <a:endParaRPr kumimoji="1" lang="en-US" altLang="ja-JP" baseline="0" dirty="0" smtClean="0"/>
          </a:p>
          <a:p>
            <a:r>
              <a:rPr kumimoji="1" lang="en-US" altLang="ja-JP" baseline="0" dirty="0" smtClean="0"/>
              <a:t>(-1, 1)  </a:t>
            </a:r>
            <a:r>
              <a:rPr kumimoji="1" lang="en-US" altLang="ja-JP" baseline="0" dirty="0" smtClean="0">
                <a:sym typeface="Wingdings" panose="05000000000000000000" pitchFamily="2" charset="2"/>
              </a:rPr>
              <a:t> (0.50, 0.27)</a:t>
            </a:r>
            <a:endParaRPr kumimoji="1" lang="en-US" altLang="ja-JP" baseline="0" dirty="0" smtClean="0"/>
          </a:p>
          <a:p>
            <a:endParaRPr kumimoji="1" lang="en-US" altLang="ja-JP" baseline="0" dirty="0" smtClean="0"/>
          </a:p>
          <a:p>
            <a:r>
              <a:rPr kumimoji="1" lang="en-US" altLang="ja-JP" baseline="0" dirty="0" smtClean="0"/>
              <a:t>Class 2</a:t>
            </a:r>
          </a:p>
          <a:p>
            <a:r>
              <a:rPr kumimoji="1" lang="en-US" altLang="ja-JP" baseline="0" dirty="0" smtClean="0"/>
              <a:t>( 2,-2) </a:t>
            </a:r>
            <a:r>
              <a:rPr kumimoji="1" lang="en-US" altLang="ja-JP" baseline="0" dirty="0" smtClean="0">
                <a:sym typeface="Wingdings" panose="05000000000000000000" pitchFamily="2" charset="2"/>
              </a:rPr>
              <a:t> (  0.5, 0.88)</a:t>
            </a:r>
            <a:endParaRPr kumimoji="1" lang="en-US" altLang="ja-JP" baseline="0" dirty="0" smtClean="0"/>
          </a:p>
          <a:p>
            <a:r>
              <a:rPr kumimoji="1" lang="en-US" altLang="ja-JP" baseline="0" dirty="0" smtClean="0"/>
              <a:t>( 2, 1) </a:t>
            </a:r>
            <a:r>
              <a:rPr kumimoji="1" lang="en-US" altLang="ja-JP" baseline="0" dirty="0" smtClean="0">
                <a:sym typeface="Wingdings" panose="05000000000000000000" pitchFamily="2" charset="2"/>
              </a:rPr>
              <a:t> (  0.95, 0.88 )</a:t>
            </a:r>
            <a:endParaRPr kumimoji="1" lang="en-US" altLang="ja-JP" baseline="0" dirty="0" smtClean="0"/>
          </a:p>
          <a:p>
            <a:r>
              <a:rPr kumimoji="1" lang="en-US" altLang="ja-JP" baseline="0" dirty="0" smtClean="0"/>
              <a:t>( 0, 3) </a:t>
            </a:r>
            <a:r>
              <a:rPr kumimoji="1" lang="en-US" altLang="ja-JP" baseline="0" dirty="0" smtClean="0">
                <a:sym typeface="Wingdings" panose="05000000000000000000" pitchFamily="2" charset="2"/>
              </a:rPr>
              <a:t> (  0.95, 0.5)</a:t>
            </a:r>
            <a:endParaRPr kumimoji="1" lang="en-US" altLang="ja-JP" baseline="0" dirty="0" smtClean="0"/>
          </a:p>
          <a:p>
            <a:r>
              <a:rPr kumimoji="1" lang="en-US" altLang="ja-JP" baseline="0" dirty="0" smtClean="0"/>
              <a:t>(-3, 3) </a:t>
            </a:r>
            <a:r>
              <a:rPr kumimoji="1" lang="en-US" altLang="ja-JP" baseline="0" dirty="0" smtClean="0">
                <a:sym typeface="Wingdings" panose="05000000000000000000" pitchFamily="2" charset="2"/>
              </a:rPr>
              <a:t> (  0.5 , 0.05)</a:t>
            </a:r>
            <a:endParaRPr kumimoji="1" lang="en-US" altLang="ja-JP" baseline="0" dirty="0" smtClean="0"/>
          </a:p>
          <a:p>
            <a:endParaRPr kumimoji="1" lang="en-US" altLang="ja-JP" baseline="0" dirty="0" smtClean="0"/>
          </a:p>
          <a:p>
            <a:endParaRPr kumimoji="1" lang="en-US" altLang="ja-JP" baseline="0" dirty="0" smtClean="0"/>
          </a:p>
          <a:p>
            <a:r>
              <a:rPr kumimoji="1" lang="en-US" altLang="ja-JP" baseline="0" dirty="0" smtClean="0"/>
              <a:t>W1 = (1,1)</a:t>
            </a:r>
          </a:p>
          <a:p>
            <a:r>
              <a:rPr kumimoji="1" lang="en-US" altLang="ja-JP" baseline="0" dirty="0" smtClean="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334133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9638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i="0" dirty="0" smtClean="0">
                <a:effectLst/>
              </a:rPr>
              <a:t>パーセプトロンの走りの論文</a:t>
            </a:r>
            <a:endParaRPr kumimoji="1" lang="en-US" altLang="ja-JP" i="0" dirty="0" smtClean="0">
              <a:effectLst/>
            </a:endParaRPr>
          </a:p>
          <a:p>
            <a:r>
              <a:rPr lang="en-US" altLang="ja-JP" i="0" dirty="0" smtClean="0">
                <a:effectLst/>
              </a:rPr>
              <a:t>Rosenblatt, Frank (1958). “The Perceptron: A Probabilistic Model for Information Storage and Organization in the Brain”. </a:t>
            </a:r>
            <a:r>
              <a:rPr lang="en-US" altLang="ja-JP" i="1" dirty="0" smtClean="0">
                <a:effectLst/>
              </a:rPr>
              <a:t>Psychological Review</a:t>
            </a:r>
            <a:r>
              <a:rPr lang="en-US" altLang="ja-JP" i="0" dirty="0" smtClean="0">
                <a:effectLst/>
              </a:rPr>
              <a:t> </a:t>
            </a:r>
            <a:r>
              <a:rPr lang="en-US" altLang="ja-JP" b="1" i="0" dirty="0" smtClean="0">
                <a:effectLst/>
              </a:rPr>
              <a:t>65</a:t>
            </a:r>
            <a:r>
              <a:rPr lang="en-US" altLang="ja-JP" i="0" dirty="0" smtClean="0">
                <a:effectLst/>
              </a:rPr>
              <a:t> (6): 386-408.</a:t>
            </a:r>
          </a:p>
          <a:p>
            <a:endParaRPr kumimoji="1" lang="en-US" altLang="ja-JP" i="0" dirty="0" smtClean="0">
              <a:effectLst/>
            </a:endParaRPr>
          </a:p>
          <a:p>
            <a:endParaRPr kumimoji="1" lang="en-US" altLang="ja-JP" dirty="0" smtClean="0"/>
          </a:p>
          <a:p>
            <a:r>
              <a:rPr kumimoji="1" lang="ja-JP" altLang="en-US" dirty="0" smtClean="0"/>
              <a:t>多層パーセプトロン</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hlinkClick r:id="rId3"/>
              </a:rPr>
              <a:t>誤差逆伝播法を紹介</a:t>
            </a:r>
            <a:r>
              <a:rPr lang="en-US" altLang="ja-JP" b="1" dirty="0" smtClean="0">
                <a:hlinkClick r:id="rId3"/>
              </a:rPr>
              <a:t>Learning Internal Representations by Error Propagation</a:t>
            </a:r>
            <a:endParaRPr lang="en-US" altLang="ja-JP" b="1" dirty="0" smtClean="0"/>
          </a:p>
          <a:p>
            <a:r>
              <a:rPr kumimoji="1" lang="ja-JP" altLang="en-US" dirty="0" smtClean="0"/>
              <a:t>日本人も多層パーセプトロンを考えてる　</a:t>
            </a:r>
            <a:r>
              <a:rPr kumimoji="1" lang="en-US" altLang="ja-JP" dirty="0" smtClean="0"/>
              <a:t>Fukushima</a:t>
            </a:r>
            <a:r>
              <a:rPr kumimoji="1" lang="ja-JP" altLang="en-US" dirty="0" smtClean="0"/>
              <a:t> </a:t>
            </a:r>
            <a:r>
              <a:rPr kumimoji="1" lang="en-US" altLang="ja-JP" dirty="0" smtClean="0"/>
              <a:t>and</a:t>
            </a:r>
            <a:r>
              <a:rPr kumimoji="1" lang="ja-JP" altLang="en-US" dirty="0" smtClean="0"/>
              <a:t> </a:t>
            </a:r>
            <a:r>
              <a:rPr kumimoji="1" lang="en-US" altLang="ja-JP" dirty="0" smtClean="0"/>
              <a:t>Miyake</a:t>
            </a:r>
            <a:r>
              <a:rPr kumimoji="1" lang="ja-JP" altLang="en-US" baseline="0" dirty="0" smtClean="0"/>
              <a:t> </a:t>
            </a:r>
            <a:r>
              <a:rPr kumimoji="1" lang="en-US" altLang="ja-JP" baseline="0" dirty="0" smtClean="0"/>
              <a:t>: </a:t>
            </a:r>
            <a:r>
              <a:rPr lang="en-US" altLang="ja-JP" sz="1200" dirty="0" err="1" smtClean="0"/>
              <a:t>Neocognitron</a:t>
            </a:r>
            <a:endParaRPr lang="en-US" altLang="ja-JP" sz="1200" dirty="0" smtClean="0"/>
          </a:p>
          <a:p>
            <a:endParaRPr kumimoji="1" lang="en-US" altLang="ja-JP" sz="1200" dirty="0" smtClean="0"/>
          </a:p>
          <a:p>
            <a:endParaRPr kumimoji="1" lang="en-US" altLang="ja-JP" dirty="0" smtClean="0"/>
          </a:p>
          <a:p>
            <a:r>
              <a:rPr kumimoji="1" lang="en-US" altLang="ja-JP" dirty="0" smtClean="0"/>
              <a:t>Deep</a:t>
            </a:r>
            <a:r>
              <a:rPr kumimoji="1" lang="ja-JP" altLang="en-US" dirty="0" smtClean="0"/>
              <a:t>へ</a:t>
            </a:r>
            <a:endParaRPr kumimoji="1" lang="en-US" altLang="ja-JP" dirty="0" smtClean="0"/>
          </a:p>
          <a:p>
            <a:r>
              <a:rPr kumimoji="1" lang="en-US" altLang="ja-JP" dirty="0" smtClean="0"/>
              <a:t>https://research.preferred.jp/2012/11/deep-learning/</a:t>
            </a:r>
          </a:p>
          <a:p>
            <a:endParaRPr kumimoji="1" lang="en-US" altLang="ja-JP" dirty="0" smtClean="0"/>
          </a:p>
          <a:p>
            <a:endParaRPr lang="en-US" altLang="ja-JP" dirty="0" smtClean="0"/>
          </a:p>
          <a:p>
            <a:r>
              <a:rPr lang="en-US" altLang="ja-JP" dirty="0" smtClean="0"/>
              <a:t>2006:</a:t>
            </a:r>
            <a:r>
              <a:rPr lang="en-US" altLang="ja-JP" baseline="0" dirty="0" smtClean="0"/>
              <a:t> </a:t>
            </a:r>
            <a:r>
              <a:rPr lang="en-US" altLang="ja-JP" dirty="0" smtClean="0"/>
              <a:t>Greedy Layer-wise Training : </a:t>
            </a:r>
            <a:r>
              <a:rPr lang="ja-JP" altLang="en-US" dirty="0" smtClean="0"/>
              <a:t>オートエンコーダを重ねてそれを初期値にする</a:t>
            </a:r>
            <a:endParaRPr lang="en-US" altLang="ja-JP" dirty="0" smtClean="0"/>
          </a:p>
          <a:p>
            <a:r>
              <a:rPr lang="en-US" altLang="ja-JP" dirty="0" smtClean="0"/>
              <a:t>[A Fast Learning Algorithm for Deep Belief Nets]</a:t>
            </a:r>
          </a:p>
          <a:p>
            <a:r>
              <a:rPr lang="en-US" altLang="ja-JP" dirty="0" smtClean="0"/>
              <a:t>[Hinton  </a:t>
            </a:r>
            <a:r>
              <a:rPr lang="en-US" altLang="ja-JP" dirty="0" err="1" smtClean="0"/>
              <a:t>salakhutdinov</a:t>
            </a:r>
            <a:r>
              <a:rPr lang="en-US" altLang="ja-JP" dirty="0" smtClean="0"/>
              <a:t>, </a:t>
            </a:r>
            <a:r>
              <a:rPr kumimoji="1" lang="en-US" altLang="ja-JP" sz="1200" kern="1200" dirty="0" smtClean="0">
                <a:solidFill>
                  <a:schemeClr val="tx1"/>
                </a:solidFill>
                <a:effectLst/>
                <a:latin typeface="+mn-lt"/>
                <a:ea typeface="+mn-ea"/>
                <a:cs typeface="+mn-cs"/>
              </a:rPr>
              <a:t>Reducing the Dimensionality of</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Data with Neural Networks</a:t>
            </a:r>
            <a:r>
              <a:rPr lang="en-US" altLang="ja-JP" dirty="0" smtClean="0"/>
              <a:t>]</a:t>
            </a:r>
          </a:p>
          <a:p>
            <a:r>
              <a:rPr lang="en-US" altLang="ja-JP" dirty="0" smtClean="0"/>
              <a:t>[Greedy Layer-Wise Training of Deep Networks]</a:t>
            </a:r>
          </a:p>
          <a:p>
            <a:endParaRPr lang="en-US" altLang="ja-JP" dirty="0" smtClean="0"/>
          </a:p>
          <a:p>
            <a:r>
              <a:rPr kumimoji="1" lang="en-US" altLang="ja-JP" dirty="0" smtClean="0"/>
              <a:t>+ Google</a:t>
            </a:r>
            <a:r>
              <a:rPr kumimoji="1" lang="ja-JP" altLang="en-US" dirty="0" smtClean="0"/>
              <a:t>　の猫も基本的にはこの手法</a:t>
            </a:r>
            <a:endParaRPr kumimoji="1" lang="en-US" altLang="ja-JP" dirty="0" smtClean="0"/>
          </a:p>
          <a:p>
            <a:r>
              <a:rPr kumimoji="1" lang="en-US" altLang="ja-JP" dirty="0" smtClean="0"/>
              <a:t>+ </a:t>
            </a:r>
            <a:r>
              <a:rPr kumimoji="1" lang="ja-JP" altLang="en-US" dirty="0" smtClean="0"/>
              <a:t>これを初期値として</a:t>
            </a:r>
            <a:r>
              <a:rPr kumimoji="1" lang="en-US" altLang="ja-JP" dirty="0" smtClean="0"/>
              <a:t>back prop</a:t>
            </a:r>
            <a:r>
              <a:rPr kumimoji="1" lang="ja-JP" altLang="en-US" dirty="0" smtClean="0"/>
              <a:t>を行なう手法もある</a:t>
            </a:r>
            <a:endParaRPr kumimoji="1" lang="en-US" altLang="ja-JP" dirty="0" smtClean="0"/>
          </a:p>
          <a:p>
            <a:endParaRPr kumimoji="1" lang="en-US" altLang="ja-JP" dirty="0" smtClean="0"/>
          </a:p>
          <a:p>
            <a:r>
              <a:rPr kumimoji="1" lang="en-US" altLang="ja-JP" dirty="0" smtClean="0"/>
              <a:t>Dropout : </a:t>
            </a:r>
          </a:p>
          <a:p>
            <a:r>
              <a:rPr kumimoji="1" lang="en-US" altLang="ja-JP" dirty="0" smtClean="0"/>
              <a:t>+ </a:t>
            </a:r>
            <a:r>
              <a:rPr kumimoji="1" lang="ja-JP" altLang="en-US" dirty="0" smtClean="0"/>
              <a:t>隠れ層のパラメータのうち</a:t>
            </a:r>
            <a:r>
              <a:rPr kumimoji="1" lang="en-US" altLang="ja-JP" dirty="0" smtClean="0"/>
              <a:t>50%</a:t>
            </a:r>
            <a:r>
              <a:rPr kumimoji="1" lang="ja-JP" altLang="en-US" dirty="0" smtClean="0"/>
              <a:t>をランダムに隠し，学習する．これにより過学習を防ぐ</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ALEXNET</a:t>
            </a:r>
          </a:p>
          <a:p>
            <a:r>
              <a:rPr kumimoji="1" lang="en-US" altLang="ja-JP" sz="1200" kern="1200" dirty="0" smtClean="0">
                <a:solidFill>
                  <a:schemeClr val="tx1"/>
                </a:solidFill>
                <a:effectLst/>
                <a:latin typeface="+mn-lt"/>
                <a:ea typeface="+mn-ea"/>
                <a:cs typeface="+mn-cs"/>
              </a:rPr>
              <a:t>Alex </a:t>
            </a:r>
            <a:r>
              <a:rPr kumimoji="1" lang="en-US" altLang="ja-JP" sz="1200" kern="1200" dirty="0" err="1" smtClean="0">
                <a:solidFill>
                  <a:schemeClr val="tx1"/>
                </a:solidFill>
                <a:effectLst/>
                <a:latin typeface="+mn-lt"/>
                <a:ea typeface="+mn-ea"/>
                <a:cs typeface="+mn-cs"/>
              </a:rPr>
              <a:t>Krizhevsky</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University of Toronto</a:t>
            </a:r>
          </a:p>
          <a:p>
            <a:r>
              <a:rPr kumimoji="1" lang="en-US" altLang="ja-JP" sz="1200" kern="1200" dirty="0" smtClean="0">
                <a:solidFill>
                  <a:schemeClr val="tx1"/>
                </a:solidFill>
                <a:effectLst/>
                <a:latin typeface="+mn-lt"/>
                <a:ea typeface="+mn-ea"/>
                <a:cs typeface="+mn-cs"/>
              </a:rPr>
              <a:t>kriz@cs.utoronto.ca</a:t>
            </a:r>
          </a:p>
          <a:p>
            <a:r>
              <a:rPr kumimoji="1" lang="en-US" altLang="ja-JP" sz="1200" kern="1200" dirty="0" smtClean="0">
                <a:solidFill>
                  <a:schemeClr val="tx1"/>
                </a:solidFill>
                <a:effectLst/>
                <a:latin typeface="+mn-lt"/>
                <a:ea typeface="+mn-ea"/>
                <a:cs typeface="+mn-cs"/>
              </a:rPr>
              <a:t>Ilya </a:t>
            </a:r>
            <a:r>
              <a:rPr kumimoji="1" lang="en-US" altLang="ja-JP" sz="1200" kern="1200" dirty="0" err="1" smtClean="0">
                <a:solidFill>
                  <a:schemeClr val="tx1"/>
                </a:solidFill>
                <a:effectLst/>
                <a:latin typeface="+mn-lt"/>
                <a:ea typeface="+mn-ea"/>
                <a:cs typeface="+mn-cs"/>
              </a:rPr>
              <a:t>Sutskever</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University of Toronto</a:t>
            </a:r>
          </a:p>
          <a:p>
            <a:r>
              <a:rPr kumimoji="1" lang="en-US" altLang="ja-JP" sz="1200" kern="1200" dirty="0" smtClean="0">
                <a:solidFill>
                  <a:schemeClr val="tx1"/>
                </a:solidFill>
                <a:effectLst/>
                <a:latin typeface="+mn-lt"/>
                <a:ea typeface="+mn-ea"/>
                <a:cs typeface="+mn-cs"/>
              </a:rPr>
              <a:t>ilya@cs.utoronto.ca</a:t>
            </a:r>
          </a:p>
          <a:p>
            <a:r>
              <a:rPr kumimoji="1" lang="en-US" altLang="ja-JP" sz="1200" kern="1200" dirty="0" smtClean="0">
                <a:solidFill>
                  <a:schemeClr val="tx1"/>
                </a:solidFill>
                <a:effectLst/>
                <a:latin typeface="+mn-lt"/>
                <a:ea typeface="+mn-ea"/>
                <a:cs typeface="+mn-cs"/>
              </a:rPr>
              <a:t>Geoffrey E. Hinton</a:t>
            </a:r>
            <a:endParaRPr kumimoji="1" lang="en-US" altLang="ja-JP" dirty="0" smtClean="0"/>
          </a:p>
          <a:p>
            <a:r>
              <a:rPr kumimoji="1" lang="en-US" altLang="ja-JP" sz="1200" kern="1200" dirty="0" smtClean="0">
                <a:solidFill>
                  <a:schemeClr val="tx1"/>
                </a:solidFill>
                <a:effectLst/>
                <a:latin typeface="+mn-lt"/>
                <a:ea typeface="+mn-ea"/>
                <a:cs typeface="+mn-cs"/>
              </a:rPr>
              <a:t>ImageNet Classification with Deep Convolutional</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Neural Networks</a:t>
            </a:r>
          </a:p>
          <a:p>
            <a:endParaRPr kumimoji="1" lang="en-US" altLang="ja-JP" dirty="0" smtClean="0"/>
          </a:p>
          <a:p>
            <a:endParaRPr kumimoji="1" lang="en-US" altLang="ja-JP" dirty="0" smtClean="0"/>
          </a:p>
          <a:p>
            <a:r>
              <a:rPr lang="ja-JP" altLang="en-US" dirty="0" smtClean="0"/>
              <a:t>しかし、近年、</a:t>
            </a:r>
            <a:r>
              <a:rPr lang="en-US" altLang="ja-JP" dirty="0" smtClean="0">
                <a:hlinkClick r:id="rId4"/>
              </a:rPr>
              <a:t>ImageNet</a:t>
            </a:r>
            <a:r>
              <a:rPr lang="ja-JP" altLang="en-US" dirty="0" smtClean="0">
                <a:hlinkClick r:id="rId4"/>
              </a:rPr>
              <a:t>の大規模画像分類</a:t>
            </a:r>
            <a:r>
              <a:rPr lang="ja-JP" altLang="en-US" dirty="0" smtClean="0"/>
              <a:t>、</a:t>
            </a:r>
            <a:r>
              <a:rPr lang="en-US" altLang="ja-JP" dirty="0" smtClean="0">
                <a:hlinkClick r:id="rId5"/>
              </a:rPr>
              <a:t>Large Faces in the Wild</a:t>
            </a:r>
            <a:r>
              <a:rPr lang="ja-JP" altLang="en-US" dirty="0" smtClean="0">
                <a:hlinkClick r:id="rId5"/>
              </a:rPr>
              <a:t>の顔認識</a:t>
            </a:r>
            <a:r>
              <a:rPr lang="ja-JP" altLang="en-US" dirty="0" smtClean="0"/>
              <a:t>および</a:t>
            </a:r>
            <a:r>
              <a:rPr lang="en-US" altLang="ja-JP" dirty="0" smtClean="0">
                <a:hlinkClick r:id="rId6"/>
              </a:rPr>
              <a:t>UCF101</a:t>
            </a:r>
            <a:r>
              <a:rPr lang="ja-JP" altLang="en-US" dirty="0" smtClean="0">
                <a:hlinkClick r:id="rId6"/>
              </a:rPr>
              <a:t>の行動認識</a:t>
            </a:r>
            <a:r>
              <a:rPr lang="ja-JP" altLang="en-US" dirty="0" smtClean="0"/>
              <a:t>にて、</a:t>
            </a:r>
            <a:r>
              <a:rPr lang="en-US" altLang="ja-JP" dirty="0" smtClean="0"/>
              <a:t>Deep Learning</a:t>
            </a:r>
            <a:r>
              <a:rPr lang="ja-JP" altLang="en-US" dirty="0" smtClean="0"/>
              <a:t>がこれまで主流だったハンドメード特徴量を凌駕し人間と同程度の精度を出して話題になっているのは、教師あり学習の</a:t>
            </a:r>
            <a:r>
              <a:rPr lang="en-US" altLang="ja-JP" dirty="0" smtClean="0"/>
              <a:t>Deep Convolutional Neural Network</a:t>
            </a:r>
            <a:r>
              <a:rPr lang="ja-JP" altLang="en-US" dirty="0" smtClean="0"/>
              <a:t>（</a:t>
            </a:r>
            <a:r>
              <a:rPr lang="en-US" altLang="ja-JP" dirty="0" smtClean="0"/>
              <a:t>Deep CNN</a:t>
            </a:r>
            <a:r>
              <a:rPr lang="ja-JP" altLang="en-US" dirty="0" smtClean="0"/>
              <a:t>）であり、残念ながら教師なし学習と教師あり学習の組み合わせによるプレトレーニングとファインチューニングは使われていません。具体的には、</a:t>
            </a:r>
            <a:r>
              <a:rPr lang="en-US" altLang="ja-JP" dirty="0" smtClean="0"/>
              <a:t>ImageNet</a:t>
            </a:r>
            <a:r>
              <a:rPr lang="ja-JP" altLang="en-US" dirty="0" smtClean="0"/>
              <a:t>は、毎年開催されるコンペティションで、画像を</a:t>
            </a:r>
            <a:r>
              <a:rPr lang="en-US" altLang="ja-JP" dirty="0" smtClean="0"/>
              <a:t>1,000</a:t>
            </a:r>
            <a:r>
              <a:rPr lang="ja-JP" altLang="en-US" dirty="0" smtClean="0"/>
              <a:t>クラスに分類する分類タスクと、画像上の物体の場所を特定し</a:t>
            </a:r>
            <a:r>
              <a:rPr lang="en-US" altLang="ja-JP" dirty="0" smtClean="0"/>
              <a:t>200</a:t>
            </a:r>
            <a:r>
              <a:rPr lang="ja-JP" altLang="en-US" dirty="0" smtClean="0"/>
              <a:t>クラスに分類する検出タスクとの２つのタスクがあります。</a:t>
            </a:r>
            <a:r>
              <a:rPr lang="en-US" altLang="ja-JP" dirty="0" smtClean="0"/>
              <a:t>2012</a:t>
            </a:r>
            <a:r>
              <a:rPr lang="ja-JP" altLang="en-US" dirty="0" smtClean="0"/>
              <a:t>年の</a:t>
            </a:r>
            <a:r>
              <a:rPr lang="en-US" altLang="ja-JP" dirty="0" smtClean="0"/>
              <a:t>ImageNet</a:t>
            </a:r>
            <a:r>
              <a:rPr lang="ja-JP" altLang="en-US" dirty="0" smtClean="0"/>
              <a:t>の分類タスクにおいて、トロント大学の</a:t>
            </a:r>
            <a:r>
              <a:rPr lang="en-US" altLang="ja-JP" dirty="0" smtClean="0">
                <a:hlinkClick r:id="rId7"/>
              </a:rPr>
              <a:t>Hinton</a:t>
            </a:r>
            <a:r>
              <a:rPr lang="ja-JP" altLang="en-US" dirty="0" smtClean="0">
                <a:hlinkClick r:id="rId7"/>
              </a:rPr>
              <a:t>のグループによる</a:t>
            </a:r>
            <a:r>
              <a:rPr lang="en-US" altLang="ja-JP" dirty="0" smtClean="0">
                <a:hlinkClick r:id="rId7"/>
              </a:rPr>
              <a:t>Deep CNN</a:t>
            </a:r>
            <a:r>
              <a:rPr lang="ja-JP" altLang="en-US" dirty="0" smtClean="0"/>
              <a:t>が、それまで全盛であったハンドメード特徴量に</a:t>
            </a:r>
            <a:r>
              <a:rPr lang="en-US" altLang="ja-JP" dirty="0" smtClean="0"/>
              <a:t>10%</a:t>
            </a:r>
            <a:r>
              <a:rPr lang="ja-JP" altLang="en-US" dirty="0" smtClean="0"/>
              <a:t>以上の大差をつけて優勝しました。そして、</a:t>
            </a:r>
            <a:r>
              <a:rPr lang="en-US" altLang="ja-JP" dirty="0" smtClean="0"/>
              <a:t>2013</a:t>
            </a:r>
            <a:r>
              <a:rPr lang="ja-JP" altLang="en-US" dirty="0" smtClean="0"/>
              <a:t>年以降は、上位のほとんどが</a:t>
            </a:r>
            <a:r>
              <a:rPr lang="en-US" altLang="ja-JP" dirty="0" smtClean="0"/>
              <a:t>Deep CNN</a:t>
            </a:r>
            <a:r>
              <a:rPr lang="ja-JP" altLang="en-US" dirty="0" smtClean="0"/>
              <a:t>系の方法となる状況となっています。</a:t>
            </a:r>
            <a:endParaRPr kumimoji="1" lang="en-US" altLang="ja-JP" dirty="0" smtClean="0"/>
          </a:p>
          <a:p>
            <a:endParaRPr kumimoji="1" lang="en-US" altLang="ja-JP" dirty="0" smtClean="0"/>
          </a:p>
          <a:p>
            <a:r>
              <a:rPr kumimoji="1" lang="en-US" altLang="ja-JP" dirty="0" smtClean="0"/>
              <a:t>ImageNet</a:t>
            </a:r>
            <a:r>
              <a:rPr kumimoji="1" lang="en-US" altLang="ja-JP" baseline="0" dirty="0" smtClean="0"/>
              <a:t> Large-scale visual recognition challenge</a:t>
            </a:r>
          </a:p>
          <a:p>
            <a:r>
              <a:rPr kumimoji="1" lang="en-US" altLang="ja-JP" baseline="0" dirty="0" smtClean="0"/>
              <a:t>ILSVRC 12</a:t>
            </a:r>
          </a:p>
          <a:p>
            <a:r>
              <a:rPr kumimoji="1" lang="ja-JP" altLang="en-US" baseline="0" dirty="0" smtClean="0"/>
              <a:t>画像認識</a:t>
            </a:r>
            <a:r>
              <a:rPr kumimoji="1" lang="en-US" altLang="ja-JP" baseline="0" dirty="0" smtClean="0"/>
              <a:t>1000 </a:t>
            </a:r>
            <a:r>
              <a:rPr kumimoji="1" lang="ja-JP" altLang="en-US" baseline="0" dirty="0" smtClean="0"/>
              <a:t>クラス分類</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338023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f>
                      <m:fPr>
                        <m:ctrlPr>
                          <a:rPr lang="en-US" altLang="ja-JP" sz="1200" i="1" smtClean="0">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𝑔</m:t>
                            </m:r>
                          </m:e>
                          <m:sub>
                            <m:r>
                              <a:rPr lang="en-US" altLang="ja-JP" sz="1200" i="1">
                                <a:latin typeface="Cambria Math" panose="02040503050406030204" pitchFamily="18" charset="0"/>
                              </a:rPr>
                              <m:t>𝑗</m:t>
                            </m:r>
                          </m:sub>
                        </m:sSub>
                      </m:den>
                    </m:f>
                    <m:r>
                      <a:rPr lang="en-US" altLang="ja-JP" sz="1200" b="0" i="1" smtClean="0">
                        <a:latin typeface="Cambria Math" panose="02040503050406030204" pitchFamily="18" charset="0"/>
                      </a:rPr>
                      <m:t>=</m:t>
                    </m:r>
                    <m:nary>
                      <m:naryPr>
                        <m:chr m:val="∑"/>
                        <m:supHide m:val="on"/>
                        <m:ctrlPr>
                          <a:rPr lang="en-US" altLang="ja-JP" sz="1200" b="0" i="1" smtClean="0">
                            <a:latin typeface="Cambria Math" panose="02040503050406030204" pitchFamily="18" charset="0"/>
                          </a:rPr>
                        </m:ctrlPr>
                      </m:naryPr>
                      <m:sub>
                        <m:r>
                          <m:rPr>
                            <m:brk m:alnAt="7"/>
                          </m:rPr>
                          <a:rPr lang="en-US" altLang="ja-JP" sz="1200" b="0" i="1" smtClean="0">
                            <a:latin typeface="Cambria Math" panose="02040503050406030204" pitchFamily="18" charset="0"/>
                          </a:rPr>
                          <m:t>𝑘</m:t>
                        </m:r>
                      </m:sub>
                      <m:sup/>
                      <m:e>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h</m:t>
                                </m:r>
                              </m:e>
                              <m:sub>
                                <m:r>
                                  <a:rPr lang="en-US" altLang="ja-JP" sz="1200" b="0" i="1" smtClean="0">
                                    <a:latin typeface="Cambria Math" panose="02040503050406030204" pitchFamily="18" charset="0"/>
                                  </a:rPr>
                                  <m:t>𝑘</m:t>
                                </m:r>
                              </m:sub>
                            </m:sSub>
                          </m:den>
                        </m:f>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h</m:t>
                                </m:r>
                              </m:e>
                              <m:sub>
                                <m:r>
                                  <a:rPr lang="en-US" altLang="ja-JP" sz="1200" i="1">
                                    <a:latin typeface="Cambria Math" panose="02040503050406030204" pitchFamily="18" charset="0"/>
                                  </a:rPr>
                                  <m:t>𝑘</m:t>
                                </m:r>
                              </m:sub>
                            </m:sSub>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𝑔</m:t>
                                </m:r>
                              </m:e>
                              <m:sub>
                                <m:r>
                                  <a:rPr lang="en-US" altLang="ja-JP" sz="1200" i="1">
                                    <a:latin typeface="Cambria Math" panose="02040503050406030204" pitchFamily="18" charset="0"/>
                                  </a:rPr>
                                  <m:t>𝑗</m:t>
                                </m:r>
                              </m:sub>
                            </m:sSub>
                          </m:den>
                        </m:f>
                      </m:e>
                    </m:nary>
                    <m:r>
                      <a:rPr lang="ja-JP" altLang="en-US" sz="1200" i="1">
                        <a:latin typeface="Cambria Math" panose="02040503050406030204" pitchFamily="18" charset="0"/>
                      </a:rPr>
                      <m:t>ここではシグマが</m:t>
                    </m:r>
                  </m:oMath>
                </a14:m>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14:m>
                  <m:oMath xmlns:m="http://schemas.openxmlformats.org/officeDocument/2006/math">
                    <m:f>
                      <m:fPr>
                        <m:ctrlPr>
                          <a:rPr lang="en-US" altLang="ja-JP" sz="1200" i="1" smtClean="0">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𝑤</m:t>
                            </m:r>
                          </m:e>
                          <m:sub>
                            <m:r>
                              <a:rPr lang="en-US" altLang="ja-JP" sz="1200" i="1">
                                <a:latin typeface="Cambria Math" panose="02040503050406030204" pitchFamily="18" charset="0"/>
                              </a:rPr>
                              <m:t>𝑖𝑗</m:t>
                            </m:r>
                          </m:sub>
                        </m:sSub>
                      </m:den>
                    </m:f>
                    <m:r>
                      <a:rPr lang="en-US" altLang="ja-JP" sz="1200" b="0" i="1" smtClean="0">
                        <a:latin typeface="Cambria Math" panose="02040503050406030204" pitchFamily="18" charset="0"/>
                      </a:rPr>
                      <m:t>=</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h</m:t>
                            </m:r>
                          </m:e>
                          <m:sub>
                            <m:r>
                              <a:rPr lang="en-US" altLang="ja-JP" sz="1200" b="0" i="1" smtClean="0">
                                <a:latin typeface="Cambria Math" panose="02040503050406030204" pitchFamily="18" charset="0"/>
                              </a:rPr>
                              <m:t>𝑗</m:t>
                            </m:r>
                          </m:sub>
                        </m:sSub>
                      </m:den>
                    </m:f>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h</m:t>
                            </m:r>
                          </m:e>
                          <m:sub>
                            <m:r>
                              <a:rPr lang="en-US" altLang="ja-JP" sz="1200" b="0" i="1" smtClean="0">
                                <a:latin typeface="Cambria Math" panose="02040503050406030204" pitchFamily="18" charset="0"/>
                              </a:rPr>
                              <m:t>𝑗</m:t>
                            </m:r>
                          </m:sub>
                        </m:sSub>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𝑤</m:t>
                            </m:r>
                          </m:e>
                          <m:sub>
                            <m:r>
                              <a:rPr lang="en-US" altLang="ja-JP" sz="1200" i="1">
                                <a:latin typeface="Cambria Math" panose="02040503050406030204" pitchFamily="18" charset="0"/>
                              </a:rPr>
                              <m:t>𝑖𝑗</m:t>
                            </m:r>
                          </m:sub>
                        </m:sSub>
                      </m:den>
                    </m:f>
                  </m:oMath>
                </a14:m>
                <a:r>
                  <a:rPr kumimoji="1" lang="ja-JP" altLang="en-US" dirty="0" smtClean="0"/>
                  <a:t>　ここではシグマが出てこないのなんで？</a:t>
                </a:r>
                <a:r>
                  <a:rPr kumimoji="1" lang="ja-JP" altLang="en-US" baseline="0" dirty="0" smtClean="0"/>
                  <a:t> </a:t>
                </a:r>
                <a:r>
                  <a:rPr kumimoji="1" lang="en-US" altLang="ja-JP" baseline="0" dirty="0" smtClean="0">
                    <a:sym typeface="Wingdings" panose="05000000000000000000" pitchFamily="2" charset="2"/>
                  </a:rPr>
                  <a:t> </a:t>
                </a:r>
                <a:r>
                  <a:rPr kumimoji="1" lang="en-US" altLang="ja-JP" baseline="0" dirty="0" err="1" smtClean="0"/>
                  <a:t>wij</a:t>
                </a:r>
                <a:r>
                  <a:rPr kumimoji="1" lang="ja-JP" altLang="en-US" baseline="0" dirty="0" smtClean="0"/>
                  <a:t>と無関係なので</a:t>
                </a:r>
                <a:r>
                  <a:rPr kumimoji="1" lang="en-US" altLang="ja-JP" baseline="0" dirty="0" smtClean="0"/>
                  <a:t>(</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panose="02040503050406030204" pitchFamily="18" charset="0"/>
                          </a:rPr>
                          <m:t>h</m:t>
                        </m:r>
                      </m:e>
                      <m:sub>
                        <m:r>
                          <a:rPr lang="en-US" altLang="ja-JP" sz="1200" b="0" i="1" smtClean="0">
                            <a:latin typeface="Cambria Math" panose="02040503050406030204" pitchFamily="18" charset="0"/>
                          </a:rPr>
                          <m:t>𝑗</m:t>
                        </m:r>
                      </m:sub>
                    </m:sSub>
                  </m:oMath>
                </a14:m>
                <a:r>
                  <a:rPr kumimoji="1" lang="ja-JP" altLang="en-US" baseline="0" dirty="0" smtClean="0"/>
                  <a:t>のみが</a:t>
                </a:r>
                <a:r>
                  <a:rPr kumimoji="1" lang="en-US" altLang="ja-JP" baseline="0" dirty="0" err="1" smtClean="0"/>
                  <a:t>wij</a:t>
                </a:r>
                <a:r>
                  <a:rPr kumimoji="1" lang="ja-JP" altLang="en-US" baseline="0" dirty="0" smtClean="0"/>
                  <a:t>の関数なので</a:t>
                </a:r>
                <a:r>
                  <a:rPr kumimoji="1" lang="en-US" altLang="ja-JP" baseline="0" dirty="0" smtClean="0"/>
                  <a:t>)</a:t>
                </a:r>
              </a:p>
              <a:p>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𝜕𝑔_𝑗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=∑_𝑘</a:t>
                </a:r>
                <a:r>
                  <a:rPr lang="en-US" altLang="ja-JP" sz="1200" b="0" i="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 </a:t>
                </a:r>
                <a:r>
                  <a:rPr lang="en-US" altLang="ja-JP" sz="1200" b="0" i="0">
                    <a:latin typeface="Cambria Math" panose="02040503050406030204" pitchFamily="18" charset="0"/>
                  </a:rPr>
                  <a:t>)  (</a:t>
                </a:r>
                <a:r>
                  <a:rPr lang="en-US" altLang="ja-JP" sz="1200" i="0">
                    <a:latin typeface="Cambria Math" panose="02040503050406030204" pitchFamily="18" charset="0"/>
                  </a:rPr>
                  <a:t>𝜕ℎ_𝑘)/(𝜕𝑔_𝑗 )</a:t>
                </a:r>
                <a:r>
                  <a:rPr lang="en-US" altLang="ja-JP" sz="1200" b="0" i="0" smtClean="0">
                    <a:latin typeface="Cambria Math" panose="02040503050406030204" pitchFamily="18" charset="0"/>
                  </a:rPr>
                  <a:t>〗</a:t>
                </a:r>
                <a:r>
                  <a:rPr lang="ja-JP" altLang="en-US" sz="1200" b="0" i="0">
                    <a:latin typeface="Cambria Math" panose="02040503050406030204" pitchFamily="18" charset="0"/>
                  </a:rPr>
                  <a:t> </a:t>
                </a:r>
                <a:r>
                  <a:rPr lang="ja-JP" altLang="en-US" sz="1200" i="0">
                    <a:latin typeface="Cambria Math" panose="02040503050406030204" pitchFamily="18" charset="0"/>
                  </a:rPr>
                  <a:t>ここではシグマが</a:t>
                </a:r>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𝜕𝑤_𝑖𝑗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ℎ_𝑗 </a:t>
                </a:r>
                <a:r>
                  <a:rPr lang="en-US" altLang="ja-JP" sz="1200" b="0" i="0">
                    <a:latin typeface="Cambria Math" panose="02040503050406030204" pitchFamily="18" charset="0"/>
                  </a:rPr>
                  <a:t>) </a:t>
                </a:r>
                <a:r>
                  <a:rPr lang="en-US" altLang="ja-JP" sz="1200" i="0">
                    <a:latin typeface="Cambria Math" panose="02040503050406030204" pitchFamily="18" charset="0"/>
                  </a:rPr>
                  <a:t> (𝜕ℎ_</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panose="02040503050406030204" pitchFamily="18" charset="0"/>
                  </a:rPr>
                  <a:t>𝜕𝑤_𝑖𝑗 )</a:t>
                </a:r>
                <a:r>
                  <a:rPr kumimoji="1" lang="ja-JP" altLang="en-US" dirty="0" smtClean="0"/>
                  <a:t>　ここではシグマが出てこないのなんで？（出てきてるけど、</a:t>
                </a:r>
                <a:r>
                  <a:rPr kumimoji="1" lang="en-US" altLang="ja-JP" baseline="0" dirty="0" smtClean="0"/>
                  <a:t> </a:t>
                </a:r>
                <a:r>
                  <a:rPr kumimoji="1" lang="ja-JP" altLang="en-US" baseline="0" dirty="0" smtClean="0"/>
                  <a:t>結局</a:t>
                </a:r>
                <a:r>
                  <a:rPr kumimoji="1" lang="en-US" altLang="ja-JP" baseline="0" dirty="0" err="1" smtClean="0"/>
                  <a:t>wij</a:t>
                </a:r>
                <a:r>
                  <a:rPr kumimoji="1" lang="ja-JP" altLang="en-US" baseline="0" dirty="0" smtClean="0"/>
                  <a:t>と無関係なのでゼロになってるだけか</a:t>
                </a:r>
                <a:r>
                  <a:rPr kumimoji="1" lang="ja-JP" altLang="en-US" dirty="0" smtClean="0"/>
                  <a:t>）</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48</a:t>
            </a:fld>
            <a:endParaRPr kumimoji="1" lang="ja-JP" altLang="en-US"/>
          </a:p>
        </p:txBody>
      </p:sp>
    </p:spTree>
    <p:extLst>
      <p:ext uri="{BB962C8B-B14F-4D97-AF65-F5344CB8AC3E}">
        <p14:creationId xmlns:p14="http://schemas.microsoft.com/office/powerpoint/2010/main" val="16594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2018/2/12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2018/2/12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2018/2/12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2018/2/12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2018/2/12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2018/2/12</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2018/2/12</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2018/2/12</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2018/2/12</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2018/2/12</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2018/2/12</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5.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8.png"/><Relationship Id="rId5" Type="http://schemas.openxmlformats.org/officeDocument/2006/relationships/image" Target="../media/image59.png"/><Relationship Id="rId10"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9.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95.png"/><Relationship Id="rId5" Type="http://schemas.openxmlformats.org/officeDocument/2006/relationships/image" Target="../media/image47.png"/><Relationship Id="rId10"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93.png"/></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8.png"/><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03.png"/><Relationship Id="rId5" Type="http://schemas.openxmlformats.org/officeDocument/2006/relationships/image" Target="../media/image4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46.png"/><Relationship Id="rId9" Type="http://schemas.openxmlformats.org/officeDocument/2006/relationships/image" Target="../media/image101.png"/><Relationship Id="rId14" Type="http://schemas.openxmlformats.org/officeDocument/2006/relationships/image" Target="../media/image106.png"/></Relationships>
</file>

<file path=ppt/slides/_rels/slide29.xml.rels><?xml version="1.0" encoding="UTF-8" standalone="yes"?>
<Relationships xmlns="http://schemas.openxmlformats.org/package/2006/relationships"><Relationship Id="rId2" Type="http://schemas.openxmlformats.org/officeDocument/2006/relationships/hyperlink" Target="https://www.slideshare.net/SeiichiUchida/ss-7147958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82.png"/><Relationship Id="rId7" Type="http://schemas.openxmlformats.org/officeDocument/2006/relationships/image" Target="../media/image114.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9.png"/><Relationship Id="rId5" Type="http://schemas.openxmlformats.org/officeDocument/2006/relationships/image" Target="../media/image112.png"/><Relationship Id="rId10" Type="http://schemas.openxmlformats.org/officeDocument/2006/relationships/image" Target="../media/image118.png"/><Relationship Id="rId4" Type="http://schemas.openxmlformats.org/officeDocument/2006/relationships/image" Target="../media/image111.png"/><Relationship Id="rId9" Type="http://schemas.openxmlformats.org/officeDocument/2006/relationships/image" Target="../media/image117.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16.png"/><Relationship Id="rId5" Type="http://schemas.openxmlformats.org/officeDocument/2006/relationships/image" Target="../media/image47.png"/><Relationship Id="rId10" Type="http://schemas.openxmlformats.org/officeDocument/2006/relationships/image" Target="../media/image124.png"/><Relationship Id="rId4" Type="http://schemas.openxmlformats.org/officeDocument/2006/relationships/image" Target="../media/image46.png"/><Relationship Id="rId9" Type="http://schemas.openxmlformats.org/officeDocument/2006/relationships/image" Target="../media/image123.png"/></Relationships>
</file>

<file path=ppt/slides/_rels/slide32.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32.png"/><Relationship Id="rId7" Type="http://schemas.openxmlformats.org/officeDocument/2006/relationships/image" Target="../media/image127.png"/><Relationship Id="rId1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30.png"/><Relationship Id="rId5" Type="http://schemas.openxmlformats.org/officeDocument/2006/relationships/image" Target="../media/image47.png"/><Relationship Id="rId10" Type="http://schemas.openxmlformats.org/officeDocument/2006/relationships/image" Target="../media/image129.png"/><Relationship Id="rId4" Type="http://schemas.openxmlformats.org/officeDocument/2006/relationships/image" Target="../media/image46.png"/><Relationship Id="rId9" Type="http://schemas.openxmlformats.org/officeDocument/2006/relationships/image" Target="../media/image128.png"/><Relationship Id="rId14" Type="http://schemas.openxmlformats.org/officeDocument/2006/relationships/image" Target="../media/image133.png"/></Relationships>
</file>

<file path=ppt/slides/_rels/slide3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38.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163.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openxmlformats.org/officeDocument/2006/relationships/image" Target="../media/image164.png"/><Relationship Id="rId9" Type="http://schemas.openxmlformats.org/officeDocument/2006/relationships/image" Target="../media/image170.png"/></Relationships>
</file>

<file path=ppt/slides/_rels/slide39.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5.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45.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1.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95.png"/><Relationship Id="rId11" Type="http://schemas.openxmlformats.org/officeDocument/2006/relationships/image" Target="../media/image200.png"/><Relationship Id="rId5" Type="http://schemas.openxmlformats.org/officeDocument/2006/relationships/image" Target="../media/image194.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png"/><Relationship Id="rId9" Type="http://schemas.openxmlformats.org/officeDocument/2006/relationships/image" Target="../media/image198.png"/><Relationship Id="rId14" Type="http://schemas.openxmlformats.org/officeDocument/2006/relationships/image" Target="../media/image203.png"/></Relationships>
</file>

<file path=ppt/slides/_rels/slide4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48.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9.png"/><Relationship Id="rId10" Type="http://schemas.openxmlformats.org/officeDocument/2006/relationships/image" Target="../media/image224.png"/><Relationship Id="rId4" Type="http://schemas.openxmlformats.org/officeDocument/2006/relationships/image" Target="../media/image218.png"/><Relationship Id="rId9" Type="http://schemas.openxmlformats.org/officeDocument/2006/relationships/image" Target="../media/image22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ラベル</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787401" y="4002569"/>
            <a:ext cx="10248900" cy="2508379"/>
          </a:xfrm>
          <a:prstGeom prst="rect">
            <a:avLst/>
          </a:prstGeom>
          <a:noFill/>
        </p:spPr>
        <p:txBody>
          <a:bodyPr wrap="square" rtlCol="0">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正解データ群を利用して特徴</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空間を分割</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する（訓練）</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識別対象を特徴空間に射影し，上記の分割結果を用いてラベルを割り振る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分類の手法</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K-Nearest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ベイズ決定則</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決定木（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random forests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サポートベクタマシン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etc…</a:t>
            </a:r>
          </a:p>
        </p:txBody>
      </p:sp>
      <p:sp>
        <p:nvSpPr>
          <p:cNvPr id="61" name="右矢印 60"/>
          <p:cNvSpPr/>
          <p:nvPr/>
        </p:nvSpPr>
        <p:spPr>
          <a:xfrm rot="17542382">
            <a:off x="7464284" y="3177661"/>
            <a:ext cx="64039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10</a:t>
            </a:fld>
            <a:endParaRPr kumimoji="1" lang="ja-JP" altLang="en-US"/>
          </a:p>
        </p:txBody>
      </p:sp>
    </p:spTree>
    <p:extLst>
      <p:ext uri="{BB962C8B-B14F-4D97-AF65-F5344CB8AC3E}">
        <p14:creationId xmlns:p14="http://schemas.microsoft.com/office/powerpoint/2010/main" val="378223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りんご</a:t>
                </a:r>
                <a:r>
                  <a:rPr lang="en-US" altLang="ja-JP" sz="2400" dirty="0" smtClean="0"/>
                  <a:t>/</a:t>
                </a:r>
                <a:r>
                  <a:rPr lang="ja-JP" altLang="en-US" sz="2400" dirty="0" smtClean="0"/>
                  <a:t>バナナ</a:t>
                </a:r>
                <a:r>
                  <a:rPr lang="en-US" altLang="ja-JP" sz="2400" dirty="0"/>
                  <a:t>/</a:t>
                </a:r>
                <a:r>
                  <a:rPr lang="ja-JP" altLang="en-US" sz="2400" dirty="0" smtClean="0"/>
                  <a:t>みかんの写真分類問題を考える</a:t>
                </a:r>
                <a:endParaRPr kumimoji="1" lang="en-US" altLang="ja-JP" sz="2400" dirty="0" smtClean="0"/>
              </a:p>
              <a:p>
                <a:pPr lvl="6">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2</m:t>
                        </m:r>
                      </m:sup>
                    </m:sSup>
                  </m:oMath>
                </a14:m>
                <a:r>
                  <a:rPr kumimoji="1" lang="ja-JP" altLang="en-US" sz="2000" dirty="0" smtClean="0"/>
                  <a:t> は</a:t>
                </a:r>
                <a:r>
                  <a:rPr lang="en-US" altLang="ja-JP" sz="2000" dirty="0"/>
                  <a:t>2</a:t>
                </a:r>
                <a:r>
                  <a:rPr kumimoji="1" lang="ja-JP" altLang="en-US" sz="2000" dirty="0" smtClean="0"/>
                  <a:t>次元の特徴ベクトル（</a:t>
                </a:r>
                <a:r>
                  <a:rPr lang="ja-JP" altLang="en-US" sz="2000" dirty="0" smtClean="0"/>
                  <a:t>色相，</a:t>
                </a:r>
                <a:r>
                  <a:rPr kumimoji="1" lang="ja-JP" altLang="en-US" sz="2000" dirty="0" smtClean="0"/>
                  <a:t>円形度）</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3</m:t>
                        </m:r>
                      </m:sup>
                    </m:sSup>
                  </m:oMath>
                </a14:m>
                <a:r>
                  <a:rPr kumimoji="1" lang="ja-JP" altLang="en-US" sz="2000" dirty="0" smtClean="0"/>
                  <a:t> は</a:t>
                </a:r>
                <a:r>
                  <a:rPr lang="en-US" altLang="ja-JP" sz="2000" dirty="0"/>
                  <a:t>3</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err="1" smtClean="0"/>
                  <a:t>がりん</a:t>
                </a:r>
                <a:r>
                  <a:rPr kumimoji="1" lang="ja-JP" altLang="en-US" sz="1600" dirty="0" smtClean="0"/>
                  <a:t>ごクラス </a:t>
                </a:r>
                <a:r>
                  <a:rPr kumimoji="1" lang="en-US" altLang="ja-JP" sz="1600" dirty="0" smtClean="0">
                    <a:sym typeface="Wingdings" panose="05000000000000000000" pitchFamily="2" charset="2"/>
                  </a:rPr>
                  <a:t></a:t>
                </a:r>
                <a:r>
                  <a:rPr kumimoji="1" lang="ja-JP" altLang="en-US" sz="1600" dirty="0" smtClean="0"/>
                  <a:t> </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1,0,0</m:t>
                        </m:r>
                      </m:e>
                    </m:d>
                  </m:oMath>
                </a14:m>
                <a:r>
                  <a:rPr kumimoji="1" lang="en-US" altLang="ja-JP" sz="1600" dirty="0" smtClean="0"/>
                  <a:t>, </a:t>
                </a:r>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a:t>
                </a:r>
                <a:r>
                  <a:rPr kumimoji="1" lang="ja-JP" altLang="en-US" sz="1600" dirty="0" smtClean="0"/>
                  <a:t>バナナクラス </a:t>
                </a:r>
                <a:r>
                  <a:rPr kumimoji="1" lang="en-US" altLang="ja-JP" sz="1600" dirty="0" smtClean="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r>
                          <a:rPr lang="en-US" altLang="ja-JP" sz="1600" i="1">
                            <a:latin typeface="Cambria Math" panose="02040503050406030204" pitchFamily="18" charset="0"/>
                          </a:rPr>
                          <m:t>,0</m:t>
                        </m:r>
                      </m:e>
                    </m:d>
                  </m:oMath>
                </a14:m>
                <a:r>
                  <a:rPr lang="en-US" altLang="ja-JP" sz="1600" dirty="0"/>
                  <a:t>,</a:t>
                </a:r>
                <a:endParaRPr kumimoji="1"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がみか</a:t>
                </a:r>
                <a:r>
                  <a:rPr lang="ja-JP" altLang="en-US" sz="1600" dirty="0"/>
                  <a:t>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i="1">
                            <a:latin typeface="Cambria Math" panose="02040503050406030204" pitchFamily="18" charset="0"/>
                          </a:rPr>
                          <m:t>0,</m:t>
                        </m:r>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e>
                    </m:d>
                  </m:oMath>
                </a14:m>
                <a:r>
                  <a:rPr lang="en-US" altLang="ja-JP" sz="1600" dirty="0" smtClean="0"/>
                  <a:t>,</a:t>
                </a:r>
              </a:p>
              <a:p>
                <a:pPr lvl="8">
                  <a:lnSpc>
                    <a:spcPct val="100000"/>
                  </a:lnSpc>
                  <a:spcBef>
                    <a:spcPts val="600"/>
                  </a:spcBef>
                </a:pP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i="1" dirty="0">
                        <a:latin typeface="Cambria Math" panose="02040503050406030204" pitchFamily="18" charset="0"/>
                      </a:rPr>
                      <m:t>𝑔</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r>
                  <a:rPr kumimoji="1" lang="en-US" altLang="ja-JP" sz="2400" dirty="0" smtClean="0"/>
                  <a:t>	</a:t>
                </a:r>
              </a:p>
              <a:p>
                <a:pPr lvl="1">
                  <a:lnSpc>
                    <a:spcPct val="100000"/>
                  </a:lnSpc>
                  <a:spcBef>
                    <a:spcPts val="600"/>
                  </a:spcBef>
                </a:pPr>
                <a:r>
                  <a:rPr lang="en-US" altLang="ja-JP" sz="2000" dirty="0" smtClean="0"/>
                  <a:t>2</a:t>
                </a:r>
                <a:r>
                  <a:rPr lang="ja-JP" altLang="en-US" sz="2000" dirty="0" smtClean="0"/>
                  <a:t>次元の特徴ベクトル，</a:t>
                </a:r>
                <a:r>
                  <a:rPr lang="en-US" altLang="ja-JP" sz="2000" dirty="0"/>
                  <a:t>3</a:t>
                </a:r>
                <a:r>
                  <a:rPr lang="ja-JP" altLang="en-US" sz="2000" dirty="0" smtClean="0"/>
                  <a:t>次元のベクトルを返す</a:t>
                </a:r>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r>
                  <a:rPr kumimoji="1" lang="ja-JP" altLang="en-US" sz="2000" dirty="0" smtClean="0"/>
                  <a:t> </a:t>
                </a: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3</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kumimoji="1" lang="en-US" altLang="ja-JP" sz="1600" dirty="0" smtClean="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r>
                      <a:rPr lang="en-US" altLang="ja-JP" sz="1600" b="0" i="1" smtClean="0">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ja-JP" altLang="en-US" sz="1600" dirty="0" smtClean="0"/>
                  <a:t>　</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バナナ</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3</m:t>
                        </m:r>
                      </m:sub>
                    </m:sSub>
                  </m:oMath>
                </a14:m>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みかん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b="-1294"/>
                </a:stretch>
              </a:blipFill>
            </p:spPr>
            <p:txBody>
              <a:bodyPr/>
              <a:lstStyle/>
              <a:p>
                <a:r>
                  <a:rPr lang="ja-JP" altLang="en-US">
                    <a:noFill/>
                  </a:rPr>
                  <a:t> </a:t>
                </a:r>
              </a:p>
            </p:txBody>
          </p:sp>
        </mc:Fallback>
      </mc:AlternateContent>
      <p:pic>
        <p:nvPicPr>
          <p:cNvPr id="20" name="図 19"/>
          <p:cNvPicPr>
            <a:picLocks noChangeAspect="1"/>
          </p:cNvPicPr>
          <p:nvPr/>
        </p:nvPicPr>
        <p:blipFill>
          <a:blip r:embed="rId3"/>
          <a:stretch>
            <a:fillRect/>
          </a:stretch>
        </p:blipFill>
        <p:spPr>
          <a:xfrm>
            <a:off x="7451390" y="3060637"/>
            <a:ext cx="4378660" cy="3660286"/>
          </a:xfrm>
          <a:prstGeom prst="rect">
            <a:avLst/>
          </a:prstGeom>
        </p:spPr>
      </p:pic>
      <p:sp>
        <p:nvSpPr>
          <p:cNvPr id="4" name="正方形/長方形 3"/>
          <p:cNvSpPr/>
          <p:nvPr/>
        </p:nvSpPr>
        <p:spPr>
          <a:xfrm>
            <a:off x="8027233" y="2253734"/>
            <a:ext cx="2749471" cy="707886"/>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特徴ベクトルは２次元</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数</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11</a:t>
            </a:fld>
            <a:endParaRPr kumimoji="1" lang="ja-JP" altLang="en-US"/>
          </a:p>
        </p:txBody>
      </p:sp>
    </p:spTree>
    <p:extLst>
      <p:ext uri="{BB962C8B-B14F-4D97-AF65-F5344CB8AC3E}">
        <p14:creationId xmlns:p14="http://schemas.microsoft.com/office/powerpoint/2010/main" val="3859168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一般化すると</a:t>
                </a:r>
                <a:r>
                  <a:rPr lang="en-US" altLang="ja-JP" sz="2400" dirty="0" smtClean="0"/>
                  <a:t>…</a:t>
                </a:r>
              </a:p>
              <a:p>
                <a:pPr>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1" i="1" smtClean="0">
                            <a:latin typeface="Cambria Math" panose="02040503050406030204" pitchFamily="18" charset="0"/>
                          </a:rPr>
                          <m:t>𝒅</m:t>
                        </m:r>
                      </m:sup>
                    </m:sSup>
                  </m:oMath>
                </a14:m>
                <a:r>
                  <a:rPr kumimoji="1" lang="ja-JP" altLang="en-US" sz="2000" dirty="0" smtClean="0"/>
                  <a:t> は</a:t>
                </a:r>
                <a:r>
                  <a:rPr lang="en-US" altLang="ja-JP" sz="2000" dirty="0" smtClean="0"/>
                  <a:t>d</a:t>
                </a:r>
                <a:r>
                  <a:rPr kumimoji="1" lang="ja-JP" altLang="en-US" sz="2000" dirty="0" smtClean="0"/>
                  <a:t>次元の特徴ベクトル</a:t>
                </a:r>
                <a:r>
                  <a:rPr kumimoji="1" lang="ja-JP" altLang="en-US" sz="1600" dirty="0" smtClean="0"/>
                  <a:t>（</a:t>
                </a:r>
                <a:r>
                  <a:rPr lang="ja-JP" altLang="en-US" sz="1600" dirty="0" smtClean="0"/>
                  <a:t>特徴</a:t>
                </a:r>
                <a:r>
                  <a:rPr lang="en-US" altLang="ja-JP" sz="1600" dirty="0" smtClean="0"/>
                  <a:t>1, </a:t>
                </a:r>
                <a:r>
                  <a:rPr kumimoji="1" lang="ja-JP" altLang="en-US" sz="1600" dirty="0" smtClean="0"/>
                  <a:t>特徴</a:t>
                </a:r>
                <a:r>
                  <a:rPr kumimoji="1" lang="en-US" altLang="ja-JP" sz="1600" dirty="0" smtClean="0"/>
                  <a:t>2,…</a:t>
                </a:r>
                <a:r>
                  <a:rPr kumimoji="1" lang="ja-JP" altLang="en-US" sz="1600" dirty="0" smtClean="0"/>
                  <a:t>）</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r>
                  <a:rPr kumimoji="1" lang="ja-JP" altLang="en-US" sz="2000" dirty="0" smtClean="0"/>
                  <a:t> は</a:t>
                </a:r>
                <a:r>
                  <a:rPr lang="en-US" altLang="ja-JP" sz="2000" i="1" dirty="0" smtClean="0"/>
                  <a:t>c</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smtClean="0"/>
                  <a:t>が</a:t>
                </a:r>
                <a:r>
                  <a:rPr kumimoji="1" lang="en-US" altLang="ja-JP" sz="1600" dirty="0" smtClean="0"/>
                  <a:t>k</a:t>
                </a:r>
                <a:r>
                  <a:rPr kumimoji="1" lang="ja-JP" altLang="en-US" sz="1600" dirty="0" smtClean="0"/>
                  <a:t>番目のクラス </a:t>
                </a:r>
                <a:endParaRPr kumimoji="1" lang="en-US" altLang="ja-JP" sz="1600" dirty="0" smtClean="0"/>
              </a:p>
              <a:p>
                <a:pPr lvl="2">
                  <a:lnSpc>
                    <a:spcPct val="100000"/>
                  </a:lnSpc>
                  <a:spcBef>
                    <a:spcPts val="600"/>
                  </a:spcBef>
                  <a:buFont typeface="Wingdings" panose="05000000000000000000" pitchFamily="2" charset="2"/>
                  <a:buChar char="à"/>
                </a:pP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0,0,…,1,…,0</m:t>
                        </m:r>
                      </m:e>
                    </m:d>
                  </m:oMath>
                </a14:m>
                <a:r>
                  <a:rPr kumimoji="1" lang="en-US" altLang="ja-JP" sz="1600" dirty="0" smtClean="0"/>
                  <a:t>, k</a:t>
                </a:r>
                <a:r>
                  <a:rPr kumimoji="1" lang="ja-JP" altLang="en-US" sz="1600" dirty="0" smtClean="0"/>
                  <a:t>次元成分だけ１</a:t>
                </a:r>
                <a:endParaRPr kumimoji="1" lang="en-US" altLang="ja-JP" sz="1600" dirty="0" smtClean="0"/>
              </a:p>
              <a:p>
                <a:pPr marL="914400" lvl="2" indent="0">
                  <a:lnSpc>
                    <a:spcPct val="100000"/>
                  </a:lnSpc>
                  <a:spcBef>
                    <a:spcPts val="600"/>
                  </a:spcBef>
                  <a:buNone/>
                </a:pPr>
                <a:r>
                  <a:rPr kumimoji="1" lang="en-US" altLang="ja-JP" sz="1600" dirty="0" smtClean="0"/>
                  <a:t> </a:t>
                </a: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b="1" i="1" dirty="0">
                        <a:latin typeface="Cambria Math" panose="02040503050406030204" pitchFamily="18" charset="0"/>
                      </a:rPr>
                      <m:t>𝒈</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smtClean="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a:t>
                </a:r>
                <a:r>
                  <a:rPr lang="ja-JP" altLang="en-US" sz="1600" dirty="0" smtClean="0"/>
                  <a:t>クラス</a:t>
                </a:r>
                <a:endParaRPr lang="en-US" altLang="ja-JP" sz="1600" dirty="0" smtClean="0"/>
              </a:p>
              <a:p>
                <a:pPr marL="914400" lvl="2" indent="0">
                  <a:lnSpc>
                    <a:spcPct val="100000"/>
                  </a:lnSpc>
                  <a:spcBef>
                    <a:spcPts val="600"/>
                  </a:spcBef>
                  <a:buNone/>
                </a:pP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𝑘</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rPr>
                      <m:t> </m:t>
                    </m:r>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a:stretch>
              </a:blipFill>
            </p:spPr>
            <p:txBody>
              <a:bodyPr/>
              <a:lstStyle/>
              <a:p>
                <a:r>
                  <a:rPr lang="ja-JP" altLang="en-US">
                    <a:noFill/>
                  </a:rPr>
                  <a:t> </a:t>
                </a:r>
              </a:p>
            </p:txBody>
          </p:sp>
        </mc:Fallback>
      </mc:AlternateContent>
      <p:sp>
        <p:nvSpPr>
          <p:cNvPr id="4" name="正方形/長方形 3"/>
          <p:cNvSpPr/>
          <p:nvPr/>
        </p:nvSpPr>
        <p:spPr>
          <a:xfrm>
            <a:off x="8511830" y="2440060"/>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8023620" y="5696008"/>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024082" y="2481233"/>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8653956" y="6003802"/>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二等辺三角形 8"/>
          <p:cNvSpPr/>
          <p:nvPr/>
        </p:nvSpPr>
        <p:spPr>
          <a:xfrm>
            <a:off x="8549640" y="32785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8404860" y="35985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8793480" y="35833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8488680" y="40024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8945880" y="309562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8945880" y="337248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a:off x="9044940" y="36823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a:off x="8915400" y="38652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a:off x="8869680" y="42538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519160" y="44062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9723120" y="4513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951720" y="43738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995410" y="49733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951720" y="4640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9852660" y="48691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0043160" y="49758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9919970" y="510794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0187940" y="48006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10363200" y="47701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627870" y="30122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289858" y="285035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975533" y="3112296"/>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32658" y="34028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923146" y="3615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066020" y="36520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9685021" y="37361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9429433" y="39235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94558" y="39520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980296" y="4123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0167620" y="39711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8427720" y="47167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732520" y="49326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258810" y="50177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8529320" y="50215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8601710" y="52692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792210" y="537591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8395970" y="522859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8936990" y="520065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9112250" y="51701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0212070" y="49453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10113010" y="51739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0303510" y="52806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0448290" y="51054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0623550" y="50749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9338310" y="50050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9075420" y="49644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72220" y="50533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944610" y="53009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9135110" y="540766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8738870" y="526034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9279890" y="523240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455150" y="52019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12</a:t>
            </a:fld>
            <a:endParaRPr kumimoji="1" lang="ja-JP" altLang="en-US"/>
          </a:p>
        </p:txBody>
      </p:sp>
    </p:spTree>
    <p:extLst>
      <p:ext uri="{BB962C8B-B14F-4D97-AF65-F5344CB8AC3E}">
        <p14:creationId xmlns:p14="http://schemas.microsoft.com/office/powerpoint/2010/main" val="2331681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63849"/>
            <a:ext cx="11708780" cy="733270"/>
          </a:xfrm>
        </p:spPr>
        <p:txBody>
          <a:bodyPr/>
          <a:lstStyle/>
          <a:p>
            <a:pPr algn="r"/>
            <a:r>
              <a:rPr kumimoji="1" lang="ja-JP" altLang="en-US" b="1" dirty="0" smtClean="0"/>
              <a:t>パーセプトロン</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13</a:t>
            </a:fld>
            <a:endParaRPr kumimoji="1" lang="ja-JP" altLang="en-US"/>
          </a:p>
        </p:txBody>
      </p:sp>
    </p:spTree>
    <p:extLst>
      <p:ext uri="{BB962C8B-B14F-4D97-AF65-F5344CB8AC3E}">
        <p14:creationId xmlns:p14="http://schemas.microsoft.com/office/powerpoint/2010/main" val="3759293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パーセプトロン </a:t>
            </a:r>
            <a:r>
              <a:rPr kumimoji="1" lang="en-US" altLang="ja-JP" sz="4000" b="1" dirty="0" smtClean="0"/>
              <a:t>: </a:t>
            </a:r>
            <a:r>
              <a:rPr lang="ja-JP" altLang="en-US" sz="4000" b="1" dirty="0" smtClean="0"/>
              <a:t>問題　</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458" y="1292351"/>
                <a:ext cx="6226228" cy="4861706"/>
              </a:xfrm>
            </p:spPr>
            <p:txBody>
              <a:bodyPr>
                <a:normAutofit/>
              </a:bodyPr>
              <a:lstStyle/>
              <a:p>
                <a:r>
                  <a:rPr kumimoji="1" lang="ja-JP" altLang="en-US" dirty="0" smtClean="0"/>
                  <a:t>以下の簡単な問題を考える</a:t>
                </a:r>
                <a:endParaRPr kumimoji="1" lang="en-US" altLang="ja-JP" dirty="0" smtClean="0"/>
              </a:p>
              <a:p>
                <a:pPr lvl="1"/>
                <a:r>
                  <a:rPr lang="ja-JP" altLang="en-US" dirty="0" smtClean="0"/>
                  <a:t>クラス数は２</a:t>
                </a:r>
                <a:endParaRPr lang="en-US" altLang="ja-JP" dirty="0" smtClean="0"/>
              </a:p>
              <a:p>
                <a:pPr lvl="1"/>
                <a:r>
                  <a:rPr kumimoji="1" lang="ja-JP" altLang="en-US" dirty="0" smtClean="0"/>
                  <a:t>線形分離可能（超平面で分割可能）</a:t>
                </a:r>
                <a:endParaRPr kumimoji="1" lang="en-US" altLang="ja-JP" dirty="0" smtClean="0"/>
              </a:p>
              <a:p>
                <a:endParaRPr lang="en-US" altLang="ja-JP" dirty="0"/>
              </a:p>
              <a:p>
                <a:r>
                  <a:rPr lang="ja-JP" altLang="en-US" dirty="0" smtClean="0"/>
                  <a:t>教師データ </a:t>
                </a:r>
                <a:r>
                  <a:rPr lang="en-US" altLang="ja-JP" dirty="0" smtClean="0"/>
                  <a:t>: </a:t>
                </a:r>
                <a14:m>
                  <m:oMath xmlns:m="http://schemas.openxmlformats.org/officeDocument/2006/math">
                    <m:d>
                      <m:dPr>
                        <m:ctrlPr>
                          <a:rPr lang="en-US" altLang="ja-JP"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a:latin typeface="Cambria Math" panose="02040503050406030204" pitchFamily="18" charset="0"/>
                              </a:rPr>
                              <m:t>𝑏</m:t>
                            </m:r>
                          </m:e>
                          <m:sub>
                            <m:r>
                              <a:rPr lang="en-US" altLang="ja-JP" i="1">
                                <a:latin typeface="Cambria Math" panose="02040503050406030204" pitchFamily="18" charset="0"/>
                              </a:rPr>
                              <m:t>𝑖</m:t>
                            </m:r>
                          </m:sub>
                        </m:sSub>
                      </m:e>
                    </m:d>
                  </m:oMath>
                </a14:m>
                <a:endParaRPr kumimoji="1"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oMath>
                </a14:m>
                <a:r>
                  <a:rPr lang="en-US" altLang="ja-JP" dirty="0" smtClean="0"/>
                  <a:t> d</a:t>
                </a:r>
                <a:r>
                  <a:rPr lang="ja-JP" altLang="en-US" dirty="0" smtClean="0"/>
                  <a:t>次元ベクトル</a:t>
                </a:r>
                <a:endParaRPr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m:rPr>
                                  <m:brk m:alnAt="7"/>
                                </m:rPr>
                                <a:rPr lang="en-US" altLang="ja-JP" b="0" i="1" smtClean="0">
                                  <a:latin typeface="Cambria Math" panose="02040503050406030204" pitchFamily="18" charset="0"/>
                                </a:rPr>
                                <m:t>1</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r>
                                <m:rPr>
                                  <m:sty m:val="p"/>
                                  <m:brk m:alnAt="7"/>
                                </m:rPr>
                                <a:rPr lang="en-US" altLang="ja-JP" b="0" i="0" smtClean="0">
                                  <a:latin typeface="Cambria Math" panose="02040503050406030204" pitchFamily="18" charset="0"/>
                                </a:rPr>
                                <m:t>i</m:t>
                              </m:r>
                              <m:r>
                                <m:rPr>
                                  <m:sty m:val="p"/>
                                </m:rPr>
                                <a:rPr lang="en-US" altLang="ja-JP" b="0" i="0" smtClean="0">
                                  <a:latin typeface="Cambria Math" panose="02040503050406030204" pitchFamily="18" charset="0"/>
                                </a:rPr>
                                <m:t>f</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b="0" i="1">
                                  <a:latin typeface="Cambria Math" panose="02040503050406030204" pitchFamily="18" charset="0"/>
                                </a:rPr>
                                <m:t>がクラス</m:t>
                              </m:r>
                              <m:r>
                                <a:rPr lang="en-US" altLang="ja-JP" b="0" i="1" smtClean="0">
                                  <a:latin typeface="Cambria Math" panose="02040503050406030204" pitchFamily="18" charset="0"/>
                                </a:rPr>
                                <m:t>1</m:t>
                              </m:r>
                              <m:r>
                                <a:rPr lang="ja-JP" altLang="en-US" i="1">
                                  <a:latin typeface="Cambria Math" panose="02040503050406030204" pitchFamily="18" charset="0"/>
                                </a:rPr>
                                <m:t>に属する</m:t>
                              </m:r>
                            </m:e>
                          </m:mr>
                          <m:mr>
                            <m:e>
                              <m:r>
                                <a:rPr lang="en-US" altLang="ja-JP" b="0" i="1" smtClean="0">
                                  <a:latin typeface="Cambria Math" panose="02040503050406030204" pitchFamily="18" charset="0"/>
                                </a:rPr>
                                <m:t>0</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r>
                                <m:rPr>
                                  <m:sty m:val="p"/>
                                  <m:brk m:alnAt="7"/>
                                </m:rPr>
                                <a:rPr lang="en-US" altLang="ja-JP">
                                  <a:latin typeface="Cambria Math" panose="02040503050406030204" pitchFamily="18" charset="0"/>
                                </a:rPr>
                                <m:t>i</m:t>
                              </m:r>
                              <m:r>
                                <m:rPr>
                                  <m:sty m:val="p"/>
                                </m:rPr>
                                <a:rPr lang="en-US" altLang="ja-JP">
                                  <a:latin typeface="Cambria Math" panose="02040503050406030204" pitchFamily="18" charset="0"/>
                                </a:rPr>
                                <m:t>f</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i="1">
                                  <a:latin typeface="Cambria Math" panose="02040503050406030204" pitchFamily="18" charset="0"/>
                                </a:rPr>
                                <m:t>がクラス</m:t>
                              </m:r>
                              <m:r>
                                <a:rPr lang="en-US" altLang="ja-JP" b="0" i="1" smtClean="0">
                                  <a:latin typeface="Cambria Math" panose="02040503050406030204" pitchFamily="18" charset="0"/>
                                </a:rPr>
                                <m:t>2</m:t>
                              </m:r>
                              <m:r>
                                <a:rPr lang="ja-JP" altLang="en-US" i="1">
                                  <a:latin typeface="Cambria Math" panose="02040503050406030204" pitchFamily="18" charset="0"/>
                                </a:rPr>
                                <m:t>に属する</m:t>
                              </m:r>
                            </m:e>
                          </m:mr>
                        </m:m>
                      </m:e>
                    </m:d>
                  </m:oMath>
                </a14:m>
                <a:endParaRPr lang="en-US" altLang="ja-JP" dirty="0"/>
              </a:p>
              <a:p>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458" y="1292351"/>
                <a:ext cx="6226228" cy="4861706"/>
              </a:xfrm>
              <a:blipFill rotWithShape="0">
                <a:blip r:embed="rId2"/>
                <a:stretch>
                  <a:fillRect l="-1763" t="-2256"/>
                </a:stretch>
              </a:blipFill>
            </p:spPr>
            <p:txBody>
              <a:bodyPr/>
              <a:lstStyle/>
              <a:p>
                <a:r>
                  <a:rPr lang="ja-JP" altLang="en-US">
                    <a:noFill/>
                  </a:rPr>
                  <a:t> </a:t>
                </a:r>
              </a:p>
            </p:txBody>
          </p:sp>
        </mc:Fallback>
      </mc:AlternateContent>
      <p:sp>
        <p:nvSpPr>
          <p:cNvPr id="4" name="正方形/長方形 3"/>
          <p:cNvSpPr/>
          <p:nvPr/>
        </p:nvSpPr>
        <p:spPr>
          <a:xfrm>
            <a:off x="8047373" y="1903032"/>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p:nvPr/>
        </p:nvCxnSpPr>
        <p:spPr>
          <a:xfrm>
            <a:off x="7559163" y="5158980"/>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7559625" y="1944205"/>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189499" y="5466774"/>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7795261" y="2443958"/>
            <a:ext cx="3094858" cy="2360269"/>
            <a:chOff x="8564517" y="1819845"/>
            <a:chExt cx="1996441" cy="1522570"/>
          </a:xfrm>
        </p:grpSpPr>
        <p:sp>
          <p:nvSpPr>
            <p:cNvPr id="8" name="二等辺三角形 7"/>
            <p:cNvSpPr/>
            <p:nvPr/>
          </p:nvSpPr>
          <p:spPr>
            <a:xfrm>
              <a:off x="8709297" y="22479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p:nvSpPr>
          <p:spPr>
            <a:xfrm>
              <a:off x="8564517" y="25680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a:off x="8953137" y="25527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648337" y="29718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9105537" y="206511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9105537" y="234197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9204597" y="26518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9075057" y="28347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9029337" y="32233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87527" y="19817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449515" y="18198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135190" y="20817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992315" y="23722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082803" y="2585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225677" y="2621532"/>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44678" y="27056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589090" y="28929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9954215" y="29215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139953" y="3093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327277" y="29406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14</a:t>
            </a:fld>
            <a:endParaRPr kumimoji="1" lang="ja-JP" altLang="en-US"/>
          </a:p>
        </p:txBody>
      </p:sp>
    </p:spTree>
    <p:extLst>
      <p:ext uri="{BB962C8B-B14F-4D97-AF65-F5344CB8AC3E}">
        <p14:creationId xmlns:p14="http://schemas.microsoft.com/office/powerpoint/2010/main" val="3156269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神経細胞（ニューロン）</a:t>
            </a:r>
            <a:endParaRPr kumimoji="1" lang="ja-JP" altLang="en-US" sz="4000" b="1" dirty="0"/>
          </a:p>
        </p:txBody>
      </p:sp>
      <p:sp>
        <p:nvSpPr>
          <p:cNvPr id="61" name="コンテンツ プレースホルダー 60"/>
          <p:cNvSpPr>
            <a:spLocks noGrp="1"/>
          </p:cNvSpPr>
          <p:nvPr>
            <p:ph idx="1"/>
          </p:nvPr>
        </p:nvSpPr>
        <p:spPr>
          <a:xfrm>
            <a:off x="493486" y="4688114"/>
            <a:ext cx="11437257" cy="2278743"/>
          </a:xfrm>
        </p:spPr>
        <p:txBody>
          <a:bodyPr>
            <a:normAutofit/>
          </a:bodyPr>
          <a:lstStyle/>
          <a:p>
            <a:r>
              <a:rPr kumimoji="1" lang="ja-JP" altLang="en-US" sz="2000" dirty="0" smtClean="0"/>
              <a:t>神経細胞 </a:t>
            </a:r>
            <a:r>
              <a:rPr kumimoji="1" lang="en-US" altLang="ja-JP" sz="2000" dirty="0" smtClean="0"/>
              <a:t>: </a:t>
            </a:r>
            <a:r>
              <a:rPr kumimoji="1" lang="ja-JP" altLang="en-US" sz="2000" dirty="0" smtClean="0"/>
              <a:t>神経系を構成する単位</a:t>
            </a:r>
            <a:endParaRPr kumimoji="1" lang="en-US" altLang="ja-JP" sz="2000" dirty="0" smtClean="0"/>
          </a:p>
          <a:p>
            <a:r>
              <a:rPr lang="ja-JP" altLang="en-US" sz="2000" dirty="0" smtClean="0"/>
              <a:t>樹状突起 </a:t>
            </a:r>
            <a:r>
              <a:rPr lang="en-US" altLang="ja-JP" sz="2000" dirty="0" smtClean="0"/>
              <a:t>: </a:t>
            </a:r>
            <a:r>
              <a:rPr lang="ja-JP" altLang="en-US" sz="2000" dirty="0" smtClean="0"/>
              <a:t>他の細胞から信号を受け取る（複数ある）</a:t>
            </a:r>
            <a:endParaRPr lang="en-US" altLang="ja-JP" sz="2000" dirty="0" smtClean="0"/>
          </a:p>
          <a:p>
            <a:r>
              <a:rPr lang="ja-JP" altLang="en-US" sz="2000" dirty="0" smtClean="0"/>
              <a:t>軸索末端 </a:t>
            </a:r>
            <a:r>
              <a:rPr lang="en-US" altLang="ja-JP" sz="2000" dirty="0" smtClean="0"/>
              <a:t>: </a:t>
            </a:r>
            <a:r>
              <a:rPr lang="ja-JP" altLang="en-US" sz="2000" dirty="0" smtClean="0"/>
              <a:t>他の細胞へ信号を伝達する</a:t>
            </a:r>
            <a:r>
              <a:rPr lang="en-US" altLang="ja-JP" sz="2000" dirty="0" smtClean="0"/>
              <a:t> </a:t>
            </a:r>
          </a:p>
          <a:p>
            <a:r>
              <a:rPr kumimoji="1" lang="ja-JP" altLang="en-US" sz="2000" dirty="0" smtClean="0"/>
              <a:t>入力される電気信号の総和がある閾値を超えると，軸索を通じて次の細胞へ信号を送る（発火）</a:t>
            </a:r>
            <a:endParaRPr kumimoji="1" lang="en-US" altLang="ja-JP" sz="2000" dirty="0" smtClean="0"/>
          </a:p>
          <a:p>
            <a:pPr marL="0" indent="0">
              <a:buNone/>
            </a:pPr>
            <a:r>
              <a:rPr lang="en-US" altLang="ja-JP" sz="2000" dirty="0" smtClean="0"/>
              <a:t>※</a:t>
            </a:r>
            <a:r>
              <a:rPr lang="ja-JP" altLang="en-US" sz="2000" dirty="0"/>
              <a:t> </a:t>
            </a:r>
            <a:r>
              <a:rPr lang="ja-JP" altLang="en-US" sz="2000" dirty="0" smtClean="0"/>
              <a:t>これはニューラルネットの説明のときによくある解説で，だいぶ簡略化した説明です。</a:t>
            </a:r>
            <a:endParaRPr kumimoji="1" lang="ja-JP" altLang="en-US" sz="2000" dirty="0"/>
          </a:p>
        </p:txBody>
      </p:sp>
      <p:sp>
        <p:nvSpPr>
          <p:cNvPr id="70" name="正方形/長方形 69"/>
          <p:cNvSpPr/>
          <p:nvPr/>
        </p:nvSpPr>
        <p:spPr>
          <a:xfrm>
            <a:off x="9083910" y="4057135"/>
            <a:ext cx="1800493" cy="646331"/>
          </a:xfrm>
          <a:prstGeom prst="rect">
            <a:avLst/>
          </a:prstGeom>
        </p:spPr>
        <p:txBody>
          <a:bodyPr wrap="none">
            <a:spAutoFit/>
          </a:bodyPr>
          <a:lstStyle/>
          <a:p>
            <a:r>
              <a:rPr lang="en-US" altLang="ja-JP" dirty="0"/>
              <a:t>By Quasar </a:t>
            </a:r>
            <a:r>
              <a:rPr lang="en-US" altLang="ja-JP" dirty="0" err="1"/>
              <a:t>Jarosz</a:t>
            </a:r>
            <a:r>
              <a:rPr lang="en-US" altLang="ja-JP" dirty="0"/>
              <a:t> </a:t>
            </a:r>
            <a:endParaRPr lang="en-US" altLang="ja-JP" dirty="0" smtClean="0"/>
          </a:p>
          <a:p>
            <a:r>
              <a:rPr lang="en-US" altLang="ja-JP" dirty="0" smtClean="0"/>
              <a:t>[</a:t>
            </a:r>
            <a:r>
              <a:rPr lang="en-US" altLang="ja-JP" dirty="0"/>
              <a:t>CC-BY-SA-3.0</a:t>
            </a:r>
            <a:r>
              <a:rPr lang="en-US" altLang="ja-JP" dirty="0" smtClean="0"/>
              <a:t>]</a:t>
            </a:r>
            <a:endParaRPr lang="ja-JP" altLang="en-US" dirty="0"/>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2" y="1043177"/>
            <a:ext cx="6778206" cy="3644938"/>
          </a:xfrm>
          <a:prstGeom prst="rect">
            <a:avLst/>
          </a:prstGeom>
        </p:spPr>
      </p:pic>
      <p:sp>
        <p:nvSpPr>
          <p:cNvPr id="72" name="正方形/長方形 71"/>
          <p:cNvSpPr/>
          <p:nvPr/>
        </p:nvSpPr>
        <p:spPr>
          <a:xfrm>
            <a:off x="2799225" y="1052679"/>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樹状突起</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7516368" y="1342965"/>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軸索末端</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223112" y="3012107"/>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軸索</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15</a:t>
            </a:fld>
            <a:endParaRPr kumimoji="1" lang="ja-JP" altLang="en-US"/>
          </a:p>
        </p:txBody>
      </p:sp>
    </p:spTree>
    <p:extLst>
      <p:ext uri="{BB962C8B-B14F-4D97-AF65-F5344CB8AC3E}">
        <p14:creationId xmlns:p14="http://schemas.microsoft.com/office/powerpoint/2010/main" val="4290779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11245562"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e>
                    </m:d>
                  </m:oMath>
                </a14:m>
                <a:r>
                  <a:rPr lang="ja-JP" altLang="en-US" sz="2400" dirty="0" smtClean="0"/>
                  <a:t> の重付け和を計算 </a:t>
                </a:r>
                <a:r>
                  <a:rPr lang="en-US" altLang="ja-JP" sz="2400" dirty="0" smtClean="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11245562" cy="2054036"/>
              </a:xfrm>
              <a:blipFill rotWithShape="0">
                <a:blip r:embed="rId2"/>
                <a:stretch>
                  <a:fillRect l="-1247" t="-30267"/>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0" name="正方形/長方形 49"/>
              <p:cNvSpPr/>
              <p:nvPr/>
            </p:nvSpPr>
            <p:spPr>
              <a:xfrm>
                <a:off x="7278629" y="6334780"/>
                <a:ext cx="4913371" cy="523220"/>
              </a:xfrm>
              <a:prstGeom prst="rect">
                <a:avLst/>
              </a:prstGeom>
            </p:spPr>
            <p:txBody>
              <a:bodyPr wrap="square">
                <a:spAutoFit/>
              </a:bodyPr>
              <a:lstStyle/>
              <a:p>
                <a:r>
                  <a:rPr lang="en-US" altLang="ja-JP" sz="1400" dirty="0" smtClean="0"/>
                  <a:t>※</a:t>
                </a:r>
                <a:r>
                  <a:rPr lang="ja-JP" altLang="en-US" sz="1400" dirty="0" smtClean="0"/>
                  <a:t>教科書にはバイアス項</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𝑤</m:t>
                        </m:r>
                      </m:e>
                      <m:sub>
                        <m:r>
                          <a:rPr lang="en-US" altLang="ja-JP" sz="1400" i="1">
                            <a:latin typeface="Cambria Math" panose="02040503050406030204" pitchFamily="18" charset="0"/>
                          </a:rPr>
                          <m:t>0</m:t>
                        </m:r>
                      </m:sub>
                    </m:sSub>
                  </m:oMath>
                </a14:m>
                <a:r>
                  <a:rPr lang="ja-JP" altLang="en-US" sz="1400" dirty="0" smtClean="0"/>
                  <a:t>についての記載がないのですが、</a:t>
                </a:r>
                <a:endParaRPr lang="en-US" altLang="ja-JP" sz="1400" dirty="0" smtClean="0"/>
              </a:p>
              <a:p>
                <a:r>
                  <a:rPr lang="ja-JP" altLang="en-US" sz="1400" dirty="0" smtClean="0"/>
                  <a:t>ここでは</a:t>
                </a:r>
                <a:r>
                  <a:rPr lang="en-US" altLang="ja-JP" sz="1400" dirty="0" smtClean="0"/>
                  <a:t>『</a:t>
                </a:r>
                <a:r>
                  <a:rPr lang="ja-JP" altLang="en-US" sz="1400" dirty="0" err="1" smtClean="0"/>
                  <a:t>わかぱた</a:t>
                </a:r>
                <a:r>
                  <a:rPr lang="en-US" altLang="ja-JP" sz="1400" dirty="0" smtClean="0"/>
                  <a:t>』</a:t>
                </a:r>
                <a:r>
                  <a:rPr lang="ja-JP" altLang="en-US" sz="1400" dirty="0" smtClean="0"/>
                  <a:t>に順じてバイアス項を記載しています</a:t>
                </a:r>
                <a:endParaRPr lang="en-US" altLang="ja-JP" sz="1400" dirty="0" smtClean="0"/>
              </a:p>
            </p:txBody>
          </p:sp>
        </mc:Choice>
        <mc:Fallback xmlns="">
          <p:sp>
            <p:nvSpPr>
              <p:cNvPr id="50" name="正方形/長方形 49"/>
              <p:cNvSpPr>
                <a:spLocks noRot="1" noChangeAspect="1" noMove="1" noResize="1" noEditPoints="1" noAdjustHandles="1" noChangeArrowheads="1" noChangeShapeType="1" noTextEdit="1"/>
              </p:cNvSpPr>
              <p:nvPr/>
            </p:nvSpPr>
            <p:spPr>
              <a:xfrm>
                <a:off x="7278629" y="6334780"/>
                <a:ext cx="4913371" cy="523220"/>
              </a:xfrm>
              <a:prstGeom prst="rect">
                <a:avLst/>
              </a:prstGeom>
              <a:blipFill rotWithShape="0">
                <a:blip r:embed="rId11"/>
                <a:stretch>
                  <a:fillRect l="-372" t="-4651" b="-9302"/>
                </a:stretch>
              </a:blipFill>
            </p:spPr>
            <p:txBody>
              <a:bodyPr/>
              <a:lstStyle/>
              <a:p>
                <a:r>
                  <a:rPr lang="ja-JP" altLang="en-US">
                    <a:noFill/>
                  </a:rPr>
                  <a:t> </a:t>
                </a:r>
              </a:p>
            </p:txBody>
          </p:sp>
        </mc:Fallback>
      </mc:AlternateContent>
      <p:sp>
        <p:nvSpPr>
          <p:cNvPr id="25" name="フリーフォーム 24"/>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16</a:t>
            </a:fld>
            <a:endParaRPr kumimoji="1" lang="ja-JP" altLang="en-US"/>
          </a:p>
        </p:txBody>
      </p:sp>
    </p:spTree>
    <p:extLst>
      <p:ext uri="{BB962C8B-B14F-4D97-AF65-F5344CB8AC3E}">
        <p14:creationId xmlns:p14="http://schemas.microsoft.com/office/powerpoint/2010/main" val="3261462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7394271"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の重付け和を計算 </a:t>
                </a:r>
                <a:r>
                  <a:rPr lang="en-US" altLang="ja-JP" sz="2400" dirty="0" smtClean="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1" i="0" smtClean="0">
                            <a:latin typeface="Cambria Math" panose="02040503050406030204" pitchFamily="18" charset="0"/>
                          </a:rPr>
                          <m:t>𝐰</m:t>
                        </m:r>
                      </m:e>
                      <m:sup>
                        <m:r>
                          <a:rPr lang="en-US" altLang="ja-JP" sz="2400" b="0" i="1" smtClean="0">
                            <a:latin typeface="Cambria Math" panose="02040503050406030204" pitchFamily="18" charset="0"/>
                          </a:rPr>
                          <m:t>𝑇</m:t>
                        </m:r>
                      </m:sup>
                    </m:sSup>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7394271" cy="2054036"/>
              </a:xfrm>
              <a:blipFill rotWithShape="0">
                <a:blip r:embed="rId2"/>
                <a:stretch>
                  <a:fillRect l="-1896" t="-29970"/>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7634513" y="3679762"/>
                <a:ext cx="4702629" cy="3416320"/>
              </a:xfrm>
              <a:prstGeom prst="rect">
                <a:avLst/>
              </a:prstGeom>
            </p:spPr>
            <p:txBody>
              <a:bodyPr wrap="square">
                <a:spAutoFit/>
              </a:bodyPr>
              <a:lstStyle/>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記述をすっきりさせました</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信号</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1">
                        <a:solidFill>
                          <a:schemeClr val="tx1"/>
                        </a:solidFill>
                        <a:latin typeface="Cambria Math" panose="02040503050406030204" pitchFamily="18" charset="0"/>
                      </a:rPr>
                      <m:t>𝐱</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𝑑</m:t>
                            </m:r>
                          </m:sub>
                        </m:sSub>
                      </m:e>
                    </m:d>
                  </m:oMath>
                </a14:m>
                <a:endParaRPr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重み </a:t>
                </a:r>
                <a14:m>
                  <m:oMath xmlns:m="http://schemas.openxmlformats.org/officeDocument/2006/math">
                    <m:r>
                      <a:rPr lang="en-US" altLang="ja-JP" sz="2400" b="1" i="0" smtClean="0">
                        <a:solidFill>
                          <a:schemeClr val="tx1"/>
                        </a:solidFill>
                        <a:latin typeface="Cambria Math" panose="02040503050406030204" pitchFamily="18" charset="0"/>
                      </a:rPr>
                      <m:t>𝐰</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b="0" i="1" smtClean="0">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𝑑</m:t>
                            </m:r>
                          </m:sub>
                        </m:sSub>
                      </m:e>
                    </m:d>
                  </m:oMath>
                </a14:m>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確認</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重み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が未知です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大量の教師データを使ってよい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を発見します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634513" y="3679762"/>
                <a:ext cx="4702629" cy="3416320"/>
              </a:xfrm>
              <a:prstGeom prst="rect">
                <a:avLst/>
              </a:prstGeom>
              <a:blipFill rotWithShape="0">
                <a:blip r:embed="rId11"/>
                <a:stretch>
                  <a:fillRect l="-1943" t="-1429"/>
                </a:stretch>
              </a:blipFill>
            </p:spPr>
            <p:txBody>
              <a:bodyPr/>
              <a:lstStyle/>
              <a:p>
                <a:r>
                  <a:rPr lang="ja-JP" altLang="en-US">
                    <a:noFill/>
                  </a:rPr>
                  <a:t> </a:t>
                </a:r>
              </a:p>
            </p:txBody>
          </p:sp>
        </mc:Fallback>
      </mc:AlternateContent>
      <p:sp>
        <p:nvSpPr>
          <p:cNvPr id="7" name="フリーフォーム 6"/>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17</a:t>
            </a:fld>
            <a:endParaRPr kumimoji="1" lang="ja-JP" altLang="en-US"/>
          </a:p>
        </p:txBody>
      </p:sp>
    </p:spTree>
    <p:extLst>
      <p:ext uri="{BB962C8B-B14F-4D97-AF65-F5344CB8AC3E}">
        <p14:creationId xmlns:p14="http://schemas.microsoft.com/office/powerpoint/2010/main" val="3493177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305800" y="1727200"/>
            <a:ext cx="3543300" cy="39650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780779" y="653534"/>
                <a:ext cx="325736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=(1,−1,1)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780779" y="653534"/>
                <a:ext cx="3257367" cy="923330"/>
              </a:xfrm>
              <a:prstGeom prst="rect">
                <a:avLst/>
              </a:prstGeom>
              <a:blipFill rotWithShape="0">
                <a:blip r:embed="rId10"/>
                <a:stretch>
                  <a:fillRect b="-9868"/>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8745379">
                <a:off x="10178737" y="2571234"/>
                <a:ext cx="1767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−1</m:t>
                      </m:r>
                    </m:oMath>
                  </m:oMathPara>
                </a14:m>
                <a:endParaRPr lang="ja-JP" altLang="en-US" sz="28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8745379">
                <a:off x="10178737" y="2571234"/>
                <a:ext cx="1767856" cy="52322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8102383">
            <a:off x="10669735" y="20931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8683033">
            <a:off x="10773113" y="17965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413128" y="6067980"/>
                <a:ext cx="4778872" cy="646331"/>
              </a:xfrm>
              <a:prstGeom prst="rect">
                <a:avLst/>
              </a:prstGeom>
            </p:spPr>
            <p:txBody>
              <a:bodyPr wrap="none">
                <a:spAutoFit/>
              </a:bodyPr>
              <a:lstStyle/>
              <a:p>
                <a:r>
                  <a:rPr lang="ja-JP" altLang="en-US" dirty="0" smtClean="0"/>
                  <a:t>教師データ　　　　を正しく分類できていないので</a:t>
                </a:r>
                <a:endParaRPr lang="en-US" altLang="ja-JP" dirty="0" smtClean="0"/>
              </a:p>
              <a:p>
                <a:r>
                  <a:rPr lang="ja-JP" altLang="en-US" dirty="0" smtClean="0"/>
                  <a:t>この</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oMath>
                </a14:m>
                <a:r>
                  <a:rPr lang="ja-JP" altLang="en-US" dirty="0" smtClean="0"/>
                  <a:t>はだめ</a:t>
                </a:r>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7413128" y="6067980"/>
                <a:ext cx="4778872" cy="646331"/>
              </a:xfrm>
              <a:prstGeom prst="rect">
                <a:avLst/>
              </a:prstGeom>
              <a:blipFill rotWithShape="0">
                <a:blip r:embed="rId12"/>
                <a:stretch>
                  <a:fillRect l="-1020" t="-7547" r="-510" b="-11321"/>
                </a:stretch>
              </a:blipFill>
            </p:spPr>
            <p:txBody>
              <a:bodyPr/>
              <a:lstStyle/>
              <a:p>
                <a:r>
                  <a:rPr lang="ja-JP" altLang="en-US">
                    <a:noFill/>
                  </a:rPr>
                  <a:t> </a:t>
                </a:r>
              </a:p>
            </p:txBody>
          </p:sp>
        </mc:Fallback>
      </mc:AlternateContent>
      <p:sp>
        <p:nvSpPr>
          <p:cNvPr id="79" name="二等辺三角形 78"/>
          <p:cNvSpPr/>
          <p:nvPr/>
        </p:nvSpPr>
        <p:spPr>
          <a:xfrm>
            <a:off x="8594314" y="6122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923408" y="61394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Tree>
    <p:extLst>
      <p:ext uri="{BB962C8B-B14F-4D97-AF65-F5344CB8AC3E}">
        <p14:creationId xmlns:p14="http://schemas.microsoft.com/office/powerpoint/2010/main" val="2896279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534400" y="1591744"/>
            <a:ext cx="1485900" cy="39899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824866" y="297934"/>
                <a:ext cx="3194592"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=(2,−2,1)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b="0" i="1" smtClean="0">
                        <a:latin typeface="Cambria Math" panose="02040503050406030204" pitchFamily="18" charset="0"/>
                      </a:rPr>
                      <m:t>−2</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824866" y="297934"/>
                <a:ext cx="3194592" cy="923330"/>
              </a:xfrm>
              <a:prstGeom prst="rect">
                <a:avLst/>
              </a:prstGeom>
              <a:blipFill rotWithShape="0">
                <a:blip r:embed="rId10"/>
                <a:stretch>
                  <a:fillRect b="-10596"/>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7399651">
                <a:off x="9214288" y="2048588"/>
                <a:ext cx="1461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b="0" i="1" smtClean="0">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−2</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7399651">
                <a:off x="9214288" y="2048588"/>
                <a:ext cx="1461554" cy="40011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6839001">
            <a:off x="9247335" y="21439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7419651">
            <a:off x="8639514" y="2025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505701" y="5842337"/>
                <a:ext cx="4584700" cy="1015663"/>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この</a:t>
                </a:r>
                <a14:m>
                  <m:oMath xmlns:m="http://schemas.openxmlformats.org/officeDocument/2006/math">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0</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1</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2</m:t>
                            </m:r>
                          </m:sub>
                        </m:sSub>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はよさそう</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パーセプトロンは特徴空間を超平面で分割する手法</a:t>
                </a:r>
                <a:endParaRPr lang="ja-JP" altLang="en-US" sz="2000" b="1"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8" name="正方形/長方形 77"/>
              <p:cNvSpPr>
                <a:spLocks noRot="1" noChangeAspect="1" noMove="1" noResize="1" noEditPoints="1" noAdjustHandles="1" noChangeArrowheads="1" noChangeShapeType="1" noTextEdit="1"/>
              </p:cNvSpPr>
              <p:nvPr/>
            </p:nvSpPr>
            <p:spPr>
              <a:xfrm>
                <a:off x="7505701" y="5842337"/>
                <a:ext cx="4584700" cy="1015663"/>
              </a:xfrm>
              <a:prstGeom prst="rect">
                <a:avLst/>
              </a:prstGeom>
              <a:blipFill rotWithShape="0">
                <a:blip r:embed="rId12"/>
                <a:stretch>
                  <a:fillRect l="-1330" t="-2994" b="-8982"/>
                </a:stretch>
              </a:blipFill>
            </p:spPr>
            <p:txBody>
              <a:bodyPr/>
              <a:lstStyle/>
              <a:p>
                <a:r>
                  <a:rPr lang="ja-JP" altLang="en-US">
                    <a:noFill/>
                  </a:rPr>
                  <a:t> </a:t>
                </a:r>
              </a:p>
            </p:txBody>
          </p:sp>
        </mc:Fallback>
      </mc:AlternateContent>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Tree>
    <p:extLst>
      <p:ext uri="{BB962C8B-B14F-4D97-AF65-F5344CB8AC3E}">
        <p14:creationId xmlns:p14="http://schemas.microsoft.com/office/powerpoint/2010/main" val="2324130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デジタル</a:t>
            </a:r>
            <a:r>
              <a:rPr lang="ja-JP" altLang="en-US" sz="3600" b="1" dirty="0"/>
              <a:t>メディア</a:t>
            </a:r>
            <a:r>
              <a:rPr lang="ja-JP" altLang="en-US" sz="3600" b="1" dirty="0" smtClean="0"/>
              <a:t>処理２、</a:t>
            </a:r>
            <a:r>
              <a:rPr lang="en-US" altLang="ja-JP" sz="3600" b="1" dirty="0" smtClean="0"/>
              <a:t>2018</a:t>
            </a:r>
            <a:r>
              <a:rPr lang="ja-JP" altLang="en-US" sz="3600" b="1" dirty="0" smtClean="0"/>
              <a:t>（前期）</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t>4/19   </a:t>
            </a:r>
            <a:r>
              <a:rPr lang="ja-JP" altLang="en-US" sz="1800" dirty="0" smtClean="0"/>
              <a:t>序論</a:t>
            </a:r>
            <a:r>
              <a:rPr lang="en-US" altLang="ja-JP" sz="1800" dirty="0" smtClean="0"/>
              <a:t>		: </a:t>
            </a:r>
            <a:r>
              <a:rPr lang="ja-JP" altLang="en-US" sz="1800" dirty="0" smtClean="0"/>
              <a:t>イントロダクション，テクスチャ合成</a:t>
            </a:r>
            <a:r>
              <a:rPr lang="en-US" altLang="ja-JP" sz="1800" dirty="0" smtClean="0"/>
              <a:t>      </a:t>
            </a:r>
          </a:p>
          <a:p>
            <a:pPr marL="0" indent="0">
              <a:lnSpc>
                <a:spcPct val="100000"/>
              </a:lnSpc>
              <a:spcBef>
                <a:spcPts val="600"/>
              </a:spcBef>
              <a:spcAft>
                <a:spcPts val="600"/>
              </a:spcAft>
              <a:buNone/>
            </a:pPr>
            <a:r>
              <a:rPr lang="en-US" altLang="ja-JP" sz="1800" dirty="0" smtClean="0"/>
              <a:t>4/26</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5/10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5/17</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5/24</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cubes</a:t>
            </a:r>
            <a:r>
              <a:rPr lang="en-US" altLang="ja-JP" sz="1800" dirty="0"/>
              <a:t>	</a:t>
            </a:r>
            <a:endParaRPr lang="en-US" altLang="ja-JP" sz="1800" dirty="0" smtClean="0"/>
          </a:p>
          <a:p>
            <a:pPr marL="0" indent="0">
              <a:lnSpc>
                <a:spcPct val="100000"/>
              </a:lnSpc>
              <a:spcBef>
                <a:spcPts val="600"/>
              </a:spcBef>
              <a:spcAft>
                <a:spcPts val="600"/>
              </a:spcAft>
              <a:buNone/>
            </a:pPr>
            <a:r>
              <a:rPr kumimoji="1" lang="en-US" altLang="ja-JP" sz="1800" dirty="0" smtClean="0">
                <a:solidFill>
                  <a:srgbClr val="0070C0"/>
                </a:solidFill>
              </a:rPr>
              <a:t>5/31</a:t>
            </a:r>
            <a:r>
              <a:rPr kumimoji="1" lang="ja-JP" altLang="en-US" sz="1800" dirty="0" smtClean="0">
                <a:solidFill>
                  <a:srgbClr val="0070C0"/>
                </a:solidFill>
              </a:rPr>
              <a:t>　</a:t>
            </a:r>
            <a:r>
              <a:rPr lang="ja-JP" altLang="en-US" sz="1800" dirty="0" smtClean="0">
                <a:solidFill>
                  <a:srgbClr val="0070C0"/>
                </a:solidFill>
              </a:rPr>
              <a:t>プログラミング</a:t>
            </a:r>
            <a:r>
              <a:rPr lang="ja-JP" altLang="en-US" sz="1800" dirty="0">
                <a:solidFill>
                  <a:srgbClr val="0070C0"/>
                </a:solidFill>
              </a:rPr>
              <a:t>演習</a:t>
            </a:r>
            <a:r>
              <a:rPr kumimoji="1" lang="en-US" altLang="ja-JP" sz="1800" dirty="0" smtClean="0">
                <a:solidFill>
                  <a:srgbClr val="0070C0"/>
                </a:solidFill>
              </a:rPr>
              <a:t>	</a:t>
            </a:r>
          </a:p>
          <a:p>
            <a:pPr marL="0" indent="0">
              <a:lnSpc>
                <a:spcPct val="100000"/>
              </a:lnSpc>
              <a:spcBef>
                <a:spcPts val="600"/>
              </a:spcBef>
              <a:spcAft>
                <a:spcPts val="600"/>
              </a:spcAft>
              <a:buNone/>
            </a:pPr>
            <a:r>
              <a:rPr lang="en-US" altLang="ja-JP" sz="1800" dirty="0" smtClean="0">
                <a:solidFill>
                  <a:srgbClr val="0070C0"/>
                </a:solidFill>
              </a:rPr>
              <a:t>6/07</a:t>
            </a:r>
            <a:r>
              <a:rPr lang="ja-JP" altLang="en-US" sz="1800" dirty="0" smtClean="0">
                <a:solidFill>
                  <a:srgbClr val="0070C0"/>
                </a:solidFill>
              </a:rPr>
              <a:t>　プログラミング</a:t>
            </a:r>
            <a:r>
              <a:rPr lang="ja-JP" altLang="en-US" sz="1800" dirty="0">
                <a:solidFill>
                  <a:srgbClr val="0070C0"/>
                </a:solidFill>
              </a:rPr>
              <a:t>演習</a:t>
            </a:r>
            <a:endParaRPr lang="en-US" altLang="ja-JP" sz="1800" dirty="0" smtClean="0">
              <a:solidFill>
                <a:srgbClr val="0070C0"/>
              </a:solidFill>
            </a:endParaRPr>
          </a:p>
          <a:p>
            <a:pPr marL="0" indent="0">
              <a:lnSpc>
                <a:spcPct val="100000"/>
              </a:lnSpc>
              <a:spcBef>
                <a:spcPts val="600"/>
              </a:spcBef>
              <a:spcAft>
                <a:spcPts val="600"/>
              </a:spcAft>
              <a:buNone/>
            </a:pPr>
            <a:r>
              <a:rPr lang="en-US" altLang="ja-JP" sz="1800" b="1" dirty="0" smtClean="0">
                <a:solidFill>
                  <a:srgbClr val="FF0000"/>
                </a:solidFill>
              </a:rPr>
              <a:t>6/14</a:t>
            </a:r>
            <a:r>
              <a:rPr lang="ja-JP" altLang="en-US" sz="1800" b="1" dirty="0" smtClean="0">
                <a:solidFill>
                  <a:srgbClr val="FF0000"/>
                </a:solidFill>
              </a:rPr>
              <a:t>　</a:t>
            </a:r>
            <a:r>
              <a:rPr lang="ja-JP" altLang="en-US" sz="1800" b="1" dirty="0">
                <a:solidFill>
                  <a:srgbClr val="FF0000"/>
                </a:solidFill>
              </a:rPr>
              <a:t>中間</a:t>
            </a:r>
            <a:r>
              <a:rPr lang="ja-JP" altLang="en-US" sz="1800" b="1" dirty="0" smtClean="0">
                <a:solidFill>
                  <a:srgbClr val="FF0000"/>
                </a:solidFill>
              </a:rPr>
              <a:t>試験</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6/21</a:t>
            </a:r>
            <a:r>
              <a:rPr lang="ja-JP" altLang="en-US" sz="1800" dirty="0" smtClean="0"/>
              <a:t>　パターン</a:t>
            </a:r>
            <a:r>
              <a:rPr lang="ja-JP" altLang="en-US" sz="1800" dirty="0"/>
              <a:t>認識基礎</a:t>
            </a:r>
            <a:r>
              <a:rPr lang="en-US" altLang="ja-JP" sz="1800" dirty="0"/>
              <a:t>1	: </a:t>
            </a:r>
            <a:r>
              <a:rPr lang="ja-JP" altLang="en-US" sz="1800" dirty="0"/>
              <a:t>パターン認識概論，サポートベクタマシン</a:t>
            </a:r>
            <a:r>
              <a:rPr lang="en-US" altLang="ja-JP" sz="1800" dirty="0"/>
              <a:t>		</a:t>
            </a:r>
            <a:endParaRPr lang="en-US" altLang="ja-JP" sz="1800" dirty="0" smtClean="0"/>
          </a:p>
          <a:p>
            <a:pPr marL="0" indent="0">
              <a:lnSpc>
                <a:spcPct val="100000"/>
              </a:lnSpc>
              <a:spcBef>
                <a:spcPts val="600"/>
              </a:spcBef>
              <a:spcAft>
                <a:spcPts val="600"/>
              </a:spcAft>
              <a:buNone/>
            </a:pPr>
            <a:r>
              <a:rPr lang="en-US" altLang="ja-JP" sz="1800" dirty="0" smtClean="0"/>
              <a:t>6/28</a:t>
            </a:r>
            <a:r>
              <a:rPr lang="ja-JP" altLang="en-US" sz="1800" dirty="0" smtClean="0"/>
              <a:t>　パターン</a:t>
            </a:r>
            <a:r>
              <a:rPr lang="ja-JP" altLang="en-US" sz="1800" dirty="0"/>
              <a:t>認識基礎</a:t>
            </a:r>
            <a:r>
              <a:rPr lang="en-US" altLang="ja-JP" sz="1800" dirty="0"/>
              <a:t>2	: </a:t>
            </a:r>
            <a:r>
              <a:rPr lang="ja-JP" altLang="en-US" sz="1800" dirty="0"/>
              <a:t>ニューラルネットワーク、深層学習</a:t>
            </a:r>
            <a:r>
              <a:rPr lang="en-US" altLang="ja-JP" sz="1800" dirty="0" smtClean="0"/>
              <a:t>	</a:t>
            </a:r>
          </a:p>
          <a:p>
            <a:pPr marL="0" indent="0">
              <a:lnSpc>
                <a:spcPct val="100000"/>
              </a:lnSpc>
              <a:spcBef>
                <a:spcPts val="600"/>
              </a:spcBef>
              <a:spcAft>
                <a:spcPts val="600"/>
              </a:spcAft>
              <a:buNone/>
            </a:pPr>
            <a:r>
              <a:rPr lang="en-US" altLang="ja-JP" sz="1800" dirty="0" smtClean="0"/>
              <a:t>7/05</a:t>
            </a:r>
            <a:r>
              <a:rPr lang="ja-JP" altLang="en-US" sz="1800" dirty="0" smtClean="0"/>
              <a:t>　パターン</a:t>
            </a:r>
            <a:r>
              <a:rPr lang="ja-JP" altLang="en-US" sz="1800" dirty="0"/>
              <a:t>認識基礎</a:t>
            </a:r>
            <a:r>
              <a:rPr lang="en-US" altLang="ja-JP" sz="1800" dirty="0"/>
              <a:t>3: </a:t>
            </a:r>
            <a:r>
              <a:rPr lang="ja-JP" altLang="en-US" sz="1800" dirty="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solidFill>
                  <a:srgbClr val="0070C0"/>
                </a:solidFill>
              </a:rPr>
              <a:t>7/12   </a:t>
            </a:r>
            <a:r>
              <a:rPr lang="ja-JP" altLang="en-US" sz="1800" dirty="0" smtClean="0">
                <a:solidFill>
                  <a:srgbClr val="0070C0"/>
                </a:solidFill>
              </a:rPr>
              <a:t>プログラミング演習</a:t>
            </a:r>
            <a:r>
              <a:rPr lang="en-US" altLang="ja-JP" sz="1800" dirty="0">
                <a:solidFill>
                  <a:srgbClr val="0070C0"/>
                </a:solidFill>
              </a:rPr>
              <a:t>	</a:t>
            </a:r>
          </a:p>
          <a:p>
            <a:pPr marL="0" indent="0">
              <a:lnSpc>
                <a:spcPct val="100000"/>
              </a:lnSpc>
              <a:spcBef>
                <a:spcPts val="600"/>
              </a:spcBef>
              <a:spcAft>
                <a:spcPts val="600"/>
              </a:spcAft>
              <a:buNone/>
            </a:pPr>
            <a:r>
              <a:rPr lang="en-US" altLang="ja-JP" sz="1800" dirty="0" smtClean="0">
                <a:solidFill>
                  <a:srgbClr val="0070C0"/>
                </a:solidFill>
              </a:rPr>
              <a:t>7/19</a:t>
            </a:r>
            <a:r>
              <a:rPr lang="ja-JP" altLang="en-US" sz="1800" dirty="0" smtClean="0">
                <a:solidFill>
                  <a:srgbClr val="0070C0"/>
                </a:solidFill>
              </a:rPr>
              <a:t>　プログラミング</a:t>
            </a:r>
            <a:r>
              <a:rPr lang="ja-JP" altLang="en-US" sz="1800" dirty="0">
                <a:solidFill>
                  <a:srgbClr val="0070C0"/>
                </a:solidFill>
              </a:rPr>
              <a:t>演習</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7/26   </a:t>
            </a:r>
            <a:r>
              <a:rPr lang="ja-JP" altLang="en-US" sz="1800" b="1" dirty="0" smtClean="0">
                <a:solidFill>
                  <a:srgbClr val="FF0000"/>
                </a:solidFill>
              </a:rPr>
              <a:t>期末試験</a:t>
            </a:r>
            <a:endParaRPr lang="en-US" altLang="ja-JP" sz="1800" b="1" dirty="0" smtClean="0">
              <a:solidFill>
                <a:srgbClr val="FF0000"/>
              </a:solidFill>
            </a:endParaRPr>
          </a:p>
        </p:txBody>
      </p:sp>
    </p:spTree>
    <p:extLst>
      <p:ext uri="{BB962C8B-B14F-4D97-AF65-F5344CB8AC3E}">
        <p14:creationId xmlns:p14="http://schemas.microsoft.com/office/powerpoint/2010/main" val="1414907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直線コネクタ 121"/>
          <p:cNvCxnSpPr/>
          <p:nvPr/>
        </p:nvCxnSpPr>
        <p:spPr>
          <a:xfrm>
            <a:off x="7610748" y="3893383"/>
            <a:ext cx="2390502" cy="58304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flipV="1">
            <a:off x="7329488" y="3152775"/>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7042400" y="3902201"/>
            <a:ext cx="321602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6733110" y="3670493"/>
            <a:ext cx="1035597" cy="175875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7626600" y="1631750"/>
            <a:ext cx="0" cy="27607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6667499" y="2714625"/>
            <a:ext cx="3590925" cy="1428750"/>
          </a:xfrm>
          <a:custGeom>
            <a:avLst/>
            <a:gdLst>
              <a:gd name="connsiteX0" fmla="*/ 809625 w 3086100"/>
              <a:gd name="connsiteY0" fmla="*/ 0 h 1428750"/>
              <a:gd name="connsiteX1" fmla="*/ 0 w 3086100"/>
              <a:gd name="connsiteY1" fmla="*/ 1428750 h 1428750"/>
              <a:gd name="connsiteX2" fmla="*/ 2419350 w 3086100"/>
              <a:gd name="connsiteY2" fmla="*/ 1428750 h 1428750"/>
              <a:gd name="connsiteX3" fmla="*/ 3086100 w 3086100"/>
              <a:gd name="connsiteY3" fmla="*/ 38100 h 1428750"/>
              <a:gd name="connsiteX4" fmla="*/ 809625 w 3086100"/>
              <a:gd name="connsiteY4" fmla="*/ 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1428750">
                <a:moveTo>
                  <a:pt x="809625" y="0"/>
                </a:moveTo>
                <a:lnTo>
                  <a:pt x="0" y="1428750"/>
                </a:lnTo>
                <a:lnTo>
                  <a:pt x="2419350" y="1428750"/>
                </a:lnTo>
                <a:lnTo>
                  <a:pt x="3086100" y="38100"/>
                </a:lnTo>
                <a:lnTo>
                  <a:pt x="809625" y="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パーセプトロンの直感的な説明（内積表現）</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19720" y="1252100"/>
                <a:ext cx="6019180" cy="3361941"/>
              </a:xfrm>
            </p:spPr>
            <p:txBody>
              <a:bodyPr>
                <a:normAutofit/>
              </a:bodyPr>
              <a:lstStyle/>
              <a:p>
                <a:pPr>
                  <a:lnSpc>
                    <a:spcPct val="100000"/>
                  </a:lnSpc>
                  <a:spcBef>
                    <a:spcPts val="600"/>
                  </a:spcBef>
                </a:pPr>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lnSpc>
                    <a:spcPct val="100000"/>
                  </a:lnSpc>
                  <a:spcBef>
                    <a:spcPts val="600"/>
                  </a:spcBef>
                </a:pPr>
                <a:r>
                  <a:rPr lang="ja-JP" altLang="en-US" sz="2000" dirty="0" smtClean="0"/>
                  <a:t>教師データ </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Sub>
                      </m:e>
                    </m:d>
                  </m:oMath>
                </a14:m>
                <a:endParaRPr lang="en-US" altLang="ja-JP" sz="2000" b="0" i="1"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r>
                      <a:rPr lang="en-US" altLang="ja-JP" sz="2000" b="0" i="0" smtClean="0">
                        <a:latin typeface="Cambria Math" panose="02040503050406030204" pitchFamily="18" charset="0"/>
                      </a:rPr>
                      <m:t> </m:t>
                    </m:r>
                  </m:oMath>
                </a14:m>
                <a:r>
                  <a:rPr kumimoji="1" lang="en-US" altLang="ja-JP" sz="2000" dirty="0" smtClean="0"/>
                  <a:t>          </a:t>
                </a:r>
                <a:r>
                  <a:rPr kumimoji="1" lang="en-US" altLang="ja-JP" sz="1600" b="1" dirty="0" smtClean="0">
                    <a:solidFill>
                      <a:srgbClr val="C00000"/>
                    </a:solidFill>
                  </a:rPr>
                  <a:t>※</a:t>
                </a:r>
                <a:r>
                  <a:rPr lang="ja-JP" altLang="en-US" sz="1600" b="1" dirty="0">
                    <a:solidFill>
                      <a:srgbClr val="C00000"/>
                    </a:solidFill>
                  </a:rPr>
                  <a:t>ここ</a:t>
                </a:r>
                <a:r>
                  <a:rPr kumimoji="1" lang="en-US" altLang="ja-JP" sz="1600" b="1" dirty="0" smtClean="0">
                    <a:solidFill>
                      <a:srgbClr val="C00000"/>
                    </a:solidFill>
                  </a:rPr>
                  <a:t>3</a:t>
                </a:r>
                <a:r>
                  <a:rPr kumimoji="1" lang="ja-JP" altLang="en-US" sz="1600" b="1" dirty="0" smtClean="0">
                    <a:solidFill>
                      <a:srgbClr val="C00000"/>
                    </a:solidFill>
                  </a:rPr>
                  <a:t>次元で表現</a:t>
                </a:r>
                <a:r>
                  <a:rPr kumimoji="1" lang="ja-JP" altLang="en-US" dirty="0" smtClean="0"/>
                  <a:t>　</a:t>
                </a:r>
                <a:endParaRPr kumimoji="1" lang="en-US" altLang="ja-JP" dirty="0" smtClean="0"/>
              </a:p>
              <a:p>
                <a:pPr>
                  <a:lnSpc>
                    <a:spcPct val="100000"/>
                  </a:lnSpc>
                  <a:spcBef>
                    <a:spcPts val="600"/>
                  </a:spcBef>
                </a:pPr>
                <a:r>
                  <a:rPr lang="ja-JP" altLang="en-US" sz="2400" dirty="0" smtClean="0"/>
                  <a:t>重みベクトル</a:t>
                </a:r>
                <a14:m>
                  <m:oMath xmlns:m="http://schemas.openxmlformats.org/officeDocument/2006/math">
                    <m:r>
                      <a:rPr lang="ja-JP" altLang="en-US" sz="2400" i="1" dirty="0" smtClean="0">
                        <a:latin typeface="Cambria Math" panose="02040503050406030204" pitchFamily="18" charset="0"/>
                      </a:rPr>
                      <m:t> </m:t>
                    </m:r>
                    <m:r>
                      <a:rPr lang="en-US" altLang="ja-JP" sz="2400" b="1" i="0">
                        <a:latin typeface="Cambria Math" panose="02040503050406030204" pitchFamily="18" charset="0"/>
                      </a:rPr>
                      <m:t>𝐰</m:t>
                    </m:r>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pPr>
                  <a:lnSpc>
                    <a:spcPct val="100000"/>
                  </a:lnSpc>
                  <a:spcBef>
                    <a:spcPts val="600"/>
                  </a:spcBef>
                </a:pPr>
                <a:r>
                  <a:rPr lang="ja-JP" altLang="en-US" sz="2400" dirty="0" smtClean="0"/>
                  <a:t>クラス分類</a:t>
                </a:r>
                <a:endParaRPr lang="en-US" altLang="ja-JP" sz="2400" dirty="0" smtClean="0"/>
              </a:p>
              <a:p>
                <a:pPr marL="457200" lvl="1" indent="0">
                  <a:lnSpc>
                    <a:spcPct val="100000"/>
                  </a:lnSpc>
                  <a:spcBef>
                    <a:spcPts val="600"/>
                  </a:spcBef>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i="0" smtClean="0">
                                  <a:latin typeface="Cambria Math" panose="02040503050406030204" pitchFamily="18" charset="0"/>
                                </a:rPr>
                                <m:t>𝐱</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lnSpc>
                    <a:spcPct val="100000"/>
                  </a:lnSpc>
                  <a:spcBef>
                    <a:spcPts val="600"/>
                  </a:spcBef>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19720" y="1252100"/>
                <a:ext cx="6019180" cy="3361941"/>
              </a:xfrm>
              <a:blipFill rotWithShape="0">
                <a:blip r:embed="rId2"/>
                <a:stretch>
                  <a:fillRect l="-1418" t="-1812" r="-811"/>
                </a:stretch>
              </a:blipFill>
            </p:spPr>
            <p:txBody>
              <a:bodyPr/>
              <a:lstStyle/>
              <a:p>
                <a:r>
                  <a:rPr lang="ja-JP" altLang="en-US">
                    <a:noFill/>
                  </a:rPr>
                  <a:t> </a:t>
                </a:r>
              </a:p>
            </p:txBody>
          </p:sp>
        </mc:Fallback>
      </mc:AlternateContent>
      <p:sp>
        <p:nvSpPr>
          <p:cNvPr id="8" name="正方形/長方形 7"/>
          <p:cNvSpPr/>
          <p:nvPr/>
        </p:nvSpPr>
        <p:spPr>
          <a:xfrm>
            <a:off x="8783681" y="132834"/>
            <a:ext cx="2954655" cy="723275"/>
          </a:xfrm>
          <a:prstGeom prst="rect">
            <a:avLst/>
          </a:prstGeom>
        </p:spPr>
        <p:txBody>
          <a:bodyPr wrap="none">
            <a:spAutoFit/>
          </a:bodyPr>
          <a:lstStyle/>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内積で説明される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多いので少し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解説します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p:cNvPicPr>
            <a:picLocks noChangeAspect="1"/>
          </p:cNvPicPr>
          <p:nvPr/>
        </p:nvPicPr>
        <p:blipFill>
          <a:blip r:embed="rId3"/>
          <a:stretch>
            <a:fillRect/>
          </a:stretch>
        </p:blipFill>
        <p:spPr>
          <a:xfrm>
            <a:off x="-7102365" y="1327829"/>
            <a:ext cx="5203716" cy="1594524"/>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314518" y="4865903"/>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rPr>
                        <m:t>𝑥</m:t>
                      </m:r>
                    </m:oMath>
                  </m:oMathPara>
                </a14:m>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314518" y="4865903"/>
                <a:ext cx="548099" cy="64633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正方形/長方形 92"/>
              <p:cNvSpPr/>
              <p:nvPr/>
            </p:nvSpPr>
            <p:spPr>
              <a:xfrm>
                <a:off x="10142452" y="3418013"/>
                <a:ext cx="5548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10142452" y="3418013"/>
                <a:ext cx="554831" cy="64633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正方形/長方形 93"/>
              <p:cNvSpPr/>
              <p:nvPr/>
            </p:nvSpPr>
            <p:spPr>
              <a:xfrm>
                <a:off x="7417207" y="1096322"/>
                <a:ext cx="51956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𝑧</m:t>
                      </m:r>
                    </m:oMath>
                  </m:oMathPara>
                </a14:m>
                <a:endParaRPr lang="ja-JP" altLang="en-US" sz="36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7417207" y="1096322"/>
                <a:ext cx="519566" cy="646331"/>
              </a:xfrm>
              <a:prstGeom prst="rect">
                <a:avLst/>
              </a:prstGeom>
              <a:blipFill rotWithShape="0">
                <a:blip r:embed="rId6"/>
                <a:stretch>
                  <a:fillRect/>
                </a:stretch>
              </a:blipFill>
            </p:spPr>
            <p:txBody>
              <a:bodyPr/>
              <a:lstStyle/>
              <a:p>
                <a:r>
                  <a:rPr lang="ja-JP" altLang="en-US">
                    <a:noFill/>
                  </a:rPr>
                  <a:t> </a:t>
                </a:r>
              </a:p>
            </p:txBody>
          </p:sp>
        </mc:Fallback>
      </mc:AlternateContent>
      <p:sp>
        <p:nvSpPr>
          <p:cNvPr id="95" name="正方形/長方形 94"/>
          <p:cNvSpPr/>
          <p:nvPr/>
        </p:nvSpPr>
        <p:spPr>
          <a:xfrm>
            <a:off x="8042789" y="1248057"/>
            <a:ext cx="3807453"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解説</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のため</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次元目を</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軸とした</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ての特徴ベクトルの</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値は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二等辺三角形 95"/>
          <p:cNvSpPr/>
          <p:nvPr/>
        </p:nvSpPr>
        <p:spPr>
          <a:xfrm>
            <a:off x="7651106" y="2895083"/>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p:cNvSpPr/>
          <p:nvPr/>
        </p:nvSpPr>
        <p:spPr>
          <a:xfrm>
            <a:off x="8296115" y="3125241"/>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p:cNvSpPr/>
          <p:nvPr/>
        </p:nvSpPr>
        <p:spPr>
          <a:xfrm>
            <a:off x="8691417" y="319153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8734446" y="295687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141326" y="284101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p:cNvSpPr/>
          <p:nvPr/>
        </p:nvSpPr>
        <p:spPr>
          <a:xfrm>
            <a:off x="9030175" y="290353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p:cNvSpPr/>
          <p:nvPr/>
        </p:nvSpPr>
        <p:spPr>
          <a:xfrm>
            <a:off x="7906406" y="2780889"/>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8504032" y="2754038"/>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7850798" y="3030490"/>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p:cNvGrpSpPr/>
          <p:nvPr/>
        </p:nvGrpSpPr>
        <p:grpSpPr>
          <a:xfrm>
            <a:off x="7482258" y="3419521"/>
            <a:ext cx="1556638" cy="651048"/>
            <a:chOff x="7387665" y="3398500"/>
            <a:chExt cx="2205484" cy="922421"/>
          </a:xfrm>
        </p:grpSpPr>
        <p:sp>
          <p:nvSpPr>
            <p:cNvPr id="107" name="正方形/長方形 106"/>
            <p:cNvSpPr/>
            <p:nvPr/>
          </p:nvSpPr>
          <p:spPr>
            <a:xfrm>
              <a:off x="7864460" y="3624197"/>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7792644" y="392982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378266" y="35171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8846351" y="3788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805711" y="414816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7387665" y="339850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102494" y="41380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7387665" y="38219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321296" y="396056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8299526" y="374321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9420391" y="397145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8" name="正方形/長方形 117"/>
              <p:cNvSpPr/>
              <p:nvPr/>
            </p:nvSpPr>
            <p:spPr>
              <a:xfrm>
                <a:off x="7306937" y="5028613"/>
                <a:ext cx="5052473" cy="1376467"/>
              </a:xfrm>
              <a:prstGeom prst="rect">
                <a:avLst/>
              </a:prstGeom>
            </p:spPr>
            <p:txBody>
              <a:bodyPr wrap="non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𝐰</m:t>
                        </m:r>
                      </m:e>
                      <m:sup>
                        <m:r>
                          <a:rPr lang="en-US" altLang="ja-JP" sz="2000" i="1">
                            <a:latin typeface="Cambria Math" panose="02040503050406030204" pitchFamily="18" charset="0"/>
                          </a:rPr>
                          <m:t>𝑇</m:t>
                        </m:r>
                      </m:sup>
                    </m:sSup>
                    <m:r>
                      <a:rPr lang="en-US" altLang="ja-JP" sz="2000" b="1">
                        <a:latin typeface="Cambria Math" panose="02040503050406030204" pitchFamily="18" charset="0"/>
                      </a:rPr>
                      <m:t>𝐱</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𝟎</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は原点を通る超平面となる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図は</a:t>
                </a:r>
                <a14:m>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2</m:t>
                            </m:r>
                          </m:sub>
                        </m:sSub>
                      </m:e>
                    </m:d>
                    <m:r>
                      <a:rPr lang="en-US" altLang="ja-JP" sz="2400" b="0" i="1" smtClean="0">
                        <a:latin typeface="Cambria Math" panose="02040503050406030204" pitchFamily="18" charset="0"/>
                      </a:rPr>
                      <m:t>=</m:t>
                    </m:r>
                    <m:r>
                      <a:rPr lang="en-US" altLang="ja-JP" sz="2000" i="1">
                        <a:latin typeface="Cambria Math" panose="02040503050406030204" pitchFamily="18" charset="0"/>
                      </a:rPr>
                      <m:t>(2,−2,1)</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のとき</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000" i="1">
                        <a:latin typeface="Cambria Math" panose="02040503050406030204" pitchFamily="18" charset="0"/>
                      </a:rPr>
                      <m:t>2</m:t>
                    </m:r>
                    <m:r>
                      <a:rPr lang="en-US" altLang="ja-JP" sz="2000" b="0" i="1" smtClean="0">
                        <a:latin typeface="Cambria Math" panose="02040503050406030204" pitchFamily="18" charset="0"/>
                      </a:rPr>
                      <m:t>𝑧</m:t>
                    </m:r>
                    <m:r>
                      <a:rPr lang="en-US" altLang="ja-JP" sz="2000" i="1">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=0</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の平面</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8" name="正方形/長方形 117"/>
              <p:cNvSpPr>
                <a:spLocks noRot="1" noChangeAspect="1" noMove="1" noResize="1" noEditPoints="1" noAdjustHandles="1" noChangeArrowheads="1" noChangeShapeType="1" noTextEdit="1"/>
              </p:cNvSpPr>
              <p:nvPr/>
            </p:nvSpPr>
            <p:spPr>
              <a:xfrm>
                <a:off x="7306937" y="5028613"/>
                <a:ext cx="5052473" cy="1376467"/>
              </a:xfrm>
              <a:prstGeom prst="rect">
                <a:avLst/>
              </a:prstGeom>
              <a:blipFill rotWithShape="0">
                <a:blip r:embed="rId7"/>
                <a:stretch>
                  <a:fillRect l="-1329" t="-2212" r="-483"/>
                </a:stretch>
              </a:blipFill>
            </p:spPr>
            <p:txBody>
              <a:bodyPr/>
              <a:lstStyle/>
              <a:p>
                <a:r>
                  <a:rPr lang="ja-JP" altLang="en-US">
                    <a:noFill/>
                  </a:rPr>
                  <a:t> </a:t>
                </a:r>
              </a:p>
            </p:txBody>
          </p:sp>
        </mc:Fallback>
      </mc:AlternateContent>
      <p:cxnSp>
        <p:nvCxnSpPr>
          <p:cNvPr id="143" name="直線コネクタ 142"/>
          <p:cNvCxnSpPr/>
          <p:nvPr/>
        </p:nvCxnSpPr>
        <p:spPr>
          <a:xfrm>
            <a:off x="7320233" y="3150432"/>
            <a:ext cx="2409555" cy="58769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flipV="1">
            <a:off x="9705975" y="3719513"/>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正方形/長方形 153"/>
              <p:cNvSpPr/>
              <p:nvPr/>
            </p:nvSpPr>
            <p:spPr>
              <a:xfrm>
                <a:off x="749271" y="5028840"/>
                <a:ext cx="5432454" cy="1277273"/>
              </a:xfrm>
              <a:prstGeom prst="rect">
                <a:avLst/>
              </a:prstGeom>
            </p:spPr>
            <p:txBody>
              <a:bodyPr wrap="square">
                <a:spAutoFit/>
              </a:bodyPr>
              <a:lstStyle/>
              <a:p>
                <a:pPr>
                  <a:spcBef>
                    <a:spcPts val="600"/>
                  </a:spcBef>
                </a:pP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との内積が正と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は、右図の特徴空間において</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の方向に位置する（</a:t>
                </a:r>
                <a:r>
                  <a:rPr lang="en-US" altLang="ja-JP" b="1" dirty="0"/>
                  <a:t> </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との成す角が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度以下ということ）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らしさを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表現する方向ベクトル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54" name="正方形/長方形 153"/>
              <p:cNvSpPr>
                <a:spLocks noRot="1" noChangeAspect="1" noMove="1" noResize="1" noEditPoints="1" noAdjustHandles="1" noChangeArrowheads="1" noChangeShapeType="1" noTextEdit="1"/>
              </p:cNvSpPr>
              <p:nvPr/>
            </p:nvSpPr>
            <p:spPr>
              <a:xfrm>
                <a:off x="749271" y="5028840"/>
                <a:ext cx="5432454" cy="1277273"/>
              </a:xfrm>
              <a:prstGeom prst="rect">
                <a:avLst/>
              </a:prstGeom>
              <a:blipFill rotWithShape="0">
                <a:blip r:embed="rId8"/>
                <a:stretch>
                  <a:fillRect l="-1010" t="-1914" b="-7656"/>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Tree>
    <p:extLst>
      <p:ext uri="{BB962C8B-B14F-4D97-AF65-F5344CB8AC3E}">
        <p14:creationId xmlns:p14="http://schemas.microsoft.com/office/powerpoint/2010/main" val="1715325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365126"/>
            <a:ext cx="11708780" cy="733270"/>
          </a:xfrm>
        </p:spPr>
        <p:txBody>
          <a:bodyPr/>
          <a:lstStyle/>
          <a:p>
            <a:r>
              <a:rPr kumimoji="1" lang="ja-JP" altLang="en-US" dirty="0" smtClean="0"/>
              <a:t>パーセプトロン</a:t>
            </a:r>
            <a:endParaRPr kumimoji="1" lang="ja-JP" altLang="en-US" dirty="0"/>
          </a:p>
        </p:txBody>
      </p:sp>
      <p:sp>
        <p:nvSpPr>
          <p:cNvPr id="3" name="コンテンツ プレースホルダー 2"/>
          <p:cNvSpPr>
            <a:spLocks noGrp="1"/>
          </p:cNvSpPr>
          <p:nvPr>
            <p:ph idx="1"/>
          </p:nvPr>
        </p:nvSpPr>
        <p:spPr>
          <a:xfrm>
            <a:off x="735981" y="1699321"/>
            <a:ext cx="5169519" cy="2123377"/>
          </a:xfrm>
        </p:spPr>
        <p:txBody>
          <a:bodyPr>
            <a:normAutofit/>
          </a:bodyPr>
          <a:lstStyle/>
          <a:p>
            <a:r>
              <a:rPr kumimoji="1" lang="ja-JP" altLang="en-US" dirty="0" smtClean="0"/>
              <a:t>超平面で分割できないデータ群はどうするの？</a:t>
            </a:r>
            <a:endParaRPr kumimoji="1" lang="en-US" altLang="ja-JP" dirty="0" smtClean="0"/>
          </a:p>
          <a:p>
            <a:pPr marL="0" indent="0">
              <a:buNone/>
            </a:pPr>
            <a:r>
              <a:rPr lang="en-US" altLang="ja-JP"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パーセプトロンで扱えるのは</a:t>
            </a:r>
            <a:r>
              <a:rPr lang="ja-JP" altLang="en-US" sz="2400" dirty="0">
                <a:sym typeface="Wingdings" panose="05000000000000000000" pitchFamily="2" charset="2"/>
              </a:rPr>
              <a:t>線形分離</a:t>
            </a:r>
            <a:r>
              <a:rPr lang="ja-JP" altLang="en-US" sz="2400" dirty="0" smtClean="0">
                <a:sym typeface="Wingdings" panose="05000000000000000000" pitchFamily="2" charset="2"/>
              </a:rPr>
              <a:t>可能な問題のみ</a:t>
            </a:r>
            <a:endParaRPr kumimoji="1" lang="en-US" altLang="ja-JP" dirty="0" smtClean="0"/>
          </a:p>
        </p:txBody>
      </p:sp>
      <p:sp>
        <p:nvSpPr>
          <p:cNvPr id="4" name="コンテンツ プレースホルダー 2"/>
          <p:cNvSpPr txBox="1">
            <a:spLocks/>
          </p:cNvSpPr>
          <p:nvPr/>
        </p:nvSpPr>
        <p:spPr>
          <a:xfrm>
            <a:off x="735981" y="4340922"/>
            <a:ext cx="5715619" cy="2517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どうやって重みを学習するの？</a:t>
            </a:r>
            <a:endParaRPr lang="en-US" altLang="ja-JP" dirty="0" smtClean="0"/>
          </a:p>
        </p:txBody>
      </p:sp>
      <p:grpSp>
        <p:nvGrpSpPr>
          <p:cNvPr id="5" name="グループ化 4"/>
          <p:cNvGrpSpPr/>
          <p:nvPr/>
        </p:nvGrpSpPr>
        <p:grpSpPr>
          <a:xfrm>
            <a:off x="7766156" y="279400"/>
            <a:ext cx="3326390" cy="2642419"/>
            <a:chOff x="4822723" y="3927821"/>
            <a:chExt cx="2770130" cy="2200537"/>
          </a:xfrm>
        </p:grpSpPr>
        <p:cxnSp>
          <p:nvCxnSpPr>
            <p:cNvPr id="6" name="直線矢印コネクタ 5"/>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p:cNvSpPr txBox="1"/>
              <p:nvPr/>
            </p:nvSpPr>
            <p:spPr>
              <a:xfrm>
                <a:off x="7210972" y="11527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210972" y="115273"/>
                <a:ext cx="513026" cy="523220"/>
              </a:xfrm>
              <a:prstGeom prst="rect">
                <a:avLst/>
              </a:prstGeom>
              <a:blipFill rotWithShape="0">
                <a:blip r:embed="rId2"/>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0815278" y="284055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0815278" y="2840550"/>
                <a:ext cx="50815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二等辺三角形 9"/>
          <p:cNvSpPr/>
          <p:nvPr/>
        </p:nvSpPr>
        <p:spPr>
          <a:xfrm>
            <a:off x="7862945" y="114039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256494" y="207921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1894" y="163784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330598" y="257593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986580" y="11650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187965" y="12078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101605" y="197131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86579" y="222748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710808" y="26774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376979" y="21404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640050" y="180657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225076" y="120063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a:off x="8908185" y="101930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8025505" y="171117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8556214" y="183464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p:cNvSpPr/>
          <p:nvPr/>
        </p:nvSpPr>
        <p:spPr>
          <a:xfrm>
            <a:off x="8544965" y="50804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p:nvSpPr>
        <p:spPr>
          <a:xfrm>
            <a:off x="8413762" y="114257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p:cNvSpPr/>
          <p:nvPr/>
        </p:nvSpPr>
        <p:spPr>
          <a:xfrm>
            <a:off x="8571091" y="138035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7980722" y="83098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456480" y="144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213365" y="7125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8559800" y="419100"/>
            <a:ext cx="1320800" cy="26785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890213" y="230962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33" name="正方形/長方形 32"/>
          <p:cNvSpPr/>
          <p:nvPr/>
        </p:nvSpPr>
        <p:spPr>
          <a:xfrm>
            <a:off x="10430213" y="177622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grpSp>
        <p:nvGrpSpPr>
          <p:cNvPr id="39" name="グループ化 38"/>
          <p:cNvGrpSpPr/>
          <p:nvPr/>
        </p:nvGrpSpPr>
        <p:grpSpPr>
          <a:xfrm>
            <a:off x="7766156" y="3494230"/>
            <a:ext cx="3326390" cy="2642419"/>
            <a:chOff x="4822723" y="3927821"/>
            <a:chExt cx="2770130" cy="2200537"/>
          </a:xfrm>
        </p:grpSpPr>
        <p:cxnSp>
          <p:nvCxnSpPr>
            <p:cNvPr id="40" name="直線矢印コネクタ 39"/>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p:cNvSpPr txBox="1"/>
              <p:nvPr/>
            </p:nvSpPr>
            <p:spPr>
              <a:xfrm>
                <a:off x="7210972" y="333010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210972" y="3330103"/>
                <a:ext cx="513026" cy="523220"/>
              </a:xfrm>
              <a:prstGeom prst="rect">
                <a:avLst/>
              </a:prstGeom>
              <a:blipFill rotWithShape="0">
                <a:blip r:embed="rId4"/>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10815278" y="605538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10815278" y="6055380"/>
                <a:ext cx="50815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4" name="二等辺三角形 43"/>
          <p:cNvSpPr/>
          <p:nvPr/>
        </p:nvSpPr>
        <p:spPr>
          <a:xfrm>
            <a:off x="8586845" y="418377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8980394" y="512259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705944" y="41795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330598" y="57907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576880" y="36686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0289565" y="41242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0742955" y="53956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0399329" y="54677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710808" y="58922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383329" y="57933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103600" y="57643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9310926" y="440276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9759085" y="48310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749405" y="4754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280114" y="487802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9535565" y="449757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9188462" y="467490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9536291" y="47983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8964972" y="406486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354880" y="3630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838715" y="386389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614113" y="535300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67" name="正方形/長方形 66"/>
          <p:cNvSpPr/>
          <p:nvPr/>
        </p:nvSpPr>
        <p:spPr>
          <a:xfrm>
            <a:off x="10620713" y="384805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sp>
        <p:nvSpPr>
          <p:cNvPr id="68" name="正方形/長方形 67"/>
          <p:cNvSpPr/>
          <p:nvPr/>
        </p:nvSpPr>
        <p:spPr>
          <a:xfrm>
            <a:off x="8714770" y="3041134"/>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8714770" y="6209268"/>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分離不可能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8820900" y="35926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330715" y="36543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0140794" y="40271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9789730" y="34781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0432198" y="50414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0844555" y="46463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500929" y="47184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0205200" y="50150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Tree>
    <p:extLst>
      <p:ext uri="{BB962C8B-B14F-4D97-AF65-F5344CB8AC3E}">
        <p14:creationId xmlns:p14="http://schemas.microsoft.com/office/powerpoint/2010/main" val="2791021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smtClean="0"/>
              <a:t>パーセプトロン：重みの学習</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smtClean="0"/>
                  <a:t>入力 </a:t>
                </a:r>
                <a:r>
                  <a:rPr kumimoji="1" lang="en-US" altLang="ja-JP" sz="2400" dirty="0" smtClean="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smtClean="0"/>
              </a:p>
              <a:p>
                <a:pPr lvl="8">
                  <a:lnSpc>
                    <a:spcPct val="100000"/>
                  </a:lnSpc>
                  <a:spcBef>
                    <a:spcPts val="600"/>
                  </a:spcBef>
                </a:pPr>
                <a:endParaRPr kumimoji="1" lang="en-US" altLang="ja-JP" dirty="0" smtClean="0"/>
              </a:p>
              <a:p>
                <a:pPr>
                  <a:lnSpc>
                    <a:spcPct val="100000"/>
                  </a:lnSpc>
                  <a:spcBef>
                    <a:spcPts val="600"/>
                  </a:spcBef>
                </a:pPr>
                <a:r>
                  <a:rPr lang="ja-JP" altLang="en-US" sz="2400" dirty="0" smtClean="0"/>
                  <a:t>学習アルゴリズム</a:t>
                </a:r>
                <a:endParaRPr lang="en-US" altLang="ja-JP" sz="2400" dirty="0" smtClean="0"/>
              </a:p>
              <a:p>
                <a:pPr marL="914400" lvl="1" indent="-457200">
                  <a:lnSpc>
                    <a:spcPct val="100000"/>
                  </a:lnSpc>
                  <a:spcBef>
                    <a:spcPts val="600"/>
                  </a:spcBef>
                  <a:spcAft>
                    <a:spcPts val="600"/>
                  </a:spcAft>
                  <a:buFont typeface="+mj-lt"/>
                  <a:buAutoNum type="arabicPeriod"/>
                </a:pPr>
                <a:r>
                  <a:rPr lang="ja-JP" altLang="en-US" sz="2000" dirty="0" smtClean="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sz="1800" i="1"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全教師データに対して</a:t>
                </a:r>
                <a:r>
                  <a:rPr lang="en-US" altLang="ja-JP" sz="2000" dirty="0" smtClean="0"/>
                  <a:t>2,3</a:t>
                </a:r>
                <a:r>
                  <a:rPr lang="ja-JP" altLang="en-US" sz="2000" dirty="0" smtClean="0"/>
                  <a:t>を繰り返す．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全教師データを正しく識別で来たら終了</a:t>
                </a:r>
                <a:endParaRPr lang="en-US" altLang="ja-JP" sz="2000" dirty="0"/>
              </a:p>
              <a:p>
                <a:pPr marL="457200" lvl="1" indent="0">
                  <a:lnSpc>
                    <a:spcPct val="100000"/>
                  </a:lnSpc>
                  <a:spcBef>
                    <a:spcPts val="600"/>
                  </a:spcBef>
                  <a:buNone/>
                </a:pP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sp>
        <p:nvSpPr>
          <p:cNvPr id="4" name="正方形/長方形 3"/>
          <p:cNvSpPr/>
          <p:nvPr/>
        </p:nvSpPr>
        <p:spPr>
          <a:xfrm>
            <a:off x="7645080" y="892694"/>
            <a:ext cx="4288353" cy="1938992"/>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例を使ってこのアルゴリズムの</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動作を見ていきます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わかぱたも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参照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7794172" y="255320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985579"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p:cNvSpPr txBox="1"/>
          <p:nvPr/>
        </p:nvSpPr>
        <p:spPr>
          <a:xfrm>
            <a:off x="790194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 name="円/楕円 8"/>
          <p:cNvSpPr/>
          <p:nvPr/>
        </p:nvSpPr>
        <p:spPr>
          <a:xfrm>
            <a:off x="8957985"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 name="テキスト ボックス 9"/>
          <p:cNvSpPr txBox="1"/>
          <p:nvPr/>
        </p:nvSpPr>
        <p:spPr>
          <a:xfrm>
            <a:off x="8874346"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1" name="円/楕円 10"/>
          <p:cNvSpPr/>
          <p:nvPr/>
        </p:nvSpPr>
        <p:spPr>
          <a:xfrm>
            <a:off x="9366704"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テキスト ボックス 11"/>
          <p:cNvSpPr txBox="1"/>
          <p:nvPr/>
        </p:nvSpPr>
        <p:spPr>
          <a:xfrm>
            <a:off x="9283065"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3" name="円/楕円 12"/>
          <p:cNvSpPr/>
          <p:nvPr/>
        </p:nvSpPr>
        <p:spPr>
          <a:xfrm>
            <a:off x="1000409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p:cNvSpPr txBox="1"/>
          <p:nvPr/>
        </p:nvSpPr>
        <p:spPr>
          <a:xfrm>
            <a:off x="992045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 name="円/楕円 14"/>
          <p:cNvSpPr/>
          <p:nvPr/>
        </p:nvSpPr>
        <p:spPr>
          <a:xfrm>
            <a:off x="1041360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テキスト ボックス 15"/>
          <p:cNvSpPr txBox="1"/>
          <p:nvPr/>
        </p:nvSpPr>
        <p:spPr>
          <a:xfrm>
            <a:off x="1032996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7" name="円/楕円 16"/>
          <p:cNvSpPr/>
          <p:nvPr/>
        </p:nvSpPr>
        <p:spPr>
          <a:xfrm>
            <a:off x="11088189"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8" name="テキスト ボックス 17"/>
          <p:cNvSpPr txBox="1"/>
          <p:nvPr/>
        </p:nvSpPr>
        <p:spPr>
          <a:xfrm>
            <a:off x="1100455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7871460" y="282607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8763856"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9235440"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988108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028297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10965180"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7952198" y="3586364"/>
            <a:ext cx="2092239" cy="2062103"/>
          </a:xfrm>
          <a:prstGeom prst="rect">
            <a:avLst/>
          </a:prstGeom>
          <a:noFill/>
        </p:spPr>
        <p:txBody>
          <a:bodyPr wrap="non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1</a:t>
            </a:r>
            <a:r>
              <a:rPr lang="ja-JP" altLang="en-US" i="1" baseline="-25000" dirty="0" smtClean="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2</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0.2</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3</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4</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1.5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5</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6</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3.5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Tree>
    <p:extLst>
      <p:ext uri="{BB962C8B-B14F-4D97-AF65-F5344CB8AC3E}">
        <p14:creationId xmlns:p14="http://schemas.microsoft.com/office/powerpoint/2010/main" val="1470752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グループ化 148"/>
          <p:cNvGrpSpPr/>
          <p:nvPr/>
        </p:nvGrpSpPr>
        <p:grpSpPr>
          <a:xfrm>
            <a:off x="6696529" y="967922"/>
            <a:ext cx="4343400" cy="4343400"/>
            <a:chOff x="10020300" y="967922"/>
            <a:chExt cx="4343400" cy="4343400"/>
          </a:xfrm>
        </p:grpSpPr>
        <p:grpSp>
          <p:nvGrpSpPr>
            <p:cNvPr id="136" name="グループ化 135"/>
            <p:cNvGrpSpPr/>
            <p:nvPr/>
          </p:nvGrpSpPr>
          <p:grpSpPr>
            <a:xfrm>
              <a:off x="10020300" y="1223736"/>
              <a:ext cx="4343400" cy="3788228"/>
              <a:chOff x="10020300" y="1223736"/>
              <a:chExt cx="4343400" cy="3788228"/>
            </a:xfrm>
          </p:grpSpPr>
          <p:cxnSp>
            <p:nvCxnSpPr>
              <p:cNvPr id="120" name="直線矢印コネクタ 119"/>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rot="16200000">
              <a:off x="10020300" y="1245508"/>
              <a:ext cx="4343400" cy="3788228"/>
              <a:chOff x="10020300" y="1223736"/>
              <a:chExt cx="4343400" cy="3788228"/>
            </a:xfrm>
          </p:grpSpPr>
          <p:cxnSp>
            <p:nvCxnSpPr>
              <p:cNvPr id="138" name="直線矢印コネクタ 13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617828" y="339298"/>
            <a:ext cx="10858406" cy="733270"/>
          </a:xfrm>
        </p:spPr>
        <p:txBody>
          <a:bodyPr>
            <a:normAutofit/>
          </a:bodyPr>
          <a:lstStyle/>
          <a:p>
            <a:r>
              <a:rPr kumimoji="1" lang="ja-JP" altLang="en-US" sz="3200" dirty="0" smtClean="0"/>
              <a:t>パーセプトロン：重みの学習</a:t>
            </a:r>
            <a:endParaRPr kumimoji="1" lang="ja-JP" altLang="en-US" sz="3200" dirty="0"/>
          </a:p>
        </p:txBody>
      </p:sp>
      <p:sp>
        <p:nvSpPr>
          <p:cNvPr id="25" name="テキスト ボックス 24"/>
          <p:cNvSpPr txBox="1"/>
          <p:nvPr/>
        </p:nvSpPr>
        <p:spPr>
          <a:xfrm>
            <a:off x="673244" y="2504724"/>
            <a:ext cx="2345514"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0.2</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579056" y="5202277"/>
            <a:ext cx="551543" cy="1219200"/>
            <a:chOff x="914401" y="1494971"/>
            <a:chExt cx="580571" cy="1283368"/>
          </a:xfrm>
        </p:grpSpPr>
        <p:sp>
          <p:nvSpPr>
            <p:cNvPr id="27" name="円/楕円 26"/>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円/楕円 27"/>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28" name="円/楕円 27"/>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2"/>
                  <a:stretch>
                    <a:fillRect/>
                  </a:stretch>
                </a:blipFill>
                <a:ln w="31750"/>
              </p:spPr>
              <p:txBody>
                <a:bodyPr/>
                <a:lstStyle/>
                <a:p>
                  <a:r>
                    <a:rPr lang="ja-JP" altLang="en-US">
                      <a:noFill/>
                    </a:rPr>
                    <a:t> </a:t>
                  </a:r>
                </a:p>
              </p:txBody>
            </p:sp>
          </mc:Fallback>
        </mc:AlternateContent>
      </p:grpSp>
      <p:sp>
        <p:nvSpPr>
          <p:cNvPr id="30" name="円/楕円 29"/>
          <p:cNvSpPr/>
          <p:nvPr/>
        </p:nvSpPr>
        <p:spPr>
          <a:xfrm>
            <a:off x="2228242"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31" name="直線矢印コネクタ 30"/>
          <p:cNvCxnSpPr>
            <a:stCxn id="27" idx="6"/>
            <a:endCxn id="30" idx="2"/>
          </p:cNvCxnSpPr>
          <p:nvPr/>
        </p:nvCxnSpPr>
        <p:spPr>
          <a:xfrm>
            <a:off x="1130599" y="5478049"/>
            <a:ext cx="1097643" cy="376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6"/>
            <a:endCxn id="30" idx="2"/>
          </p:cNvCxnSpPr>
          <p:nvPr/>
        </p:nvCxnSpPr>
        <p:spPr>
          <a:xfrm flipV="1">
            <a:off x="1130599" y="5854700"/>
            <a:ext cx="1097643" cy="2910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257671" y="52828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257671" y="5282860"/>
                <a:ext cx="507127"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257671" y="5762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257671" y="5762920"/>
                <a:ext cx="507127"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37" name="直線矢印コネクタ 36"/>
          <p:cNvCxnSpPr>
            <a:stCxn id="38" idx="2"/>
            <a:endCxn id="30" idx="6"/>
          </p:cNvCxnSpPr>
          <p:nvPr/>
        </p:nvCxnSpPr>
        <p:spPr>
          <a:xfrm flipH="1">
            <a:off x="2968469" y="5854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円/楕円 37"/>
          <p:cNvSpPr/>
          <p:nvPr/>
        </p:nvSpPr>
        <p:spPr>
          <a:xfrm>
            <a:off x="3247745"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39" name="直線矢印コネクタ 38"/>
          <p:cNvCxnSpPr>
            <a:endCxn id="38" idx="6"/>
          </p:cNvCxnSpPr>
          <p:nvPr/>
        </p:nvCxnSpPr>
        <p:spPr>
          <a:xfrm flipH="1">
            <a:off x="3987972" y="5854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439021" y="5599821"/>
            <a:ext cx="971741" cy="461665"/>
          </a:xfrm>
          <a:prstGeom prst="rect">
            <a:avLst/>
          </a:prstGeom>
        </p:spPr>
        <p:txBody>
          <a:bodyPr wrap="none">
            <a:spAutoFit/>
          </a:bodyPr>
          <a:lstStyle/>
          <a:p>
            <a:r>
              <a:rPr lang="en-US" altLang="ja-JP" sz="2400" dirty="0" smtClean="0"/>
              <a:t>0 or 1 </a:t>
            </a:r>
            <a:endParaRPr lang="ja-JP" altLang="en-US" sz="2400" dirty="0"/>
          </a:p>
        </p:txBody>
      </p:sp>
      <p:sp>
        <p:nvSpPr>
          <p:cNvPr id="41" name="フリーフォーム 40"/>
          <p:cNvSpPr/>
          <p:nvPr/>
        </p:nvSpPr>
        <p:spPr>
          <a:xfrm>
            <a:off x="3417504" y="5706571"/>
            <a:ext cx="443296" cy="319977"/>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708544" y="2834924"/>
            <a:ext cx="1960793" cy="1938992"/>
          </a:xfrm>
          <a:prstGeom prst="rect">
            <a:avLst/>
          </a:prstGeom>
          <a:noFill/>
        </p:spPr>
        <p:txBody>
          <a:bodyPr wrap="none" rtlCol="0">
            <a:spAutoFit/>
          </a:bodyPr>
          <a:lstStyle/>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+ 0.2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p>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+ 0.5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+ 1.5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dirty="0" smtClean="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0</a:t>
            </a:r>
            <a:endParaRPr lang="en-US" altLang="ja-JP" sz="2000" dirty="0">
              <a:latin typeface="Times New Roman" panose="02020603050405020304" pitchFamily="18" charset="0"/>
              <a:cs typeface="Times New Roman" panose="02020603050405020304" pitchFamily="18" charset="0"/>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3.5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smtClean="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右矢印 47"/>
          <p:cNvSpPr/>
          <p:nvPr/>
        </p:nvSpPr>
        <p:spPr>
          <a:xfrm>
            <a:off x="2971800" y="3454400"/>
            <a:ext cx="6096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a:off x="6692900" y="3117850"/>
            <a:ext cx="4343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8864600" y="996950"/>
            <a:ext cx="0" cy="4241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グループ化 111"/>
          <p:cNvGrpSpPr/>
          <p:nvPr/>
        </p:nvGrpSpPr>
        <p:grpSpPr>
          <a:xfrm rot="658000">
            <a:off x="8267700" y="1104900"/>
            <a:ext cx="1292942" cy="4219247"/>
            <a:chOff x="8267700" y="1104900"/>
            <a:chExt cx="1292942" cy="4219247"/>
          </a:xfrm>
        </p:grpSpPr>
        <p:cxnSp>
          <p:nvCxnSpPr>
            <p:cNvPr id="56" name="直線コネクタ 55"/>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右矢印 66"/>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rot="4093207">
            <a:off x="7604760" y="1075719"/>
            <a:ext cx="2470231" cy="4153169"/>
            <a:chOff x="7604760" y="1142401"/>
            <a:chExt cx="2470231" cy="4153169"/>
          </a:xfrm>
        </p:grpSpPr>
        <p:cxnSp>
          <p:nvCxnSpPr>
            <p:cNvPr id="59" name="直線コネクタ 58"/>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右矢印 6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rot="1796586">
              <a:off x="7660966" y="5098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rot="286777">
            <a:off x="6702681" y="2257425"/>
            <a:ext cx="4292498" cy="1889358"/>
            <a:chOff x="6702681" y="2257425"/>
            <a:chExt cx="4292498" cy="1889358"/>
          </a:xfrm>
        </p:grpSpPr>
        <p:cxnSp>
          <p:nvCxnSpPr>
            <p:cNvPr id="63" name="直線コネクタ 62"/>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p:cNvGrpSpPr/>
          <p:nvPr/>
        </p:nvGrpSpPr>
        <p:grpSpPr>
          <a:xfrm rot="413303">
            <a:off x="7195300" y="1120546"/>
            <a:ext cx="3578194" cy="4061413"/>
            <a:chOff x="7195300" y="1120546"/>
            <a:chExt cx="3578194" cy="4061413"/>
          </a:xfrm>
        </p:grpSpPr>
        <p:cxnSp>
          <p:nvCxnSpPr>
            <p:cNvPr id="80" name="直線コネクタ 79"/>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右矢印 93"/>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8286750" y="1018946"/>
            <a:ext cx="1365968" cy="4238854"/>
            <a:chOff x="8286750" y="1018946"/>
            <a:chExt cx="1365968" cy="4238854"/>
          </a:xfrm>
        </p:grpSpPr>
        <p:cxnSp>
          <p:nvCxnSpPr>
            <p:cNvPr id="70" name="直線コネクタ 69"/>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右矢印 94"/>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右矢印 97"/>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7924800" y="1066569"/>
            <a:ext cx="2099393" cy="4143606"/>
            <a:chOff x="7924800" y="1066569"/>
            <a:chExt cx="2099393" cy="4143606"/>
          </a:xfrm>
        </p:grpSpPr>
        <p:grpSp>
          <p:nvGrpSpPr>
            <p:cNvPr id="116" name="グループ化 115"/>
            <p:cNvGrpSpPr/>
            <p:nvPr/>
          </p:nvGrpSpPr>
          <p:grpSpPr>
            <a:xfrm>
              <a:off x="7924800" y="1143000"/>
              <a:ext cx="2099393" cy="4067175"/>
              <a:chOff x="7924800" y="1143000"/>
              <a:chExt cx="2099393" cy="4067175"/>
            </a:xfrm>
          </p:grpSpPr>
          <p:cxnSp>
            <p:nvCxnSpPr>
              <p:cNvPr id="77" name="直線コネクタ 76"/>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右矢印 9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右矢印 98"/>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正方形/長方形 99"/>
          <p:cNvSpPr/>
          <p:nvPr/>
        </p:nvSpPr>
        <p:spPr>
          <a:xfrm>
            <a:off x="8621740" y="510659"/>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0 </a:t>
            </a:r>
            <a:endParaRPr lang="ja-JP" altLang="en-US" sz="3200" dirty="0"/>
          </a:p>
        </p:txBody>
      </p:sp>
      <p:sp>
        <p:nvSpPr>
          <p:cNvPr id="101" name="正方形/長方形 100"/>
          <p:cNvSpPr/>
          <p:nvPr/>
        </p:nvSpPr>
        <p:spPr>
          <a:xfrm>
            <a:off x="11041090" y="2806184"/>
            <a:ext cx="663964" cy="584775"/>
          </a:xfrm>
          <a:prstGeom prst="rect">
            <a:avLst/>
          </a:prstGeom>
        </p:spPr>
        <p:txBody>
          <a:bodyPr wrap="none">
            <a:spAutoFit/>
          </a:bodyPr>
          <a:lstStyle/>
          <a:p>
            <a:r>
              <a:rPr lang="en-US" altLang="ja-JP" sz="3200" i="1" dirty="0" smtClean="0">
                <a:latin typeface="Times New Roman" panose="02020603050405020304" pitchFamily="18" charset="0"/>
                <a:cs typeface="Times New Roman" panose="02020603050405020304" pitchFamily="18" charset="0"/>
              </a:rPr>
              <a:t>w</a:t>
            </a:r>
            <a:r>
              <a:rPr lang="en-US" altLang="ja-JP" sz="3200" i="1" baseline="-25000" dirty="0" smtClean="0">
                <a:latin typeface="Times New Roman" panose="02020603050405020304" pitchFamily="18" charset="0"/>
                <a:cs typeface="Times New Roman" panose="02020603050405020304" pitchFamily="18" charset="0"/>
              </a:rPr>
              <a:t>1 </a:t>
            </a:r>
            <a:endParaRPr lang="ja-JP" altLang="en-US" sz="3200" dirty="0"/>
          </a:p>
        </p:txBody>
      </p:sp>
      <p:sp>
        <p:nvSpPr>
          <p:cNvPr id="102" name="正方形/長方形 101"/>
          <p:cNvSpPr/>
          <p:nvPr/>
        </p:nvSpPr>
        <p:spPr>
          <a:xfrm>
            <a:off x="6611965" y="5654159"/>
            <a:ext cx="4322017" cy="830997"/>
          </a:xfrm>
          <a:prstGeom prst="rect">
            <a:avLst/>
          </a:prstGeom>
        </p:spPr>
        <p:txBody>
          <a:bodyPr wrap="none">
            <a:spAutoFit/>
          </a:bodyPr>
          <a:lstStyle/>
          <a:p>
            <a:r>
              <a:rPr lang="en-US" altLang="ja-JP" sz="2400" dirty="0" smtClean="0">
                <a:latin typeface="Times New Roman" panose="02020603050405020304" pitchFamily="18" charset="0"/>
                <a:cs typeface="Times New Roman" panose="02020603050405020304" pitchFamily="18" charset="0"/>
              </a:rPr>
              <a:t>(</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0</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a:t>
            </a:r>
            <a:r>
              <a:rPr lang="en-US" altLang="ja-JP" sz="2400" dirty="0" smtClean="0">
                <a:latin typeface="Times New Roman" panose="02020603050405020304" pitchFamily="18" charset="0"/>
                <a:cs typeface="Times New Roman" panose="02020603050405020304" pitchFamily="18" charset="0"/>
              </a:rPr>
              <a:t>) = (-1, 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Times New Roman" panose="02020603050405020304" pitchFamily="18" charset="0"/>
                <a:cs typeface="Times New Roman" panose="02020603050405020304" pitchFamily="18" charset="0"/>
              </a:rPr>
              <a:t>(-2, 2)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(-4, 3</a:t>
            </a:r>
            <a:r>
              <a:rPr lang="en-US" altLang="ja-JP" sz="2400" dirty="0" smtClean="0">
                <a:latin typeface="Times New Roman" panose="02020603050405020304" pitchFamily="18" charset="0"/>
                <a:cs typeface="Times New Roman" panose="02020603050405020304" pitchFamily="18" charset="0"/>
              </a:rPr>
              <a:t>)</a:t>
            </a:r>
          </a:p>
          <a:p>
            <a:r>
              <a:rPr lang="ja-JP" altLang="en-US" sz="2400" dirty="0" smtClean="0">
                <a:latin typeface="Times New Roman" panose="02020603050405020304" pitchFamily="18" charset="0"/>
                <a:ea typeface="メイリオ" panose="020B0604030504040204" pitchFamily="50" charset="-128"/>
                <a:cs typeface="Times New Roman" panose="02020603050405020304" pitchFamily="18" charset="0"/>
              </a:rPr>
              <a:t>などは条件を満たす重み</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9" name="グループ化 118"/>
          <p:cNvGrpSpPr/>
          <p:nvPr/>
        </p:nvGrpSpPr>
        <p:grpSpPr>
          <a:xfrm>
            <a:off x="8982932" y="3160514"/>
            <a:ext cx="1743265" cy="1538538"/>
            <a:chOff x="8982932" y="3160514"/>
            <a:chExt cx="1743265" cy="1538538"/>
          </a:xfrm>
        </p:grpSpPr>
        <p:sp>
          <p:nvSpPr>
            <p:cNvPr id="104" name="円/楕円 103"/>
            <p:cNvSpPr/>
            <p:nvPr/>
          </p:nvSpPr>
          <p:spPr>
            <a:xfrm>
              <a:off x="9196857" y="3429279"/>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円/楕円 105"/>
            <p:cNvSpPr/>
            <p:nvPr/>
          </p:nvSpPr>
          <p:spPr>
            <a:xfrm>
              <a:off x="9573095" y="381504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円/楕円 106"/>
            <p:cNvSpPr/>
            <p:nvPr/>
          </p:nvSpPr>
          <p:spPr>
            <a:xfrm>
              <a:off x="9963620" y="4567516"/>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正方形/長方形 108"/>
            <p:cNvSpPr/>
            <p:nvPr/>
          </p:nvSpPr>
          <p:spPr>
            <a:xfrm>
              <a:off x="8982932" y="3160514"/>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(-1, 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sp>
          <p:nvSpPr>
            <p:cNvPr id="110" name="正方形/長方形 109"/>
            <p:cNvSpPr/>
            <p:nvPr/>
          </p:nvSpPr>
          <p:spPr>
            <a:xfrm>
              <a:off x="9309582" y="3524369"/>
              <a:ext cx="81945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(-2, 2) </a:t>
              </a:r>
              <a:endParaRPr lang="ja-JP" altLang="en-US" dirty="0"/>
            </a:p>
          </p:txBody>
        </p:sp>
        <p:sp>
          <p:nvSpPr>
            <p:cNvPr id="111" name="正方形/長方形 110"/>
            <p:cNvSpPr/>
            <p:nvPr/>
          </p:nvSpPr>
          <p:spPr>
            <a:xfrm>
              <a:off x="9885902" y="4301609"/>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(-4, 3)</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grpSp>
      <p:sp>
        <p:nvSpPr>
          <p:cNvPr id="150" name="正方形/長方形 149"/>
          <p:cNvSpPr/>
          <p:nvPr/>
        </p:nvSpPr>
        <p:spPr>
          <a:xfrm>
            <a:off x="9186978" y="168625"/>
            <a:ext cx="2300630" cy="369332"/>
          </a:xfrm>
          <a:prstGeom prst="rect">
            <a:avLst/>
          </a:prstGeom>
        </p:spPr>
        <p:txBody>
          <a:bodyPr wrap="none">
            <a:spAutoFit/>
          </a:bodyPr>
          <a:lstStyle/>
          <a:p>
            <a:r>
              <a:rPr lang="en-US" altLang="ja-JP" i="1" dirty="0">
                <a:latin typeface="Times New Roman" panose="02020603050405020304" pitchFamily="18" charset="0"/>
                <a:cs typeface="Times New Roman" panose="02020603050405020304" pitchFamily="18" charset="0"/>
              </a:rPr>
              <a:t>w</a:t>
            </a:r>
            <a:r>
              <a:rPr lang="en-US" altLang="ja-JP" i="1" baseline="-25000" dirty="0">
                <a:latin typeface="Times New Roman" panose="02020603050405020304" pitchFamily="18" charset="0"/>
                <a:cs typeface="Times New Roman" panose="02020603050405020304" pitchFamily="18" charset="0"/>
              </a:rPr>
              <a:t>0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が縦軸なので注意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3" name="直線矢印コネクタ 102"/>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円/楕円 104"/>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8" name="テキスト ボックス 107"/>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5" name="円/楕円 12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6" name="テキスト ボックス 12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7" name="円/楕円 12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8" name="テキスト ボックス 12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9" name="円/楕円 12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1" name="テキスト ボックス 150"/>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2" name="円/楕円 151"/>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3" name="テキスト ボックス 152"/>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4" name="円/楕円 15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5" name="テキスト ボックス 154"/>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7" name="テキスト ボックス 156"/>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8" name="テキスト ボックス 157"/>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テキスト ボックス 158"/>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60" name="テキスト ボックス 159"/>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61" name="テキスト ボックス 160"/>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Tree>
    <p:extLst>
      <p:ext uri="{BB962C8B-B14F-4D97-AF65-F5344CB8AC3E}">
        <p14:creationId xmlns:p14="http://schemas.microsoft.com/office/powerpoint/2010/main" val="3390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2438256" y="1818924"/>
            <a:ext cx="2302233"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15758" y="3051424"/>
                <a:ext cx="7427033" cy="3046988"/>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2.0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確認</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*(-2.0) &gt; 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2*(1,-2.0)=( 1, 5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 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 0.2)=(-1, 4.6)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 0.5)=(-3, 3.6)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15758" y="3051424"/>
                <a:ext cx="7427033" cy="3046988"/>
              </a:xfrm>
              <a:prstGeom prst="rect">
                <a:avLst/>
              </a:prstGeom>
              <a:blipFill rotWithShape="0">
                <a:blip r:embed="rId3"/>
                <a:stretch>
                  <a:fillRect l="-820" t="-601"/>
                </a:stretch>
              </a:blipFill>
            </p:spPr>
            <p:txBody>
              <a:bodyPr/>
              <a:lstStyle/>
              <a:p>
                <a:r>
                  <a:rPr lang="ja-JP" altLang="en-US">
                    <a:noFill/>
                  </a:rPr>
                  <a:t> </a:t>
                </a:r>
              </a:p>
            </p:txBody>
          </p:sp>
        </mc:Fallback>
      </mc:AlternateContent>
      <p:grpSp>
        <p:nvGrpSpPr>
          <p:cNvPr id="27" name="グループ化 26"/>
          <p:cNvGrpSpPr/>
          <p:nvPr/>
        </p:nvGrpSpPr>
        <p:grpSpPr>
          <a:xfrm>
            <a:off x="7629786" y="515848"/>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endCxn id="163"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Tree>
    <p:extLst>
      <p:ext uri="{BB962C8B-B14F-4D97-AF65-F5344CB8AC3E}">
        <p14:creationId xmlns:p14="http://schemas.microsoft.com/office/powerpoint/2010/main" val="1074516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34808" y="3003799"/>
                <a:ext cx="7428637" cy="3785652"/>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1.0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3+1.0*(-2.0)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1*(1,-2.0)=( 2, 3  )</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 1*(1, 0.2)=( 1, 2.8)</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 1*(1, 0.5)=( 0, 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&lt;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2.1)</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0.5)=(-2, 1.6)</a:t>
                </a:r>
              </a:p>
              <a:p>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以降、全てを満たすので更新無し</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34808" y="3003799"/>
                <a:ext cx="7428637" cy="3785652"/>
              </a:xfrm>
              <a:prstGeom prst="rect">
                <a:avLst/>
              </a:prstGeom>
              <a:blipFill rotWithShape="0">
                <a:blip r:embed="rId3"/>
                <a:stretch>
                  <a:fillRect l="-493" t="-483"/>
                </a:stretch>
              </a:blipFill>
            </p:spPr>
            <p:txBody>
              <a:bodyPr/>
              <a:lstStyle/>
              <a:p>
                <a:r>
                  <a:rPr lang="ja-JP" altLang="en-US">
                    <a:noFill/>
                  </a:rPr>
                  <a:t> </a:t>
                </a:r>
              </a:p>
            </p:txBody>
          </p:sp>
        </mc:Fallback>
      </mc:AlternateContent>
      <p:grpSp>
        <p:nvGrpSpPr>
          <p:cNvPr id="27" name="グループ化 26"/>
          <p:cNvGrpSpPr/>
          <p:nvPr/>
        </p:nvGrpSpPr>
        <p:grpSpPr>
          <a:xfrm>
            <a:off x="7722254" y="854895"/>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8" name="右矢印 117"/>
          <p:cNvSpPr/>
          <p:nvPr/>
        </p:nvSpPr>
        <p:spPr>
          <a:xfrm rot="5400000">
            <a:off x="7394630" y="578126"/>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9" name="テキスト ボックス 118"/>
          <p:cNvSpPr txBox="1"/>
          <p:nvPr/>
        </p:nvSpPr>
        <p:spPr>
          <a:xfrm>
            <a:off x="7403302" y="130995"/>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-3</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右矢印 158"/>
          <p:cNvSpPr/>
          <p:nvPr/>
        </p:nvSpPr>
        <p:spPr>
          <a:xfrm rot="5400000">
            <a:off x="7966130" y="578129"/>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0" name="テキスト ボックス 159"/>
          <p:cNvSpPr txBox="1"/>
          <p:nvPr/>
        </p:nvSpPr>
        <p:spPr>
          <a:xfrm>
            <a:off x="7890029" y="190529"/>
            <a:ext cx="473206"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-2/3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6" name="右矢印 165"/>
          <p:cNvSpPr/>
          <p:nvPr/>
        </p:nvSpPr>
        <p:spPr>
          <a:xfrm rot="5400000">
            <a:off x="8400470" y="578130"/>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7" name="テキスト ボックス 166"/>
          <p:cNvSpPr txBox="1"/>
          <p:nvPr/>
        </p:nvSpPr>
        <p:spPr>
          <a:xfrm>
            <a:off x="8271029" y="190530"/>
            <a:ext cx="60785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-1/2.8</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8" name="右矢印 167"/>
          <p:cNvSpPr/>
          <p:nvPr/>
        </p:nvSpPr>
        <p:spPr>
          <a:xfrm rot="5400000">
            <a:off x="8523735"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9" name="テキスト ボックス 168"/>
          <p:cNvSpPr txBox="1"/>
          <p:nvPr/>
        </p:nvSpPr>
        <p:spPr>
          <a:xfrm>
            <a:off x="8687749" y="-86648"/>
            <a:ext cx="300082"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70" name="右矢印 169"/>
          <p:cNvSpPr/>
          <p:nvPr/>
        </p:nvSpPr>
        <p:spPr>
          <a:xfrm rot="5400000">
            <a:off x="8895210"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1" name="テキスト ボックス 170"/>
          <p:cNvSpPr txBox="1"/>
          <p:nvPr/>
        </p:nvSpPr>
        <p:spPr>
          <a:xfrm>
            <a:off x="8954449" y="-38100"/>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1/2.1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2" name="右矢印 171"/>
          <p:cNvSpPr/>
          <p:nvPr/>
        </p:nvSpPr>
        <p:spPr>
          <a:xfrm rot="5400000">
            <a:off x="9304785" y="472796"/>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3" name="テキスト ボックス 172"/>
          <p:cNvSpPr txBox="1"/>
          <p:nvPr/>
        </p:nvSpPr>
        <p:spPr>
          <a:xfrm>
            <a:off x="9364024" y="-38099"/>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2/1.6</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Tree>
    <p:extLst>
      <p:ext uri="{BB962C8B-B14F-4D97-AF65-F5344CB8AC3E}">
        <p14:creationId xmlns:p14="http://schemas.microsoft.com/office/powerpoint/2010/main" val="245863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3200"/>
            <a:ext cx="11708780" cy="733270"/>
          </a:xfrm>
        </p:spPr>
        <p:txBody>
          <a:bodyPr>
            <a:normAutofit/>
          </a:bodyPr>
          <a:lstStyle/>
          <a:p>
            <a:r>
              <a:rPr lang="ja-JP" altLang="en-US" sz="3600" dirty="0"/>
              <a:t>パーセプトロン：重みの学習</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879825"/>
                <a:ext cx="6813486" cy="2782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1" indent="-457200">
                  <a:lnSpc>
                    <a:spcPct val="100000"/>
                  </a:lnSpc>
                  <a:spcBef>
                    <a:spcPts val="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smtClean="0">
                        <a:latin typeface="Cambria Math" panose="02040503050406030204" pitchFamily="18" charset="0"/>
                      </a:rPr>
                      <m:t>𝜌</m:t>
                    </m:r>
                    <m:r>
                      <a:rPr lang="en-US" altLang="ja-JP" b="1"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i="1" smtClean="0">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0"/>
                  </a:spcBef>
                  <a:buFont typeface="Arial" panose="020B0604020202020204" pitchFamily="34" charset="0"/>
                  <a:buNone/>
                </a:pP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879825"/>
                <a:ext cx="6813486" cy="2782810"/>
              </a:xfrm>
              <a:prstGeom prst="rect">
                <a:avLst/>
              </a:prstGeom>
              <a:blipFill rotWithShape="0">
                <a:blip r:embed="rId2"/>
                <a:stretch>
                  <a:fillRect t="-3939"/>
                </a:stretch>
              </a:blipFill>
            </p:spPr>
            <p:txBody>
              <a:bodyPr/>
              <a:lstStyle/>
              <a:p>
                <a:r>
                  <a:rPr lang="ja-JP" altLang="en-US">
                    <a:noFill/>
                  </a:rPr>
                  <a:t> </a:t>
                </a:r>
              </a:p>
            </p:txBody>
          </p:sp>
        </mc:Fallback>
      </mc:AlternateContent>
      <p:grpSp>
        <p:nvGrpSpPr>
          <p:cNvPr id="66" name="グループ化 65"/>
          <p:cNvGrpSpPr/>
          <p:nvPr/>
        </p:nvGrpSpPr>
        <p:grpSpPr>
          <a:xfrm>
            <a:off x="2007344" y="2888792"/>
            <a:ext cx="3820667" cy="3707951"/>
            <a:chOff x="7914660" y="1620393"/>
            <a:chExt cx="4409296" cy="4279215"/>
          </a:xfrm>
        </p:grpSpPr>
        <p:grpSp>
          <p:nvGrpSpPr>
            <p:cNvPr id="5" name="グループ化 4"/>
            <p:cNvGrpSpPr/>
            <p:nvPr/>
          </p:nvGrpSpPr>
          <p:grpSpPr>
            <a:xfrm>
              <a:off x="7917885" y="2026902"/>
              <a:ext cx="3861303" cy="3861304"/>
              <a:chOff x="10020300" y="967922"/>
              <a:chExt cx="4343400" cy="4343400"/>
            </a:xfrm>
          </p:grpSpPr>
          <p:grpSp>
            <p:nvGrpSpPr>
              <p:cNvPr id="6" name="グループ化 5"/>
              <p:cNvGrpSpPr/>
              <p:nvPr/>
            </p:nvGrpSpPr>
            <p:grpSpPr>
              <a:xfrm>
                <a:off x="10020300" y="1223736"/>
                <a:ext cx="4343400" cy="3788228"/>
                <a:chOff x="10020300" y="1223736"/>
                <a:chExt cx="4343400" cy="3788228"/>
              </a:xfrm>
            </p:grpSpPr>
            <p:cxnSp>
              <p:nvCxnSpPr>
                <p:cNvPr id="19" name="直線矢印コネクタ 18"/>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16200000">
                <a:off x="10020300" y="1245508"/>
                <a:ext cx="4343400" cy="3788228"/>
                <a:chOff x="10020300" y="1223736"/>
                <a:chExt cx="4343400" cy="3788228"/>
              </a:xfrm>
            </p:grpSpPr>
            <p:cxnSp>
              <p:nvCxnSpPr>
                <p:cNvPr id="8" name="直線矢印コネクタ 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30" name="直線矢印コネクタ 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rot="658000">
              <a:off x="9314665" y="2148676"/>
              <a:ext cx="1149432" cy="3750932"/>
              <a:chOff x="8267700" y="1104900"/>
              <a:chExt cx="1292942" cy="4219247"/>
            </a:xfrm>
          </p:grpSpPr>
          <p:cxnSp>
            <p:nvCxnSpPr>
              <p:cNvPr id="33" name="直線コネクタ 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右矢印 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6" name="グループ化 35"/>
            <p:cNvGrpSpPr/>
            <p:nvPr/>
          </p:nvGrpSpPr>
          <p:grpSpPr>
            <a:xfrm rot="4291363">
              <a:off x="8677679" y="2086766"/>
              <a:ext cx="2196046" cy="3692186"/>
              <a:chOff x="7604760" y="1142401"/>
              <a:chExt cx="2470231" cy="4153165"/>
            </a:xfrm>
          </p:grpSpPr>
          <p:cxnSp>
            <p:nvCxnSpPr>
              <p:cNvPr id="37" name="直線コネクタ 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右矢印 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右矢印 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0" name="グループ化 39"/>
            <p:cNvGrpSpPr/>
            <p:nvPr/>
          </p:nvGrpSpPr>
          <p:grpSpPr>
            <a:xfrm rot="286777">
              <a:off x="7923354" y="3173277"/>
              <a:ext cx="3816051" cy="1679648"/>
              <a:chOff x="6702681" y="2257425"/>
              <a:chExt cx="4292498" cy="1889358"/>
            </a:xfrm>
          </p:grpSpPr>
          <p:cxnSp>
            <p:nvCxnSpPr>
              <p:cNvPr id="41" name="直線コネクタ 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右矢印 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4" name="グループ化 43"/>
            <p:cNvGrpSpPr/>
            <p:nvPr/>
          </p:nvGrpSpPr>
          <p:grpSpPr>
            <a:xfrm rot="413303">
              <a:off x="8361296" y="2162585"/>
              <a:ext cx="3181032" cy="3610616"/>
              <a:chOff x="7195300" y="1120546"/>
              <a:chExt cx="3578194" cy="4061413"/>
            </a:xfrm>
          </p:grpSpPr>
          <p:cxnSp>
            <p:nvCxnSpPr>
              <p:cNvPr id="45" name="直線コネクタ 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右矢印 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7" name="右矢印 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8" name="グループ化 47"/>
            <p:cNvGrpSpPr/>
            <p:nvPr/>
          </p:nvGrpSpPr>
          <p:grpSpPr>
            <a:xfrm>
              <a:off x="9331600" y="2072263"/>
              <a:ext cx="1214353" cy="3768362"/>
              <a:chOff x="8286750" y="1018946"/>
              <a:chExt cx="1365968" cy="4238854"/>
            </a:xfrm>
          </p:grpSpPr>
          <p:cxnSp>
            <p:nvCxnSpPr>
              <p:cNvPr id="49" name="直線コネクタ 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右矢印 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右矢印 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52" name="グループ化 51"/>
            <p:cNvGrpSpPr/>
            <p:nvPr/>
          </p:nvGrpSpPr>
          <p:grpSpPr>
            <a:xfrm>
              <a:off x="9009826" y="2114600"/>
              <a:ext cx="1866371" cy="3683686"/>
              <a:chOff x="7924800" y="1066569"/>
              <a:chExt cx="2099393" cy="4143606"/>
            </a:xfrm>
          </p:grpSpPr>
          <p:grpSp>
            <p:nvGrpSpPr>
              <p:cNvPr id="53" name="グループ化 52"/>
              <p:cNvGrpSpPr/>
              <p:nvPr/>
            </p:nvGrpSpPr>
            <p:grpSpPr>
              <a:xfrm>
                <a:off x="7924800" y="1143000"/>
                <a:ext cx="2099393" cy="4067175"/>
                <a:chOff x="7924800" y="1143000"/>
                <a:chExt cx="2099393" cy="4067175"/>
              </a:xfrm>
            </p:grpSpPr>
            <p:cxnSp>
              <p:nvCxnSpPr>
                <p:cNvPr id="55" name="直線コネクタ 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右矢印 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4" name="右矢印 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7" name="正方形/長方形 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58" name="正方形/長方形 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59" name="円/楕円 58"/>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62"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4561055"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=2</a:t>
                </a:r>
                <a:endParaRPr lang="ja-JP" altLang="en-US" sz="4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4561055" y="2866963"/>
                <a:ext cx="995657" cy="707886"/>
              </a:xfrm>
              <a:prstGeom prst="rect">
                <a:avLst/>
              </a:prstGeom>
              <a:blipFill rotWithShape="0">
                <a:blip r:embed="rId3"/>
                <a:stretch>
                  <a:fillRect t="-15517" r="-20122"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292712"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=1</a:t>
                </a:r>
                <a:endParaRPr lang="ja-JP" altLang="en-US" sz="40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9292712" y="2866963"/>
                <a:ext cx="995657" cy="707886"/>
              </a:xfrm>
              <a:prstGeom prst="rect">
                <a:avLst/>
              </a:prstGeom>
              <a:blipFill rotWithShape="0">
                <a:blip r:embed="rId4"/>
                <a:stretch>
                  <a:fillRect t="-15517" r="-20122" b="-36207"/>
                </a:stretch>
              </a:blipFill>
            </p:spPr>
            <p:txBody>
              <a:bodyPr/>
              <a:lstStyle/>
              <a:p>
                <a:r>
                  <a:rPr lang="ja-JP" altLang="en-US">
                    <a:noFill/>
                  </a:rPr>
                  <a:t> </a:t>
                </a:r>
              </a:p>
            </p:txBody>
          </p:sp>
        </mc:Fallback>
      </mc:AlternateContent>
      <p:grpSp>
        <p:nvGrpSpPr>
          <p:cNvPr id="134" name="グループ化 133"/>
          <p:cNvGrpSpPr/>
          <p:nvPr/>
        </p:nvGrpSpPr>
        <p:grpSpPr>
          <a:xfrm>
            <a:off x="6271109" y="2786743"/>
            <a:ext cx="3980740" cy="3863300"/>
            <a:chOff x="7914660" y="1620393"/>
            <a:chExt cx="4409296" cy="4279215"/>
          </a:xfrm>
        </p:grpSpPr>
        <p:grpSp>
          <p:nvGrpSpPr>
            <p:cNvPr id="69" name="グループ化 68"/>
            <p:cNvGrpSpPr/>
            <p:nvPr/>
          </p:nvGrpSpPr>
          <p:grpSpPr>
            <a:xfrm>
              <a:off x="7917885" y="2026902"/>
              <a:ext cx="3861303" cy="3861304"/>
              <a:chOff x="10020300" y="967922"/>
              <a:chExt cx="4343400" cy="4343400"/>
            </a:xfrm>
          </p:grpSpPr>
          <p:grpSp>
            <p:nvGrpSpPr>
              <p:cNvPr id="70" name="グループ化 69"/>
              <p:cNvGrpSpPr/>
              <p:nvPr/>
            </p:nvGrpSpPr>
            <p:grpSpPr>
              <a:xfrm>
                <a:off x="10020300" y="1223736"/>
                <a:ext cx="4343400" cy="3788228"/>
                <a:chOff x="10020300" y="1223736"/>
                <a:chExt cx="4343400" cy="3788228"/>
              </a:xfrm>
            </p:grpSpPr>
            <p:cxnSp>
              <p:nvCxnSpPr>
                <p:cNvPr id="83" name="直線矢印コネクタ 82"/>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rot="16200000">
                <a:off x="10020300" y="1245508"/>
                <a:ext cx="4343400" cy="3788228"/>
                <a:chOff x="10020300" y="1223736"/>
                <a:chExt cx="4343400" cy="3788228"/>
              </a:xfrm>
            </p:grpSpPr>
            <p:cxnSp>
              <p:nvCxnSpPr>
                <p:cNvPr id="72" name="直線矢印コネクタ 71"/>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94" name="直線矢印コネクタ 93"/>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658000">
              <a:off x="9314665" y="2148676"/>
              <a:ext cx="1149432" cy="3750932"/>
              <a:chOff x="8267700" y="1104900"/>
              <a:chExt cx="1292942" cy="4219247"/>
            </a:xfrm>
          </p:grpSpPr>
          <p:cxnSp>
            <p:nvCxnSpPr>
              <p:cNvPr id="97" name="直線コネクタ 96"/>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右矢印 98"/>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0" name="グループ化 99"/>
            <p:cNvGrpSpPr/>
            <p:nvPr/>
          </p:nvGrpSpPr>
          <p:grpSpPr>
            <a:xfrm rot="4291363">
              <a:off x="8677679" y="2086766"/>
              <a:ext cx="2196046" cy="3692186"/>
              <a:chOff x="7604760" y="1142401"/>
              <a:chExt cx="2470231" cy="4153165"/>
            </a:xfrm>
          </p:grpSpPr>
          <p:cxnSp>
            <p:nvCxnSpPr>
              <p:cNvPr id="101" name="直線コネクタ 100"/>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右矢印 101"/>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3" name="右矢印 102"/>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4" name="グループ化 103"/>
            <p:cNvGrpSpPr/>
            <p:nvPr/>
          </p:nvGrpSpPr>
          <p:grpSpPr>
            <a:xfrm rot="286777">
              <a:off x="7923354" y="3173277"/>
              <a:ext cx="3816051" cy="1679648"/>
              <a:chOff x="6702681" y="2257425"/>
              <a:chExt cx="4292498" cy="1889358"/>
            </a:xfrm>
          </p:grpSpPr>
          <p:cxnSp>
            <p:nvCxnSpPr>
              <p:cNvPr id="105" name="直線コネクタ 104"/>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右矢印 105"/>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右矢印 106"/>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8" name="グループ化 107"/>
            <p:cNvGrpSpPr/>
            <p:nvPr/>
          </p:nvGrpSpPr>
          <p:grpSpPr>
            <a:xfrm rot="413303">
              <a:off x="8361296" y="2162585"/>
              <a:ext cx="3181032" cy="3610616"/>
              <a:chOff x="7195300" y="1120546"/>
              <a:chExt cx="3578194" cy="4061413"/>
            </a:xfrm>
          </p:grpSpPr>
          <p:cxnSp>
            <p:nvCxnSpPr>
              <p:cNvPr id="109" name="直線コネクタ 108"/>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右矢印 109"/>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1" name="右矢印 110"/>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2" name="グループ化 111"/>
            <p:cNvGrpSpPr/>
            <p:nvPr/>
          </p:nvGrpSpPr>
          <p:grpSpPr>
            <a:xfrm>
              <a:off x="9331600" y="2072263"/>
              <a:ext cx="1214353" cy="3768362"/>
              <a:chOff x="8286750" y="1018946"/>
              <a:chExt cx="1365968" cy="4238854"/>
            </a:xfrm>
          </p:grpSpPr>
          <p:cxnSp>
            <p:nvCxnSpPr>
              <p:cNvPr id="113" name="直線コネクタ 112"/>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右矢印 113"/>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5" name="右矢印 114"/>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6" name="グループ化 115"/>
            <p:cNvGrpSpPr/>
            <p:nvPr/>
          </p:nvGrpSpPr>
          <p:grpSpPr>
            <a:xfrm>
              <a:off x="9009826" y="2114600"/>
              <a:ext cx="1866371" cy="3683686"/>
              <a:chOff x="7924800" y="1066569"/>
              <a:chExt cx="2099393" cy="4143606"/>
            </a:xfrm>
          </p:grpSpPr>
          <p:grpSp>
            <p:nvGrpSpPr>
              <p:cNvPr id="117" name="グループ化 116"/>
              <p:cNvGrpSpPr/>
              <p:nvPr/>
            </p:nvGrpSpPr>
            <p:grpSpPr>
              <a:xfrm>
                <a:off x="7924800" y="1143000"/>
                <a:ext cx="2099393" cy="4067175"/>
                <a:chOff x="7924800" y="1143000"/>
                <a:chExt cx="2099393" cy="4067175"/>
              </a:xfrm>
            </p:grpSpPr>
            <p:cxnSp>
              <p:nvCxnSpPr>
                <p:cNvPr id="119" name="直線コネクタ 118"/>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右矢印 119"/>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18" name="右矢印 117"/>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21" name="正方形/長方形 120"/>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22" name="正方形/長方形 121"/>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123" name="円/楕円 122"/>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5" name="正方形/長方形 134"/>
          <p:cNvSpPr/>
          <p:nvPr/>
        </p:nvSpPr>
        <p:spPr>
          <a:xfrm>
            <a:off x="6868172" y="1328448"/>
            <a:ext cx="4801314" cy="1277273"/>
          </a:xfrm>
          <a:prstGeom prst="rect">
            <a:avLst/>
          </a:prstGeom>
        </p:spPr>
        <p:txBody>
          <a:bodyPr wrap="square">
            <a:spAutoFit/>
          </a:bodyPr>
          <a:lstStyle/>
          <a:p>
            <a:pPr marL="342900" indent="-342900">
              <a:spcBef>
                <a:spcPts val="6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ひとつずつデータをチェックし、誤識別していたら重みを更新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Bef>
                <a:spcPts val="600"/>
              </a:spcBef>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ρ</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は更新の際の幅を示す</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6" name="スライド番号プレースホルダー 135"/>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spTree>
    <p:extLst>
      <p:ext uri="{BB962C8B-B14F-4D97-AF65-F5344CB8AC3E}">
        <p14:creationId xmlns:p14="http://schemas.microsoft.com/office/powerpoint/2010/main" val="2861852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49369"/>
            <a:ext cx="11708780" cy="733270"/>
          </a:xfrm>
        </p:spPr>
        <p:txBody>
          <a:bodyPr>
            <a:normAutofit/>
          </a:bodyPr>
          <a:lstStyle/>
          <a:p>
            <a:pPr algn="ctr"/>
            <a:r>
              <a:rPr kumimoji="1" lang="ja-JP" altLang="en-US" sz="3600" dirty="0" smtClean="0"/>
              <a:t>パーセプトロン </a:t>
            </a:r>
            <a:r>
              <a:rPr kumimoji="1" lang="en-US" altLang="ja-JP" sz="3600" dirty="0" smtClean="0"/>
              <a:t>: </a:t>
            </a:r>
            <a:r>
              <a:rPr kumimoji="1" lang="ja-JP" altLang="en-US" sz="3600" dirty="0" smtClean="0"/>
              <a:t>まとめ</a:t>
            </a:r>
            <a:endParaRPr kumimoji="1" lang="ja-JP" altLang="en-US" sz="3600" dirty="0"/>
          </a:p>
        </p:txBody>
      </p:sp>
      <p:grpSp>
        <p:nvGrpSpPr>
          <p:cNvPr id="25" name="グループ化 24"/>
          <p:cNvGrpSpPr/>
          <p:nvPr/>
        </p:nvGrpSpPr>
        <p:grpSpPr>
          <a:xfrm>
            <a:off x="1759999" y="438156"/>
            <a:ext cx="5666316" cy="2904859"/>
            <a:chOff x="2939895" y="926912"/>
            <a:chExt cx="6115407" cy="3135087"/>
          </a:xfrm>
        </p:grpSpPr>
        <p:grpSp>
          <p:nvGrpSpPr>
            <p:cNvPr id="4" name="グループ化 3"/>
            <p:cNvGrpSpPr/>
            <p:nvPr/>
          </p:nvGrpSpPr>
          <p:grpSpPr>
            <a:xfrm>
              <a:off x="2939895" y="926912"/>
              <a:ext cx="551543" cy="3135087"/>
              <a:chOff x="914401" y="1494971"/>
              <a:chExt cx="580571" cy="3300089"/>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9" name="円/楕円 8"/>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6"/>
              <a:endCxn id="9"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1316"/>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コンテンツ プレースホルダー 2"/>
              <p:cNvSpPr>
                <a:spLocks noGrp="1"/>
              </p:cNvSpPr>
              <p:nvPr>
                <p:ph idx="1"/>
              </p:nvPr>
            </p:nvSpPr>
            <p:spPr>
              <a:xfrm>
                <a:off x="607830" y="3477231"/>
                <a:ext cx="11245562" cy="2692400"/>
              </a:xfrm>
            </p:spPr>
            <p:txBody>
              <a:bodyPr>
                <a:noAutofit/>
              </a:bodyPr>
              <a:lstStyle/>
              <a:p>
                <a:pPr marL="0" indent="0">
                  <a:lnSpc>
                    <a:spcPct val="100000"/>
                  </a:lnSpc>
                  <a:spcBef>
                    <a:spcPts val="600"/>
                  </a:spcBef>
                  <a:spcAft>
                    <a:spcPts val="600"/>
                  </a:spcAft>
                  <a:buNone/>
                </a:pPr>
                <a:r>
                  <a:rPr lang="ja-JP" altLang="en-US" sz="2400" dirty="0" smtClean="0"/>
                  <a:t>パーセプトロンとはニューロンの振る舞いをモデル化した識別器</a:t>
                </a:r>
                <a:endParaRPr lang="en-US" altLang="ja-JP" sz="2400" dirty="0" smtClean="0"/>
              </a:p>
              <a:p>
                <a:pPr marL="0" indent="0">
                  <a:lnSpc>
                    <a:spcPct val="100000"/>
                  </a:lnSpc>
                  <a:spcBef>
                    <a:spcPts val="600"/>
                  </a:spcBef>
                  <a:spcAft>
                    <a:spcPts val="600"/>
                  </a:spcAft>
                  <a:buNone/>
                </a:pPr>
                <a:r>
                  <a:rPr lang="ja-JP" altLang="en-US" sz="2400" b="1" dirty="0" smtClean="0"/>
                  <a:t>識別</a:t>
                </a:r>
                <a:r>
                  <a:rPr lang="en-US" altLang="ja-JP" sz="2400" b="1" dirty="0" smtClean="0"/>
                  <a:t>:</a:t>
                </a:r>
                <a:r>
                  <a:rPr lang="en-US" altLang="ja-JP" sz="2400" dirty="0" smtClean="0"/>
                  <a:t> </a:t>
                </a:r>
                <a:r>
                  <a:rPr lang="ja-JP" altLang="en-US" sz="2400" dirty="0" smtClean="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 の重付け和</a:t>
                </a:r>
                <a:r>
                  <a:rPr lang="en-US" altLang="ja-JP" sz="2400" dirty="0"/>
                  <a:t>(</a:t>
                </a:r>
                <a:r>
                  <a:rPr lang="ja-JP" altLang="en-US" sz="2400" dirty="0"/>
                  <a:t>内積</a:t>
                </a:r>
                <a:r>
                  <a:rPr lang="en-US" altLang="ja-JP" sz="2400" dirty="0"/>
                  <a:t>)</a:t>
                </a:r>
                <a:r>
                  <a:rPr lang="ja-JP" altLang="en-US" sz="2400" dirty="0" smtClean="0"/>
                  <a:t>を計算し閾値処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en-US" altLang="ja-JP" sz="2400" dirty="0" smtClean="0"/>
              </a:p>
              <a:p>
                <a:pPr marL="0" indent="0">
                  <a:lnSpc>
                    <a:spcPct val="100000"/>
                  </a:lnSpc>
                  <a:spcBef>
                    <a:spcPts val="600"/>
                  </a:spcBef>
                  <a:spcAft>
                    <a:spcPts val="600"/>
                  </a:spcAft>
                  <a:buNone/>
                </a:pPr>
                <a:r>
                  <a:rPr lang="ja-JP" altLang="en-US" sz="2400" b="1" dirty="0" smtClean="0"/>
                  <a:t>学習</a:t>
                </a:r>
                <a:r>
                  <a:rPr lang="en-US" altLang="ja-JP" sz="2400" dirty="0" smtClean="0"/>
                  <a:t>: </a:t>
                </a:r>
                <a:r>
                  <a:rPr lang="ja-JP" altLang="en-US" sz="2400" dirty="0" smtClean="0"/>
                  <a:t>教師データ</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r>
                  <a:rPr lang="ja-JP" altLang="en-US" sz="2400" dirty="0" smtClean="0"/>
                  <a:t>を順番に利用し，重みベクトル</a:t>
                </a:r>
                <a14:m>
                  <m:oMath xmlns:m="http://schemas.openxmlformats.org/officeDocument/2006/math">
                    <m:r>
                      <a:rPr lang="en-US" altLang="ja-JP" sz="2400" b="1">
                        <a:latin typeface="Cambria Math" panose="02040503050406030204" pitchFamily="18" charset="0"/>
                      </a:rPr>
                      <m:t>𝐰</m:t>
                    </m:r>
                  </m:oMath>
                </a14:m>
                <a:r>
                  <a:rPr lang="ja-JP" altLang="en-US" sz="2400" dirty="0" smtClean="0"/>
                  <a:t>を更新する</a:t>
                </a:r>
                <a:endParaRPr lang="en-US" altLang="ja-JP" sz="2400" dirty="0" smtClean="0"/>
              </a:p>
              <a:p>
                <a:pPr marL="0" indent="0">
                  <a:lnSpc>
                    <a:spcPct val="100000"/>
                  </a:lnSpc>
                  <a:spcBef>
                    <a:spcPts val="600"/>
                  </a:spcBef>
                  <a:spcAft>
                    <a:spcPts val="600"/>
                  </a:spcAft>
                  <a:buNone/>
                </a:pPr>
                <a:r>
                  <a:rPr lang="ja-JP" altLang="en-US" sz="2400" b="1" dirty="0" smtClean="0"/>
                  <a:t>限界</a:t>
                </a:r>
                <a:r>
                  <a:rPr lang="en-US" altLang="ja-JP" sz="2400" dirty="0" smtClean="0"/>
                  <a:t>: </a:t>
                </a:r>
                <a:r>
                  <a:rPr lang="ja-JP" altLang="en-US" sz="2400" dirty="0" smtClean="0"/>
                  <a:t>上記のモデルは</a:t>
                </a:r>
                <a:r>
                  <a:rPr lang="en-US" altLang="ja-JP" sz="2400" dirty="0" smtClean="0"/>
                  <a:t>2</a:t>
                </a:r>
                <a:r>
                  <a:rPr lang="ja-JP" altLang="en-US" sz="2400" dirty="0" smtClean="0"/>
                  <a:t>クラス分類 </a:t>
                </a:r>
                <a:r>
                  <a:rPr lang="en-US" altLang="ja-JP" sz="2400" dirty="0" smtClean="0"/>
                  <a:t>&amp; </a:t>
                </a:r>
                <a:r>
                  <a:rPr lang="ja-JP" altLang="en-US" sz="2400" dirty="0" smtClean="0"/>
                  <a:t>線形分離可能なときのみ有効</a:t>
                </a:r>
                <a:endParaRPr lang="en-US" altLang="ja-JP" sz="2400" dirty="0" smtClean="0"/>
              </a:p>
              <a:p>
                <a:pPr marL="0" indent="0">
                  <a:lnSpc>
                    <a:spcPct val="100000"/>
                  </a:lnSpc>
                  <a:spcBef>
                    <a:spcPts val="600"/>
                  </a:spcBef>
                  <a:spcAft>
                    <a:spcPts val="600"/>
                  </a:spcAft>
                  <a:buNone/>
                </a:pPr>
                <a:r>
                  <a:rPr lang="en-US" altLang="ja-JP" sz="2000" dirty="0" smtClean="0"/>
                  <a:t>※</a:t>
                </a:r>
                <a:r>
                  <a:rPr lang="ja-JP" altLang="en-US" sz="2000" dirty="0" smtClean="0"/>
                  <a:t>学習過程を１</a:t>
                </a:r>
                <a:r>
                  <a:rPr lang="en-US" altLang="ja-JP" sz="2000" dirty="0" smtClean="0"/>
                  <a:t>D</a:t>
                </a:r>
                <a:r>
                  <a:rPr lang="ja-JP" altLang="en-US" sz="2000" dirty="0" smtClean="0"/>
                  <a:t>の例を用いて解説しました．是非</a:t>
                </a:r>
                <a:r>
                  <a:rPr lang="en-US" altLang="ja-JP" sz="2000" dirty="0" smtClean="0"/>
                  <a:t>2D</a:t>
                </a:r>
                <a:r>
                  <a:rPr lang="ja-JP" altLang="en-US" sz="2000" dirty="0" smtClean="0"/>
                  <a:t>や</a:t>
                </a:r>
                <a:r>
                  <a:rPr lang="en-US" altLang="ja-JP" sz="2000" dirty="0" smtClean="0"/>
                  <a:t>3D</a:t>
                </a:r>
                <a:r>
                  <a:rPr lang="ja-JP" altLang="en-US" sz="2000" dirty="0" smtClean="0"/>
                  <a:t>の例についても考えてみてください</a:t>
                </a:r>
                <a:endParaRPr lang="ja-JP" altLang="en-US" sz="2000" dirty="0"/>
              </a:p>
            </p:txBody>
          </p:sp>
        </mc:Choice>
        <mc:Fallback xmlns="">
          <p:sp>
            <p:nvSpPr>
              <p:cNvPr id="24" name="コンテンツ プレースホルダー 2"/>
              <p:cNvSpPr>
                <a:spLocks noGrp="1" noRot="1" noChangeAspect="1" noMove="1" noResize="1" noEditPoints="1" noAdjustHandles="1" noChangeArrowheads="1" noChangeShapeType="1" noTextEdit="1"/>
              </p:cNvSpPr>
              <p:nvPr>
                <p:ph idx="1"/>
              </p:nvPr>
            </p:nvSpPr>
            <p:spPr>
              <a:xfrm>
                <a:off x="607830" y="3477231"/>
                <a:ext cx="11245562" cy="2692400"/>
              </a:xfrm>
              <a:blipFill rotWithShape="0">
                <a:blip r:embed="rId11"/>
                <a:stretch>
                  <a:fillRect l="-868" t="-1810" b="-171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32350" y="18620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8132350" y="1862038"/>
                <a:ext cx="2875787" cy="461665"/>
              </a:xfrm>
              <a:prstGeom prst="rect">
                <a:avLst/>
              </a:prstGeom>
              <a:blipFill rotWithShape="0">
                <a:blip r:embed="rId12"/>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8132350" y="13997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8132350" y="1399701"/>
                <a:ext cx="2485231" cy="461665"/>
              </a:xfrm>
              <a:prstGeom prst="rect">
                <a:avLst/>
              </a:prstGeom>
              <a:blipFill rotWithShape="0">
                <a:blip r:embed="rId13"/>
                <a:stretch>
                  <a:fillRect b="-2667"/>
                </a:stretch>
              </a:blipFill>
            </p:spPr>
            <p:txBody>
              <a:bodyPr/>
              <a:lstStyle/>
              <a:p>
                <a:r>
                  <a:rPr lang="ja-JP" altLang="en-US">
                    <a:noFill/>
                  </a:rPr>
                  <a:t> </a:t>
                </a:r>
              </a:p>
            </p:txBody>
          </p:sp>
        </mc:Fallback>
      </mc:AlternateContent>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spTree>
    <p:extLst>
      <p:ext uri="{BB962C8B-B14F-4D97-AF65-F5344CB8AC3E}">
        <p14:creationId xmlns:p14="http://schemas.microsoft.com/office/powerpoint/2010/main" val="1036381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5481" y="238126"/>
            <a:ext cx="10998819" cy="733270"/>
          </a:xfrm>
        </p:spPr>
        <p:txBody>
          <a:bodyPr>
            <a:normAutofit/>
          </a:bodyPr>
          <a:lstStyle/>
          <a:p>
            <a:r>
              <a:rPr lang="ja-JP" altLang="en-US" sz="3600" dirty="0" smtClean="0"/>
              <a:t>パーセプトロンの性質</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5321301"/>
                <a:ext cx="11708780" cy="1206500"/>
              </a:xfrm>
            </p:spPr>
            <p:txBody>
              <a:bodyPr/>
              <a:lstStyle/>
              <a:p>
                <a:r>
                  <a:rPr lang="ja-JP" altLang="en-US" dirty="0" smtClean="0"/>
                  <a:t>特徴ベクトル</a:t>
                </a:r>
                <a14:m>
                  <m:oMath xmlns:m="http://schemas.openxmlformats.org/officeDocument/2006/math">
                    <m:r>
                      <a:rPr lang="en-US" altLang="ja-JP" b="1">
                        <a:latin typeface="Cambria Math" panose="02040503050406030204" pitchFamily="18" charset="0"/>
                      </a:rPr>
                      <m:t>𝐱</m:t>
                    </m:r>
                  </m:oMath>
                </a14:m>
                <a:r>
                  <a:rPr lang="ja-JP" altLang="en-US" dirty="0" smtClean="0"/>
                  <a:t>と重みベクトル</a:t>
                </a:r>
                <a14:m>
                  <m:oMath xmlns:m="http://schemas.openxmlformats.org/officeDocument/2006/math">
                    <m:r>
                      <a:rPr lang="en-US" altLang="ja-JP" b="1">
                        <a:latin typeface="Cambria Math" panose="02040503050406030204" pitchFamily="18" charset="0"/>
                      </a:rPr>
                      <m:t>𝐰</m:t>
                    </m:r>
                  </m:oMath>
                </a14:m>
                <a:r>
                  <a:rPr lang="ja-JP" altLang="en-US" dirty="0" smtClean="0"/>
                  <a:t>の内積が</a:t>
                </a:r>
                <a:r>
                  <a:rPr lang="en-US" altLang="ja-JP" dirty="0" smtClean="0"/>
                  <a:t>0</a:t>
                </a:r>
                <a:r>
                  <a:rPr lang="ja-JP" altLang="en-US" dirty="0" smtClean="0"/>
                  <a:t>以上なら</a:t>
                </a:r>
                <a:r>
                  <a:rPr lang="en-US" altLang="ja-JP" dirty="0" smtClean="0"/>
                  <a:t>1</a:t>
                </a:r>
                <a:r>
                  <a:rPr lang="ja-JP" altLang="en-US" dirty="0" smtClean="0"/>
                  <a:t>を出力</a:t>
                </a:r>
                <a:endParaRPr lang="en-US" altLang="ja-JP" dirty="0" smtClean="0"/>
              </a:p>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r>
                      <a:rPr lang="ja-JP" altLang="en-US" b="1" i="1">
                        <a:latin typeface="Cambria Math" panose="02040503050406030204" pitchFamily="18" charset="0"/>
                      </a:rPr>
                      <m:t>が</m:t>
                    </m:r>
                  </m:oMath>
                </a14:m>
                <a:r>
                  <a:rPr lang="ja-JP" altLang="en-US" b="1" dirty="0" smtClean="0">
                    <a:solidFill>
                      <a:srgbClr val="FF0000"/>
                    </a:solidFill>
                  </a:rPr>
                  <a:t>似ていたら</a:t>
                </a:r>
                <a:r>
                  <a:rPr lang="en-US" altLang="ja-JP" dirty="0" smtClean="0"/>
                  <a:t>1</a:t>
                </a:r>
                <a:r>
                  <a:rPr lang="ja-JP" altLang="en-US" dirty="0"/>
                  <a:t>を</a:t>
                </a:r>
                <a:r>
                  <a:rPr lang="ja-JP" altLang="en-US" dirty="0" smtClean="0"/>
                  <a:t>出力</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5321301"/>
                <a:ext cx="11708780" cy="1206500"/>
              </a:xfrm>
              <a:blipFill rotWithShape="0">
                <a:blip r:embed="rId2"/>
                <a:stretch>
                  <a:fillRect l="-937" t="-8081"/>
                </a:stretch>
              </a:blipFill>
            </p:spPr>
            <p:txBody>
              <a:bodyPr/>
              <a:lstStyle/>
              <a:p>
                <a:r>
                  <a:rPr lang="ja-JP" altLang="en-US">
                    <a:noFill/>
                  </a:rPr>
                  <a:t> </a:t>
                </a:r>
              </a:p>
            </p:txBody>
          </p:sp>
        </mc:Fallback>
      </mc:AlternateContent>
      <p:grpSp>
        <p:nvGrpSpPr>
          <p:cNvPr id="4" name="グループ化 3"/>
          <p:cNvGrpSpPr/>
          <p:nvPr/>
        </p:nvGrpSpPr>
        <p:grpSpPr>
          <a:xfrm>
            <a:off x="743999" y="1708156"/>
            <a:ext cx="5666316" cy="2904859"/>
            <a:chOff x="2939895" y="926912"/>
            <a:chExt cx="6115407"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19" name="フリーフォーム 18"/>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3103150" y="42496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103150" y="4249638"/>
                <a:ext cx="2875787" cy="461665"/>
              </a:xfrm>
              <a:prstGeom prst="rect">
                <a:avLst/>
              </a:prstGeom>
              <a:blipFill rotWithShape="0">
                <a:blip r:embed="rId11"/>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3103150" y="37873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𝐱</m:t>
                      </m:r>
                      <m:r>
                        <a:rPr lang="en-US" altLang="ja-JP" sz="2400" b="1">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3103150" y="3787301"/>
                <a:ext cx="2485231" cy="461665"/>
              </a:xfrm>
              <a:prstGeom prst="rect">
                <a:avLst/>
              </a:prstGeom>
              <a:blipFill rotWithShape="0">
                <a:blip r:embed="rId12"/>
                <a:stretch>
                  <a:fillRect b="-2632"/>
                </a:stretch>
              </a:blipFill>
            </p:spPr>
            <p:txBody>
              <a:bodyPr/>
              <a:lstStyle/>
              <a:p>
                <a:r>
                  <a:rPr lang="ja-JP" altLang="en-US">
                    <a:noFill/>
                  </a:rPr>
                  <a:t> </a:t>
                </a:r>
              </a:p>
            </p:txBody>
          </p:sp>
        </mc:Fallback>
      </mc:AlternateContent>
      <p:grpSp>
        <p:nvGrpSpPr>
          <p:cNvPr id="37" name="グループ化 36"/>
          <p:cNvGrpSpPr/>
          <p:nvPr/>
        </p:nvGrpSpPr>
        <p:grpSpPr>
          <a:xfrm>
            <a:off x="7578852" y="1739900"/>
            <a:ext cx="4101387" cy="2949184"/>
            <a:chOff x="682752" y="2140803"/>
            <a:chExt cx="5089214" cy="3659501"/>
          </a:xfrm>
        </p:grpSpPr>
        <p:cxnSp>
          <p:nvCxnSpPr>
            <p:cNvPr id="26" name="直線矢印コネクタ 25"/>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14"/>
                  <a:stretch>
                    <a:fillRect/>
                  </a:stretch>
                </a:blipFill>
              </p:spPr>
              <p:txBody>
                <a:bodyPr/>
                <a:lstStyle/>
                <a:p>
                  <a:r>
                    <a:rPr lang="ja-JP" altLang="en-US">
                      <a:noFill/>
                    </a:rPr>
                    <a:t> </a:t>
                  </a:r>
                </a:p>
              </p:txBody>
            </p:sp>
          </mc:Fallback>
        </mc:AlternateContent>
        <p:cxnSp>
          <p:nvCxnSpPr>
            <p:cNvPr id="33" name="直線矢印コネクタ 32"/>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80570" y="4998303"/>
                  <a:ext cx="4837704" cy="802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solidFill>
                              <a:srgbClr val="0000FF"/>
                            </a:solidFill>
                            <a:latin typeface="Cambria Math" panose="02040503050406030204" pitchFamily="18" charset="0"/>
                          </a:rPr>
                          <m:t>𝐚</m:t>
                        </m:r>
                        <m:r>
                          <a:rPr lang="en-US" altLang="ja-JP" sz="3600" b="1" i="1" smtClean="0">
                            <a:solidFill>
                              <a:schemeClr val="tx1"/>
                            </a:solidFill>
                            <a:latin typeface="Cambria Math" panose="02040503050406030204" pitchFamily="18" charset="0"/>
                            <a:ea typeface="Cambria Math" panose="02040503050406030204" pitchFamily="18" charset="0"/>
                          </a:rPr>
                          <m:t>∙</m:t>
                        </m:r>
                        <m:r>
                          <a:rPr lang="en-US" altLang="ja-JP" sz="3600" b="1">
                            <a:solidFill>
                              <a:srgbClr val="FF0000"/>
                            </a:solidFill>
                            <a:latin typeface="Cambria Math" panose="02040503050406030204" pitchFamily="18" charset="0"/>
                          </a:rPr>
                          <m:t>𝐛</m:t>
                        </m:r>
                        <m:r>
                          <a:rPr lang="en-US" altLang="ja-JP" sz="3600" b="1" i="0" smtClean="0">
                            <a:solidFill>
                              <a:schemeClr val="tx1"/>
                            </a:solidFill>
                            <a:latin typeface="Cambria Math" panose="02040503050406030204" pitchFamily="18" charset="0"/>
                          </a:rPr>
                          <m:t>=</m:t>
                        </m:r>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𝐚</m:t>
                            </m:r>
                          </m:e>
                        </m:d>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𝐛</m:t>
                            </m:r>
                          </m:e>
                        </m:d>
                        <m:r>
                          <m:rPr>
                            <m:sty m:val="p"/>
                          </m:rPr>
                          <a:rPr lang="en-US" altLang="ja-JP" sz="3600" b="0" i="0" smtClean="0">
                            <a:solidFill>
                              <a:schemeClr val="tx1"/>
                            </a:solidFill>
                            <a:latin typeface="Cambria Math" panose="02040503050406030204" pitchFamily="18" charset="0"/>
                          </a:rPr>
                          <m:t>cos</m:t>
                        </m:r>
                        <m:r>
                          <a:rPr lang="en-US" altLang="ja-JP" sz="3600" b="0" i="0"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𝜃</m:t>
                        </m:r>
                      </m:oMath>
                    </m:oMathPara>
                  </a14:m>
                  <a:endParaRPr lang="ja-JP" altLang="en-US" sz="3600" dirty="0">
                    <a:solidFill>
                      <a:srgbClr val="0000FF"/>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0570" y="4998303"/>
                  <a:ext cx="4837704" cy="802001"/>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17"/>
                  <a:stretch>
                    <a:fillRect/>
                  </a:stretch>
                </a:blipFill>
              </p:spPr>
              <p:txBody>
                <a:bodyPr/>
                <a:lstStyle/>
                <a:p>
                  <a:r>
                    <a:rPr lang="ja-JP" altLang="en-US">
                      <a:noFill/>
                    </a:rPr>
                    <a:t> </a:t>
                  </a:r>
                </a:p>
              </p:txBody>
            </p:sp>
          </mc:Fallback>
        </mc:AlternateContent>
      </p:grpSp>
      <p:sp>
        <p:nvSpPr>
          <p:cNvPr id="38" name="正方形/長方形 37"/>
          <p:cNvSpPr/>
          <p:nvPr/>
        </p:nvSpPr>
        <p:spPr>
          <a:xfrm>
            <a:off x="7073900" y="1206500"/>
            <a:ext cx="4953000" cy="3606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31734" y="136473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スライド番号プレースホルダー 40"/>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Tree>
    <p:extLst>
      <p:ext uri="{BB962C8B-B14F-4D97-AF65-F5344CB8AC3E}">
        <p14:creationId xmlns:p14="http://schemas.microsoft.com/office/powerpoint/2010/main" val="3660906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038" y="263526"/>
            <a:ext cx="10781105" cy="733270"/>
          </a:xfrm>
        </p:spPr>
        <p:txBody>
          <a:bodyPr>
            <a:normAutofit/>
          </a:bodyPr>
          <a:lstStyle/>
          <a:p>
            <a:r>
              <a:rPr kumimoji="1" lang="ja-JP" altLang="en-US" sz="4000" dirty="0" smtClean="0"/>
              <a:t>ニューラルネットワークへ</a:t>
            </a:r>
            <a:endParaRPr kumimoji="1" lang="ja-JP" altLang="en-US" sz="4000" dirty="0"/>
          </a:p>
        </p:txBody>
      </p:sp>
      <p:sp>
        <p:nvSpPr>
          <p:cNvPr id="3" name="コンテンツ プレースホルダー 2"/>
          <p:cNvSpPr>
            <a:spLocks noGrp="1"/>
          </p:cNvSpPr>
          <p:nvPr>
            <p:ph idx="1"/>
          </p:nvPr>
        </p:nvSpPr>
        <p:spPr>
          <a:xfrm>
            <a:off x="540038" y="2232723"/>
            <a:ext cx="10941809" cy="4079178"/>
          </a:xfrm>
        </p:spPr>
        <p:txBody>
          <a:bodyPr>
            <a:normAutofit/>
          </a:bodyPr>
          <a:lstStyle/>
          <a:p>
            <a:r>
              <a:rPr kumimoji="1" lang="ja-JP" altLang="en-US" sz="2400" dirty="0" smtClean="0"/>
              <a:t>ここでは，どのような仕組みで動作するかを中心に解説します．</a:t>
            </a:r>
            <a:endParaRPr kumimoji="1" lang="en-US" altLang="ja-JP" sz="2400" dirty="0" smtClean="0"/>
          </a:p>
          <a:p>
            <a:r>
              <a:rPr kumimoji="1" lang="ja-JP" altLang="en-US" sz="2400" dirty="0" smtClean="0"/>
              <a:t>学習法の詳細は</a:t>
            </a:r>
            <a:r>
              <a:rPr kumimoji="1" lang="en-US" altLang="ja-JP" sz="2400" dirty="0" smtClean="0"/>
              <a:t>『</a:t>
            </a:r>
            <a:r>
              <a:rPr kumimoji="1" lang="ja-JP" altLang="en-US" sz="2400" dirty="0" smtClean="0"/>
              <a:t>パターン認識の講義</a:t>
            </a:r>
            <a:r>
              <a:rPr kumimoji="1" lang="en-US" altLang="ja-JP" sz="2400" dirty="0" smtClean="0"/>
              <a:t>』</a:t>
            </a:r>
            <a:r>
              <a:rPr kumimoji="1" lang="ja-JP" altLang="en-US" sz="2400" dirty="0" smtClean="0"/>
              <a:t>を取るか，</a:t>
            </a:r>
            <a:r>
              <a:rPr lang="en-US" altLang="ja-JP" sz="2400" dirty="0" smtClean="0"/>
              <a:t>『</a:t>
            </a:r>
            <a:r>
              <a:rPr lang="ja-JP" altLang="en-US" sz="2400" dirty="0" smtClean="0"/>
              <a:t>分かりやすいパターン認識</a:t>
            </a:r>
            <a:r>
              <a:rPr lang="en-US" altLang="ja-JP" sz="2400" dirty="0" smtClean="0"/>
              <a:t>』</a:t>
            </a:r>
            <a:r>
              <a:rPr lang="ja-JP" altLang="en-US" sz="2400" dirty="0" smtClean="0"/>
              <a:t>を読むか，</a:t>
            </a:r>
            <a:r>
              <a:rPr lang="en-US" altLang="ja-JP" sz="2400" dirty="0"/>
              <a:t>『</a:t>
            </a:r>
            <a:r>
              <a:rPr lang="en-US" altLang="ja-JP" sz="2400" dirty="0" smtClean="0"/>
              <a:t>Back propagation』</a:t>
            </a:r>
            <a:r>
              <a:rPr lang="ja-JP" altLang="en-US" sz="2400" dirty="0" smtClean="0"/>
              <a:t>で検索してください</a:t>
            </a:r>
            <a:endParaRPr lang="en-US" altLang="ja-JP" sz="2400" dirty="0" smtClean="0"/>
          </a:p>
          <a:p>
            <a:endParaRPr lang="en-US" altLang="ja-JP" sz="2400" dirty="0" smtClean="0"/>
          </a:p>
          <a:p>
            <a:r>
              <a:rPr lang="ja-JP" altLang="en-US" sz="2000" dirty="0"/>
              <a:t>井尻</a:t>
            </a:r>
            <a:r>
              <a:rPr lang="ja-JP" altLang="en-US" sz="2000" dirty="0" smtClean="0"/>
              <a:t>も試行錯誤してみたのですが、九州大学内田誠一先生の講義資料がとても分かりやすく，これよりうまい説明ができそうになかったのでそちらに習って解説します</a:t>
            </a:r>
            <a:endParaRPr lang="en-US" altLang="ja-JP" sz="2000" dirty="0" smtClean="0"/>
          </a:p>
          <a:p>
            <a:r>
              <a:rPr lang="ja-JP" altLang="en-US" sz="2000" dirty="0" smtClean="0"/>
              <a:t>↓内田先生の講義資料</a:t>
            </a:r>
            <a:endParaRPr lang="en-US" altLang="ja-JP" sz="2000" dirty="0" smtClean="0"/>
          </a:p>
          <a:p>
            <a:r>
              <a:rPr lang="en-US" altLang="ja-JP" sz="2400" dirty="0">
                <a:hlinkClick r:id="rId2"/>
              </a:rPr>
              <a:t>https://</a:t>
            </a:r>
            <a:r>
              <a:rPr lang="en-US" altLang="ja-JP" sz="2400" dirty="0" smtClean="0">
                <a:hlinkClick r:id="rId2"/>
              </a:rPr>
              <a:t>www.slideshare.net/SeiichiUchida/ss-71479583</a:t>
            </a:r>
            <a:endParaRPr lang="en-US" altLang="ja-JP" sz="2400" dirty="0" smtClean="0"/>
          </a:p>
          <a:p>
            <a:endParaRPr lang="en-US" altLang="ja-JP" sz="2400" dirty="0"/>
          </a:p>
          <a:p>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Tree>
    <p:extLst>
      <p:ext uri="{BB962C8B-B14F-4D97-AF65-F5344CB8AC3E}">
        <p14:creationId xmlns:p14="http://schemas.microsoft.com/office/powerpoint/2010/main" val="354601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特徴点検出</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lang="ja-JP" altLang="en-US" dirty="0" smtClean="0"/>
              <a:t>パターン認識概論（復習）</a:t>
            </a:r>
            <a:endParaRPr lang="en-US" altLang="ja-JP" dirty="0" smtClean="0"/>
          </a:p>
          <a:p>
            <a:r>
              <a:rPr lang="ja-JP" altLang="en-US" dirty="0" smtClean="0"/>
              <a:t>パーセプトロン</a:t>
            </a:r>
            <a:endParaRPr lang="en-US" altLang="ja-JP" dirty="0" smtClean="0"/>
          </a:p>
          <a:p>
            <a:r>
              <a:rPr lang="ja-JP" altLang="en-US" dirty="0" smtClean="0"/>
              <a:t>ニューラルネットワーク</a:t>
            </a:r>
            <a:endParaRPr lang="en-US" altLang="ja-JP" dirty="0" smtClean="0"/>
          </a:p>
          <a:p>
            <a:r>
              <a:rPr lang="ja-JP" altLang="en-US" dirty="0" smtClean="0"/>
              <a:t>深層学習</a:t>
            </a:r>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281" y="288926"/>
            <a:ext cx="11708780" cy="733270"/>
          </a:xfrm>
        </p:spPr>
        <p:txBody>
          <a:bodyPr>
            <a:normAutofit/>
          </a:bodyPr>
          <a:lstStyle/>
          <a:p>
            <a:r>
              <a:rPr lang="ja-JP" altLang="en-US" sz="3600" dirty="0" smtClean="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343722"/>
                <a:ext cx="6477619" cy="5296829"/>
              </a:xfrm>
            </p:spPr>
            <p:txBody>
              <a:bodyPr/>
              <a:lstStyle/>
              <a:p>
                <a:pPr>
                  <a:lnSpc>
                    <a:spcPct val="100000"/>
                  </a:lnSpc>
                  <a:spcBef>
                    <a:spcPts val="600"/>
                  </a:spcBef>
                </a:pPr>
                <a:r>
                  <a:rPr lang="ja-JP" altLang="en-US" sz="2400" dirty="0"/>
                  <a:t>入力 </a:t>
                </a:r>
                <a:r>
                  <a:rPr lang="en-US" altLang="ja-JP" sz="2400" dirty="0"/>
                  <a:t>: </a:t>
                </a:r>
                <a:r>
                  <a:rPr lang="en-US" altLang="ja-JP" sz="2400" i="1" dirty="0" smtClean="0"/>
                  <a:t>N</a:t>
                </a:r>
                <a:r>
                  <a:rPr lang="ja-JP" altLang="en-US" sz="2400" dirty="0" smtClean="0"/>
                  <a:t>個の教師</a:t>
                </a:r>
                <a:r>
                  <a:rPr lang="ja-JP" altLang="en-US" sz="2400" dirty="0"/>
                  <a:t>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𝐛</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  </m:t>
                    </m:r>
                    <m:r>
                      <a:rPr lang="en-US" altLang="ja-JP" sz="2400" i="1">
                        <a:latin typeface="Cambria Math" panose="02040503050406030204" pitchFamily="18" charset="0"/>
                      </a:rPr>
                      <m:t>𝑖</m:t>
                    </m:r>
                    <m:r>
                      <a:rPr lang="en-US" altLang="ja-JP" sz="2400" i="1">
                        <a:latin typeface="Cambria Math" panose="02040503050406030204" pitchFamily="18" charset="0"/>
                      </a:rPr>
                      <m:t>=1, …,</m:t>
                    </m:r>
                    <m:r>
                      <a:rPr lang="en-US" altLang="ja-JP" sz="2400" i="1">
                        <a:latin typeface="Cambria Math" panose="02040503050406030204" pitchFamily="18" charset="0"/>
                      </a:rPr>
                      <m:t>𝑁</m:t>
                    </m:r>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ja-JP" altLang="en-US" sz="2000" dirty="0"/>
                  <a:t> は</a:t>
                </a:r>
                <a:r>
                  <a:rPr lang="en-US" altLang="ja-JP" sz="2000" dirty="0"/>
                  <a:t>d</a:t>
                </a:r>
                <a:r>
                  <a:rPr lang="ja-JP" altLang="en-US" sz="2000" dirty="0"/>
                  <a:t>次元の特徴</a:t>
                </a:r>
                <a:r>
                  <a:rPr lang="ja-JP" altLang="en-US" sz="2000" dirty="0" smtClean="0"/>
                  <a:t>ベクトル</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r>
                  <a:rPr lang="ja-JP" altLang="en-US" sz="2000" dirty="0"/>
                  <a:t> は</a:t>
                </a:r>
                <a:r>
                  <a:rPr lang="en-US" altLang="ja-JP" sz="2000" i="1" dirty="0"/>
                  <a:t>c</a:t>
                </a:r>
                <a:r>
                  <a:rPr lang="ja-JP" altLang="en-US" sz="2000" dirty="0"/>
                  <a:t>次元の教師信号</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oMath>
                </a14:m>
                <a:r>
                  <a:rPr lang="ja-JP" altLang="en-US" sz="2000" dirty="0" smtClean="0"/>
                  <a:t>がクラス</a:t>
                </a:r>
                <a:r>
                  <a:rPr lang="en-US" altLang="ja-JP" sz="2000" dirty="0"/>
                  <a:t>k </a:t>
                </a:r>
                <a:r>
                  <a:rPr lang="en-US" altLang="ja-JP" sz="2000" dirty="0" smtClean="0">
                    <a:sym typeface="Wingdings" panose="05000000000000000000" pitchFamily="2" charset="2"/>
                  </a:rPr>
                  <a:t> </a:t>
                </a:r>
                <a:r>
                  <a:rPr lang="ja-JP" altLang="en-US" sz="2000" dirty="0" smtClean="0"/>
                  <a:t> </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0,…,1,…,0</m:t>
                        </m:r>
                      </m:e>
                    </m:d>
                  </m:oMath>
                </a14:m>
                <a:r>
                  <a:rPr lang="en-US" altLang="ja-JP" sz="2000" dirty="0"/>
                  <a:t> </a:t>
                </a:r>
                <a:r>
                  <a:rPr lang="en-US" altLang="ja-JP" sz="2000" dirty="0" smtClean="0"/>
                  <a:t>k</a:t>
                </a:r>
                <a:r>
                  <a:rPr lang="ja-JP" altLang="en-US" sz="2000" dirty="0" smtClean="0"/>
                  <a:t>成分</a:t>
                </a:r>
                <a:r>
                  <a:rPr lang="ja-JP" altLang="en-US" sz="2000" dirty="0"/>
                  <a:t>だけ</a:t>
                </a:r>
                <a:r>
                  <a:rPr lang="ja-JP" altLang="en-US" sz="2000" dirty="0" smtClean="0"/>
                  <a:t>１</a:t>
                </a:r>
                <a:endParaRPr lang="en-US" altLang="ja-JP" sz="2000" dirty="0" smtClean="0"/>
              </a:p>
              <a:p>
                <a:pPr lvl="1">
                  <a:lnSpc>
                    <a:spcPct val="100000"/>
                  </a:lnSpc>
                  <a:spcBef>
                    <a:spcPts val="600"/>
                  </a:spcBef>
                </a:pPr>
                <a:endParaRPr lang="en-US" altLang="ja-JP" sz="2000" dirty="0" smtClean="0"/>
              </a:p>
              <a:p>
                <a:pPr>
                  <a:lnSpc>
                    <a:spcPct val="100000"/>
                  </a:lnSpc>
                  <a:spcBef>
                    <a:spcPts val="600"/>
                  </a:spcBef>
                </a:pPr>
                <a:r>
                  <a:rPr lang="ja-JP" altLang="en-US" sz="2400" dirty="0" smtClean="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i="1" dirty="0">
                            <a:latin typeface="Cambria Math" panose="02040503050406030204" pitchFamily="18" charset="0"/>
                          </a:rPr>
                        </m:ctrlPr>
                      </m:dPr>
                      <m:e>
                        <m:r>
                          <a:rPr lang="en-US" altLang="ja-JP" sz="2400" b="1">
                            <a:latin typeface="Cambria Math" panose="02040503050406030204" pitchFamily="18" charset="0"/>
                          </a:rPr>
                          <m:t>𝐱</m:t>
                        </m:r>
                      </m:e>
                    </m:d>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endParaRPr lang="en-US" altLang="ja-JP" sz="2000" dirty="0"/>
              </a:p>
              <a:p>
                <a:pPr lvl="1">
                  <a:lnSpc>
                    <a:spcPct val="100000"/>
                  </a:lnSpc>
                  <a:spcBef>
                    <a:spcPts val="600"/>
                  </a:spcBef>
                </a:pPr>
                <a:r>
                  <a:rPr lang="ja-JP" altLang="en-US" sz="2000" dirty="0"/>
                  <a:t>教師データを正しく</a:t>
                </a:r>
                <a:r>
                  <a:rPr lang="ja-JP" altLang="en-US" sz="2000" dirty="0" smtClean="0"/>
                  <a:t>分類できる</a:t>
                </a:r>
                <a:endParaRPr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𝑘</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      </m:t>
                    </m:r>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rPr>
                      <m:t> </m:t>
                    </m:r>
                  </m:oMath>
                </a14:m>
                <a:r>
                  <a:rPr lang="ja-JP" altLang="en-US" sz="1600" dirty="0"/>
                  <a:t>　</a:t>
                </a:r>
                <a:endParaRPr lang="en-US" altLang="ja-JP" sz="16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343722"/>
                <a:ext cx="6477619" cy="5296829"/>
              </a:xfrm>
              <a:blipFill rotWithShape="0">
                <a:blip r:embed="rId2"/>
                <a:stretch>
                  <a:fillRect l="-1318" t="-921"/>
                </a:stretch>
              </a:blipFill>
            </p:spPr>
            <p:txBody>
              <a:bodyPr/>
              <a:lstStyle/>
              <a:p>
                <a:r>
                  <a:rPr lang="ja-JP" altLang="en-US">
                    <a:noFill/>
                  </a:rPr>
                  <a:t> </a:t>
                </a:r>
              </a:p>
            </p:txBody>
          </p:sp>
        </mc:Fallback>
      </mc:AlternateContent>
      <p:cxnSp>
        <p:nvCxnSpPr>
          <p:cNvPr id="5" name="直線コネクタ 4"/>
          <p:cNvCxnSpPr/>
          <p:nvPr/>
        </p:nvCxnSpPr>
        <p:spPr>
          <a:xfrm>
            <a:off x="6756400" y="1231900"/>
            <a:ext cx="0" cy="5207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p:cNvSpPr txBox="1">
            <a:spLocks/>
          </p:cNvSpPr>
          <p:nvPr/>
        </p:nvSpPr>
        <p:spPr>
          <a:xfrm>
            <a:off x="6920881" y="1140522"/>
            <a:ext cx="5156819"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smtClean="0"/>
              <a:t>例</a:t>
            </a:r>
            <a:endParaRPr lang="en-US" altLang="ja-JP" sz="2400" dirty="0" smtClean="0"/>
          </a:p>
          <a:p>
            <a:pPr>
              <a:lnSpc>
                <a:spcPct val="100000"/>
              </a:lnSpc>
              <a:spcBef>
                <a:spcPts val="600"/>
              </a:spcBef>
            </a:pPr>
            <a:r>
              <a:rPr lang="ja-JP" altLang="en-US" sz="2400" dirty="0" smtClean="0"/>
              <a:t>果物写真の分類</a:t>
            </a:r>
            <a:endParaRPr lang="en-US" altLang="ja-JP" sz="2400" dirty="0" smtClean="0"/>
          </a:p>
          <a:p>
            <a:pPr lvl="1">
              <a:lnSpc>
                <a:spcPct val="100000"/>
              </a:lnSpc>
              <a:spcBef>
                <a:spcPts val="600"/>
              </a:spcBef>
            </a:pPr>
            <a:r>
              <a:rPr lang="ja-JP" altLang="en-US" sz="2000" dirty="0" smtClean="0"/>
              <a:t>特徴ベクトルは</a:t>
            </a:r>
            <a:r>
              <a:rPr lang="en-US" altLang="ja-JP" sz="2000" dirty="0" smtClean="0"/>
              <a:t>4D</a:t>
            </a:r>
            <a:r>
              <a:rPr lang="ja-JP" altLang="en-US" sz="2000" dirty="0" smtClean="0"/>
              <a:t> </a:t>
            </a:r>
            <a:endParaRPr lang="en-US" altLang="ja-JP" sz="2000" dirty="0" smtClean="0"/>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円形度，彩度，色相，ざらつき</a:t>
            </a:r>
            <a:r>
              <a:rPr lang="en-US" altLang="ja-JP" sz="2000" dirty="0" smtClean="0">
                <a:sym typeface="Wingdings" panose="05000000000000000000" pitchFamily="2" charset="2"/>
              </a:rPr>
              <a:t>) </a:t>
            </a:r>
            <a:endParaRPr lang="en-US" altLang="ja-JP" sz="2000" dirty="0" smtClean="0"/>
          </a:p>
          <a:p>
            <a:pPr lvl="1">
              <a:lnSpc>
                <a:spcPct val="100000"/>
              </a:lnSpc>
              <a:spcBef>
                <a:spcPts val="600"/>
              </a:spcBef>
            </a:pPr>
            <a:r>
              <a:rPr lang="ja-JP" altLang="en-US" sz="2000" dirty="0" smtClean="0"/>
              <a:t>クラス数は</a:t>
            </a:r>
            <a:r>
              <a:rPr lang="en-US" altLang="ja-JP" sz="2000" dirty="0" smtClean="0"/>
              <a:t>3</a:t>
            </a:r>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りんご，バナナ，みかん</a:t>
            </a:r>
            <a:r>
              <a:rPr lang="en-US" altLang="ja-JP" sz="2000" dirty="0" smtClean="0">
                <a:sym typeface="Wingdings" panose="05000000000000000000" pitchFamily="2" charset="2"/>
              </a:rPr>
              <a:t>) </a:t>
            </a:r>
            <a:endParaRPr lang="en-US" altLang="ja-JP" sz="2000" dirty="0"/>
          </a:p>
          <a:p>
            <a:endParaRPr lang="ja-JP" altLang="en-US" dirty="0"/>
          </a:p>
        </p:txBody>
      </p:sp>
      <p:grpSp>
        <p:nvGrpSpPr>
          <p:cNvPr id="24" name="グループ化 23"/>
          <p:cNvGrpSpPr/>
          <p:nvPr/>
        </p:nvGrpSpPr>
        <p:grpSpPr>
          <a:xfrm>
            <a:off x="7447802" y="3820722"/>
            <a:ext cx="2771394" cy="3047762"/>
            <a:chOff x="6810097" y="3415410"/>
            <a:chExt cx="3760764" cy="4135793"/>
          </a:xfrm>
        </p:grpSpPr>
        <p:grpSp>
          <p:nvGrpSpPr>
            <p:cNvPr id="8" name="グループ化 7"/>
            <p:cNvGrpSpPr/>
            <p:nvPr/>
          </p:nvGrpSpPr>
          <p:grpSpPr>
            <a:xfrm>
              <a:off x="7447181" y="3459546"/>
              <a:ext cx="2147193" cy="3242194"/>
              <a:chOff x="4822723" y="3428344"/>
              <a:chExt cx="1788126" cy="2700014"/>
            </a:xfrm>
          </p:grpSpPr>
          <p:cxnSp>
            <p:nvCxnSpPr>
              <p:cNvPr id="9" name="直線矢印コネクタ 8"/>
              <p:cNvCxnSpPr/>
              <p:nvPr/>
            </p:nvCxnSpPr>
            <p:spPr>
              <a:xfrm flipV="1">
                <a:off x="4822723" y="5072993"/>
                <a:ext cx="1788126" cy="10325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6810097" y="3415410"/>
              <a:ext cx="563828" cy="1252953"/>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12" name="テキスト ボックス 11"/>
            <p:cNvSpPr txBox="1"/>
            <p:nvPr/>
          </p:nvSpPr>
          <p:spPr>
            <a:xfrm rot="579495">
              <a:off x="8689554" y="7050022"/>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13" name="グループ化 12"/>
            <p:cNvGrpSpPr/>
            <p:nvPr/>
          </p:nvGrpSpPr>
          <p:grpSpPr>
            <a:xfrm>
              <a:off x="7769331" y="3871566"/>
              <a:ext cx="817871" cy="623465"/>
              <a:chOff x="5122287" y="3293111"/>
              <a:chExt cx="817871" cy="623465"/>
            </a:xfrm>
          </p:grpSpPr>
          <p:pic>
            <p:nvPicPr>
              <p:cNvPr id="14"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5"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9719182" y="3757266"/>
              <a:ext cx="851679" cy="849037"/>
              <a:chOff x="7072138" y="3178811"/>
              <a:chExt cx="851679" cy="849037"/>
            </a:xfrm>
          </p:grpSpPr>
          <p:pic>
            <p:nvPicPr>
              <p:cNvPr id="17"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8"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9" name="グループ化 18"/>
            <p:cNvGrpSpPr/>
            <p:nvPr/>
          </p:nvGrpSpPr>
          <p:grpSpPr>
            <a:xfrm>
              <a:off x="9566356" y="5547966"/>
              <a:ext cx="969382" cy="585469"/>
              <a:chOff x="6919313" y="4969511"/>
              <a:chExt cx="969382" cy="585469"/>
            </a:xfrm>
          </p:grpSpPr>
          <p:pic>
            <p:nvPicPr>
              <p:cNvPr id="20"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21"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32" name="テキスト ボックス 31"/>
            <p:cNvSpPr txBox="1"/>
            <p:nvPr/>
          </p:nvSpPr>
          <p:spPr>
            <a:xfrm>
              <a:off x="9304702" y="6478295"/>
              <a:ext cx="877067" cy="501181"/>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rot="19904667">
              <a:off x="8409891" y="5399862"/>
              <a:ext cx="1225109" cy="417651"/>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ざらつ</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き</a:t>
              </a:r>
            </a:p>
          </p:txBody>
        </p:sp>
      </p:grpSp>
      <p:cxnSp>
        <p:nvCxnSpPr>
          <p:cNvPr id="26" name="直線矢印コネクタ 25"/>
          <p:cNvCxnSpPr/>
          <p:nvPr/>
        </p:nvCxnSpPr>
        <p:spPr>
          <a:xfrm flipV="1">
            <a:off x="7917284" y="5946679"/>
            <a:ext cx="2814216" cy="27561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7904584" y="6222290"/>
            <a:ext cx="2255416" cy="52503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042527" y="3784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042527" y="3784511"/>
                <a:ext cx="1300356" cy="369332"/>
              </a:xfrm>
              <a:prstGeom prst="rect">
                <a:avLst/>
              </a:prstGeom>
              <a:blipFill rotWithShape="0">
                <a:blip r:embed="rId9"/>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011027" y="40766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=(0,0,1)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011027" y="4076611"/>
                <a:ext cx="1300356" cy="369332"/>
              </a:xfrm>
              <a:prstGeom prst="rect">
                <a:avLst/>
              </a:prstGeom>
              <a:blipFill rotWithShape="0">
                <a:blip r:embed="rId10"/>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0239627" y="5435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=(0,1,0)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0239627" y="5435511"/>
                <a:ext cx="1300356" cy="369332"/>
              </a:xfrm>
              <a:prstGeom prst="rect">
                <a:avLst/>
              </a:prstGeom>
              <a:blipFill rotWithShape="0">
                <a:blip r:embed="rId11"/>
                <a:stretch>
                  <a:fillRect t="-6667" r="-4695" b="-30000"/>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spTree>
    <p:extLst>
      <p:ext uri="{BB962C8B-B14F-4D97-AF65-F5344CB8AC3E}">
        <p14:creationId xmlns:p14="http://schemas.microsoft.com/office/powerpoint/2010/main" val="1473831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96281" y="1191322"/>
                <a:ext cx="6210919" cy="2732978"/>
              </a:xfrm>
            </p:spPr>
            <p:txBody>
              <a:bodyPr>
                <a:normAutofit/>
              </a:bodyPr>
              <a:lstStyle/>
              <a:p>
                <a:pPr>
                  <a:lnSpc>
                    <a:spcPct val="120000"/>
                  </a:lnSpc>
                  <a:spcBef>
                    <a:spcPts val="0"/>
                  </a:spcBef>
                  <a:spcAft>
                    <a:spcPts val="600"/>
                  </a:spcAft>
                </a:pPr>
                <a:r>
                  <a:rPr kumimoji="1" lang="ja-JP" altLang="en-US" sz="2000" dirty="0" smtClean="0"/>
                  <a:t>ニューラルネットワークを構成する最小単位をユニット（又はニューロン）と呼ぶ</a:t>
                </a:r>
                <a:endParaRPr kumimoji="1" lang="en-US" altLang="ja-JP" sz="2000" dirty="0" smtClean="0"/>
              </a:p>
              <a:p>
                <a:pPr>
                  <a:lnSpc>
                    <a:spcPct val="120000"/>
                  </a:lnSpc>
                  <a:spcBef>
                    <a:spcPts val="0"/>
                  </a:spcBef>
                  <a:spcAft>
                    <a:spcPts val="600"/>
                  </a:spcAft>
                </a:pPr>
                <a:r>
                  <a:rPr kumimoji="1" lang="ja-JP" altLang="en-US" sz="2000" dirty="0" smtClean="0"/>
                  <a:t>ユニットは，重み係数</a:t>
                </a:r>
                <a14:m>
                  <m:oMath xmlns:m="http://schemas.openxmlformats.org/officeDocument/2006/math">
                    <m:r>
                      <a:rPr lang="en-US" altLang="ja-JP" sz="2000" b="1" i="0">
                        <a:latin typeface="Cambria Math" panose="02040503050406030204" pitchFamily="18" charset="0"/>
                      </a:rPr>
                      <m:t>𝐰</m:t>
                    </m:r>
                    <m:r>
                      <a:rPr lang="ja-JP" altLang="en-US" sz="2000" b="1" i="1" smtClean="0">
                        <a:latin typeface="Cambria Math" panose="02040503050406030204" pitchFamily="18" charset="0"/>
                      </a:rPr>
                      <m:t>と</m:t>
                    </m:r>
                  </m:oMath>
                </a14:m>
                <a:r>
                  <a:rPr kumimoji="1" lang="ja-JP" altLang="en-US" sz="2000" dirty="0" smtClean="0"/>
                  <a:t>非線形関数</a:t>
                </a:r>
                <a14:m>
                  <m:oMath xmlns:m="http://schemas.openxmlformats.org/officeDocument/2006/math">
                    <m:r>
                      <a:rPr lang="en-US" altLang="ja-JP" sz="2000" i="1" dirty="0">
                        <a:latin typeface="Cambria Math" panose="02040503050406030204" pitchFamily="18" charset="0"/>
                      </a:rPr>
                      <m:t>𝑓</m:t>
                    </m:r>
                  </m:oMath>
                </a14:m>
                <a:r>
                  <a:rPr kumimoji="1" lang="ja-JP" altLang="en-US" sz="2000" dirty="0" smtClean="0"/>
                  <a:t>を持つ</a:t>
                </a:r>
                <a:endParaRPr lang="en-US" altLang="ja-JP" sz="1600" dirty="0"/>
              </a:p>
              <a:p>
                <a:pPr>
                  <a:lnSpc>
                    <a:spcPct val="120000"/>
                  </a:lnSpc>
                  <a:spcBef>
                    <a:spcPts val="0"/>
                  </a:spcBef>
                  <a:spcAft>
                    <a:spcPts val="600"/>
                  </a:spcAft>
                </a:pPr>
                <a:r>
                  <a:rPr lang="ja-JP" altLang="en-US" sz="2000" dirty="0" smtClean="0"/>
                  <a:t>入力</a:t>
                </a:r>
                <a:r>
                  <a:rPr lang="ja-JP" altLang="en-US" sz="2000" dirty="0"/>
                  <a:t>信号</a:t>
                </a:r>
                <a14:m>
                  <m:oMath xmlns:m="http://schemas.openxmlformats.org/officeDocument/2006/math">
                    <m:r>
                      <a:rPr lang="en-US" altLang="ja-JP" sz="2000" b="1" smtClean="0">
                        <a:latin typeface="Cambria Math" panose="02040503050406030204" pitchFamily="18" charset="0"/>
                      </a:rPr>
                      <m:t>𝐱</m:t>
                    </m:r>
                  </m:oMath>
                </a14:m>
                <a:r>
                  <a:rPr lang="ja-JP" altLang="en-US" sz="2000" dirty="0" smtClean="0"/>
                  <a:t>を受け取り，係数との内積</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b="1" i="0">
                            <a:latin typeface="Cambria Math" panose="02040503050406030204" pitchFamily="18" charset="0"/>
                          </a:rPr>
                          <m:t>𝐰</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rPr>
                      <m:t>𝐱</m:t>
                    </m:r>
                  </m:oMath>
                </a14:m>
                <a:r>
                  <a:rPr lang="ja-JP" altLang="en-US" sz="2000" dirty="0" smtClean="0"/>
                  <a:t>を計算し，非線形関数にかけて，</a:t>
                </a:r>
                <a:r>
                  <a:rPr lang="en-US" altLang="ja-JP" sz="2000" dirty="0" smtClean="0"/>
                  <a:t>[</a:t>
                </a:r>
                <a:r>
                  <a:rPr lang="en-US" altLang="ja-JP" sz="2000" dirty="0"/>
                  <a:t>0,1]</a:t>
                </a:r>
                <a:r>
                  <a:rPr lang="ja-JP" altLang="en-US" sz="2000" dirty="0"/>
                  <a:t>の実数値を</a:t>
                </a:r>
                <a:r>
                  <a:rPr lang="ja-JP" altLang="en-US" sz="2000" dirty="0" smtClean="0"/>
                  <a:t>返す</a:t>
                </a:r>
                <a:endParaRPr lang="en-US" altLang="ja-JP" sz="2000" dirty="0" smtClean="0"/>
              </a:p>
              <a:p>
                <a:pPr>
                  <a:lnSpc>
                    <a:spcPct val="120000"/>
                  </a:lnSpc>
                  <a:spcBef>
                    <a:spcPts val="0"/>
                  </a:spcBef>
                  <a:spcAft>
                    <a:spcPts val="600"/>
                  </a:spcAft>
                </a:pPr>
                <a:r>
                  <a:rPr lang="ja-JP" altLang="en-US" sz="2000" b="1" dirty="0" smtClean="0"/>
                  <a:t>入力信号</a:t>
                </a:r>
                <a14:m>
                  <m:oMath xmlns:m="http://schemas.openxmlformats.org/officeDocument/2006/math">
                    <m:r>
                      <a:rPr lang="en-US" altLang="ja-JP" sz="2000" b="1">
                        <a:latin typeface="Cambria Math" panose="02040503050406030204" pitchFamily="18" charset="0"/>
                      </a:rPr>
                      <m:t>𝐱</m:t>
                    </m:r>
                  </m:oMath>
                </a14:m>
                <a:r>
                  <a:rPr lang="ja-JP" altLang="en-US" sz="2000" b="1" dirty="0" smtClean="0"/>
                  <a:t>が</a:t>
                </a:r>
                <a:r>
                  <a:rPr lang="ja-JP" altLang="en-US" sz="2000" b="1" dirty="0"/>
                  <a:t>係数</a:t>
                </a:r>
                <a14:m>
                  <m:oMath xmlns:m="http://schemas.openxmlformats.org/officeDocument/2006/math">
                    <m:r>
                      <a:rPr lang="en-US" altLang="ja-JP" sz="2000" b="1">
                        <a:latin typeface="Cambria Math" panose="02040503050406030204" pitchFamily="18" charset="0"/>
                      </a:rPr>
                      <m:t>𝐰</m:t>
                    </m:r>
                  </m:oMath>
                </a14:m>
                <a:r>
                  <a:rPr kumimoji="1" lang="ja-JP" altLang="en-US" sz="2000" b="1" dirty="0" err="1" smtClean="0"/>
                  <a:t>と</a:t>
                </a:r>
                <a:r>
                  <a:rPr kumimoji="1" lang="ja-JP" altLang="en-US" sz="2000" b="1" dirty="0" smtClean="0"/>
                  <a:t>似ていると大きな値を返す</a:t>
                </a:r>
                <a:endParaRPr kumimoji="1" lang="ja-JP" altLang="en-US"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96281" y="1191322"/>
                <a:ext cx="6210919" cy="2732978"/>
              </a:xfrm>
              <a:blipFill rotWithShape="0">
                <a:blip r:embed="rId2"/>
                <a:stretch>
                  <a:fillRect l="-883" r="-5005"/>
                </a:stretch>
              </a:blipFill>
            </p:spPr>
            <p:txBody>
              <a:bodyPr/>
              <a:lstStyle/>
              <a:p>
                <a:r>
                  <a:rPr lang="ja-JP" altLang="en-US">
                    <a:noFill/>
                  </a:rPr>
                  <a:t> </a:t>
                </a:r>
              </a:p>
            </p:txBody>
          </p:sp>
        </mc:Fallback>
      </mc:AlternateContent>
      <p:grpSp>
        <p:nvGrpSpPr>
          <p:cNvPr id="4" name="グループ化 3"/>
          <p:cNvGrpSpPr/>
          <p:nvPr/>
        </p:nvGrpSpPr>
        <p:grpSpPr>
          <a:xfrm>
            <a:off x="820199" y="3841756"/>
            <a:ext cx="5568183" cy="2904859"/>
            <a:chOff x="2939895" y="926912"/>
            <a:chExt cx="6009496"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1" y="2217805"/>
              <a:ext cx="1133530" cy="631122"/>
            </a:xfrm>
            <a:prstGeom prst="rect">
              <a:avLst/>
            </a:prstGeom>
          </p:spPr>
          <p:txBody>
            <a:bodyPr wrap="none">
              <a:spAutoFit/>
            </a:bodyPr>
            <a:lstStyle/>
            <a:p>
              <a:r>
                <a:rPr lang="en-US" altLang="ja-JP" sz="3200" dirty="0" smtClean="0"/>
                <a:t>[0,1] </a:t>
              </a:r>
              <a:endParaRPr lang="ja-JP" altLang="en-US" sz="3200" dirty="0"/>
            </a:p>
          </p:txBody>
        </p:sp>
      </p:grpSp>
      <p:sp>
        <p:nvSpPr>
          <p:cNvPr id="25" name="正方形/長方形 24"/>
          <p:cNvSpPr/>
          <p:nvPr/>
        </p:nvSpPr>
        <p:spPr>
          <a:xfrm>
            <a:off x="6913150" y="60270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11"/>
          <a:stretch>
            <a:fillRect/>
          </a:stretch>
        </p:blipFill>
        <p:spPr>
          <a:xfrm>
            <a:off x="7670381" y="2486025"/>
            <a:ext cx="3848519" cy="2454275"/>
          </a:xfrm>
          <a:prstGeom prst="rect">
            <a:avLst/>
          </a:prstGeom>
        </p:spPr>
      </p:pic>
      <p:sp>
        <p:nvSpPr>
          <p:cNvPr id="29" name="正方形/長方形 28"/>
          <p:cNvSpPr/>
          <p:nvPr/>
        </p:nvSpPr>
        <p:spPr>
          <a:xfrm>
            <a:off x="3068049" y="5720834"/>
            <a:ext cx="800219"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931649" y="5708134"/>
            <a:ext cx="1107996" cy="830997"/>
          </a:xfrm>
          <a:prstGeom prst="rect">
            <a:avLst/>
          </a:prstGeom>
        </p:spPr>
        <p:txBody>
          <a:bodyPr wrap="none">
            <a:spAutoFit/>
          </a:bodyP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非線形</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8726353" y="49588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7786553" y="26855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7786553" y="2685534"/>
                <a:ext cx="1934632" cy="675698"/>
              </a:xfrm>
              <a:prstGeom prst="rect">
                <a:avLst/>
              </a:prstGeom>
              <a:blipFill rotWithShape="0">
                <a:blip r:embed="rId12"/>
                <a:stretch>
                  <a:fillRect/>
                </a:stretch>
              </a:blipFill>
            </p:spPr>
            <p:txBody>
              <a:bodyPr/>
              <a:lstStyle/>
              <a:p>
                <a:r>
                  <a:rPr lang="ja-JP" altLang="en-US">
                    <a:noFill/>
                  </a:rPr>
                  <a:t> </a:t>
                </a:r>
              </a:p>
            </p:txBody>
          </p:sp>
        </mc:Fallback>
      </mc:AlternateContent>
      <p:sp>
        <p:nvSpPr>
          <p:cNvPr id="33" name="正方形/長方形 32"/>
          <p:cNvSpPr/>
          <p:nvPr/>
        </p:nvSpPr>
        <p:spPr>
          <a:xfrm>
            <a:off x="7398748" y="18219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スライド番号プレースホルダー 2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Tree>
    <p:extLst>
      <p:ext uri="{BB962C8B-B14F-4D97-AF65-F5344CB8AC3E}">
        <p14:creationId xmlns:p14="http://schemas.microsoft.com/office/powerpoint/2010/main" val="357999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20000"/>
              </a:lnSpc>
              <a:spcBef>
                <a:spcPts val="0"/>
              </a:spcBef>
              <a:spcAft>
                <a:spcPts val="600"/>
              </a:spcAft>
            </a:pPr>
            <a:r>
              <a:rPr kumimoji="1" lang="ja-JP" altLang="en-US" sz="2400" dirty="0" smtClean="0"/>
              <a:t>ユニットは入力信号が重みと似ているときに大きな値をかえすので</a:t>
            </a:r>
            <a:r>
              <a:rPr kumimoji="1" lang="en-US" altLang="ja-JP" sz="2400" dirty="0" smtClean="0"/>
              <a:t>…</a:t>
            </a:r>
          </a:p>
          <a:p>
            <a:pPr>
              <a:lnSpc>
                <a:spcPct val="120000"/>
              </a:lnSpc>
              <a:spcBef>
                <a:spcPts val="0"/>
              </a:spcBef>
              <a:spcAft>
                <a:spcPts val="600"/>
              </a:spcAft>
            </a:pPr>
            <a:r>
              <a:rPr lang="ja-JP" altLang="en-US" sz="2400" dirty="0"/>
              <a:t>複数</a:t>
            </a:r>
            <a:r>
              <a:rPr lang="ja-JP" altLang="en-US" sz="2400" dirty="0" smtClean="0"/>
              <a:t>の</a:t>
            </a:r>
            <a:r>
              <a:rPr lang="ja-JP" altLang="en-US" sz="2400" dirty="0"/>
              <a:t>ユニット</a:t>
            </a:r>
            <a:r>
              <a:rPr lang="ja-JP" altLang="en-US" sz="2400" dirty="0" smtClean="0"/>
              <a:t>を</a:t>
            </a:r>
            <a:r>
              <a:rPr lang="ja-JP" altLang="en-US" sz="2400" dirty="0"/>
              <a:t>並列</a:t>
            </a:r>
            <a:r>
              <a:rPr lang="ja-JP" altLang="en-US" sz="2400" dirty="0" smtClean="0"/>
              <a:t>に並べたら，複数クラスを扱えるのでは？</a:t>
            </a:r>
            <a:endParaRPr kumimoji="1" lang="en-US" altLang="ja-JP" sz="2400" dirty="0" smtClean="0"/>
          </a:p>
          <a:p>
            <a:pPr>
              <a:lnSpc>
                <a:spcPct val="120000"/>
              </a:lnSpc>
              <a:spcBef>
                <a:spcPts val="0"/>
              </a:spcBef>
              <a:spcAft>
                <a:spcPts val="600"/>
              </a:spcAft>
            </a:pPr>
            <a:endParaRPr kumimoji="1" lang="ja-JP" altLang="en-US" sz="2400" b="1" dirty="0"/>
          </a:p>
        </p:txBody>
      </p:sp>
      <p:grpSp>
        <p:nvGrpSpPr>
          <p:cNvPr id="5" name="グループ化 4"/>
          <p:cNvGrpSpPr/>
          <p:nvPr/>
        </p:nvGrpSpPr>
        <p:grpSpPr>
          <a:xfrm>
            <a:off x="820199" y="3409956"/>
            <a:ext cx="511040" cy="2904859"/>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5" name="正方形/長方形 24"/>
          <p:cNvSpPr/>
          <p:nvPr/>
        </p:nvSpPr>
        <p:spPr>
          <a:xfrm>
            <a:off x="11878850" y="97862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grpSp>
        <p:nvGrpSpPr>
          <p:cNvPr id="37" name="グループ化 36"/>
          <p:cNvGrpSpPr/>
          <p:nvPr/>
        </p:nvGrpSpPr>
        <p:grpSpPr>
          <a:xfrm>
            <a:off x="1331239" y="3060448"/>
            <a:ext cx="4879343" cy="2998847"/>
            <a:chOff x="1331239" y="3060448"/>
            <a:chExt cx="4879343" cy="2998847"/>
          </a:xfrm>
        </p:grpSpPr>
        <p:sp>
          <p:nvSpPr>
            <p:cNvPr id="6" name="円/楕円 5"/>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flipV="1">
              <a:off x="1331239" y="3403382"/>
              <a:ext cx="1828985" cy="2620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331239" y="3403382"/>
              <a:ext cx="1828985" cy="880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331239" y="3403382"/>
              <a:ext cx="1828985" cy="14993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331239" y="3403382"/>
              <a:ext cx="1828985" cy="26559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297483" y="3095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297483" y="3095793"/>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5" name="直線矢印コネクタ 1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36" name="グループ化 35"/>
            <p:cNvGrpSpPr/>
            <p:nvPr/>
          </p:nvGrpSpPr>
          <p:grpSpPr>
            <a:xfrm>
              <a:off x="41048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8" name="図 27"/>
          <p:cNvPicPr>
            <a:picLocks noChangeAspect="1"/>
          </p:cNvPicPr>
          <p:nvPr/>
        </p:nvPicPr>
        <p:blipFill>
          <a:blip r:embed="rId8"/>
          <a:stretch>
            <a:fillRect/>
          </a:stretch>
        </p:blipFill>
        <p:spPr>
          <a:xfrm>
            <a:off x="12636081" y="6245225"/>
            <a:ext cx="3848519" cy="2454275"/>
          </a:xfrm>
          <a:prstGeom prst="rect">
            <a:avLst/>
          </a:prstGeom>
        </p:spPr>
      </p:pic>
      <p:sp>
        <p:nvSpPr>
          <p:cNvPr id="31" name="正方形/長方形 30"/>
          <p:cNvSpPr/>
          <p:nvPr/>
        </p:nvSpPr>
        <p:spPr>
          <a:xfrm>
            <a:off x="13692053" y="87180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12752253" y="64447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12752253" y="6444734"/>
                <a:ext cx="1934632" cy="675698"/>
              </a:xfrm>
              <a:prstGeom prst="rect">
                <a:avLst/>
              </a:prstGeom>
              <a:blipFill rotWithShape="0">
                <a:blip r:embed="rId9"/>
                <a:stretch>
                  <a:fillRect/>
                </a:stretch>
              </a:blipFill>
            </p:spPr>
            <p:txBody>
              <a:bodyPr/>
              <a:lstStyle/>
              <a:p>
                <a:r>
                  <a:rPr lang="ja-JP" altLang="en-US">
                    <a:noFill/>
                  </a:rPr>
                  <a:t> </a:t>
                </a:r>
              </a:p>
            </p:txBody>
          </p:sp>
        </mc:Fallback>
      </mc:AlternateContent>
      <p:sp>
        <p:nvSpPr>
          <p:cNvPr id="33" name="正方形/長方形 32"/>
          <p:cNvSpPr/>
          <p:nvPr/>
        </p:nvSpPr>
        <p:spPr>
          <a:xfrm>
            <a:off x="12364448" y="55811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8" name="グループ化 37"/>
          <p:cNvGrpSpPr/>
          <p:nvPr/>
        </p:nvGrpSpPr>
        <p:grpSpPr>
          <a:xfrm>
            <a:off x="1331239" y="3665476"/>
            <a:ext cx="4917443" cy="2393819"/>
            <a:chOff x="1293139" y="2217676"/>
            <a:chExt cx="4917443" cy="2393819"/>
          </a:xfrm>
        </p:grpSpPr>
        <p:sp>
          <p:nvSpPr>
            <p:cNvPr id="39" name="円/楕円 38"/>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0" name="直線矢印コネクタ 39"/>
            <p:cNvCxnSpPr>
              <a:stCxn id="20" idx="6"/>
              <a:endCxn id="39" idx="2"/>
            </p:cNvCxnSpPr>
            <p:nvPr/>
          </p:nvCxnSpPr>
          <p:spPr>
            <a:xfrm>
              <a:off x="1293139" y="2217676"/>
              <a:ext cx="1867085" cy="11857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293139" y="2836304"/>
              <a:ext cx="1867085" cy="5670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1293139" y="3403382"/>
              <a:ext cx="1867085" cy="515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293139" y="3403382"/>
              <a:ext cx="1867085" cy="12081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564183" y="29052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564183" y="2905293"/>
                  <a:ext cx="663002" cy="470000"/>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45" name="直線矢印コネクタ 4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47" name="グループ化 46"/>
            <p:cNvGrpSpPr/>
            <p:nvPr/>
          </p:nvGrpSpPr>
          <p:grpSpPr>
            <a:xfrm>
              <a:off x="4104858" y="30604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6" name="グループ化 55"/>
          <p:cNvGrpSpPr/>
          <p:nvPr/>
        </p:nvGrpSpPr>
        <p:grpSpPr>
          <a:xfrm>
            <a:off x="1331239" y="3665476"/>
            <a:ext cx="4917443" cy="3047289"/>
            <a:chOff x="1293139" y="772504"/>
            <a:chExt cx="4917443" cy="3047289"/>
          </a:xfrm>
        </p:grpSpPr>
        <p:sp>
          <p:nvSpPr>
            <p:cNvPr id="57" name="円/楕円 56"/>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58" name="直線矢印コネクタ 57"/>
            <p:cNvCxnSpPr>
              <a:stCxn id="20" idx="6"/>
              <a:endCxn id="57" idx="2"/>
            </p:cNvCxnSpPr>
            <p:nvPr/>
          </p:nvCxnSpPr>
          <p:spPr>
            <a:xfrm>
              <a:off x="1293139" y="772504"/>
              <a:ext cx="1867085" cy="26308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293139" y="1391132"/>
              <a:ext cx="1867085" cy="20122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293139" y="2009759"/>
              <a:ext cx="1867085" cy="13936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1293139" y="3166323"/>
              <a:ext cx="1867085" cy="2370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513383" y="3349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513383" y="3349793"/>
                  <a:ext cx="663002" cy="470000"/>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63" name="直線矢印コネクタ 62"/>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65" name="グループ化 64"/>
            <p:cNvGrpSpPr/>
            <p:nvPr/>
          </p:nvGrpSpPr>
          <p:grpSpPr>
            <a:xfrm>
              <a:off x="4104858" y="3060448"/>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8" name="グループ化 77"/>
          <p:cNvGrpSpPr/>
          <p:nvPr/>
        </p:nvGrpSpPr>
        <p:grpSpPr>
          <a:xfrm>
            <a:off x="6361483" y="3222793"/>
            <a:ext cx="5518498" cy="3340200"/>
            <a:chOff x="6361483" y="3222793"/>
            <a:chExt cx="5518498" cy="3340200"/>
          </a:xfrm>
        </p:grpSpPr>
        <mc:AlternateContent xmlns:mc="http://schemas.openxmlformats.org/markup-compatibility/2006" xmlns:a14="http://schemas.microsoft.com/office/drawing/2010/main">
          <mc:Choice Requires="a14">
            <p:sp>
              <p:nvSpPr>
                <p:cNvPr id="75" name="正方形/長方形 74"/>
                <p:cNvSpPr/>
                <p:nvPr/>
              </p:nvSpPr>
              <p:spPr>
                <a:xfrm>
                  <a:off x="6361483" y="3222793"/>
                  <a:ext cx="5507085"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5" name="正方形/長方形 74"/>
                <p:cNvSpPr>
                  <a:spLocks noRot="1" noChangeAspect="1" noMove="1" noResize="1" noEditPoints="1" noAdjustHandles="1" noChangeArrowheads="1" noChangeShapeType="1" noTextEdit="1"/>
                </p:cNvSpPr>
                <p:nvPr/>
              </p:nvSpPr>
              <p:spPr>
                <a:xfrm>
                  <a:off x="6361483" y="3222793"/>
                  <a:ext cx="5507085" cy="461665"/>
                </a:xfrm>
                <a:prstGeom prst="rect">
                  <a:avLst/>
                </a:prstGeom>
                <a:blipFill rotWithShape="0">
                  <a:blip r:embed="rId12"/>
                  <a:stretch>
                    <a:fillRect l="-1772" t="-8000" r="-775"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361483" y="46705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𝟐</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6" name="正方形/長方形 75"/>
                <p:cNvSpPr>
                  <a:spLocks noRot="1" noChangeAspect="1" noMove="1" noResize="1" noEditPoints="1" noAdjustHandles="1" noChangeArrowheads="1" noChangeShapeType="1" noTextEdit="1"/>
                </p:cNvSpPr>
                <p:nvPr/>
              </p:nvSpPr>
              <p:spPr>
                <a:xfrm>
                  <a:off x="6361483" y="4670593"/>
                  <a:ext cx="5518498" cy="470000"/>
                </a:xfrm>
                <a:prstGeom prst="rect">
                  <a:avLst/>
                </a:prstGeom>
                <a:blipFill rotWithShape="0">
                  <a:blip r:embed="rId13"/>
                  <a:stretch>
                    <a:fillRect l="-1768" t="-6494" r="-773"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6361483" y="60929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𝟑</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7" name="正方形/長方形 76"/>
                <p:cNvSpPr>
                  <a:spLocks noRot="1" noChangeAspect="1" noMove="1" noResize="1" noEditPoints="1" noAdjustHandles="1" noChangeArrowheads="1" noChangeShapeType="1" noTextEdit="1"/>
                </p:cNvSpPr>
                <p:nvPr/>
              </p:nvSpPr>
              <p:spPr>
                <a:xfrm>
                  <a:off x="6361483" y="6092993"/>
                  <a:ext cx="5518498" cy="470000"/>
                </a:xfrm>
                <a:prstGeom prst="rect">
                  <a:avLst/>
                </a:prstGeom>
                <a:blipFill rotWithShape="0">
                  <a:blip r:embed="rId14"/>
                  <a:stretch>
                    <a:fillRect l="-1768" t="-6494" r="-773" b="-31169"/>
                  </a:stretch>
                </a:blipFill>
              </p:spPr>
              <p:txBody>
                <a:bodyPr/>
                <a:lstStyle/>
                <a:p>
                  <a:r>
                    <a:rPr lang="ja-JP" altLang="en-US">
                      <a:noFill/>
                    </a:rPr>
                    <a:t> </a:t>
                  </a:r>
                </a:p>
              </p:txBody>
            </p:sp>
          </mc:Fallback>
        </mc:AlternateContent>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3486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00000"/>
              </a:lnSpc>
              <a:spcBef>
                <a:spcPts val="600"/>
              </a:spcBef>
            </a:pPr>
            <a:r>
              <a:rPr lang="ja-JP" altLang="en-US" sz="2400" dirty="0"/>
              <a:t>果物写真の</a:t>
            </a:r>
            <a:r>
              <a:rPr lang="ja-JP" altLang="en-US" sz="2400" dirty="0" smtClean="0"/>
              <a:t>分類を考える</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円形度</a:t>
            </a:r>
            <a:r>
              <a:rPr lang="ja-JP" altLang="en-US" sz="2000" dirty="0" smtClean="0">
                <a:sym typeface="Wingdings" panose="05000000000000000000" pitchFamily="2" charset="2"/>
              </a:rPr>
              <a:t>，</a:t>
            </a:r>
            <a:r>
              <a:rPr lang="ja-JP" altLang="en-US" sz="2000" dirty="0">
                <a:sym typeface="Wingdings" panose="05000000000000000000" pitchFamily="2" charset="2"/>
              </a:rPr>
              <a:t>彩度</a:t>
            </a:r>
            <a:r>
              <a:rPr lang="ja-JP" altLang="en-US" sz="2000" dirty="0" smtClean="0">
                <a:sym typeface="Wingdings" panose="05000000000000000000" pitchFamily="2" charset="2"/>
              </a:rPr>
              <a:t>，</a:t>
            </a:r>
            <a:r>
              <a:rPr lang="ja-JP" altLang="en-US" sz="2000" dirty="0">
                <a:sym typeface="Wingdings" panose="05000000000000000000" pitchFamily="2" charset="2"/>
              </a:rPr>
              <a:t>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1912399"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1912399"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1912399"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1912399"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1912399"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912399"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1912399"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1912399"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1912399"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2423439"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2423439"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2423439"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2423439"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275383"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275383"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2423439"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2423439"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2423439"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2423439"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3656383"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656383"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2423439"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2423439"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2423439"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2423439"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3605583"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3605583"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090502" y="3184978"/>
            <a:ext cx="2604581" cy="3181713"/>
            <a:chOff x="5027124" y="3060448"/>
            <a:chExt cx="2929672"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984339" y="3109037"/>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070628" y="4022663"/>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301460" y="46449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彩度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301460" y="52037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869518" y="5787963"/>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1" name="正方形/長方形 80"/>
              <p:cNvSpPr/>
              <p:nvPr/>
            </p:nvSpPr>
            <p:spPr>
              <a:xfrm>
                <a:off x="7275883" y="31311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1</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りんごの写真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1" name="正方形/長方形 80"/>
              <p:cNvSpPr>
                <a:spLocks noRot="1" noChangeAspect="1" noMove="1" noResize="1" noEditPoints="1" noAdjustHandles="1" noChangeArrowheads="1" noChangeShapeType="1" noTextEdit="1"/>
              </p:cNvSpPr>
              <p:nvPr/>
            </p:nvSpPr>
            <p:spPr>
              <a:xfrm>
                <a:off x="7275883" y="3131171"/>
                <a:ext cx="3747717" cy="707886"/>
              </a:xfrm>
              <a:prstGeom prst="rect">
                <a:avLst/>
              </a:prstGeom>
              <a:blipFill rotWithShape="0">
                <a:blip r:embed="rId9"/>
                <a:stretch>
                  <a:fillRect l="-1792"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7275883" y="4401171"/>
                <a:ext cx="3747717" cy="734240"/>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1" i="0" smtClean="0">
                            <a:latin typeface="Cambria Math" panose="02040503050406030204" pitchFamily="18" charset="0"/>
                          </a:rPr>
                          <m:t>𝟐</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バナナの写真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2" name="正方形/長方形 81"/>
              <p:cNvSpPr>
                <a:spLocks noRot="1" noChangeAspect="1" noMove="1" noResize="1" noEditPoints="1" noAdjustHandles="1" noChangeArrowheads="1" noChangeShapeType="1" noTextEdit="1"/>
              </p:cNvSpPr>
              <p:nvPr/>
            </p:nvSpPr>
            <p:spPr>
              <a:xfrm>
                <a:off x="7275883" y="4401171"/>
                <a:ext cx="3747717" cy="734240"/>
              </a:xfrm>
              <a:prstGeom prst="rect">
                <a:avLst/>
              </a:prstGeom>
              <a:blipFill rotWithShape="0">
                <a:blip r:embed="rId10"/>
                <a:stretch>
                  <a:fillRect l="-1792" t="-3333" b="-1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7275883" y="56965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3</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みか</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ん</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3" name="正方形/長方形 82"/>
              <p:cNvSpPr>
                <a:spLocks noRot="1" noChangeAspect="1" noMove="1" noResize="1" noEditPoints="1" noAdjustHandles="1" noChangeArrowheads="1" noChangeShapeType="1" noTextEdit="1"/>
              </p:cNvSpPr>
              <p:nvPr/>
            </p:nvSpPr>
            <p:spPr>
              <a:xfrm>
                <a:off x="7275883" y="5696571"/>
                <a:ext cx="3747717" cy="707886"/>
              </a:xfrm>
              <a:prstGeom prst="rect">
                <a:avLst/>
              </a:prstGeom>
              <a:blipFill rotWithShape="0">
                <a:blip r:embed="rId11"/>
                <a:stretch>
                  <a:fillRect l="-1792" t="-3419" b="-1282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3754883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左のバナナの写真が入力されたとき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(0.2, 0.9, 0.3, 0.1)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0.8</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0.2</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0.3</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descr="C:\Users\takashi\Desktop\banana2.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665" y="1217800"/>
            <a:ext cx="1452634" cy="1278658"/>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0.2</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(0.2, 0.8, 0.3)</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クラス２に分類しよう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3681641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左のりん</a:t>
            </a:r>
            <a:r>
              <a:rPr lang="ja-JP" altLang="en-US" sz="2400" dirty="0"/>
              <a:t>ご</a:t>
            </a:r>
            <a:r>
              <a:rPr lang="ja-JP" altLang="en-US" sz="2400" dirty="0" smtClean="0"/>
              <a:t>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(0.9, 0.4, 0.0, 0.4)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0.4</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0.8</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(0.8, 0.3, 0.4)</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2" name="Picture 3" descr="C:\Users\takashi\Desktop\apple2.bm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642"/>
          <a:stretch/>
        </p:blipFill>
        <p:spPr bwMode="auto">
          <a:xfrm>
            <a:off x="969654" y="1212791"/>
            <a:ext cx="1322607" cy="128366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2134599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a:t>
            </a:r>
            <a:r>
              <a:rPr lang="ja-JP" altLang="en-US" sz="3200" dirty="0"/>
              <a:t>直列</a:t>
            </a:r>
            <a:r>
              <a:rPr lang="ja-JP" altLang="en-US" sz="3200" dirty="0" smtClean="0"/>
              <a:t>につなぐ</a:t>
            </a:r>
            <a:endParaRPr kumimoji="1" lang="ja-JP" altLang="en-US" sz="3200" dirty="0"/>
          </a:p>
        </p:txBody>
      </p:sp>
      <p:sp>
        <p:nvSpPr>
          <p:cNvPr id="3" name="コンテンツ プレースホルダー 2"/>
          <p:cNvSpPr>
            <a:spLocks noGrp="1"/>
          </p:cNvSpPr>
          <p:nvPr>
            <p:ph idx="1"/>
          </p:nvPr>
        </p:nvSpPr>
        <p:spPr>
          <a:xfrm>
            <a:off x="596281" y="796626"/>
            <a:ext cx="11329019" cy="1208978"/>
          </a:xfrm>
        </p:spPr>
        <p:txBody>
          <a:bodyPr>
            <a:noAutofit/>
          </a:bodyPr>
          <a:lstStyle/>
          <a:p>
            <a:pPr>
              <a:lnSpc>
                <a:spcPct val="120000"/>
              </a:lnSpc>
              <a:spcBef>
                <a:spcPts val="0"/>
              </a:spcBef>
              <a:spcAft>
                <a:spcPts val="600"/>
              </a:spcAft>
            </a:pPr>
            <a:r>
              <a:rPr lang="ja-JP" altLang="en-US" sz="2400" dirty="0" smtClean="0"/>
              <a:t>入力層と出力層の間に中間層をはさみこむ</a:t>
            </a:r>
            <a:endParaRPr lang="en-US" altLang="ja-JP" sz="2400" dirty="0" smtClean="0"/>
          </a:p>
          <a:p>
            <a:pPr>
              <a:lnSpc>
                <a:spcPct val="120000"/>
              </a:lnSpc>
              <a:spcBef>
                <a:spcPts val="0"/>
              </a:spcBef>
              <a:spcAft>
                <a:spcPts val="600"/>
              </a:spcAft>
            </a:pPr>
            <a:r>
              <a:rPr lang="ja-JP" altLang="en-US" sz="2400" dirty="0" smtClean="0"/>
              <a:t>入力信号</a:t>
            </a:r>
            <a:r>
              <a:rPr lang="en-US" altLang="ja-JP" sz="2400" dirty="0" smtClean="0"/>
              <a:t>(</a:t>
            </a:r>
            <a:r>
              <a:rPr lang="ja-JP" altLang="en-US" sz="2400" dirty="0" smtClean="0"/>
              <a:t>特徴ベクトル</a:t>
            </a:r>
            <a:r>
              <a:rPr lang="en-US" altLang="ja-JP" sz="2400" dirty="0" smtClean="0"/>
              <a:t>)</a:t>
            </a:r>
            <a:r>
              <a:rPr lang="ja-JP" altLang="en-US" sz="2400" dirty="0" err="1" smtClean="0"/>
              <a:t>を識</a:t>
            </a:r>
            <a:r>
              <a:rPr lang="ja-JP" altLang="en-US" sz="2400" dirty="0" smtClean="0"/>
              <a:t>別しやすい形に変換してから識別する</a:t>
            </a:r>
            <a:endParaRPr lang="en-US" altLang="ja-JP" sz="2400" dirty="0"/>
          </a:p>
          <a:p>
            <a:pPr marL="0" indent="0">
              <a:lnSpc>
                <a:spcPct val="120000"/>
              </a:lnSpc>
              <a:spcBef>
                <a:spcPts val="0"/>
              </a:spcBef>
              <a:spcAft>
                <a:spcPts val="600"/>
              </a:spcAft>
              <a:buNone/>
            </a:pPr>
            <a:r>
              <a:rPr lang="en-US" altLang="ja-JP" sz="2400"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線形分離不可能な問題にも対応できる</a:t>
            </a:r>
            <a:endParaRPr lang="en-US" altLang="ja-JP" sz="2400" dirty="0" smtClean="0"/>
          </a:p>
          <a:p>
            <a:pPr>
              <a:lnSpc>
                <a:spcPct val="120000"/>
              </a:lnSpc>
              <a:spcBef>
                <a:spcPts val="0"/>
              </a:spcBef>
              <a:spcAft>
                <a:spcPts val="600"/>
              </a:spcAft>
            </a:pPr>
            <a:endParaRPr kumimoji="1" lang="en-US" altLang="ja-JP" sz="2400" dirty="0" smtClean="0"/>
          </a:p>
        </p:txBody>
      </p:sp>
      <p:sp>
        <p:nvSpPr>
          <p:cNvPr id="20" name="円/楕円 19"/>
          <p:cNvSpPr/>
          <p:nvPr/>
        </p:nvSpPr>
        <p:spPr>
          <a:xfrm>
            <a:off x="907285" y="253765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313610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3136106"/>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73456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734561"/>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9314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931470"/>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30719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793171"/>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311123"/>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311123"/>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311123"/>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3175988"/>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3175988"/>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77681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793171"/>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391626"/>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990081"/>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4015973"/>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861788"/>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861788"/>
                <a:ext cx="395428" cy="311367"/>
              </a:xfrm>
              <a:prstGeom prst="rect">
                <a:avLst/>
              </a:prstGeom>
              <a:blipFill rotWithShape="0">
                <a:blip r:embed="rId6"/>
                <a:stretch>
                  <a:fillRect l="-9231" t="-1923" r="-7692" b="-15385"/>
                </a:stretch>
              </a:blipFill>
            </p:spPr>
            <p:txBody>
              <a:bodyPr/>
              <a:lstStyle/>
              <a:p>
                <a:r>
                  <a:rPr lang="ja-JP" altLang="en-US">
                    <a:noFill/>
                  </a:rPr>
                  <a:t> </a:t>
                </a:r>
              </a:p>
            </p:txBody>
          </p:sp>
        </mc:Fallback>
      </mc:AlternateContent>
      <p:sp>
        <p:nvSpPr>
          <p:cNvPr id="57" name="円/楕円 56"/>
          <p:cNvSpPr/>
          <p:nvPr/>
        </p:nvSpPr>
        <p:spPr>
          <a:xfrm>
            <a:off x="3285410" y="449808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793171"/>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391626"/>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990081"/>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737245"/>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579885"/>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579885"/>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456185"/>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5160910"/>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8052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490184"/>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4175108"/>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86003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3044423"/>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3044423"/>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3044423"/>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311123"/>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729347"/>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729347"/>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311123"/>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4015973"/>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414271"/>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311123"/>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4015973"/>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737245"/>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899763"/>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899763"/>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585563"/>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585563"/>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256035"/>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256035"/>
                <a:ext cx="395428" cy="313484"/>
              </a:xfrm>
              <a:prstGeom prst="rect">
                <a:avLst/>
              </a:prstGeom>
              <a:blipFill rotWithShape="0">
                <a:blip r:embed="rId10"/>
                <a:stretch>
                  <a:fillRect l="-9231" t="-1923" r="-6154" b="-17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856110"/>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856110"/>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326010"/>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1" name="正方形/長方形 150"/>
          <p:cNvSpPr/>
          <p:nvPr/>
        </p:nvSpPr>
        <p:spPr>
          <a:xfrm>
            <a:off x="5971412" y="3352356"/>
            <a:ext cx="6118988" cy="2169825"/>
          </a:xfrm>
          <a:prstGeom prst="rect">
            <a:avLst/>
          </a:prstGeom>
        </p:spPr>
        <p:txBody>
          <a:bodyPr wrap="squar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左図では非線形関数を省略（実際は計算）</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重み係数が未知数で，これを教師データから学習する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5*3 + 3*4 = 27</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個の未知数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33301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333016"/>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311123"/>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4015973"/>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588536"/>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749756"/>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800556"/>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6205485"/>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268985"/>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514331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grpSp>
        <p:nvGrpSpPr>
          <p:cNvPr id="16" name="グループ化 15"/>
          <p:cNvGrpSpPr/>
          <p:nvPr/>
        </p:nvGrpSpPr>
        <p:grpSpPr>
          <a:xfrm>
            <a:off x="740229" y="2002970"/>
            <a:ext cx="4088430" cy="2888343"/>
            <a:chOff x="638629" y="1059543"/>
            <a:chExt cx="2917371" cy="2061028"/>
          </a:xfrm>
        </p:grpSpPr>
        <p:sp>
          <p:nvSpPr>
            <p:cNvPr id="12" name="正方形/長方形 11"/>
            <p:cNvSpPr/>
            <p:nvPr/>
          </p:nvSpPr>
          <p:spPr>
            <a:xfrm>
              <a:off x="638629" y="1059543"/>
              <a:ext cx="1959428" cy="20610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732161" y="1217020"/>
              <a:ext cx="2823839" cy="1806094"/>
            </a:xfrm>
            <a:prstGeom prst="rect">
              <a:avLst/>
            </a:prstGeom>
          </p:spPr>
        </p:pic>
      </p:grpSp>
      <p:sp>
        <p:nvSpPr>
          <p:cNvPr id="13" name="テキスト ボックス 12"/>
          <p:cNvSpPr txBox="1"/>
          <p:nvPr/>
        </p:nvSpPr>
        <p:spPr>
          <a:xfrm>
            <a:off x="508000" y="5079999"/>
            <a:ext cx="5109091"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この部分にはどんな</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があるの？</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 name="図 14"/>
          <p:cNvPicPr>
            <a:picLocks noChangeAspect="1"/>
          </p:cNvPicPr>
          <p:nvPr/>
        </p:nvPicPr>
        <p:blipFill>
          <a:blip r:embed="rId3"/>
          <a:stretch>
            <a:fillRect/>
          </a:stretch>
        </p:blipFill>
        <p:spPr>
          <a:xfrm>
            <a:off x="6351202" y="1927658"/>
            <a:ext cx="4976854" cy="2557255"/>
          </a:xfrm>
          <a:prstGeom prst="rect">
            <a:avLst/>
          </a:prstGeom>
        </p:spPr>
      </p:pic>
      <p:pic>
        <p:nvPicPr>
          <p:cNvPr id="240" name="図 239"/>
          <p:cNvPicPr>
            <a:picLocks noChangeAspect="1"/>
          </p:cNvPicPr>
          <p:nvPr/>
        </p:nvPicPr>
        <p:blipFill>
          <a:blip r:embed="rId4"/>
          <a:stretch>
            <a:fillRect/>
          </a:stretch>
        </p:blipFill>
        <p:spPr>
          <a:xfrm>
            <a:off x="8265468" y="756468"/>
            <a:ext cx="2910532" cy="1856103"/>
          </a:xfrm>
          <a:prstGeom prst="rect">
            <a:avLst/>
          </a:prstGeom>
        </p:spPr>
      </p:pic>
      <p:sp>
        <p:nvSpPr>
          <p:cNvPr id="241" name="テキスト ボックス 240"/>
          <p:cNvSpPr txBox="1"/>
          <p:nvPr/>
        </p:nvSpPr>
        <p:spPr>
          <a:xfrm>
            <a:off x="5994400" y="4644570"/>
            <a:ext cx="6197600" cy="1923604"/>
          </a:xfrm>
          <a:prstGeom prst="rect">
            <a:avLst/>
          </a:prstGeom>
          <a:noFill/>
        </p:spPr>
        <p:txBody>
          <a:bodyPr wrap="square" rtlCol="0">
            <a:spAutoFit/>
          </a:bodyPr>
          <a:lstStyle/>
          <a:p>
            <a:pPr>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各ユニットは</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入力信号と重みの内積を計算し非線形変換</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入力と重みが似ているほど大きな値を返す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非線形変換は大小を強調する，大きいものはより大きく小さいものはより小さく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1480623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図 234"/>
          <p:cNvPicPr>
            <a:picLocks noChangeAspect="1"/>
          </p:cNvPicPr>
          <p:nvPr/>
        </p:nvPicPr>
        <p:blipFill rotWithShape="1">
          <a:blip r:embed="rId3"/>
          <a:srcRect l="838" t="30697" r="17477" b="1168"/>
          <a:stretch/>
        </p:blipFill>
        <p:spPr>
          <a:xfrm>
            <a:off x="5189219" y="1531620"/>
            <a:ext cx="3048001" cy="2722154"/>
          </a:xfrm>
          <a:prstGeom prst="rect">
            <a:avLst/>
          </a:prstGeom>
        </p:spPr>
      </p:pic>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smtClean="0"/>
              <a:t>(-</a:t>
            </a:r>
            <a:r>
              <a:rPr lang="en-US" altLang="ja-JP" dirty="0"/>
              <a:t>2</a:t>
            </a:r>
            <a:r>
              <a:rPr lang="en-US" altLang="ja-JP" dirty="0" smtClean="0"/>
              <a:t>,-2)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0.18, 0.18)</a:t>
            </a:r>
            <a:endParaRPr lang="en-US" altLang="ja-JP" dirty="0"/>
          </a:p>
          <a:p>
            <a:r>
              <a:rPr lang="en-US" altLang="ja-JP" dirty="0"/>
              <a:t>(-1</a:t>
            </a:r>
            <a:r>
              <a:rPr lang="en-US" altLang="ja-JP" dirty="0" smtClean="0"/>
              <a:t>,-1)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0.12, 0.12)</a:t>
            </a:r>
            <a:endParaRPr lang="en-US" altLang="ja-JP" dirty="0"/>
          </a:p>
          <a:p>
            <a:r>
              <a:rPr lang="en-US" altLang="ja-JP" dirty="0"/>
              <a:t>(-</a:t>
            </a:r>
            <a:r>
              <a:rPr lang="en-US" altLang="ja-JP" dirty="0" smtClean="0"/>
              <a:t>1,-2)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0.06, 0.12)</a:t>
            </a:r>
            <a:endParaRPr lang="en-US" altLang="ja-JP" dirty="0"/>
          </a:p>
          <a:p>
            <a:r>
              <a:rPr lang="en-US" altLang="ja-JP" dirty="0" smtClean="0"/>
              <a:t>(-2,-1)</a:t>
            </a:r>
            <a:r>
              <a:rPr lang="en-US" altLang="ja-JP" dirty="0"/>
              <a:t> </a:t>
            </a:r>
            <a:r>
              <a:rPr lang="en-US" altLang="ja-JP" dirty="0">
                <a:sym typeface="Wingdings" panose="05000000000000000000" pitchFamily="2" charset="2"/>
              </a:rPr>
              <a:t> (</a:t>
            </a:r>
            <a:r>
              <a:rPr lang="en-US" altLang="ja-JP" dirty="0" smtClean="0">
                <a:sym typeface="Wingdings" panose="05000000000000000000" pitchFamily="2" charset="2"/>
              </a:rPr>
              <a:t>0.04, 0.02)</a:t>
            </a:r>
          </a:p>
          <a:p>
            <a:r>
              <a:rPr lang="en-US" altLang="ja-JP" dirty="0"/>
              <a:t>	</a:t>
            </a:r>
          </a:p>
          <a:p>
            <a:r>
              <a:rPr lang="en-US" altLang="ja-JP" dirty="0"/>
              <a:t>Class 2</a:t>
            </a:r>
          </a:p>
          <a:p>
            <a:r>
              <a:rPr lang="en-US" altLang="ja-JP" dirty="0"/>
              <a:t>( </a:t>
            </a:r>
            <a:r>
              <a:rPr lang="en-US" altLang="ja-JP" dirty="0" smtClean="0"/>
              <a:t>0,-4) </a:t>
            </a:r>
            <a:r>
              <a:rPr lang="en-US" altLang="ja-JP" dirty="0">
                <a:sym typeface="Wingdings" panose="05000000000000000000" pitchFamily="2" charset="2"/>
              </a:rPr>
              <a:t> (  </a:t>
            </a:r>
            <a:r>
              <a:rPr lang="en-US" altLang="ja-JP" dirty="0" smtClean="0">
                <a:sym typeface="Wingdings" panose="05000000000000000000" pitchFamily="2" charset="2"/>
              </a:rPr>
              <a:t>0.04, 0.50)</a:t>
            </a:r>
            <a:endParaRPr lang="en-US" altLang="ja-JP" dirty="0"/>
          </a:p>
          <a:p>
            <a:r>
              <a:rPr lang="en-US" altLang="ja-JP" dirty="0"/>
              <a:t>( </a:t>
            </a:r>
            <a:r>
              <a:rPr lang="en-US" altLang="ja-JP" dirty="0" smtClean="0"/>
              <a:t>2, 2) </a:t>
            </a:r>
            <a:r>
              <a:rPr lang="en-US" altLang="ja-JP" dirty="0">
                <a:sym typeface="Wingdings" panose="05000000000000000000" pitchFamily="2" charset="2"/>
              </a:rPr>
              <a:t> (  </a:t>
            </a:r>
            <a:r>
              <a:rPr lang="en-US" altLang="ja-JP" dirty="0" smtClean="0">
                <a:sym typeface="Wingdings" panose="05000000000000000000" pitchFamily="2" charset="2"/>
              </a:rPr>
              <a:t>0.98, 0.98)</a:t>
            </a:r>
            <a:endParaRPr lang="en-US" altLang="ja-JP" dirty="0"/>
          </a:p>
          <a:p>
            <a:r>
              <a:rPr lang="en-US" altLang="ja-JP" dirty="0"/>
              <a:t>( 0, </a:t>
            </a:r>
            <a:r>
              <a:rPr lang="en-US" altLang="ja-JP" dirty="0" smtClean="0"/>
              <a:t>6) </a:t>
            </a:r>
            <a:r>
              <a:rPr lang="en-US" altLang="ja-JP" dirty="0">
                <a:sym typeface="Wingdings" panose="05000000000000000000" pitchFamily="2" charset="2"/>
              </a:rPr>
              <a:t> (  </a:t>
            </a:r>
            <a:r>
              <a:rPr lang="en-US" altLang="ja-JP" dirty="0" smtClean="0">
                <a:sym typeface="Wingdings" panose="05000000000000000000" pitchFamily="2" charset="2"/>
              </a:rPr>
              <a:t>0.99, 0.50)</a:t>
            </a:r>
            <a:endParaRPr lang="en-US" altLang="ja-JP" dirty="0"/>
          </a:p>
          <a:p>
            <a:r>
              <a:rPr lang="en-US" altLang="ja-JP" dirty="0"/>
              <a:t>(-3, </a:t>
            </a:r>
            <a:r>
              <a:rPr lang="en-US" altLang="ja-JP" dirty="0" smtClean="0"/>
              <a:t>4) </a:t>
            </a:r>
            <a:r>
              <a:rPr lang="en-US" altLang="ja-JP" dirty="0">
                <a:sym typeface="Wingdings" panose="05000000000000000000" pitchFamily="2" charset="2"/>
              </a:rPr>
              <a:t> (  </a:t>
            </a:r>
            <a:r>
              <a:rPr lang="en-US" altLang="ja-JP" dirty="0" smtClean="0">
                <a:sym typeface="Wingdings" panose="05000000000000000000" pitchFamily="2" charset="2"/>
              </a:rPr>
              <a:t>0.40 </a:t>
            </a:r>
            <a:r>
              <a:rPr lang="en-US" altLang="ja-JP" dirty="0">
                <a:sym typeface="Wingdings" panose="05000000000000000000" pitchFamily="2" charset="2"/>
              </a:rPr>
              <a:t>, </a:t>
            </a:r>
            <a:r>
              <a:rPr lang="en-US" altLang="ja-JP" dirty="0" smtClean="0">
                <a:sym typeface="Wingdings" panose="05000000000000000000" pitchFamily="2" charset="2"/>
              </a:rPr>
              <a:t>0.00)</a:t>
            </a:r>
            <a:endParaRPr lang="en-US" altLang="ja-JP" dirty="0" smtClean="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4"/>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8" name="直線矢印コネクタ 117"/>
          <p:cNvCxnSpPr/>
          <p:nvPr/>
        </p:nvCxnSpPr>
        <p:spPr>
          <a:xfrm>
            <a:off x="5361170" y="3956993"/>
            <a:ext cx="2838611"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5359641" y="1211983"/>
            <a:ext cx="0" cy="275586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0" name="二等辺三角形 119"/>
          <p:cNvSpPr/>
          <p:nvPr/>
        </p:nvSpPr>
        <p:spPr>
          <a:xfrm>
            <a:off x="5337489"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p:cNvSpPr/>
          <p:nvPr/>
        </p:nvSpPr>
        <p:spPr>
          <a:xfrm>
            <a:off x="5416070"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a:off x="5466077"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p:cNvSpPr/>
          <p:nvPr/>
        </p:nvSpPr>
        <p:spPr>
          <a:xfrm>
            <a:off x="5637526"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541113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8014638" y="155539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807178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420788" y="3840756"/>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正方形/長方形 158"/>
              <p:cNvSpPr/>
              <p:nvPr/>
            </p:nvSpPr>
            <p:spPr>
              <a:xfrm>
                <a:off x="8144359" y="3636217"/>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159" name="正方形/長方形 158"/>
              <p:cNvSpPr>
                <a:spLocks noRot="1" noChangeAspect="1" noMove="1" noResize="1" noEditPoints="1" noAdjustHandles="1" noChangeArrowheads="1" noChangeShapeType="1" noTextEdit="1"/>
              </p:cNvSpPr>
              <p:nvPr/>
            </p:nvSpPr>
            <p:spPr>
              <a:xfrm>
                <a:off x="8144359" y="3636217"/>
                <a:ext cx="612539"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5372130" y="980103"/>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60" name="正方形/長方形 159"/>
              <p:cNvSpPr>
                <a:spLocks noRot="1" noChangeAspect="1" noMove="1" noResize="1" noEditPoints="1" noAdjustHandles="1" noChangeArrowheads="1" noChangeShapeType="1" noTextEdit="1"/>
              </p:cNvSpPr>
              <p:nvPr/>
            </p:nvSpPr>
            <p:spPr>
              <a:xfrm>
                <a:off x="5372130" y="980103"/>
                <a:ext cx="620811" cy="523220"/>
              </a:xfrm>
              <a:prstGeom prst="rect">
                <a:avLst/>
              </a:prstGeom>
              <a:blipFill rotWithShape="0">
                <a:blip r:embed="rId12"/>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smtClean="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smtClean="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smtClean="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smtClean="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smtClean="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smtClean="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smtClean="0"/>
                  <a:t> </a:t>
                </a:r>
                <a:endParaRPr lang="ja-JP" altLang="en-US" sz="2400" dirty="0"/>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251" name="右矢印 250"/>
          <p:cNvSpPr/>
          <p:nvPr/>
        </p:nvSpPr>
        <p:spPr>
          <a:xfrm>
            <a:off x="3846286" y="2438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7591983" y="5081105"/>
            <a:ext cx="4600017" cy="1384995"/>
          </a:xfrm>
          <a:prstGeom prst="rect">
            <a:avLst/>
          </a:prstGeom>
        </p:spPr>
        <p:txBody>
          <a:bodyPr wrap="square">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ユニットによる変換により</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線形分離不可能な分布が線形分離可能に</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38</a:t>
            </a:fld>
            <a:endParaRPr kumimoji="1" lang="ja-JP" altLang="en-US"/>
          </a:p>
        </p:txBody>
      </p:sp>
    </p:spTree>
    <p:extLst>
      <p:ext uri="{BB962C8B-B14F-4D97-AF65-F5344CB8AC3E}">
        <p14:creationId xmlns:p14="http://schemas.microsoft.com/office/powerpoint/2010/main" val="4064868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まとめ</a:t>
            </a:r>
            <a:r>
              <a:rPr lang="en-US" altLang="ja-JP" sz="3200" dirty="0" smtClean="0"/>
              <a:t>:</a:t>
            </a:r>
            <a:r>
              <a:rPr lang="ja-JP" altLang="en-US" sz="3200" dirty="0" smtClean="0"/>
              <a:t> ニューラルネットワーク</a:t>
            </a:r>
            <a:endParaRPr kumimoji="1" lang="ja-JP" altLang="en-US" sz="3200" dirty="0"/>
          </a:p>
        </p:txBody>
      </p:sp>
      <p:sp>
        <p:nvSpPr>
          <p:cNvPr id="3" name="コンテンツ プレースホルダー 2"/>
          <p:cNvSpPr>
            <a:spLocks noGrp="1"/>
          </p:cNvSpPr>
          <p:nvPr>
            <p:ph idx="1"/>
          </p:nvPr>
        </p:nvSpPr>
        <p:spPr>
          <a:xfrm>
            <a:off x="596281" y="1217540"/>
            <a:ext cx="11329019" cy="1208978"/>
          </a:xfrm>
        </p:spPr>
        <p:txBody>
          <a:bodyPr>
            <a:noAutofit/>
          </a:bodyPr>
          <a:lstStyle/>
          <a:p>
            <a:pPr>
              <a:lnSpc>
                <a:spcPct val="100000"/>
              </a:lnSpc>
              <a:spcBef>
                <a:spcPts val="0"/>
              </a:spcBef>
              <a:spcAft>
                <a:spcPts val="600"/>
              </a:spcAft>
            </a:pPr>
            <a:r>
              <a:rPr lang="ja-JP" altLang="en-US" sz="2400" dirty="0"/>
              <a:t>複数</a:t>
            </a:r>
            <a:r>
              <a:rPr lang="ja-JP" altLang="en-US" sz="2400" dirty="0" smtClean="0"/>
              <a:t>のユニット（ニューロン）を層状につないだネットワーク</a:t>
            </a:r>
            <a:endParaRPr kumimoji="1" lang="en-US" altLang="ja-JP" sz="2400" dirty="0" smtClean="0"/>
          </a:p>
          <a:p>
            <a:pPr>
              <a:lnSpc>
                <a:spcPct val="100000"/>
              </a:lnSpc>
              <a:spcBef>
                <a:spcPts val="0"/>
              </a:spcBef>
              <a:spcAft>
                <a:spcPts val="600"/>
              </a:spcAft>
            </a:pPr>
            <a:r>
              <a:rPr kumimoji="1" lang="ja-JP" altLang="en-US" sz="2400" dirty="0" smtClean="0"/>
              <a:t>入力層</a:t>
            </a:r>
            <a:r>
              <a:rPr lang="ja-JP" altLang="en-US" sz="2400" dirty="0" smtClean="0"/>
              <a:t>が</a:t>
            </a:r>
            <a:r>
              <a:rPr kumimoji="1" lang="ja-JP" altLang="en-US" sz="2400" dirty="0" smtClean="0"/>
              <a:t>特徴ベクトルを受け取り，</a:t>
            </a:r>
            <a:r>
              <a:rPr lang="ja-JP" altLang="en-US" sz="2400" dirty="0" smtClean="0"/>
              <a:t>出力層から識別結果が出力される</a:t>
            </a:r>
            <a:endParaRPr kumimoji="1" lang="en-US" altLang="ja-JP" sz="2400" dirty="0" smtClean="0"/>
          </a:p>
        </p:txBody>
      </p:sp>
      <p:sp>
        <p:nvSpPr>
          <p:cNvPr id="20" name="円/楕円 19"/>
          <p:cNvSpPr/>
          <p:nvPr/>
        </p:nvSpPr>
        <p:spPr>
          <a:xfrm>
            <a:off x="907285" y="23054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290387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2903877"/>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50233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502332"/>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69924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699241"/>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28397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560942"/>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078894"/>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078894"/>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078894"/>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2943759"/>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2943759"/>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54458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560942"/>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159397"/>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757852"/>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3783744"/>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629559"/>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629559"/>
                <a:ext cx="395428" cy="311367"/>
              </a:xfrm>
              <a:prstGeom prst="rect">
                <a:avLst/>
              </a:prstGeom>
              <a:blipFill rotWithShape="0">
                <a:blip r:embed="rId6"/>
                <a:stretch>
                  <a:fillRect l="-9231" t="-1961" r="-7692" b="-17647"/>
                </a:stretch>
              </a:blipFill>
            </p:spPr>
            <p:txBody>
              <a:bodyPr/>
              <a:lstStyle/>
              <a:p>
                <a:r>
                  <a:rPr lang="ja-JP" altLang="en-US">
                    <a:noFill/>
                  </a:rPr>
                  <a:t> </a:t>
                </a:r>
              </a:p>
            </p:txBody>
          </p:sp>
        </mc:Fallback>
      </mc:AlternateContent>
      <p:sp>
        <p:nvSpPr>
          <p:cNvPr id="57" name="円/楕円 56"/>
          <p:cNvSpPr/>
          <p:nvPr/>
        </p:nvSpPr>
        <p:spPr>
          <a:xfrm>
            <a:off x="3285410" y="426585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560942"/>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159397"/>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757852"/>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505016"/>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347656"/>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347656"/>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223956"/>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4928681"/>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5730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257955"/>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394287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62780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2812194"/>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2812194"/>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2812194"/>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078894"/>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497118"/>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497118"/>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078894"/>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3783744"/>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182042"/>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078894"/>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3783744"/>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505016"/>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667534"/>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667534"/>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353334"/>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353334"/>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023806"/>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023806"/>
                <a:ext cx="395428" cy="313484"/>
              </a:xfrm>
              <a:prstGeom prst="rect">
                <a:avLst/>
              </a:prstGeom>
              <a:blipFill rotWithShape="0">
                <a:blip r:embed="rId10"/>
                <a:stretch>
                  <a:fillRect l="-9231" t="-1961" r="-615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623881"/>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623881"/>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093781"/>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1007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100787"/>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078894"/>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3783744"/>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356307"/>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517527"/>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568327"/>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5973256"/>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036756"/>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コンテンツ プレースホルダー 2"/>
          <p:cNvSpPr txBox="1">
            <a:spLocks/>
          </p:cNvSpPr>
          <p:nvPr/>
        </p:nvSpPr>
        <p:spPr>
          <a:xfrm>
            <a:off x="6139542" y="3264054"/>
            <a:ext cx="6052458" cy="1208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0"/>
              </a:spcBef>
              <a:spcAft>
                <a:spcPts val="600"/>
              </a:spcAft>
            </a:pPr>
            <a:r>
              <a:rPr lang="ja-JP" altLang="en-US" sz="2400" dirty="0" smtClean="0"/>
              <a:t>未知数が多いため，この学習には大量の</a:t>
            </a:r>
            <a:r>
              <a:rPr lang="ja-JP" altLang="en-US" sz="2400" dirty="0"/>
              <a:t>教師データ</a:t>
            </a:r>
            <a:r>
              <a:rPr lang="ja-JP" altLang="en-US" sz="2400" dirty="0" smtClean="0"/>
              <a:t>を必要とします</a:t>
            </a:r>
            <a:endParaRPr lang="en-US" altLang="ja-JP" sz="2400" dirty="0" smtClean="0"/>
          </a:p>
          <a:p>
            <a:pPr>
              <a:lnSpc>
                <a:spcPct val="100000"/>
              </a:lnSpc>
              <a:spcBef>
                <a:spcPts val="0"/>
              </a:spcBef>
              <a:spcAft>
                <a:spcPts val="600"/>
              </a:spcAft>
            </a:pPr>
            <a:r>
              <a:rPr lang="ja-JP" altLang="en-US" sz="2400" dirty="0" smtClean="0"/>
              <a:t>学習方法については</a:t>
            </a:r>
            <a:r>
              <a:rPr lang="en-US" altLang="ja-JP" sz="2400" dirty="0" smtClean="0"/>
              <a:t>『back propagation</a:t>
            </a:r>
            <a:r>
              <a:rPr lang="ja-JP" altLang="en-US" sz="2400" dirty="0" smtClean="0"/>
              <a:t>で検索</a:t>
            </a:r>
            <a:r>
              <a:rPr lang="en-US" altLang="ja-JP" sz="2400" dirty="0" smtClean="0"/>
              <a:t>』『</a:t>
            </a:r>
            <a:r>
              <a:rPr lang="ja-JP" altLang="en-US" sz="2400" dirty="0" smtClean="0"/>
              <a:t>パターン認識の講義を取る</a:t>
            </a:r>
            <a:r>
              <a:rPr lang="en-US" altLang="ja-JP" sz="2400" dirty="0" smtClean="0"/>
              <a:t>』『</a:t>
            </a:r>
            <a:r>
              <a:rPr lang="ja-JP" altLang="en-US" sz="2400" dirty="0" smtClean="0"/>
              <a:t>教科書を参照</a:t>
            </a:r>
            <a:r>
              <a:rPr lang="en-US" altLang="ja-JP" sz="2400" dirty="0" smtClean="0"/>
              <a:t>』</a:t>
            </a:r>
            <a:r>
              <a:rPr lang="ja-JP" altLang="en-US" sz="2400" dirty="0" smtClean="0"/>
              <a:t>してください</a:t>
            </a:r>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Tree>
    <p:extLst>
      <p:ext uri="{BB962C8B-B14F-4D97-AF65-F5344CB8AC3E}">
        <p14:creationId xmlns:p14="http://schemas.microsoft.com/office/powerpoint/2010/main" val="2932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0287" y="621980"/>
            <a:ext cx="10723840" cy="733270"/>
          </a:xfrm>
        </p:spPr>
        <p:txBody>
          <a:bodyPr>
            <a:normAutofit/>
          </a:bodyPr>
          <a:lstStyle/>
          <a:p>
            <a:r>
              <a:rPr kumimoji="1" lang="ja-JP" altLang="en-US" dirty="0" smtClean="0"/>
              <a:t>パターン認識</a:t>
            </a:r>
            <a:endParaRPr kumimoji="1" lang="ja-JP" altLang="en-US" dirty="0"/>
          </a:p>
        </p:txBody>
      </p:sp>
      <p:sp>
        <p:nvSpPr>
          <p:cNvPr id="3" name="コンテンツ プレースホルダー 2"/>
          <p:cNvSpPr>
            <a:spLocks noGrp="1"/>
          </p:cNvSpPr>
          <p:nvPr>
            <p:ph idx="1"/>
          </p:nvPr>
        </p:nvSpPr>
        <p:spPr>
          <a:xfrm>
            <a:off x="760287" y="1507936"/>
            <a:ext cx="10928279" cy="1812044"/>
          </a:xfrm>
        </p:spPr>
        <p:txBody>
          <a:bodyPr>
            <a:normAutofit/>
          </a:bodyPr>
          <a:lstStyle/>
          <a:p>
            <a:pPr marL="0" indent="0">
              <a:buNone/>
            </a:pPr>
            <a:r>
              <a:rPr kumimoji="1" lang="en-US" altLang="ja-JP" dirty="0" smtClean="0"/>
              <a:t>『</a:t>
            </a:r>
            <a:r>
              <a:rPr kumimoji="1" lang="ja-JP" altLang="en-US" dirty="0" smtClean="0"/>
              <a:t>データの中の規則性を自動的に見つけ出し</a:t>
            </a:r>
            <a:r>
              <a:rPr lang="ja-JP" altLang="en-US" dirty="0"/>
              <a:t>、</a:t>
            </a:r>
            <a:r>
              <a:rPr lang="ja-JP" altLang="en-US" dirty="0" smtClean="0"/>
              <a:t>その</a:t>
            </a:r>
            <a:r>
              <a:rPr lang="ja-JP" altLang="en-US" dirty="0"/>
              <a:t>規則性</a:t>
            </a:r>
            <a:r>
              <a:rPr lang="ja-JP" altLang="en-US" dirty="0" smtClean="0"/>
              <a:t>を使ってデータを異なるカテゴリに分類する処理</a:t>
            </a:r>
            <a:r>
              <a:rPr lang="en-US" altLang="ja-JP" dirty="0" smtClean="0"/>
              <a:t>』</a:t>
            </a:r>
            <a:r>
              <a:rPr lang="ja-JP" altLang="en-US" dirty="0" smtClean="0"/>
              <a:t> </a:t>
            </a:r>
            <a:r>
              <a:rPr lang="en-US" altLang="ja-JP" i="1" dirty="0"/>
              <a:t>(PRML, C.M. Bishop)</a:t>
            </a:r>
            <a:endParaRPr lang="en-US" altLang="ja-JP" i="1" dirty="0" smtClean="0"/>
          </a:p>
        </p:txBody>
      </p:sp>
      <p:grpSp>
        <p:nvGrpSpPr>
          <p:cNvPr id="13" name="グループ化 12"/>
          <p:cNvGrpSpPr/>
          <p:nvPr/>
        </p:nvGrpSpPr>
        <p:grpSpPr>
          <a:xfrm>
            <a:off x="1821730" y="3414567"/>
            <a:ext cx="8593546" cy="3049022"/>
            <a:chOff x="297730" y="3137477"/>
            <a:chExt cx="8593546" cy="3049022"/>
          </a:xfrm>
        </p:grpSpPr>
        <p:sp>
          <p:nvSpPr>
            <p:cNvPr id="4" name="テキスト ボックス 3"/>
            <p:cNvSpPr txBox="1"/>
            <p:nvPr/>
          </p:nvSpPr>
          <p:spPr>
            <a:xfrm>
              <a:off x="297730" y="3137477"/>
              <a:ext cx="3102131" cy="400110"/>
            </a:xfrm>
            <a:prstGeom prst="rect">
              <a:avLst/>
            </a:prstGeom>
            <a:noFill/>
          </p:spPr>
          <p:txBody>
            <a:bodyPr wrap="none" rtlCol="0">
              <a:spAutoFit/>
            </a:bodyPr>
            <a:lstStyle/>
            <a:p>
              <a:r>
                <a:rPr lang="ja-JP" altLang="en-US" sz="2000" dirty="0"/>
                <a:t>例</a:t>
              </a:r>
              <a:r>
                <a:rPr lang="en-US" altLang="ja-JP" sz="2000" dirty="0"/>
                <a:t>) </a:t>
              </a:r>
              <a:r>
                <a:rPr lang="ja-JP" altLang="en-US" sz="2000" dirty="0"/>
                <a:t>手書き文字画像の認識</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947161" y="553849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1519672" y="55384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378524" y="5538499"/>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1507299"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2071687"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831" y="5533737"/>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1514869" y="36715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947674" y="4605049"/>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378524" y="4605049"/>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2079625" y="367159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378524" y="3671599"/>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7"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940589" y="366842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右矢印 4"/>
            <p:cNvSpPr/>
            <p:nvPr/>
          </p:nvSpPr>
          <p:spPr>
            <a:xfrm>
              <a:off x="3235036" y="4454236"/>
              <a:ext cx="1309254" cy="81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9" name="グループ化 8"/>
            <p:cNvGrpSpPr/>
            <p:nvPr/>
          </p:nvGrpSpPr>
          <p:grpSpPr>
            <a:xfrm>
              <a:off x="5327309" y="4196891"/>
              <a:ext cx="1412065" cy="648000"/>
              <a:chOff x="5375800" y="4633309"/>
              <a:chExt cx="1412065" cy="64800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5873265" y="463330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255" y="4633309"/>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5375800" y="463330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 name="グループ化 9"/>
            <p:cNvGrpSpPr/>
            <p:nvPr/>
          </p:nvGrpSpPr>
          <p:grpSpPr>
            <a:xfrm>
              <a:off x="5330534" y="5146428"/>
              <a:ext cx="1409701" cy="648000"/>
              <a:chOff x="5379025" y="5026933"/>
              <a:chExt cx="1409701" cy="648000"/>
            </a:xfrm>
          </p:grpSpPr>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6369626"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5879088"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5379025" y="502693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8" name="グループ化 7"/>
            <p:cNvGrpSpPr/>
            <p:nvPr/>
          </p:nvGrpSpPr>
          <p:grpSpPr>
            <a:xfrm>
              <a:off x="7472049" y="4198623"/>
              <a:ext cx="1419227" cy="648000"/>
              <a:chOff x="7437413" y="4635041"/>
              <a:chExt cx="1419227" cy="648000"/>
            </a:xfrm>
          </p:grpSpPr>
          <p:pic>
            <p:nvPicPr>
              <p:cNvPr id="2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7437413" y="4635041"/>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7933952" y="4635041"/>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8440230" y="4635041"/>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7" name="グループ化 6"/>
            <p:cNvGrpSpPr/>
            <p:nvPr/>
          </p:nvGrpSpPr>
          <p:grpSpPr>
            <a:xfrm>
              <a:off x="7472049" y="5146428"/>
              <a:ext cx="1419227" cy="648000"/>
              <a:chOff x="7437413" y="4987101"/>
              <a:chExt cx="1419227" cy="648000"/>
            </a:xfrm>
          </p:grpSpPr>
          <p:pic>
            <p:nvPicPr>
              <p:cNvPr id="2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7932714"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7437413"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8428014" y="4987101"/>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11" name="テキスト ボックス 10"/>
            <p:cNvSpPr txBox="1"/>
            <p:nvPr/>
          </p:nvSpPr>
          <p:spPr>
            <a:xfrm>
              <a:off x="4876800" y="4227919"/>
              <a:ext cx="367408" cy="523220"/>
            </a:xfrm>
            <a:prstGeom prst="rect">
              <a:avLst/>
            </a:prstGeom>
            <a:noFill/>
          </p:spPr>
          <p:txBody>
            <a:bodyPr wrap="none" rtlCol="0">
              <a:spAutoFit/>
            </a:bodyPr>
            <a:lstStyle/>
            <a:p>
              <a:r>
                <a:rPr lang="en-US" altLang="ja-JP" sz="2800" b="1" dirty="0"/>
                <a:t>1</a:t>
              </a:r>
              <a:endParaRPr lang="ja-JP" altLang="en-US" b="1" dirty="0"/>
            </a:p>
          </p:txBody>
        </p:sp>
        <p:sp>
          <p:nvSpPr>
            <p:cNvPr id="36" name="テキスト ボックス 35"/>
            <p:cNvSpPr txBox="1"/>
            <p:nvPr/>
          </p:nvSpPr>
          <p:spPr>
            <a:xfrm>
              <a:off x="4876800" y="5203433"/>
              <a:ext cx="367408" cy="523220"/>
            </a:xfrm>
            <a:prstGeom prst="rect">
              <a:avLst/>
            </a:prstGeom>
            <a:noFill/>
          </p:spPr>
          <p:txBody>
            <a:bodyPr wrap="none" rtlCol="0">
              <a:spAutoFit/>
            </a:bodyPr>
            <a:lstStyle/>
            <a:p>
              <a:r>
                <a:rPr lang="en-US" altLang="ja-JP" sz="2800" b="1" dirty="0"/>
                <a:t>2</a:t>
              </a:r>
              <a:endParaRPr lang="ja-JP" altLang="en-US" b="1" dirty="0"/>
            </a:p>
          </p:txBody>
        </p:sp>
        <p:sp>
          <p:nvSpPr>
            <p:cNvPr id="37" name="テキスト ボックス 36"/>
            <p:cNvSpPr txBox="1"/>
            <p:nvPr/>
          </p:nvSpPr>
          <p:spPr>
            <a:xfrm>
              <a:off x="7114309" y="5203433"/>
              <a:ext cx="367408" cy="523220"/>
            </a:xfrm>
            <a:prstGeom prst="rect">
              <a:avLst/>
            </a:prstGeom>
            <a:noFill/>
          </p:spPr>
          <p:txBody>
            <a:bodyPr wrap="none" rtlCol="0">
              <a:spAutoFit/>
            </a:bodyPr>
            <a:lstStyle/>
            <a:p>
              <a:r>
                <a:rPr lang="en-US" altLang="ja-JP" sz="2800" b="1" dirty="0"/>
                <a:t>4</a:t>
              </a:r>
              <a:endParaRPr lang="ja-JP" altLang="en-US" b="1" dirty="0"/>
            </a:p>
          </p:txBody>
        </p:sp>
        <p:sp>
          <p:nvSpPr>
            <p:cNvPr id="38" name="テキスト ボックス 37"/>
            <p:cNvSpPr txBox="1"/>
            <p:nvPr/>
          </p:nvSpPr>
          <p:spPr>
            <a:xfrm>
              <a:off x="7114309" y="4248700"/>
              <a:ext cx="367408" cy="523220"/>
            </a:xfrm>
            <a:prstGeom prst="rect">
              <a:avLst/>
            </a:prstGeom>
            <a:noFill/>
          </p:spPr>
          <p:txBody>
            <a:bodyPr wrap="none" rtlCol="0">
              <a:spAutoFit/>
            </a:bodyPr>
            <a:lstStyle/>
            <a:p>
              <a:r>
                <a:rPr lang="en-US" altLang="ja-JP" sz="2800" b="1" dirty="0"/>
                <a:t>3</a:t>
              </a:r>
              <a:endParaRPr lang="ja-JP" altLang="en-US" b="1" dirty="0"/>
            </a:p>
          </p:txBody>
        </p:sp>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263605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p:cNvSpPr/>
          <p:nvPr/>
        </p:nvSpPr>
        <p:spPr>
          <a:xfrm>
            <a:off x="5387340" y="4930140"/>
            <a:ext cx="2011680" cy="1844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1355935"/>
          </a:xfrm>
        </p:spPr>
        <p:txBody>
          <a:bodyPr/>
          <a:lstStyle/>
          <a:p>
            <a:r>
              <a:rPr kumimoji="1" lang="en-US" altLang="ja-JP" dirty="0" smtClean="0"/>
              <a:t>7</a:t>
            </a:r>
            <a:r>
              <a:rPr lang="ja-JP" altLang="en-US" dirty="0"/>
              <a:t>層</a:t>
            </a:r>
            <a:r>
              <a:rPr kumimoji="1" lang="ja-JP" altLang="en-US" dirty="0" smtClean="0"/>
              <a:t> </a:t>
            </a:r>
            <a:r>
              <a:rPr kumimoji="1" lang="en-US" altLang="ja-JP" dirty="0" smtClean="0"/>
              <a:t>~ 20</a:t>
            </a:r>
            <a:r>
              <a:rPr lang="ja-JP" altLang="en-US" dirty="0"/>
              <a:t>層</a:t>
            </a:r>
            <a:r>
              <a:rPr kumimoji="1" lang="ja-JP" altLang="en-US" dirty="0" smtClean="0"/>
              <a:t>など，多層構造を持つニューラルネットワークのこと</a:t>
            </a:r>
            <a:endParaRPr kumimoji="1" lang="en-US" altLang="ja-JP" dirty="0" smtClean="0"/>
          </a:p>
          <a:p>
            <a:r>
              <a:rPr lang="ja-JP" altLang="en-US" dirty="0" smtClean="0"/>
              <a:t>特徴抽出を繰り返し，最後に識別を行なう（最近は違うものも多い）</a:t>
            </a:r>
            <a:endParaRPr kumimoji="1" lang="en-US" altLang="ja-JP" dirty="0" smtClean="0"/>
          </a:p>
          <a:p>
            <a:endParaRPr kumimoji="1" lang="ja-JP" altLang="en-US" dirty="0"/>
          </a:p>
        </p:txBody>
      </p:sp>
      <p:grpSp>
        <p:nvGrpSpPr>
          <p:cNvPr id="25" name="グループ化 24"/>
          <p:cNvGrpSpPr/>
          <p:nvPr/>
        </p:nvGrpSpPr>
        <p:grpSpPr>
          <a:xfrm>
            <a:off x="1288143" y="2309587"/>
            <a:ext cx="9222014" cy="2539998"/>
            <a:chOff x="1770743" y="2728687"/>
            <a:chExt cx="9222014" cy="2539998"/>
          </a:xfrm>
        </p:grpSpPr>
        <p:sp>
          <p:nvSpPr>
            <p:cNvPr id="4" name="正方形/長方形 3"/>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5" name="正方形/長方形 4"/>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5" name="直線コネクタ 14"/>
            <p:cNvCxnSpPr>
              <a:stCxn id="4" idx="3"/>
              <a:endCxn id="5"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5562600" y="5090161"/>
            <a:ext cx="1676290" cy="1535430"/>
            <a:chOff x="5128260" y="5155371"/>
            <a:chExt cx="1546863" cy="1416879"/>
          </a:xfrm>
        </p:grpSpPr>
        <p:sp>
          <p:nvSpPr>
            <p:cNvPr id="69" name="円/楕円 68"/>
            <p:cNvSpPr/>
            <p:nvPr/>
          </p:nvSpPr>
          <p:spPr>
            <a:xfrm>
              <a:off x="5761936" y="5320384"/>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円/楕円 74"/>
            <p:cNvSpPr/>
            <p:nvPr/>
          </p:nvSpPr>
          <p:spPr>
            <a:xfrm>
              <a:off x="5761936" y="5737578"/>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円/楕円 80"/>
            <p:cNvSpPr/>
            <p:nvPr/>
          </p:nvSpPr>
          <p:spPr>
            <a:xfrm>
              <a:off x="5761936" y="6164492"/>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4" name="グループ化 113"/>
            <p:cNvGrpSpPr/>
            <p:nvPr/>
          </p:nvGrpSpPr>
          <p:grpSpPr>
            <a:xfrm>
              <a:off x="6045055" y="5304085"/>
              <a:ext cx="630068" cy="1216200"/>
              <a:chOff x="6045053" y="5304085"/>
              <a:chExt cx="889538" cy="1216200"/>
            </a:xfrm>
          </p:grpSpPr>
          <p:cxnSp>
            <p:nvCxnSpPr>
              <p:cNvPr id="92" name="直線矢印コネクタ 91"/>
              <p:cNvCxnSpPr>
                <a:stCxn id="69" idx="6"/>
              </p:cNvCxnSpPr>
              <p:nvPr/>
            </p:nvCxnSpPr>
            <p:spPr>
              <a:xfrm flipV="1">
                <a:off x="6045053" y="5304085"/>
                <a:ext cx="889537" cy="15785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5" idx="6"/>
              </p:cNvCxnSpPr>
              <p:nvPr/>
            </p:nvCxnSpPr>
            <p:spPr>
              <a:xfrm flipV="1">
                <a:off x="6045054" y="5304085"/>
                <a:ext cx="889537" cy="5750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1" idx="6"/>
              </p:cNvCxnSpPr>
              <p:nvPr/>
            </p:nvCxnSpPr>
            <p:spPr>
              <a:xfrm flipV="1">
                <a:off x="6045054" y="5304085"/>
                <a:ext cx="889537" cy="10019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9" idx="6"/>
              </p:cNvCxnSpPr>
              <p:nvPr/>
            </p:nvCxnSpPr>
            <p:spPr>
              <a:xfrm>
                <a:off x="6045054" y="5461942"/>
                <a:ext cx="889537" cy="2475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5" idx="6"/>
              </p:cNvCxnSpPr>
              <p:nvPr/>
            </p:nvCxnSpPr>
            <p:spPr>
              <a:xfrm flipV="1">
                <a:off x="6045054" y="5709485"/>
                <a:ext cx="889537" cy="169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81" idx="6"/>
              </p:cNvCxnSpPr>
              <p:nvPr/>
            </p:nvCxnSpPr>
            <p:spPr>
              <a:xfrm flipV="1">
                <a:off x="6045054" y="5709485"/>
                <a:ext cx="889537" cy="5965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9" idx="6"/>
              </p:cNvCxnSpPr>
              <p:nvPr/>
            </p:nvCxnSpPr>
            <p:spPr>
              <a:xfrm>
                <a:off x="6045054" y="5461942"/>
                <a:ext cx="889537" cy="6529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6"/>
              </p:cNvCxnSpPr>
              <p:nvPr/>
            </p:nvCxnSpPr>
            <p:spPr>
              <a:xfrm>
                <a:off x="6045054" y="5879136"/>
                <a:ext cx="889537" cy="2357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1" idx="6"/>
              </p:cNvCxnSpPr>
              <p:nvPr/>
            </p:nvCxnSpPr>
            <p:spPr>
              <a:xfrm flipV="1">
                <a:off x="6045054" y="6114885"/>
                <a:ext cx="889537" cy="191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69" idx="6"/>
              </p:cNvCxnSpPr>
              <p:nvPr/>
            </p:nvCxnSpPr>
            <p:spPr>
              <a:xfrm>
                <a:off x="6045054" y="5461942"/>
                <a:ext cx="889537" cy="10583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5" idx="6"/>
              </p:cNvCxnSpPr>
              <p:nvPr/>
            </p:nvCxnSpPr>
            <p:spPr>
              <a:xfrm>
                <a:off x="6045054" y="5879136"/>
                <a:ext cx="889537" cy="6411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1" idx="6"/>
              </p:cNvCxnSpPr>
              <p:nvPr/>
            </p:nvCxnSpPr>
            <p:spPr>
              <a:xfrm>
                <a:off x="6045054" y="6306050"/>
                <a:ext cx="889537" cy="2142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グループ化 112"/>
            <p:cNvGrpSpPr/>
            <p:nvPr/>
          </p:nvGrpSpPr>
          <p:grpSpPr>
            <a:xfrm>
              <a:off x="5128260" y="5155371"/>
              <a:ext cx="633676" cy="1416879"/>
              <a:chOff x="4656826" y="5155371"/>
              <a:chExt cx="1105110" cy="1416879"/>
            </a:xfrm>
          </p:grpSpPr>
          <p:cxnSp>
            <p:nvCxnSpPr>
              <p:cNvPr id="70" name="直線矢印コネクタ 69"/>
              <p:cNvCxnSpPr>
                <a:endCxn id="69" idx="2"/>
              </p:cNvCxnSpPr>
              <p:nvPr/>
            </p:nvCxnSpPr>
            <p:spPr>
              <a:xfrm>
                <a:off x="4656826" y="5155371"/>
                <a:ext cx="1105110" cy="30657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69" idx="2"/>
              </p:cNvCxnSpPr>
              <p:nvPr/>
            </p:nvCxnSpPr>
            <p:spPr>
              <a:xfrm flipV="1">
                <a:off x="4656826" y="5461942"/>
                <a:ext cx="1105110" cy="476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69" idx="2"/>
              </p:cNvCxnSpPr>
              <p:nvPr/>
            </p:nvCxnSpPr>
            <p:spPr>
              <a:xfrm flipV="1">
                <a:off x="4656826" y="5461942"/>
                <a:ext cx="1105110" cy="4018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9" idx="2"/>
              </p:cNvCxnSpPr>
              <p:nvPr/>
            </p:nvCxnSpPr>
            <p:spPr>
              <a:xfrm flipV="1">
                <a:off x="4656826" y="5461942"/>
                <a:ext cx="1105110" cy="11103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75" idx="2"/>
              </p:cNvCxnSpPr>
              <p:nvPr/>
            </p:nvCxnSpPr>
            <p:spPr>
              <a:xfrm>
                <a:off x="4656826" y="5155371"/>
                <a:ext cx="1105110" cy="7237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endCxn id="75" idx="2"/>
              </p:cNvCxnSpPr>
              <p:nvPr/>
            </p:nvCxnSpPr>
            <p:spPr>
              <a:xfrm>
                <a:off x="4656826" y="5509591"/>
                <a:ext cx="1105110" cy="3695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endCxn id="75" idx="2"/>
              </p:cNvCxnSpPr>
              <p:nvPr/>
            </p:nvCxnSpPr>
            <p:spPr>
              <a:xfrm>
                <a:off x="4656826" y="5863811"/>
                <a:ext cx="1105110" cy="153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75" idx="2"/>
              </p:cNvCxnSpPr>
              <p:nvPr/>
            </p:nvCxnSpPr>
            <p:spPr>
              <a:xfrm flipV="1">
                <a:off x="4656826" y="5879136"/>
                <a:ext cx="1105110" cy="69311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endCxn id="81" idx="2"/>
              </p:cNvCxnSpPr>
              <p:nvPr/>
            </p:nvCxnSpPr>
            <p:spPr>
              <a:xfrm>
                <a:off x="4656826" y="5155371"/>
                <a:ext cx="1105110" cy="1150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81" idx="2"/>
              </p:cNvCxnSpPr>
              <p:nvPr/>
            </p:nvCxnSpPr>
            <p:spPr>
              <a:xfrm>
                <a:off x="4656826" y="5509591"/>
                <a:ext cx="1105110" cy="7964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1" idx="2"/>
              </p:cNvCxnSpPr>
              <p:nvPr/>
            </p:nvCxnSpPr>
            <p:spPr>
              <a:xfrm>
                <a:off x="4656826" y="5863811"/>
                <a:ext cx="1105110" cy="4422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endCxn id="81" idx="2"/>
              </p:cNvCxnSpPr>
              <p:nvPr/>
            </p:nvCxnSpPr>
            <p:spPr>
              <a:xfrm flipV="1">
                <a:off x="4656826" y="6306050"/>
                <a:ext cx="1105110" cy="2662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endCxn id="69" idx="2"/>
              </p:cNvCxnSpPr>
              <p:nvPr/>
            </p:nvCxnSpPr>
            <p:spPr>
              <a:xfrm flipV="1">
                <a:off x="4656826" y="5461942"/>
                <a:ext cx="1105110" cy="7560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endCxn id="75" idx="2"/>
              </p:cNvCxnSpPr>
              <p:nvPr/>
            </p:nvCxnSpPr>
            <p:spPr>
              <a:xfrm flipV="1">
                <a:off x="4656826" y="5879136"/>
                <a:ext cx="1105110" cy="33889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81" idx="2"/>
              </p:cNvCxnSpPr>
              <p:nvPr/>
            </p:nvCxnSpPr>
            <p:spPr>
              <a:xfrm>
                <a:off x="4656826" y="6218031"/>
                <a:ext cx="1105110" cy="880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18" name="直線矢印コネクタ 117"/>
          <p:cNvCxnSpPr>
            <a:stCxn id="116" idx="0"/>
            <a:endCxn id="10" idx="2"/>
          </p:cNvCxnSpPr>
          <p:nvPr/>
        </p:nvCxnSpPr>
        <p:spPr>
          <a:xfrm flipH="1" flipV="1">
            <a:off x="6391731" y="4145642"/>
            <a:ext cx="1449" cy="784498"/>
          </a:xfrm>
          <a:prstGeom prst="straightConnector1">
            <a:avLst/>
          </a:prstGeom>
          <a:ln w="476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 name="スライド番号プレースホルダー 1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Tree>
    <p:extLst>
      <p:ext uri="{BB962C8B-B14F-4D97-AF65-F5344CB8AC3E}">
        <p14:creationId xmlns:p14="http://schemas.microsoft.com/office/powerpoint/2010/main" val="899099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3614721"/>
          </a:xfrm>
        </p:spPr>
        <p:txBody>
          <a:bodyPr>
            <a:normAutofit/>
          </a:bodyPr>
          <a:lstStyle/>
          <a:p>
            <a:pPr>
              <a:lnSpc>
                <a:spcPct val="100000"/>
              </a:lnSpc>
              <a:spcBef>
                <a:spcPts val="600"/>
              </a:spcBef>
            </a:pPr>
            <a:r>
              <a:rPr kumimoji="1" lang="ja-JP" altLang="en-US" sz="2400" dirty="0" smtClean="0"/>
              <a:t>ニューラルネットワークの歴史的な背景</a:t>
            </a:r>
            <a:endParaRPr kumimoji="1" lang="en-US" altLang="ja-JP" sz="2400" dirty="0" smtClean="0"/>
          </a:p>
          <a:p>
            <a:pPr lvl="1">
              <a:lnSpc>
                <a:spcPct val="100000"/>
              </a:lnSpc>
              <a:spcBef>
                <a:spcPts val="600"/>
              </a:spcBef>
            </a:pPr>
            <a:r>
              <a:rPr kumimoji="1" lang="en-US" altLang="ja-JP" sz="2000" dirty="0" smtClean="0"/>
              <a:t>1960</a:t>
            </a:r>
            <a:r>
              <a:rPr kumimoji="1" lang="ja-JP" altLang="en-US" sz="2000" dirty="0" smtClean="0"/>
              <a:t>年</a:t>
            </a:r>
            <a:r>
              <a:rPr lang="ja-JP" altLang="en-US" sz="2000" dirty="0"/>
              <a:t>代</a:t>
            </a:r>
            <a:r>
              <a:rPr kumimoji="1" lang="en-US" altLang="ja-JP" sz="2000" dirty="0" smtClean="0"/>
              <a:t>: </a:t>
            </a:r>
            <a:r>
              <a:rPr kumimoji="1" lang="ja-JP" altLang="en-US" sz="2000" dirty="0" smtClean="0"/>
              <a:t>パーセプトロンが考案される </a:t>
            </a:r>
            <a:r>
              <a:rPr kumimoji="1" lang="en-US" altLang="ja-JP" sz="2000" dirty="0" smtClean="0">
                <a:sym typeface="Wingdings" panose="05000000000000000000" pitchFamily="2" charset="2"/>
              </a:rPr>
              <a:t> </a:t>
            </a:r>
            <a:r>
              <a:rPr lang="ja-JP" altLang="en-US" sz="2000" dirty="0" smtClean="0">
                <a:sym typeface="Wingdings" panose="05000000000000000000" pitchFamily="2" charset="2"/>
              </a:rPr>
              <a:t>線形分離不可能な問題を扱えないことが分かる</a:t>
            </a:r>
            <a:endParaRPr kumimoji="1" lang="en-US" altLang="ja-JP" sz="2000" dirty="0" smtClean="0"/>
          </a:p>
          <a:p>
            <a:pPr lvl="1">
              <a:lnSpc>
                <a:spcPct val="100000"/>
              </a:lnSpc>
              <a:spcBef>
                <a:spcPts val="600"/>
              </a:spcBef>
            </a:pPr>
            <a:r>
              <a:rPr kumimoji="1" lang="en-US" altLang="ja-JP" sz="2000" dirty="0" smtClean="0"/>
              <a:t>1980</a:t>
            </a:r>
            <a:r>
              <a:rPr kumimoji="1" lang="ja-JP" altLang="en-US" sz="2000" dirty="0" smtClean="0"/>
              <a:t>年代</a:t>
            </a:r>
            <a:r>
              <a:rPr kumimoji="1" lang="en-US" altLang="ja-JP" sz="2000" dirty="0" smtClean="0"/>
              <a:t>: </a:t>
            </a:r>
            <a:r>
              <a:rPr kumimoji="1" lang="ja-JP" altLang="en-US" sz="2000" dirty="0" smtClean="0"/>
              <a:t>多層パーセプトロンや</a:t>
            </a:r>
            <a:r>
              <a:rPr lang="ja-JP" altLang="en-US" sz="2000" dirty="0" smtClean="0"/>
              <a:t>誤差逆伝播法が考案される</a:t>
            </a:r>
            <a:endParaRPr lang="en-US" altLang="ja-JP" sz="2000" dirty="0" smtClean="0"/>
          </a:p>
          <a:p>
            <a:pPr lvl="2">
              <a:lnSpc>
                <a:spcPct val="100000"/>
              </a:lnSpc>
              <a:spcBef>
                <a:spcPts val="600"/>
              </a:spcBef>
            </a:pPr>
            <a:r>
              <a:rPr lang="en-US" altLang="ja-JP" sz="1600" dirty="0" smtClean="0"/>
              <a:t>[RUMELHART</a:t>
            </a:r>
            <a:r>
              <a:rPr lang="en-US" altLang="ja-JP" sz="1600" dirty="0"/>
              <a:t>, </a:t>
            </a:r>
            <a:r>
              <a:rPr lang="en-US" altLang="ja-JP" sz="1600" dirty="0" smtClean="0"/>
              <a:t>HINTON</a:t>
            </a:r>
            <a:r>
              <a:rPr lang="en-US" altLang="ja-JP" sz="1600" dirty="0"/>
              <a:t>, </a:t>
            </a:r>
            <a:r>
              <a:rPr lang="en-US" altLang="ja-JP" sz="1600" dirty="0" smtClean="0"/>
              <a:t>WILLIAMS, 1986] [</a:t>
            </a:r>
            <a:r>
              <a:rPr lang="en-US" altLang="ja-JP" sz="1600" dirty="0" err="1"/>
              <a:t>Fukishima</a:t>
            </a:r>
            <a:r>
              <a:rPr lang="en-US" altLang="ja-JP" sz="1600" dirty="0"/>
              <a:t> </a:t>
            </a:r>
            <a:r>
              <a:rPr lang="en-US" altLang="ja-JP" sz="1600" dirty="0" smtClean="0"/>
              <a:t>&amp; Miyake </a:t>
            </a:r>
            <a:r>
              <a:rPr lang="en-US" altLang="ja-JP" sz="1600" dirty="0" err="1" smtClean="0"/>
              <a:t>Neocognitron</a:t>
            </a:r>
            <a:r>
              <a:rPr lang="en-US" altLang="ja-JP" sz="1600" dirty="0" smtClean="0"/>
              <a:t>, 1982.] </a:t>
            </a:r>
            <a:endParaRPr kumimoji="1" lang="en-US" altLang="ja-JP" sz="1600" dirty="0" smtClean="0"/>
          </a:p>
          <a:p>
            <a:pPr lvl="2">
              <a:lnSpc>
                <a:spcPct val="100000"/>
              </a:lnSpc>
              <a:spcBef>
                <a:spcPts val="600"/>
              </a:spcBef>
              <a:buFont typeface="Wingdings" panose="05000000000000000000" pitchFamily="2" charset="2"/>
              <a:buChar char="à"/>
            </a:pPr>
            <a:r>
              <a:rPr kumimoji="1" lang="ja-JP" altLang="en-US" sz="1800" dirty="0" smtClean="0">
                <a:sym typeface="Wingdings" panose="05000000000000000000" pitchFamily="2" charset="2"/>
              </a:rPr>
              <a:t>当時の計算機能力</a:t>
            </a:r>
            <a:r>
              <a:rPr kumimoji="1" lang="en-US" altLang="ja-JP" sz="1800" dirty="0" smtClean="0">
                <a:sym typeface="Wingdings" panose="05000000000000000000" pitchFamily="2" charset="2"/>
              </a:rPr>
              <a:t>&amp;</a:t>
            </a:r>
            <a:r>
              <a:rPr kumimoji="1" lang="ja-JP" altLang="en-US" sz="1800" dirty="0" smtClean="0">
                <a:sym typeface="Wingdings" panose="05000000000000000000" pitchFamily="2" charset="2"/>
              </a:rPr>
              <a:t>データ量では，大規模なネットワークの学習に限界があった</a:t>
            </a:r>
            <a:endParaRPr kumimoji="1" lang="en-US" altLang="ja-JP" sz="1800" dirty="0" smtClean="0">
              <a:sym typeface="Wingdings" panose="05000000000000000000" pitchFamily="2" charset="2"/>
            </a:endParaRPr>
          </a:p>
          <a:p>
            <a:pPr lvl="2">
              <a:lnSpc>
                <a:spcPct val="100000"/>
              </a:lnSpc>
              <a:spcBef>
                <a:spcPts val="600"/>
              </a:spcBef>
              <a:buFont typeface="Wingdings" panose="05000000000000000000" pitchFamily="2" charset="2"/>
              <a:buChar char="à"/>
            </a:pPr>
            <a:r>
              <a:rPr kumimoji="1" lang="en-US" altLang="ja-JP" sz="1800" dirty="0" smtClean="0"/>
              <a:t>2000</a:t>
            </a:r>
            <a:r>
              <a:rPr kumimoji="1" lang="ja-JP" altLang="en-US" sz="1800" dirty="0" smtClean="0"/>
              <a:t>年代の前半は冬の時代．</a:t>
            </a:r>
            <a:endParaRPr kumimoji="1" lang="en-US" altLang="ja-JP" sz="1800" dirty="0" smtClean="0"/>
          </a:p>
          <a:p>
            <a:pPr lvl="1">
              <a:lnSpc>
                <a:spcPct val="100000"/>
              </a:lnSpc>
              <a:spcBef>
                <a:spcPts val="600"/>
              </a:spcBef>
            </a:pPr>
            <a:r>
              <a:rPr lang="en-US" altLang="ja-JP" sz="2000" dirty="0" smtClean="0"/>
              <a:t>2006</a:t>
            </a:r>
            <a:r>
              <a:rPr lang="ja-JP" altLang="en-US" sz="2000" dirty="0" smtClean="0"/>
              <a:t>年 </a:t>
            </a:r>
            <a:r>
              <a:rPr lang="en-US" altLang="ja-JP" sz="2000" dirty="0" smtClean="0"/>
              <a:t>: </a:t>
            </a:r>
            <a:r>
              <a:rPr lang="ja-JP" altLang="en-US" sz="2000" dirty="0" smtClean="0"/>
              <a:t>多層</a:t>
            </a:r>
            <a:r>
              <a:rPr lang="en-US" altLang="ja-JP" sz="2000" dirty="0" smtClean="0"/>
              <a:t>NN</a:t>
            </a:r>
            <a:r>
              <a:rPr lang="ja-JP" altLang="en-US" sz="2000" dirty="0" smtClean="0"/>
              <a:t>における革新</a:t>
            </a:r>
            <a:r>
              <a:rPr lang="en-US" altLang="ja-JP" sz="2000" dirty="0" smtClean="0"/>
              <a:t>, Deep auto encoder </a:t>
            </a:r>
            <a:r>
              <a:rPr lang="ja-JP" altLang="en-US" sz="2000" dirty="0" smtClean="0"/>
              <a:t>の活用 </a:t>
            </a:r>
            <a:r>
              <a:rPr lang="en-US" altLang="ja-JP" sz="2000" dirty="0" smtClean="0"/>
              <a:t>[Hinton and </a:t>
            </a:r>
            <a:r>
              <a:rPr lang="en-US" altLang="ja-JP" sz="2000" dirty="0" err="1" smtClean="0"/>
              <a:t>Salakhutdinov</a:t>
            </a:r>
            <a:r>
              <a:rPr lang="en-US" altLang="ja-JP" sz="2000" dirty="0" smtClean="0"/>
              <a:t>]</a:t>
            </a:r>
          </a:p>
          <a:p>
            <a:pPr lvl="1">
              <a:lnSpc>
                <a:spcPct val="100000"/>
              </a:lnSpc>
              <a:spcBef>
                <a:spcPts val="600"/>
              </a:spcBef>
            </a:pPr>
            <a:r>
              <a:rPr lang="en-US" altLang="ja-JP" sz="2000" dirty="0" smtClean="0"/>
              <a:t>2012</a:t>
            </a:r>
            <a:r>
              <a:rPr lang="ja-JP" altLang="en-US" sz="2000" dirty="0" smtClean="0"/>
              <a:t>年 </a:t>
            </a:r>
            <a:r>
              <a:rPr lang="en-US" altLang="ja-JP" sz="2000" dirty="0" smtClean="0"/>
              <a:t>: ILSVRC’12(</a:t>
            </a:r>
            <a:r>
              <a:rPr lang="ja-JP" altLang="en-US" sz="2000" dirty="0" smtClean="0"/>
              <a:t>画像識別コンペ</a:t>
            </a:r>
            <a:r>
              <a:rPr lang="en-US" altLang="ja-JP" sz="2000" dirty="0" smtClean="0"/>
              <a:t>)</a:t>
            </a:r>
            <a:r>
              <a:rPr lang="ja-JP" altLang="en-US" sz="2000" dirty="0" smtClean="0"/>
              <a:t>で</a:t>
            </a:r>
            <a:r>
              <a:rPr lang="en-US" altLang="ja-JP" sz="2000" dirty="0" smtClean="0"/>
              <a:t>Deep learning</a:t>
            </a:r>
            <a:r>
              <a:rPr lang="ja-JP" altLang="en-US" sz="2000" dirty="0" smtClean="0"/>
              <a:t>ベースの</a:t>
            </a:r>
            <a:r>
              <a:rPr lang="en-US" altLang="ja-JP" sz="2000" dirty="0" err="1" smtClean="0"/>
              <a:t>AlexNet</a:t>
            </a:r>
            <a:r>
              <a:rPr lang="ja-JP" altLang="en-US" sz="2000" dirty="0" smtClean="0"/>
              <a:t>が圧勝</a:t>
            </a:r>
            <a:endParaRPr lang="en-US" altLang="ja-JP" sz="2000" dirty="0" smtClean="0"/>
          </a:p>
          <a:p>
            <a:pPr lvl="1">
              <a:lnSpc>
                <a:spcPct val="100000"/>
              </a:lnSpc>
              <a:spcBef>
                <a:spcPts val="600"/>
              </a:spcBef>
            </a:pPr>
            <a:endParaRPr kumimoji="1" lang="ja-JP" altLang="en-US" sz="20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56364590"/>
              </p:ext>
            </p:extLst>
          </p:nvPr>
        </p:nvGraphicFramePr>
        <p:xfrm>
          <a:off x="303350" y="4406901"/>
          <a:ext cx="7176950" cy="2311400"/>
        </p:xfrm>
        <a:graphic>
          <a:graphicData uri="http://schemas.openxmlformats.org/presentationml/2006/ole">
            <mc:AlternateContent xmlns:mc="http://schemas.openxmlformats.org/markup-compatibility/2006">
              <mc:Choice xmlns:v="urn:schemas-microsoft-com:vml" Requires="v">
                <p:oleObj spid="_x0000_s2073" name="ビットマップ イメージ" r:id="rId4" imgW="6477120" imgH="2085840" progId="Paint.Picture">
                  <p:embed/>
                </p:oleObj>
              </mc:Choice>
              <mc:Fallback>
                <p:oleObj name="ビットマップ イメージ" r:id="rId4" imgW="6477120" imgH="2085840" progId="Paint.Picture">
                  <p:embed/>
                  <p:pic>
                    <p:nvPicPr>
                      <p:cNvPr id="0" name=""/>
                      <p:cNvPicPr/>
                      <p:nvPr/>
                    </p:nvPicPr>
                    <p:blipFill>
                      <a:blip r:embed="rId5"/>
                      <a:stretch>
                        <a:fillRect/>
                      </a:stretch>
                    </p:blipFill>
                    <p:spPr>
                      <a:xfrm>
                        <a:off x="303350" y="4406901"/>
                        <a:ext cx="7176950" cy="2311400"/>
                      </a:xfrm>
                      <a:prstGeom prst="rect">
                        <a:avLst/>
                      </a:prstGeom>
                    </p:spPr>
                  </p:pic>
                </p:oleObj>
              </mc:Fallback>
            </mc:AlternateContent>
          </a:graphicData>
        </a:graphic>
      </p:graphicFrame>
      <p:sp>
        <p:nvSpPr>
          <p:cNvPr id="14" name="正方形/長方形 13"/>
          <p:cNvSpPr/>
          <p:nvPr/>
        </p:nvSpPr>
        <p:spPr>
          <a:xfrm>
            <a:off x="7670800" y="5226735"/>
            <a:ext cx="4292600" cy="1138773"/>
          </a:xfrm>
          <a:prstGeom prst="rect">
            <a:avLst/>
          </a:prstGeom>
        </p:spPr>
        <p:txBody>
          <a:bodyPr wrap="square">
            <a:spAutoFit/>
          </a:bodyPr>
          <a:lstStyle/>
          <a:p>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AlexNet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の構造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Alex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Krizhevsky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et al. ImageNet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Classification with Deep Convolutional Neural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Networks]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Tree>
    <p:extLst>
      <p:ext uri="{BB962C8B-B14F-4D97-AF65-F5344CB8AC3E}">
        <p14:creationId xmlns:p14="http://schemas.microsoft.com/office/powerpoint/2010/main" val="487394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187326"/>
            <a:ext cx="11138519" cy="733270"/>
          </a:xfrm>
        </p:spPr>
        <p:txBody>
          <a:bodyPr>
            <a:normAutofit/>
          </a:bodyPr>
          <a:lstStyle/>
          <a:p>
            <a:r>
              <a:rPr kumimoji="1" lang="en-US" altLang="ja-JP" sz="3200" dirty="0" smtClean="0"/>
              <a:t>Deep learning</a:t>
            </a:r>
            <a:r>
              <a:rPr kumimoji="1" lang="ja-JP" altLang="en-US" sz="3200" dirty="0" smtClean="0"/>
              <a:t>の非常に簡単な説明</a:t>
            </a:r>
            <a:endParaRPr kumimoji="1" lang="ja-JP" altLang="en-US" sz="3200" dirty="0"/>
          </a:p>
        </p:txBody>
      </p:sp>
      <p:sp>
        <p:nvSpPr>
          <p:cNvPr id="3" name="コンテンツ プレースホルダー 2"/>
          <p:cNvSpPr>
            <a:spLocks noGrp="1"/>
          </p:cNvSpPr>
          <p:nvPr>
            <p:ph idx="1"/>
          </p:nvPr>
        </p:nvSpPr>
        <p:spPr>
          <a:xfrm>
            <a:off x="482601" y="3835400"/>
            <a:ext cx="11557000" cy="3022600"/>
          </a:xfrm>
        </p:spPr>
        <p:txBody>
          <a:bodyPr>
            <a:noAutofit/>
          </a:bodyPr>
          <a:lstStyle/>
          <a:p>
            <a:pPr>
              <a:lnSpc>
                <a:spcPct val="100000"/>
              </a:lnSpc>
              <a:spcBef>
                <a:spcPts val="600"/>
              </a:spcBef>
            </a:pPr>
            <a:r>
              <a:rPr kumimoji="1" lang="ja-JP" altLang="en-US" sz="2000" dirty="0" smtClean="0"/>
              <a:t>深く大規模な</a:t>
            </a:r>
            <a:r>
              <a:rPr kumimoji="1" lang="en-US" altLang="ja-JP" sz="2000" dirty="0" smtClean="0"/>
              <a:t>Deep Neural Network</a:t>
            </a:r>
            <a:r>
              <a:rPr kumimoji="1" lang="ja-JP" altLang="en-US" sz="2000" dirty="0" smtClean="0"/>
              <a:t>を用いた識別器</a:t>
            </a:r>
            <a:endParaRPr lang="en-US" altLang="ja-JP" sz="2000" dirty="0"/>
          </a:p>
          <a:p>
            <a:pPr>
              <a:lnSpc>
                <a:spcPct val="100000"/>
              </a:lnSpc>
              <a:spcBef>
                <a:spcPts val="600"/>
              </a:spcBef>
            </a:pPr>
            <a:r>
              <a:rPr kumimoji="1" lang="ja-JP" altLang="en-US" sz="2000" dirty="0" smtClean="0"/>
              <a:t>出力層の直前まで特徴抽出を繰り返し，最後の層で識別を行なう</a:t>
            </a:r>
            <a:endParaRPr kumimoji="1" lang="en-US" altLang="ja-JP" sz="2000" dirty="0" smtClean="0"/>
          </a:p>
          <a:p>
            <a:pPr>
              <a:lnSpc>
                <a:spcPct val="100000"/>
              </a:lnSpc>
              <a:spcBef>
                <a:spcPts val="600"/>
              </a:spcBef>
            </a:pPr>
            <a:r>
              <a:rPr kumimoji="1" lang="en-US" altLang="ja-JP" sz="2000" dirty="0" smtClean="0"/>
              <a:t>End-to-end</a:t>
            </a:r>
            <a:r>
              <a:rPr kumimoji="1" lang="ja-JP" altLang="en-US" sz="2000" dirty="0" smtClean="0"/>
              <a:t>な構造 </a:t>
            </a:r>
            <a:r>
              <a:rPr kumimoji="1" lang="en-US" altLang="ja-JP" sz="2000" dirty="0" smtClean="0"/>
              <a:t>: </a:t>
            </a:r>
            <a:r>
              <a:rPr kumimoji="1" lang="ja-JP" altLang="en-US" sz="2000" dirty="0" smtClean="0"/>
              <a:t>データから特徴抽出をせず</a:t>
            </a:r>
            <a:r>
              <a:rPr lang="ja-JP" altLang="en-US" sz="2000" dirty="0"/>
              <a:t>生</a:t>
            </a:r>
            <a:r>
              <a:rPr kumimoji="1" lang="ja-JP" altLang="en-US" sz="2000" dirty="0" smtClean="0"/>
              <a:t>データから出力を得る</a:t>
            </a:r>
            <a:endParaRPr kumimoji="1" lang="en-US" altLang="ja-JP" sz="2000" dirty="0" smtClean="0"/>
          </a:p>
          <a:p>
            <a:pPr lvl="1">
              <a:lnSpc>
                <a:spcPct val="100000"/>
              </a:lnSpc>
              <a:spcBef>
                <a:spcPts val="600"/>
              </a:spcBef>
            </a:pPr>
            <a:r>
              <a:rPr lang="ja-JP" altLang="en-US" sz="2000" dirty="0" smtClean="0"/>
              <a:t>画像データから特徴を抽出せず，画像データそのものを入力層に入れる</a:t>
            </a:r>
            <a:endParaRPr lang="en-US" altLang="ja-JP" sz="2000" dirty="0"/>
          </a:p>
          <a:p>
            <a:pPr lvl="1">
              <a:lnSpc>
                <a:spcPct val="100000"/>
              </a:lnSpc>
              <a:spcBef>
                <a:spcPts val="600"/>
              </a:spcBef>
            </a:pPr>
            <a:r>
              <a:rPr lang="ja-JP" altLang="en-US" sz="2000" dirty="0" smtClean="0"/>
              <a:t>つまり，深層学習は特徴抽出自体と識別方法を学習する</a:t>
            </a:r>
            <a:endParaRPr lang="en-US" altLang="ja-JP" sz="2000" dirty="0" smtClean="0"/>
          </a:p>
          <a:p>
            <a:pPr lvl="1">
              <a:lnSpc>
                <a:spcPct val="100000"/>
              </a:lnSpc>
              <a:spcBef>
                <a:spcPts val="600"/>
              </a:spcBef>
            </a:pPr>
            <a:r>
              <a:rPr lang="ja-JP" altLang="en-US" sz="2000" dirty="0" smtClean="0"/>
              <a:t>深層学習の流行後，従来の人が設計する特徴量を</a:t>
            </a:r>
            <a:r>
              <a:rPr lang="en-US" altLang="ja-JP" sz="2000" dirty="0" smtClean="0"/>
              <a:t>”hand-craft feature”</a:t>
            </a:r>
            <a:r>
              <a:rPr lang="ja-JP" altLang="en-US" sz="2000" dirty="0" smtClean="0"/>
              <a:t>と呼ぶことも</a:t>
            </a:r>
            <a:endParaRPr kumimoji="1" lang="en-US" altLang="ja-JP" sz="2000" dirty="0" smtClean="0"/>
          </a:p>
          <a:p>
            <a:pPr marL="0" indent="0">
              <a:lnSpc>
                <a:spcPct val="100000"/>
              </a:lnSpc>
              <a:spcBef>
                <a:spcPts val="600"/>
              </a:spcBef>
              <a:buNone/>
            </a:pPr>
            <a:endParaRPr lang="en-US" altLang="ja-JP" sz="100" dirty="0" smtClean="0"/>
          </a:p>
          <a:p>
            <a:pPr marL="0" indent="0">
              <a:lnSpc>
                <a:spcPct val="100000"/>
              </a:lnSpc>
              <a:spcBef>
                <a:spcPts val="600"/>
              </a:spcBef>
              <a:buNone/>
            </a:pPr>
            <a:r>
              <a:rPr lang="en-US" altLang="ja-JP" sz="1600" dirty="0" smtClean="0"/>
              <a:t>※</a:t>
            </a:r>
            <a:r>
              <a:rPr lang="ja-JP" altLang="en-US" sz="1600" dirty="0"/>
              <a:t>画像自体を出力するような</a:t>
            </a:r>
            <a:r>
              <a:rPr lang="en-US" altLang="ja-JP" sz="1600" dirty="0"/>
              <a:t>DNN</a:t>
            </a:r>
            <a:r>
              <a:rPr lang="ja-JP" altLang="en-US" sz="1600" dirty="0"/>
              <a:t>も存在する</a:t>
            </a:r>
            <a:endParaRPr lang="en-US" altLang="ja-JP" sz="1600" dirty="0"/>
          </a:p>
          <a:p>
            <a:pPr marL="0" indent="0">
              <a:lnSpc>
                <a:spcPct val="100000"/>
              </a:lnSpc>
              <a:spcBef>
                <a:spcPts val="600"/>
              </a:spcBef>
              <a:buNone/>
            </a:pPr>
            <a:r>
              <a:rPr lang="en-US" altLang="ja-JP" sz="1600" dirty="0"/>
              <a:t>※</a:t>
            </a:r>
            <a:r>
              <a:rPr lang="ja-JP" altLang="en-US" sz="1600" dirty="0"/>
              <a:t>画像畳み込みをする層を持つ</a:t>
            </a:r>
            <a:r>
              <a:rPr lang="en-US" altLang="ja-JP" sz="1600" dirty="0"/>
              <a:t>Convolutional Neural Network</a:t>
            </a:r>
            <a:r>
              <a:rPr lang="ja-JP" altLang="en-US" sz="1600" dirty="0"/>
              <a:t>も有名</a:t>
            </a:r>
            <a:r>
              <a:rPr lang="ja-JP" altLang="en-US" sz="1600" dirty="0" smtClean="0"/>
              <a:t>に</a:t>
            </a:r>
            <a:endParaRPr lang="en-US" altLang="ja-JP" sz="1600" dirty="0"/>
          </a:p>
          <a:p>
            <a:pPr lvl="1">
              <a:lnSpc>
                <a:spcPct val="100000"/>
              </a:lnSpc>
              <a:spcBef>
                <a:spcPts val="600"/>
              </a:spcBef>
            </a:pPr>
            <a:endParaRPr kumimoji="1" lang="ja-JP" altLang="en-US" sz="1600" dirty="0"/>
          </a:p>
        </p:txBody>
      </p:sp>
      <p:grpSp>
        <p:nvGrpSpPr>
          <p:cNvPr id="4" name="グループ化 3"/>
          <p:cNvGrpSpPr/>
          <p:nvPr/>
        </p:nvGrpSpPr>
        <p:grpSpPr>
          <a:xfrm>
            <a:off x="970643" y="937987"/>
            <a:ext cx="9222014" cy="2071913"/>
            <a:chOff x="1770743" y="2728687"/>
            <a:chExt cx="9222014" cy="2539998"/>
          </a:xfrm>
        </p:grpSpPr>
        <p:sp>
          <p:nvSpPr>
            <p:cNvPr id="5" name="正方形/長方形 4"/>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6" name="正方形/長方形 5"/>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4" name="直線コネクタ 13"/>
            <p:cNvCxnSpPr>
              <a:stCxn id="5" idx="3"/>
              <a:endCxn id="6"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sp>
        <p:nvSpPr>
          <p:cNvPr id="25" name="正方形/長方形 24"/>
          <p:cNvSpPr/>
          <p:nvPr/>
        </p:nvSpPr>
        <p:spPr>
          <a:xfrm>
            <a:off x="7466221" y="6330434"/>
            <a:ext cx="3863558" cy="369332"/>
          </a:xfrm>
          <a:prstGeom prst="rect">
            <a:avLst/>
          </a:prstGeom>
        </p:spPr>
        <p:txBody>
          <a:bodyPr wrap="none">
            <a:spAutoFit/>
          </a:bodyPr>
          <a:lstStyle/>
          <a:p>
            <a:r>
              <a:rPr lang="en-US" altLang="ja-JP" dirty="0">
                <a:sym typeface="Wingdings" panose="05000000000000000000" pitchFamily="2" charset="2"/>
              </a:rPr>
              <a:t> </a:t>
            </a:r>
            <a:r>
              <a:rPr lang="ja-JP" altLang="en-US" dirty="0">
                <a:sym typeface="Wingdings" panose="05000000000000000000" pitchFamily="2" charset="2"/>
              </a:rPr>
              <a:t>研究室で学ぶことになると思います</a:t>
            </a:r>
            <a:endParaRPr lang="ja-JP" altLang="en-US" dirty="0"/>
          </a:p>
        </p:txBody>
      </p:sp>
      <p:sp>
        <p:nvSpPr>
          <p:cNvPr id="26" name="左中かっこ 25"/>
          <p:cNvSpPr/>
          <p:nvPr/>
        </p:nvSpPr>
        <p:spPr>
          <a:xfrm rot="16200000">
            <a:off x="9400381" y="2305843"/>
            <a:ext cx="279400" cy="1331913"/>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4826198" y="-860624"/>
            <a:ext cx="311931" cy="7697377"/>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p:cNvSpPr/>
          <p:nvPr/>
        </p:nvSpPr>
        <p:spPr>
          <a:xfrm>
            <a:off x="4296427" y="3181704"/>
            <a:ext cx="1422184"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正方形/長方形 28"/>
          <p:cNvSpPr/>
          <p:nvPr/>
        </p:nvSpPr>
        <p:spPr>
          <a:xfrm>
            <a:off x="9156526" y="3181704"/>
            <a:ext cx="803425"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スライド番号プレースホルダー 29"/>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spTree>
    <p:extLst>
      <p:ext uri="{BB962C8B-B14F-4D97-AF65-F5344CB8AC3E}">
        <p14:creationId xmlns:p14="http://schemas.microsoft.com/office/powerpoint/2010/main" val="1234371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0501" y="5152207"/>
            <a:ext cx="10998819" cy="1340668"/>
          </a:xfrm>
        </p:spPr>
        <p:txBody>
          <a:bodyPr>
            <a:normAutofit/>
          </a:bodyPr>
          <a:lstStyle/>
          <a:p>
            <a:pPr algn="r"/>
            <a:r>
              <a:rPr lang="ja-JP" altLang="en-US" sz="3600" b="1" dirty="0" smtClean="0"/>
              <a:t>誤差逆伝搬</a:t>
            </a:r>
            <a:r>
              <a:rPr kumimoji="1" lang="en-US" altLang="ja-JP" sz="3600" b="1" dirty="0" smtClean="0"/>
              <a:t/>
            </a:r>
            <a:br>
              <a:rPr kumimoji="1" lang="en-US" altLang="ja-JP" sz="3600" b="1" dirty="0" smtClean="0"/>
            </a:br>
            <a:r>
              <a:rPr kumimoji="1" lang="en-US" altLang="ja-JP" sz="3600" b="1" dirty="0" smtClean="0"/>
              <a:t>back propagation</a:t>
            </a:r>
            <a:endParaRPr kumimoji="1" lang="ja-JP" altLang="en-US" sz="3100" dirty="0"/>
          </a:p>
        </p:txBody>
      </p:sp>
      <p:sp>
        <p:nvSpPr>
          <p:cNvPr id="3" name="コンテンツ プレースホルダー 2"/>
          <p:cNvSpPr>
            <a:spLocks noGrp="1"/>
          </p:cNvSpPr>
          <p:nvPr>
            <p:ph idx="1"/>
          </p:nvPr>
        </p:nvSpPr>
        <p:spPr>
          <a:xfrm>
            <a:off x="525524" y="1343722"/>
            <a:ext cx="10984305" cy="2558975"/>
          </a:xfrm>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734545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355600"/>
                <a:ext cx="5842619" cy="6284951"/>
              </a:xfrm>
            </p:spPr>
            <p:txBody>
              <a:bodyPr>
                <a:noAutofit/>
              </a:bodyPr>
              <a:lstStyle/>
              <a:p>
                <a:pPr marL="0" indent="0">
                  <a:buNone/>
                </a:pPr>
                <a:r>
                  <a:rPr kumimoji="1" lang="ja-JP" altLang="en-US" sz="2000" b="1" dirty="0" smtClean="0">
                    <a:latin typeface="Times New Roman" panose="02020603050405020304" pitchFamily="18" charset="0"/>
                    <a:cs typeface="Times New Roman" panose="02020603050405020304" pitchFamily="18" charset="0"/>
                  </a:rPr>
                  <a:t>代数の定義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dirty="0" smtClean="0">
                    <a:latin typeface="Times New Roman" panose="02020603050405020304" pitchFamily="18" charset="0"/>
                    <a:cs typeface="Times New Roman" panose="02020603050405020304" pitchFamily="18" charset="0"/>
                  </a:rPr>
                  <a:t>簡単のため，入力層・中間層・出力層の</a:t>
                </a:r>
                <a:r>
                  <a:rPr kumimoji="1" lang="en-US" altLang="ja-JP" sz="2000" dirty="0" smtClean="0">
                    <a:latin typeface="Times New Roman" panose="02020603050405020304" pitchFamily="18" charset="0"/>
                    <a:cs typeface="Times New Roman" panose="02020603050405020304" pitchFamily="18" charset="0"/>
                  </a:rPr>
                  <a:t>3</a:t>
                </a:r>
                <a:r>
                  <a:rPr kumimoji="1" lang="ja-JP" altLang="en-US" sz="2000" dirty="0" smtClean="0">
                    <a:latin typeface="Times New Roman" panose="02020603050405020304" pitchFamily="18" charset="0"/>
                    <a:cs typeface="Times New Roman" panose="02020603050405020304" pitchFamily="18" charset="0"/>
                  </a:rPr>
                  <a:t>層から構成される</a:t>
                </a:r>
                <a:r>
                  <a:rPr kumimoji="1" lang="en-US" altLang="ja-JP" sz="2000" dirty="0" smtClean="0">
                    <a:latin typeface="Times New Roman" panose="02020603050405020304" pitchFamily="18" charset="0"/>
                    <a:cs typeface="Times New Roman" panose="02020603050405020304" pitchFamily="18" charset="0"/>
                  </a:rPr>
                  <a:t>NN</a:t>
                </a:r>
                <a:r>
                  <a:rPr kumimoji="1" lang="ja-JP" altLang="en-US" sz="2000" dirty="0" smtClean="0">
                    <a:latin typeface="Times New Roman" panose="02020603050405020304" pitchFamily="18" charset="0"/>
                    <a:cs typeface="Times New Roman" panose="02020603050405020304" pitchFamily="18" charset="0"/>
                  </a:rPr>
                  <a:t>を考える</a:t>
                </a:r>
                <a:endParaRPr kumimoji="1"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図の通り</a:t>
                </a:r>
                <a:r>
                  <a:rPr lang="en-US" altLang="ja-JP" sz="2000" dirty="0" smtClean="0">
                    <a:latin typeface="Times New Roman" panose="02020603050405020304" pitchFamily="18" charset="0"/>
                    <a:cs typeface="Times New Roman" panose="02020603050405020304" pitchFamily="18" charset="0"/>
                  </a:rPr>
                  <a:t>3</a:t>
                </a:r>
                <a:r>
                  <a:rPr lang="ja-JP" altLang="en-US" sz="2000" dirty="0" smtClean="0">
                    <a:latin typeface="Times New Roman" panose="02020603050405020304" pitchFamily="18" charset="0"/>
                    <a:cs typeface="Times New Roman" panose="02020603050405020304" pitchFamily="18" charset="0"/>
                  </a:rPr>
                  <a:t>個のユニットに特に注目する</a:t>
                </a:r>
                <a:endParaRPr lang="en-US" altLang="ja-JP" sz="20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入力層の </a:t>
                </a:r>
                <a:r>
                  <a:rPr lang="en-US" altLang="ja-JP" sz="1600" i="1" dirty="0" err="1" smtClean="0">
                    <a:latin typeface="Times New Roman" panose="02020603050405020304" pitchFamily="18" charset="0"/>
                    <a:cs typeface="Times New Roman" panose="02020603050405020304" pitchFamily="18" charset="0"/>
                  </a:rPr>
                  <a:t>i</a:t>
                </a:r>
                <a:r>
                  <a:rPr lang="ja-JP" altLang="en-US" sz="1600" i="1" dirty="0" smtClean="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中間層の </a:t>
                </a:r>
                <a:r>
                  <a:rPr lang="en-US" altLang="ja-JP" sz="1600" i="1" dirty="0" smtClean="0">
                    <a:latin typeface="Times New Roman" panose="02020603050405020304" pitchFamily="18" charset="0"/>
                    <a:cs typeface="Times New Roman" panose="02020603050405020304" pitchFamily="18" charset="0"/>
                  </a:rPr>
                  <a:t>j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kumimoji="1" lang="ja-JP" altLang="en-US" sz="1600" dirty="0" smtClean="0">
                    <a:latin typeface="Times New Roman" panose="02020603050405020304" pitchFamily="18" charset="0"/>
                    <a:cs typeface="Times New Roman" panose="02020603050405020304" pitchFamily="18" charset="0"/>
                  </a:rPr>
                  <a:t>出力層の </a:t>
                </a:r>
                <a:r>
                  <a:rPr kumimoji="1" lang="en-US" altLang="ja-JP" sz="1600" i="1" dirty="0" smtClean="0">
                    <a:latin typeface="Times New Roman" panose="02020603050405020304" pitchFamily="18" charset="0"/>
                    <a:cs typeface="Times New Roman" panose="02020603050405020304" pitchFamily="18" charset="0"/>
                  </a:rPr>
                  <a:t>k</a:t>
                </a:r>
                <a:r>
                  <a:rPr kumimoji="1" lang="en-US" altLang="ja-JP" sz="1600" dirty="0" smtClean="0">
                    <a:latin typeface="Times New Roman" panose="02020603050405020304" pitchFamily="18" charset="0"/>
                    <a:cs typeface="Times New Roman" panose="02020603050405020304" pitchFamily="18" charset="0"/>
                  </a:rPr>
                  <a:t> </a:t>
                </a:r>
                <a:r>
                  <a:rPr kumimoji="1" lang="ja-JP" altLang="en-US" sz="1600" dirty="0" smtClean="0">
                    <a:latin typeface="Times New Roman" panose="02020603050405020304" pitchFamily="18" charset="0"/>
                    <a:cs typeface="Times New Roman" panose="02020603050405020304" pitchFamily="18" charset="0"/>
                  </a:rPr>
                  <a:t>番目のユニット</a:t>
                </a:r>
                <a:endParaRPr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ベクトル</a:t>
                </a:r>
                <a:r>
                  <a:rPr lang="en-US" altLang="ja-JP" sz="2000" b="1" dirty="0" smtClean="0">
                    <a:latin typeface="Times New Roman" panose="02020603050405020304" pitchFamily="18" charset="0"/>
                    <a:cs typeface="Times New Roman" panose="02020603050405020304" pitchFamily="18" charset="0"/>
                  </a:rPr>
                  <a:t>x</a:t>
                </a:r>
                <a:r>
                  <a:rPr lang="ja-JP" altLang="en-US" sz="2000" dirty="0" smtClean="0">
                    <a:latin typeface="Times New Roman" panose="02020603050405020304" pitchFamily="18" charset="0"/>
                    <a:cs typeface="Times New Roman" panose="02020603050405020304" pitchFamily="18" charset="0"/>
                  </a:rPr>
                  <a:t>を入力層へ入力したときの各ユニットへの入出力を以下の通り定義する</a:t>
                </a:r>
                <a:endParaRPr lang="en-US" altLang="ja-JP" sz="2000" dirty="0">
                  <a:latin typeface="Times New Roman" panose="02020603050405020304" pitchFamily="18" charset="0"/>
                  <a:cs typeface="Times New Roman" panose="02020603050405020304" pitchFamily="18" charset="0"/>
                </a:endParaRPr>
              </a:p>
              <a:p>
                <a:r>
                  <a:rPr kumimoji="1"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err="1" smtClean="0">
                    <a:latin typeface="Times New Roman" panose="02020603050405020304" pitchFamily="18" charset="0"/>
                    <a:cs typeface="Times New Roman" panose="02020603050405020304" pitchFamily="18" charset="0"/>
                  </a:rPr>
                  <a:t>への</a:t>
                </a:r>
                <a:r>
                  <a:rPr lang="ja-JP" altLang="en-US" sz="1800" i="1" dirty="0" smtClean="0">
                    <a:latin typeface="Times New Roman" panose="02020603050405020304" pitchFamily="18" charset="0"/>
                    <a:cs typeface="Times New Roman" panose="02020603050405020304" pitchFamily="18" charset="0"/>
                  </a:rPr>
                  <a:t>入力</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smtClean="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 </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err="1" smtClean="0">
                    <a:latin typeface="Times New Roman" panose="02020603050405020304" pitchFamily="18" charset="0"/>
                    <a:cs typeface="Times New Roman" panose="02020603050405020304" pitchFamily="18" charset="0"/>
                  </a:rPr>
                  <a:t>へ</a:t>
                </a:r>
                <a:r>
                  <a:rPr lang="ja-JP" altLang="en-US" sz="1800" i="1" dirty="0" err="1">
                    <a:latin typeface="Times New Roman" panose="02020603050405020304" pitchFamily="18" charset="0"/>
                    <a:cs typeface="Times New Roman" panose="02020603050405020304" pitchFamily="18" charset="0"/>
                  </a:rPr>
                  <a:t>の</a:t>
                </a:r>
                <a:r>
                  <a:rPr lang="ja-JP" altLang="en-US" sz="1800" i="1" dirty="0" smtClean="0">
                    <a:latin typeface="Times New Roman" panose="02020603050405020304" pitchFamily="18" charset="0"/>
                    <a:cs typeface="Times New Roman" panose="02020603050405020304" pitchFamily="18" charset="0"/>
                  </a:rPr>
                  <a:t>入力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e>
                    </m:nary>
                    <m:sSub>
                      <m:sSubPr>
                        <m:ctrlPr>
                          <a:rPr lang="en-US" altLang="ja-JP" sz="1800" i="1">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e>
                        </m:nary>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smtClean="0">
                    <a:latin typeface="Times New Roman" panose="02020603050405020304" pitchFamily="18" charset="0"/>
                    <a:cs typeface="Times New Roman" panose="02020603050405020304" pitchFamily="18" charset="0"/>
                  </a:rPr>
                  <a:t>からの出力</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smtClean="0">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i="1">
                                <a:latin typeface="Cambria Math" panose="02040503050406030204" pitchFamily="18" charset="0"/>
                                <a:cs typeface="Times New Roman" panose="02020603050405020304" pitchFamily="18" charset="0"/>
                              </a:rPr>
                              <m:t>𝑗</m:t>
                            </m:r>
                          </m:sub>
                        </m:sSub>
                      </m:e>
                    </m:d>
                  </m:oMath>
                </a14:m>
                <a:endParaRPr lang="en-US" altLang="ja-JP" sz="1800" i="1" dirty="0" smtClean="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i="1" dirty="0">
                  <a:latin typeface="Times New Roman" panose="02020603050405020304" pitchFamily="18" charset="0"/>
                  <a:cs typeface="Times New Roman" panose="02020603050405020304" pitchFamily="18" charset="0"/>
                </a:endParaRPr>
              </a:p>
              <a:p>
                <a:pPr marL="0" indent="0">
                  <a:buNone/>
                </a:pPr>
                <a:r>
                  <a:rPr kumimoji="1" lang="en-US" altLang="ja-JP" sz="18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ja-JP" sz="1800" b="0" i="1" smtClean="0">
                        <a:latin typeface="Cambria Math" panose="02040503050406030204" pitchFamily="18" charset="0"/>
                        <a:cs typeface="Times New Roman" panose="02020603050405020304" pitchFamily="18" charset="0"/>
                      </a:rPr>
                      <m:t> </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b="0" i="1" smtClean="0">
                        <a:latin typeface="Cambria Math" panose="02040503050406030204" pitchFamily="18" charset="0"/>
                        <a:cs typeface="Times New Roman" panose="02020603050405020304" pitchFamily="18" charset="0"/>
                      </a:rPr>
                      <m:t> </m:t>
                    </m:r>
                  </m:oMath>
                </a14:m>
                <a:r>
                  <a:rPr kumimoji="1" lang="ja-JP" altLang="en-US" sz="1800" i="1" dirty="0" smtClean="0">
                    <a:latin typeface="Times New Roman" panose="02020603050405020304" pitchFamily="18" charset="0"/>
                    <a:cs typeface="Times New Roman" panose="02020603050405020304" pitchFamily="18" charset="0"/>
                  </a:rPr>
                  <a:t>はユニット</a:t>
                </a:r>
                <a:r>
                  <a:rPr kumimoji="1" lang="en-US" altLang="ja-JP" sz="1800" i="1" dirty="0" err="1" smtClean="0">
                    <a:latin typeface="Times New Roman" panose="02020603050405020304" pitchFamily="18" charset="0"/>
                    <a:cs typeface="Times New Roman" panose="02020603050405020304" pitchFamily="18" charset="0"/>
                  </a:rPr>
                  <a:t>i</a:t>
                </a:r>
                <a:r>
                  <a:rPr kumimoji="1" lang="ja-JP" altLang="en-US" sz="1800" i="1" dirty="0" smtClean="0">
                    <a:latin typeface="Times New Roman" panose="02020603050405020304" pitchFamily="18" charset="0"/>
                    <a:cs typeface="Times New Roman" panose="02020603050405020304" pitchFamily="18" charset="0"/>
                  </a:rPr>
                  <a:t>とユニット</a:t>
                </a:r>
                <a:r>
                  <a:rPr kumimoji="1" lang="en-US" altLang="ja-JP" sz="1800" i="1" dirty="0" smtClean="0">
                    <a:latin typeface="Times New Roman" panose="02020603050405020304" pitchFamily="18" charset="0"/>
                    <a:cs typeface="Times New Roman" panose="02020603050405020304" pitchFamily="18" charset="0"/>
                  </a:rPr>
                  <a:t>j</a:t>
                </a:r>
                <a:r>
                  <a:rPr kumimoji="1" lang="ja-JP" altLang="en-US" sz="1800" i="1" dirty="0" smtClean="0">
                    <a:latin typeface="Times New Roman" panose="02020603050405020304" pitchFamily="18" charset="0"/>
                    <a:cs typeface="Times New Roman" panose="02020603050405020304" pitchFamily="18" charset="0"/>
                  </a:rPr>
                  <a:t>間の重み係数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1800" i="1">
                        <a:latin typeface="Cambria Math" panose="02040503050406030204" pitchFamily="18" charset="0"/>
                        <a:cs typeface="Times New Roman" panose="02020603050405020304" pitchFamily="18" charset="0"/>
                      </a:rPr>
                      <m:t>𝑓</m:t>
                    </m:r>
                  </m:oMath>
                </a14:m>
                <a:r>
                  <a:rPr kumimoji="1" lang="ja-JP" altLang="en-US" sz="1800" i="1" dirty="0" smtClean="0">
                    <a:latin typeface="Times New Roman" panose="02020603050405020304" pitchFamily="18" charset="0"/>
                    <a:cs typeface="Times New Roman" panose="02020603050405020304" pitchFamily="18" charset="0"/>
                  </a:rPr>
                  <a:t>は微分可能な非線形関数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600" dirty="0" smtClean="0">
                  <a:latin typeface="Times New Roman" panose="02020603050405020304" pitchFamily="18" charset="0"/>
                  <a:cs typeface="Times New Roman" panose="02020603050405020304" pitchFamily="18" charset="0"/>
                </a:endParaRPr>
              </a:p>
              <a:p>
                <a:pPr marL="0" indent="0">
                  <a:buNone/>
                </a:pP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355600"/>
                <a:ext cx="5842619" cy="6284951"/>
              </a:xfrm>
              <a:blipFill rotWithShape="0">
                <a:blip r:embed="rId2"/>
                <a:stretch>
                  <a:fillRect l="-1148" t="-1164"/>
                </a:stretch>
              </a:blipFill>
            </p:spPr>
            <p:txBody>
              <a:bodyPr/>
              <a:lstStyle/>
              <a:p>
                <a:r>
                  <a:rPr lang="ja-JP" altLang="en-US">
                    <a:noFill/>
                  </a:rPr>
                  <a:t> </a:t>
                </a:r>
              </a:p>
            </p:txBody>
          </p:sp>
        </mc:Fallback>
      </mc:AlternateContent>
      <p:grpSp>
        <p:nvGrpSpPr>
          <p:cNvPr id="35" name="グループ化 34"/>
          <p:cNvGrpSpPr/>
          <p:nvPr/>
        </p:nvGrpSpPr>
        <p:grpSpPr>
          <a:xfrm>
            <a:off x="7115915" y="101397"/>
            <a:ext cx="4381583" cy="3126788"/>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2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正方形/長方形 35"/>
              <p:cNvSpPr/>
              <p:nvPr/>
            </p:nvSpPr>
            <p:spPr>
              <a:xfrm>
                <a:off x="7851514" y="1328177"/>
                <a:ext cx="552972"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𝑖𝑗</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51514" y="1328177"/>
                <a:ext cx="552972" cy="391646"/>
              </a:xfrm>
              <a:prstGeom prst="rect">
                <a:avLst/>
              </a:prstGeom>
              <a:blipFill rotWithShape="0">
                <a:blip r:embed="rId3"/>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9845414" y="1328177"/>
                <a:ext cx="57490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𝑗</m:t>
                          </m:r>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9845414" y="1328177"/>
                <a:ext cx="574901" cy="391646"/>
              </a:xfrm>
              <a:prstGeom prst="rect">
                <a:avLst/>
              </a:prstGeom>
              <a:blipFill rotWithShape="0">
                <a:blip r:embed="rId4"/>
                <a:stretch>
                  <a:fillRect b="-7813"/>
                </a:stretch>
              </a:blipFill>
            </p:spPr>
            <p:txBody>
              <a:bodyPr/>
              <a:lstStyle/>
              <a:p>
                <a:r>
                  <a:rPr lang="ja-JP" altLang="en-US">
                    <a:noFill/>
                  </a:rPr>
                  <a:t> </a:t>
                </a:r>
              </a:p>
            </p:txBody>
          </p:sp>
        </mc:Fallback>
      </mc:AlternateContent>
      <p:grpSp>
        <p:nvGrpSpPr>
          <p:cNvPr id="39" name="グループ化 38"/>
          <p:cNvGrpSpPr/>
          <p:nvPr/>
        </p:nvGrpSpPr>
        <p:grpSpPr>
          <a:xfrm>
            <a:off x="7141315" y="3934412"/>
            <a:ext cx="511040" cy="2364788"/>
            <a:chOff x="6314945" y="1002402"/>
            <a:chExt cx="511040" cy="2364788"/>
          </a:xfrm>
        </p:grpSpPr>
        <p:sp>
          <p:nvSpPr>
            <p:cNvPr id="54" name="円/楕円 53"/>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5" name="円/楕円 5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56" name="円/楕円 55"/>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52" name="円/楕円 51"/>
          <p:cNvSpPr/>
          <p:nvPr/>
        </p:nvSpPr>
        <p:spPr>
          <a:xfrm>
            <a:off x="9076586" y="48739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42" name="直線矢印コネクタ 41"/>
          <p:cNvCxnSpPr>
            <a:stCxn id="54" idx="6"/>
            <a:endCxn id="52" idx="2"/>
          </p:cNvCxnSpPr>
          <p:nvPr/>
        </p:nvCxnSpPr>
        <p:spPr>
          <a:xfrm>
            <a:off x="7652355" y="4189932"/>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6"/>
            <a:endCxn id="52" idx="2"/>
          </p:cNvCxnSpPr>
          <p:nvPr/>
        </p:nvCxnSpPr>
        <p:spPr>
          <a:xfrm>
            <a:off x="7652355" y="5129506"/>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56" idx="6"/>
            <a:endCxn id="52" idx="2"/>
          </p:cNvCxnSpPr>
          <p:nvPr/>
        </p:nvCxnSpPr>
        <p:spPr>
          <a:xfrm flipV="1">
            <a:off x="7652355" y="5129507"/>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52" idx="6"/>
          </p:cNvCxnSpPr>
          <p:nvPr/>
        </p:nvCxnSpPr>
        <p:spPr>
          <a:xfrm flipV="1">
            <a:off x="9587626" y="5129506"/>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正方形/長方形 59"/>
              <p:cNvSpPr/>
              <p:nvPr/>
            </p:nvSpPr>
            <p:spPr>
              <a:xfrm>
                <a:off x="9564473" y="4594617"/>
                <a:ext cx="6210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𝑔</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564473" y="4594617"/>
                <a:ext cx="621004" cy="55791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556120" y="4147577"/>
                <a:ext cx="58048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556120" y="4147577"/>
                <a:ext cx="580480" cy="557910"/>
              </a:xfrm>
              <a:prstGeom prst="rect">
                <a:avLst/>
              </a:prstGeom>
              <a:blipFill rotWithShape="0">
                <a:blip r:embed="rId6"/>
                <a:stretch>
                  <a:fillRect/>
                </a:stretch>
              </a:blipFill>
            </p:spPr>
            <p:txBody>
              <a:bodyPr/>
              <a:lstStyle/>
              <a:p>
                <a:r>
                  <a:rPr lang="ja-JP" altLang="en-US">
                    <a:noFill/>
                  </a:rPr>
                  <a:t> </a:t>
                </a:r>
              </a:p>
            </p:txBody>
          </p:sp>
        </mc:Fallback>
      </mc:AlternateContent>
      <p:sp>
        <p:nvSpPr>
          <p:cNvPr id="62" name="円/楕円 61"/>
          <p:cNvSpPr/>
          <p:nvPr/>
        </p:nvSpPr>
        <p:spPr>
          <a:xfrm>
            <a:off x="8509000" y="4610100"/>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7" name="スライド番号プレースホルダー 16"/>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164604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27001"/>
                <a:ext cx="6604619" cy="5143499"/>
              </a:xfrm>
            </p:spPr>
            <p:txBody>
              <a:bodyPr>
                <a:noAutofit/>
              </a:bodyPr>
              <a:lstStyle/>
              <a:p>
                <a:pPr marL="0" indent="0">
                  <a:lnSpc>
                    <a:spcPct val="100000"/>
                  </a:lnSpc>
                  <a:spcBef>
                    <a:spcPts val="600"/>
                  </a:spcBef>
                  <a:spcAft>
                    <a:spcPts val="300"/>
                  </a:spcAft>
                  <a:buNone/>
                </a:pPr>
                <a:r>
                  <a:rPr lang="ja-JP" altLang="en-US" sz="2000" b="1" dirty="0" smtClean="0">
                    <a:latin typeface="Times New Roman" panose="02020603050405020304" pitchFamily="18" charset="0"/>
                    <a:cs typeface="Times New Roman" panose="02020603050405020304" pitchFamily="18" charset="0"/>
                  </a:rPr>
                  <a:t>誤差逆伝播</a:t>
                </a:r>
                <a:r>
                  <a:rPr lang="ja-JP" altLang="en-US" sz="2000" b="1" dirty="0">
                    <a:latin typeface="Times New Roman" panose="02020603050405020304" pitchFamily="18" charset="0"/>
                    <a:cs typeface="Times New Roman" panose="02020603050405020304" pitchFamily="18" charset="0"/>
                  </a:rPr>
                  <a:t>法</a:t>
                </a:r>
                <a:r>
                  <a:rPr kumimoji="1" lang="ja-JP" altLang="en-US" sz="2000" b="1" dirty="0" smtClean="0">
                    <a:latin typeface="Times New Roman" panose="02020603050405020304" pitchFamily="18" charset="0"/>
                    <a:cs typeface="Times New Roman" panose="02020603050405020304" pitchFamily="18" charset="0"/>
                  </a:rPr>
                  <a:t> </a:t>
                </a:r>
                <a:r>
                  <a:rPr kumimoji="1" lang="en-US" altLang="ja-JP" sz="2000" b="1"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ja-JP" altLang="en-US" sz="1800" dirty="0" smtClean="0">
                    <a:latin typeface="Times New Roman" panose="02020603050405020304" pitchFamily="18" charset="0"/>
                    <a:cs typeface="Times New Roman" panose="02020603050405020304" pitchFamily="18" charset="0"/>
                  </a:rPr>
                  <a:t>ひとつ</a:t>
                </a:r>
                <a:r>
                  <a:rPr lang="ja-JP" altLang="en-US" sz="1800" dirty="0">
                    <a:latin typeface="Times New Roman" panose="02020603050405020304" pitchFamily="18" charset="0"/>
                    <a:cs typeface="Times New Roman" panose="02020603050405020304" pitchFamily="18" charset="0"/>
                  </a:rPr>
                  <a:t>ずつ</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smtClean="0">
                    <a:latin typeface="Times New Roman" panose="02020603050405020304" pitchFamily="18" charset="0"/>
                    <a:cs typeface="Times New Roman" panose="02020603050405020304" pitchFamily="18" charset="0"/>
                  </a:rPr>
                  <a:t>(</a:t>
                </a:r>
                <a:r>
                  <a:rPr lang="en-US" altLang="ja-JP" sz="1800" b="1" dirty="0" smtClean="0">
                    <a:latin typeface="Times New Roman" panose="02020603050405020304" pitchFamily="18" charset="0"/>
                    <a:cs typeface="Times New Roman" panose="02020603050405020304" pitchFamily="18" charset="0"/>
                  </a:rPr>
                  <a:t>x, t)</a:t>
                </a:r>
                <a:r>
                  <a:rPr lang="ja-JP" altLang="en-US" sz="1800" dirty="0" smtClean="0">
                    <a:latin typeface="Times New Roman" panose="02020603050405020304" pitchFamily="18" charset="0"/>
                    <a:cs typeface="Times New Roman" panose="02020603050405020304" pitchFamily="18" charset="0"/>
                  </a:rPr>
                  <a:t>を読み込み，誤差を利用して逐次的に重み</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ja-JP" altLang="en-US" sz="1800" i="1">
                        <a:latin typeface="Cambria Math" panose="02040503050406030204" pitchFamily="18" charset="0"/>
                        <a:cs typeface="Times New Roman" panose="02020603050405020304" pitchFamily="18" charset="0"/>
                      </a:rPr>
                      <m:t>を</m:t>
                    </m:r>
                  </m:oMath>
                </a14:m>
                <a:r>
                  <a:rPr lang="ja-JP" altLang="en-US" sz="1800" dirty="0" smtClean="0">
                    <a:latin typeface="Times New Roman" panose="02020603050405020304" pitchFamily="18" charset="0"/>
                    <a:cs typeface="Times New Roman" panose="02020603050405020304" pitchFamily="18" charset="0"/>
                  </a:rPr>
                  <a:t>更新する手法</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1. </a:t>
                </a:r>
                <a:r>
                  <a:rPr lang="ja-JP" altLang="en-US" sz="1800" dirty="0" smtClean="0">
                    <a:latin typeface="Times New Roman" panose="02020603050405020304" pitchFamily="18" charset="0"/>
                    <a:cs typeface="Times New Roman" panose="02020603050405020304" pitchFamily="18" charset="0"/>
                  </a:rPr>
                  <a:t>重みは何かしらの方法（ランダムとか）で初期化する</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2. </a:t>
                </a:r>
                <a:r>
                  <a:rPr lang="ja-JP" altLang="en-US" sz="1800" dirty="0" smtClean="0">
                    <a:latin typeface="Times New Roman" panose="02020603050405020304" pitchFamily="18" charset="0"/>
                    <a:cs typeface="Times New Roman" panose="02020603050405020304" pitchFamily="18" charset="0"/>
                  </a:rPr>
                  <a:t>あ</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a:t>
                </a:r>
                <a:r>
                  <a:rPr lang="en-US" altLang="ja-JP" sz="1800" b="1" dirty="0" smtClean="0">
                    <a:latin typeface="Times New Roman" panose="02020603050405020304" pitchFamily="18" charset="0"/>
                    <a:cs typeface="Times New Roman" panose="02020603050405020304" pitchFamily="18" charset="0"/>
                  </a:rPr>
                  <a:t>t</a:t>
                </a:r>
                <a:r>
                  <a:rPr lang="en-US" altLang="ja-JP" sz="1800" dirty="0" smtClean="0">
                    <a:latin typeface="Times New Roman" panose="02020603050405020304" pitchFamily="18" charset="0"/>
                    <a:cs typeface="Times New Roman" panose="02020603050405020304" pitchFamily="18" charset="0"/>
                  </a:rPr>
                  <a:t>)</a:t>
                </a:r>
                <a:r>
                  <a:rPr lang="ja-JP" altLang="en-US" sz="1800" dirty="0" smtClean="0">
                    <a:latin typeface="Times New Roman" panose="02020603050405020304" pitchFamily="18" charset="0"/>
                    <a:cs typeface="Times New Roman" panose="02020603050405020304" pitchFamily="18" charset="0"/>
                  </a:rPr>
                  <a:t>を読み込み</a:t>
                </a:r>
                <a:r>
                  <a:rPr lang="en-US" altLang="ja-JP" sz="1800"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2-0. NN</a:t>
                </a:r>
                <a:r>
                  <a:rPr lang="ja-JP" altLang="en-US" sz="1800" dirty="0" smtClean="0">
                    <a:latin typeface="Times New Roman" panose="02020603050405020304" pitchFamily="18" charset="0"/>
                    <a:cs typeface="Times New Roman" panose="02020603050405020304" pitchFamily="18" charset="0"/>
                  </a:rPr>
                  <a:t>を計算し全層におけ</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出力 を得る</a:t>
                </a:r>
                <a:r>
                  <a:rPr lang="ja-JP" altLang="en-US"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2-1. </a:t>
                </a:r>
                <a:r>
                  <a:rPr lang="ja-JP" altLang="en-US" sz="1800" dirty="0" smtClean="0">
                    <a:latin typeface="Times New Roman" panose="02020603050405020304" pitchFamily="18" charset="0"/>
                    <a:cs typeface="Times New Roman" panose="02020603050405020304" pitchFamily="18" charset="0"/>
                  </a:rPr>
                  <a:t>出力層の誤差を計算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ユニット</a:t>
                </a:r>
                <a:r>
                  <a:rPr lang="en-US" altLang="ja-JP" sz="1800" i="1" dirty="0" smtClean="0">
                    <a:latin typeface="Times New Roman" panose="02020603050405020304" pitchFamily="18" charset="0"/>
                    <a:cs typeface="Times New Roman" panose="02020603050405020304" pitchFamily="18" charset="0"/>
                  </a:rPr>
                  <a:t>k</a:t>
                </a:r>
                <a:r>
                  <a:rPr lang="ja-JP" altLang="en-US" sz="1800" dirty="0" smtClean="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𝑡</m:t>
                            </m:r>
                          </m:e>
                          <m:sub>
                            <m:r>
                              <a:rPr lang="en-US" altLang="ja-JP" sz="1800" i="1">
                                <a:latin typeface="Cambria Math" panose="02040503050406030204" pitchFamily="18" charset="0"/>
                                <a:cs typeface="Times New Roman" panose="02020603050405020304" pitchFamily="18" charset="0"/>
                              </a:rPr>
                              <m:t>𝑘</m:t>
                            </m:r>
                          </m:sub>
                        </m:sSub>
                      </m:e>
                    </m:d>
                    <m:r>
                      <a:rPr lang="en-US" altLang="ja-JP" sz="1800" b="0" i="1" smtClean="0">
                        <a:latin typeface="Cambria Math" panose="02040503050406030204" pitchFamily="18" charset="0"/>
                        <a:cs typeface="Times New Roman" panose="02020603050405020304" pitchFamily="18" charset="0"/>
                      </a:rPr>
                      <m:t>𝑓</m:t>
                    </m:r>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2-2. </a:t>
                </a:r>
                <a:r>
                  <a:rPr lang="ja-JP" altLang="en-US" sz="1800" dirty="0" smtClean="0">
                    <a:latin typeface="Times New Roman" panose="02020603050405020304" pitchFamily="18" charset="0"/>
                    <a:cs typeface="Times New Roman" panose="02020603050405020304" pitchFamily="18" charset="0"/>
                  </a:rPr>
                  <a:t>中間層の</a:t>
                </a:r>
                <a:r>
                  <a:rPr lang="ja-JP" altLang="en-US" sz="1800" dirty="0">
                    <a:latin typeface="Times New Roman" panose="02020603050405020304" pitchFamily="18" charset="0"/>
                    <a:cs typeface="Times New Roman" panose="02020603050405020304" pitchFamily="18" charset="0"/>
                  </a:rPr>
                  <a:t>誤差を</a:t>
                </a:r>
                <a:r>
                  <a:rPr lang="ja-JP" altLang="en-US" sz="1800" dirty="0" smtClean="0">
                    <a:latin typeface="Times New Roman" panose="02020603050405020304" pitchFamily="18" charset="0"/>
                    <a:cs typeface="Times New Roman" panose="02020603050405020304" pitchFamily="18" charset="0"/>
                  </a:rPr>
                  <a:t>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a:t>
                </a:r>
                <a:r>
                  <a:rPr lang="ja-JP" altLang="en-US" sz="1800" dirty="0" smtClean="0">
                    <a:latin typeface="Times New Roman" panose="02020603050405020304" pitchFamily="18" charset="0"/>
                    <a:cs typeface="Times New Roman" panose="02020603050405020304" pitchFamily="18" charset="0"/>
                  </a:rPr>
                  <a:t>の</a:t>
                </a:r>
                <a:r>
                  <a:rPr lang="ja-JP" altLang="en-US" sz="1800" dirty="0">
                    <a:latin typeface="Times New Roman" panose="02020603050405020304" pitchFamily="18" charset="0"/>
                    <a:cs typeface="Times New Roman" panose="02020603050405020304" pitchFamily="18" charset="0"/>
                  </a:rPr>
                  <a:t>誤差は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𝑘</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𝑗𝑘</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𝑘</m:t>
                                </m:r>
                              </m:sub>
                            </m:sSub>
                          </m:e>
                        </m:nary>
                      </m:e>
                    </m:d>
                    <m:r>
                      <a:rPr lang="en-US" altLang="ja-JP" sz="1800" i="1">
                        <a:latin typeface="Cambria Math" panose="02040503050406030204" pitchFamily="18" charset="0"/>
                        <a:cs typeface="Times New Roman" panose="02020603050405020304" pitchFamily="18" charset="0"/>
                      </a:rPr>
                      <m:t>𝑓</m:t>
                    </m:r>
                    <m:r>
                      <a:rPr lang="en-US" altLang="ja-JP" sz="1800" i="1">
                        <a:latin typeface="Cambria Math" panose="02040503050406030204" pitchFamily="18" charset="0"/>
                        <a:cs typeface="Times New Roman" panose="02020603050405020304" pitchFamily="18" charset="0"/>
                      </a:rPr>
                      <m:t>′</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2-3. </a:t>
                </a:r>
                <a:r>
                  <a:rPr lang="ja-JP" altLang="en-US" sz="1800" dirty="0" smtClean="0">
                    <a:latin typeface="Times New Roman" panose="02020603050405020304" pitchFamily="18" charset="0"/>
                    <a:cs typeface="Times New Roman" panose="02020603050405020304" pitchFamily="18" charset="0"/>
                  </a:rPr>
                  <a:t>重みを以下の通り更新</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𝑗</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r>
                  <a:rPr lang="en-US" altLang="ja-JP"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b="0" i="1" smtClean="0">
                        <a:latin typeface="Cambria Math" panose="02040503050406030204" pitchFamily="18" charset="0"/>
                        <a:cs typeface="Times New Roman" panose="02020603050405020304" pitchFamily="18" charset="0"/>
                      </a:rPr>
                      <m:t>−</m:t>
                    </m:r>
                    <m:r>
                      <a:rPr lang="en-US" altLang="ja-JP" sz="1800" b="0" i="1" smtClean="0">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r>
                  <a:rPr lang="en-US" altLang="ja-JP" sz="1800" dirty="0" smtClean="0">
                    <a:latin typeface="Times New Roman" panose="02020603050405020304" pitchFamily="18" charset="0"/>
                    <a:cs typeface="Times New Roman" panose="02020603050405020304" pitchFamily="18" charset="0"/>
                  </a:rPr>
                  <a:t> </a:t>
                </a:r>
                <a:endParaRPr lang="en-US" altLang="ja-JP" sz="2000" dirty="0" smtClean="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27001"/>
                <a:ext cx="6604619" cy="5143499"/>
              </a:xfrm>
              <a:blipFill rotWithShape="0">
                <a:blip r:embed="rId2"/>
                <a:stretch>
                  <a:fillRect l="-1016" t="-1066" r="-739"/>
                </a:stretch>
              </a:blipFill>
            </p:spPr>
            <p:txBody>
              <a:bodyPr/>
              <a:lstStyle/>
              <a:p>
                <a:r>
                  <a:rPr lang="ja-JP" altLang="en-US">
                    <a:noFill/>
                  </a:rPr>
                  <a:t> </a:t>
                </a:r>
              </a:p>
            </p:txBody>
          </p:sp>
        </mc:Fallback>
      </mc:AlternateContent>
      <p:grpSp>
        <p:nvGrpSpPr>
          <p:cNvPr id="35" name="グループ化 34"/>
          <p:cNvGrpSpPr/>
          <p:nvPr/>
        </p:nvGrpSpPr>
        <p:grpSpPr>
          <a:xfrm>
            <a:off x="7192115" y="418898"/>
            <a:ext cx="3648581" cy="2603703"/>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mc:AlternateContent xmlns:mc="http://schemas.openxmlformats.org/markup-compatibility/2006" xmlns:a14="http://schemas.microsoft.com/office/drawing/2010/main">
            <mc:Choice Requires="a14">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r>
                                <a:rPr lang="en-US" altLang="ja-JP" i="1">
                                  <a:solidFill>
                                    <a:schemeClr val="tx1"/>
                                  </a:solidFill>
                                  <a:latin typeface="Cambria Math" panose="02040503050406030204" pitchFamily="18" charset="0"/>
                                  <a:cs typeface="Times New Roman" panose="02020603050405020304" pitchFamily="18" charset="0"/>
                                </a:rPr>
                                <m:t>1</m:t>
                              </m:r>
                            </m:sub>
                          </m:sSub>
                        </m:oMath>
                      </m:oMathPara>
                    </a14:m>
                    <a:endParaRPr lang="ja-JP" altLang="en-US"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8319109" y="114767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1600" i="1">
                                  <a:solidFill>
                                    <a:schemeClr val="tx1"/>
                                  </a:solidFill>
                                  <a:latin typeface="Cambria Math" panose="02040503050406030204" pitchFamily="18" charset="0"/>
                                  <a:cs typeface="Times New Roman" panose="02020603050405020304" pitchFamily="18" charset="0"/>
                                </a:rPr>
                              </m:ctrlPr>
                            </m:sSubPr>
                            <m:e>
                              <m:r>
                                <a:rPr lang="en-US" altLang="ja-JP" sz="1600" i="1">
                                  <a:solidFill>
                                    <a:schemeClr val="tx1"/>
                                  </a:solidFill>
                                  <a:latin typeface="Cambria Math" panose="02040503050406030204" pitchFamily="18" charset="0"/>
                                  <a:cs typeface="Times New Roman" panose="02020603050405020304" pitchFamily="18" charset="0"/>
                                </a:rPr>
                                <m:t>𝑔</m:t>
                              </m:r>
                            </m:e>
                            <m:sub>
                              <m:r>
                                <a:rPr lang="en-US" altLang="ja-JP" sz="1600" b="0" i="1" smtClean="0">
                                  <a:solidFill>
                                    <a:schemeClr val="tx1"/>
                                  </a:solidFill>
                                  <a:latin typeface="Cambria Math" panose="02040503050406030204" pitchFamily="18" charset="0"/>
                                  <a:cs typeface="Times New Roman" panose="02020603050405020304" pitchFamily="18" charset="0"/>
                                </a:rPr>
                                <m:t>𝑗</m:t>
                              </m:r>
                            </m:sub>
                          </m:sSub>
                        </m:oMath>
                      </m:oMathPara>
                    </a14:m>
                    <a:endParaRPr lang="ja-JP" altLang="en-US" sz="1600" dirty="0">
                      <a:solidFill>
                        <a:schemeClr val="tx1"/>
                      </a:solidFill>
                    </a:endParaRPr>
                  </a:p>
                </p:txBody>
              </p:sp>
            </mc:Choice>
            <mc:Fallback xmlns="">
              <p:sp>
                <p:nvSpPr>
                  <p:cNvPr id="8" name="円/楕円 7"/>
                  <p:cNvSpPr>
                    <a:spLocks noRot="1" noChangeAspect="1" noMove="1" noResize="1" noEditPoints="1" noAdjustHandles="1" noChangeArrowheads="1" noChangeShapeType="1" noTextEdit="1"/>
                  </p:cNvSpPr>
                  <p:nvPr/>
                </p:nvSpPr>
                <p:spPr>
                  <a:xfrm>
                    <a:off x="8319109" y="2035922"/>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sSub>
                                <m:sSubPr>
                                  <m:ctrlPr>
                                    <a:rPr lang="en-US" altLang="ja-JP" b="0" i="1" smtClean="0">
                                      <a:solidFill>
                                        <a:schemeClr val="tx1"/>
                                      </a:solidFill>
                                      <a:latin typeface="Cambria Math" panose="02040503050406030204" pitchFamily="18" charset="0"/>
                                      <a:cs typeface="Times New Roman" panose="02020603050405020304" pitchFamily="18" charset="0"/>
                                    </a:rPr>
                                  </m:ctrlPr>
                                </m:sSubPr>
                                <m:e>
                                  <m:r>
                                    <a:rPr lang="en-US" altLang="ja-JP" b="0" i="1" smtClean="0">
                                      <a:solidFill>
                                        <a:schemeClr val="tx1"/>
                                      </a:solidFill>
                                      <a:latin typeface="Cambria Math" panose="02040503050406030204" pitchFamily="18" charset="0"/>
                                      <a:cs typeface="Times New Roman" panose="02020603050405020304" pitchFamily="18" charset="0"/>
                                    </a:rPr>
                                    <m:t>𝑁</m:t>
                                  </m:r>
                                </m:e>
                                <m:sub>
                                  <m:r>
                                    <a:rPr lang="en-US" altLang="ja-JP" b="0" i="1" smtClean="0">
                                      <a:solidFill>
                                        <a:schemeClr val="tx1"/>
                                      </a:solidFill>
                                      <a:latin typeface="Cambria Math" panose="02040503050406030204" pitchFamily="18" charset="0"/>
                                      <a:cs typeface="Times New Roman" panose="02020603050405020304" pitchFamily="18" charset="0"/>
                                    </a:rPr>
                                    <m:t>𝑗</m:t>
                                  </m:r>
                                </m:sub>
                              </m:sSub>
                            </m:sub>
                          </m:sSub>
                        </m:oMath>
                      </m:oMathPara>
                    </a14:m>
                    <a:endParaRPr lang="ja-JP" altLang="en-US" dirty="0">
                      <a:solidFill>
                        <a:schemeClr val="tx1"/>
                      </a:solidFill>
                    </a:endParaRPr>
                  </a:p>
                </p:txBody>
              </p:sp>
            </mc:Choice>
            <mc:Fallback xmlns="">
              <p:sp>
                <p:nvSpPr>
                  <p:cNvPr id="9" name="円/楕円 8"/>
                  <p:cNvSpPr>
                    <a:spLocks noRot="1" noChangeAspect="1" noMove="1" noResize="1" noEditPoints="1" noAdjustHandles="1" noChangeArrowheads="1" noChangeShapeType="1" noTextEdit="1"/>
                  </p:cNvSpPr>
                  <p:nvPr/>
                </p:nvSpPr>
                <p:spPr>
                  <a:xfrm>
                    <a:off x="8319109" y="2924173"/>
                    <a:ext cx="511040" cy="511040"/>
                  </a:xfrm>
                  <a:prstGeom prst="ellipse">
                    <a:avLst/>
                  </a:prstGeom>
                  <a:blipFill rotWithShape="0">
                    <a:blip r:embed="rId5"/>
                    <a:stretch>
                      <a:fillRect l="-12000" b="-1333"/>
                    </a:stretch>
                  </a:blipFill>
                  <a:ln w="31750"/>
                </p:spPr>
                <p:txBody>
                  <a:bodyPr/>
                  <a:lstStyle/>
                  <a:p>
                    <a:r>
                      <a:rPr lang="ja-JP" altLang="en-US">
                        <a:noFill/>
                      </a:rPr>
                      <a:t> </a:t>
                    </a:r>
                  </a:p>
                </p:txBody>
              </p:sp>
            </mc:Fallback>
          </mc:AlternateContent>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a:xfrm rot="5400000">
            <a:off x="8965621" y="176302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37" name="正方形/長方形 36"/>
              <p:cNvSpPr/>
              <p:nvPr/>
            </p:nvSpPr>
            <p:spPr>
              <a:xfrm>
                <a:off x="6766934" y="38837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766934" y="388378"/>
                <a:ext cx="478725"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38" name="正方形/長方形 37"/>
          <p:cNvSpPr/>
          <p:nvPr/>
        </p:nvSpPr>
        <p:spPr>
          <a:xfrm rot="5400000">
            <a:off x="7395901" y="1879274"/>
            <a:ext cx="228692" cy="584775"/>
          </a:xfrm>
          <a:prstGeom prst="rect">
            <a:avLst/>
          </a:prstGeom>
        </p:spPr>
        <p:txBody>
          <a:bodyPr wrap="square">
            <a:spAutoFit/>
          </a:bodyPr>
          <a:lstStyle/>
          <a:p>
            <a:r>
              <a:rPr lang="en-US" altLang="ja-JP" sz="3200" dirty="0" smtClean="0"/>
              <a:t>…</a:t>
            </a:r>
            <a:endParaRPr lang="ja-JP" altLang="en-US" sz="3200" dirty="0"/>
          </a:p>
        </p:txBody>
      </p:sp>
      <p:sp>
        <p:nvSpPr>
          <p:cNvPr id="40" name="正方形/長方形 39"/>
          <p:cNvSpPr/>
          <p:nvPr/>
        </p:nvSpPr>
        <p:spPr>
          <a:xfrm rot="5400000">
            <a:off x="7395901" y="761675"/>
            <a:ext cx="228692" cy="584775"/>
          </a:xfrm>
          <a:prstGeom prst="rect">
            <a:avLst/>
          </a:prstGeom>
        </p:spPr>
        <p:txBody>
          <a:bodyPr wrap="square">
            <a:spAutoFit/>
          </a:bodyPr>
          <a:lstStyle/>
          <a:p>
            <a:r>
              <a:rPr lang="en-US" altLang="ja-JP" sz="3200" dirty="0" smtClean="0"/>
              <a:t>…</a:t>
            </a:r>
            <a:endParaRPr lang="ja-JP" altLang="en-US" sz="3200" dirty="0"/>
          </a:p>
        </p:txBody>
      </p:sp>
      <p:sp>
        <p:nvSpPr>
          <p:cNvPr id="41" name="正方形/長方形 40"/>
          <p:cNvSpPr/>
          <p:nvPr/>
        </p:nvSpPr>
        <p:spPr>
          <a:xfrm rot="5400000">
            <a:off x="8965621" y="105437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45" name="直線矢印コネクタ 44"/>
          <p:cNvCxnSpPr>
            <a:stCxn id="6" idx="6"/>
            <a:endCxn id="7" idx="2"/>
          </p:cNvCxnSpPr>
          <p:nvPr/>
        </p:nvCxnSpPr>
        <p:spPr>
          <a:xfrm flipV="1">
            <a:off x="7617662" y="98109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5" idx="6"/>
            <a:endCxn id="7" idx="2"/>
          </p:cNvCxnSpPr>
          <p:nvPr/>
        </p:nvCxnSpPr>
        <p:spPr>
          <a:xfrm flipV="1">
            <a:off x="7617662" y="98109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 idx="6"/>
            <a:endCxn id="7" idx="2"/>
          </p:cNvCxnSpPr>
          <p:nvPr/>
        </p:nvCxnSpPr>
        <p:spPr>
          <a:xfrm>
            <a:off x="7617662" y="63167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 idx="6"/>
            <a:endCxn id="9" idx="2"/>
          </p:cNvCxnSpPr>
          <p:nvPr/>
        </p:nvCxnSpPr>
        <p:spPr>
          <a:xfrm>
            <a:off x="7617662" y="63167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6" idx="6"/>
            <a:endCxn id="9" idx="2"/>
          </p:cNvCxnSpPr>
          <p:nvPr/>
        </p:nvCxnSpPr>
        <p:spPr>
          <a:xfrm flipV="1">
            <a:off x="7617662" y="246040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 idx="6"/>
            <a:endCxn id="9" idx="2"/>
          </p:cNvCxnSpPr>
          <p:nvPr/>
        </p:nvCxnSpPr>
        <p:spPr>
          <a:xfrm>
            <a:off x="7617662" y="172075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0" idx="2"/>
          </p:cNvCxnSpPr>
          <p:nvPr/>
        </p:nvCxnSpPr>
        <p:spPr>
          <a:xfrm flipV="1">
            <a:off x="9229178" y="74119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7" idx="6"/>
            <a:endCxn id="10" idx="2"/>
          </p:cNvCxnSpPr>
          <p:nvPr/>
        </p:nvCxnSpPr>
        <p:spPr>
          <a:xfrm flipV="1">
            <a:off x="9229178" y="74119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6"/>
            <a:endCxn id="10" idx="2"/>
          </p:cNvCxnSpPr>
          <p:nvPr/>
        </p:nvCxnSpPr>
        <p:spPr>
          <a:xfrm flipV="1">
            <a:off x="9229178" y="74119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 idx="6"/>
            <a:endCxn id="12" idx="2"/>
          </p:cNvCxnSpPr>
          <p:nvPr/>
        </p:nvCxnSpPr>
        <p:spPr>
          <a:xfrm>
            <a:off x="9229178" y="98109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8" idx="6"/>
            <a:endCxn id="12" idx="2"/>
          </p:cNvCxnSpPr>
          <p:nvPr/>
        </p:nvCxnSpPr>
        <p:spPr>
          <a:xfrm>
            <a:off x="9229178" y="172075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9" idx="6"/>
            <a:endCxn id="12" idx="2"/>
          </p:cNvCxnSpPr>
          <p:nvPr/>
        </p:nvCxnSpPr>
        <p:spPr>
          <a:xfrm>
            <a:off x="9229178" y="246040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正方形/長方形 74"/>
              <p:cNvSpPr/>
              <p:nvPr/>
            </p:nvSpPr>
            <p:spPr>
              <a:xfrm>
                <a:off x="6766934" y="14856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75" name="正方形/長方形 74"/>
              <p:cNvSpPr>
                <a:spLocks noRot="1" noChangeAspect="1" noMove="1" noResize="1" noEditPoints="1" noAdjustHandles="1" noChangeArrowheads="1" noChangeShapeType="1" noTextEdit="1"/>
              </p:cNvSpPr>
              <p:nvPr/>
            </p:nvSpPr>
            <p:spPr>
              <a:xfrm>
                <a:off x="6766934" y="1485658"/>
                <a:ext cx="478725" cy="369332"/>
              </a:xfrm>
              <a:prstGeom prst="rect">
                <a:avLst/>
              </a:prstGeom>
              <a:blipFill rotWithShape="0">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766934" y="25905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6766934" y="2590558"/>
                <a:ext cx="478725"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0418819" y="56363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0418819" y="563638"/>
                <a:ext cx="478725" cy="369332"/>
              </a:xfrm>
              <a:prstGeom prst="rect">
                <a:avLst/>
              </a:prstGeom>
              <a:blipFill rotWithShape="0">
                <a:blip r:embed="rId9"/>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10426439" y="153899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10426439" y="1538998"/>
                <a:ext cx="478725" cy="369332"/>
              </a:xfrm>
              <a:prstGeom prst="rect">
                <a:avLst/>
              </a:prstGeom>
              <a:blipFill rotWithShape="0">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10464539" y="2506738"/>
                <a:ext cx="47872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10464539" y="2506738"/>
                <a:ext cx="478725" cy="404213"/>
              </a:xfrm>
              <a:prstGeom prst="rect">
                <a:avLst/>
              </a:prstGeom>
              <a:blipFill rotWithShape="0">
                <a:blip r:embed="rId11"/>
                <a:stretch>
                  <a:fillRect r="-3846"/>
                </a:stretch>
              </a:blipFill>
            </p:spPr>
            <p:txBody>
              <a:bodyPr/>
              <a:lstStyle/>
              <a:p>
                <a:r>
                  <a:rPr lang="ja-JP" altLang="en-US">
                    <a:noFill/>
                  </a:rPr>
                  <a:t> </a:t>
                </a:r>
              </a:p>
            </p:txBody>
          </p:sp>
        </mc:Fallback>
      </mc:AlternateContent>
      <p:grpSp>
        <p:nvGrpSpPr>
          <p:cNvPr id="80" name="グループ化 79"/>
          <p:cNvGrpSpPr/>
          <p:nvPr/>
        </p:nvGrpSpPr>
        <p:grpSpPr>
          <a:xfrm>
            <a:off x="7192115" y="3943148"/>
            <a:ext cx="3648581" cy="2603703"/>
            <a:chOff x="7166715" y="583997"/>
            <a:chExt cx="4381583" cy="3126788"/>
          </a:xfrm>
        </p:grpSpPr>
        <p:grpSp>
          <p:nvGrpSpPr>
            <p:cNvPr id="81" name="グループ化 80"/>
            <p:cNvGrpSpPr/>
            <p:nvPr/>
          </p:nvGrpSpPr>
          <p:grpSpPr>
            <a:xfrm>
              <a:off x="7166715" y="583997"/>
              <a:ext cx="511040" cy="3126788"/>
              <a:chOff x="6314945" y="634102"/>
              <a:chExt cx="511040" cy="3126788"/>
            </a:xfrm>
          </p:grpSpPr>
          <p:sp>
            <p:nvSpPr>
              <p:cNvPr id="96" name="円/楕円 95"/>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7" name="円/楕円 96"/>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98" name="円/楕円 97"/>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2" name="グループ化 81"/>
            <p:cNvGrpSpPr/>
            <p:nvPr/>
          </p:nvGrpSpPr>
          <p:grpSpPr>
            <a:xfrm>
              <a:off x="9101986" y="1003620"/>
              <a:ext cx="511040" cy="2287543"/>
              <a:chOff x="8319109" y="1147670"/>
              <a:chExt cx="511040" cy="2287543"/>
            </a:xfrm>
          </p:grpSpPr>
          <p:sp>
            <p:nvSpPr>
              <p:cNvPr id="93" name="円/楕円 92"/>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4" name="円/楕円 93"/>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5" name="円/楕円 94"/>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3" name="グループ化 82"/>
            <p:cNvGrpSpPr/>
            <p:nvPr/>
          </p:nvGrpSpPr>
          <p:grpSpPr>
            <a:xfrm>
              <a:off x="11037258" y="715521"/>
              <a:ext cx="511040" cy="2863740"/>
              <a:chOff x="10185488" y="872097"/>
              <a:chExt cx="511040" cy="2863740"/>
            </a:xfrm>
          </p:grpSpPr>
          <p:sp>
            <p:nvSpPr>
              <p:cNvPr id="90" name="円/楕円 8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1" name="円/楕円 9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2" name="円/楕円 9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84" name="直線矢印コネクタ 83"/>
            <p:cNvCxnSpPr>
              <a:stCxn id="96" idx="6"/>
              <a:endCxn id="94"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97" idx="6"/>
              <a:endCxn id="94"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98" idx="6"/>
              <a:endCxn id="94"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3" idx="6"/>
              <a:endCxn id="9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94" idx="6"/>
              <a:endCxn id="9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95" idx="6"/>
              <a:endCxn id="9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正方形/長方形 98"/>
          <p:cNvSpPr/>
          <p:nvPr/>
        </p:nvSpPr>
        <p:spPr>
          <a:xfrm rot="5400000">
            <a:off x="8965621" y="528727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100" name="正方形/長方形 99"/>
              <p:cNvSpPr/>
              <p:nvPr/>
            </p:nvSpPr>
            <p:spPr>
              <a:xfrm>
                <a:off x="6766934" y="391262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00" name="正方形/長方形 99"/>
              <p:cNvSpPr>
                <a:spLocks noRot="1" noChangeAspect="1" noMove="1" noResize="1" noEditPoints="1" noAdjustHandles="1" noChangeArrowheads="1" noChangeShapeType="1" noTextEdit="1"/>
              </p:cNvSpPr>
              <p:nvPr/>
            </p:nvSpPr>
            <p:spPr>
              <a:xfrm>
                <a:off x="6766934" y="3912628"/>
                <a:ext cx="478725" cy="369332"/>
              </a:xfrm>
              <a:prstGeom prst="rect">
                <a:avLst/>
              </a:prstGeom>
              <a:blipFill rotWithShape="0">
                <a:blip r:embed="rId12"/>
                <a:stretch>
                  <a:fillRect/>
                </a:stretch>
              </a:blipFill>
            </p:spPr>
            <p:txBody>
              <a:bodyPr/>
              <a:lstStyle/>
              <a:p>
                <a:r>
                  <a:rPr lang="ja-JP" altLang="en-US">
                    <a:noFill/>
                  </a:rPr>
                  <a:t> </a:t>
                </a:r>
              </a:p>
            </p:txBody>
          </p:sp>
        </mc:Fallback>
      </mc:AlternateContent>
      <p:sp>
        <p:nvSpPr>
          <p:cNvPr id="101" name="正方形/長方形 100"/>
          <p:cNvSpPr/>
          <p:nvPr/>
        </p:nvSpPr>
        <p:spPr>
          <a:xfrm rot="5400000">
            <a:off x="7395901" y="5403524"/>
            <a:ext cx="228692" cy="584775"/>
          </a:xfrm>
          <a:prstGeom prst="rect">
            <a:avLst/>
          </a:prstGeom>
        </p:spPr>
        <p:txBody>
          <a:bodyPr wrap="square">
            <a:spAutoFit/>
          </a:bodyPr>
          <a:lstStyle/>
          <a:p>
            <a:r>
              <a:rPr lang="en-US" altLang="ja-JP" sz="3200" dirty="0" smtClean="0"/>
              <a:t>…</a:t>
            </a:r>
            <a:endParaRPr lang="ja-JP" altLang="en-US" sz="3200" dirty="0"/>
          </a:p>
        </p:txBody>
      </p:sp>
      <p:sp>
        <p:nvSpPr>
          <p:cNvPr id="102" name="正方形/長方形 101"/>
          <p:cNvSpPr/>
          <p:nvPr/>
        </p:nvSpPr>
        <p:spPr>
          <a:xfrm rot="5400000">
            <a:off x="7395901" y="4285925"/>
            <a:ext cx="228692" cy="584775"/>
          </a:xfrm>
          <a:prstGeom prst="rect">
            <a:avLst/>
          </a:prstGeom>
        </p:spPr>
        <p:txBody>
          <a:bodyPr wrap="square">
            <a:spAutoFit/>
          </a:bodyPr>
          <a:lstStyle/>
          <a:p>
            <a:r>
              <a:rPr lang="en-US" altLang="ja-JP" sz="3200" dirty="0" smtClean="0"/>
              <a:t>…</a:t>
            </a:r>
            <a:endParaRPr lang="ja-JP" altLang="en-US" sz="3200" dirty="0"/>
          </a:p>
        </p:txBody>
      </p:sp>
      <p:sp>
        <p:nvSpPr>
          <p:cNvPr id="103" name="正方形/長方形 102"/>
          <p:cNvSpPr/>
          <p:nvPr/>
        </p:nvSpPr>
        <p:spPr>
          <a:xfrm rot="5400000">
            <a:off x="8965621" y="457862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104" name="直線矢印コネクタ 103"/>
          <p:cNvCxnSpPr>
            <a:stCxn id="98" idx="6"/>
            <a:endCxn id="93" idx="2"/>
          </p:cNvCxnSpPr>
          <p:nvPr/>
        </p:nvCxnSpPr>
        <p:spPr>
          <a:xfrm flipV="1">
            <a:off x="7617662" y="450534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7" idx="6"/>
            <a:endCxn id="93" idx="2"/>
          </p:cNvCxnSpPr>
          <p:nvPr/>
        </p:nvCxnSpPr>
        <p:spPr>
          <a:xfrm flipV="1">
            <a:off x="7617662" y="450534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6" idx="6"/>
            <a:endCxn id="93" idx="2"/>
          </p:cNvCxnSpPr>
          <p:nvPr/>
        </p:nvCxnSpPr>
        <p:spPr>
          <a:xfrm>
            <a:off x="7617662" y="415592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96" idx="6"/>
            <a:endCxn id="95" idx="2"/>
          </p:cNvCxnSpPr>
          <p:nvPr/>
        </p:nvCxnSpPr>
        <p:spPr>
          <a:xfrm>
            <a:off x="7617662" y="415592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98" idx="6"/>
            <a:endCxn id="95" idx="2"/>
          </p:cNvCxnSpPr>
          <p:nvPr/>
        </p:nvCxnSpPr>
        <p:spPr>
          <a:xfrm flipV="1">
            <a:off x="7617662" y="598465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97" idx="6"/>
            <a:endCxn id="95" idx="2"/>
          </p:cNvCxnSpPr>
          <p:nvPr/>
        </p:nvCxnSpPr>
        <p:spPr>
          <a:xfrm>
            <a:off x="7617662" y="524500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94" idx="6"/>
            <a:endCxn id="90" idx="2"/>
          </p:cNvCxnSpPr>
          <p:nvPr/>
        </p:nvCxnSpPr>
        <p:spPr>
          <a:xfrm flipV="1">
            <a:off x="9229178" y="426544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93" idx="6"/>
            <a:endCxn id="90" idx="2"/>
          </p:cNvCxnSpPr>
          <p:nvPr/>
        </p:nvCxnSpPr>
        <p:spPr>
          <a:xfrm flipV="1">
            <a:off x="9229178" y="426544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6"/>
            <a:endCxn id="90" idx="2"/>
          </p:cNvCxnSpPr>
          <p:nvPr/>
        </p:nvCxnSpPr>
        <p:spPr>
          <a:xfrm flipV="1">
            <a:off x="9229178" y="426544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93" idx="6"/>
            <a:endCxn id="92" idx="2"/>
          </p:cNvCxnSpPr>
          <p:nvPr/>
        </p:nvCxnSpPr>
        <p:spPr>
          <a:xfrm>
            <a:off x="9229178" y="450534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94" idx="6"/>
            <a:endCxn id="92" idx="2"/>
          </p:cNvCxnSpPr>
          <p:nvPr/>
        </p:nvCxnSpPr>
        <p:spPr>
          <a:xfrm>
            <a:off x="9229178" y="524500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95" idx="6"/>
            <a:endCxn id="92" idx="2"/>
          </p:cNvCxnSpPr>
          <p:nvPr/>
        </p:nvCxnSpPr>
        <p:spPr>
          <a:xfrm>
            <a:off x="9229178" y="598465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正方形/長方形 115"/>
              <p:cNvSpPr/>
              <p:nvPr/>
            </p:nvSpPr>
            <p:spPr>
              <a:xfrm>
                <a:off x="6766934" y="50099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6766934" y="5009908"/>
                <a:ext cx="478725" cy="369332"/>
              </a:xfrm>
              <a:prstGeom prst="rect">
                <a:avLst/>
              </a:prstGeom>
              <a:blipFill rotWithShape="0">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6766934" y="61148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6766934" y="6114808"/>
                <a:ext cx="478725"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10467714" y="50505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𝑘</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19" name="正方形/長方形 118"/>
              <p:cNvSpPr>
                <a:spLocks noRot="1" noChangeAspect="1" noMove="1" noResize="1" noEditPoints="1" noAdjustHandles="1" noChangeArrowheads="1" noChangeShapeType="1" noTextEdit="1"/>
              </p:cNvSpPr>
              <p:nvPr/>
            </p:nvSpPr>
            <p:spPr>
              <a:xfrm>
                <a:off x="10467714" y="5050548"/>
                <a:ext cx="1590936" cy="369332"/>
              </a:xfrm>
              <a:prstGeom prst="rect">
                <a:avLst/>
              </a:prstGeom>
              <a:blipFill rotWithShape="0">
                <a:blip r:embed="rId1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正方形/長方形 120"/>
              <p:cNvSpPr/>
              <p:nvPr/>
            </p:nvSpPr>
            <p:spPr>
              <a:xfrm>
                <a:off x="10467714" y="40726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1</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1" name="正方形/長方形 120"/>
              <p:cNvSpPr>
                <a:spLocks noRot="1" noChangeAspect="1" noMove="1" noResize="1" noEditPoints="1" noAdjustHandles="1" noChangeArrowheads="1" noChangeShapeType="1" noTextEdit="1"/>
              </p:cNvSpPr>
              <p:nvPr/>
            </p:nvSpPr>
            <p:spPr>
              <a:xfrm>
                <a:off x="10467714" y="4072648"/>
                <a:ext cx="1590936" cy="369332"/>
              </a:xfrm>
              <a:prstGeom prst="rect">
                <a:avLst/>
              </a:prstGeom>
              <a:blipFill rotWithShape="0">
                <a:blip r:embed="rId16"/>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正方形/長方形 121"/>
              <p:cNvSpPr/>
              <p:nvPr/>
            </p:nvSpPr>
            <p:spPr>
              <a:xfrm>
                <a:off x="10391514" y="6015748"/>
                <a:ext cx="1667136" cy="395429"/>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0391514" y="6015748"/>
                <a:ext cx="1667136" cy="395429"/>
              </a:xfrm>
              <a:prstGeom prst="rect">
                <a:avLst/>
              </a:prstGeom>
              <a:blipFill rotWithShape="0">
                <a:blip r:embed="rId17"/>
                <a:stretch>
                  <a:fillRect b="-1538"/>
                </a:stretch>
              </a:blipFill>
            </p:spPr>
            <p:txBody>
              <a:bodyPr/>
              <a:lstStyle/>
              <a:p>
                <a:r>
                  <a:rPr lang="ja-JP" altLang="en-US">
                    <a:noFill/>
                  </a:rPr>
                  <a:t> </a:t>
                </a:r>
              </a:p>
            </p:txBody>
          </p:sp>
        </mc:Fallback>
      </mc:AlternateContent>
      <p:sp>
        <p:nvSpPr>
          <p:cNvPr id="123" name="右矢印 122"/>
          <p:cNvSpPr/>
          <p:nvPr/>
        </p:nvSpPr>
        <p:spPr>
          <a:xfrm>
            <a:off x="7753350" y="666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Step 2-0</a:t>
            </a:r>
            <a:endParaRPr kumimoji="1" lang="ja-JP" altLang="en-US" dirty="0"/>
          </a:p>
        </p:txBody>
      </p:sp>
      <p:sp>
        <p:nvSpPr>
          <p:cNvPr id="124" name="右矢印 123"/>
          <p:cNvSpPr/>
          <p:nvPr/>
        </p:nvSpPr>
        <p:spPr>
          <a:xfrm rot="10800000">
            <a:off x="7781925" y="36099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25" name="正方形/長方形 124"/>
              <p:cNvSpPr/>
              <p:nvPr/>
            </p:nvSpPr>
            <p:spPr>
              <a:xfrm>
                <a:off x="8815734" y="4311134"/>
                <a:ext cx="4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25" name="正方形/長方形 124"/>
              <p:cNvSpPr>
                <a:spLocks noRot="1" noChangeAspect="1" noMove="1" noResize="1" noEditPoints="1" noAdjustHandles="1" noChangeArrowheads="1" noChangeShapeType="1" noTextEdit="1"/>
              </p:cNvSpPr>
              <p:nvPr/>
            </p:nvSpPr>
            <p:spPr>
              <a:xfrm>
                <a:off x="8815734" y="4311134"/>
                <a:ext cx="446981" cy="369332"/>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8815734" y="5031859"/>
                <a:ext cx="41832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𝑗</m:t>
                          </m:r>
                        </m:sub>
                      </m:sSub>
                    </m:oMath>
                  </m:oMathPara>
                </a14:m>
                <a:endParaRPr lang="ja-JP" altLang="en-US"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8815734" y="5031859"/>
                <a:ext cx="418320" cy="391646"/>
              </a:xfrm>
              <a:prstGeom prst="rect">
                <a:avLst/>
              </a:prstGeom>
              <a:blipFill rotWithShape="0">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8752234" y="5768459"/>
                <a:ext cx="555473" cy="424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𝑗</m:t>
                              </m:r>
                            </m:sub>
                          </m:sSub>
                        </m:sub>
                      </m:sSub>
                    </m:oMath>
                  </m:oMathPara>
                </a14:m>
                <a:endParaRPr lang="ja-JP" altLang="en-US"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8752234" y="5768459"/>
                <a:ext cx="555473" cy="424347"/>
              </a:xfrm>
              <a:prstGeom prst="rect">
                <a:avLst/>
              </a:prstGeom>
              <a:blipFill rotWithShape="0">
                <a:blip r:embed="rId20"/>
                <a:stretch>
                  <a:fillRect b="-5714"/>
                </a:stretch>
              </a:blipFill>
            </p:spPr>
            <p:txBody>
              <a:bodyPr/>
              <a:lstStyle/>
              <a:p>
                <a:r>
                  <a:rPr lang="ja-JP" altLang="en-US">
                    <a:noFill/>
                  </a:rPr>
                  <a:t> </a:t>
                </a:r>
              </a:p>
            </p:txBody>
          </p:sp>
        </mc:Fallback>
      </mc:AlternateContent>
      <p:sp>
        <p:nvSpPr>
          <p:cNvPr id="130" name="正方形/長方形 129"/>
          <p:cNvSpPr/>
          <p:nvPr/>
        </p:nvSpPr>
        <p:spPr>
          <a:xfrm>
            <a:off x="8355171" y="3644384"/>
            <a:ext cx="1374800" cy="369332"/>
          </a:xfrm>
          <a:prstGeom prst="rect">
            <a:avLst/>
          </a:prstGeom>
        </p:spPr>
        <p:txBody>
          <a:bodyPr wrap="none">
            <a:spAutoFit/>
          </a:bodyPr>
          <a:lstStyle/>
          <a:p>
            <a:r>
              <a:rPr lang="en-US" altLang="ja-JP" dirty="0" smtClean="0">
                <a:solidFill>
                  <a:schemeClr val="bg1"/>
                </a:solidFill>
              </a:rPr>
              <a:t>Step 2-1, 2-2</a:t>
            </a:r>
            <a:endParaRPr lang="ja-JP" altLang="en-US" dirty="0">
              <a:solidFill>
                <a:schemeClr val="bg1"/>
              </a:solidFill>
            </a:endParaRPr>
          </a:p>
        </p:txBody>
      </p:sp>
      <p:sp>
        <p:nvSpPr>
          <p:cNvPr id="132" name="コンテンツ プレースホルダー 2"/>
          <p:cNvSpPr txBox="1">
            <a:spLocks/>
          </p:cNvSpPr>
          <p:nvPr/>
        </p:nvSpPr>
        <p:spPr>
          <a:xfrm>
            <a:off x="440706" y="5441951"/>
            <a:ext cx="4064619" cy="1416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1600" dirty="0" smtClean="0">
                <a:latin typeface="Times New Roman" panose="02020603050405020304" pitchFamily="18" charset="0"/>
                <a:cs typeface="Times New Roman" panose="02020603050405020304" pitchFamily="18" charset="0"/>
              </a:rPr>
              <a:t>教師データをひとつピックアップし、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2-0 </a:t>
            </a:r>
            <a:r>
              <a:rPr lang="ja-JP" altLang="en-US" sz="1600" dirty="0" smtClean="0">
                <a:latin typeface="Times New Roman" panose="02020603050405020304" pitchFamily="18" charset="0"/>
                <a:cs typeface="Times New Roman" panose="02020603050405020304" pitchFamily="18" charset="0"/>
              </a:rPr>
              <a:t>前進方向に出力を計算し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2-1, 2-2</a:t>
            </a:r>
            <a:r>
              <a:rPr lang="ja-JP" altLang="en-US" sz="1600" dirty="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逆方向に誤差を計算し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2-3 </a:t>
            </a:r>
            <a:r>
              <a:rPr lang="ja-JP" altLang="en-US" sz="1600" dirty="0" smtClean="0">
                <a:latin typeface="Times New Roman" panose="02020603050405020304" pitchFamily="18" charset="0"/>
                <a:cs typeface="Times New Roman" panose="02020603050405020304" pitchFamily="18" charset="0"/>
              </a:rPr>
              <a:t>出力と誤差を用いて重みを更新</a:t>
            </a:r>
            <a:endParaRPr lang="en-US" altLang="ja-JP" sz="1600" dirty="0" smtClean="0">
              <a:latin typeface="Times New Roman" panose="02020603050405020304" pitchFamily="18" charset="0"/>
              <a:cs typeface="Times New Roman" panose="02020603050405020304" pitchFamily="18" charset="0"/>
            </a:endParaRPr>
          </a:p>
        </p:txBody>
      </p:sp>
      <p:sp>
        <p:nvSpPr>
          <p:cNvPr id="118" name="正方形/長方形 117"/>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6" name="スライド番号プレースホルダー 15"/>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28164196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2" y="127001"/>
                <a:ext cx="6934818" cy="5143499"/>
              </a:xfrm>
            </p:spPr>
            <p:txBody>
              <a:bodyPr>
                <a:noAutofit/>
              </a:bodyPr>
              <a:lstStyle/>
              <a:p>
                <a:pPr marL="0" indent="0">
                  <a:lnSpc>
                    <a:spcPct val="100000"/>
                  </a:lnSpc>
                  <a:spcBef>
                    <a:spcPts val="600"/>
                  </a:spcBef>
                  <a:buNone/>
                </a:pPr>
                <a:r>
                  <a:rPr lang="ja-JP" altLang="en-US" sz="2400" b="1" dirty="0" smtClean="0">
                    <a:latin typeface="Times New Roman" panose="02020603050405020304" pitchFamily="18" charset="0"/>
                    <a:cs typeface="Times New Roman" panose="02020603050405020304" pitchFamily="18" charset="0"/>
                  </a:rPr>
                  <a:t>誤差逆伝播法</a:t>
                </a:r>
                <a:r>
                  <a:rPr kumimoji="1" lang="ja-JP" altLang="en-US" sz="2400" b="1" dirty="0" smtClean="0">
                    <a:latin typeface="Times New Roman" panose="02020603050405020304" pitchFamily="18" charset="0"/>
                    <a:cs typeface="Times New Roman" panose="02020603050405020304" pitchFamily="18" charset="0"/>
                  </a:rPr>
                  <a:t>の更新について</a:t>
                </a:r>
                <a:endParaRPr kumimoji="1" lang="en-US" altLang="ja-JP" sz="24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ja-JP" altLang="en-US" sz="2400" dirty="0" smtClean="0">
                    <a:latin typeface="Times New Roman" panose="02020603050405020304" pitchFamily="18" charset="0"/>
                    <a:cs typeface="Times New Roman" panose="02020603050405020304" pitchFamily="18" charset="0"/>
                  </a:rPr>
                  <a:t>教師データ</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x, </a:t>
                </a:r>
                <a:r>
                  <a:rPr lang="en-US" altLang="ja-JP" sz="2400" b="1" dirty="0" smtClean="0">
                    <a:latin typeface="Times New Roman" panose="02020603050405020304" pitchFamily="18" charset="0"/>
                    <a:cs typeface="Times New Roman" panose="02020603050405020304" pitchFamily="18" charset="0"/>
                  </a:rPr>
                  <a:t>t</a:t>
                </a:r>
                <a:r>
                  <a:rPr lang="en-US" altLang="ja-JP" sz="2400" dirty="0" smtClean="0">
                    <a:latin typeface="Times New Roman" panose="02020603050405020304" pitchFamily="18" charset="0"/>
                    <a:cs typeface="Times New Roman" panose="02020603050405020304" pitchFamily="18" charset="0"/>
                  </a:rPr>
                  <a:t>)</a:t>
                </a:r>
                <a:r>
                  <a:rPr lang="ja-JP" altLang="en-US" sz="2400" dirty="0" smtClean="0">
                    <a:latin typeface="Times New Roman" panose="02020603050405020304" pitchFamily="18" charset="0"/>
                    <a:cs typeface="Times New Roman" panose="02020603050405020304" pitchFamily="18" charset="0"/>
                  </a:rPr>
                  <a:t>に対する</a:t>
                </a:r>
                <a:r>
                  <a:rPr lang="en-US" altLang="ja-JP" sz="2400" dirty="0" smtClean="0">
                    <a:latin typeface="Times New Roman" panose="02020603050405020304" pitchFamily="18" charset="0"/>
                    <a:cs typeface="Times New Roman" panose="02020603050405020304" pitchFamily="18" charset="0"/>
                  </a:rPr>
                  <a:t>NN</a:t>
                </a:r>
                <a:r>
                  <a:rPr lang="ja-JP" altLang="en-US" sz="2400" dirty="0" smtClean="0">
                    <a:latin typeface="Times New Roman" panose="02020603050405020304" pitchFamily="18" charset="0"/>
                    <a:cs typeface="Times New Roman" panose="02020603050405020304" pitchFamily="18" charset="0"/>
                  </a:rPr>
                  <a:t>の出力を </a:t>
                </a:r>
                <a14:m>
                  <m:oMath xmlns:m="http://schemas.openxmlformats.org/officeDocument/2006/math">
                    <m:sSub>
                      <m:sSubPr>
                        <m:ctrlPr>
                          <a:rPr lang="en-US" altLang="ja-JP" sz="2400" i="1">
                            <a:latin typeface="Cambria Math" panose="02040503050406030204" pitchFamily="18" charset="0"/>
                            <a:cs typeface="Times New Roman" panose="02020603050405020304" pitchFamily="18" charset="0"/>
                          </a:rPr>
                        </m:ctrlPr>
                      </m:sSubPr>
                      <m:e>
                        <m:r>
                          <a:rPr lang="en-US" altLang="ja-JP" sz="2400" i="1">
                            <a:latin typeface="Cambria Math" panose="02040503050406030204" pitchFamily="18" charset="0"/>
                            <a:cs typeface="Times New Roman" panose="02020603050405020304" pitchFamily="18" charset="0"/>
                          </a:rPr>
                          <m:t>𝑔</m:t>
                        </m:r>
                      </m:e>
                      <m:sub>
                        <m:r>
                          <a:rPr lang="en-US" altLang="ja-JP" sz="2400" b="0" i="1" smtClean="0">
                            <a:latin typeface="Cambria Math" panose="02040503050406030204" pitchFamily="18" charset="0"/>
                            <a:cs typeface="Times New Roman" panose="02020603050405020304" pitchFamily="18" charset="0"/>
                          </a:rPr>
                          <m:t>𝑘</m:t>
                        </m:r>
                      </m:sub>
                    </m:sSub>
                  </m:oMath>
                </a14:m>
                <a:r>
                  <a:rPr lang="ja-JP" altLang="en-US" sz="2400" dirty="0" smtClean="0"/>
                  <a:t>とする</a:t>
                </a:r>
                <a:r>
                  <a:rPr lang="en-US" altLang="ja-JP" sz="2400" dirty="0" smtClean="0"/>
                  <a:t>. </a:t>
                </a:r>
              </a:p>
              <a:p>
                <a:pPr marL="0" indent="0">
                  <a:lnSpc>
                    <a:spcPct val="100000"/>
                  </a:lnSpc>
                  <a:spcBef>
                    <a:spcPts val="600"/>
                  </a:spcBef>
                  <a:buNone/>
                </a:pPr>
                <a:r>
                  <a:rPr lang="ja-JP" altLang="en-US" sz="2400" dirty="0" smtClean="0"/>
                  <a:t>コスト関数 </a:t>
                </a:r>
                <a:r>
                  <a:rPr lang="en-US" altLang="ja-JP" sz="2400" i="1" dirty="0" smtClean="0"/>
                  <a:t>J </a:t>
                </a:r>
                <a:r>
                  <a:rPr lang="ja-JP" altLang="en-US" sz="2400" i="1" dirty="0" smtClean="0"/>
                  <a:t>を以下の通り定義する</a:t>
                </a:r>
                <a:endParaRPr lang="en-US" altLang="ja-JP" sz="2400" i="1" dirty="0"/>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sub>
                        <m:sup/>
                        <m:e>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𝑘</m:t>
                                      </m:r>
                                    </m:sub>
                                  </m:sSub>
                                </m:e>
                              </m:d>
                            </m:e>
                            <m:sup>
                              <m:r>
                                <a:rPr lang="en-US" altLang="ja-JP" sz="2400" b="0" i="1" smtClean="0">
                                  <a:latin typeface="Cambria Math" panose="02040503050406030204" pitchFamily="18" charset="0"/>
                                </a:rPr>
                                <m:t>2</m:t>
                              </m:r>
                            </m:sup>
                          </m:sSup>
                        </m:e>
                      </m:nary>
                    </m:oMath>
                  </m:oMathPara>
                </a14:m>
                <a:endParaRPr lang="en-US" altLang="ja-JP" sz="2400" i="1" dirty="0" smtClean="0"/>
              </a:p>
              <a:p>
                <a:pPr marL="0" indent="0">
                  <a:lnSpc>
                    <a:spcPct val="100000"/>
                  </a:lnSpc>
                  <a:spcBef>
                    <a:spcPts val="600"/>
                  </a:spcBef>
                  <a:buNone/>
                </a:pPr>
                <a:r>
                  <a:rPr lang="ja-JP" altLang="en-US" sz="2400" dirty="0" smtClean="0"/>
                  <a:t>重みを更新し</a:t>
                </a:r>
                <a:r>
                  <a:rPr lang="en-US" altLang="ja-JP" sz="2400" dirty="0" smtClean="0"/>
                  <a:t>J</a:t>
                </a:r>
                <a:r>
                  <a:rPr lang="ja-JP" altLang="en-US" sz="2400" dirty="0" smtClean="0"/>
                  <a:t>を最小化するのが目的．</a:t>
                </a:r>
                <a:endParaRPr lang="en-US" altLang="ja-JP" sz="2400" dirty="0" smtClean="0"/>
              </a:p>
              <a:p>
                <a:pPr marL="0" indent="0">
                  <a:lnSpc>
                    <a:spcPct val="100000"/>
                  </a:lnSpc>
                  <a:spcBef>
                    <a:spcPts val="600"/>
                  </a:spcBef>
                  <a:buNone/>
                </a:pPr>
                <a:r>
                  <a:rPr lang="ja-JP" altLang="en-US" sz="2400" dirty="0" smtClean="0"/>
                  <a:t>最急降下法を適用する</a:t>
                </a:r>
                <a:r>
                  <a:rPr lang="en-US" altLang="ja-JP" sz="2400" dirty="0" smtClean="0"/>
                  <a:t>.</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𝜌</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m:oMathPara>
                </a14:m>
                <a:endParaRPr lang="en-US" altLang="ja-JP" sz="2400" dirty="0" smtClean="0"/>
              </a:p>
              <a:p>
                <a:pPr marL="0" indent="0">
                  <a:lnSpc>
                    <a:spcPct val="100000"/>
                  </a:lnSpc>
                  <a:spcBef>
                    <a:spcPts val="600"/>
                  </a:spcBef>
                  <a:buNone/>
                </a:pPr>
                <a:r>
                  <a:rPr lang="ja-JP" altLang="en-US" sz="2400" dirty="0" smtClean="0"/>
                  <a:t>この </a:t>
                </a:r>
                <a14:m>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a14:m>
                <a:r>
                  <a:rPr lang="en-US" altLang="ja-JP" sz="2400" dirty="0" smtClean="0"/>
                  <a:t> </a:t>
                </a:r>
                <a:r>
                  <a:rPr lang="ja-JP" altLang="en-US" sz="2400" dirty="0" smtClean="0"/>
                  <a:t>が誤差を利用すると綺麗に表現できる</a:t>
                </a:r>
                <a:endParaRPr lang="en-US" altLang="ja-JP" sz="2400" dirty="0"/>
              </a:p>
              <a:p>
                <a:pPr marL="0" indent="0">
                  <a:lnSpc>
                    <a:spcPct val="100000"/>
                  </a:lnSpc>
                  <a:spcBef>
                    <a:spcPts val="600"/>
                  </a:spcBef>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2" y="127001"/>
                <a:ext cx="6934818" cy="5143499"/>
              </a:xfrm>
              <a:blipFill rotWithShape="0">
                <a:blip r:embed="rId2"/>
                <a:stretch>
                  <a:fillRect l="-1407" t="-711"/>
                </a:stretch>
              </a:blipFill>
            </p:spPr>
            <p:txBody>
              <a:bodyPr/>
              <a:lstStyle/>
              <a:p>
                <a:r>
                  <a:rPr lang="ja-JP" altLang="en-US">
                    <a:noFill/>
                  </a:rPr>
                  <a:t> </a:t>
                </a:r>
              </a:p>
            </p:txBody>
          </p:sp>
        </mc:Fallback>
      </mc:AlternateContent>
      <p:sp>
        <p:nvSpPr>
          <p:cNvPr id="4" name="正方形/長方形 3"/>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46</a:t>
            </a:fld>
            <a:endParaRPr kumimoji="1" lang="ja-JP" altLang="en-US"/>
          </a:p>
        </p:txBody>
      </p:sp>
    </p:spTree>
    <p:extLst>
      <p:ext uri="{BB962C8B-B14F-4D97-AF65-F5344CB8AC3E}">
        <p14:creationId xmlns:p14="http://schemas.microsoft.com/office/powerpoint/2010/main" val="29453048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555626"/>
                <a:ext cx="5846247"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の更新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b="1" dirty="0" smtClean="0">
                    <a:latin typeface="Times New Roman" panose="02020603050405020304" pitchFamily="18" charset="0"/>
                    <a:cs typeface="Times New Roman" panose="02020603050405020304" pitchFamily="18" charset="0"/>
                  </a:rPr>
                  <a:t>出力層</a:t>
                </a:r>
                <a:r>
                  <a:rPr lang="ja-JP" altLang="en-US" sz="2000" b="1" dirty="0" smtClean="0">
                    <a:latin typeface="Times New Roman" panose="02020603050405020304" pitchFamily="18" charset="0"/>
                    <a:cs typeface="Times New Roman" panose="02020603050405020304" pitchFamily="18" charset="0"/>
                  </a:rPr>
                  <a:t>につい</a:t>
                </a:r>
                <a:r>
                  <a:rPr lang="ja-JP" altLang="en-US" sz="2000" b="1" dirty="0">
                    <a:latin typeface="Times New Roman" panose="02020603050405020304" pitchFamily="18" charset="0"/>
                    <a:cs typeface="Times New Roman" panose="02020603050405020304" pitchFamily="18" charset="0"/>
                  </a:rPr>
                  <a:t>て</a:t>
                </a:r>
                <a:r>
                  <a:rPr lang="ja-JP" altLang="en-US" sz="2000" b="1" dirty="0" smtClean="0">
                    <a:latin typeface="Times New Roman" panose="02020603050405020304" pitchFamily="18" charset="0"/>
                    <a:cs typeface="Times New Roman" panose="02020603050405020304" pitchFamily="18" charset="0"/>
                  </a:rPr>
                  <a:t>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𝑘</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555626"/>
                <a:ext cx="5846247" cy="6302374"/>
              </a:xfrm>
              <a:blipFill rotWithShape="0">
                <a:blip r:embed="rId2"/>
                <a:stretch>
                  <a:fillRect l="-1043" t="-774"/>
                </a:stretch>
              </a:blipFill>
            </p:spPr>
            <p:txBody>
              <a:bodyPr/>
              <a:lstStyle/>
              <a:p>
                <a:r>
                  <a:rPr lang="ja-JP" altLang="en-US">
                    <a:noFill/>
                  </a:rPr>
                  <a:t> </a:t>
                </a:r>
              </a:p>
            </p:txBody>
          </p:sp>
        </mc:Fallback>
      </mc:AlternateContent>
      <p:grpSp>
        <p:nvGrpSpPr>
          <p:cNvPr id="4" name="グループ化 3"/>
          <p:cNvGrpSpPr/>
          <p:nvPr/>
        </p:nvGrpSpPr>
        <p:grpSpPr>
          <a:xfrm>
            <a:off x="6055465" y="667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7990736" y="1607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566505" y="923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566505" y="1862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566505" y="1862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9139044" y="1864701"/>
            <a:ext cx="843156" cy="1"/>
          </a:xfrm>
          <a:prstGeom prst="straightConnector1">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470270" y="880955"/>
                <a:ext cx="6464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470270" y="880955"/>
                <a:ext cx="646459"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 name="円/楕円 14"/>
          <p:cNvSpPr/>
          <p:nvPr/>
        </p:nvSpPr>
        <p:spPr>
          <a:xfrm>
            <a:off x="7423150" y="1343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02422" y="215446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出力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9699903" y="2118179"/>
            <a:ext cx="1415772"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教師信号</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8" name="正方形/長方形 17"/>
              <p:cNvSpPr/>
              <p:nvPr/>
            </p:nvSpPr>
            <p:spPr>
              <a:xfrm>
                <a:off x="10067937" y="1518495"/>
                <a:ext cx="5834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cs typeface="Times New Roman" panose="02020603050405020304" pitchFamily="18" charset="0"/>
                            </a:rPr>
                            <m:t>𝑡</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0067937" y="1518495"/>
                <a:ext cx="58349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78578" y="143250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𝑗</m:t>
                          </m:r>
                          <m:r>
                            <a:rPr lang="en-US" altLang="ja-JP" sz="2400" b="0" i="1" smtClean="0">
                              <a:latin typeface="Cambria Math" panose="02040503050406030204" pitchFamily="18" charset="0"/>
                            </a:rPr>
                            <m:t>𝑘</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78578" y="1432500"/>
                <a:ext cx="705065"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92593" y="1509152"/>
                <a:ext cx="6550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𝑘</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92593" y="1509152"/>
                <a:ext cx="655051"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782695" y="3733151"/>
                <a:ext cx="3333028" cy="731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den>
                      </m:f>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oMath>
                  </m:oMathPara>
                </a14:m>
                <a:endParaRPr lang="ja-JP" altLang="en-US" sz="20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6782695" y="3733151"/>
                <a:ext cx="3333028" cy="731547"/>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正方形/長方形 20"/>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47</a:t>
            </a:fld>
            <a:endParaRPr kumimoji="1" lang="ja-JP" altLang="en-US"/>
          </a:p>
        </p:txBody>
      </p:sp>
    </p:spTree>
    <p:extLst>
      <p:ext uri="{BB962C8B-B14F-4D97-AF65-F5344CB8AC3E}">
        <p14:creationId xmlns:p14="http://schemas.microsoft.com/office/powerpoint/2010/main" val="30329587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555626"/>
                <a:ext cx="5140943"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の更新 </a:t>
                </a:r>
                <a:r>
                  <a:rPr kumimoji="1" lang="en-US" altLang="ja-JP" sz="2000" b="1" dirty="0" smtClean="0">
                    <a:latin typeface="Times New Roman" panose="02020603050405020304" pitchFamily="18" charset="0"/>
                    <a:cs typeface="Times New Roman" panose="02020603050405020304" pitchFamily="18" charset="0"/>
                  </a:rPr>
                  <a:t>– </a:t>
                </a:r>
                <a:r>
                  <a:rPr lang="ja-JP" altLang="en-US" sz="2000" b="1" dirty="0" smtClean="0">
                    <a:latin typeface="Times New Roman" panose="02020603050405020304" pitchFamily="18" charset="0"/>
                    <a:cs typeface="Times New Roman" panose="02020603050405020304" pitchFamily="18" charset="0"/>
                  </a:rPr>
                  <a:t>中間</a:t>
                </a:r>
                <a:r>
                  <a:rPr lang="ja-JP" altLang="en-US" sz="2000" b="1" dirty="0">
                    <a:latin typeface="Times New Roman" panose="02020603050405020304" pitchFamily="18" charset="0"/>
                    <a:cs typeface="Times New Roman" panose="02020603050405020304" pitchFamily="18" charset="0"/>
                  </a:rPr>
                  <a:t>層</a:t>
                </a:r>
                <a:r>
                  <a:rPr lang="ja-JP" altLang="en-US" sz="2000" b="1" dirty="0" smtClean="0">
                    <a:latin typeface="Times New Roman" panose="02020603050405020304" pitchFamily="18" charset="0"/>
                    <a:cs typeface="Times New Roman" panose="02020603050405020304" pitchFamily="18" charset="0"/>
                  </a:rPr>
                  <a:t>について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        </m:t>
                      </m:r>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r>
                        <a:rPr lang="en-US" altLang="ja-JP" sz="2000" b="0" i="1" smtClean="0">
                          <a:latin typeface="Cambria Math" panose="02040503050406030204" pitchFamily="18" charset="0"/>
                        </a:rPr>
                        <m:t>       </m:t>
                      </m:r>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𝑗</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𝑗</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𝑗</m:t>
                            </m:r>
                          </m:sub>
                        </m:sSub>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𝑖</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555626"/>
                <a:ext cx="5140943" cy="6302374"/>
              </a:xfrm>
              <a:blipFill rotWithShape="0">
                <a:blip r:embed="rId3"/>
                <a:stretch>
                  <a:fillRect l="-1185" t="-774"/>
                </a:stretch>
              </a:blipFill>
            </p:spPr>
            <p:txBody>
              <a:bodyPr/>
              <a:lstStyle/>
              <a:p>
                <a:r>
                  <a:rPr lang="ja-JP" altLang="en-US">
                    <a:noFill/>
                  </a:rPr>
                  <a:t> </a:t>
                </a:r>
              </a:p>
            </p:txBody>
          </p:sp>
        </mc:Fallback>
      </mc:AlternateContent>
      <p:grpSp>
        <p:nvGrpSpPr>
          <p:cNvPr id="4" name="グループ化 3"/>
          <p:cNvGrpSpPr/>
          <p:nvPr/>
        </p:nvGrpSpPr>
        <p:grpSpPr>
          <a:xfrm>
            <a:off x="6169765" y="1048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8105036" y="1988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680805" y="1304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680805" y="2243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680805" y="2243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527420" y="1493730"/>
                <a:ext cx="58047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527420" y="1493730"/>
                <a:ext cx="580479" cy="557910"/>
              </a:xfrm>
              <a:prstGeom prst="rect">
                <a:avLst/>
              </a:prstGeom>
              <a:blipFill rotWithShape="0">
                <a:blip r:embed="rId4"/>
                <a:stretch>
                  <a:fillRect/>
                </a:stretch>
              </a:blipFill>
            </p:spPr>
            <p:txBody>
              <a:bodyPr/>
              <a:lstStyle/>
              <a:p>
                <a:r>
                  <a:rPr lang="ja-JP" altLang="en-US">
                    <a:noFill/>
                  </a:rPr>
                  <a:t> </a:t>
                </a:r>
              </a:p>
            </p:txBody>
          </p:sp>
        </mc:Fallback>
      </mc:AlternateContent>
      <p:sp>
        <p:nvSpPr>
          <p:cNvPr id="15" name="円/楕円 14"/>
          <p:cNvSpPr/>
          <p:nvPr/>
        </p:nvSpPr>
        <p:spPr>
          <a:xfrm>
            <a:off x="7537450" y="1724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6792878" y="1813500"/>
                <a:ext cx="67582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𝑖𝑗</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792878" y="1813500"/>
                <a:ext cx="675826"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79893" y="1632977"/>
                <a:ext cx="62100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𝑗</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79893" y="1632977"/>
                <a:ext cx="621003" cy="5579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315970" y="3923651"/>
                <a:ext cx="3886513" cy="261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m:rPr>
                              <m:brk m:alnAt="7"/>
                            </m:rPr>
                            <a:rPr lang="en-US" altLang="ja-JP" sz="2000" b="0" i="1" smtClean="0">
                              <a:latin typeface="Cambria Math" panose="02040503050406030204" pitchFamily="18" charset="0"/>
                            </a:rPr>
                            <m:t>𝑘</m:t>
                          </m:r>
                        </m:sub>
                        <m:sup/>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e>
                      </m:nary>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oMath>
                  </m:oMathPara>
                </a14:m>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他変数関数の連鎖律を利用</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J</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の関数で，</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den>
                    </m:f>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と</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を利用した</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315970" y="3923651"/>
                <a:ext cx="3886513" cy="2618537"/>
              </a:xfrm>
              <a:prstGeom prst="rect">
                <a:avLst/>
              </a:prstGeom>
              <a:blipFill rotWithShape="0">
                <a:blip r:embed="rId7"/>
                <a:stretch>
                  <a:fillRect l="-1567" r="-940"/>
                </a:stretch>
              </a:blipFill>
            </p:spPr>
            <p:txBody>
              <a:bodyPr/>
              <a:lstStyle/>
              <a:p>
                <a:r>
                  <a:rPr lang="ja-JP" altLang="en-US">
                    <a:noFill/>
                  </a:rPr>
                  <a:t> </a:t>
                </a:r>
              </a:p>
            </p:txBody>
          </p:sp>
        </mc:Fallback>
      </mc:AlternateContent>
      <p:grpSp>
        <p:nvGrpSpPr>
          <p:cNvPr id="25" name="グループ化 24"/>
          <p:cNvGrpSpPr/>
          <p:nvPr/>
        </p:nvGrpSpPr>
        <p:grpSpPr>
          <a:xfrm>
            <a:off x="11386246" y="1041610"/>
            <a:ext cx="425547" cy="2384661"/>
            <a:chOff x="10185488" y="872097"/>
            <a:chExt cx="511040" cy="2863740"/>
          </a:xfrm>
        </p:grpSpPr>
        <p:sp>
          <p:nvSpPr>
            <p:cNvPr id="32" name="円/楕円 31"/>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33" name="円/楕円 32"/>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34" name="円/楕円 33"/>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mc:AlternateContent xmlns:mc="http://schemas.openxmlformats.org/markup-compatibility/2006" xmlns:a14="http://schemas.microsoft.com/office/drawing/2010/main">
        <mc:Choice Requires="a14">
          <p:sp>
            <p:nvSpPr>
              <p:cNvPr id="44" name="正方形/長方形 43"/>
              <p:cNvSpPr/>
              <p:nvPr/>
            </p:nvSpPr>
            <p:spPr>
              <a:xfrm>
                <a:off x="11395268" y="2028402"/>
                <a:ext cx="4325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1395268" y="2028402"/>
                <a:ext cx="432515" cy="369332"/>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45" name="直線矢印コネクタ 44"/>
          <p:cNvCxnSpPr>
            <a:stCxn id="33" idx="2"/>
          </p:cNvCxnSpPr>
          <p:nvPr/>
        </p:nvCxnSpPr>
        <p:spPr>
          <a:xfrm flipH="1">
            <a:off x="9858375" y="2233941"/>
            <a:ext cx="1527871" cy="44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10155203" y="179445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𝑗𝑘</m:t>
                          </m:r>
                        </m:sub>
                      </m:sSub>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0155203" y="1794450"/>
                <a:ext cx="705065" cy="491417"/>
              </a:xfrm>
              <a:prstGeom prst="rect">
                <a:avLst/>
              </a:prstGeom>
              <a:blipFill rotWithShape="0">
                <a:blip r:embed="rId9"/>
                <a:stretch>
                  <a:fillRect b="-9877"/>
                </a:stretch>
              </a:blipFill>
            </p:spPr>
            <p:txBody>
              <a:bodyPr/>
              <a:lstStyle/>
              <a:p>
                <a:r>
                  <a:rPr lang="ja-JP" altLang="en-US">
                    <a:noFill/>
                  </a:rPr>
                  <a:t> </a:t>
                </a:r>
              </a:p>
            </p:txBody>
          </p:sp>
        </mc:Fallback>
      </mc:AlternateContent>
      <p:cxnSp>
        <p:nvCxnSpPr>
          <p:cNvPr id="48" name="直線矢印コネクタ 47"/>
          <p:cNvCxnSpPr>
            <a:stCxn id="32" idx="2"/>
          </p:cNvCxnSpPr>
          <p:nvPr/>
        </p:nvCxnSpPr>
        <p:spPr>
          <a:xfrm flipH="1">
            <a:off x="9858375" y="1254384"/>
            <a:ext cx="1527871" cy="850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4" idx="2"/>
          </p:cNvCxnSpPr>
          <p:nvPr/>
        </p:nvCxnSpPr>
        <p:spPr>
          <a:xfrm flipH="1" flipV="1">
            <a:off x="9877425" y="2409825"/>
            <a:ext cx="1508821" cy="8036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p:cNvSpPr/>
              <p:nvPr/>
            </p:nvSpPr>
            <p:spPr>
              <a:xfrm>
                <a:off x="9320905" y="1927886"/>
                <a:ext cx="598690" cy="697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oMath>
                  </m:oMathPara>
                </a14:m>
                <a:endParaRPr lang="ja-JP" altLang="en-US"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320905" y="1927886"/>
                <a:ext cx="598690" cy="697179"/>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56" name="直線矢印コネクタ 55"/>
          <p:cNvCxnSpPr/>
          <p:nvPr/>
        </p:nvCxnSpPr>
        <p:spPr>
          <a:xfrm>
            <a:off x="8636605" y="2243884"/>
            <a:ext cx="2914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48</a:t>
            </a:fld>
            <a:endParaRPr kumimoji="1" lang="ja-JP" altLang="en-US"/>
          </a:p>
        </p:txBody>
      </p:sp>
    </p:spTree>
    <p:extLst>
      <p:ext uri="{BB962C8B-B14F-4D97-AF65-F5344CB8AC3E}">
        <p14:creationId xmlns:p14="http://schemas.microsoft.com/office/powerpoint/2010/main" val="4188262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3" name="コンテンツ プレースホルダー 2"/>
          <p:cNvSpPr txBox="1">
            <a:spLocks/>
          </p:cNvSpPr>
          <p:nvPr/>
        </p:nvSpPr>
        <p:spPr>
          <a:xfrm>
            <a:off x="1221713" y="1381316"/>
            <a:ext cx="10388085" cy="54186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特徴抽出</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画像からクラスを良く分離する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特徴量（数値データ）を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抽出する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6862640" y="2481233"/>
            <a:ext cx="3984740" cy="3242194"/>
            <a:chOff x="4822723" y="3428344"/>
            <a:chExt cx="3318387" cy="2700014"/>
          </a:xfrm>
        </p:grpSpPr>
        <p:cxnSp>
          <p:nvCxnSpPr>
            <p:cNvPr id="45" name="直線矢印コネクタ 44"/>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6380660" y="2643903"/>
            <a:ext cx="441146" cy="1015663"/>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48" name="テキスト ボックス 47"/>
          <p:cNvSpPr txBox="1"/>
          <p:nvPr/>
        </p:nvSpPr>
        <p:spPr>
          <a:xfrm>
            <a:off x="10167801" y="5775722"/>
            <a:ext cx="697627" cy="400110"/>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9"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768" y="3182457"/>
            <a:ext cx="551103" cy="478606"/>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0" name="Picture 11" descr="C:\Users\takashi\Desktop\mikan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98" r="3043"/>
          <a:stretch/>
        </p:blipFill>
        <p:spPr bwMode="auto">
          <a:xfrm>
            <a:off x="9134641" y="2778952"/>
            <a:ext cx="532015" cy="518431"/>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1" name="Picture 8" descr="C:\Users\takashi\Desktop\banana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1815" y="4569652"/>
            <a:ext cx="571200" cy="54550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1150706" y="3148355"/>
            <a:ext cx="4993240" cy="830997"/>
          </a:xfrm>
          <a:prstGeom prst="rect">
            <a:avLst/>
          </a:prstGeom>
        </p:spPr>
        <p:txBody>
          <a:bodyPr wrap="squar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平均色相と</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円形度に</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より、入力画像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空間</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に配置できる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2077078" y="4697873"/>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特徴空間</a:t>
            </a:r>
            <a:endParaRPr lang="en-US" altLang="ja-JP" sz="4000" b="1"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 name="直線コネクタ 53"/>
          <p:cNvCxnSpPr/>
          <p:nvPr/>
        </p:nvCxnSpPr>
        <p:spPr>
          <a:xfrm>
            <a:off x="3182420" y="3939070"/>
            <a:ext cx="0" cy="660939"/>
          </a:xfrm>
          <a:prstGeom prst="line">
            <a:avLst/>
          </a:prstGeom>
          <a:ln w="1905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5</a:t>
            </a:fld>
            <a:endParaRPr kumimoji="1" lang="ja-JP" altLang="en-US"/>
          </a:p>
        </p:txBody>
      </p:sp>
    </p:spTree>
    <p:extLst>
      <p:ext uri="{BB962C8B-B14F-4D97-AF65-F5344CB8AC3E}">
        <p14:creationId xmlns:p14="http://schemas.microsoft.com/office/powerpoint/2010/main" val="278170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5" name="コンテンツ プレースホルダー 2"/>
          <p:cNvSpPr>
            <a:spLocks noGrp="1"/>
          </p:cNvSpPr>
          <p:nvPr>
            <p:ph idx="1"/>
          </p:nvPr>
        </p:nvSpPr>
        <p:spPr>
          <a:xfrm>
            <a:off x="1710509" y="1428700"/>
            <a:ext cx="9369169" cy="575296"/>
          </a:xfrm>
        </p:spPr>
        <p:txBody>
          <a:bodyPr>
            <a:normAutofit fontScale="92500"/>
          </a:bodyPr>
          <a:lstStyle/>
          <a:p>
            <a:pPr marL="0" indent="0">
              <a:buNone/>
            </a:pPr>
            <a:r>
              <a:rPr lang="ja-JP" altLang="en-US" sz="2400" b="1" u="sng" dirty="0">
                <a:solidFill>
                  <a:srgbClr val="FF0000"/>
                </a:solidFill>
              </a:rPr>
              <a:t>識別</a:t>
            </a:r>
            <a:r>
              <a:rPr lang="ja-JP" altLang="en-US" sz="2400" b="1" dirty="0">
                <a:solidFill>
                  <a:srgbClr val="FF0000"/>
                </a:solidFill>
              </a:rPr>
              <a:t> </a:t>
            </a:r>
            <a:r>
              <a:rPr lang="en-US" altLang="ja-JP" sz="2400" b="1" dirty="0"/>
              <a:t>: </a:t>
            </a:r>
            <a:r>
              <a:rPr lang="ja-JP" altLang="en-US" sz="2400" dirty="0"/>
              <a:t>特徴空間に入力画像を</a:t>
            </a:r>
            <a:r>
              <a:rPr lang="ja-JP" altLang="en-US" sz="2400" dirty="0" smtClean="0"/>
              <a:t>射影（配置）し</a:t>
            </a:r>
            <a:r>
              <a:rPr lang="ja-JP" altLang="en-US" sz="2400" dirty="0"/>
              <a:t>、クラス</a:t>
            </a:r>
            <a:r>
              <a:rPr lang="en-US" altLang="ja-JP" sz="2400" dirty="0"/>
              <a:t>ID</a:t>
            </a:r>
            <a:r>
              <a:rPr lang="ja-JP" altLang="en-US" sz="2400" dirty="0"/>
              <a:t>を割り当てる</a:t>
            </a:r>
            <a:endParaRPr lang="en-US" altLang="ja-JP" sz="2400" dirty="0"/>
          </a:p>
        </p:txBody>
      </p:sp>
      <p:grpSp>
        <p:nvGrpSpPr>
          <p:cNvPr id="16" name="グループ化 15"/>
          <p:cNvGrpSpPr/>
          <p:nvPr/>
        </p:nvGrpSpPr>
        <p:grpSpPr>
          <a:xfrm>
            <a:off x="6977281" y="2710246"/>
            <a:ext cx="3984740" cy="3242194"/>
            <a:chOff x="4822723" y="3428344"/>
            <a:chExt cx="3318387" cy="2700014"/>
          </a:xfrm>
        </p:grpSpPr>
        <p:cxnSp>
          <p:nvCxnSpPr>
            <p:cNvPr id="17" name="直線矢印コネクタ 16"/>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6495301" y="2872915"/>
            <a:ext cx="415498"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20" name="テキスト ボックス 19"/>
          <p:cNvSpPr txBox="1"/>
          <p:nvPr/>
        </p:nvSpPr>
        <p:spPr>
          <a:xfrm>
            <a:off x="10282442" y="6004735"/>
            <a:ext cx="646331"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846651" y="2853635"/>
            <a:ext cx="5075964" cy="673335"/>
            <a:chOff x="-3102500" y="4322830"/>
            <a:chExt cx="6475986" cy="859049"/>
          </a:xfrm>
        </p:grpSpPr>
        <p:grpSp>
          <p:nvGrpSpPr>
            <p:cNvPr id="22" name="グループ化 21"/>
            <p:cNvGrpSpPr/>
            <p:nvPr/>
          </p:nvGrpSpPr>
          <p:grpSpPr>
            <a:xfrm>
              <a:off x="-3102500" y="4322830"/>
              <a:ext cx="2053225" cy="859040"/>
              <a:chOff x="-2495315" y="3700501"/>
              <a:chExt cx="2495315" cy="1044005"/>
            </a:xfrm>
          </p:grpSpPr>
          <p:pic>
            <p:nvPicPr>
              <p:cNvPr id="30"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136" y="3700501"/>
                <a:ext cx="1202136"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31"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315" y="3700506"/>
                <a:ext cx="1171459"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1507217" y="4322838"/>
              <a:ext cx="1866269" cy="859041"/>
              <a:chOff x="1156293" y="2558354"/>
              <a:chExt cx="2268105" cy="1044005"/>
            </a:xfrm>
          </p:grpSpPr>
          <p:pic>
            <p:nvPicPr>
              <p:cNvPr id="28"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1156293" y="2558354"/>
                <a:ext cx="1070605"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9"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2353045" y="2558359"/>
                <a:ext cx="1071353"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5" name="グループ化 24"/>
            <p:cNvGrpSpPr/>
            <p:nvPr/>
          </p:nvGrpSpPr>
          <p:grpSpPr>
            <a:xfrm>
              <a:off x="-748141" y="4322838"/>
              <a:ext cx="1933051" cy="859039"/>
              <a:chOff x="3057471" y="3684681"/>
              <a:chExt cx="2349266" cy="1044002"/>
            </a:xfrm>
          </p:grpSpPr>
          <p:pic>
            <p:nvPicPr>
              <p:cNvPr id="26"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3553" y="3684681"/>
                <a:ext cx="1093184"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7"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7471" y="3684683"/>
                <a:ext cx="1136337"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sp>
        <p:nvSpPr>
          <p:cNvPr id="32" name="正方形/長方形 31"/>
          <p:cNvSpPr/>
          <p:nvPr/>
        </p:nvSpPr>
        <p:spPr>
          <a:xfrm>
            <a:off x="1130594" y="2346414"/>
            <a:ext cx="4280339" cy="461665"/>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を特徴空間に射影</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3" name="グループ化 32"/>
          <p:cNvGrpSpPr/>
          <p:nvPr/>
        </p:nvGrpSpPr>
        <p:grpSpPr>
          <a:xfrm>
            <a:off x="7299431" y="3122266"/>
            <a:ext cx="817871" cy="623465"/>
            <a:chOff x="5122287" y="3293111"/>
            <a:chExt cx="817871" cy="623465"/>
          </a:xfrm>
        </p:grpSpPr>
        <p:pic>
          <p:nvPicPr>
            <p:cNvPr id="34" name="Picture 2" descr="C:\Users\takashi\Desktop\apple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5" name="Picture 4" descr="C:\Users\takashi\Desktop\appleTrgt.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6" name="グループ化 35"/>
          <p:cNvGrpSpPr/>
          <p:nvPr/>
        </p:nvGrpSpPr>
        <p:grpSpPr>
          <a:xfrm>
            <a:off x="9249282" y="3007966"/>
            <a:ext cx="851679" cy="849037"/>
            <a:chOff x="7072138" y="3178811"/>
            <a:chExt cx="851679" cy="849037"/>
          </a:xfrm>
        </p:grpSpPr>
        <p:pic>
          <p:nvPicPr>
            <p:cNvPr id="37" name="Picture 10" descr="C:\Users\takashi\Desktop\mikan1.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8" name="Picture 11" descr="C:\Users\takashi\Desktop\mikan2.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9" name="グループ化 38"/>
          <p:cNvGrpSpPr/>
          <p:nvPr/>
        </p:nvGrpSpPr>
        <p:grpSpPr>
          <a:xfrm>
            <a:off x="9096456" y="4798666"/>
            <a:ext cx="969382" cy="585469"/>
            <a:chOff x="6919313" y="4969511"/>
            <a:chExt cx="969382" cy="585469"/>
          </a:xfrm>
        </p:grpSpPr>
        <p:pic>
          <p:nvPicPr>
            <p:cNvPr id="40" name="Picture 8" descr="C:\Users\takashi\Desktop\banana1.bm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41" name="Picture 9" descr="C:\Users\takashi\Desktop\banana2.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42" name="テキスト ボックス 41"/>
          <p:cNvSpPr txBox="1"/>
          <p:nvPr/>
        </p:nvSpPr>
        <p:spPr>
          <a:xfrm>
            <a:off x="999451"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リンゴ</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800926"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バナナ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534405"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みかん</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1130595" y="4175215"/>
            <a:ext cx="4830818" cy="1200329"/>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分類したい</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画像も特徴空間射</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影し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が一番近い正解</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返</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7" name="Picture 5" descr="C:\Users\takashi\Desktop\apple3.bmp"/>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5859" y="5415240"/>
            <a:ext cx="907290" cy="7713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takashi\Desktop\apple3.bm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74552" y="4057465"/>
            <a:ext cx="392674" cy="333859"/>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直線矢印コネクタ 58"/>
          <p:cNvCxnSpPr>
            <a:stCxn id="58" idx="0"/>
          </p:cNvCxnSpPr>
          <p:nvPr/>
        </p:nvCxnSpPr>
        <p:spPr>
          <a:xfrm flipV="1">
            <a:off x="7770889" y="3781722"/>
            <a:ext cx="40138" cy="275742"/>
          </a:xfrm>
          <a:prstGeom prst="straightConnector1">
            <a:avLst/>
          </a:prstGeom>
          <a:ln w="222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2475145" y="5623011"/>
            <a:ext cx="274305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a:t>
            </a: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6</a:t>
            </a:fld>
            <a:endParaRPr kumimoji="1" lang="ja-JP" altLang="en-US"/>
          </a:p>
        </p:txBody>
      </p:sp>
    </p:spTree>
    <p:extLst>
      <p:ext uri="{BB962C8B-B14F-4D97-AF65-F5344CB8AC3E}">
        <p14:creationId xmlns:p14="http://schemas.microsoft.com/office/powerpoint/2010/main" val="3624236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7</a:t>
            </a:fld>
            <a:endParaRPr kumimoji="1" lang="ja-JP" altLang="en-US"/>
          </a:p>
        </p:txBody>
      </p:sp>
    </p:spTree>
    <p:extLst>
      <p:ext uri="{BB962C8B-B14F-4D97-AF65-F5344CB8AC3E}">
        <p14:creationId xmlns:p14="http://schemas.microsoft.com/office/powerpoint/2010/main" val="185023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075182" y="4296435"/>
            <a:ext cx="8465819" cy="1692771"/>
          </a:xfrm>
          <a:prstGeom prst="rect">
            <a:avLst/>
          </a:prstGeom>
          <a:noFill/>
        </p:spPr>
        <p:txBody>
          <a:bodyPr wrap="square" rtlCol="0">
            <a:spAutoFit/>
          </a:bodyPr>
          <a:lstStyle/>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特徴</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抽出の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ための前処理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データが画像ならば</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二値化、</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平滑化、先鋭化、特徴保存平滑化、など</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61" name="右矢印 60"/>
          <p:cNvSpPr/>
          <p:nvPr/>
        </p:nvSpPr>
        <p:spPr>
          <a:xfrm rot="17542382">
            <a:off x="3021838" y="3421216"/>
            <a:ext cx="890694"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8</a:t>
            </a:fld>
            <a:endParaRPr kumimoji="1" lang="ja-JP" altLang="en-US"/>
          </a:p>
        </p:txBody>
      </p:sp>
    </p:spTree>
    <p:extLst>
      <p:ext uri="{BB962C8B-B14F-4D97-AF65-F5344CB8AC3E}">
        <p14:creationId xmlns:p14="http://schemas.microsoft.com/office/powerpoint/2010/main" val="362707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079501" y="4057233"/>
            <a:ext cx="10490200" cy="2800767"/>
          </a:xfrm>
          <a:prstGeom prst="rect">
            <a:avLst/>
          </a:prstGeom>
          <a:noFill/>
        </p:spPr>
        <p:txBody>
          <a:bodyPr wrap="square" rtlCol="0">
            <a:spAutoFit/>
          </a:bodyPr>
          <a:lstStyle/>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入力データ群に対し，同じクラスは近く・異なるクラス遠くなるような特徴空間にデータを射影する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良い特徴空間を構築するには、</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知識・経験・試行錯誤が必要</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画像認識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HLAC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SIFT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HoG</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特徴などが</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有名</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最近流行りの深層学習は特徴量の設計もデータから学習する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深層学習の発展に伴い，人がデザインした特徴量は「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Hand Craft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な」特徴量と呼ばれる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右矢印 60"/>
          <p:cNvSpPr/>
          <p:nvPr/>
        </p:nvSpPr>
        <p:spPr>
          <a:xfrm rot="17542382">
            <a:off x="4971189" y="3294092"/>
            <a:ext cx="72740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9</a:t>
            </a:fld>
            <a:endParaRPr kumimoji="1" lang="ja-JP" altLang="en-US"/>
          </a:p>
        </p:txBody>
      </p:sp>
    </p:spTree>
    <p:extLst>
      <p:ext uri="{BB962C8B-B14F-4D97-AF65-F5344CB8AC3E}">
        <p14:creationId xmlns:p14="http://schemas.microsoft.com/office/powerpoint/2010/main" val="61740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14236</TotalTime>
  <Words>3414</Words>
  <Application>Microsoft Office PowerPoint</Application>
  <PresentationFormat>ワイド画面</PresentationFormat>
  <Paragraphs>1003</Paragraphs>
  <Slides>48</Slides>
  <Notes>9</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48</vt:i4>
      </vt:variant>
    </vt:vector>
  </HeadingPairs>
  <TitlesOfParts>
    <vt:vector size="59" baseType="lpstr">
      <vt:lpstr>HGｺﾞｼｯｸM</vt:lpstr>
      <vt:lpstr>ＭＳ Ｐゴシック</vt:lpstr>
      <vt:lpstr>メイリオ</vt:lpstr>
      <vt:lpstr>Arial</vt:lpstr>
      <vt:lpstr>Calibri</vt:lpstr>
      <vt:lpstr>Cambria Math</vt:lpstr>
      <vt:lpstr>Shruti</vt:lpstr>
      <vt:lpstr>Times New Roman</vt:lpstr>
      <vt:lpstr>Wingdings</vt:lpstr>
      <vt:lpstr>Office テーマ</vt:lpstr>
      <vt:lpstr>ビットマップ イメージ</vt:lpstr>
      <vt:lpstr>デジタルメディア処理2</vt:lpstr>
      <vt:lpstr>デジタルメディア処理２、2018（前期）</vt:lpstr>
      <vt:lpstr>特徴点検出</vt:lpstr>
      <vt:lpstr>パターン認識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準備 : クラス識別でやりたいこと </vt:lpstr>
      <vt:lpstr>準備 : クラス識別でやりたいこと </vt:lpstr>
      <vt:lpstr>パーセプトロン</vt:lpstr>
      <vt:lpstr>パーセプトロン : 問題　</vt:lpstr>
      <vt:lpstr>神経細胞（ニューロン）</vt:lpstr>
      <vt:lpstr>パーセプトロン : ニューロンの振る舞いをモデル化</vt:lpstr>
      <vt:lpstr>パーセプトロン : ニューロンの振る舞いをモデル化</vt:lpstr>
      <vt:lpstr>パーセプトロンの直感的な説明</vt:lpstr>
      <vt:lpstr>パーセプトロンの直感的な説明</vt:lpstr>
      <vt:lpstr>パーセプトロンの直感的な説明（内積表現）</vt:lpstr>
      <vt:lpstr>パーセプトロン</vt:lpstr>
      <vt:lpstr>パーセプトロン：重みの学習</vt:lpstr>
      <vt:lpstr>パーセプトロン：重みの学習</vt:lpstr>
      <vt:lpstr>PowerPoint プレゼンテーション</vt:lpstr>
      <vt:lpstr>PowerPoint プレゼンテーション</vt:lpstr>
      <vt:lpstr>パーセプトロン：重みの学習</vt:lpstr>
      <vt:lpstr>パーセプトロン : まとめ</vt:lpstr>
      <vt:lpstr>パーセプトロンの性質</vt:lpstr>
      <vt:lpstr>ニューラルネットワークへ</vt:lpstr>
      <vt:lpstr>解きたい問題</vt:lpstr>
      <vt:lpstr>ニューラルネットワーク: ユニット</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ユニットを直列につなぐ</vt:lpstr>
      <vt:lpstr>ニューラルネットワーク: 中間層の効果について</vt:lpstr>
      <vt:lpstr>ニューラルネットワーク: 中間層の効果について</vt:lpstr>
      <vt:lpstr>まとめ: ニューラルネットワーク</vt:lpstr>
      <vt:lpstr>深層学習 : Deep learning</vt:lpstr>
      <vt:lpstr>深層学習 : Deep learning</vt:lpstr>
      <vt:lpstr>Deep learningの非常に簡単な説明</vt:lpstr>
      <vt:lpstr>誤差逆伝搬 back propagation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428</cp:revision>
  <dcterms:created xsi:type="dcterms:W3CDTF">2017-01-19T02:23:36Z</dcterms:created>
  <dcterms:modified xsi:type="dcterms:W3CDTF">2018-02-12T03:38:26Z</dcterms:modified>
</cp:coreProperties>
</file>