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9" r:id="rId2"/>
    <p:sldId id="322" r:id="rId3"/>
    <p:sldId id="280" r:id="rId4"/>
    <p:sldId id="278" r:id="rId5"/>
    <p:sldId id="287" r:id="rId6"/>
    <p:sldId id="281" r:id="rId7"/>
    <p:sldId id="282" r:id="rId8"/>
    <p:sldId id="283" r:id="rId9"/>
    <p:sldId id="284" r:id="rId10"/>
    <p:sldId id="285" r:id="rId11"/>
    <p:sldId id="289" r:id="rId12"/>
    <p:sldId id="288" r:id="rId13"/>
    <p:sldId id="290" r:id="rId14"/>
    <p:sldId id="292" r:id="rId15"/>
    <p:sldId id="291" r:id="rId16"/>
    <p:sldId id="316" r:id="rId17"/>
    <p:sldId id="314" r:id="rId18"/>
    <p:sldId id="317" r:id="rId19"/>
    <p:sldId id="299" r:id="rId20"/>
    <p:sldId id="297" r:id="rId21"/>
    <p:sldId id="300" r:id="rId22"/>
    <p:sldId id="302" r:id="rId23"/>
    <p:sldId id="303" r:id="rId24"/>
    <p:sldId id="305" r:id="rId25"/>
    <p:sldId id="306" r:id="rId26"/>
    <p:sldId id="307" r:id="rId27"/>
    <p:sldId id="320" r:id="rId28"/>
    <p:sldId id="308" r:id="rId29"/>
    <p:sldId id="309" r:id="rId30"/>
    <p:sldId id="318" r:id="rId31"/>
    <p:sldId id="321" r:id="rId32"/>
    <p:sldId id="313" r:id="rId33"/>
    <p:sldId id="311" r:id="rId34"/>
    <p:sldId id="312"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90" autoAdjust="0"/>
    <p:restoredTop sz="66935" autoAdjust="0"/>
  </p:normalViewPr>
  <p:slideViewPr>
    <p:cSldViewPr snapToGrid="0">
      <p:cViewPr varScale="1">
        <p:scale>
          <a:sx n="81" d="100"/>
          <a:sy n="81" d="100"/>
        </p:scale>
        <p:origin x="2004" y="9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18E4F-8904-49F0-A966-ED8BC304F0DA}" type="datetimeFigureOut">
              <a:rPr kumimoji="1" lang="ja-JP" altLang="en-US" smtClean="0"/>
              <a:t>2018/2/11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X =</a:t>
            </a:r>
            <a:r>
              <a:rPr kumimoji="1" lang="en-US" altLang="ja-JP" baseline="0" dirty="0" smtClean="0"/>
              <a:t> ½ (f1 – f-1) / (f0 – f-1)      f-1 &gt; f1</a:t>
            </a:r>
          </a:p>
          <a:p>
            <a:endParaRPr kumimoji="1" lang="en-US" altLang="ja-JP" baseline="0" dirty="0" smtClean="0"/>
          </a:p>
          <a:p>
            <a:r>
              <a:rPr kumimoji="1" lang="en-US" altLang="ja-JP" baseline="0" dirty="0" smtClean="0"/>
              <a:t>X = ½ (f1 – f-1) / (f0 – f-1)      otherwise</a:t>
            </a:r>
          </a:p>
          <a:p>
            <a:endParaRPr kumimoji="1" lang="en-US" altLang="ja-JP" baseline="0" dirty="0" smtClean="0"/>
          </a:p>
          <a:p>
            <a:endParaRPr kumimoji="1" lang="en-US" altLang="ja-JP" baseline="0" dirty="0" smtClean="0"/>
          </a:p>
          <a:p>
            <a:r>
              <a:rPr kumimoji="1" lang="en-US" altLang="ja-JP" baseline="0" dirty="0" smtClean="0"/>
              <a:t>X = (f-1 – f1) / (2f-1 – 4f0 + 2f1)</a:t>
            </a:r>
          </a:p>
          <a:p>
            <a:endParaRPr kumimoji="1" lang="en-US" altLang="ja-JP" baseline="0" dirty="0" smtClean="0"/>
          </a:p>
          <a:p>
            <a:endParaRPr kumimoji="1" lang="en-US" altLang="ja-JP" baseline="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14</a:t>
            </a:fld>
            <a:endParaRPr kumimoji="1" lang="ja-JP" altLang="en-US"/>
          </a:p>
        </p:txBody>
      </p:sp>
    </p:spTree>
    <p:extLst>
      <p:ext uri="{BB962C8B-B14F-4D97-AF65-F5344CB8AC3E}">
        <p14:creationId xmlns:p14="http://schemas.microsoft.com/office/powerpoint/2010/main" val="271434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 </a:t>
            </a:r>
            <a:r>
              <a:rPr kumimoji="1" lang="en-US" altLang="ja-JP" dirty="0" smtClean="0"/>
              <a:t>f(</a:t>
            </a:r>
            <a:r>
              <a:rPr kumimoji="1" lang="en-US" altLang="ja-JP" dirty="0" err="1" smtClean="0"/>
              <a:t>x,y</a:t>
            </a:r>
            <a:r>
              <a:rPr kumimoji="1" lang="en-US" altLang="ja-JP" dirty="0" smtClean="0"/>
              <a:t>) = x^2 + y^2</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682704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20</a:t>
            </a:fld>
            <a:endParaRPr kumimoji="1" lang="ja-JP" altLang="en-US"/>
          </a:p>
        </p:txBody>
      </p:sp>
    </p:spTree>
    <p:extLst>
      <p:ext uri="{BB962C8B-B14F-4D97-AF65-F5344CB8AC3E}">
        <p14:creationId xmlns:p14="http://schemas.microsoft.com/office/powerpoint/2010/main" val="265203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実装を分かりやすくするため、ガウシアンかけてから、微分をとると説明しているけど。</a:t>
            </a:r>
            <a:endParaRPr kumimoji="1" lang="en-US" altLang="ja-JP" dirty="0" smtClean="0"/>
          </a:p>
          <a:p>
            <a:r>
              <a:rPr kumimoji="1" lang="ja-JP" altLang="en-US" dirty="0" smtClean="0"/>
              <a:t>本当は　</a:t>
            </a:r>
            <a:r>
              <a:rPr kumimoji="1" lang="en-US" altLang="ja-JP" dirty="0" err="1" smtClean="0"/>
              <a:t>Gx</a:t>
            </a:r>
            <a:r>
              <a:rPr kumimoji="1" lang="en-US" altLang="ja-JP" dirty="0" smtClean="0"/>
              <a:t> * I</a:t>
            </a:r>
            <a:r>
              <a:rPr kumimoji="1" lang="ja-JP" altLang="en-US" dirty="0" smtClean="0"/>
              <a:t>　と　</a:t>
            </a:r>
            <a:r>
              <a:rPr kumimoji="1" lang="en-US" altLang="ja-JP" dirty="0" err="1" smtClean="0"/>
              <a:t>Gy</a:t>
            </a:r>
            <a:r>
              <a:rPr kumimoji="1" lang="ja-JP" altLang="en-US" baseline="0" dirty="0" smtClean="0"/>
              <a:t> </a:t>
            </a:r>
            <a:r>
              <a:rPr kumimoji="1" lang="en-US" altLang="ja-JP" dirty="0" smtClean="0"/>
              <a:t>*</a:t>
            </a:r>
            <a:r>
              <a:rPr kumimoji="1" lang="ja-JP" altLang="en-US" baseline="0" dirty="0" smtClean="0"/>
              <a:t> </a:t>
            </a:r>
            <a:r>
              <a:rPr kumimoji="1" lang="en-US" altLang="ja-JP" dirty="0" smtClean="0"/>
              <a:t>I </a:t>
            </a:r>
            <a:r>
              <a:rPr kumimoji="1" lang="ja-JP" altLang="en-US" dirty="0" smtClean="0"/>
              <a:t>を計算する．</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28</a:t>
            </a:fld>
            <a:endParaRPr kumimoji="1" lang="ja-JP" altLang="en-US"/>
          </a:p>
        </p:txBody>
      </p:sp>
    </p:spTree>
    <p:extLst>
      <p:ext uri="{BB962C8B-B14F-4D97-AF65-F5344CB8AC3E}">
        <p14:creationId xmlns:p14="http://schemas.microsoft.com/office/powerpoint/2010/main" val="4047525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a:t>
            </a:r>
            <a:r>
              <a:rPr kumimoji="1" lang="en-US" altLang="ja-JP" baseline="0" dirty="0" smtClean="0"/>
              <a:t> Non maximum suppression</a:t>
            </a:r>
          </a:p>
          <a:p>
            <a:r>
              <a:rPr kumimoji="1" lang="ja-JP" altLang="en-US" dirty="0" smtClean="0"/>
              <a:t>　　</a:t>
            </a:r>
            <a:r>
              <a:rPr kumimoji="1" lang="en-US" altLang="ja-JP" dirty="0" smtClean="0"/>
              <a:t>8</a:t>
            </a:r>
            <a:r>
              <a:rPr kumimoji="1" lang="ja-JP" altLang="en-US" dirty="0" smtClean="0"/>
              <a:t>近傍の極大を見てはだめ。</a:t>
            </a:r>
            <a:endParaRPr kumimoji="1" lang="en-US" altLang="ja-JP" dirty="0" smtClean="0"/>
          </a:p>
          <a:p>
            <a:r>
              <a:rPr kumimoji="1" lang="ja-JP" altLang="en-US" dirty="0" smtClean="0"/>
              <a:t>　　エッジ方向を考えて、エッジと垂直な方向のみを考慮して極大を計算しないとだめ</a:t>
            </a:r>
            <a:endParaRPr kumimoji="1" lang="en-US" altLang="ja-JP" dirty="0" smtClean="0"/>
          </a:p>
          <a:p>
            <a:r>
              <a:rPr kumimoji="1" lang="ja-JP" altLang="en-US" dirty="0" smtClean="0"/>
              <a:t>　　図を描いて説明したほうが良いかも</a:t>
            </a:r>
            <a:endParaRPr kumimoji="1" lang="en-US" altLang="ja-JP" dirty="0" smtClean="0"/>
          </a:p>
          <a:p>
            <a:endParaRPr kumimoji="1" lang="en-US" altLang="ja-JP" dirty="0" smtClean="0"/>
          </a:p>
          <a:p>
            <a:endParaRPr kumimoji="1" lang="en-US" altLang="ja-JP" dirty="0" smtClean="0"/>
          </a:p>
          <a:p>
            <a:r>
              <a:rPr kumimoji="1" lang="en-US" altLang="ja-JP" dirty="0" smtClean="0"/>
              <a:t>4</a:t>
            </a:r>
            <a:r>
              <a:rPr kumimoji="1" lang="ja-JP" altLang="en-US" dirty="0" smtClean="0"/>
              <a:t>閾値処理</a:t>
            </a:r>
            <a:r>
              <a:rPr kumimoji="1" lang="en-US" altLang="ja-JP" dirty="0" smtClean="0"/>
              <a:t>: </a:t>
            </a:r>
            <a:r>
              <a:rPr kumimoji="1" lang="ja-JP" altLang="en-US" dirty="0" smtClean="0"/>
              <a:t>なぜ二つの閾値を利用するかが大切。</a:t>
            </a:r>
            <a:endParaRPr kumimoji="1" lang="en-US" altLang="ja-JP" dirty="0" smtClean="0"/>
          </a:p>
          <a:p>
            <a:r>
              <a:rPr kumimoji="1" lang="ja-JP" altLang="en-US" dirty="0" smtClean="0"/>
              <a:t>　本当のエッジとノイズによるエッジが存在する。</a:t>
            </a:r>
            <a:endParaRPr kumimoji="1" lang="en-US" altLang="ja-JP" dirty="0" smtClean="0"/>
          </a:p>
          <a:p>
            <a:r>
              <a:rPr kumimoji="1" lang="ja-JP" altLang="en-US" dirty="0" smtClean="0"/>
              <a:t>　</a:t>
            </a:r>
            <a:r>
              <a:rPr kumimoji="1" lang="en-US" altLang="ja-JP" dirty="0" smtClean="0"/>
              <a:t>Week edge</a:t>
            </a:r>
            <a:r>
              <a:rPr kumimoji="1" lang="ja-JP" altLang="en-US" dirty="0" smtClean="0"/>
              <a:t>は両者を含んでしまう。</a:t>
            </a:r>
            <a:endParaRPr kumimoji="1" lang="en-US" altLang="ja-JP" dirty="0" smtClean="0"/>
          </a:p>
          <a:p>
            <a:r>
              <a:rPr kumimoji="1" lang="ja-JP" altLang="en-US" dirty="0" smtClean="0"/>
              <a:t>　本当のエッジなのに、ノイズや陰影など何かしらの影響で勾配強度が弱い画素は</a:t>
            </a:r>
            <a:r>
              <a:rPr kumimoji="1" lang="en-US" altLang="ja-JP" dirty="0" smtClean="0"/>
              <a:t>week</a:t>
            </a:r>
            <a:r>
              <a:rPr kumimoji="1" lang="ja-JP" altLang="en-US" dirty="0" smtClean="0"/>
              <a:t>エッジになる。</a:t>
            </a:r>
            <a:endParaRPr kumimoji="1" lang="en-US" altLang="ja-JP" dirty="0" smtClean="0"/>
          </a:p>
          <a:p>
            <a:r>
              <a:rPr kumimoji="1" lang="ja-JP" altLang="en-US" dirty="0" smtClean="0"/>
              <a:t>　ただしそのような</a:t>
            </a:r>
            <a:r>
              <a:rPr kumimoji="1" lang="en-US" altLang="ja-JP" dirty="0" smtClean="0"/>
              <a:t>week edge</a:t>
            </a:r>
            <a:r>
              <a:rPr kumimoji="1" lang="ja-JP" altLang="en-US" dirty="0" smtClean="0"/>
              <a:t>は</a:t>
            </a:r>
            <a:r>
              <a:rPr kumimoji="1" lang="en-US" altLang="ja-JP" dirty="0" smtClean="0"/>
              <a:t>Strong edge</a:t>
            </a:r>
            <a:r>
              <a:rPr kumimoji="1" lang="ja-JP" altLang="en-US" dirty="0" smtClean="0"/>
              <a:t>に隣接していることが多い。そのため</a:t>
            </a:r>
            <a:r>
              <a:rPr kumimoji="1" lang="en-US" altLang="ja-JP" dirty="0" smtClean="0"/>
              <a:t>Strong edge</a:t>
            </a:r>
            <a:r>
              <a:rPr kumimoji="1" lang="ja-JP" altLang="en-US" dirty="0" smtClean="0"/>
              <a:t>が近傍にあればエッジとして受け入れる．</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29</a:t>
            </a:fld>
            <a:endParaRPr kumimoji="1" lang="ja-JP" altLang="en-US"/>
          </a:p>
        </p:txBody>
      </p:sp>
    </p:spTree>
    <p:extLst>
      <p:ext uri="{BB962C8B-B14F-4D97-AF65-F5344CB8AC3E}">
        <p14:creationId xmlns:p14="http://schemas.microsoft.com/office/powerpoint/2010/main" val="2787350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dirty="0" smtClean="0"/>
              <a:t>最近読んだ・見た面白かった論文紹介</a:t>
            </a:r>
            <a:endParaRPr lang="en-US" altLang="ja-JP" dirty="0" smtClean="0"/>
          </a:p>
          <a:p>
            <a:pPr marL="0" indent="0">
              <a:buNone/>
            </a:pPr>
            <a:r>
              <a:rPr kumimoji="1" lang="en-US" altLang="ja-JP" dirty="0" smtClean="0"/>
              <a:t>Texture Synthesis</a:t>
            </a:r>
          </a:p>
          <a:p>
            <a:pPr marL="0" indent="0">
              <a:buNone/>
            </a:pPr>
            <a:r>
              <a:rPr lang="en-US" altLang="ja-JP" dirty="0" smtClean="0"/>
              <a:t>Seam Curving</a:t>
            </a:r>
          </a:p>
          <a:p>
            <a:pPr marL="0" indent="0">
              <a:buNone/>
            </a:pPr>
            <a:r>
              <a:rPr kumimoji="1" lang="en-US" altLang="ja-JP" dirty="0" smtClean="0"/>
              <a:t>Visual Microphone</a:t>
            </a:r>
          </a:p>
          <a:p>
            <a:pPr marL="0" indent="0">
              <a:buNone/>
            </a:pPr>
            <a:endParaRPr lang="en-US" altLang="ja-JP" dirty="0" smtClean="0"/>
          </a:p>
          <a:p>
            <a:pPr marL="0" indent="0">
              <a:buNone/>
            </a:pPr>
            <a:endParaRPr lang="en-US" altLang="ja-JP" dirty="0" smtClean="0"/>
          </a:p>
          <a:p>
            <a:pPr marL="0" indent="0">
              <a:buNone/>
            </a:pPr>
            <a:r>
              <a:rPr lang="en-US" altLang="ja-JP" dirty="0" smtClean="0"/>
              <a:t>SIGGRAPH 2016</a:t>
            </a:r>
            <a:r>
              <a:rPr lang="ja-JP" altLang="en-US" dirty="0" smtClean="0"/>
              <a:t>全部読み</a:t>
            </a:r>
            <a:endParaRPr lang="en-US" altLang="ja-JP" dirty="0" smtClean="0"/>
          </a:p>
          <a:p>
            <a:pPr marL="0" indent="0">
              <a:buNone/>
            </a:pPr>
            <a:endParaRPr kumimoji="1" lang="en-US" altLang="ja-JP" dirty="0" smtClean="0"/>
          </a:p>
          <a:p>
            <a:pPr marL="0" indent="0">
              <a:buNone/>
            </a:pPr>
            <a:r>
              <a:rPr lang="en-US" altLang="ja-JP" sz="1200" dirty="0" smtClean="0"/>
              <a:t> </a:t>
            </a:r>
            <a:r>
              <a:rPr lang="ja-JP" altLang="en-US" sz="1200" dirty="0" smtClean="0"/>
              <a:t>ガウシアン畳み込みのはなし</a:t>
            </a:r>
            <a:endParaRPr lang="en-US" altLang="ja-JP" sz="1200" dirty="0" smtClean="0"/>
          </a:p>
          <a:p>
            <a:pPr marL="0" indent="0">
              <a:buNone/>
            </a:pPr>
            <a:r>
              <a:rPr kumimoji="1" lang="ja-JP" altLang="en-US" sz="1200" dirty="0" smtClean="0"/>
              <a:t>線形フィルタのセパレート実装のはなし</a:t>
            </a:r>
            <a:endParaRPr kumimoji="1" lang="en-US" altLang="ja-JP" sz="1200" dirty="0" smtClean="0"/>
          </a:p>
          <a:p>
            <a:pPr marL="0" indent="0">
              <a:buNone/>
            </a:pPr>
            <a:r>
              <a:rPr lang="ja-JP" altLang="en-US" sz="1200" dirty="0" smtClean="0"/>
              <a:t>ガウシアンピラミッドのはなし</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32</a:t>
            </a:fld>
            <a:endParaRPr kumimoji="1" lang="ja-JP" altLang="en-US"/>
          </a:p>
        </p:txBody>
      </p:sp>
    </p:spTree>
    <p:extLst>
      <p:ext uri="{BB962C8B-B14F-4D97-AF65-F5344CB8AC3E}">
        <p14:creationId xmlns:p14="http://schemas.microsoft.com/office/powerpoint/2010/main" val="2126326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2018/2/11</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2018/2/11</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2018/2/11</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2018/2/11</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2018/2/11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image" Target="../media/image9.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22.png"/><Relationship Id="rId9"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1.jp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jp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0.png"/><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450.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10" Type="http://schemas.openxmlformats.org/officeDocument/2006/relationships/image" Target="../media/image52.png"/><Relationship Id="rId4" Type="http://schemas.openxmlformats.org/officeDocument/2006/relationships/image" Target="../media/image460.png"/><Relationship Id="rId9" Type="http://schemas.openxmlformats.org/officeDocument/2006/relationships/image" Target="../media/image51.png"/></Relationships>
</file>

<file path=ppt/slides/_rels/slide24.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 Id="rId14" Type="http://schemas.openxmlformats.org/officeDocument/2006/relationships/image" Target="../media/image64.png"/></Relationships>
</file>

<file path=ppt/slides/_rels/slide25.xml.rels><?xml version="1.0" encoding="UTF-8" standalone="yes"?>
<Relationships xmlns="http://schemas.openxmlformats.org/package/2006/relationships"><Relationship Id="rId3" Type="http://schemas.openxmlformats.org/officeDocument/2006/relationships/hyperlink" Target="http://www.wolframalpha.com/input/?i=z%3Dx*y+-+0.02*(x%2By)%5e2"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67.png"/><Relationship Id="rId4" Type="http://schemas.openxmlformats.org/officeDocument/2006/relationships/image" Target="../media/image66.png"/></Relationships>
</file>

<file path=ppt/slides/_rels/slide2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docs.opencv.org/2.4/doc/tutorials/imgproc/imgtrans/canny_detector/canny_detector.h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50.png"/><Relationship Id="rId1" Type="http://schemas.openxmlformats.org/officeDocument/2006/relationships/slideLayout" Target="../slideLayouts/slideLayout2.xml"/><Relationship Id="rId4" Type="http://schemas.openxmlformats.org/officeDocument/2006/relationships/image" Target="../media/image660.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テンプレートマッチングの結果</a:t>
            </a:r>
            <a:endParaRPr kumimoji="1" lang="ja-JP" altLang="en-US" sz="3600" dirty="0"/>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templateMaching.py</a:t>
            </a:r>
            <a:endParaRPr lang="ja-JP" altLang="en-US" sz="2000" dirty="0"/>
          </a:p>
        </p:txBody>
      </p:sp>
      <p:grpSp>
        <p:nvGrpSpPr>
          <p:cNvPr id="11" name="グループ化 10"/>
          <p:cNvGrpSpPr/>
          <p:nvPr/>
        </p:nvGrpSpPr>
        <p:grpSpPr>
          <a:xfrm>
            <a:off x="248920" y="1875972"/>
            <a:ext cx="11829977" cy="2070100"/>
            <a:chOff x="642620" y="1473200"/>
            <a:chExt cx="10068241" cy="1761818"/>
          </a:xfrm>
        </p:grpSpPr>
        <p:grpSp>
          <p:nvGrpSpPr>
            <p:cNvPr id="10" name="グループ化 9"/>
            <p:cNvGrpSpPr/>
            <p:nvPr/>
          </p:nvGrpSpPr>
          <p:grpSpPr>
            <a:xfrm>
              <a:off x="3339726" y="1473200"/>
              <a:ext cx="7371135" cy="1761818"/>
              <a:chOff x="3154362" y="1522412"/>
              <a:chExt cx="7226300" cy="1727200"/>
            </a:xfrm>
          </p:grpSpPr>
          <p:pic>
            <p:nvPicPr>
              <p:cNvPr id="5" name="図 4"/>
              <p:cNvPicPr>
                <a:picLocks noChangeAspect="1"/>
              </p:cNvPicPr>
              <p:nvPr/>
            </p:nvPicPr>
            <p:blipFill>
              <a:blip r:embed="rId2"/>
              <a:stretch>
                <a:fillRect/>
              </a:stretch>
            </p:blipFill>
            <p:spPr>
              <a:xfrm>
                <a:off x="8008937" y="1525587"/>
                <a:ext cx="2371725" cy="1724025"/>
              </a:xfrm>
              <a:prstGeom prst="rect">
                <a:avLst/>
              </a:prstGeom>
            </p:spPr>
          </p:pic>
          <p:pic>
            <p:nvPicPr>
              <p:cNvPr id="6" name="図 5"/>
              <p:cNvPicPr>
                <a:picLocks noChangeAspect="1"/>
              </p:cNvPicPr>
              <p:nvPr/>
            </p:nvPicPr>
            <p:blipFill>
              <a:blip r:embed="rId3"/>
              <a:stretch>
                <a:fillRect/>
              </a:stretch>
            </p:blipFill>
            <p:spPr>
              <a:xfrm>
                <a:off x="3154362" y="1535112"/>
                <a:ext cx="2352675" cy="1704975"/>
              </a:xfrm>
              <a:prstGeom prst="rect">
                <a:avLst/>
              </a:prstGeom>
            </p:spPr>
          </p:pic>
          <p:pic>
            <p:nvPicPr>
              <p:cNvPr id="7" name="図 6"/>
              <p:cNvPicPr>
                <a:picLocks noChangeAspect="1"/>
              </p:cNvPicPr>
              <p:nvPr/>
            </p:nvPicPr>
            <p:blipFill>
              <a:blip r:embed="rId4"/>
              <a:stretch>
                <a:fillRect/>
              </a:stretch>
            </p:blipFill>
            <p:spPr>
              <a:xfrm>
                <a:off x="5575300" y="1522412"/>
                <a:ext cx="2362200" cy="1704975"/>
              </a:xfrm>
              <a:prstGeom prst="rect">
                <a:avLst/>
              </a:prstGeom>
            </p:spPr>
          </p:pic>
        </p:gr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20" y="1489710"/>
              <a:ext cx="2418080" cy="1745308"/>
            </a:xfrm>
            <a:prstGeom prst="rect">
              <a:avLst/>
            </a:prstGeom>
          </p:spPr>
        </p:pic>
      </p:grpSp>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825" y="1081152"/>
            <a:ext cx="487201" cy="699571"/>
          </a:xfrm>
          <a:prstGeom prst="rect">
            <a:avLst/>
          </a:prstGeom>
        </p:spPr>
      </p:pic>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409239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4092396"/>
                <a:ext cx="2606483" cy="87408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409239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4092396"/>
                <a:ext cx="2306529" cy="874085"/>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99448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994484"/>
                <a:ext cx="2831673" cy="1091646"/>
              </a:xfrm>
              <a:prstGeom prst="rect">
                <a:avLst/>
              </a:prstGeom>
              <a:blipFill rotWithShape="0">
                <a:blip r:embed="rId9"/>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29278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テンプレートマッチングの結果</a:t>
            </a:r>
            <a:endParaRPr kumimoji="1" lang="ja-JP" altLang="en-US" sz="3600" dirty="0"/>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templateMaching.py</a:t>
            </a:r>
            <a:endParaRPr lang="ja-JP" altLang="en-US" sz="2000" dirty="0"/>
          </a:p>
        </p:txBody>
      </p:sp>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398306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3983066"/>
                <a:ext cx="2606483" cy="87408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398306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3983066"/>
                <a:ext cx="2306529" cy="87408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88515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885154"/>
                <a:ext cx="2831673" cy="1091646"/>
              </a:xfrm>
              <a:prstGeom prst="rect">
                <a:avLst/>
              </a:prstGeom>
              <a:blipFill rotWithShape="0">
                <a:blip r:embed="rId4"/>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1" name="グループ化 20"/>
          <p:cNvGrpSpPr/>
          <p:nvPr/>
        </p:nvGrpSpPr>
        <p:grpSpPr>
          <a:xfrm>
            <a:off x="339503" y="1938446"/>
            <a:ext cx="11852497" cy="1838424"/>
            <a:chOff x="421203" y="3164331"/>
            <a:chExt cx="6032793" cy="935738"/>
          </a:xfrm>
        </p:grpSpPr>
        <p:pic>
          <p:nvPicPr>
            <p:cNvPr id="22" name="図 21"/>
            <p:cNvPicPr>
              <a:picLocks noChangeAspect="1"/>
            </p:cNvPicPr>
            <p:nvPr/>
          </p:nvPicPr>
          <p:blipFill>
            <a:blip r:embed="rId5"/>
            <a:stretch>
              <a:fillRect/>
            </a:stretch>
          </p:blipFill>
          <p:spPr>
            <a:xfrm>
              <a:off x="421203" y="3164331"/>
              <a:ext cx="1450851" cy="935738"/>
            </a:xfrm>
            <a:prstGeom prst="rect">
              <a:avLst/>
            </a:prstGeom>
          </p:spPr>
        </p:pic>
        <p:pic>
          <p:nvPicPr>
            <p:cNvPr id="23" name="図 22"/>
            <p:cNvPicPr>
              <a:picLocks noChangeAspect="1"/>
            </p:cNvPicPr>
            <p:nvPr/>
          </p:nvPicPr>
          <p:blipFill>
            <a:blip r:embed="rId6"/>
            <a:stretch>
              <a:fillRect/>
            </a:stretch>
          </p:blipFill>
          <p:spPr>
            <a:xfrm>
              <a:off x="3489813" y="3170427"/>
              <a:ext cx="1438659" cy="929642"/>
            </a:xfrm>
            <a:prstGeom prst="rect">
              <a:avLst/>
            </a:prstGeom>
          </p:spPr>
        </p:pic>
        <p:pic>
          <p:nvPicPr>
            <p:cNvPr id="24" name="図 23"/>
            <p:cNvPicPr>
              <a:picLocks noChangeAspect="1"/>
            </p:cNvPicPr>
            <p:nvPr/>
          </p:nvPicPr>
          <p:blipFill>
            <a:blip r:embed="rId7"/>
            <a:stretch>
              <a:fillRect/>
            </a:stretch>
          </p:blipFill>
          <p:spPr>
            <a:xfrm>
              <a:off x="1964289" y="3167379"/>
              <a:ext cx="1441707" cy="932690"/>
            </a:xfrm>
            <a:prstGeom prst="rect">
              <a:avLst/>
            </a:prstGeom>
          </p:spPr>
        </p:pic>
        <p:pic>
          <p:nvPicPr>
            <p:cNvPr id="25" name="図 24"/>
            <p:cNvPicPr>
              <a:picLocks noChangeAspect="1"/>
            </p:cNvPicPr>
            <p:nvPr/>
          </p:nvPicPr>
          <p:blipFill>
            <a:blip r:embed="rId8"/>
            <a:stretch>
              <a:fillRect/>
            </a:stretch>
          </p:blipFill>
          <p:spPr>
            <a:xfrm>
              <a:off x="5012289" y="3164331"/>
              <a:ext cx="1441707" cy="935738"/>
            </a:xfrm>
            <a:prstGeom prst="rect">
              <a:avLst/>
            </a:prstGeom>
          </p:spPr>
        </p:pic>
      </p:grpSp>
      <p:pic>
        <p:nvPicPr>
          <p:cNvPr id="26" name="図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3763" y="1155639"/>
            <a:ext cx="446025" cy="594701"/>
          </a:xfrm>
          <a:prstGeom prst="rect">
            <a:avLst/>
          </a:prstGeom>
        </p:spPr>
      </p:pic>
    </p:spTree>
    <p:extLst>
      <p:ext uri="{BB962C8B-B14F-4D97-AF65-F5344CB8AC3E}">
        <p14:creationId xmlns:p14="http://schemas.microsoft.com/office/powerpoint/2010/main" val="196469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43500" y="365126"/>
            <a:ext cx="11708780" cy="733270"/>
          </a:xfrm>
        </p:spPr>
        <p:txBody>
          <a:bodyPr>
            <a:normAutofit/>
          </a:bodyPr>
          <a:lstStyle/>
          <a:p>
            <a:r>
              <a:rPr kumimoji="1" lang="ja-JP" altLang="en-US" sz="3600" dirty="0" smtClean="0"/>
              <a:t>類似度・相違度の意味的理解</a:t>
            </a:r>
            <a:endParaRPr kumimoji="1" lang="ja-JP" altLang="en-US" sz="3600" dirty="0"/>
          </a:p>
        </p:txBody>
      </p:sp>
      <p:sp>
        <p:nvSpPr>
          <p:cNvPr id="3" name="コンテンツ プレースホルダー 2"/>
          <p:cNvSpPr>
            <a:spLocks noGrp="1"/>
          </p:cNvSpPr>
          <p:nvPr>
            <p:ph idx="1"/>
          </p:nvPr>
        </p:nvSpPr>
        <p:spPr>
          <a:xfrm>
            <a:off x="4096725" y="1512484"/>
            <a:ext cx="8220461" cy="1375860"/>
          </a:xfrm>
        </p:spPr>
        <p:txBody>
          <a:bodyPr>
            <a:normAutofit/>
          </a:bodyPr>
          <a:lstStyle/>
          <a:p>
            <a:r>
              <a:rPr lang="ja-JP" altLang="en-US" sz="2400" dirty="0" smtClean="0"/>
              <a:t>入力画像・テンプレートは </a:t>
            </a:r>
            <a:r>
              <a:rPr lang="en-US" altLang="ja-JP" sz="2400" dirty="0" smtClean="0"/>
              <a:t>W x H </a:t>
            </a:r>
            <a:r>
              <a:rPr lang="ja-JP" altLang="en-US" sz="2400" dirty="0" smtClean="0"/>
              <a:t>グレースケール画像</a:t>
            </a:r>
            <a:endParaRPr lang="en-US" altLang="ja-JP" sz="2400" dirty="0" smtClean="0"/>
          </a:p>
          <a:p>
            <a:r>
              <a:rPr kumimoji="1" lang="ja-JP" altLang="en-US" sz="2400" dirty="0" smtClean="0"/>
              <a:t>これを </a:t>
            </a:r>
            <a:r>
              <a:rPr lang="en-US" altLang="ja-JP" sz="2400" dirty="0" smtClean="0"/>
              <a:t>(</a:t>
            </a:r>
            <a:r>
              <a:rPr kumimoji="1" lang="en-US" altLang="ja-JP" sz="2400" dirty="0" smtClean="0"/>
              <a:t>WH</a:t>
            </a:r>
            <a:r>
              <a:rPr lang="en-US" altLang="ja-JP" sz="2400" dirty="0"/>
              <a:t>)</a:t>
            </a:r>
            <a:r>
              <a:rPr kumimoji="1" lang="en-US" altLang="ja-JP" sz="2400" dirty="0" smtClean="0"/>
              <a:t>-</a:t>
            </a:r>
            <a:r>
              <a:rPr kumimoji="1" lang="ja-JP" altLang="en-US" sz="2400" dirty="0" smtClean="0"/>
              <a:t>次元ベクトルと</a:t>
            </a:r>
            <a:r>
              <a:rPr kumimoji="1" lang="ja-JP" altLang="en-US" sz="2400" dirty="0"/>
              <a:t>考</a:t>
            </a:r>
            <a:r>
              <a:rPr kumimoji="1" lang="ja-JP" altLang="en-US" sz="2400" dirty="0" smtClean="0"/>
              <a:t>える</a:t>
            </a:r>
            <a:endParaRPr kumimoji="1" lang="ja-JP" altLang="en-US" sz="2400" dirty="0"/>
          </a:p>
        </p:txBody>
      </p:sp>
      <p:grpSp>
        <p:nvGrpSpPr>
          <p:cNvPr id="10" name="グループ化 9"/>
          <p:cNvGrpSpPr/>
          <p:nvPr/>
        </p:nvGrpSpPr>
        <p:grpSpPr>
          <a:xfrm>
            <a:off x="240528" y="1872933"/>
            <a:ext cx="3067879" cy="1967984"/>
            <a:chOff x="327376" y="1197940"/>
            <a:chExt cx="3067879" cy="1967984"/>
          </a:xfrm>
        </p:grpSpPr>
        <p:pic>
          <p:nvPicPr>
            <p:cNvPr id="6" name="図 5"/>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2118587" y="1210088"/>
              <a:ext cx="829786" cy="1191489"/>
            </a:xfrm>
            <a:prstGeom prst="rect">
              <a:avLst/>
            </a:prstGeom>
          </p:spPr>
        </p:pic>
        <p:pic>
          <p:nvPicPr>
            <p:cNvPr id="7" name="図 6"/>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19146" y="1197940"/>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327376" y="2429877"/>
                  <a:ext cx="1210588" cy="707886"/>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smtClean="0"/>
                    <a:t> </a:t>
                  </a:r>
                  <a:endParaRPr lang="ja-JP" altLang="en-US" sz="20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327376" y="2429877"/>
                  <a:ext cx="1210588" cy="707886"/>
                </a:xfrm>
                <a:prstGeom prst="rect">
                  <a:avLst/>
                </a:prstGeom>
                <a:blipFill rotWithShape="0">
                  <a:blip r:embed="rId4"/>
                  <a:stretch>
                    <a:fillRect l="-5025" t="-5172" r="-5025" b="-77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671706" y="2458038"/>
                  <a:ext cx="1723549" cy="707886"/>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b="0" i="1" smtClean="0">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smtClean="0"/>
                    <a:t> </a:t>
                  </a:r>
                  <a:endParaRPr lang="ja-JP" altLang="en-US" sz="2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1671706" y="2458038"/>
                  <a:ext cx="1723549" cy="707886"/>
                </a:xfrm>
                <a:prstGeom prst="rect">
                  <a:avLst/>
                </a:prstGeom>
                <a:blipFill rotWithShape="0">
                  <a:blip r:embed="rId5"/>
                  <a:stretch>
                    <a:fillRect l="-3534" t="-6034" r="-3534" b="-6897"/>
                  </a:stretch>
                </a:blipFill>
              </p:spPr>
              <p:txBody>
                <a:bodyPr/>
                <a:lstStyle/>
                <a:p>
                  <a:r>
                    <a:rPr lang="ja-JP" altLang="en-US">
                      <a:noFill/>
                    </a:rPr>
                    <a:t> </a:t>
                  </a:r>
                </a:p>
              </p:txBody>
            </p:sp>
          </mc:Fallback>
        </mc:AlternateContent>
      </p:grpSp>
      <p:sp>
        <p:nvSpPr>
          <p:cNvPr id="11" name="下矢印 10"/>
          <p:cNvSpPr/>
          <p:nvPr/>
        </p:nvSpPr>
        <p:spPr>
          <a:xfrm>
            <a:off x="1127658" y="3997757"/>
            <a:ext cx="914400"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765914" y="5133005"/>
                <a:ext cx="2502736" cy="861774"/>
              </a:xfrm>
              <a:prstGeom prst="rect">
                <a:avLst/>
              </a:prstGeom>
            </p:spPr>
            <p:txBody>
              <a:bodyPr wrap="none">
                <a:spAutoFit/>
              </a:bodyPr>
              <a:lstStyle/>
              <a:p>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𝐯</m:t>
                        </m:r>
                      </m:e>
                      <m:sub>
                        <m:r>
                          <a:rPr lang="en-US" altLang="ja-JP" sz="3200" b="0" i="1" smtClean="0">
                            <a:latin typeface="Cambria Math" panose="02040503050406030204" pitchFamily="18" charset="0"/>
                          </a:rPr>
                          <m:t>𝐼</m:t>
                        </m:r>
                      </m:sub>
                    </m:sSub>
                    <m:r>
                      <a:rPr lang="en-US" altLang="ja-JP" sz="3200" b="1" i="0" smtClean="0">
                        <a:latin typeface="Cambria Math" panose="02040503050406030204" pitchFamily="18" charset="0"/>
                      </a:rPr>
                      <m:t>, </m:t>
                    </m:r>
                    <m:sSub>
                      <m:sSubPr>
                        <m:ctrlPr>
                          <a:rPr lang="en-US" altLang="ja-JP" sz="3200" b="1" i="1">
                            <a:latin typeface="Cambria Math" panose="02040503050406030204" pitchFamily="18" charset="0"/>
                          </a:rPr>
                        </m:ctrlPr>
                      </m:sSubPr>
                      <m:e>
                        <m:r>
                          <a:rPr lang="en-US" altLang="ja-JP" sz="3200" b="1">
                            <a:latin typeface="Cambria Math" panose="02040503050406030204" pitchFamily="18" charset="0"/>
                          </a:rPr>
                          <m:t>𝐯</m:t>
                        </m:r>
                      </m:e>
                      <m:sub>
                        <m:r>
                          <a:rPr lang="en-US" altLang="ja-JP" sz="3200" i="1">
                            <a:latin typeface="Cambria Math" panose="02040503050406030204" pitchFamily="18" charset="0"/>
                          </a:rPr>
                          <m:t>𝑇</m:t>
                        </m:r>
                      </m:sub>
                    </m:sSub>
                    <m:r>
                      <a:rPr lang="en-US" altLang="ja-JP" sz="3200" b="1"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𝑅</m:t>
                        </m:r>
                      </m:e>
                      <m:sup>
                        <m:r>
                          <a:rPr lang="en-US" altLang="ja-JP" sz="3200" b="0" i="1" smtClean="0">
                            <a:latin typeface="Cambria Math" panose="02040503050406030204" pitchFamily="18" charset="0"/>
                          </a:rPr>
                          <m:t>𝑊𝐻</m:t>
                        </m:r>
                      </m:sup>
                    </m:sSup>
                  </m:oMath>
                </a14:m>
                <a:r>
                  <a:rPr lang="ja-JP" altLang="en-US" sz="3200" b="1" dirty="0" smtClean="0"/>
                  <a:t> </a:t>
                </a:r>
                <a:endParaRPr lang="ja-JP" altLang="en-US" sz="3200" b="1" dirty="0"/>
              </a:p>
              <a:p>
                <a:endParaRPr lang="ja-JP" altLang="en-US" b="1"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765914" y="5133005"/>
                <a:ext cx="2502736" cy="861774"/>
              </a:xfrm>
              <a:prstGeom prst="rect">
                <a:avLst/>
              </a:prstGeom>
              <a:blipFill rotWithShape="0">
                <a:blip r:embed="rId6"/>
                <a:stretch>
                  <a:fillRect/>
                </a:stretch>
              </a:blipFill>
            </p:spPr>
            <p:txBody>
              <a:bodyPr/>
              <a:lstStyle/>
              <a:p>
                <a:r>
                  <a:rPr lang="ja-JP" altLang="en-US">
                    <a:noFill/>
                  </a:rPr>
                  <a:t> </a:t>
                </a:r>
              </a:p>
            </p:txBody>
          </p:sp>
        </mc:Fallback>
      </mc:AlternateContent>
      <p:grpSp>
        <p:nvGrpSpPr>
          <p:cNvPr id="24" name="グループ化 23"/>
          <p:cNvGrpSpPr/>
          <p:nvPr/>
        </p:nvGrpSpPr>
        <p:grpSpPr>
          <a:xfrm>
            <a:off x="4243614" y="2885096"/>
            <a:ext cx="4328885" cy="3490305"/>
            <a:chOff x="4722586" y="2902857"/>
            <a:chExt cx="2988247" cy="2409371"/>
          </a:xfrm>
        </p:grpSpPr>
        <p:cxnSp>
          <p:nvCxnSpPr>
            <p:cNvPr id="14" name="直線矢印コネクタ 13"/>
            <p:cNvCxnSpPr/>
            <p:nvPr/>
          </p:nvCxnSpPr>
          <p:spPr>
            <a:xfrm>
              <a:off x="4722586" y="5254171"/>
              <a:ext cx="2988247"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4809672" y="2902857"/>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5240563" y="3268322"/>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6986575" y="4028291"/>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カギ線コネクタ 19"/>
            <p:cNvCxnSpPr>
              <a:stCxn id="16" idx="4"/>
              <a:endCxn id="17" idx="2"/>
            </p:cNvCxnSpPr>
            <p:nvPr/>
          </p:nvCxnSpPr>
          <p:spPr>
            <a:xfrm rot="16200000" flipH="1">
              <a:off x="5771339" y="2850810"/>
              <a:ext cx="722215" cy="1708257"/>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正方形/長方形 28"/>
              <p:cNvSpPr/>
              <p:nvPr/>
            </p:nvSpPr>
            <p:spPr>
              <a:xfrm>
                <a:off x="4776799" y="2970455"/>
                <a:ext cx="5133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i="1">
                              <a:latin typeface="Cambria Math" panose="02040503050406030204" pitchFamily="18" charset="0"/>
                            </a:rPr>
                            <m:t>𝐼</m:t>
                          </m:r>
                        </m:sub>
                      </m:sSub>
                    </m:oMath>
                  </m:oMathPara>
                </a14:m>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4776799" y="2970455"/>
                <a:ext cx="513346" cy="46166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p:cNvSpPr/>
              <p:nvPr/>
            </p:nvSpPr>
            <p:spPr>
              <a:xfrm>
                <a:off x="7591504" y="4334048"/>
                <a:ext cx="5736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b="0" i="1" smtClean="0">
                              <a:latin typeface="Cambria Math" panose="02040503050406030204" pitchFamily="18" charset="0"/>
                            </a:rPr>
                            <m:t>𝑇</m:t>
                          </m:r>
                        </m:sub>
                      </m:sSub>
                    </m:oMath>
                  </m:oMathPara>
                </a14:m>
                <a:endParaRPr lang="ja-JP" altLang="en-US" sz="2400" dirty="0"/>
              </a:p>
            </p:txBody>
          </p:sp>
        </mc:Choice>
        <mc:Fallback xmlns="">
          <p:sp>
            <p:nvSpPr>
              <p:cNvPr id="40" name="正方形/長方形 39"/>
              <p:cNvSpPr>
                <a:spLocks noRot="1" noChangeAspect="1" noMove="1" noResize="1" noEditPoints="1" noAdjustHandles="1" noChangeArrowheads="1" noChangeShapeType="1" noTextEdit="1"/>
              </p:cNvSpPr>
              <p:nvPr/>
            </p:nvSpPr>
            <p:spPr>
              <a:xfrm>
                <a:off x="7591504" y="4334048"/>
                <a:ext cx="573683" cy="461665"/>
              </a:xfrm>
              <a:prstGeom prst="rect">
                <a:avLst/>
              </a:prstGeom>
              <a:blipFill rotWithShape="0">
                <a:blip r:embed="rId8"/>
                <a:stretch>
                  <a:fillRect/>
                </a:stretch>
              </a:blipFill>
            </p:spPr>
            <p:txBody>
              <a:bodyPr/>
              <a:lstStyle/>
              <a:p>
                <a:r>
                  <a:rPr lang="ja-JP" altLang="en-US">
                    <a:noFill/>
                  </a:rPr>
                  <a:t> </a:t>
                </a:r>
              </a:p>
            </p:txBody>
          </p:sp>
        </mc:Fallback>
      </mc:AlternateContent>
      <p:pic>
        <p:nvPicPr>
          <p:cNvPr id="41" name="図 40"/>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262164" y="2847269"/>
            <a:ext cx="373323" cy="538625"/>
          </a:xfrm>
          <a:prstGeom prst="rect">
            <a:avLst/>
          </a:prstGeom>
        </p:spPr>
      </p:pic>
      <p:pic>
        <p:nvPicPr>
          <p:cNvPr id="42" name="図 41"/>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7559552" y="3908799"/>
            <a:ext cx="369003" cy="529851"/>
          </a:xfrm>
          <a:prstGeom prst="rect">
            <a:avLst/>
          </a:prstGeom>
        </p:spPr>
      </p:pic>
      <mc:AlternateContent xmlns:mc="http://schemas.openxmlformats.org/markup-compatibility/2006" xmlns:a14="http://schemas.microsoft.com/office/drawing/2010/main">
        <mc:Choice Requires="a14">
          <p:sp>
            <p:nvSpPr>
              <p:cNvPr id="49" name="正方形/長方形 48"/>
              <p:cNvSpPr/>
              <p:nvPr/>
            </p:nvSpPr>
            <p:spPr>
              <a:xfrm>
                <a:off x="7017219" y="5555734"/>
                <a:ext cx="1821589" cy="584775"/>
              </a:xfrm>
              <a:prstGeom prst="rect">
                <a:avLst/>
              </a:prstGeom>
            </p:spPr>
            <p:txBody>
              <a:bodyPr wrap="none">
                <a:spAutoFit/>
              </a:bodyPr>
              <a:lstStyle/>
              <a:p>
                <a14:m>
                  <m:oMath xmlns:m="http://schemas.openxmlformats.org/officeDocument/2006/math">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𝑅</m:t>
                        </m:r>
                      </m:e>
                      <m:sup>
                        <m:r>
                          <a:rPr lang="en-US" altLang="ja-JP" sz="3200" i="1">
                            <a:latin typeface="Cambria Math" panose="02040503050406030204" pitchFamily="18" charset="0"/>
                          </a:rPr>
                          <m:t>𝑊𝐻</m:t>
                        </m:r>
                      </m:sup>
                    </m:sSup>
                  </m:oMath>
                </a14:m>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空間</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9" name="正方形/長方形 48"/>
              <p:cNvSpPr>
                <a:spLocks noRot="1" noChangeAspect="1" noMove="1" noResize="1" noEditPoints="1" noAdjustHandles="1" noChangeArrowheads="1" noChangeShapeType="1" noTextEdit="1"/>
              </p:cNvSpPr>
              <p:nvPr/>
            </p:nvSpPr>
            <p:spPr>
              <a:xfrm>
                <a:off x="7017219" y="5555734"/>
                <a:ext cx="1821589" cy="584775"/>
              </a:xfrm>
              <a:prstGeom prst="rect">
                <a:avLst/>
              </a:prstGeom>
              <a:blipFill rotWithShape="0">
                <a:blip r:embed="rId9"/>
                <a:stretch>
                  <a:fillRect t="-11458" r="-8027" b="-35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8392959" y="2992971"/>
                <a:ext cx="3837141"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𝑆𝑆𝐷</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のユークリッド距離</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5" name="正方形/長方形 54"/>
              <p:cNvSpPr>
                <a:spLocks noRot="1" noChangeAspect="1" noMove="1" noResize="1" noEditPoints="1" noAdjustHandles="1" noChangeArrowheads="1" noChangeShapeType="1" noTextEdit="1"/>
              </p:cNvSpPr>
              <p:nvPr/>
            </p:nvSpPr>
            <p:spPr>
              <a:xfrm>
                <a:off x="8392959" y="2992971"/>
                <a:ext cx="3837141" cy="400110"/>
              </a:xfrm>
              <a:prstGeom prst="rect">
                <a:avLst/>
              </a:prstGeom>
              <a:blipFill rotWithShape="0">
                <a:blip r:embed="rId10"/>
                <a:stretch>
                  <a:fillRect t="-9091" r="-1272"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p:cNvSpPr/>
              <p:nvPr/>
            </p:nvSpPr>
            <p:spPr>
              <a:xfrm>
                <a:off x="8392959" y="3526371"/>
                <a:ext cx="3094950"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m:t>
                        </m:r>
                        <m:r>
                          <m:rPr>
                            <m:sty m:val="p"/>
                          </m:rPr>
                          <a:rPr lang="en-US" altLang="ja-JP" sz="2000" i="1" smtClean="0">
                            <a:latin typeface="Cambria Math" panose="02040503050406030204" pitchFamily="18" charset="0"/>
                          </a:rPr>
                          <m:t>A</m:t>
                        </m:r>
                        <m:r>
                          <a:rPr lang="en-US" altLang="ja-JP" sz="2000" i="1">
                            <a:latin typeface="Cambria Math" panose="02040503050406030204" pitchFamily="18" charset="0"/>
                          </a:rPr>
                          <m:t>𝐷</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の市街地距離</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6" name="正方形/長方形 55"/>
              <p:cNvSpPr>
                <a:spLocks noRot="1" noChangeAspect="1" noMove="1" noResize="1" noEditPoints="1" noAdjustHandles="1" noChangeArrowheads="1" noChangeShapeType="1" noTextEdit="1"/>
              </p:cNvSpPr>
              <p:nvPr/>
            </p:nvSpPr>
            <p:spPr>
              <a:xfrm>
                <a:off x="8392959" y="3526371"/>
                <a:ext cx="3094950" cy="400110"/>
              </a:xfrm>
              <a:prstGeom prst="rect">
                <a:avLst/>
              </a:prstGeom>
              <a:blipFill rotWithShape="0">
                <a:blip r:embed="rId11"/>
                <a:stretch>
                  <a:fillRect t="-7576" r="-1578"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p:cNvSpPr/>
              <p:nvPr/>
            </p:nvSpPr>
            <p:spPr>
              <a:xfrm>
                <a:off x="8392959" y="4085171"/>
                <a:ext cx="2336281"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m:rPr>
                            <m:sty m:val="p"/>
                          </m:rPr>
                          <a:rPr lang="en-US" altLang="ja-JP" sz="2000" i="1" smtClean="0">
                            <a:latin typeface="Cambria Math" panose="02040503050406030204" pitchFamily="18" charset="0"/>
                          </a:rPr>
                          <m:t>NCC</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角度</a:t>
                </a:r>
              </a:p>
            </p:txBody>
          </p:sp>
        </mc:Choice>
        <mc:Fallback xmlns="">
          <p:sp>
            <p:nvSpPr>
              <p:cNvPr id="57" name="正方形/長方形 56"/>
              <p:cNvSpPr>
                <a:spLocks noRot="1" noChangeAspect="1" noMove="1" noResize="1" noEditPoints="1" noAdjustHandles="1" noChangeArrowheads="1" noChangeShapeType="1" noTextEdit="1"/>
              </p:cNvSpPr>
              <p:nvPr/>
            </p:nvSpPr>
            <p:spPr>
              <a:xfrm>
                <a:off x="8392959" y="4085171"/>
                <a:ext cx="2336281" cy="400110"/>
              </a:xfrm>
              <a:prstGeom prst="rect">
                <a:avLst/>
              </a:prstGeom>
              <a:blipFill rotWithShape="0">
                <a:blip r:embed="rId12"/>
                <a:stretch>
                  <a:fillRect t="-7576" r="-208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p:cNvSpPr/>
              <p:nvPr/>
            </p:nvSpPr>
            <p:spPr>
              <a:xfrm>
                <a:off x="5698699" y="4514334"/>
                <a:ext cx="7797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𝑅</m:t>
                          </m:r>
                        </m:e>
                        <m:sub>
                          <m:r>
                            <a:rPr lang="en-US" altLang="ja-JP" sz="2000" i="1">
                              <a:solidFill>
                                <a:srgbClr val="FF0000"/>
                              </a:solidFill>
                              <a:latin typeface="Cambria Math" panose="02040503050406030204" pitchFamily="18" charset="0"/>
                            </a:rPr>
                            <m:t>𝑆</m:t>
                          </m:r>
                          <m:r>
                            <m:rPr>
                              <m:sty m:val="p"/>
                            </m:rPr>
                            <a:rPr lang="en-US" altLang="ja-JP" sz="2000" i="1">
                              <a:solidFill>
                                <a:srgbClr val="FF0000"/>
                              </a:solidFill>
                              <a:latin typeface="Cambria Math" panose="02040503050406030204" pitchFamily="18" charset="0"/>
                            </a:rPr>
                            <m:t>A</m:t>
                          </m:r>
                          <m:r>
                            <a:rPr lang="en-US" altLang="ja-JP" sz="2000" i="1">
                              <a:solidFill>
                                <a:srgbClr val="FF0000"/>
                              </a:solidFill>
                              <a:latin typeface="Cambria Math" panose="02040503050406030204" pitchFamily="18" charset="0"/>
                            </a:rPr>
                            <m:t>𝐷</m:t>
                          </m:r>
                        </m:sub>
                      </m:sSub>
                    </m:oMath>
                  </m:oMathPara>
                </a14:m>
                <a:endParaRPr lang="ja-JP" altLang="en-US" sz="2000" dirty="0">
                  <a:solidFill>
                    <a:srgbClr val="FF0000"/>
                  </a:solidFill>
                </a:endParaRPr>
              </a:p>
            </p:txBody>
          </p:sp>
        </mc:Choice>
        <mc:Fallback xmlns="">
          <p:sp>
            <p:nvSpPr>
              <p:cNvPr id="58" name="正方形/長方形 57"/>
              <p:cNvSpPr>
                <a:spLocks noRot="1" noChangeAspect="1" noMove="1" noResize="1" noEditPoints="1" noAdjustHandles="1" noChangeArrowheads="1" noChangeShapeType="1" noTextEdit="1"/>
              </p:cNvSpPr>
              <p:nvPr/>
            </p:nvSpPr>
            <p:spPr>
              <a:xfrm>
                <a:off x="5698699" y="4514334"/>
                <a:ext cx="779701" cy="400110"/>
              </a:xfrm>
              <a:prstGeom prst="rect">
                <a:avLst/>
              </a:prstGeom>
              <a:blipFill rotWithShape="0">
                <a:blip r:embed="rId13"/>
                <a:stretch>
                  <a:fillRect b="-1538"/>
                </a:stretch>
              </a:blipFill>
            </p:spPr>
            <p:txBody>
              <a:bodyPr/>
              <a:lstStyle/>
              <a:p>
                <a:r>
                  <a:rPr lang="ja-JP" altLang="en-US">
                    <a:noFill/>
                  </a:rPr>
                  <a:t> </a:t>
                </a:r>
              </a:p>
            </p:txBody>
          </p:sp>
        </mc:Fallback>
      </mc:AlternateContent>
      <p:cxnSp>
        <p:nvCxnSpPr>
          <p:cNvPr id="60" name="直線矢印コネクタ 59"/>
          <p:cNvCxnSpPr>
            <a:endCxn id="16" idx="3"/>
          </p:cNvCxnSpPr>
          <p:nvPr/>
        </p:nvCxnSpPr>
        <p:spPr>
          <a:xfrm flipV="1">
            <a:off x="4376738" y="3507888"/>
            <a:ext cx="633257" cy="2764325"/>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endCxn id="17" idx="3"/>
          </p:cNvCxnSpPr>
          <p:nvPr/>
        </p:nvCxnSpPr>
        <p:spPr>
          <a:xfrm flipV="1">
            <a:off x="4376738" y="4608808"/>
            <a:ext cx="3162594" cy="1677693"/>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16" idx="6"/>
            <a:endCxn id="17" idx="1"/>
          </p:cNvCxnSpPr>
          <p:nvPr/>
        </p:nvCxnSpPr>
        <p:spPr>
          <a:xfrm>
            <a:off x="5103361" y="3469215"/>
            <a:ext cx="2435971" cy="1062246"/>
          </a:xfrm>
          <a:prstGeom prst="straightConnector1">
            <a:avLst/>
          </a:prstGeom>
          <a:ln w="15875">
            <a:solidFill>
              <a:srgbClr val="0070C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正方形/長方形 68"/>
              <p:cNvSpPr/>
              <p:nvPr/>
            </p:nvSpPr>
            <p:spPr>
              <a:xfrm>
                <a:off x="5984449" y="3618984"/>
                <a:ext cx="75245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F0"/>
                              </a:solidFill>
                              <a:latin typeface="Cambria Math" panose="02040503050406030204" pitchFamily="18" charset="0"/>
                            </a:rPr>
                          </m:ctrlPr>
                        </m:sSubPr>
                        <m:e>
                          <m:r>
                            <a:rPr lang="en-US" altLang="ja-JP" sz="2000" i="1">
                              <a:solidFill>
                                <a:srgbClr val="00B0F0"/>
                              </a:solidFill>
                              <a:latin typeface="Cambria Math" panose="02040503050406030204" pitchFamily="18" charset="0"/>
                            </a:rPr>
                            <m:t>𝑅</m:t>
                          </m:r>
                        </m:e>
                        <m:sub>
                          <m:r>
                            <a:rPr lang="en-US" altLang="ja-JP" sz="2000" i="1">
                              <a:solidFill>
                                <a:srgbClr val="00B0F0"/>
                              </a:solidFill>
                              <a:latin typeface="Cambria Math" panose="02040503050406030204" pitchFamily="18" charset="0"/>
                            </a:rPr>
                            <m:t>𝑆</m:t>
                          </m:r>
                          <m:r>
                            <a:rPr lang="en-US" altLang="ja-JP" sz="2000" b="0" i="1" smtClean="0">
                              <a:solidFill>
                                <a:srgbClr val="00B0F0"/>
                              </a:solidFill>
                              <a:latin typeface="Cambria Math" panose="02040503050406030204" pitchFamily="18" charset="0"/>
                            </a:rPr>
                            <m:t>𝑆</m:t>
                          </m:r>
                          <m:r>
                            <a:rPr lang="en-US" altLang="ja-JP" sz="2000" i="1">
                              <a:solidFill>
                                <a:srgbClr val="00B0F0"/>
                              </a:solidFill>
                              <a:latin typeface="Cambria Math" panose="02040503050406030204" pitchFamily="18" charset="0"/>
                            </a:rPr>
                            <m:t>𝐷</m:t>
                          </m:r>
                        </m:sub>
                      </m:sSub>
                    </m:oMath>
                  </m:oMathPara>
                </a14:m>
                <a:endParaRPr lang="ja-JP" altLang="en-US" sz="2000" dirty="0">
                  <a:solidFill>
                    <a:srgbClr val="00B0F0"/>
                  </a:solidFill>
                </a:endParaRPr>
              </a:p>
            </p:txBody>
          </p:sp>
        </mc:Choice>
        <mc:Fallback xmlns="">
          <p:sp>
            <p:nvSpPr>
              <p:cNvPr id="69" name="正方形/長方形 68"/>
              <p:cNvSpPr>
                <a:spLocks noRot="1" noChangeAspect="1" noMove="1" noResize="1" noEditPoints="1" noAdjustHandles="1" noChangeArrowheads="1" noChangeShapeType="1" noTextEdit="1"/>
              </p:cNvSpPr>
              <p:nvPr/>
            </p:nvSpPr>
            <p:spPr>
              <a:xfrm>
                <a:off x="5984449" y="3618984"/>
                <a:ext cx="752450" cy="400110"/>
              </a:xfrm>
              <a:prstGeom prst="rect">
                <a:avLst/>
              </a:prstGeom>
              <a:blipFill rotWithShape="0">
                <a:blip r:embed="rId14"/>
                <a:stretch>
                  <a:fillRect b="-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正方形/長方形 69"/>
              <p:cNvSpPr/>
              <p:nvPr/>
            </p:nvSpPr>
            <p:spPr>
              <a:xfrm>
                <a:off x="4504899" y="5435084"/>
                <a:ext cx="7890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50"/>
                              </a:solidFill>
                              <a:latin typeface="Cambria Math" panose="02040503050406030204" pitchFamily="18" charset="0"/>
                            </a:rPr>
                          </m:ctrlPr>
                        </m:sSubPr>
                        <m:e>
                          <m:r>
                            <a:rPr lang="en-US" altLang="ja-JP" sz="2000" i="1">
                              <a:solidFill>
                                <a:srgbClr val="00B050"/>
                              </a:solidFill>
                              <a:latin typeface="Cambria Math" panose="02040503050406030204" pitchFamily="18" charset="0"/>
                            </a:rPr>
                            <m:t>𝑅</m:t>
                          </m:r>
                        </m:e>
                        <m:sub>
                          <m:r>
                            <a:rPr lang="en-US" altLang="ja-JP" sz="2000" i="1" smtClean="0">
                              <a:solidFill>
                                <a:srgbClr val="00B050"/>
                              </a:solidFill>
                              <a:latin typeface="Cambria Math" panose="02040503050406030204" pitchFamily="18" charset="0"/>
                            </a:rPr>
                            <m:t>𝑁</m:t>
                          </m:r>
                          <m:r>
                            <a:rPr lang="en-US" altLang="ja-JP" sz="2000" b="0" i="1" smtClean="0">
                              <a:solidFill>
                                <a:srgbClr val="00B050"/>
                              </a:solidFill>
                              <a:latin typeface="Cambria Math" panose="02040503050406030204" pitchFamily="18" charset="0"/>
                            </a:rPr>
                            <m:t>𝐶𝐶</m:t>
                          </m:r>
                        </m:sub>
                      </m:sSub>
                    </m:oMath>
                  </m:oMathPara>
                </a14:m>
                <a:endParaRPr lang="ja-JP" altLang="en-US" sz="2000" dirty="0">
                  <a:solidFill>
                    <a:srgbClr val="00B050"/>
                  </a:solidFill>
                </a:endParaRPr>
              </a:p>
            </p:txBody>
          </p:sp>
        </mc:Choice>
        <mc:Fallback xmlns="">
          <p:sp>
            <p:nvSpPr>
              <p:cNvPr id="70" name="正方形/長方形 69"/>
              <p:cNvSpPr>
                <a:spLocks noRot="1" noChangeAspect="1" noMove="1" noResize="1" noEditPoints="1" noAdjustHandles="1" noChangeArrowheads="1" noChangeShapeType="1" noTextEdit="1"/>
              </p:cNvSpPr>
              <p:nvPr/>
            </p:nvSpPr>
            <p:spPr>
              <a:xfrm>
                <a:off x="4504899" y="5435084"/>
                <a:ext cx="789062" cy="400110"/>
              </a:xfrm>
              <a:prstGeom prst="rect">
                <a:avLst/>
              </a:prstGeom>
              <a:blipFill rotWithShape="0">
                <a:blip r:embed="rId15"/>
                <a:stretch>
                  <a:fillRect b="-1538"/>
                </a:stretch>
              </a:blipFill>
            </p:spPr>
            <p:txBody>
              <a:bodyPr/>
              <a:lstStyle/>
              <a:p>
                <a:r>
                  <a:rPr lang="ja-JP" altLang="en-US">
                    <a:noFill/>
                  </a:rPr>
                  <a:t> </a:t>
                </a:r>
              </a:p>
            </p:txBody>
          </p:sp>
        </mc:Fallback>
      </mc:AlternateContent>
      <p:sp>
        <p:nvSpPr>
          <p:cNvPr id="71" name="フリーフォーム 70"/>
          <p:cNvSpPr/>
          <p:nvPr/>
        </p:nvSpPr>
        <p:spPr>
          <a:xfrm>
            <a:off x="4514850" y="5734050"/>
            <a:ext cx="387350" cy="266700"/>
          </a:xfrm>
          <a:custGeom>
            <a:avLst/>
            <a:gdLst>
              <a:gd name="connsiteX0" fmla="*/ 0 w 514350"/>
              <a:gd name="connsiteY0" fmla="*/ 0 h 488950"/>
              <a:gd name="connsiteX1" fmla="*/ 260350 w 514350"/>
              <a:gd name="connsiteY1" fmla="*/ 63500 h 488950"/>
              <a:gd name="connsiteX2" fmla="*/ 387350 w 514350"/>
              <a:gd name="connsiteY2" fmla="*/ 266700 h 488950"/>
              <a:gd name="connsiteX3" fmla="*/ 387350 w 514350"/>
              <a:gd name="connsiteY3" fmla="*/ 266700 h 488950"/>
              <a:gd name="connsiteX4" fmla="*/ 514350 w 514350"/>
              <a:gd name="connsiteY4" fmla="*/ 488950 h 488950"/>
              <a:gd name="connsiteX0" fmla="*/ 0 w 387350"/>
              <a:gd name="connsiteY0" fmla="*/ 0 h 266700"/>
              <a:gd name="connsiteX1" fmla="*/ 260350 w 387350"/>
              <a:gd name="connsiteY1" fmla="*/ 63500 h 266700"/>
              <a:gd name="connsiteX2" fmla="*/ 387350 w 387350"/>
              <a:gd name="connsiteY2" fmla="*/ 266700 h 266700"/>
              <a:gd name="connsiteX3" fmla="*/ 387350 w 387350"/>
              <a:gd name="connsiteY3" fmla="*/ 266700 h 266700"/>
            </a:gdLst>
            <a:ahLst/>
            <a:cxnLst>
              <a:cxn ang="0">
                <a:pos x="connsiteX0" y="connsiteY0"/>
              </a:cxn>
              <a:cxn ang="0">
                <a:pos x="connsiteX1" y="connsiteY1"/>
              </a:cxn>
              <a:cxn ang="0">
                <a:pos x="connsiteX2" y="connsiteY2"/>
              </a:cxn>
              <a:cxn ang="0">
                <a:pos x="connsiteX3" y="connsiteY3"/>
              </a:cxn>
            </a:cxnLst>
            <a:rect l="l" t="t" r="r" b="b"/>
            <a:pathLst>
              <a:path w="387350" h="266700">
                <a:moveTo>
                  <a:pt x="0" y="0"/>
                </a:moveTo>
                <a:cubicBezTo>
                  <a:pt x="97896" y="9525"/>
                  <a:pt x="195792" y="19050"/>
                  <a:pt x="260350" y="63500"/>
                </a:cubicBezTo>
                <a:cubicBezTo>
                  <a:pt x="324908" y="107950"/>
                  <a:pt x="387350" y="266700"/>
                  <a:pt x="387350" y="266700"/>
                </a:cubicBezTo>
                <a:lnTo>
                  <a:pt x="387350" y="266700"/>
                </a:lnTo>
              </a:path>
            </a:pathLst>
          </a:cu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3102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365126"/>
            <a:ext cx="11708780" cy="733270"/>
          </a:xfrm>
        </p:spPr>
        <p:txBody>
          <a:bodyPr>
            <a:normAutofit/>
          </a:bodyPr>
          <a:lstStyle/>
          <a:p>
            <a:r>
              <a:rPr kumimoji="1" lang="ja-JP" altLang="en-US" sz="4000" dirty="0" smtClean="0"/>
              <a:t>サブピクセル精度のテンプレートマッチング</a:t>
            </a:r>
            <a:endParaRPr kumimoji="1" lang="ja-JP" altLang="en-US" sz="4000" dirty="0"/>
          </a:p>
        </p:txBody>
      </p:sp>
      <p:sp>
        <p:nvSpPr>
          <p:cNvPr id="3" name="コンテンツ プレースホルダー 2"/>
          <p:cNvSpPr>
            <a:spLocks noGrp="1"/>
          </p:cNvSpPr>
          <p:nvPr>
            <p:ph idx="1"/>
          </p:nvPr>
        </p:nvSpPr>
        <p:spPr>
          <a:xfrm>
            <a:off x="483220" y="1783989"/>
            <a:ext cx="10752046" cy="4201945"/>
          </a:xfrm>
        </p:spPr>
        <p:txBody>
          <a:bodyPr>
            <a:normAutofit/>
          </a:bodyPr>
          <a:lstStyle/>
          <a:p>
            <a:r>
              <a:rPr kumimoji="1" lang="ja-JP" altLang="en-US" dirty="0" smtClean="0"/>
              <a:t>テンプレート</a:t>
            </a:r>
            <a:r>
              <a:rPr lang="ja-JP" altLang="en-US" dirty="0" smtClean="0"/>
              <a:t>マッチングは目的画像にテンプレート画像を重ね差分を評価するため</a:t>
            </a:r>
            <a:r>
              <a:rPr lang="ja-JP" altLang="en-US" dirty="0" smtClean="0">
                <a:sym typeface="Wingdings" panose="05000000000000000000" pitchFamily="2" charset="2"/>
              </a:rPr>
              <a:t>発見できる位置は</a:t>
            </a:r>
            <a:r>
              <a:rPr lang="ja-JP" altLang="en-US" b="1" dirty="0" smtClean="0">
                <a:sym typeface="Wingdings" panose="05000000000000000000" pitchFamily="2" charset="2"/>
              </a:rPr>
              <a:t>ピクセル単位（離散値）</a:t>
            </a:r>
            <a:endParaRPr lang="en-US" altLang="ja-JP" b="1" dirty="0" smtClean="0">
              <a:sym typeface="Wingdings" panose="05000000000000000000" pitchFamily="2" charset="2"/>
            </a:endParaRPr>
          </a:p>
          <a:p>
            <a:r>
              <a:rPr lang="ja-JP" altLang="en-US" b="1" dirty="0" smtClean="0">
                <a:sym typeface="Wingdings" panose="05000000000000000000" pitchFamily="2" charset="2"/>
              </a:rPr>
              <a:t>サブピクセル（連続値）</a:t>
            </a:r>
            <a:r>
              <a:rPr lang="ja-JP" altLang="en-US" dirty="0" smtClean="0">
                <a:sym typeface="Wingdings" panose="05000000000000000000" pitchFamily="2" charset="2"/>
              </a:rPr>
              <a:t>精度で位置検出を行いたい</a:t>
            </a:r>
            <a:endParaRPr lang="en-US" altLang="ja-JP" dirty="0" smtClean="0">
              <a:sym typeface="Wingdings" panose="05000000000000000000" pitchFamily="2" charset="2"/>
            </a:endParaRPr>
          </a:p>
          <a:p>
            <a:endParaRPr lang="en-US" altLang="ja-JP" dirty="0" smtClean="0">
              <a:sym typeface="Wingdings" panose="05000000000000000000" pitchFamily="2" charset="2"/>
            </a:endParaRPr>
          </a:p>
          <a:p>
            <a:r>
              <a:rPr lang="ja-JP" altLang="en-US" dirty="0" smtClean="0">
                <a:sym typeface="Wingdings" panose="05000000000000000000" pitchFamily="2" charset="2"/>
              </a:rPr>
              <a:t>局所的に関数をフィッティングし，最小値を求める</a:t>
            </a:r>
            <a:endParaRPr lang="en-US" altLang="ja-JP" dirty="0">
              <a:sym typeface="Wingdings" panose="05000000000000000000" pitchFamily="2" charset="2"/>
            </a:endParaRPr>
          </a:p>
          <a:p>
            <a:pPr marL="0" indent="0">
              <a:buNone/>
            </a:pPr>
            <a:r>
              <a:rPr lang="en-US" altLang="ja-JP" dirty="0" smtClean="0">
                <a:sym typeface="Wingdings" panose="05000000000000000000" pitchFamily="2" charset="2"/>
              </a:rPr>
              <a:t> </a:t>
            </a:r>
            <a:r>
              <a:rPr lang="ja-JP" altLang="en-US" dirty="0" smtClean="0">
                <a:sym typeface="Wingdings" panose="05000000000000000000" pitchFamily="2" charset="2"/>
              </a:rPr>
              <a:t>等角直線フィッテイング</a:t>
            </a:r>
            <a:endParaRPr lang="en-US" altLang="ja-JP" dirty="0" smtClean="0">
              <a:sym typeface="Wingdings" panose="05000000000000000000" pitchFamily="2" charset="2"/>
            </a:endParaRPr>
          </a:p>
          <a:p>
            <a:pPr marL="0" indent="0">
              <a:buNone/>
            </a:pPr>
            <a:r>
              <a:rPr lang="en-US" altLang="ja-JP" dirty="0" smtClean="0">
                <a:sym typeface="Wingdings" panose="05000000000000000000" pitchFamily="2" charset="2"/>
              </a:rPr>
              <a:t> </a:t>
            </a:r>
            <a:r>
              <a:rPr lang="ja-JP" altLang="en-US" dirty="0" smtClean="0">
                <a:sym typeface="Wingdings" panose="05000000000000000000" pitchFamily="2" charset="2"/>
              </a:rPr>
              <a:t>パラボラフィッティング</a:t>
            </a:r>
            <a:endParaRPr kumimoji="1" lang="ja-JP" altLang="en-US" dirty="0"/>
          </a:p>
        </p:txBody>
      </p:sp>
    </p:spTree>
    <p:extLst>
      <p:ext uri="{BB962C8B-B14F-4D97-AF65-F5344CB8AC3E}">
        <p14:creationId xmlns:p14="http://schemas.microsoft.com/office/powerpoint/2010/main" val="1073075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p:cNvSpPr/>
          <p:nvPr/>
        </p:nvSpPr>
        <p:spPr>
          <a:xfrm>
            <a:off x="1100667" y="101600"/>
            <a:ext cx="10227733" cy="2819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711820" y="-1764146"/>
            <a:ext cx="11708780" cy="733270"/>
          </a:xfrm>
        </p:spPr>
        <p:txBody>
          <a:bodyPr>
            <a:normAutofit/>
          </a:bodyPr>
          <a:lstStyle/>
          <a:p>
            <a:r>
              <a:rPr kumimoji="1" lang="ja-JP" altLang="en-US" sz="4000" dirty="0" smtClean="0"/>
              <a:t>サブピクセル精度のテンプレートマッチング</a:t>
            </a:r>
            <a:endParaRPr kumimoji="1" lang="ja-JP" altLang="en-US" sz="4000" dirty="0"/>
          </a:p>
        </p:txBody>
      </p:sp>
      <p:sp>
        <p:nvSpPr>
          <p:cNvPr id="3" name="コンテンツ プレースホルダー 2"/>
          <p:cNvSpPr>
            <a:spLocks noGrp="1"/>
          </p:cNvSpPr>
          <p:nvPr>
            <p:ph idx="1"/>
          </p:nvPr>
        </p:nvSpPr>
        <p:spPr>
          <a:xfrm>
            <a:off x="5372720" y="575347"/>
            <a:ext cx="6247779" cy="2017545"/>
          </a:xfrm>
        </p:spPr>
        <p:txBody>
          <a:bodyPr>
            <a:normAutofit fontScale="92500" lnSpcReduction="10000"/>
          </a:bodyPr>
          <a:lstStyle/>
          <a:p>
            <a:pPr marL="0" indent="0">
              <a:buNone/>
            </a:pPr>
            <a:r>
              <a:rPr lang="ja-JP" altLang="en-US" sz="2400" dirty="0"/>
              <a:t>問題</a:t>
            </a:r>
            <a:endParaRPr lang="en-US" altLang="ja-JP" sz="2400" dirty="0" smtClean="0"/>
          </a:p>
          <a:p>
            <a:r>
              <a:rPr lang="ja-JP" altLang="en-US" sz="2400" dirty="0"/>
              <a:t>相違度</a:t>
            </a:r>
            <a:r>
              <a:rPr lang="ja-JP" altLang="en-US" sz="2400" dirty="0" smtClean="0"/>
              <a:t>が</a:t>
            </a:r>
            <a:r>
              <a:rPr kumimoji="1" lang="ja-JP" altLang="en-US" sz="2400" dirty="0" smtClean="0"/>
              <a:t>最小</a:t>
            </a:r>
            <a:r>
              <a:rPr lang="ja-JP" altLang="en-US" sz="2400" dirty="0"/>
              <a:t>の</a:t>
            </a:r>
            <a:r>
              <a:rPr kumimoji="1" lang="ja-JP" altLang="en-US" sz="2400" dirty="0" smtClean="0"/>
              <a:t>画素を原点</a:t>
            </a:r>
            <a:r>
              <a:rPr kumimoji="1" lang="en-US" altLang="ja-JP" sz="2400" dirty="0" smtClean="0"/>
              <a:t>(x=0)</a:t>
            </a:r>
            <a:r>
              <a:rPr kumimoji="1" lang="ja-JP" altLang="en-US" sz="2400" dirty="0" smtClean="0"/>
              <a:t>にとる</a:t>
            </a:r>
            <a:endParaRPr kumimoji="1" lang="en-US" altLang="ja-JP" sz="2400" dirty="0" smtClean="0"/>
          </a:p>
          <a:p>
            <a:r>
              <a:rPr lang="en-US" altLang="ja-JP" sz="2400" dirty="0" smtClean="0"/>
              <a:t>x=±1 </a:t>
            </a:r>
            <a:r>
              <a:rPr lang="ja-JP" altLang="en-US" sz="2400" dirty="0" smtClean="0"/>
              <a:t>の相違度も既知</a:t>
            </a:r>
            <a:endParaRPr lang="en-US" altLang="ja-JP" sz="2400" dirty="0" smtClean="0"/>
          </a:p>
          <a:p>
            <a:r>
              <a:rPr lang="ja-JP" altLang="en-US" sz="2400" dirty="0" smtClean="0"/>
              <a:t>最小値を与える位置</a:t>
            </a:r>
            <a:r>
              <a:rPr lang="en-US" altLang="ja-JP" sz="2400" dirty="0" smtClean="0"/>
              <a:t>x</a:t>
            </a:r>
            <a:r>
              <a:rPr lang="ja-JP" altLang="en-US" sz="2400" dirty="0" smtClean="0"/>
              <a:t>を実数精度で求める</a:t>
            </a:r>
            <a:endParaRPr lang="en-US" altLang="ja-JP" sz="2400" dirty="0" smtClean="0"/>
          </a:p>
          <a:p>
            <a:pPr marL="0" indent="0">
              <a:buNone/>
            </a:pPr>
            <a:r>
              <a:rPr lang="en-US" altLang="ja-JP" sz="1900" dirty="0" smtClean="0"/>
              <a:t>※</a:t>
            </a:r>
            <a:r>
              <a:rPr lang="ja-JP" altLang="en-US" sz="1900" dirty="0" smtClean="0"/>
              <a:t>画像に適用する際は縦横を独立に扱えば良い</a:t>
            </a:r>
            <a:endParaRPr lang="en-US" altLang="ja-JP" sz="1900" dirty="0" smtClean="0"/>
          </a:p>
        </p:txBody>
      </p:sp>
      <p:grpSp>
        <p:nvGrpSpPr>
          <p:cNvPr id="32" name="グループ化 31"/>
          <p:cNvGrpSpPr/>
          <p:nvPr/>
        </p:nvGrpSpPr>
        <p:grpSpPr>
          <a:xfrm>
            <a:off x="1336666" y="293982"/>
            <a:ext cx="3504719" cy="2472834"/>
            <a:chOff x="487459" y="1046099"/>
            <a:chExt cx="3504719" cy="2472834"/>
          </a:xfrm>
        </p:grpSpPr>
        <p:cxnSp>
          <p:nvCxnSpPr>
            <p:cNvPr id="5" name="直線矢印コネクタ 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487459" y="1046099"/>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相違度</a:t>
              </a:r>
            </a:p>
          </p:txBody>
        </p:sp>
        <p:sp>
          <p:nvSpPr>
            <p:cNvPr id="12" name="正方形/長方形 11"/>
            <p:cNvSpPr/>
            <p:nvPr/>
          </p:nvSpPr>
          <p:spPr>
            <a:xfrm>
              <a:off x="3345847" y="2780269"/>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位置</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2131602" y="3149601"/>
              <a:ext cx="327334"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292562" y="3149601"/>
              <a:ext cx="428322"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2869654" y="3149601"/>
              <a:ext cx="327334"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 name="直線矢印コネクタ 21"/>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0" name="正方形/長方形 29"/>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1" name="正方形/長方形 30"/>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34" name="コンテンツ プレースホルダー 2"/>
          <p:cNvSpPr txBox="1">
            <a:spLocks/>
          </p:cNvSpPr>
          <p:nvPr/>
        </p:nvSpPr>
        <p:spPr>
          <a:xfrm>
            <a:off x="613023" y="3216648"/>
            <a:ext cx="5169709" cy="1449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等角直線フィッティング</a:t>
            </a:r>
            <a:endParaRPr lang="en-US" altLang="ja-JP" sz="2400" dirty="0" smtClean="0"/>
          </a:p>
          <a:p>
            <a:pPr marL="0" indent="0">
              <a:buNone/>
            </a:pPr>
            <a:r>
              <a:rPr lang="ja-JP" altLang="en-US" sz="1800" dirty="0" smtClean="0"/>
              <a:t>下図の通り傾きが</a:t>
            </a:r>
            <a:r>
              <a:rPr lang="en-US" altLang="ja-JP" sz="1800" dirty="0" smtClean="0"/>
              <a:t>-1</a:t>
            </a:r>
            <a:r>
              <a:rPr lang="ja-JP" altLang="en-US" sz="1800" dirty="0" smtClean="0"/>
              <a:t>倍の</a:t>
            </a:r>
            <a:r>
              <a:rPr lang="en-US" altLang="ja-JP" sz="1800" dirty="0" smtClean="0"/>
              <a:t>2</a:t>
            </a:r>
            <a:r>
              <a:rPr lang="ja-JP" altLang="en-US" sz="1800" dirty="0" smtClean="0"/>
              <a:t>本の直線の交点を利用</a:t>
            </a:r>
            <a:endParaRPr lang="en-US" altLang="ja-JP" sz="1800" dirty="0" smtClean="0"/>
          </a:p>
        </p:txBody>
      </p:sp>
      <p:grpSp>
        <p:nvGrpSpPr>
          <p:cNvPr id="36" name="グループ化 35"/>
          <p:cNvGrpSpPr/>
          <p:nvPr/>
        </p:nvGrpSpPr>
        <p:grpSpPr>
          <a:xfrm>
            <a:off x="711820" y="4131362"/>
            <a:ext cx="2914030" cy="2016323"/>
            <a:chOff x="838820" y="1363133"/>
            <a:chExt cx="2914030" cy="2016323"/>
          </a:xfrm>
        </p:grpSpPr>
        <p:cxnSp>
          <p:nvCxnSpPr>
            <p:cNvPr id="37" name="直線矢印コネクタ 36"/>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2157010" y="3117846"/>
              <a:ext cx="272832"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正方形/長方形 42"/>
            <p:cNvSpPr/>
            <p:nvPr/>
          </p:nvSpPr>
          <p:spPr>
            <a:xfrm>
              <a:off x="1351857" y="3117846"/>
              <a:ext cx="335348"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43"/>
            <p:cNvSpPr/>
            <p:nvPr/>
          </p:nvSpPr>
          <p:spPr>
            <a:xfrm>
              <a:off x="2895062" y="3117846"/>
              <a:ext cx="272832"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5" name="直線矢印コネクタ 44"/>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7" name="円/楕円 46"/>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1" name="正方形/長方形 50"/>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2" name="正方形/長方形 51"/>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53" name="コンテンツ プレースホルダー 2"/>
          <p:cNvSpPr txBox="1">
            <a:spLocks/>
          </p:cNvSpPr>
          <p:nvPr/>
        </p:nvSpPr>
        <p:spPr>
          <a:xfrm>
            <a:off x="6471381" y="3216649"/>
            <a:ext cx="5720619" cy="862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パラボラフィッティング</a:t>
            </a:r>
            <a:endParaRPr lang="en-US" altLang="ja-JP" sz="2400" dirty="0" smtClean="0"/>
          </a:p>
          <a:p>
            <a:pPr marL="0" indent="0">
              <a:buFont typeface="Arial" panose="020B0604020202020204" pitchFamily="34" charset="0"/>
              <a:buNone/>
            </a:pPr>
            <a:r>
              <a:rPr lang="ja-JP" altLang="en-US" sz="1800" dirty="0" smtClean="0"/>
              <a:t>二次関数で相違度を補間し相違度の最小位置を求める</a:t>
            </a:r>
            <a:endParaRPr lang="en-US" altLang="ja-JP" sz="2400" dirty="0" smtClean="0"/>
          </a:p>
        </p:txBody>
      </p:sp>
      <p:grpSp>
        <p:nvGrpSpPr>
          <p:cNvPr id="75" name="グループ化 74"/>
          <p:cNvGrpSpPr/>
          <p:nvPr/>
        </p:nvGrpSpPr>
        <p:grpSpPr>
          <a:xfrm>
            <a:off x="6566210" y="4089320"/>
            <a:ext cx="2914030" cy="2091767"/>
            <a:chOff x="6719343" y="4701376"/>
            <a:chExt cx="2914030" cy="2091767"/>
          </a:xfrm>
        </p:grpSpPr>
        <p:grpSp>
          <p:nvGrpSpPr>
            <p:cNvPr id="54" name="グループ化 53"/>
            <p:cNvGrpSpPr/>
            <p:nvPr/>
          </p:nvGrpSpPr>
          <p:grpSpPr>
            <a:xfrm>
              <a:off x="6719343" y="4739836"/>
              <a:ext cx="2914030" cy="2053307"/>
              <a:chOff x="838820" y="1363133"/>
              <a:chExt cx="2914030" cy="2053307"/>
            </a:xfrm>
          </p:grpSpPr>
          <p:cxnSp>
            <p:nvCxnSpPr>
              <p:cNvPr id="55" name="直線矢印コネクタ 5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167162" y="3139441"/>
                <a:ext cx="280846"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正方形/長方形 58"/>
              <p:cNvSpPr/>
              <p:nvPr/>
            </p:nvSpPr>
            <p:spPr>
              <a:xfrm>
                <a:off x="1363682" y="3139441"/>
                <a:ext cx="348172"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2905214" y="3139441"/>
                <a:ext cx="280846"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1" name="直線矢印コネクタ 60"/>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3" name="円/楕円 62"/>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7" name="正方形/長方形 66"/>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正方形/長方形 67"/>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正方形/長方形 72"/>
              <p:cNvSpPr/>
              <p:nvPr/>
            </p:nvSpPr>
            <p:spPr>
              <a:xfrm>
                <a:off x="2345870" y="2983985"/>
                <a:ext cx="287258"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grpSp>
        <p:pic>
          <p:nvPicPr>
            <p:cNvPr id="69" name="図 68"/>
            <p:cNvPicPr>
              <a:picLocks noChangeAspect="1"/>
            </p:cNvPicPr>
            <p:nvPr/>
          </p:nvPicPr>
          <p:blipFill>
            <a:blip r:embed="rId3">
              <a:clrChange>
                <a:clrFrom>
                  <a:srgbClr val="FFFFFF"/>
                </a:clrFrom>
                <a:clrTo>
                  <a:srgbClr val="FFFFFF">
                    <a:alpha val="0"/>
                  </a:srgbClr>
                </a:clrTo>
              </a:clrChange>
            </a:blip>
            <a:stretch>
              <a:fillRect/>
            </a:stretch>
          </p:blipFill>
          <p:spPr>
            <a:xfrm>
              <a:off x="7124428" y="4701376"/>
              <a:ext cx="2472904" cy="1445015"/>
            </a:xfrm>
            <a:prstGeom prst="rect">
              <a:avLst/>
            </a:prstGeom>
          </p:spPr>
        </p:pic>
        <p:cxnSp>
          <p:nvCxnSpPr>
            <p:cNvPr id="71" name="直線コネクタ 70"/>
            <p:cNvCxnSpPr/>
            <p:nvPr/>
          </p:nvCxnSpPr>
          <p:spPr>
            <a:xfrm>
              <a:off x="8360880" y="4832350"/>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77" name="直線コネクタ 76"/>
          <p:cNvCxnSpPr/>
          <p:nvPr/>
        </p:nvCxnSpPr>
        <p:spPr>
          <a:xfrm>
            <a:off x="1225401" y="4442121"/>
            <a:ext cx="1422624" cy="1570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2181798" y="4491160"/>
            <a:ext cx="1303890" cy="15278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2410618" y="4242828"/>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86" name="正方形/長方形 85"/>
          <p:cNvSpPr/>
          <p:nvPr/>
        </p:nvSpPr>
        <p:spPr>
          <a:xfrm>
            <a:off x="2261984" y="5778353"/>
            <a:ext cx="287258"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7" name="正方形/長方形 86"/>
          <p:cNvSpPr/>
          <p:nvPr/>
        </p:nvSpPr>
        <p:spPr>
          <a:xfrm>
            <a:off x="3634322" y="4629165"/>
            <a:ext cx="747320" cy="584775"/>
          </a:xfrm>
          <a:prstGeom prst="rect">
            <a:avLst/>
          </a:prstGeom>
        </p:spPr>
        <p:txBody>
          <a:bodyPr wrap="none">
            <a:spAutoFit/>
          </a:bodyPr>
          <a:lstStyle/>
          <a:p>
            <a:r>
              <a:rPr lang="en-US" altLang="ja-JP" sz="3200" i="1" dirty="0" smtClean="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8" name="正方形/長方形 87"/>
          <p:cNvSpPr/>
          <p:nvPr/>
        </p:nvSpPr>
        <p:spPr>
          <a:xfrm>
            <a:off x="9556540" y="4629165"/>
            <a:ext cx="747320" cy="584775"/>
          </a:xfrm>
          <a:prstGeom prst="rect">
            <a:avLst/>
          </a:prstGeom>
        </p:spPr>
        <p:txBody>
          <a:bodyPr wrap="none">
            <a:spAutoFit/>
          </a:bodyPr>
          <a:lstStyle/>
          <a:p>
            <a:r>
              <a:rPr lang="en-US" altLang="ja-JP" sz="3200" i="1" dirty="0" smtClean="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9" name="正方形/長方形 88"/>
          <p:cNvSpPr/>
          <p:nvPr/>
        </p:nvSpPr>
        <p:spPr>
          <a:xfrm>
            <a:off x="662288" y="6163700"/>
            <a:ext cx="4015843" cy="661720"/>
          </a:xfrm>
          <a:prstGeom prst="rect">
            <a:avLst/>
          </a:prstGeom>
        </p:spPr>
        <p:txBody>
          <a:bodyPr wrap="none">
            <a:spAutoFit/>
          </a:bodyPr>
          <a:lstStyle/>
          <a:p>
            <a:pPr>
              <a:spcAft>
                <a:spcPts val="600"/>
              </a:spcAft>
            </a:pPr>
            <a:r>
              <a:rPr lang="ja-JP" altLang="en-US" sz="1600"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&gt; 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のときは、</a:t>
            </a:r>
            <a:r>
              <a:rPr lang="ja-JP" altLang="en-US" sz="1600"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と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を通る直線と，</a:t>
            </a:r>
            <a:endPar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endParaRPr>
          </a:p>
          <a:p>
            <a:pPr>
              <a:spcAft>
                <a:spcPts val="600"/>
              </a:spcAft>
            </a:pP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を通る直線を考える</a:t>
            </a:r>
            <a:endPar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152839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1067" y="356659"/>
            <a:ext cx="11708780" cy="733270"/>
          </a:xfrm>
        </p:spPr>
        <p:txBody>
          <a:bodyPr>
            <a:normAutofit/>
          </a:bodyPr>
          <a:lstStyle/>
          <a:p>
            <a:r>
              <a:rPr lang="ja-JP" altLang="en-US" sz="4000" dirty="0" smtClean="0"/>
              <a:t>テンプレートマッチングの高速化</a:t>
            </a:r>
            <a:endParaRPr kumimoji="1" lang="ja-JP" altLang="en-US" sz="4000" dirty="0"/>
          </a:p>
        </p:txBody>
      </p:sp>
      <p:sp>
        <p:nvSpPr>
          <p:cNvPr id="3" name="コンテンツ プレースホルダー 2"/>
          <p:cNvSpPr>
            <a:spLocks noGrp="1"/>
          </p:cNvSpPr>
          <p:nvPr>
            <p:ph idx="1"/>
          </p:nvPr>
        </p:nvSpPr>
        <p:spPr>
          <a:xfrm>
            <a:off x="4483912" y="1356318"/>
            <a:ext cx="7207345" cy="1839951"/>
          </a:xfrm>
        </p:spPr>
        <p:txBody>
          <a:bodyPr/>
          <a:lstStyle/>
          <a:p>
            <a:pPr marL="0" indent="0">
              <a:buNone/>
            </a:pPr>
            <a:r>
              <a:rPr lang="ja-JP" altLang="en-US" dirty="0" smtClean="0"/>
              <a:t>対象画像全領域にテンプレートを重ね合わせて差分を計算する計算複雑度は</a:t>
            </a:r>
            <a:r>
              <a:rPr lang="en-US" altLang="ja-JP" dirty="0" smtClean="0"/>
              <a:t>…</a:t>
            </a:r>
          </a:p>
          <a:p>
            <a:pPr marL="0" indent="0">
              <a:buNone/>
            </a:pPr>
            <a:r>
              <a:rPr kumimoji="1" lang="en-US" altLang="ja-JP" dirty="0" smtClean="0"/>
              <a:t>             </a:t>
            </a:r>
            <a:endParaRPr kumimoji="1" lang="ja-JP" altLang="en-US" dirty="0"/>
          </a:p>
        </p:txBody>
      </p:sp>
      <p:grpSp>
        <p:nvGrpSpPr>
          <p:cNvPr id="6" name="グループ化 5"/>
          <p:cNvGrpSpPr/>
          <p:nvPr/>
        </p:nvGrpSpPr>
        <p:grpSpPr>
          <a:xfrm>
            <a:off x="513292" y="1141684"/>
            <a:ext cx="3449242" cy="1636623"/>
            <a:chOff x="51376" y="1437069"/>
            <a:chExt cx="7973344" cy="3783254"/>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6" y="1437069"/>
              <a:ext cx="5241603" cy="3783254"/>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030" y="3889690"/>
              <a:ext cx="926690" cy="1330632"/>
            </a:xfrm>
            <a:prstGeom prst="rect">
              <a:avLst/>
            </a:prstGeom>
          </p:spPr>
        </p:pic>
      </p:grpSp>
      <p:sp>
        <p:nvSpPr>
          <p:cNvPr id="8" name="正方形/長方形 7"/>
          <p:cNvSpPr/>
          <p:nvPr/>
        </p:nvSpPr>
        <p:spPr>
          <a:xfrm>
            <a:off x="972127" y="2737065"/>
            <a:ext cx="1229824" cy="584775"/>
          </a:xfrm>
          <a:prstGeom prst="rect">
            <a:avLst/>
          </a:prstGeom>
        </p:spPr>
        <p:txBody>
          <a:bodyPr wrap="none">
            <a:spAutoFit/>
          </a:bodyPr>
          <a:lstStyle/>
          <a:p>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W</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3207292" y="2737066"/>
            <a:ext cx="1109599" cy="584775"/>
          </a:xfrm>
          <a:prstGeom prst="rect">
            <a:avLst/>
          </a:prstGeom>
        </p:spPr>
        <p:txBody>
          <a:bodyPr wrap="none">
            <a:spAutoFit/>
          </a:bodyPr>
          <a:lstStyle/>
          <a:p>
            <a:r>
              <a:rPr lang="en-US" altLang="ja-JP" sz="3200" dirty="0" err="1" smtClean="0">
                <a:latin typeface="メイリオ" panose="020B0604030504040204" pitchFamily="50" charset="-128"/>
                <a:ea typeface="メイリオ" panose="020B0604030504040204" pitchFamily="50" charset="-128"/>
                <a:cs typeface="メイリオ" panose="020B0604030504040204" pitchFamily="50" charset="-128"/>
              </a:rPr>
              <a:t>w×h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413174" y="4211279"/>
            <a:ext cx="6289039" cy="2646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1" dirty="0" smtClean="0"/>
              <a:t>残差逐次検定</a:t>
            </a:r>
            <a:r>
              <a:rPr lang="ja-JP" altLang="en-US" sz="2400" dirty="0" smtClean="0"/>
              <a:t> </a:t>
            </a:r>
            <a:r>
              <a:rPr lang="en-US" altLang="ja-JP" sz="2400" dirty="0" smtClean="0"/>
              <a:t>: </a:t>
            </a:r>
            <a:r>
              <a:rPr lang="ja-JP" altLang="en-US" sz="2000" dirty="0"/>
              <a:t>目標</a:t>
            </a:r>
            <a:r>
              <a:rPr lang="ja-JP" altLang="en-US" sz="2000" dirty="0" smtClean="0"/>
              <a:t>画像をラスタスキャンしテンプレートとの差分計算をする際，現在の最小値よりも差分が大きくなったら計算を打ち切る</a:t>
            </a:r>
            <a:endParaRPr lang="en-US" altLang="ja-JP" sz="2400" dirty="0" smtClean="0"/>
          </a:p>
          <a:p>
            <a:pPr marL="0" indent="0">
              <a:buNone/>
            </a:pPr>
            <a:r>
              <a:rPr lang="ja-JP" altLang="en-US" sz="2400" b="1" dirty="0"/>
              <a:t>粗密</a:t>
            </a:r>
            <a:r>
              <a:rPr lang="ja-JP" altLang="en-US" sz="2400" b="1" dirty="0" smtClean="0"/>
              <a:t>探査法</a:t>
            </a:r>
            <a:r>
              <a:rPr lang="ja-JP" altLang="en-US" sz="2400" dirty="0" smtClean="0"/>
              <a:t> </a:t>
            </a:r>
            <a:r>
              <a:rPr lang="en-US" altLang="ja-JP" sz="2400" dirty="0" smtClean="0"/>
              <a:t>: </a:t>
            </a:r>
            <a:r>
              <a:rPr lang="ja-JP" altLang="en-US" sz="2000" dirty="0" smtClean="0"/>
              <a:t>ガウシアンピラミッドを生成．低解像度画像にてマッチングする画素を発見．ひとレベル高解像度画像に移動し，発見した画素に関係する数画素のみに対してマッチングを計算する</a:t>
            </a:r>
            <a:endParaRPr lang="ja-JP" altLang="en-US" sz="2400" dirty="0"/>
          </a:p>
        </p:txBody>
      </p:sp>
      <p:sp>
        <p:nvSpPr>
          <p:cNvPr id="7" name="正方形/長方形 6"/>
          <p:cNvSpPr/>
          <p:nvPr/>
        </p:nvSpPr>
        <p:spPr>
          <a:xfrm>
            <a:off x="5720080" y="2214880"/>
            <a:ext cx="4307840" cy="873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4738702" y="6488668"/>
            <a:ext cx="1790234" cy="369332"/>
          </a:xfrm>
          <a:prstGeom prst="rect">
            <a:avLst/>
          </a:prstGeom>
        </p:spPr>
        <p:txBody>
          <a:bodyPr wrap="none">
            <a:spAutoFit/>
          </a:bodyPr>
          <a:lstStyle/>
          <a:p>
            <a:r>
              <a:rPr lang="en-US" altLang="ja-JP" dirty="0" smtClean="0"/>
              <a:t>© CG ARTS</a:t>
            </a:r>
            <a:r>
              <a:rPr lang="ja-JP" altLang="en-US" dirty="0" smtClean="0"/>
              <a:t>協会 </a:t>
            </a:r>
            <a:r>
              <a:rPr lang="en-US" altLang="ja-JP" dirty="0" smtClean="0"/>
              <a:t> </a:t>
            </a:r>
            <a:endParaRPr lang="ja-JP" altLang="en-US" dirty="0"/>
          </a:p>
        </p:txBody>
      </p:sp>
      <p:sp>
        <p:nvSpPr>
          <p:cNvPr id="14" name="正方形/長方形 13"/>
          <p:cNvSpPr/>
          <p:nvPr/>
        </p:nvSpPr>
        <p:spPr>
          <a:xfrm>
            <a:off x="8712004" y="6488668"/>
            <a:ext cx="1569660" cy="369332"/>
          </a:xfrm>
          <a:prstGeom prst="rect">
            <a:avLst/>
          </a:prstGeom>
        </p:spPr>
        <p:txBody>
          <a:bodyPr wrap="none">
            <a:spAutoFit/>
          </a:bodyPr>
          <a:lstStyle/>
          <a:p>
            <a:r>
              <a:rPr lang="ja-JP" altLang="en-US" dirty="0" smtClean="0"/>
              <a:t>教科書 図</a:t>
            </a:r>
            <a:r>
              <a:rPr lang="en-US" altLang="ja-JP" dirty="0" smtClean="0"/>
              <a:t>11.5</a:t>
            </a:r>
            <a:endParaRPr lang="ja-JP" altLang="en-US" dirty="0"/>
          </a:p>
        </p:txBody>
      </p:sp>
    </p:spTree>
    <p:extLst>
      <p:ext uri="{BB962C8B-B14F-4D97-AF65-F5344CB8AC3E}">
        <p14:creationId xmlns:p14="http://schemas.microsoft.com/office/powerpoint/2010/main" val="99182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05635"/>
            <a:ext cx="9309100" cy="733270"/>
          </a:xfrm>
        </p:spPr>
        <p:txBody>
          <a:bodyPr>
            <a:normAutofit/>
          </a:bodyPr>
          <a:lstStyle/>
          <a:p>
            <a:r>
              <a:rPr kumimoji="1" lang="ja-JP" altLang="en-US" sz="3600" dirty="0" smtClean="0"/>
              <a:t>復習</a:t>
            </a:r>
            <a:r>
              <a:rPr kumimoji="1" lang="en-US" altLang="ja-JP" sz="3600" dirty="0" smtClean="0"/>
              <a:t>: Steepest descent - </a:t>
            </a:r>
            <a:r>
              <a:rPr lang="ja-JP" altLang="en-US" sz="3600" dirty="0" smtClean="0"/>
              <a:t>最</a:t>
            </a:r>
            <a:r>
              <a:rPr kumimoji="1" lang="ja-JP" altLang="en-US" sz="3600" dirty="0" smtClean="0"/>
              <a:t>急降下法</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915708" y="1177668"/>
                <a:ext cx="6572488" cy="33201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1" dirty="0"/>
                  <a:t>最小化</a:t>
                </a:r>
                <a:r>
                  <a:rPr lang="ja-JP" altLang="en-US" sz="2400" b="1" dirty="0" smtClean="0"/>
                  <a:t>問題</a:t>
                </a:r>
                <a:endParaRPr lang="en-US" altLang="ja-JP" sz="2400" dirty="0"/>
              </a:p>
              <a:p>
                <a:pPr marL="0" indent="0">
                  <a:lnSpc>
                    <a:spcPct val="100000"/>
                  </a:lnSpc>
                  <a:spcBef>
                    <a:spcPts val="600"/>
                  </a:spcBef>
                  <a:spcAft>
                    <a:spcPts val="600"/>
                  </a:spcAft>
                  <a:buNone/>
                </a:pPr>
                <a:r>
                  <a:rPr lang="ja-JP" altLang="en-US" sz="2400" dirty="0" smtClean="0"/>
                  <a:t>関数</a:t>
                </a:r>
                <a14:m>
                  <m:oMath xmlns:m="http://schemas.openxmlformats.org/officeDocument/2006/math">
                    <m:r>
                      <a:rPr lang="en-US" altLang="ja-JP" sz="2400" i="1">
                        <a:latin typeface="Cambria Math" panose="02040503050406030204" pitchFamily="18" charset="0"/>
                      </a:rPr>
                      <m:t>𝑓</m:t>
                    </m:r>
                    <m:r>
                      <a:rPr lang="en-US" altLang="ja-JP" sz="2400" i="1">
                        <a:latin typeface="Cambria Math" panose="02040503050406030204" pitchFamily="18" charset="0"/>
                      </a:rPr>
                      <m:t>(</m:t>
                    </m:r>
                    <m:r>
                      <a:rPr lang="en-US" altLang="ja-JP" sz="2400" b="1">
                        <a:latin typeface="Cambria Math" panose="02040503050406030204" pitchFamily="18" charset="0"/>
                      </a:rPr>
                      <m:t>𝐱</m:t>
                    </m:r>
                    <m:r>
                      <a:rPr lang="en-US" altLang="ja-JP" sz="2400" i="1">
                        <a:latin typeface="Cambria Math" panose="02040503050406030204" pitchFamily="18" charset="0"/>
                      </a:rPr>
                      <m:t>)</m:t>
                    </m:r>
                  </m:oMath>
                </a14:m>
                <a:r>
                  <a:rPr lang="ja-JP" altLang="en-US" sz="2400" dirty="0" smtClean="0"/>
                  <a:t>を最小化する</a:t>
                </a:r>
                <a14:m>
                  <m:oMath xmlns:m="http://schemas.openxmlformats.org/officeDocument/2006/math">
                    <m:r>
                      <a:rPr lang="en-US" altLang="ja-JP" sz="2400" b="1">
                        <a:latin typeface="Cambria Math" panose="02040503050406030204" pitchFamily="18" charset="0"/>
                      </a:rPr>
                      <m:t>𝐱</m:t>
                    </m:r>
                  </m:oMath>
                </a14:m>
                <a:r>
                  <a:rPr lang="ja-JP" altLang="en-US" sz="2400" b="0" dirty="0" smtClean="0"/>
                  <a:t>を求めよ</a:t>
                </a:r>
                <a:endParaRPr lang="en-US" altLang="ja-JP" sz="2400" dirty="0"/>
              </a:p>
              <a:p>
                <a:pPr marL="0" indent="0">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unc>
                        <m:funcPr>
                          <m:ctrlPr>
                            <a:rPr lang="en-US" altLang="ja-JP" sz="3600" i="1" smtClean="0">
                              <a:latin typeface="Cambria Math" panose="02040503050406030204" pitchFamily="18" charset="0"/>
                            </a:rPr>
                          </m:ctrlPr>
                        </m:funcPr>
                        <m:fName>
                          <m:limLow>
                            <m:limLowPr>
                              <m:ctrlPr>
                                <a:rPr lang="en-US" altLang="ja-JP" sz="3600" i="1">
                                  <a:latin typeface="Cambria Math" panose="02040503050406030204" pitchFamily="18" charset="0"/>
                                </a:rPr>
                              </m:ctrlPr>
                            </m:limLowPr>
                            <m:e>
                              <m:func>
                                <m:funcPr>
                                  <m:ctrlPr>
                                    <a:rPr lang="en-US" altLang="ja-JP" sz="3600" i="1">
                                      <a:latin typeface="Cambria Math" panose="02040503050406030204" pitchFamily="18" charset="0"/>
                                    </a:rPr>
                                  </m:ctrlPr>
                                </m:funcPr>
                                <m:fName>
                                  <m:r>
                                    <m:rPr>
                                      <m:sty m:val="p"/>
                                    </m:rPr>
                                    <a:rPr lang="en-US" altLang="ja-JP" sz="3600">
                                      <a:latin typeface="Cambria Math" panose="02040503050406030204" pitchFamily="18" charset="0"/>
                                    </a:rPr>
                                    <m:t>arg</m:t>
                                  </m:r>
                                </m:fName>
                                <m:e>
                                  <m:r>
                                    <m:rPr>
                                      <m:sty m:val="p"/>
                                    </m:rPr>
                                    <a:rPr lang="en-US" altLang="ja-JP" sz="3600">
                                      <a:latin typeface="Cambria Math" panose="02040503050406030204" pitchFamily="18" charset="0"/>
                                    </a:rPr>
                                    <m:t>min</m:t>
                                  </m:r>
                                </m:e>
                              </m:func>
                            </m:e>
                            <m:lim>
                              <m:r>
                                <a:rPr lang="en-US" altLang="ja-JP" sz="3600" b="1">
                                  <a:latin typeface="Cambria Math" panose="02040503050406030204" pitchFamily="18" charset="0"/>
                                </a:rPr>
                                <m:t>𝐱</m:t>
                              </m:r>
                            </m:lim>
                          </m:limLow>
                        </m:fName>
                        <m:e>
                          <m:r>
                            <a:rPr lang="en-US" altLang="ja-JP" sz="3600" i="1">
                              <a:latin typeface="Cambria Math" panose="02040503050406030204" pitchFamily="18" charset="0"/>
                            </a:rPr>
                            <m:t>𝑓</m:t>
                          </m:r>
                          <m:r>
                            <a:rPr lang="en-US" altLang="ja-JP" sz="3600" i="1">
                              <a:latin typeface="Cambria Math" panose="02040503050406030204" pitchFamily="18" charset="0"/>
                            </a:rPr>
                            <m:t>(</m:t>
                          </m:r>
                          <m:r>
                            <a:rPr lang="en-US" altLang="ja-JP" sz="3600" b="1">
                              <a:latin typeface="Cambria Math" panose="02040503050406030204" pitchFamily="18" charset="0"/>
                            </a:rPr>
                            <m:t>𝐱</m:t>
                          </m:r>
                          <m:r>
                            <a:rPr lang="en-US" altLang="ja-JP" sz="3600" i="1">
                              <a:latin typeface="Cambria Math" panose="02040503050406030204" pitchFamily="18" charset="0"/>
                            </a:rPr>
                            <m:t>)</m:t>
                          </m:r>
                        </m:e>
                      </m:func>
                      <m:r>
                        <a:rPr lang="ja-JP" altLang="en-US" sz="3600" i="1">
                          <a:latin typeface="Cambria Math" panose="02040503050406030204" pitchFamily="18" charset="0"/>
                        </a:rPr>
                        <m:t>　　　　</m:t>
                      </m:r>
                    </m:oMath>
                  </m:oMathPara>
                </a14:m>
                <a:endParaRPr lang="en-US" altLang="ja-JP" sz="2400" dirty="0"/>
              </a:p>
              <a:p>
                <a:pPr marL="0" indent="0">
                  <a:lnSpc>
                    <a:spcPct val="100000"/>
                  </a:lnSpc>
                  <a:buNone/>
                </a:pPr>
                <a:r>
                  <a:rPr lang="en-US" altLang="ja-JP" sz="1800" dirty="0" smtClean="0"/>
                  <a:t>※ </a:t>
                </a:r>
                <a:r>
                  <a:rPr lang="ja-JP" altLang="en-US" sz="1800" dirty="0" smtClean="0"/>
                  <a:t>関数</a:t>
                </a:r>
                <a14:m>
                  <m:oMath xmlns:m="http://schemas.openxmlformats.org/officeDocument/2006/math">
                    <m:r>
                      <a:rPr lang="en-US" altLang="ja-JP" sz="1800" i="1">
                        <a:latin typeface="Cambria Math" panose="02040503050406030204" pitchFamily="18" charset="0"/>
                      </a:rPr>
                      <m:t>𝑓</m:t>
                    </m:r>
                    <m:r>
                      <a:rPr lang="en-US" altLang="ja-JP" sz="1800" i="1">
                        <a:latin typeface="Cambria Math" panose="02040503050406030204" pitchFamily="18" charset="0"/>
                      </a:rPr>
                      <m:t>(</m:t>
                    </m:r>
                    <m:r>
                      <a:rPr lang="en-US" altLang="ja-JP" sz="1800" b="1">
                        <a:latin typeface="Cambria Math" panose="02040503050406030204" pitchFamily="18" charset="0"/>
                      </a:rPr>
                      <m:t>𝐱</m:t>
                    </m:r>
                    <m:r>
                      <a:rPr lang="en-US" altLang="ja-JP" sz="1800" i="1">
                        <a:latin typeface="Cambria Math" panose="02040503050406030204" pitchFamily="18" charset="0"/>
                      </a:rPr>
                      <m:t>)</m:t>
                    </m:r>
                  </m:oMath>
                </a14:m>
                <a:r>
                  <a:rPr lang="ja-JP" altLang="en-US" sz="1800" b="0" dirty="0" smtClean="0"/>
                  <a:t>の形が分かっていて</a:t>
                </a:r>
                <a14:m>
                  <m:oMath xmlns:m="http://schemas.openxmlformats.org/officeDocument/2006/math">
                    <m:r>
                      <a:rPr lang="en-US" altLang="ja-JP" sz="1800" b="0" i="0" smtClean="0">
                        <a:latin typeface="Cambria Math" panose="02040503050406030204" pitchFamily="18" charset="0"/>
                      </a:rPr>
                      <m:t>𝛻</m:t>
                    </m:r>
                    <m:r>
                      <a:rPr lang="en-US" altLang="ja-JP" sz="1800" i="1">
                        <a:latin typeface="Cambria Math" panose="02040503050406030204" pitchFamily="18" charset="0"/>
                      </a:rPr>
                      <m:t>𝑓</m:t>
                    </m:r>
                    <m:r>
                      <a:rPr lang="en-US" altLang="ja-JP" sz="1800" i="1">
                        <a:latin typeface="Cambria Math" panose="02040503050406030204" pitchFamily="18" charset="0"/>
                      </a:rPr>
                      <m:t>(</m:t>
                    </m:r>
                    <m:r>
                      <a:rPr lang="en-US" altLang="ja-JP" sz="1800" b="1">
                        <a:latin typeface="Cambria Math" panose="02040503050406030204" pitchFamily="18" charset="0"/>
                      </a:rPr>
                      <m:t>𝐱</m:t>
                    </m:r>
                    <m:r>
                      <a:rPr lang="en-US" altLang="ja-JP" sz="1800" i="1">
                        <a:latin typeface="Cambria Math" panose="02040503050406030204" pitchFamily="18" charset="0"/>
                      </a:rPr>
                      <m:t>)</m:t>
                    </m:r>
                    <m:r>
                      <a:rPr lang="en-US" altLang="ja-JP" sz="1800" b="0" i="1" dirty="0" smtClean="0">
                        <a:latin typeface="Cambria Math" panose="02040503050406030204" pitchFamily="18" charset="0"/>
                      </a:rPr>
                      <m:t>=</m:t>
                    </m:r>
                    <m:r>
                      <a:rPr lang="en-US" altLang="ja-JP" sz="1800" b="1" i="1" dirty="0" smtClean="0">
                        <a:latin typeface="Cambria Math" panose="02040503050406030204" pitchFamily="18" charset="0"/>
                      </a:rPr>
                      <m:t>𝟎</m:t>
                    </m:r>
                  </m:oMath>
                </a14:m>
                <a:r>
                  <a:rPr lang="ja-JP" altLang="en-US" sz="1800" dirty="0" smtClean="0"/>
                  <a:t>が解けるならそれでよいが，そうでない場合に使える手法の一つが最急降下法</a:t>
                </a:r>
                <a:endParaRPr lang="en-US" altLang="ja-JP" sz="1800" dirty="0" smtClean="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915708" y="1177668"/>
                <a:ext cx="6572488" cy="3320192"/>
              </a:xfrm>
              <a:prstGeom prst="rect">
                <a:avLst/>
              </a:prstGeom>
              <a:blipFill rotWithShape="0">
                <a:blip r:embed="rId3"/>
                <a:stretch>
                  <a:fillRect l="-1391" t="-1468" r="-2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915708" y="4467653"/>
                <a:ext cx="7059112" cy="2092817"/>
              </a:xfrm>
              <a:prstGeom prst="rect">
                <a:avLst/>
              </a:prstGeom>
            </p:spPr>
            <p:txBody>
              <a:bodyPr wrap="none">
                <a:spAutoFit/>
              </a:bodyPr>
              <a:lstStyle/>
              <a:p>
                <a:pPr>
                  <a:spcBef>
                    <a:spcPts val="600"/>
                  </a:spcBef>
                  <a:spcAft>
                    <a:spcPts val="600"/>
                  </a:spcAft>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最急降下法</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 </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a:latin typeface="Cambria Math" panose="02040503050406030204" pitchFamily="18" charset="0"/>
                          </a:rPr>
                          <m:t>𝐱</m:t>
                        </m:r>
                      </m:e>
                      <m:sup>
                        <m:r>
                          <a:rPr lang="en-US" altLang="ja-JP" sz="2400" b="0" i="0" smtClean="0">
                            <a:latin typeface="Cambria Math" panose="02040503050406030204" pitchFamily="18" charset="0"/>
                          </a:rPr>
                          <m:t>0</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を初期解とする（何らかの方法で発見する）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変化が十分少なくなるまで以下を繰り返す</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400" i="1" dirty="0" smtClean="0">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i="0" smtClean="0">
                              <a:latin typeface="Cambria Math" panose="02040503050406030204" pitchFamily="18" charset="0"/>
                            </a:rPr>
                            <m:t>𝐱</m:t>
                          </m:r>
                        </m:e>
                        <m:sup>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+1</m:t>
                          </m:r>
                        </m:sup>
                      </m:sSup>
                      <m:r>
                        <a:rPr lang="en-US" altLang="ja-JP" sz="2400" b="1" i="0" smtClean="0">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𝐱</m:t>
                          </m:r>
                        </m:e>
                        <m:sup>
                          <m:r>
                            <a:rPr lang="en-US" altLang="ja-JP" sz="2400" i="1">
                              <a:latin typeface="Cambria Math" panose="02040503050406030204" pitchFamily="18" charset="0"/>
                            </a:rPr>
                            <m:t>𝑡</m:t>
                          </m:r>
                        </m:sup>
                      </m:sSup>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h</m:t>
                      </m:r>
                      <m:r>
                        <a:rPr lang="en-US" altLang="ja-JP" sz="2400">
                          <a:latin typeface="Cambria Math" panose="02040503050406030204" pitchFamily="18" charset="0"/>
                        </a:rPr>
                        <m:t>𝛻</m:t>
                      </m:r>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b="1">
                              <a:latin typeface="Cambria Math" panose="02040503050406030204" pitchFamily="18" charset="0"/>
                            </a:rPr>
                            <m:t>𝐱</m:t>
                          </m:r>
                        </m:e>
                      </m:d>
                      <m:r>
                        <a:rPr lang="en-US" altLang="ja-JP" sz="2400" b="1" i="1" smtClean="0">
                          <a:latin typeface="Cambria Math" panose="02040503050406030204" pitchFamily="18" charset="0"/>
                        </a:rPr>
                        <m:t>  </m:t>
                      </m:r>
                      <m:r>
                        <a:rPr lang="ja-JP" altLang="en-US" sz="2400" i="1">
                          <a:latin typeface="Cambria Math" panose="02040503050406030204" pitchFamily="18" charset="0"/>
                        </a:rPr>
                        <m:t>　</m:t>
                      </m:r>
                    </m:oMath>
                  </m:oMathPara>
                </a14:m>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915708" y="4467653"/>
                <a:ext cx="7059112" cy="2092817"/>
              </a:xfrm>
              <a:prstGeom prst="rect">
                <a:avLst/>
              </a:prstGeom>
              <a:blipFill rotWithShape="0">
                <a:blip r:embed="rId4"/>
                <a:stretch>
                  <a:fillRect l="-1295" t="-2332" r="-3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4352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57899" y="229659"/>
            <a:ext cx="5938747" cy="733270"/>
          </a:xfrm>
        </p:spPr>
        <p:txBody>
          <a:bodyPr>
            <a:normAutofit/>
          </a:bodyPr>
          <a:lstStyle/>
          <a:p>
            <a:r>
              <a:rPr lang="en-US" altLang="ja-JP" sz="4000" dirty="0" smtClean="0"/>
              <a:t>Chamfer Matching</a:t>
            </a:r>
            <a:endParaRPr kumimoji="1" lang="ja-JP" altLang="en-US" sz="4000" dirty="0"/>
          </a:p>
        </p:txBody>
      </p:sp>
      <mc:AlternateContent xmlns:mc="http://schemas.openxmlformats.org/markup-compatibility/2006" xmlns:a14="http://schemas.microsoft.com/office/drawing/2010/main">
        <mc:Choice Requires="a14">
          <p:sp>
            <p:nvSpPr>
              <p:cNvPr id="12" name="コンテンツ プレースホルダー 11"/>
              <p:cNvSpPr>
                <a:spLocks noGrp="1"/>
              </p:cNvSpPr>
              <p:nvPr>
                <p:ph idx="1"/>
              </p:nvPr>
            </p:nvSpPr>
            <p:spPr>
              <a:xfrm>
                <a:off x="5770605" y="898269"/>
                <a:ext cx="6421395" cy="5786737"/>
              </a:xfrm>
            </p:spPr>
            <p:txBody>
              <a:bodyPr>
                <a:noAutofit/>
              </a:bodyPr>
              <a:lstStyle/>
              <a:p>
                <a:pPr marL="457200" indent="-457200">
                  <a:lnSpc>
                    <a:spcPct val="110000"/>
                  </a:lnSpc>
                  <a:spcBef>
                    <a:spcPts val="1200"/>
                  </a:spcBef>
                  <a:spcAft>
                    <a:spcPts val="600"/>
                  </a:spcAft>
                  <a:buFont typeface="+mj-lt"/>
                  <a:buAutoNum type="arabicPeriod"/>
                </a:pPr>
                <a:r>
                  <a:rPr lang="ja-JP" altLang="en-US" sz="2400" dirty="0" smtClean="0"/>
                  <a:t>入力画像 </a:t>
                </a:r>
                <a:r>
                  <a:rPr lang="en-US" altLang="ja-JP" sz="2400" i="1" dirty="0" smtClean="0"/>
                  <a:t>I</a:t>
                </a:r>
                <a:r>
                  <a:rPr lang="en-US" altLang="ja-JP" sz="2400" dirty="0" smtClean="0"/>
                  <a:t> </a:t>
                </a:r>
                <a:r>
                  <a:rPr lang="ja-JP" altLang="en-US" sz="2400" dirty="0" smtClean="0"/>
                  <a:t>のエッジ画像 </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i="1">
                            <a:latin typeface="Cambria Math" panose="02040503050406030204" pitchFamily="18" charset="0"/>
                          </a:rPr>
                          <m:t>𝐸</m:t>
                        </m:r>
                      </m:sub>
                    </m:sSub>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i="1">
                            <a:latin typeface="Cambria Math" panose="02040503050406030204" pitchFamily="18" charset="0"/>
                          </a:rPr>
                          <m:t>,</m:t>
                        </m:r>
                        <m:r>
                          <a:rPr lang="en-US" altLang="ja-JP" sz="2400" b="0" i="1" smtClean="0">
                            <a:latin typeface="Cambria Math" panose="02040503050406030204" pitchFamily="18" charset="0"/>
                          </a:rPr>
                          <m:t>𝑦</m:t>
                        </m:r>
                      </m:e>
                    </m:d>
                  </m:oMath>
                </a14:m>
                <a:r>
                  <a:rPr lang="ja-JP" altLang="en-US" sz="2400" dirty="0" smtClean="0"/>
                  <a:t>を生成し</a:t>
                </a:r>
                <a:r>
                  <a:rPr lang="ja-JP" altLang="en-US" sz="2400" dirty="0"/>
                  <a:t>，</a:t>
                </a:r>
                <a:r>
                  <a:rPr lang="ja-JP" altLang="en-US" sz="2400" dirty="0" smtClean="0"/>
                  <a:t>エッジ画素からの距離画像</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𝐷𝑇</m:t>
                        </m:r>
                      </m:sub>
                    </m:sSub>
                  </m:oMath>
                </a14:m>
                <a:r>
                  <a:rPr lang="ja-JP" altLang="en-US" sz="2400" dirty="0" smtClean="0"/>
                  <a:t>を計算</a:t>
                </a:r>
                <a:endParaRPr lang="en-US" altLang="ja-JP" sz="2400" dirty="0" smtClean="0"/>
              </a:p>
              <a:p>
                <a:pPr marL="457200" indent="-457200">
                  <a:lnSpc>
                    <a:spcPct val="110000"/>
                  </a:lnSpc>
                  <a:spcBef>
                    <a:spcPts val="1200"/>
                  </a:spcBef>
                  <a:spcAft>
                    <a:spcPts val="600"/>
                  </a:spcAft>
                  <a:buFont typeface="+mj-lt"/>
                  <a:buAutoNum type="arabicPeriod"/>
                </a:pPr>
                <a:r>
                  <a:rPr kumimoji="1" lang="ja-JP" altLang="en-US" sz="2400" dirty="0" smtClean="0"/>
                  <a:t>テンプレート画像</a:t>
                </a:r>
                <a:r>
                  <a:rPr kumimoji="1" lang="en-US" altLang="ja-JP" sz="2400" i="1" dirty="0" smtClean="0"/>
                  <a:t>T</a:t>
                </a:r>
                <a:r>
                  <a:rPr kumimoji="1" lang="ja-JP" altLang="en-US" sz="2400" dirty="0" smtClean="0"/>
                  <a:t>をエッジ画像</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𝑇</m:t>
                        </m:r>
                      </m:e>
                      <m:sub>
                        <m:r>
                          <a:rPr lang="en-US" altLang="ja-JP" sz="2400" i="1">
                            <a:latin typeface="Cambria Math" panose="02040503050406030204" pitchFamily="18" charset="0"/>
                          </a:rPr>
                          <m:t>𝐸</m:t>
                        </m:r>
                      </m:sub>
                    </m:sSub>
                  </m:oMath>
                </a14:m>
                <a:r>
                  <a:rPr kumimoji="1" lang="ja-JP" altLang="en-US" sz="2400" dirty="0" smtClean="0"/>
                  <a:t>に変換</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r>
                      <a:rPr lang="en-US" altLang="ja-JP" sz="2000" b="0" i="1" smtClean="0">
                        <a:latin typeface="Cambria Math" panose="02040503050406030204" pitchFamily="18" charset="0"/>
                      </a:rPr>
                      <m:t>=</m:t>
                    </m:r>
                    <m:r>
                      <a:rPr lang="en-US" altLang="ja-JP" sz="2000" b="0" i="0" smtClean="0">
                        <a:latin typeface="Cambria Math" panose="02040503050406030204" pitchFamily="18" charset="0"/>
                      </a:rPr>
                      <m:t> </m:t>
                    </m:r>
                    <m:d>
                      <m:dPr>
                        <m:begChr m:val="{"/>
                        <m:endChr m:val=""/>
                        <m:ctrlPr>
                          <a:rPr lang="en-US" altLang="ja-JP" sz="2000" b="0" i="1" smtClean="0">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0</m:t>
                              </m:r>
                              <m:r>
                                <a:rPr lang="en-US" altLang="ja-JP" sz="2000" i="1">
                                  <a:latin typeface="Cambria Math" panose="02040503050406030204" pitchFamily="18" charset="0"/>
                                </a:rPr>
                                <m:t>         (</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r>
                                <a:rPr lang="en-US" altLang="ja-JP" sz="2000" i="1">
                                  <a:latin typeface="Cambria Math" panose="02040503050406030204" pitchFamily="18" charset="0"/>
                                </a:rPr>
                                <m:t>)</m:t>
                              </m:r>
                              <m:r>
                                <m:rPr>
                                  <m:brk m:alnAt="7"/>
                                </m:rPr>
                                <a:rPr lang="ja-JP" altLang="en-US" sz="2000" i="1">
                                  <a:latin typeface="Cambria Math" panose="02040503050406030204" pitchFamily="18" charset="0"/>
                                </a:rPr>
                                <m:t>が</m:t>
                              </m:r>
                              <m:r>
                                <a:rPr lang="ja-JP" altLang="en-US" sz="2000" i="1">
                                  <a:latin typeface="Cambria Math" panose="02040503050406030204" pitchFamily="18" charset="0"/>
                                </a:rPr>
                                <m:t>エッジ画素</m:t>
                              </m:r>
                            </m:e>
                          </m:mr>
                          <m:mr>
                            <m:e>
                              <m:r>
                                <a:rPr lang="en-US" altLang="ja-JP" sz="2000" i="1">
                                  <a:latin typeface="Cambria Math" panose="02040503050406030204" pitchFamily="18" charset="0"/>
                                </a:rPr>
                                <m:t>1       </m:t>
                              </m:r>
                              <m:r>
                                <a:rPr lang="ja-JP" altLang="en-US" sz="2000" i="1">
                                  <a:latin typeface="Cambria Math" panose="02040503050406030204" pitchFamily="18" charset="0"/>
                                </a:rPr>
                                <m:t>それ以外</m:t>
                              </m:r>
                              <m:r>
                                <a:rPr lang="en-US" altLang="ja-JP" sz="2000" i="1">
                                  <a:latin typeface="Cambria Math" panose="02040503050406030204" pitchFamily="18" charset="0"/>
                                </a:rPr>
                                <m:t>                      </m:t>
                              </m:r>
                            </m:e>
                          </m:mr>
                        </m:m>
                      </m:e>
                    </m:d>
                  </m:oMath>
                </a14:m>
                <a:endParaRPr kumimoji="1" lang="en-US" altLang="ja-JP" sz="2400" i="1" baseline="30000" dirty="0" smtClean="0"/>
              </a:p>
              <a:p>
                <a:pPr marL="457200" indent="-457200">
                  <a:lnSpc>
                    <a:spcPct val="110000"/>
                  </a:lnSpc>
                  <a:spcBef>
                    <a:spcPts val="1200"/>
                  </a:spcBef>
                  <a:spcAft>
                    <a:spcPts val="600"/>
                  </a:spcAft>
                  <a:buFont typeface="+mj-lt"/>
                  <a:buAutoNum type="arabicPeriod"/>
                </a:pPr>
                <a:r>
                  <a:rPr lang="ja-JP" altLang="en-US" sz="2400" dirty="0"/>
                  <a:t>相違度を以下の通り定義</a:t>
                </a:r>
                <a:r>
                  <a:rPr lang="ja-JP" altLang="en-US" sz="2400" dirty="0" smtClean="0"/>
                  <a:t>する</a:t>
                </a:r>
                <a:endParaRPr kumimoji="1" lang="en-US" altLang="ja-JP" sz="2400" dirty="0" smtClean="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i="1">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b="0" i="1"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=0</m:t>
                          </m:r>
                        </m:sub>
                        <m:sup>
                          <m:r>
                            <a:rPr lang="en-US" altLang="ja-JP" sz="2400" b="0" i="1" smtClean="0">
                              <a:latin typeface="Cambria Math" panose="02040503050406030204" pitchFamily="18" charset="0"/>
                            </a:rPr>
                            <m:t>𝐻</m:t>
                          </m:r>
                        </m:sup>
                        <m:e>
                          <m:nary>
                            <m:naryPr>
                              <m:chr m:val="∑"/>
                              <m:ctrlPr>
                                <a:rPr lang="en-US" altLang="ja-JP" sz="2400" i="1">
                                  <a:latin typeface="Cambria Math" panose="02040503050406030204" pitchFamily="18" charset="0"/>
                                </a:rPr>
                              </m:ctrlPr>
                            </m:naryPr>
                            <m:sub>
                              <m:r>
                                <m:rPr>
                                  <m:brk m:alnAt="23"/>
                                </m:rP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=0</m:t>
                              </m:r>
                            </m:sub>
                            <m:sup>
                              <m:r>
                                <a:rPr lang="en-US" altLang="ja-JP" sz="2400" b="0" i="1" smtClean="0">
                                  <a:latin typeface="Cambria Math" panose="02040503050406030204" pitchFamily="18" charset="0"/>
                                </a:rPr>
                                <m:t>𝐻</m:t>
                              </m:r>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𝑇</m:t>
                                  </m:r>
                                </m:e>
                                <m:sub>
                                  <m:r>
                                    <a:rPr lang="en-US" altLang="ja-JP" sz="2400" b="0" i="1" smtClean="0">
                                      <a:latin typeface="Cambria Math" panose="02040503050406030204" pitchFamily="18" charset="0"/>
                                    </a:rPr>
                                    <m:t>𝐸</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e>
                          </m:nary>
                        </m:e>
                      </m:nary>
                    </m:oMath>
                  </m:oMathPara>
                </a14:m>
                <a:endParaRPr kumimoji="1" lang="en-US" altLang="ja-JP" sz="2400" dirty="0" smtClean="0"/>
              </a:p>
              <a:p>
                <a:pPr marL="0" indent="0">
                  <a:lnSpc>
                    <a:spcPct val="110000"/>
                  </a:lnSpc>
                  <a:spcBef>
                    <a:spcPts val="1200"/>
                  </a:spcBef>
                  <a:spcAft>
                    <a:spcPts val="600"/>
                  </a:spcAft>
                  <a:buNone/>
                </a:pPr>
                <a:r>
                  <a:rPr kumimoji="1" lang="en-US" altLang="ja-JP" sz="2400" dirty="0" smtClean="0"/>
                  <a:t>※ </a:t>
                </a:r>
                <a:r>
                  <a:rPr kumimoji="1" lang="ja-JP" altLang="en-US" sz="2400" dirty="0" smtClean="0"/>
                  <a:t>エッジ画素</a:t>
                </a:r>
                <a:r>
                  <a:rPr lang="ja-JP" altLang="en-US" sz="2400" dirty="0"/>
                  <a:t>上</a:t>
                </a:r>
                <a:r>
                  <a:rPr kumimoji="1" lang="ja-JP" altLang="en-US" sz="2400" dirty="0" smtClean="0"/>
                  <a:t>で距離画像をサンプリング</a:t>
                </a:r>
                <a:endParaRPr kumimoji="1" lang="en-US" altLang="ja-JP" sz="2400" dirty="0" smtClean="0"/>
              </a:p>
              <a:p>
                <a:pPr marL="0" indent="0">
                  <a:lnSpc>
                    <a:spcPct val="110000"/>
                  </a:lnSpc>
                  <a:spcBef>
                    <a:spcPts val="1200"/>
                  </a:spcBef>
                  <a:spcAft>
                    <a:spcPts val="600"/>
                  </a:spcAft>
                  <a:buNone/>
                </a:pPr>
                <a:r>
                  <a:rPr lang="en-US" altLang="ja-JP" sz="2400" dirty="0" smtClean="0"/>
                  <a:t>※</a:t>
                </a:r>
                <a:r>
                  <a:rPr lang="ja-JP" altLang="en-US" sz="2400" dirty="0"/>
                  <a:t> </a:t>
                </a:r>
                <a:r>
                  <a:rPr lang="ja-JP" altLang="en-US" sz="2400" dirty="0" smtClean="0"/>
                  <a:t>テンプレート全体を見ないので高速</a:t>
                </a:r>
                <a:endParaRPr kumimoji="1" lang="ja-JP" altLang="en-US" sz="2400" dirty="0"/>
              </a:p>
            </p:txBody>
          </p:sp>
        </mc:Choice>
        <mc:Fallback xmlns="">
          <p:sp>
            <p:nvSpPr>
              <p:cNvPr id="12" name="コンテンツ プレースホルダー 11"/>
              <p:cNvSpPr>
                <a:spLocks noGrp="1" noRot="1" noChangeAspect="1" noMove="1" noResize="1" noEditPoints="1" noAdjustHandles="1" noChangeArrowheads="1" noChangeShapeType="1" noTextEdit="1"/>
              </p:cNvSpPr>
              <p:nvPr>
                <p:ph idx="1"/>
              </p:nvPr>
            </p:nvSpPr>
            <p:spPr>
              <a:xfrm>
                <a:off x="5770605" y="898269"/>
                <a:ext cx="6421395" cy="5786737"/>
              </a:xfrm>
              <a:blipFill rotWithShape="0">
                <a:blip r:embed="rId3"/>
                <a:stretch>
                  <a:fillRect l="-2184" t="-1684" r="-6173"/>
                </a:stretch>
              </a:blipFill>
            </p:spPr>
            <p:txBody>
              <a:bodyPr/>
              <a:lstStyle/>
              <a:p>
                <a:r>
                  <a:rPr lang="ja-JP" altLang="en-US">
                    <a:noFill/>
                  </a:rPr>
                  <a:t> </a:t>
                </a:r>
              </a:p>
            </p:txBody>
          </p:sp>
        </mc:Fallback>
      </mc:AlternateContent>
      <p:sp>
        <p:nvSpPr>
          <p:cNvPr id="14" name="正方形/長方形 13"/>
          <p:cNvSpPr/>
          <p:nvPr/>
        </p:nvSpPr>
        <p:spPr>
          <a:xfrm>
            <a:off x="1977004" y="6488668"/>
            <a:ext cx="1569660" cy="369332"/>
          </a:xfrm>
          <a:prstGeom prst="rect">
            <a:avLst/>
          </a:prstGeom>
        </p:spPr>
        <p:txBody>
          <a:bodyPr wrap="none">
            <a:spAutoFit/>
          </a:bodyPr>
          <a:lstStyle/>
          <a:p>
            <a:r>
              <a:rPr lang="ja-JP" altLang="en-US" dirty="0" smtClean="0"/>
              <a:t>教科書図 </a:t>
            </a:r>
            <a:r>
              <a:rPr lang="en-US" altLang="ja-JP" dirty="0" smtClean="0"/>
              <a:t>11.7</a:t>
            </a:r>
            <a:endParaRPr lang="ja-JP" altLang="en-US" dirty="0"/>
          </a:p>
        </p:txBody>
      </p:sp>
    </p:spTree>
    <p:extLst>
      <p:ext uri="{BB962C8B-B14F-4D97-AF65-F5344CB8AC3E}">
        <p14:creationId xmlns:p14="http://schemas.microsoft.com/office/powerpoint/2010/main" val="377815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366818" y="377940"/>
            <a:ext cx="5938747" cy="733270"/>
          </a:xfrm>
        </p:spPr>
        <p:txBody>
          <a:bodyPr>
            <a:normAutofit/>
          </a:bodyPr>
          <a:lstStyle/>
          <a:p>
            <a:r>
              <a:rPr lang="en-US" altLang="ja-JP" sz="4000" dirty="0" smtClean="0"/>
              <a:t>Chamfer Matching</a:t>
            </a:r>
            <a:endParaRPr kumimoji="1" lang="ja-JP" altLang="en-US" sz="4000" dirty="0"/>
          </a:p>
        </p:txBody>
      </p:sp>
      <mc:AlternateContent xmlns:mc="http://schemas.openxmlformats.org/markup-compatibility/2006" xmlns:a14="http://schemas.microsoft.com/office/drawing/2010/main">
        <mc:Choice Requires="a14">
          <p:sp>
            <p:nvSpPr>
              <p:cNvPr id="12" name="コンテンツ プレースホルダー 11"/>
              <p:cNvSpPr>
                <a:spLocks noGrp="1"/>
              </p:cNvSpPr>
              <p:nvPr>
                <p:ph idx="1"/>
              </p:nvPr>
            </p:nvSpPr>
            <p:spPr>
              <a:xfrm>
                <a:off x="6310576" y="1320580"/>
                <a:ext cx="6110711" cy="5895766"/>
              </a:xfrm>
            </p:spPr>
            <p:txBody>
              <a:bodyPr>
                <a:noAutofit/>
              </a:bodyPr>
              <a:lstStyle/>
              <a:p>
                <a:pPr marL="0" indent="0">
                  <a:lnSpc>
                    <a:spcPct val="110000"/>
                  </a:lnSpc>
                  <a:spcBef>
                    <a:spcPts val="1200"/>
                  </a:spcBef>
                  <a:spcAft>
                    <a:spcPts val="600"/>
                  </a:spcAft>
                  <a:buNone/>
                </a:pPr>
                <a:r>
                  <a:rPr lang="en-US" altLang="ja-JP" sz="2400" dirty="0" smtClean="0"/>
                  <a:t>3. </a:t>
                </a:r>
                <a:r>
                  <a:rPr lang="ja-JP" altLang="en-US" sz="2400" dirty="0" smtClean="0"/>
                  <a:t>相違度を以下の通り定義する</a:t>
                </a:r>
                <a:endParaRPr lang="en-US" altLang="ja-JP" sz="2400" dirty="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m:t>
                      </m:r>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𝑣</m:t>
                          </m:r>
                          <m:r>
                            <a:rPr lang="en-US" altLang="ja-JP" sz="2000" i="1">
                              <a:latin typeface="Cambria Math" panose="02040503050406030204" pitchFamily="18" charset="0"/>
                            </a:rPr>
                            <m:t>=0</m:t>
                          </m:r>
                        </m:sub>
                        <m:sup>
                          <m:r>
                            <a:rPr lang="en-US" altLang="ja-JP" sz="2000" i="1">
                              <a:latin typeface="Cambria Math" panose="02040503050406030204" pitchFamily="18" charset="0"/>
                            </a:rPr>
                            <m:t>𝐻</m:t>
                          </m:r>
                        </m:sup>
                        <m:e>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𝑢</m:t>
                              </m:r>
                              <m:r>
                                <a:rPr lang="en-US" altLang="ja-JP" sz="2000" i="1">
                                  <a:latin typeface="Cambria Math" panose="02040503050406030204" pitchFamily="18" charset="0"/>
                                </a:rPr>
                                <m:t>=0</m:t>
                              </m:r>
                            </m:sub>
                            <m:sup>
                              <m:r>
                                <a:rPr lang="en-US" altLang="ja-JP" sz="2000" b="0" i="1" smtClean="0">
                                  <a:latin typeface="Cambria Math" panose="02040503050406030204" pitchFamily="18" charset="0"/>
                                </a:rPr>
                                <m:t>𝑊</m:t>
                              </m:r>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oMath>
                  </m:oMathPara>
                </a14:m>
                <a:endParaRPr lang="en-US" altLang="ja-JP" sz="2000" dirty="0" smtClean="0"/>
              </a:p>
              <a:p>
                <a:pPr marL="0" indent="0">
                  <a:lnSpc>
                    <a:spcPct val="110000"/>
                  </a:lnSpc>
                  <a:spcBef>
                    <a:spcPts val="1200"/>
                  </a:spcBef>
                  <a:spcAft>
                    <a:spcPts val="600"/>
                  </a:spcAft>
                  <a:buNone/>
                </a:pPr>
                <a:r>
                  <a:rPr lang="en-US" altLang="ja-JP" sz="2400" dirty="0" smtClean="0"/>
                  <a:t>4. </a:t>
                </a:r>
                <a:r>
                  <a:rPr lang="ja-JP" altLang="en-US" sz="2400" dirty="0" smtClean="0"/>
                  <a:t>初期位置</a:t>
                </a:r>
                <a14:m>
                  <m:oMath xmlns:m="http://schemas.openxmlformats.org/officeDocument/2006/math">
                    <m:d>
                      <m:dPr>
                        <m:ctrlPr>
                          <a:rPr lang="en-US" altLang="ja-JP" sz="2400" i="1">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𝑥</m:t>
                            </m:r>
                          </m:e>
                          <m:sup>
                            <m:r>
                              <a:rPr lang="en-US" altLang="ja-JP" sz="2400" b="0" i="1" smtClean="0">
                                <a:latin typeface="Cambria Math" panose="02040503050406030204" pitchFamily="18" charset="0"/>
                              </a:rPr>
                              <m:t>0</m:t>
                            </m:r>
                          </m:sup>
                        </m:sSup>
                        <m:r>
                          <a:rPr lang="en-US" altLang="ja-JP" sz="2400" i="1">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𝑦</m:t>
                            </m:r>
                          </m:e>
                          <m:sup>
                            <m:r>
                              <a:rPr lang="en-US" altLang="ja-JP" sz="2400" b="0" i="1" smtClean="0">
                                <a:latin typeface="Cambria Math" panose="02040503050406030204" pitchFamily="18" charset="0"/>
                              </a:rPr>
                              <m:t>0</m:t>
                            </m:r>
                          </m:sup>
                        </m:sSup>
                      </m:e>
                    </m:d>
                  </m:oMath>
                </a14:m>
                <a:r>
                  <a:rPr lang="ja-JP" altLang="en-US" sz="2400" dirty="0" smtClean="0"/>
                  <a:t>から最急降下法により相違</a:t>
                </a:r>
                <a:r>
                  <a:rPr lang="ja-JP" altLang="en-US" sz="2400" dirty="0"/>
                  <a:t>度</a:t>
                </a:r>
                <a:r>
                  <a:rPr lang="ja-JP" altLang="en-US" sz="2400" dirty="0" smtClean="0"/>
                  <a:t>が最小となる位置を探索する</a:t>
                </a:r>
                <a:endParaRPr lang="en-US" altLang="ja-JP" sz="2400" dirty="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d>
                        <m:dPr>
                          <m:ctrlPr>
                            <a:rPr lang="en-US" altLang="ja-JP" sz="2000" b="0" i="1" smtClean="0">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𝑡</m:t>
                                    </m:r>
                                    <m:r>
                                      <a:rPr lang="en-US" altLang="ja-JP" sz="2000" i="1">
                                        <a:latin typeface="Cambria Math" panose="02040503050406030204" pitchFamily="18" charset="0"/>
                                      </a:rPr>
                                      <m:t>+1</m:t>
                                    </m:r>
                                  </m:sup>
                                </m:sSup>
                              </m:e>
                            </m:m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𝑦</m:t>
                                    </m:r>
                                  </m:e>
                                  <m:sup>
                                    <m:r>
                                      <a:rPr lang="en-US" altLang="ja-JP" sz="2000" i="1">
                                        <a:latin typeface="Cambria Math" panose="02040503050406030204" pitchFamily="18" charset="0"/>
                                      </a:rPr>
                                      <m:t>𝑡</m:t>
                                    </m:r>
                                    <m:r>
                                      <a:rPr lang="en-US" altLang="ja-JP" sz="2000" i="1">
                                        <a:latin typeface="Cambria Math" panose="02040503050406030204" pitchFamily="18" charset="0"/>
                                      </a:rPr>
                                      <m:t>+1</m:t>
                                    </m:r>
                                  </m:sup>
                                </m:sSup>
                              </m:e>
                            </m:mr>
                          </m:m>
                          <m:r>
                            <a:rPr lang="en-US" altLang="ja-JP" sz="2000" b="0" i="1" smtClean="0">
                              <a:latin typeface="Cambria Math" panose="02040503050406030204" pitchFamily="18" charset="0"/>
                            </a:rPr>
                            <m:t> </m:t>
                          </m:r>
                        </m:e>
                      </m:d>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𝑡</m:t>
                                    </m:r>
                                  </m:sup>
                                </m:sSup>
                              </m:e>
                            </m:m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𝑦</m:t>
                                    </m:r>
                                  </m:e>
                                  <m:sup>
                                    <m:r>
                                      <a:rPr lang="en-US" altLang="ja-JP" sz="2000" i="1">
                                        <a:latin typeface="Cambria Math" panose="02040503050406030204" pitchFamily="18" charset="0"/>
                                      </a:rPr>
                                      <m:t>𝑡</m:t>
                                    </m:r>
                                  </m:sup>
                                </m:sSup>
                              </m:e>
                            </m:mr>
                          </m:m>
                          <m:r>
                            <a:rPr lang="en-US" altLang="ja-JP" sz="2000" i="1">
                              <a:latin typeface="Cambria Math" panose="02040503050406030204" pitchFamily="18" charset="0"/>
                            </a:rPr>
                            <m:t> </m:t>
                          </m:r>
                        </m:e>
                      </m:d>
                      <m:r>
                        <a:rPr lang="en-US" altLang="ja-JP" sz="2000" b="0" i="1" smtClean="0">
                          <a:latin typeface="Cambria Math" panose="02040503050406030204" pitchFamily="18" charset="0"/>
                        </a:rPr>
                        <m:t> −</m:t>
                      </m:r>
                      <m:r>
                        <a:rPr lang="en-US" altLang="ja-JP" sz="2000" b="0" i="0" smtClean="0">
                          <a:latin typeface="Cambria Math" panose="02040503050406030204" pitchFamily="18" charset="0"/>
                        </a:rPr>
                        <m:t>𝛻</m:t>
                      </m:r>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oMath>
                  </m:oMathPara>
                </a14:m>
                <a:endParaRPr lang="en-US" altLang="ja-JP" sz="2000" dirty="0" smtClean="0"/>
              </a:p>
              <a:p>
                <a:pPr marL="0" indent="0">
                  <a:lnSpc>
                    <a:spcPct val="110000"/>
                  </a:lnSpc>
                  <a:spcBef>
                    <a:spcPts val="1200"/>
                  </a:spcBef>
                  <a:spcAft>
                    <a:spcPts val="600"/>
                  </a:spcAft>
                  <a:buNone/>
                </a:pPr>
                <a:r>
                  <a:rPr lang="en-US" altLang="ja-JP" sz="1800" dirty="0" smtClean="0"/>
                  <a:t>※</a:t>
                </a:r>
                <a:r>
                  <a:rPr lang="ja-JP" altLang="en-US" sz="1800" dirty="0" smtClean="0"/>
                  <a:t>勾配の式は以下の通り</a:t>
                </a:r>
                <a:endParaRPr lang="en-US" altLang="ja-JP" sz="1800" dirty="0" smtClean="0"/>
              </a:p>
              <a:p>
                <a:pPr marL="0" indent="0">
                  <a:lnSpc>
                    <a:spcPct val="110000"/>
                  </a:lnSpc>
                  <a:spcBef>
                    <a:spcPts val="1200"/>
                  </a:spcBef>
                  <a:spcAft>
                    <a:spcPts val="600"/>
                  </a:spcAft>
                  <a:buNone/>
                </a:pPr>
                <a14:m>
                  <m:oMath xmlns:m="http://schemas.openxmlformats.org/officeDocument/2006/math">
                    <m:r>
                      <a:rPr lang="en-US" altLang="ja-JP" sz="2000">
                        <a:latin typeface="Cambria Math" panose="02040503050406030204" pitchFamily="18" charset="0"/>
                      </a:rPr>
                      <m:t>𝛻</m:t>
                    </m:r>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mcs>
                              <m:mc>
                                <m:mcPr>
                                  <m:count m:val="1"/>
                                  <m:mcJc m:val="center"/>
                                </m:mcPr>
                              </m:mc>
                            </m:mcs>
                            <m:ctrlPr>
                              <a:rPr lang="en-US" altLang="ja-JP" sz="2000" b="0" i="1" smtClean="0">
                                <a:latin typeface="Cambria Math" panose="02040503050406030204" pitchFamily="18" charset="0"/>
                              </a:rPr>
                            </m:ctrlPr>
                          </m:mPr>
                          <m:mr>
                            <m:e>
                              <m:nary>
                                <m:naryPr>
                                  <m:chr m:val="∑"/>
                                  <m:limLoc m:val="subSup"/>
                                  <m:supHide m:val="on"/>
                                  <m:ctrlPr>
                                    <a:rPr lang="en-US" altLang="ja-JP" sz="2000" b="0" i="1" smtClean="0">
                                      <a:latin typeface="Cambria Math" panose="02040503050406030204" pitchFamily="18" charset="0"/>
                                    </a:rPr>
                                  </m:ctrlPr>
                                </m:naryPr>
                                <m:sub>
                                  <m:r>
                                    <m:rPr>
                                      <m:brk m:alnAt="9"/>
                                    </m:rPr>
                                    <a:rPr lang="en-US" altLang="ja-JP" sz="2000" b="0" i="1" smtClean="0">
                                      <a:latin typeface="Cambria Math" panose="02040503050406030204" pitchFamily="18" charset="0"/>
                                    </a:rPr>
                                    <m:t>𝑣</m:t>
                                  </m:r>
                                </m:sub>
                                <m:sup/>
                                <m:e>
                                  <m:nary>
                                    <m:naryPr>
                                      <m:chr m:val="∑"/>
                                      <m:limLoc m:val="subSup"/>
                                      <m:supHide m:val="on"/>
                                      <m:ctrlPr>
                                        <a:rPr lang="en-US" altLang="ja-JP" sz="2000" i="1">
                                          <a:latin typeface="Cambria Math" panose="02040503050406030204" pitchFamily="18" charset="0"/>
                                        </a:rPr>
                                      </m:ctrlPr>
                                    </m:naryPr>
                                    <m:sub>
                                      <m:r>
                                        <a:rPr lang="en-US" altLang="ja-JP" sz="2000" b="0" i="1" smtClean="0">
                                          <a:latin typeface="Cambria Math" panose="02040503050406030204" pitchFamily="18" charset="0"/>
                                        </a:rPr>
                                        <m:t>𝑢</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i="1">
                                              <a:latin typeface="Cambria Math" panose="02040503050406030204" pitchFamily="18" charset="0"/>
                                            </a:rPr>
                                            <m:t>𝑥</m:t>
                                          </m:r>
                                        </m:den>
                                      </m:f>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e>
                          </m:mr>
                          <m:mr>
                            <m:e>
                              <m:nary>
                                <m:naryPr>
                                  <m:chr m:val="∑"/>
                                  <m:limLoc m:val="subSup"/>
                                  <m:supHide m:val="on"/>
                                  <m:ctrlPr>
                                    <a:rPr lang="en-US" altLang="ja-JP" sz="2000" i="1">
                                      <a:latin typeface="Cambria Math" panose="02040503050406030204" pitchFamily="18" charset="0"/>
                                    </a:rPr>
                                  </m:ctrlPr>
                                </m:naryPr>
                                <m:sub>
                                  <m:r>
                                    <m:rPr>
                                      <m:brk m:alnAt="9"/>
                                    </m:rPr>
                                    <a:rPr lang="en-US" altLang="ja-JP" sz="2000" i="1">
                                      <a:latin typeface="Cambria Math" panose="02040503050406030204" pitchFamily="18" charset="0"/>
                                    </a:rPr>
                                    <m:t>𝑣</m:t>
                                  </m:r>
                                </m:sub>
                                <m:sup/>
                                <m:e>
                                  <m:nary>
                                    <m:naryPr>
                                      <m:chr m:val="∑"/>
                                      <m:limLoc m:val="subSup"/>
                                      <m:supHide m:val="on"/>
                                      <m:ctrlPr>
                                        <a:rPr lang="en-US" altLang="ja-JP" sz="2000" i="1">
                                          <a:latin typeface="Cambria Math" panose="02040503050406030204" pitchFamily="18" charset="0"/>
                                        </a:rPr>
                                      </m:ctrlPr>
                                    </m:naryPr>
                                    <m:sub>
                                      <m:r>
                                        <a:rPr lang="en-US" altLang="ja-JP" sz="2000" i="1">
                                          <a:latin typeface="Cambria Math" panose="02040503050406030204" pitchFamily="18" charset="0"/>
                                        </a:rPr>
                                        <m:t>𝑢</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𝑦</m:t>
                                          </m:r>
                                        </m:den>
                                      </m:f>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e>
                          </m:mr>
                        </m:m>
                      </m:e>
                    </m:d>
                  </m:oMath>
                </a14:m>
                <a:r>
                  <a:rPr lang="en-US" altLang="ja-JP" sz="2000" dirty="0" smtClean="0"/>
                  <a:t> </a:t>
                </a:r>
              </a:p>
              <a:p>
                <a:pPr marL="0" indent="0">
                  <a:lnSpc>
                    <a:spcPct val="110000"/>
                  </a:lnSpc>
                  <a:spcBef>
                    <a:spcPts val="1200"/>
                  </a:spcBef>
                  <a:spcAft>
                    <a:spcPts val="600"/>
                  </a:spcAft>
                  <a:buNone/>
                </a:pPr>
                <a:endParaRPr lang="en-US" altLang="ja-JP" sz="2400" dirty="0" smtClean="0"/>
              </a:p>
            </p:txBody>
          </p:sp>
        </mc:Choice>
        <mc:Fallback xmlns="">
          <p:sp>
            <p:nvSpPr>
              <p:cNvPr id="12" name="コンテンツ プレースホルダー 11"/>
              <p:cNvSpPr>
                <a:spLocks noGrp="1" noRot="1" noChangeAspect="1" noMove="1" noResize="1" noEditPoints="1" noAdjustHandles="1" noChangeArrowheads="1" noChangeShapeType="1" noTextEdit="1"/>
              </p:cNvSpPr>
              <p:nvPr>
                <p:ph idx="1"/>
              </p:nvPr>
            </p:nvSpPr>
            <p:spPr>
              <a:xfrm>
                <a:off x="6310576" y="1320580"/>
                <a:ext cx="6110711" cy="5895766"/>
              </a:xfrm>
              <a:blipFill rotWithShape="0">
                <a:blip r:embed="rId2"/>
                <a:stretch>
                  <a:fillRect l="-1496" t="-207"/>
                </a:stretch>
              </a:blipFill>
            </p:spPr>
            <p:txBody>
              <a:bodyPr/>
              <a:lstStyle/>
              <a:p>
                <a:r>
                  <a:rPr lang="ja-JP" altLang="en-US">
                    <a:noFill/>
                  </a:rPr>
                  <a:t> </a:t>
                </a:r>
              </a:p>
            </p:txBody>
          </p:sp>
        </mc:Fallback>
      </mc:AlternateContent>
      <p:sp>
        <p:nvSpPr>
          <p:cNvPr id="5" name="正方形/長方形 4"/>
          <p:cNvSpPr/>
          <p:nvPr/>
        </p:nvSpPr>
        <p:spPr>
          <a:xfrm>
            <a:off x="1977004" y="6488668"/>
            <a:ext cx="1569660" cy="369332"/>
          </a:xfrm>
          <a:prstGeom prst="rect">
            <a:avLst/>
          </a:prstGeom>
        </p:spPr>
        <p:txBody>
          <a:bodyPr wrap="none">
            <a:spAutoFit/>
          </a:bodyPr>
          <a:lstStyle/>
          <a:p>
            <a:r>
              <a:rPr lang="ja-JP" altLang="en-US" dirty="0" smtClean="0"/>
              <a:t>教科書図 </a:t>
            </a:r>
            <a:r>
              <a:rPr lang="en-US" altLang="ja-JP" dirty="0" smtClean="0"/>
              <a:t>11.7</a:t>
            </a:r>
            <a:endParaRPr lang="ja-JP" altLang="en-US" dirty="0"/>
          </a:p>
        </p:txBody>
      </p:sp>
    </p:spTree>
    <p:extLst>
      <p:ext uri="{BB962C8B-B14F-4D97-AF65-F5344CB8AC3E}">
        <p14:creationId xmlns:p14="http://schemas.microsoft.com/office/powerpoint/2010/main" val="2323896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85381" y="365126"/>
            <a:ext cx="8217519" cy="733270"/>
          </a:xfrm>
        </p:spPr>
        <p:txBody>
          <a:bodyPr>
            <a:normAutofit/>
          </a:bodyPr>
          <a:lstStyle/>
          <a:p>
            <a:pPr algn="ctr"/>
            <a:r>
              <a:rPr lang="ja-JP" altLang="en-US" sz="3600" dirty="0" smtClean="0"/>
              <a:t>まとめ </a:t>
            </a:r>
            <a:r>
              <a:rPr lang="en-US" altLang="ja-JP" sz="3600" dirty="0" smtClean="0"/>
              <a:t>: </a:t>
            </a:r>
            <a:r>
              <a:rPr lang="ja-JP" altLang="en-US" sz="3600" dirty="0" smtClean="0"/>
              <a:t>テンプレートマッチング</a:t>
            </a:r>
            <a:endParaRPr kumimoji="1" lang="ja-JP" altLang="en-US" sz="3600" dirty="0"/>
          </a:p>
        </p:txBody>
      </p:sp>
      <p:sp>
        <p:nvSpPr>
          <p:cNvPr id="3" name="コンテンツ プレースホルダー 2"/>
          <p:cNvSpPr>
            <a:spLocks noGrp="1"/>
          </p:cNvSpPr>
          <p:nvPr>
            <p:ph idx="1"/>
          </p:nvPr>
        </p:nvSpPr>
        <p:spPr>
          <a:xfrm>
            <a:off x="5930900" y="1858073"/>
            <a:ext cx="6096000" cy="2339277"/>
          </a:xfrm>
        </p:spPr>
        <p:txBody>
          <a:bodyPr>
            <a:normAutofit/>
          </a:bodyPr>
          <a:lstStyle/>
          <a:p>
            <a:pPr marL="0" indent="0">
              <a:buNone/>
            </a:pPr>
            <a:r>
              <a:rPr lang="ja-JP" altLang="en-US" sz="2400" dirty="0" smtClean="0"/>
              <a:t>入力画像から物体を検出するための手法</a:t>
            </a:r>
            <a:endParaRPr lang="en-US" altLang="ja-JP" sz="2400" dirty="0" smtClean="0"/>
          </a:p>
          <a:p>
            <a:pPr marL="0" indent="0">
              <a:buNone/>
            </a:pPr>
            <a:r>
              <a:rPr lang="ja-JP" altLang="en-US" sz="2400" dirty="0" smtClean="0"/>
              <a:t>検出対象の画像（テンプレート）を用意し，入力画像をラスタスキャンし相違度を評価</a:t>
            </a:r>
            <a:endParaRPr lang="en-US" altLang="ja-JP" sz="2400" dirty="0" smtClean="0"/>
          </a:p>
          <a:p>
            <a:pPr marL="0" indent="0">
              <a:buNone/>
            </a:pPr>
            <a:r>
              <a:rPr lang="ja-JP" altLang="en-US" sz="2400" dirty="0" smtClean="0"/>
              <a:t>相違度が閾値以下の領域を出力する</a:t>
            </a:r>
            <a:endParaRPr lang="en-US" altLang="ja-JP" sz="2400" dirty="0" smtClean="0"/>
          </a:p>
          <a:p>
            <a:pPr marL="0" indent="0">
              <a:buNone/>
            </a:pPr>
            <a:r>
              <a:rPr lang="ja-JP" altLang="en-US" sz="2400" dirty="0" smtClean="0"/>
              <a:t>相違</a:t>
            </a:r>
            <a:r>
              <a:rPr lang="en-US" altLang="ja-JP" sz="2400" dirty="0" smtClean="0"/>
              <a:t>(</a:t>
            </a:r>
            <a:r>
              <a:rPr lang="ja-JP" altLang="en-US" sz="2400" dirty="0" smtClean="0"/>
              <a:t>類似</a:t>
            </a:r>
            <a:r>
              <a:rPr lang="en-US" altLang="ja-JP" sz="2400" dirty="0" smtClean="0"/>
              <a:t>)</a:t>
            </a:r>
            <a:r>
              <a:rPr lang="ja-JP" altLang="en-US" sz="2400" dirty="0" smtClean="0"/>
              <a:t>度 </a:t>
            </a:r>
            <a:r>
              <a:rPr lang="en-US" altLang="ja-JP" sz="2400" dirty="0" smtClean="0"/>
              <a:t>: SAD, SSD, NCC</a:t>
            </a:r>
            <a:r>
              <a:rPr lang="ja-JP" altLang="en-US" sz="2400" dirty="0" smtClean="0"/>
              <a:t>など</a:t>
            </a:r>
            <a:endParaRPr lang="en-US" altLang="ja-JP" sz="24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 y="1626870"/>
            <a:ext cx="3981999" cy="2874104"/>
          </a:xfrm>
          <a:prstGeom prst="rect">
            <a:avLst/>
          </a:prstGeom>
        </p:spPr>
      </p:pic>
      <p:sp>
        <p:nvSpPr>
          <p:cNvPr id="5" name="正方形/長方形 4"/>
          <p:cNvSpPr/>
          <p:nvPr/>
        </p:nvSpPr>
        <p:spPr>
          <a:xfrm>
            <a:off x="1833241" y="4549894"/>
            <a:ext cx="1107996"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1381760" y="24028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a:off x="650240" y="17627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599440" y="28702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650240" y="23164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4375818" y="2512059"/>
            <a:ext cx="1415772" cy="1497390"/>
            <a:chOff x="9234838" y="1935479"/>
            <a:chExt cx="1415772" cy="1497390"/>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12" name="正方形/長方形 11"/>
            <p:cNvSpPr/>
            <p:nvPr/>
          </p:nvSpPr>
          <p:spPr>
            <a:xfrm>
              <a:off x="9234838" y="2848094"/>
              <a:ext cx="1415772" cy="584775"/>
            </a:xfrm>
            <a:prstGeom prst="rect">
              <a:avLst/>
            </a:prstGeom>
          </p:spPr>
          <p:txBody>
            <a:bodyPr wrap="none">
              <a:spAutoFit/>
            </a:bodyPr>
            <a:lstStyle/>
            <a:p>
              <a:pPr algn="ct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8" name="コンテンツ プレースホルダー 2"/>
          <p:cNvSpPr txBox="1">
            <a:spLocks/>
          </p:cNvSpPr>
          <p:nvPr/>
        </p:nvSpPr>
        <p:spPr>
          <a:xfrm>
            <a:off x="762000" y="5293423"/>
            <a:ext cx="11023600" cy="1412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smtClean="0"/>
              <a:t>サブピクセル精度</a:t>
            </a:r>
            <a:r>
              <a:rPr lang="ja-JP" altLang="en-US" sz="2400" dirty="0" smtClean="0"/>
              <a:t>で検出するための関数フィッティング</a:t>
            </a:r>
            <a:endParaRPr lang="en-US" altLang="ja-JP" sz="2400" dirty="0" smtClean="0"/>
          </a:p>
          <a:p>
            <a:pPr marL="0" indent="0">
              <a:buFont typeface="Arial" panose="020B0604020202020204" pitchFamily="34" charset="0"/>
              <a:buNone/>
            </a:pPr>
            <a:r>
              <a:rPr lang="ja-JP" altLang="en-US" sz="2400" b="1" dirty="0" smtClean="0"/>
              <a:t>高速化</a:t>
            </a:r>
            <a:r>
              <a:rPr lang="ja-JP" altLang="en-US" sz="2400" dirty="0" smtClean="0"/>
              <a:t>のための残差逐次検定・粗密</a:t>
            </a:r>
            <a:r>
              <a:rPr lang="en-US" altLang="ja-JP" sz="2400" dirty="0" smtClean="0"/>
              <a:t>(coarse to fine)</a:t>
            </a:r>
            <a:r>
              <a:rPr lang="ja-JP" altLang="en-US" sz="2400" dirty="0" smtClean="0"/>
              <a:t>探索・</a:t>
            </a:r>
            <a:r>
              <a:rPr lang="en-US" altLang="ja-JP" sz="2400" dirty="0" smtClean="0"/>
              <a:t>chamfer matching</a:t>
            </a:r>
          </a:p>
        </p:txBody>
      </p:sp>
    </p:spTree>
    <p:extLst>
      <p:ext uri="{BB962C8B-B14F-4D97-AF65-F5344CB8AC3E}">
        <p14:creationId xmlns:p14="http://schemas.microsoft.com/office/powerpoint/2010/main" val="2733843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b="1" dirty="0" smtClean="0"/>
              <a:t>デジタル</a:t>
            </a:r>
            <a:r>
              <a:rPr lang="ja-JP" altLang="en-US" sz="3600" b="1" dirty="0"/>
              <a:t>メディア</a:t>
            </a:r>
            <a:r>
              <a:rPr lang="ja-JP" altLang="en-US" sz="3600" b="1" dirty="0" smtClean="0"/>
              <a:t>処理２、</a:t>
            </a:r>
            <a:r>
              <a:rPr lang="en-US" altLang="ja-JP" sz="3600" b="1" dirty="0" smtClean="0"/>
              <a:t>2018</a:t>
            </a:r>
            <a:r>
              <a:rPr lang="ja-JP" altLang="en-US" sz="3600" b="1" dirty="0" smtClean="0"/>
              <a:t>（前期）</a:t>
            </a:r>
            <a:endParaRPr kumimoji="1" lang="ja-JP" altLang="en-US" sz="3600" b="1" dirty="0"/>
          </a:p>
        </p:txBody>
      </p:sp>
      <p:sp>
        <p:nvSpPr>
          <p:cNvPr id="3" name="コンテンツ プレースホルダー 2"/>
          <p:cNvSpPr>
            <a:spLocks noGrp="1"/>
          </p:cNvSpPr>
          <p:nvPr>
            <p:ph idx="1"/>
          </p:nvPr>
        </p:nvSpPr>
        <p:spPr>
          <a:xfrm>
            <a:off x="742950" y="848026"/>
            <a:ext cx="10369554" cy="6009974"/>
          </a:xfrm>
        </p:spPr>
        <p:txBody>
          <a:bodyPr>
            <a:normAutofit/>
          </a:bodyPr>
          <a:lstStyle/>
          <a:p>
            <a:pPr marL="0" indent="0">
              <a:lnSpc>
                <a:spcPct val="100000"/>
              </a:lnSpc>
              <a:spcBef>
                <a:spcPts val="600"/>
              </a:spcBef>
              <a:spcAft>
                <a:spcPts val="600"/>
              </a:spcAft>
              <a:buNone/>
            </a:pPr>
            <a:r>
              <a:rPr lang="en-US" altLang="ja-JP" sz="1800" dirty="0" smtClean="0"/>
              <a:t>4/19   </a:t>
            </a:r>
            <a:r>
              <a:rPr lang="ja-JP" altLang="en-US" sz="1800" dirty="0" smtClean="0"/>
              <a:t>序論</a:t>
            </a:r>
            <a:r>
              <a:rPr lang="en-US" altLang="ja-JP" sz="1800" dirty="0" smtClean="0"/>
              <a:t>		: </a:t>
            </a:r>
            <a:r>
              <a:rPr lang="ja-JP" altLang="en-US" sz="1800" dirty="0" smtClean="0"/>
              <a:t>イントロダクション，テクスチャ合成</a:t>
            </a:r>
            <a:r>
              <a:rPr lang="en-US" altLang="ja-JP" sz="1800" dirty="0" smtClean="0"/>
              <a:t>      </a:t>
            </a:r>
          </a:p>
          <a:p>
            <a:pPr marL="0" indent="0">
              <a:lnSpc>
                <a:spcPct val="100000"/>
              </a:lnSpc>
              <a:spcBef>
                <a:spcPts val="600"/>
              </a:spcBef>
              <a:spcAft>
                <a:spcPts val="600"/>
              </a:spcAft>
              <a:buNone/>
            </a:pPr>
            <a:r>
              <a:rPr lang="en-US" altLang="ja-JP" sz="1800" dirty="0" smtClean="0"/>
              <a:t>4/26</a:t>
            </a:r>
            <a:r>
              <a:rPr lang="ja-JP" altLang="en-US" sz="1800" dirty="0" smtClean="0"/>
              <a:t>　特徴</a:t>
            </a:r>
            <a:r>
              <a:rPr lang="ja-JP" altLang="en-US" sz="1800" dirty="0"/>
              <a:t>検出</a:t>
            </a:r>
            <a:r>
              <a:rPr lang="en-US" altLang="ja-JP" sz="1800" dirty="0"/>
              <a:t>1 	: </a:t>
            </a:r>
            <a:r>
              <a:rPr lang="ja-JP" altLang="en-US" sz="1800" dirty="0"/>
              <a:t>テンプレートマッチング、コーナー・エッジ検出</a:t>
            </a:r>
            <a:r>
              <a:rPr lang="en-US" altLang="ja-JP" sz="1800" dirty="0" smtClean="0"/>
              <a:t>	</a:t>
            </a:r>
          </a:p>
          <a:p>
            <a:pPr marL="0" indent="0">
              <a:lnSpc>
                <a:spcPct val="100000"/>
              </a:lnSpc>
              <a:spcBef>
                <a:spcPts val="600"/>
              </a:spcBef>
              <a:spcAft>
                <a:spcPts val="600"/>
              </a:spcAft>
              <a:buNone/>
            </a:pPr>
            <a:r>
              <a:rPr lang="en-US" altLang="ja-JP" sz="1800" dirty="0" smtClean="0"/>
              <a:t>5/10   </a:t>
            </a:r>
            <a:r>
              <a:rPr lang="ja-JP" altLang="en-US" sz="1800" dirty="0" smtClean="0"/>
              <a:t>特徴</a:t>
            </a:r>
            <a:r>
              <a:rPr lang="ja-JP" altLang="en-US" sz="1800" dirty="0"/>
              <a:t>検出</a:t>
            </a:r>
            <a:r>
              <a:rPr lang="en-US" altLang="ja-JP" sz="1800" dirty="0"/>
              <a:t>2 	: </a:t>
            </a:r>
            <a:r>
              <a:rPr lang="en-US" altLang="ja-JP" sz="1800" dirty="0" err="1"/>
              <a:t>DoG</a:t>
            </a:r>
            <a:r>
              <a:rPr lang="ja-JP" altLang="en-US" sz="1800" dirty="0"/>
              <a:t>特徴量、</a:t>
            </a:r>
            <a:r>
              <a:rPr lang="en-US" altLang="ja-JP" sz="1800" dirty="0"/>
              <a:t>SIFT</a:t>
            </a:r>
            <a:r>
              <a:rPr lang="ja-JP" altLang="en-US" sz="1800" dirty="0"/>
              <a:t>特徴量、ハフ変換</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5/17</a:t>
            </a:r>
            <a:r>
              <a:rPr lang="ja-JP" altLang="en-US" sz="1800" dirty="0" smtClean="0"/>
              <a:t>　領域分割</a:t>
            </a:r>
            <a:r>
              <a:rPr lang="en-US" altLang="ja-JP" sz="1800" dirty="0" smtClean="0"/>
              <a:t>	</a:t>
            </a:r>
            <a:r>
              <a:rPr lang="en-US" altLang="ja-JP" sz="1800" dirty="0"/>
              <a:t>	: </a:t>
            </a:r>
            <a:r>
              <a:rPr lang="ja-JP" altLang="en-US" sz="1800" dirty="0" smtClean="0"/>
              <a:t>領域分割とは，閾値法，領域</a:t>
            </a:r>
            <a:r>
              <a:rPr lang="ja-JP" altLang="en-US" sz="1800" dirty="0"/>
              <a:t>拡張法，動的輪郭</a:t>
            </a:r>
            <a:r>
              <a:rPr lang="ja-JP" altLang="en-US" sz="1800" dirty="0" smtClean="0"/>
              <a:t>モデル</a:t>
            </a:r>
            <a:r>
              <a:rPr lang="en-US" altLang="ja-JP" sz="1800" dirty="0"/>
              <a:t>		</a:t>
            </a:r>
            <a:endParaRPr kumimoji="1" lang="en-US" altLang="ja-JP" sz="1800" dirty="0" smtClean="0"/>
          </a:p>
          <a:p>
            <a:pPr marL="0" indent="0">
              <a:lnSpc>
                <a:spcPct val="100000"/>
              </a:lnSpc>
              <a:spcBef>
                <a:spcPts val="600"/>
              </a:spcBef>
              <a:spcAft>
                <a:spcPts val="600"/>
              </a:spcAft>
              <a:buNone/>
            </a:pPr>
            <a:r>
              <a:rPr lang="en-US" altLang="ja-JP" sz="1800" dirty="0" smtClean="0"/>
              <a:t>5/24</a:t>
            </a:r>
            <a:r>
              <a:rPr lang="ja-JP" altLang="en-US" sz="1800" dirty="0"/>
              <a:t>　領域分割</a:t>
            </a:r>
            <a:r>
              <a:rPr lang="en-US" altLang="ja-JP" sz="1800" dirty="0"/>
              <a:t>		</a:t>
            </a:r>
            <a:r>
              <a:rPr lang="en-US" altLang="ja-JP" sz="1800" dirty="0" smtClean="0"/>
              <a:t>:</a:t>
            </a:r>
            <a:r>
              <a:rPr lang="ja-JP" altLang="en-US" sz="1800" dirty="0"/>
              <a:t> </a:t>
            </a:r>
            <a:r>
              <a:rPr lang="ja-JP" altLang="en-US" sz="1800" dirty="0" smtClean="0"/>
              <a:t>グラフカット，モーフォロジー処理，</a:t>
            </a:r>
            <a:r>
              <a:rPr lang="en-US" altLang="ja-JP" sz="1800" dirty="0" smtClean="0"/>
              <a:t>Marching cubes</a:t>
            </a:r>
            <a:r>
              <a:rPr lang="en-US" altLang="ja-JP" sz="1800" dirty="0"/>
              <a:t>	</a:t>
            </a:r>
            <a:endParaRPr lang="en-US" altLang="ja-JP" sz="1800" dirty="0" smtClean="0"/>
          </a:p>
          <a:p>
            <a:pPr marL="0" indent="0">
              <a:lnSpc>
                <a:spcPct val="100000"/>
              </a:lnSpc>
              <a:spcBef>
                <a:spcPts val="600"/>
              </a:spcBef>
              <a:spcAft>
                <a:spcPts val="600"/>
              </a:spcAft>
              <a:buNone/>
            </a:pPr>
            <a:r>
              <a:rPr kumimoji="1" lang="en-US" altLang="ja-JP" sz="1800" dirty="0" smtClean="0">
                <a:solidFill>
                  <a:srgbClr val="0070C0"/>
                </a:solidFill>
              </a:rPr>
              <a:t>5/31</a:t>
            </a:r>
            <a:r>
              <a:rPr kumimoji="1" lang="ja-JP" altLang="en-US" sz="1800" dirty="0" smtClean="0">
                <a:solidFill>
                  <a:srgbClr val="0070C0"/>
                </a:solidFill>
              </a:rPr>
              <a:t>　</a:t>
            </a:r>
            <a:r>
              <a:rPr lang="ja-JP" altLang="en-US" sz="1800" dirty="0" smtClean="0">
                <a:solidFill>
                  <a:srgbClr val="0070C0"/>
                </a:solidFill>
              </a:rPr>
              <a:t>プログラミング</a:t>
            </a:r>
            <a:r>
              <a:rPr lang="ja-JP" altLang="en-US" sz="1800" dirty="0">
                <a:solidFill>
                  <a:srgbClr val="0070C0"/>
                </a:solidFill>
              </a:rPr>
              <a:t>演習</a:t>
            </a:r>
            <a:r>
              <a:rPr kumimoji="1" lang="en-US" altLang="ja-JP" sz="1800" dirty="0" smtClean="0">
                <a:solidFill>
                  <a:srgbClr val="0070C0"/>
                </a:solidFill>
              </a:rPr>
              <a:t>	</a:t>
            </a:r>
          </a:p>
          <a:p>
            <a:pPr marL="0" indent="0">
              <a:lnSpc>
                <a:spcPct val="100000"/>
              </a:lnSpc>
              <a:spcBef>
                <a:spcPts val="600"/>
              </a:spcBef>
              <a:spcAft>
                <a:spcPts val="600"/>
              </a:spcAft>
              <a:buNone/>
            </a:pPr>
            <a:r>
              <a:rPr lang="en-US" altLang="ja-JP" sz="1800" dirty="0" smtClean="0">
                <a:solidFill>
                  <a:srgbClr val="0070C0"/>
                </a:solidFill>
              </a:rPr>
              <a:t>6/07</a:t>
            </a:r>
            <a:r>
              <a:rPr lang="ja-JP" altLang="en-US" sz="1800" dirty="0" smtClean="0">
                <a:solidFill>
                  <a:srgbClr val="0070C0"/>
                </a:solidFill>
              </a:rPr>
              <a:t>　プログラミング</a:t>
            </a:r>
            <a:r>
              <a:rPr lang="ja-JP" altLang="en-US" sz="1800" dirty="0">
                <a:solidFill>
                  <a:srgbClr val="0070C0"/>
                </a:solidFill>
              </a:rPr>
              <a:t>演習</a:t>
            </a:r>
            <a:endParaRPr lang="en-US" altLang="ja-JP" sz="1800" dirty="0" smtClean="0">
              <a:solidFill>
                <a:srgbClr val="0070C0"/>
              </a:solidFill>
            </a:endParaRPr>
          </a:p>
          <a:p>
            <a:pPr marL="0" indent="0">
              <a:lnSpc>
                <a:spcPct val="100000"/>
              </a:lnSpc>
              <a:spcBef>
                <a:spcPts val="600"/>
              </a:spcBef>
              <a:spcAft>
                <a:spcPts val="600"/>
              </a:spcAft>
              <a:buNone/>
            </a:pPr>
            <a:r>
              <a:rPr lang="en-US" altLang="ja-JP" sz="1800" b="1" dirty="0" smtClean="0">
                <a:solidFill>
                  <a:srgbClr val="FF0000"/>
                </a:solidFill>
              </a:rPr>
              <a:t>6/14</a:t>
            </a:r>
            <a:r>
              <a:rPr lang="ja-JP" altLang="en-US" sz="1800" b="1" dirty="0" smtClean="0">
                <a:solidFill>
                  <a:srgbClr val="FF0000"/>
                </a:solidFill>
              </a:rPr>
              <a:t>　</a:t>
            </a:r>
            <a:r>
              <a:rPr lang="ja-JP" altLang="en-US" sz="1800" b="1" dirty="0">
                <a:solidFill>
                  <a:srgbClr val="FF0000"/>
                </a:solidFill>
              </a:rPr>
              <a:t>中間</a:t>
            </a:r>
            <a:r>
              <a:rPr lang="ja-JP" altLang="en-US" sz="1800" b="1" dirty="0" smtClean="0">
                <a:solidFill>
                  <a:srgbClr val="FF0000"/>
                </a:solidFill>
              </a:rPr>
              <a:t>試験</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6/21</a:t>
            </a:r>
            <a:r>
              <a:rPr lang="ja-JP" altLang="en-US" sz="1800" dirty="0" smtClean="0"/>
              <a:t>　パターン</a:t>
            </a:r>
            <a:r>
              <a:rPr lang="ja-JP" altLang="en-US" sz="1800" dirty="0"/>
              <a:t>認識基礎</a:t>
            </a:r>
            <a:r>
              <a:rPr lang="en-US" altLang="ja-JP" sz="1800" dirty="0"/>
              <a:t>1	: </a:t>
            </a:r>
            <a:r>
              <a:rPr lang="ja-JP" altLang="en-US" sz="1800" dirty="0"/>
              <a:t>パターン認識概論，サポートベクタマシン</a:t>
            </a:r>
            <a:r>
              <a:rPr lang="en-US" altLang="ja-JP" sz="1800" dirty="0"/>
              <a:t>		</a:t>
            </a:r>
            <a:endParaRPr lang="en-US" altLang="ja-JP" sz="1800" dirty="0" smtClean="0"/>
          </a:p>
          <a:p>
            <a:pPr marL="0" indent="0">
              <a:lnSpc>
                <a:spcPct val="100000"/>
              </a:lnSpc>
              <a:spcBef>
                <a:spcPts val="600"/>
              </a:spcBef>
              <a:spcAft>
                <a:spcPts val="600"/>
              </a:spcAft>
              <a:buNone/>
            </a:pPr>
            <a:r>
              <a:rPr lang="en-US" altLang="ja-JP" sz="1800" dirty="0" smtClean="0"/>
              <a:t>6/28</a:t>
            </a:r>
            <a:r>
              <a:rPr lang="ja-JP" altLang="en-US" sz="1800" dirty="0" smtClean="0"/>
              <a:t>　パターン</a:t>
            </a:r>
            <a:r>
              <a:rPr lang="ja-JP" altLang="en-US" sz="1800" dirty="0"/>
              <a:t>認識基礎</a:t>
            </a:r>
            <a:r>
              <a:rPr lang="en-US" altLang="ja-JP" sz="1800" dirty="0"/>
              <a:t>2	: </a:t>
            </a:r>
            <a:r>
              <a:rPr lang="ja-JP" altLang="en-US" sz="1800" dirty="0"/>
              <a:t>ニューラルネットワーク、深層学習</a:t>
            </a:r>
            <a:r>
              <a:rPr lang="en-US" altLang="ja-JP" sz="1800" dirty="0" smtClean="0"/>
              <a:t>	</a:t>
            </a:r>
          </a:p>
          <a:p>
            <a:pPr marL="0" indent="0">
              <a:lnSpc>
                <a:spcPct val="100000"/>
              </a:lnSpc>
              <a:spcBef>
                <a:spcPts val="600"/>
              </a:spcBef>
              <a:spcAft>
                <a:spcPts val="600"/>
              </a:spcAft>
              <a:buNone/>
            </a:pPr>
            <a:r>
              <a:rPr lang="en-US" altLang="ja-JP" sz="1800" dirty="0" smtClean="0"/>
              <a:t>7/05</a:t>
            </a:r>
            <a:r>
              <a:rPr lang="ja-JP" altLang="en-US" sz="1800" dirty="0" smtClean="0"/>
              <a:t>　パターン</a:t>
            </a:r>
            <a:r>
              <a:rPr lang="ja-JP" altLang="en-US" sz="1800" dirty="0"/>
              <a:t>認識基礎</a:t>
            </a:r>
            <a:r>
              <a:rPr lang="en-US" altLang="ja-JP" sz="1800" dirty="0"/>
              <a:t>3: </a:t>
            </a:r>
            <a:r>
              <a:rPr lang="ja-JP" altLang="en-US" sz="1800" dirty="0"/>
              <a:t>オートエンコーダ</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solidFill>
                  <a:srgbClr val="0070C0"/>
                </a:solidFill>
              </a:rPr>
              <a:t>7/12   </a:t>
            </a:r>
            <a:r>
              <a:rPr lang="ja-JP" altLang="en-US" sz="1800" dirty="0" smtClean="0">
                <a:solidFill>
                  <a:srgbClr val="0070C0"/>
                </a:solidFill>
              </a:rPr>
              <a:t>プログラミング演習</a:t>
            </a:r>
            <a:r>
              <a:rPr lang="en-US" altLang="ja-JP" sz="1800" dirty="0">
                <a:solidFill>
                  <a:srgbClr val="0070C0"/>
                </a:solidFill>
              </a:rPr>
              <a:t>	</a:t>
            </a:r>
          </a:p>
          <a:p>
            <a:pPr marL="0" indent="0">
              <a:lnSpc>
                <a:spcPct val="100000"/>
              </a:lnSpc>
              <a:spcBef>
                <a:spcPts val="600"/>
              </a:spcBef>
              <a:spcAft>
                <a:spcPts val="600"/>
              </a:spcAft>
              <a:buNone/>
            </a:pPr>
            <a:r>
              <a:rPr lang="en-US" altLang="ja-JP" sz="1800" dirty="0" smtClean="0">
                <a:solidFill>
                  <a:srgbClr val="0070C0"/>
                </a:solidFill>
              </a:rPr>
              <a:t>7/19</a:t>
            </a:r>
            <a:r>
              <a:rPr lang="ja-JP" altLang="en-US" sz="1800" dirty="0" smtClean="0">
                <a:solidFill>
                  <a:srgbClr val="0070C0"/>
                </a:solidFill>
              </a:rPr>
              <a:t>　プログラミング</a:t>
            </a:r>
            <a:r>
              <a:rPr lang="ja-JP" altLang="en-US" sz="1800" dirty="0">
                <a:solidFill>
                  <a:srgbClr val="0070C0"/>
                </a:solidFill>
              </a:rPr>
              <a:t>演習</a:t>
            </a:r>
            <a:r>
              <a:rPr lang="en-US" altLang="ja-JP" sz="1800" dirty="0" smtClean="0"/>
              <a:t>			</a:t>
            </a:r>
          </a:p>
          <a:p>
            <a:pPr marL="0" indent="0">
              <a:lnSpc>
                <a:spcPct val="100000"/>
              </a:lnSpc>
              <a:spcBef>
                <a:spcPts val="600"/>
              </a:spcBef>
              <a:spcAft>
                <a:spcPts val="600"/>
              </a:spcAft>
              <a:buNone/>
            </a:pPr>
            <a:r>
              <a:rPr lang="en-US" altLang="ja-JP" sz="1800" b="1" dirty="0" smtClean="0">
                <a:solidFill>
                  <a:srgbClr val="FF0000"/>
                </a:solidFill>
              </a:rPr>
              <a:t>7/26   </a:t>
            </a:r>
            <a:r>
              <a:rPr lang="ja-JP" altLang="en-US" sz="1800" b="1" dirty="0" smtClean="0">
                <a:solidFill>
                  <a:srgbClr val="FF0000"/>
                </a:solidFill>
              </a:rPr>
              <a:t>期末</a:t>
            </a:r>
            <a:r>
              <a:rPr lang="ja-JP" altLang="en-US" sz="1800" b="1" dirty="0" smtClean="0">
                <a:solidFill>
                  <a:srgbClr val="FF0000"/>
                </a:solidFill>
              </a:rPr>
              <a:t>試験</a:t>
            </a:r>
            <a:endParaRPr lang="en-US" altLang="ja-JP" sz="1800" b="1" dirty="0" smtClean="0">
              <a:solidFill>
                <a:srgbClr val="FF0000"/>
              </a:solidFill>
            </a:endParaRPr>
          </a:p>
        </p:txBody>
      </p:sp>
    </p:spTree>
    <p:extLst>
      <p:ext uri="{BB962C8B-B14F-4D97-AF65-F5344CB8AC3E}">
        <p14:creationId xmlns:p14="http://schemas.microsoft.com/office/powerpoint/2010/main" val="444144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639" y="365126"/>
            <a:ext cx="11438921" cy="733270"/>
          </a:xfrm>
        </p:spPr>
        <p:txBody>
          <a:bodyPr>
            <a:normAutofit/>
          </a:bodyPr>
          <a:lstStyle/>
          <a:p>
            <a:r>
              <a:rPr lang="ja-JP" altLang="en-US" sz="3600" dirty="0" smtClean="0"/>
              <a:t>コーナー、輪郭線の検出</a:t>
            </a:r>
            <a:endParaRPr kumimoji="1" lang="ja-JP" altLang="en-US" sz="3600" dirty="0"/>
          </a:p>
        </p:txBody>
      </p:sp>
      <p:sp>
        <p:nvSpPr>
          <p:cNvPr id="3" name="コンテンツ プレースホルダー 2"/>
          <p:cNvSpPr>
            <a:spLocks noGrp="1"/>
          </p:cNvSpPr>
          <p:nvPr>
            <p:ph idx="1"/>
          </p:nvPr>
        </p:nvSpPr>
        <p:spPr>
          <a:xfrm>
            <a:off x="548639" y="1534223"/>
            <a:ext cx="11438921" cy="1221678"/>
          </a:xfrm>
        </p:spPr>
        <p:txBody>
          <a:bodyPr>
            <a:normAutofit/>
          </a:bodyPr>
          <a:lstStyle/>
          <a:p>
            <a:pPr marL="0" indent="0">
              <a:buNone/>
            </a:pPr>
            <a:r>
              <a:rPr lang="ja-JP" altLang="en-US" sz="2400" dirty="0" smtClean="0"/>
              <a:t>物体</a:t>
            </a:r>
            <a:r>
              <a:rPr lang="ja-JP" altLang="en-US" sz="2400" dirty="0"/>
              <a:t>認識・物体追跡・位置</a:t>
            </a:r>
            <a:r>
              <a:rPr lang="ja-JP" altLang="en-US" sz="2400" dirty="0" smtClean="0"/>
              <a:t>あわせなど，より高度な画像処理に</a:t>
            </a:r>
            <a:r>
              <a:rPr lang="ja-JP" altLang="en-US" sz="2400" dirty="0"/>
              <a:t>利用するため</a:t>
            </a:r>
            <a:endParaRPr lang="en-US" altLang="ja-JP" sz="2400" dirty="0" smtClean="0"/>
          </a:p>
          <a:p>
            <a:pPr marL="0" indent="0">
              <a:buNone/>
            </a:pPr>
            <a:r>
              <a:rPr lang="ja-JP" altLang="en-US" sz="2400" dirty="0" smtClean="0"/>
              <a:t>画像か</a:t>
            </a:r>
            <a:r>
              <a:rPr lang="ja-JP" altLang="en-US" sz="2400" dirty="0"/>
              <a:t>ら</a:t>
            </a:r>
            <a:r>
              <a:rPr lang="en-US" altLang="ja-JP" sz="2400" dirty="0" smtClean="0"/>
              <a:t>『</a:t>
            </a:r>
            <a:r>
              <a:rPr lang="ja-JP" altLang="en-US" sz="2400" dirty="0" smtClean="0"/>
              <a:t>コーナー</a:t>
            </a:r>
            <a:r>
              <a:rPr lang="en-US" altLang="ja-JP" sz="2400" dirty="0" smtClean="0"/>
              <a:t>』</a:t>
            </a:r>
            <a:r>
              <a:rPr lang="ja-JP" altLang="en-US" sz="2400" dirty="0" smtClean="0"/>
              <a:t>や</a:t>
            </a:r>
            <a:r>
              <a:rPr lang="en-US" altLang="ja-JP" sz="2400" dirty="0" smtClean="0"/>
              <a:t>『</a:t>
            </a:r>
            <a:r>
              <a:rPr lang="ja-JP" altLang="en-US" sz="2400" dirty="0" smtClean="0"/>
              <a:t>輪郭線</a:t>
            </a:r>
            <a:r>
              <a:rPr lang="en-US" altLang="ja-JP" sz="2400" dirty="0" smtClean="0"/>
              <a:t>』</a:t>
            </a:r>
            <a:r>
              <a:rPr lang="ja-JP" altLang="en-US" sz="2400" dirty="0" smtClean="0"/>
              <a:t>といった特徴的な点・曲線を検出する</a:t>
            </a:r>
            <a:endParaRPr lang="en-US" altLang="ja-JP" sz="2400" dirty="0" smtClean="0"/>
          </a:p>
        </p:txBody>
      </p:sp>
      <p:sp>
        <p:nvSpPr>
          <p:cNvPr id="4" name="コンテンツ プレースホルダー 2"/>
          <p:cNvSpPr txBox="1">
            <a:spLocks/>
          </p:cNvSpPr>
          <p:nvPr/>
        </p:nvSpPr>
        <p:spPr>
          <a:xfrm>
            <a:off x="45053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smtClean="0"/>
              <a:t>コーナー検出</a:t>
            </a:r>
            <a:endParaRPr lang="en-US" altLang="ja-JP" sz="2000" dirty="0" smtClean="0"/>
          </a:p>
          <a:p>
            <a:pPr marL="0" indent="0" algn="ctr">
              <a:buFont typeface="Arial" panose="020B0604020202020204" pitchFamily="34" charset="0"/>
              <a:buNone/>
            </a:pPr>
            <a:r>
              <a:rPr lang="en-US" altLang="ja-JP" sz="2000" dirty="0" smtClean="0"/>
              <a:t>(Harris Corner</a:t>
            </a:r>
            <a:r>
              <a:rPr lang="ja-JP" altLang="en-US" sz="2000" dirty="0" smtClean="0"/>
              <a:t> </a:t>
            </a:r>
            <a:r>
              <a:rPr lang="en-US" altLang="ja-JP" sz="2000" dirty="0" smtClean="0"/>
              <a:t>Detector)</a:t>
            </a:r>
          </a:p>
        </p:txBody>
      </p:sp>
      <p:sp>
        <p:nvSpPr>
          <p:cNvPr id="6" name="コンテンツ プレースホルダー 2"/>
          <p:cNvSpPr txBox="1">
            <a:spLocks/>
          </p:cNvSpPr>
          <p:nvPr/>
        </p:nvSpPr>
        <p:spPr>
          <a:xfrm>
            <a:off x="85439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smtClean="0"/>
              <a:t>輪郭検出</a:t>
            </a:r>
            <a:endParaRPr lang="en-US" altLang="ja-JP" sz="2000" dirty="0" smtClean="0"/>
          </a:p>
          <a:p>
            <a:pPr marL="0" indent="0" algn="ctr">
              <a:buFont typeface="Arial" panose="020B0604020202020204" pitchFamily="34" charset="0"/>
              <a:buNone/>
            </a:pPr>
            <a:r>
              <a:rPr lang="en-US" altLang="ja-JP" sz="2000" dirty="0" smtClean="0"/>
              <a:t>(Canny</a:t>
            </a:r>
            <a:r>
              <a:rPr lang="ja-JP" altLang="en-US" sz="2000" dirty="0" smtClean="0"/>
              <a:t> </a:t>
            </a:r>
            <a:r>
              <a:rPr lang="en-US" altLang="ja-JP" sz="2000" dirty="0"/>
              <a:t>E</a:t>
            </a:r>
            <a:r>
              <a:rPr lang="en-US" altLang="ja-JP" sz="2000" dirty="0" smtClean="0"/>
              <a:t>dge detector)</a:t>
            </a:r>
          </a:p>
        </p:txBody>
      </p:sp>
      <p:pic>
        <p:nvPicPr>
          <p:cNvPr id="7" name="図 6"/>
          <p:cNvPicPr>
            <a:picLocks noChangeAspect="1"/>
          </p:cNvPicPr>
          <p:nvPr/>
        </p:nvPicPr>
        <p:blipFill>
          <a:blip r:embed="rId3"/>
          <a:stretch>
            <a:fillRect/>
          </a:stretch>
        </p:blipFill>
        <p:spPr>
          <a:xfrm>
            <a:off x="4521433" y="3464774"/>
            <a:ext cx="3269933" cy="2450886"/>
          </a:xfrm>
          <a:prstGeom prst="rect">
            <a:avLst/>
          </a:prstGeom>
        </p:spPr>
      </p:pic>
      <p:sp>
        <p:nvSpPr>
          <p:cNvPr id="8" name="正方形/長方形 7"/>
          <p:cNvSpPr/>
          <p:nvPr/>
        </p:nvSpPr>
        <p:spPr>
          <a:xfrm>
            <a:off x="10494419" y="0"/>
            <a:ext cx="1697581" cy="646331"/>
          </a:xfrm>
          <a:prstGeom prst="rect">
            <a:avLst/>
          </a:prstGeom>
          <a:solidFill>
            <a:srgbClr val="FFC000"/>
          </a:solidFill>
        </p:spPr>
        <p:txBody>
          <a:bodyPr wrap="none">
            <a:spAutoFit/>
          </a:bodyPr>
          <a:lstStyle/>
          <a:p>
            <a:r>
              <a:rPr lang="en-US" altLang="ja-JP" dirty="0" smtClean="0"/>
              <a:t>HarrisCorner.py</a:t>
            </a:r>
            <a:r>
              <a:rPr lang="ja-JP" altLang="en-US" dirty="0" smtClean="0"/>
              <a:t> </a:t>
            </a:r>
            <a:endParaRPr lang="en-US" altLang="ja-JP" dirty="0" smtClean="0"/>
          </a:p>
          <a:p>
            <a:r>
              <a:rPr lang="en-US" altLang="ja-JP" dirty="0" smtClean="0"/>
              <a:t>CannyEdge.py</a:t>
            </a:r>
            <a:endParaRPr lang="ja-JP" altLang="en-US"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0" y="3473468"/>
            <a:ext cx="3258333" cy="2442192"/>
          </a:xfrm>
          <a:prstGeom prst="rect">
            <a:avLst/>
          </a:prstGeom>
        </p:spPr>
      </p:pic>
      <p:pic>
        <p:nvPicPr>
          <p:cNvPr id="10" name="図 9"/>
          <p:cNvPicPr>
            <a:picLocks noChangeAspect="1"/>
          </p:cNvPicPr>
          <p:nvPr/>
        </p:nvPicPr>
        <p:blipFill>
          <a:blip r:embed="rId5"/>
          <a:stretch>
            <a:fillRect/>
          </a:stretch>
        </p:blipFill>
        <p:spPr>
          <a:xfrm>
            <a:off x="8575675" y="3457575"/>
            <a:ext cx="3282949" cy="2462212"/>
          </a:xfrm>
          <a:prstGeom prst="rect">
            <a:avLst/>
          </a:prstGeom>
        </p:spPr>
      </p:pic>
    </p:spTree>
    <p:extLst>
      <p:ext uri="{BB962C8B-B14F-4D97-AF65-F5344CB8AC3E}">
        <p14:creationId xmlns:p14="http://schemas.microsoft.com/office/powerpoint/2010/main" val="2434872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5681" y="365126"/>
            <a:ext cx="11316319" cy="733270"/>
          </a:xfrm>
        </p:spPr>
        <p:txBody>
          <a:bodyPr>
            <a:normAutofit/>
          </a:bodyPr>
          <a:lstStyle/>
          <a:p>
            <a:r>
              <a:rPr kumimoji="1" lang="en-US" altLang="ja-JP" sz="3200" dirty="0" smtClean="0"/>
              <a:t>Harris</a:t>
            </a:r>
            <a:r>
              <a:rPr kumimoji="1" lang="ja-JP" altLang="en-US" sz="3200" dirty="0" smtClean="0"/>
              <a:t>のコーナー検出アルゴリズム</a:t>
            </a:r>
            <a:r>
              <a:rPr lang="en-US" altLang="ja-JP" sz="3200" dirty="0"/>
              <a:t/>
            </a:r>
            <a:br>
              <a:rPr lang="en-US" altLang="ja-JP" sz="3200" dirty="0"/>
            </a:br>
            <a:r>
              <a:rPr lang="en-US" altLang="ja-JP" sz="1300" dirty="0" smtClean="0"/>
              <a:t>[</a:t>
            </a:r>
            <a:r>
              <a:rPr lang="en-US" altLang="ja-JP" sz="1200" i="1" dirty="0"/>
              <a:t>C. Harris &amp; M. Stephens (1988). "A Combined Corner and Edge Detector". Proc. of the 4th ALVEY Vision Conference. pp. 147–151.</a:t>
            </a:r>
            <a:r>
              <a:rPr lang="en-US" altLang="ja-JP" sz="1300" dirty="0" smtClean="0"/>
              <a:t>]</a:t>
            </a:r>
            <a:endParaRPr kumimoji="1" lang="ja-JP" altLang="en-US" sz="3200" dirty="0"/>
          </a:p>
        </p:txBody>
      </p:sp>
      <p:sp>
        <p:nvSpPr>
          <p:cNvPr id="3" name="コンテンツ プレースホルダー 2"/>
          <p:cNvSpPr>
            <a:spLocks noGrp="1"/>
          </p:cNvSpPr>
          <p:nvPr>
            <p:ph idx="1"/>
          </p:nvPr>
        </p:nvSpPr>
        <p:spPr>
          <a:xfrm>
            <a:off x="875681" y="4510049"/>
            <a:ext cx="9995519" cy="2347951"/>
          </a:xfrm>
        </p:spPr>
        <p:txBody>
          <a:bodyPr>
            <a:normAutofit/>
          </a:bodyPr>
          <a:lstStyle/>
          <a:p>
            <a:r>
              <a:rPr lang="ja-JP" altLang="en-US" sz="2000" b="1" dirty="0" smtClean="0"/>
              <a:t>入力</a:t>
            </a:r>
            <a:r>
              <a:rPr lang="ja-JP" altLang="en-US" sz="2000" dirty="0" smtClean="0"/>
              <a:t> </a:t>
            </a:r>
            <a:r>
              <a:rPr lang="en-US" altLang="ja-JP" sz="2000" dirty="0" smtClean="0"/>
              <a:t>: </a:t>
            </a:r>
            <a:r>
              <a:rPr lang="ja-JP" altLang="en-US" sz="2000" dirty="0" smtClean="0"/>
              <a:t>グレースケール画像</a:t>
            </a:r>
            <a:endParaRPr lang="en-US" altLang="ja-JP" sz="2000" dirty="0" smtClean="0"/>
          </a:p>
          <a:p>
            <a:r>
              <a:rPr lang="ja-JP" altLang="en-US" sz="2000" b="1" dirty="0" smtClean="0"/>
              <a:t>出力 </a:t>
            </a:r>
            <a:r>
              <a:rPr lang="en-US" altLang="ja-JP" sz="2000" dirty="0" smtClean="0"/>
              <a:t>: </a:t>
            </a:r>
            <a:r>
              <a:rPr lang="ja-JP" altLang="en-US" sz="2000" dirty="0" smtClean="0"/>
              <a:t>コーナー画素</a:t>
            </a:r>
            <a:r>
              <a:rPr lang="ja-JP" altLang="en-US" sz="2000" dirty="0"/>
              <a:t>群</a:t>
            </a:r>
            <a:endParaRPr lang="en-US" altLang="ja-JP" sz="2000" dirty="0" smtClean="0"/>
          </a:p>
          <a:p>
            <a:r>
              <a:rPr lang="ja-JP" altLang="en-US" sz="2000" b="1" dirty="0" smtClean="0"/>
              <a:t>手法の概要 </a:t>
            </a:r>
            <a:endParaRPr lang="en-US" altLang="ja-JP" sz="2000" dirty="0" smtClean="0"/>
          </a:p>
          <a:p>
            <a:pPr marL="457200" lvl="1" indent="0">
              <a:buNone/>
            </a:pPr>
            <a:r>
              <a:rPr lang="en-US" altLang="ja-JP" sz="2000" dirty="0" smtClean="0"/>
              <a:t>Harris</a:t>
            </a:r>
            <a:r>
              <a:rPr lang="ja-JP" altLang="en-US" sz="2000" dirty="0" smtClean="0"/>
              <a:t>行列 </a:t>
            </a:r>
            <a:r>
              <a:rPr lang="en-US" altLang="ja-JP" sz="2000" dirty="0" smtClean="0"/>
              <a:t>(</a:t>
            </a:r>
            <a:r>
              <a:rPr lang="ja-JP" altLang="en-US" sz="2000" dirty="0" smtClean="0"/>
              <a:t>又は</a:t>
            </a:r>
            <a:r>
              <a:rPr lang="en-US" altLang="ja-JP" sz="2000" dirty="0" smtClean="0"/>
              <a:t>Structure tensor matrix</a:t>
            </a:r>
            <a:r>
              <a:rPr lang="ja-JP" altLang="en-US" sz="2000" dirty="0" smtClean="0"/>
              <a:t>と呼ばれる）を定義し，この固有値固有ベクトルを用いて，局所領域の輝度変化方向と変化量を検出する</a:t>
            </a:r>
          </a:p>
          <a:p>
            <a:pPr marL="457200" lvl="1" indent="0">
              <a:buNone/>
            </a:pPr>
            <a:r>
              <a:rPr lang="ja-JP" altLang="en-US" sz="2000" dirty="0" smtClean="0"/>
              <a:t>局所領域の輝度変化が，直交する</a:t>
            </a:r>
            <a:r>
              <a:rPr lang="en-US" altLang="ja-JP" sz="2000" dirty="0" smtClean="0"/>
              <a:t>2</a:t>
            </a:r>
            <a:r>
              <a:rPr lang="ja-JP" altLang="en-US" sz="2000" dirty="0" smtClean="0"/>
              <a:t>方向について大きくなる部分をコーナーと定義</a:t>
            </a:r>
            <a:endParaRPr lang="en-US" altLang="ja-JP" sz="20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81" y="1557316"/>
            <a:ext cx="3572510" cy="2677675"/>
          </a:xfrm>
          <a:prstGeom prst="rect">
            <a:avLst/>
          </a:prstGeom>
        </p:spPr>
      </p:pic>
      <p:pic>
        <p:nvPicPr>
          <p:cNvPr id="5" name="図 4"/>
          <p:cNvPicPr>
            <a:picLocks noChangeAspect="1"/>
          </p:cNvPicPr>
          <p:nvPr/>
        </p:nvPicPr>
        <p:blipFill>
          <a:blip r:embed="rId3"/>
          <a:stretch>
            <a:fillRect/>
          </a:stretch>
        </p:blipFill>
        <p:spPr>
          <a:xfrm>
            <a:off x="4918535" y="1557316"/>
            <a:ext cx="3567113" cy="2663444"/>
          </a:xfrm>
          <a:prstGeom prst="rect">
            <a:avLst/>
          </a:prstGeom>
        </p:spPr>
      </p:pic>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65517" t="49979" r="29150" b="41009"/>
          <a:stretch/>
        </p:blipFill>
        <p:spPr>
          <a:xfrm>
            <a:off x="9124242" y="1431291"/>
            <a:ext cx="1046163" cy="1325140"/>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63478" t="19966" r="31189" b="71022"/>
          <a:stretch/>
        </p:blipFill>
        <p:spPr>
          <a:xfrm>
            <a:off x="10494572" y="1431291"/>
            <a:ext cx="1046163" cy="1325140"/>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13660" t="26012" r="81007" b="64976"/>
          <a:stretch/>
        </p:blipFill>
        <p:spPr>
          <a:xfrm>
            <a:off x="9124242" y="2936241"/>
            <a:ext cx="1046163" cy="1325140"/>
          </a:xfrm>
          <a:prstGeom prst="rect">
            <a:avLst/>
          </a:prstGeom>
        </p:spPr>
      </p:pic>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30595" t="37781" r="64072" b="53207"/>
          <a:stretch/>
        </p:blipFill>
        <p:spPr>
          <a:xfrm>
            <a:off x="10494572" y="2955291"/>
            <a:ext cx="1046163" cy="1325140"/>
          </a:xfrm>
          <a:prstGeom prst="rect">
            <a:avLst/>
          </a:prstGeom>
        </p:spPr>
      </p:pic>
    </p:spTree>
    <p:extLst>
      <p:ext uri="{BB962C8B-B14F-4D97-AF65-F5344CB8AC3E}">
        <p14:creationId xmlns:p14="http://schemas.microsoft.com/office/powerpoint/2010/main" val="1549987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smtClean="0"/>
              <a:t>Structure tensor matrix (1/3)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1815897" y="2896415"/>
                <a:ext cx="7077322" cy="151419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3600" b="1" smtClean="0">
                          <a:latin typeface="Cambria Math" panose="02040503050406030204" pitchFamily="18" charset="0"/>
                        </a:rPr>
                        <m:t>𝐀</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e>
                      </m:d>
                      <m:r>
                        <a:rPr lang="en-US" altLang="ja-JP" sz="3600" i="1">
                          <a:latin typeface="Cambria Math" panose="02040503050406030204" pitchFamily="18" charset="0"/>
                        </a:rPr>
                        <m:t>=</m:t>
                      </m:r>
                      <m:nary>
                        <m:naryPr>
                          <m:chr m:val="∑"/>
                          <m:supHide m:val="on"/>
                          <m:ctrlPr>
                            <a:rPr lang="en-US" altLang="ja-JP" sz="3600" i="1">
                              <a:latin typeface="Cambria Math" panose="02040503050406030204" pitchFamily="18" charset="0"/>
                            </a:rPr>
                          </m:ctrlPr>
                        </m:naryPr>
                        <m:sub>
                          <m:r>
                            <a:rPr lang="en-US" altLang="ja-JP" sz="3600" b="0" i="1" smtClean="0">
                              <a:latin typeface="Cambria Math" panose="02040503050406030204" pitchFamily="18" charset="0"/>
                            </a:rPr>
                            <m:t>𝑢</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𝑣</m:t>
                          </m:r>
                        </m:sub>
                        <m:sup/>
                        <m:e>
                          <m:r>
                            <a:rPr lang="en-US" altLang="ja-JP" sz="3600" i="1">
                              <a:latin typeface="Cambria Math" panose="02040503050406030204" pitchFamily="18" charset="0"/>
                            </a:rPr>
                            <m:t>𝐺</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𝑢</m:t>
                              </m:r>
                              <m:r>
                                <a:rPr lang="en-US" altLang="ja-JP" sz="3600" i="1">
                                  <a:latin typeface="Cambria Math" panose="02040503050406030204" pitchFamily="18" charset="0"/>
                                </a:rPr>
                                <m:t>,</m:t>
                              </m:r>
                              <m:r>
                                <a:rPr lang="en-US" altLang="ja-JP" sz="3600" i="1">
                                  <a:latin typeface="Cambria Math" panose="02040503050406030204" pitchFamily="18" charset="0"/>
                                </a:rPr>
                                <m:t>𝑣</m:t>
                              </m:r>
                            </m:e>
                          </m:d>
                        </m:e>
                      </m:nary>
                      <m:d>
                        <m:dPr>
                          <m:ctrlPr>
                            <a:rPr lang="en-US" altLang="ja-JP" sz="3600" i="1">
                              <a:latin typeface="Cambria Math" panose="02040503050406030204" pitchFamily="18" charset="0"/>
                            </a:rPr>
                          </m:ctrlPr>
                        </m:dPr>
                        <m:e>
                          <m:m>
                            <m:mPr>
                              <m:mcs>
                                <m:mc>
                                  <m:mcPr>
                                    <m:count m:val="2"/>
                                    <m:mcJc m:val="center"/>
                                  </m:mcPr>
                                </m:mc>
                              </m:mcs>
                              <m:ctrlPr>
                                <a:rPr lang="en-US" altLang="ja-JP" sz="3600" i="1">
                                  <a:latin typeface="Cambria Math" panose="02040503050406030204" pitchFamily="18" charset="0"/>
                                </a:rPr>
                              </m:ctrlPr>
                            </m:mP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
                        </m:e>
                      </m:d>
                    </m:oMath>
                  </m:oMathPara>
                </a14:m>
                <a:endParaRPr lang="ja-JP" altLang="en-US" sz="36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1815897" y="2896415"/>
                <a:ext cx="7077322" cy="1514197"/>
              </a:xfrm>
              <a:prstGeom prst="rect">
                <a:avLst/>
              </a:prstGeom>
              <a:blipFill rotWithShape="0">
                <a:blip r:embed="rId2"/>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13968297" y="4747078"/>
            <a:ext cx="2357553" cy="2384023"/>
          </a:xfrm>
          <a:prstGeom prst="rect">
            <a:avLst/>
          </a:prstGeom>
        </p:spPr>
      </p:pic>
      <p:sp>
        <p:nvSpPr>
          <p:cNvPr id="8" name="正方形/長方形 7"/>
          <p:cNvSpPr/>
          <p:nvPr/>
        </p:nvSpPr>
        <p:spPr>
          <a:xfrm>
            <a:off x="1029655" y="1441840"/>
            <a:ext cx="10044745" cy="984885"/>
          </a:xfrm>
          <a:prstGeom prst="rect">
            <a:avLst/>
          </a:prstGeom>
        </p:spPr>
        <p:txBody>
          <a:bodyPr wrap="square">
            <a:spAutoFit/>
          </a:bodyPr>
          <a:lstStyle/>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画像上の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の輝度値を</a:t>
            </a:r>
            <a:r>
              <a:rPr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表す</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は以下の通り定義される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正方形/長方形 9"/>
              <p:cNvSpPr/>
              <p:nvPr/>
            </p:nvSpPr>
            <p:spPr>
              <a:xfrm>
                <a:off x="1029655" y="4610411"/>
                <a:ext cx="9537932" cy="2082750"/>
              </a:xfrm>
              <a:prstGeom prst="rect">
                <a:avLst/>
              </a:prstGeom>
            </p:spPr>
            <p:txBody>
              <a:bodyPr wrap="non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ja-JP" altLang="en-US" sz="2400" i="1">
                        <a:latin typeface="Cambria Math" panose="02040503050406030204" pitchFamily="18" charset="0"/>
                      </a:rPr>
                      <m:t>　</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ja-JP" altLang="en-US" sz="2400" i="1" smtClean="0">
                        <a:latin typeface="Cambria Math" panose="02040503050406030204" pitchFamily="18" charset="0"/>
                      </a:rPr>
                      <m:t>　</m:t>
                    </m:r>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と省略したもの</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は画像の微分（</a:t>
                </a:r>
                <a:r>
                  <a:rPr lang="en-US" altLang="ja-JP" sz="2400" dirty="0" err="1" smtClean="0">
                    <a:latin typeface="メイリオ" panose="020B0604030504040204" pitchFamily="50" charset="-128"/>
                    <a:ea typeface="メイリオ" panose="020B0604030504040204" pitchFamily="50" charset="-128"/>
                    <a:cs typeface="メイリオ" panose="020B0604030504040204" pitchFamily="50" charset="-128"/>
                  </a:rPr>
                  <a:t>sobel</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filter</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また、</a:t>
                </a:r>
                <a14:m>
                  <m:oMath xmlns:m="http://schemas.openxmlformats.org/officeDocument/2006/math">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は重み関数（ガウシアンを用いる）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教科書の式</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11.6 ~ 11.9</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に対応する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1029655" y="4610411"/>
                <a:ext cx="9537932" cy="2082750"/>
              </a:xfrm>
              <a:prstGeom prst="rect">
                <a:avLst/>
              </a:prstGeom>
              <a:blipFill rotWithShape="0">
                <a:blip r:embed="rId4"/>
                <a:stretch>
                  <a:fillRect l="-1022" b="-1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244291" y="-1278056"/>
                <a:ext cx="8897564" cy="723275"/>
              </a:xfrm>
              <a:prstGeom prst="rect">
                <a:avLst/>
              </a:prstGeom>
            </p:spPr>
            <p:txBody>
              <a:bodyPr wrap="none">
                <a:spAutoFit/>
              </a:bodyPr>
              <a:lstStyle/>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で理解できる人はよいのですが、そうでない人は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なんか画像の各画素</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に行列</a:t>
                </a:r>
                <a14:m>
                  <m:oMath xmlns:m="http://schemas.openxmlformats.org/officeDocument/2006/math">
                    <m:r>
                      <a:rPr lang="en-US" altLang="ja-JP" b="1">
                        <a:latin typeface="Cambria Math" panose="02040503050406030204" pitchFamily="18" charset="0"/>
                      </a:rPr>
                      <m:t>𝐀</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が定義された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ことを確認してください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244291" y="-1278056"/>
                <a:ext cx="8897564" cy="723275"/>
              </a:xfrm>
              <a:prstGeom prst="rect">
                <a:avLst/>
              </a:prstGeom>
              <a:blipFill rotWithShape="0">
                <a:blip r:embed="rId5"/>
                <a:stretch>
                  <a:fillRect l="-548" t="-3361" b="-134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251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smtClean="0"/>
              <a:t>Structure tensor matrix (2/3)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416612" y="1792423"/>
                <a:ext cx="4719690" cy="104015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2400" b="1" smtClean="0">
                          <a:latin typeface="Cambria Math" panose="02040503050406030204" pitchFamily="18" charset="0"/>
                        </a:rPr>
                        <m:t>𝐀</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ja-JP" altLang="en-US" sz="24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416612" y="1792423"/>
                <a:ext cx="4719690" cy="1040157"/>
              </a:xfrm>
              <a:prstGeom prst="rect">
                <a:avLst/>
              </a:prstGeom>
              <a:blipFill rotWithShape="0">
                <a:blip r:embed="rId2"/>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223268" y="3008993"/>
            <a:ext cx="2597019" cy="2626178"/>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234443" y="5084019"/>
                <a:ext cx="125386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𝐼</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𝑦</m:t>
                          </m:r>
                        </m:e>
                      </m:d>
                    </m:oMath>
                  </m:oMathPara>
                </a14:m>
                <a:endParaRPr lang="ja-JP" altLang="en-US" sz="28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4443" y="5084019"/>
                <a:ext cx="1253868" cy="523220"/>
              </a:xfrm>
              <a:prstGeom prst="rect">
                <a:avLst/>
              </a:prstGeom>
              <a:blipFill rotWithShape="0">
                <a:blip r:embed="rId4"/>
                <a:stretch>
                  <a:fillRect/>
                </a:stretch>
              </a:blipFill>
            </p:spPr>
            <p:txBody>
              <a:bodyPr/>
              <a:lstStyle/>
              <a:p>
                <a:r>
                  <a:rPr lang="ja-JP" altLang="en-US">
                    <a:noFill/>
                  </a:rPr>
                  <a:t> </a:t>
                </a:r>
              </a:p>
            </p:txBody>
          </p:sp>
        </mc:Fallback>
      </mc:AlternateContent>
      <p:grpSp>
        <p:nvGrpSpPr>
          <p:cNvPr id="15" name="グループ化 14"/>
          <p:cNvGrpSpPr/>
          <p:nvPr/>
        </p:nvGrpSpPr>
        <p:grpSpPr>
          <a:xfrm>
            <a:off x="1236256" y="4216400"/>
            <a:ext cx="646266" cy="334566"/>
            <a:chOff x="1515656" y="4279900"/>
            <a:chExt cx="646266" cy="334566"/>
          </a:xfrm>
        </p:grpSpPr>
        <p:sp>
          <p:nvSpPr>
            <p:cNvPr id="13" name="正方形/長方形 12"/>
            <p:cNvSpPr/>
            <p:nvPr/>
          </p:nvSpPr>
          <p:spPr>
            <a:xfrm>
              <a:off x="1782592" y="4279900"/>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正方形/長方形 13"/>
                <p:cNvSpPr/>
                <p:nvPr/>
              </p:nvSpPr>
              <p:spPr>
                <a:xfrm>
                  <a:off x="1515656" y="4306689"/>
                  <a:ext cx="6462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400" i="1">
                                <a:latin typeface="Cambria Math" panose="02040503050406030204" pitchFamily="18" charset="0"/>
                              </a:rPr>
                            </m:ctrlPr>
                          </m:dPr>
                          <m:e>
                            <m:r>
                              <a:rPr lang="en-US" altLang="ja-JP" sz="1400" i="1">
                                <a:latin typeface="Cambria Math" panose="02040503050406030204" pitchFamily="18" charset="0"/>
                              </a:rPr>
                              <m:t>𝑥</m:t>
                            </m:r>
                            <m:r>
                              <a:rPr lang="en-US" altLang="ja-JP" sz="1400" i="1">
                                <a:latin typeface="Cambria Math" panose="02040503050406030204" pitchFamily="18" charset="0"/>
                              </a:rPr>
                              <m:t>,</m:t>
                            </m:r>
                            <m:r>
                              <a:rPr lang="en-US" altLang="ja-JP" sz="1400" i="1">
                                <a:latin typeface="Cambria Math" panose="02040503050406030204" pitchFamily="18" charset="0"/>
                              </a:rPr>
                              <m:t>𝑦</m:t>
                            </m:r>
                          </m:e>
                        </m:d>
                      </m:oMath>
                    </m:oMathPara>
                  </a14:m>
                  <a:endParaRPr lang="ja-JP" altLang="en-US" sz="1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15656" y="4306689"/>
                  <a:ext cx="646266" cy="307777"/>
                </a:xfrm>
                <a:prstGeom prst="rect">
                  <a:avLst/>
                </a:prstGeom>
                <a:blipFill rotWithShape="0">
                  <a:blip r:embed="rId5"/>
                  <a:stretch>
                    <a:fillRect/>
                  </a:stretch>
                </a:blipFill>
              </p:spPr>
              <p:txBody>
                <a:bodyPr/>
                <a:lstStyle/>
                <a:p>
                  <a:r>
                    <a:rPr lang="ja-JP" altLang="en-US">
                      <a:noFill/>
                    </a:rPr>
                    <a:t> </a:t>
                  </a:r>
                </a:p>
              </p:txBody>
            </p:sp>
          </mc:Fallback>
        </mc:AlternateContent>
      </p:grpSp>
      <p:sp>
        <p:nvSpPr>
          <p:cNvPr id="16" name="正方形/長方形 15"/>
          <p:cNvSpPr/>
          <p:nvPr/>
        </p:nvSpPr>
        <p:spPr>
          <a:xfrm>
            <a:off x="962025" y="3676650"/>
            <a:ext cx="1149350" cy="1149350"/>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1673372" y="3180879"/>
            <a:ext cx="3149889" cy="1046951"/>
            <a:chOff x="1952772" y="3244379"/>
            <a:chExt cx="3149889" cy="1046951"/>
          </a:xfrm>
        </p:grpSpPr>
        <p:sp>
          <p:nvSpPr>
            <p:cNvPr id="17" name="正方形/長方形 16"/>
            <p:cNvSpPr/>
            <p:nvPr/>
          </p:nvSpPr>
          <p:spPr>
            <a:xfrm>
              <a:off x="1952772" y="4199255"/>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正方形/長方形 17"/>
                <p:cNvSpPr/>
                <p:nvPr/>
              </p:nvSpPr>
              <p:spPr>
                <a:xfrm>
                  <a:off x="3594299" y="32443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594299" y="3244379"/>
                  <a:ext cx="1508362" cy="714683"/>
                </a:xfrm>
                <a:prstGeom prst="rect">
                  <a:avLst/>
                </a:prstGeom>
                <a:blipFill rotWithShape="0">
                  <a:blip r:embed="rId6"/>
                  <a:stretch>
                    <a:fillRect/>
                  </a:stretch>
                </a:blipFill>
              </p:spPr>
              <p:txBody>
                <a:bodyPr/>
                <a:lstStyle/>
                <a:p>
                  <a:r>
                    <a:rPr lang="ja-JP" altLang="en-US">
                      <a:noFill/>
                    </a:rPr>
                    <a:t> </a:t>
                  </a:r>
                </a:p>
              </p:txBody>
            </p:sp>
          </mc:Fallback>
        </mc:AlternateContent>
        <p:sp>
          <p:nvSpPr>
            <p:cNvPr id="19" name="フリーフォーム 18"/>
            <p:cNvSpPr/>
            <p:nvPr/>
          </p:nvSpPr>
          <p:spPr>
            <a:xfrm>
              <a:off x="2044700" y="3609975"/>
              <a:ext cx="1679575" cy="63182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p:cNvGrpSpPr/>
          <p:nvPr/>
        </p:nvGrpSpPr>
        <p:grpSpPr>
          <a:xfrm>
            <a:off x="1686072" y="3976216"/>
            <a:ext cx="2984788" cy="769138"/>
            <a:chOff x="2208360" y="3930179"/>
            <a:chExt cx="2984788" cy="769138"/>
          </a:xfrm>
        </p:grpSpPr>
        <p:sp>
          <p:nvSpPr>
            <p:cNvPr id="20" name="正方形/長方形 19"/>
            <p:cNvSpPr/>
            <p:nvPr/>
          </p:nvSpPr>
          <p:spPr>
            <a:xfrm>
              <a:off x="2208360" y="4607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20"/>
            <p:cNvSpPr/>
            <p:nvPr/>
          </p:nvSpPr>
          <p:spPr>
            <a:xfrm>
              <a:off x="2305050" y="4276725"/>
              <a:ext cx="1519237" cy="37147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正方形/長方形 21"/>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7"/>
                  <a:stretch>
                    <a:fillRect/>
                  </a:stretch>
                </a:blipFill>
              </p:spPr>
              <p:txBody>
                <a:bodyPr/>
                <a:lstStyle/>
                <a:p>
                  <a:r>
                    <a:rPr lang="ja-JP" altLang="en-US">
                      <a:noFill/>
                    </a:rPr>
                    <a:t> </a:t>
                  </a:r>
                </a:p>
              </p:txBody>
            </p:sp>
          </mc:Fallback>
        </mc:AlternateContent>
      </p:grpSp>
      <p:grpSp>
        <p:nvGrpSpPr>
          <p:cNvPr id="25" name="グループ化 24"/>
          <p:cNvGrpSpPr/>
          <p:nvPr/>
        </p:nvGrpSpPr>
        <p:grpSpPr>
          <a:xfrm>
            <a:off x="1145052" y="4638039"/>
            <a:ext cx="3358168" cy="799620"/>
            <a:chOff x="1834980" y="3845242"/>
            <a:chExt cx="3358168" cy="799620"/>
          </a:xfrm>
        </p:grpSpPr>
        <p:sp>
          <p:nvSpPr>
            <p:cNvPr id="26" name="正方形/長方形 25"/>
            <p:cNvSpPr/>
            <p:nvPr/>
          </p:nvSpPr>
          <p:spPr>
            <a:xfrm>
              <a:off x="1834980" y="3845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p:cNvSpPr/>
            <p:nvPr/>
          </p:nvSpPr>
          <p:spPr>
            <a:xfrm flipV="1">
              <a:off x="1926908" y="3906204"/>
              <a:ext cx="1897379" cy="370522"/>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正方形/長方形 27"/>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8" name="正方形/長方形 27"/>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8"/>
                  <a:stretch>
                    <a:fillRect/>
                  </a:stretch>
                </a:blipFill>
              </p:spPr>
              <p:txBody>
                <a:bodyPr/>
                <a:lstStyle/>
                <a:p>
                  <a:r>
                    <a:rPr lang="ja-JP" altLang="en-US">
                      <a:noFill/>
                    </a:rPr>
                    <a:t> </a:t>
                  </a:r>
                </a:p>
              </p:txBody>
            </p:sp>
          </mc:Fallback>
        </mc:AlternateContent>
      </p:grpSp>
      <p:grpSp>
        <p:nvGrpSpPr>
          <p:cNvPr id="37" name="グループ化 36"/>
          <p:cNvGrpSpPr/>
          <p:nvPr/>
        </p:nvGrpSpPr>
        <p:grpSpPr>
          <a:xfrm>
            <a:off x="4589780" y="3251200"/>
            <a:ext cx="2346362" cy="2243554"/>
            <a:chOff x="4932680" y="3251200"/>
            <a:chExt cx="2346362" cy="2243554"/>
          </a:xfrm>
        </p:grpSpPr>
        <mc:AlternateContent xmlns:mc="http://schemas.openxmlformats.org/markup-compatibility/2006" xmlns:a14="http://schemas.microsoft.com/office/drawing/2010/main">
          <mc:Choice Requires="a14">
            <p:sp>
              <p:nvSpPr>
                <p:cNvPr id="12" name="正方形/長方形 11"/>
                <p:cNvSpPr/>
                <p:nvPr/>
              </p:nvSpPr>
              <p:spPr>
                <a:xfrm>
                  <a:off x="5383857" y="4469430"/>
                  <a:ext cx="1361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𝐺</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𝑢</m:t>
                            </m:r>
                            <m:r>
                              <a:rPr lang="en-US" altLang="ja-JP" sz="2800" i="1">
                                <a:latin typeface="Cambria Math" panose="02040503050406030204" pitchFamily="18" charset="0"/>
                              </a:rPr>
                              <m:t>,</m:t>
                            </m:r>
                            <m:r>
                              <a:rPr lang="en-US" altLang="ja-JP" sz="2800" i="1">
                                <a:latin typeface="Cambria Math" panose="02040503050406030204" pitchFamily="18" charset="0"/>
                              </a:rPr>
                              <m:t>𝑣</m:t>
                            </m:r>
                          </m:e>
                        </m:d>
                      </m:oMath>
                    </m:oMathPara>
                  </a14:m>
                  <a:endParaRPr lang="ja-JP" altLang="en-US" sz="28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5383857" y="4469430"/>
                  <a:ext cx="1361783"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29" name="右中かっこ 28"/>
            <p:cNvSpPr/>
            <p:nvPr/>
          </p:nvSpPr>
          <p:spPr>
            <a:xfrm>
              <a:off x="4932680" y="3251200"/>
              <a:ext cx="365760" cy="2133600"/>
            </a:xfrm>
            <a:prstGeom prst="rightBrace">
              <a:avLst>
                <a:gd name="adj1" fmla="val 541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30" name="グループ化 29"/>
            <p:cNvGrpSpPr/>
            <p:nvPr/>
          </p:nvGrpSpPr>
          <p:grpSpPr>
            <a:xfrm>
              <a:off x="5447164" y="3308485"/>
              <a:ext cx="1194935" cy="1194935"/>
              <a:chOff x="1175657" y="4339771"/>
              <a:chExt cx="1741715" cy="1741715"/>
            </a:xfrm>
          </p:grpSpPr>
          <p:sp>
            <p:nvSpPr>
              <p:cNvPr id="31" name="正方形/長方形 30"/>
              <p:cNvSpPr/>
              <p:nvPr/>
            </p:nvSpPr>
            <p:spPr>
              <a:xfrm>
                <a:off x="1175657" y="4339771"/>
                <a:ext cx="1727200" cy="1727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1190172" y="4354286"/>
                <a:ext cx="1727200" cy="1727200"/>
              </a:xfrm>
              <a:prstGeom prst="ellipse">
                <a:avLst/>
              </a:prstGeom>
              <a:gradFill>
                <a:gsLst>
                  <a:gs pos="75000">
                    <a:schemeClr val="tx1"/>
                  </a:gs>
                  <a:gs pos="0">
                    <a:schemeClr val="bg1"/>
                  </a:gs>
                  <a:gs pos="12000">
                    <a:schemeClr val="bg1">
                      <a:lumMod val="8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正方形/長方形 32"/>
            <p:cNvSpPr/>
            <p:nvPr/>
          </p:nvSpPr>
          <p:spPr>
            <a:xfrm>
              <a:off x="5074592" y="4971534"/>
              <a:ext cx="2204450" cy="523220"/>
            </a:xfrm>
            <a:prstGeom prst="rect">
              <a:avLst/>
            </a:prstGeom>
          </p:spPr>
          <p:txBody>
            <a:bodyPr wrap="none">
              <a:spAutoFit/>
            </a:bodyPr>
            <a:lstStyle/>
            <a:p>
              <a:r>
                <a:rPr lang="ja-JP" altLang="en-US" sz="1400" dirty="0" smtClean="0"/>
                <a:t>中心からの距離に応じて</a:t>
              </a:r>
              <a:endParaRPr lang="en-US" altLang="ja-JP" sz="1400" dirty="0" smtClean="0"/>
            </a:p>
            <a:p>
              <a:r>
                <a:rPr lang="ja-JP" altLang="en-US" sz="1400" dirty="0" smtClean="0"/>
                <a:t>重み</a:t>
              </a:r>
              <a:r>
                <a:rPr lang="ja-JP" altLang="en-US" sz="1400" dirty="0"/>
                <a:t>付</a:t>
              </a:r>
              <a:r>
                <a:rPr lang="ja-JP" altLang="en-US" sz="1400" dirty="0" smtClean="0"/>
                <a:t>けして足し合わせる</a:t>
              </a:r>
              <a:endParaRPr lang="ja-JP" altLang="en-US" sz="1400" dirty="0"/>
            </a:p>
          </p:txBody>
        </p:sp>
      </p:grpSp>
      <mc:AlternateContent xmlns:mc="http://schemas.openxmlformats.org/markup-compatibility/2006" xmlns:a14="http://schemas.microsoft.com/office/drawing/2010/main">
        <mc:Choice Requires="a14">
          <p:sp>
            <p:nvSpPr>
              <p:cNvPr id="35" name="コンテンツ プレースホルダー 2"/>
              <p:cNvSpPr>
                <a:spLocks noGrp="1"/>
              </p:cNvSpPr>
              <p:nvPr>
                <p:ph idx="1"/>
              </p:nvPr>
            </p:nvSpPr>
            <p:spPr>
              <a:xfrm>
                <a:off x="7683501" y="1280223"/>
                <a:ext cx="4508499" cy="4904678"/>
              </a:xfrm>
            </p:spPr>
            <p:txBody>
              <a:bodyPr>
                <a:normAutofit/>
              </a:bodyPr>
              <a:lstStyle/>
              <a:p>
                <a:pPr marL="0" indent="0">
                  <a:lnSpc>
                    <a:spcPct val="100000"/>
                  </a:lnSpc>
                  <a:buNone/>
                </a:pPr>
                <a:r>
                  <a:rPr kumimoji="1" lang="en-US" altLang="ja-JP" dirty="0" smtClean="0"/>
                  <a:t>Structure Tensor</a:t>
                </a:r>
                <a:r>
                  <a:rPr kumimoji="1" lang="ja-JP" altLang="en-US" dirty="0" smtClean="0"/>
                  <a:t>の性質</a:t>
                </a:r>
                <a:endParaRPr kumimoji="1" lang="en-US" altLang="ja-JP" dirty="0" smtClean="0"/>
              </a:p>
              <a:p>
                <a:pPr>
                  <a:lnSpc>
                    <a:spcPct val="100000"/>
                  </a:lnSpc>
                </a:pPr>
                <a:r>
                  <a:rPr lang="ja-JP" altLang="en-US" sz="2000" dirty="0" smtClean="0"/>
                  <a:t>固有値を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2</m:t>
                        </m:r>
                      </m:sub>
                    </m:sSub>
                  </m:oMath>
                </a14:m>
                <a:r>
                  <a:rPr lang="en-US" altLang="ja-JP" sz="2000" b="0" dirty="0" smtClean="0"/>
                  <a:t> </a:t>
                </a:r>
                <a:r>
                  <a:rPr lang="ja-JP" altLang="en-US" sz="2000" b="0" dirty="0" smtClean="0"/>
                  <a:t>とする </a:t>
                </a:r>
                <a:r>
                  <a:rPr lang="en-US" altLang="ja-JP" sz="2000" b="0" dirty="0" smtClean="0"/>
                  <a:t>(</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&gt;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oMath>
                </a14:m>
                <a:r>
                  <a:rPr lang="en-US" altLang="ja-JP" sz="2000" b="0" dirty="0" smtClean="0"/>
                  <a:t>)</a:t>
                </a:r>
              </a:p>
              <a:p>
                <a:pPr>
                  <a:lnSpc>
                    <a:spcPct val="100000"/>
                  </a:lnSpc>
                </a:pPr>
                <a:r>
                  <a:rPr lang="ja-JP" altLang="en-US" sz="2000" dirty="0" smtClean="0"/>
                  <a:t>固有ベクトルを </a:t>
                </a:r>
                <a14:m>
                  <m:oMath xmlns:m="http://schemas.openxmlformats.org/officeDocument/2006/math">
                    <m:sSub>
                      <m:sSubPr>
                        <m:ctrlPr>
                          <a:rPr lang="en-US" altLang="ja-JP" sz="2000" i="1">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1" i="1" smtClean="0">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0" smtClean="0">
                            <a:latin typeface="Cambria Math" panose="02040503050406030204" pitchFamily="18" charset="0"/>
                          </a:rPr>
                          <m:t>2</m:t>
                        </m:r>
                      </m:sub>
                    </m:sSub>
                  </m:oMath>
                </a14:m>
                <a:r>
                  <a:rPr kumimoji="1" lang="ja-JP" altLang="en-US" sz="2000" i="1" dirty="0" smtClean="0"/>
                  <a:t>とする</a:t>
                </a:r>
                <a:endParaRPr kumimoji="1" lang="en-US" altLang="ja-JP" sz="2000" i="1" dirty="0" smtClean="0"/>
              </a:p>
              <a:p>
                <a:pPr>
                  <a:lnSpc>
                    <a:spcPct val="100000"/>
                  </a:lnSpc>
                </a:pPr>
                <a:r>
                  <a:rPr lang="ja-JP" altLang="en-US" sz="2000" i="1" dirty="0" smtClean="0"/>
                  <a:t>対象行列 </a:t>
                </a:r>
                <a:r>
                  <a:rPr lang="en-US" altLang="ja-JP" sz="2000" dirty="0" smtClean="0">
                    <a:sym typeface="Wingdings" panose="05000000000000000000" pitchFamily="2" charset="2"/>
                  </a:rPr>
                  <a:t> </a:t>
                </a:r>
                <a:r>
                  <a:rPr kumimoji="1" lang="ja-JP" altLang="en-US" sz="2000" i="1" dirty="0" smtClean="0"/>
                  <a:t>固有値は実数</a:t>
                </a:r>
                <a:endParaRPr kumimoji="1" lang="en-US" altLang="ja-JP" sz="2000" i="1" dirty="0" smtClean="0"/>
              </a:p>
              <a:p>
                <a:pPr>
                  <a:lnSpc>
                    <a:spcPct val="100000"/>
                  </a:lnSpc>
                </a:pPr>
                <a:r>
                  <a:rPr lang="ja-JP" altLang="en-US" sz="2000" i="1" dirty="0" smtClean="0"/>
                  <a:t>対象行列 </a:t>
                </a:r>
                <a:r>
                  <a:rPr lang="en-US" altLang="ja-JP" sz="2000" dirty="0" smtClean="0">
                    <a:sym typeface="Wingdings" panose="05000000000000000000" pitchFamily="2" charset="2"/>
                  </a:rPr>
                  <a:t> </a:t>
                </a:r>
                <a:r>
                  <a:rPr lang="ja-JP" altLang="en-US" sz="2000" dirty="0" smtClean="0">
                    <a:sym typeface="Wingdings" panose="05000000000000000000" pitchFamily="2" charset="2"/>
                  </a:rPr>
                  <a:t>固有ベクトルは直交</a:t>
                </a:r>
                <a:r>
                  <a:rPr lang="en-US" altLang="ja-JP" sz="2000" i="1" dirty="0" smtClean="0">
                    <a:sym typeface="Wingdings" panose="05000000000000000000" pitchFamily="2" charset="2"/>
                  </a:rPr>
                  <a:t> </a:t>
                </a:r>
                <a:endParaRPr kumimoji="1" lang="en-US" altLang="ja-JP" sz="2000" i="1" dirty="0" smtClean="0"/>
              </a:p>
              <a:p>
                <a:pPr>
                  <a:lnSpc>
                    <a:spcPct val="100000"/>
                  </a:lnSpc>
                </a:pPr>
                <a:r>
                  <a:rPr lang="ja-JP" altLang="en-US" sz="2000" i="1" dirty="0" smtClean="0"/>
                  <a:t>半正定置</a:t>
                </a:r>
                <a:r>
                  <a:rPr lang="en-US" altLang="ja-JP" sz="2000" i="1" dirty="0"/>
                  <a:t> </a:t>
                </a:r>
                <a:r>
                  <a:rPr lang="en-US" altLang="ja-JP" sz="2000" dirty="0" smtClean="0">
                    <a:sym typeface="Wingdings" panose="05000000000000000000" pitchFamily="2" charset="2"/>
                  </a:rPr>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≥0, </m:t>
                    </m:r>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r>
                      <a:rPr lang="en-US" altLang="ja-JP" sz="2000" b="0" i="1" smtClean="0">
                        <a:latin typeface="Cambria Math" panose="02040503050406030204" pitchFamily="18" charset="0"/>
                      </a:rPr>
                      <m:t>≥0</m:t>
                    </m:r>
                  </m:oMath>
                </a14:m>
                <a:endParaRPr kumimoji="1" lang="en-US" altLang="ja-JP" sz="2000" i="1" dirty="0" smtClean="0"/>
              </a:p>
              <a:p>
                <a:pPr lvl="1">
                  <a:lnSpc>
                    <a:spcPct val="100000"/>
                  </a:lnSpc>
                </a:pPr>
                <a:r>
                  <a:rPr lang="ja-JP" altLang="en-US" sz="1800" i="1" dirty="0" smtClean="0"/>
                  <a:t>半正定置行列の和なので．</a:t>
                </a:r>
                <a:endParaRPr lang="en-US" altLang="ja-JP" sz="1800" i="1" dirty="0" smtClean="0"/>
              </a:p>
              <a:p>
                <a:pPr lvl="1">
                  <a:lnSpc>
                    <a:spcPct val="100000"/>
                  </a:lnSpc>
                </a:pPr>
                <a:endParaRPr lang="en-US" altLang="ja-JP" sz="1800" i="1" dirty="0" smtClean="0"/>
              </a:p>
              <a:p>
                <a:pPr>
                  <a:lnSpc>
                    <a:spcPct val="100000"/>
                  </a:lnSpc>
                </a:pPr>
                <a14:m>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は輝度値変化の最も大きな方向</a:t>
                </a:r>
                <a:endParaRPr lang="en-US" altLang="ja-JP" sz="2000" i="1" dirty="0" smtClean="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方向の輝度値変化の大きさ</a:t>
                </a:r>
                <a:endParaRPr lang="en-US" altLang="ja-JP" sz="2000" i="1" dirty="0" smtClean="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b="0" i="1" smtClean="0">
                            <a:solidFill>
                              <a:srgbClr val="FF0000"/>
                            </a:solidFill>
                            <a:latin typeface="Cambria Math" panose="02040503050406030204" pitchFamily="18" charset="0"/>
                          </a:rPr>
                          <m:t>2</m:t>
                        </m:r>
                      </m:sub>
                    </m:sSub>
                  </m:oMath>
                </a14:m>
                <a:r>
                  <a:rPr lang="ja-JP" altLang="en-US" sz="2000" i="1" dirty="0" smtClean="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2</m:t>
                        </m:r>
                      </m:sub>
                    </m:sSub>
                  </m:oMath>
                </a14:m>
                <a:r>
                  <a:rPr lang="ja-JP" altLang="en-US" sz="2000" i="1" dirty="0" smtClean="0">
                    <a:solidFill>
                      <a:srgbClr val="FF0000"/>
                    </a:solidFill>
                  </a:rPr>
                  <a:t>方向の輝度値</a:t>
                </a:r>
                <a:r>
                  <a:rPr lang="ja-JP" altLang="en-US" sz="2000" i="1" dirty="0">
                    <a:solidFill>
                      <a:srgbClr val="FF0000"/>
                    </a:solidFill>
                  </a:rPr>
                  <a:t>変化の大きさ</a:t>
                </a:r>
                <a:endParaRPr lang="en-US" altLang="ja-JP" sz="2000" i="1" dirty="0">
                  <a:solidFill>
                    <a:srgbClr val="FF0000"/>
                  </a:solidFill>
                </a:endParaRPr>
              </a:p>
              <a:p>
                <a:pPr>
                  <a:lnSpc>
                    <a:spcPct val="100000"/>
                  </a:lnSpc>
                </a:pPr>
                <a:endParaRPr lang="en-US" altLang="ja-JP" sz="2000" i="1" dirty="0" smtClean="0"/>
              </a:p>
            </p:txBody>
          </p:sp>
        </mc:Choice>
        <mc:Fallback xmlns="">
          <p:sp>
            <p:nvSpPr>
              <p:cNvPr id="35" name="コンテンツ プレースホルダー 2"/>
              <p:cNvSpPr>
                <a:spLocks noGrp="1" noRot="1" noChangeAspect="1" noMove="1" noResize="1" noEditPoints="1" noAdjustHandles="1" noChangeArrowheads="1" noChangeShapeType="1" noTextEdit="1"/>
              </p:cNvSpPr>
              <p:nvPr>
                <p:ph idx="1"/>
              </p:nvPr>
            </p:nvSpPr>
            <p:spPr>
              <a:xfrm>
                <a:off x="7683501" y="1280223"/>
                <a:ext cx="4508499" cy="4904678"/>
              </a:xfrm>
              <a:blipFill rotWithShape="0">
                <a:blip r:embed="rId10"/>
                <a:stretch>
                  <a:fillRect l="-2703" t="-1242"/>
                </a:stretch>
              </a:blipFill>
            </p:spPr>
            <p:txBody>
              <a:bodyPr/>
              <a:lstStyle/>
              <a:p>
                <a:r>
                  <a:rPr lang="ja-JP" altLang="en-US">
                    <a:noFill/>
                  </a:rPr>
                  <a:t> </a:t>
                </a:r>
              </a:p>
            </p:txBody>
          </p:sp>
        </mc:Fallback>
      </mc:AlternateContent>
      <p:sp>
        <p:nvSpPr>
          <p:cNvPr id="36" name="正方形/長方形 35"/>
          <p:cNvSpPr/>
          <p:nvPr/>
        </p:nvSpPr>
        <p:spPr>
          <a:xfrm>
            <a:off x="426392" y="1263134"/>
            <a:ext cx="4412308" cy="461665"/>
          </a:xfrm>
          <a:prstGeom prst="rect">
            <a:avLst/>
          </a:prstGeom>
        </p:spPr>
        <p:txBody>
          <a:bodyPr wrap="squar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実際の計算手順</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08008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02971" y="408669"/>
            <a:ext cx="7576458" cy="733270"/>
          </a:xfrm>
        </p:spPr>
        <p:txBody>
          <a:bodyPr>
            <a:normAutofit/>
          </a:bodyPr>
          <a:lstStyle/>
          <a:p>
            <a:r>
              <a:rPr kumimoji="1" lang="en-US" altLang="ja-JP" sz="4000" dirty="0" smtClean="0"/>
              <a:t>Structure tensor matrix (3/3)</a:t>
            </a:r>
            <a:endParaRPr kumimoji="1" lang="ja-JP" altLang="en-US" sz="4000" dirty="0"/>
          </a:p>
        </p:txBody>
      </p:sp>
      <p:pic>
        <p:nvPicPr>
          <p:cNvPr id="38" name="図 37"/>
          <p:cNvPicPr>
            <a:picLocks noChangeAspect="1"/>
          </p:cNvPicPr>
          <p:nvPr/>
        </p:nvPicPr>
        <p:blipFill rotWithShape="1">
          <a:blip r:embed="rId2">
            <a:extLst>
              <a:ext uri="{28A0092B-C50C-407E-A947-70E740481C1C}">
                <a14:useLocalDpi xmlns:a14="http://schemas.microsoft.com/office/drawing/2010/main" val="0"/>
              </a:ext>
            </a:extLst>
          </a:blip>
          <a:srcRect l="53743" t="32784" r="40924" b="60438"/>
          <a:stretch/>
        </p:blipFill>
        <p:spPr>
          <a:xfrm>
            <a:off x="1483634" y="1456417"/>
            <a:ext cx="1919965" cy="1828801"/>
          </a:xfrm>
          <a:prstGeom prst="rect">
            <a:avLst/>
          </a:prstGeom>
        </p:spPr>
      </p:pic>
      <p:sp>
        <p:nvSpPr>
          <p:cNvPr id="44" name="正方形/長方形 43"/>
          <p:cNvSpPr/>
          <p:nvPr/>
        </p:nvSpPr>
        <p:spPr>
          <a:xfrm>
            <a:off x="2287633" y="2430236"/>
            <a:ext cx="88900" cy="8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9" name="グループ化 88"/>
          <p:cNvGrpSpPr/>
          <p:nvPr/>
        </p:nvGrpSpPr>
        <p:grpSpPr>
          <a:xfrm>
            <a:off x="2197372" y="1374350"/>
            <a:ext cx="2265611" cy="1602810"/>
            <a:chOff x="1007201" y="503493"/>
            <a:chExt cx="2265611" cy="1602810"/>
          </a:xfrm>
        </p:grpSpPr>
        <p:cxnSp>
          <p:nvCxnSpPr>
            <p:cNvPr id="7" name="直線矢印コネクタ 6"/>
            <p:cNvCxnSpPr/>
            <p:nvPr/>
          </p:nvCxnSpPr>
          <p:spPr>
            <a:xfrm rot="20750078">
              <a:off x="1271621" y="1496149"/>
              <a:ext cx="765175" cy="11747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rot="20750078" flipV="1">
              <a:off x="1025577" y="769424"/>
              <a:ext cx="124460" cy="72580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正方形/長方形 44"/>
                <p:cNvSpPr/>
                <p:nvPr/>
              </p:nvSpPr>
              <p:spPr>
                <a:xfrm>
                  <a:off x="1670141" y="1097218"/>
                  <a:ext cx="5407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b="1">
                                <a:solidFill>
                                  <a:schemeClr val="tx1"/>
                                </a:solidFill>
                                <a:latin typeface="Cambria Math" panose="02040503050406030204" pitchFamily="18" charset="0"/>
                              </a:rPr>
                              <m:t>𝐯</m:t>
                            </m:r>
                          </m:e>
                          <m:sub>
                            <m:r>
                              <a:rPr lang="en-US" altLang="ja-JP" sz="2400" b="0" i="1" smtClean="0">
                                <a:solidFill>
                                  <a:schemeClr val="tx1"/>
                                </a:solidFill>
                                <a:latin typeface="Cambria Math" panose="02040503050406030204" pitchFamily="18" charset="0"/>
                              </a:rPr>
                              <m:t>1</m:t>
                            </m:r>
                          </m:sub>
                        </m:sSub>
                      </m:oMath>
                    </m:oMathPara>
                  </a14:m>
                  <a:endParaRPr lang="ja-JP" altLang="en-US" sz="2400" dirty="0">
                    <a:solidFill>
                      <a:schemeClr val="tx1"/>
                    </a:solidFill>
                  </a:endParaRPr>
                </a:p>
              </p:txBody>
            </p:sp>
          </mc:Choice>
          <mc:Fallback xmlns="">
            <p:sp>
              <p:nvSpPr>
                <p:cNvPr id="45" name="正方形/長方形 44"/>
                <p:cNvSpPr>
                  <a:spLocks noRot="1" noChangeAspect="1" noMove="1" noResize="1" noEditPoints="1" noAdjustHandles="1" noChangeArrowheads="1" noChangeShapeType="1" noTextEdit="1"/>
                </p:cNvSpPr>
                <p:nvPr/>
              </p:nvSpPr>
              <p:spPr>
                <a:xfrm>
                  <a:off x="1670141" y="1097218"/>
                  <a:ext cx="540789" cy="46166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正方形/長方形 45"/>
                <p:cNvSpPr/>
                <p:nvPr/>
              </p:nvSpPr>
              <p:spPr>
                <a:xfrm>
                  <a:off x="1007201" y="503493"/>
                  <a:ext cx="5479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b="1">
                                <a:solidFill>
                                  <a:schemeClr val="tx1"/>
                                </a:solidFill>
                                <a:latin typeface="Cambria Math" panose="02040503050406030204" pitchFamily="18" charset="0"/>
                              </a:rPr>
                              <m:t>𝐯</m:t>
                            </m:r>
                          </m:e>
                          <m:sub>
                            <m:r>
                              <a:rPr lang="en-US" altLang="ja-JP" sz="2400" b="0" i="1" smtClean="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46" name="正方形/長方形 45"/>
                <p:cNvSpPr>
                  <a:spLocks noRot="1" noChangeAspect="1" noMove="1" noResize="1" noEditPoints="1" noAdjustHandles="1" noChangeArrowheads="1" noChangeShapeType="1" noTextEdit="1"/>
                </p:cNvSpPr>
                <p:nvPr/>
              </p:nvSpPr>
              <p:spPr>
                <a:xfrm>
                  <a:off x="1007201" y="503493"/>
                  <a:ext cx="547907" cy="461665"/>
                </a:xfrm>
                <a:prstGeom prst="rect">
                  <a:avLst/>
                </a:prstGeom>
                <a:blipFill rotWithShape="0">
                  <a:blip r:embed="rId4"/>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正方形/長方形 49"/>
                <p:cNvSpPr/>
                <p:nvPr/>
              </p:nvSpPr>
              <p:spPr>
                <a:xfrm>
                  <a:off x="2226211" y="987997"/>
                  <a:ext cx="1042465"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1</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小</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0" name="正方形/長方形 49"/>
                <p:cNvSpPr>
                  <a:spLocks noRot="1" noChangeAspect="1" noMove="1" noResize="1" noEditPoints="1" noAdjustHandles="1" noChangeArrowheads="1" noChangeShapeType="1" noTextEdit="1"/>
                </p:cNvSpPr>
                <p:nvPr/>
              </p:nvSpPr>
              <p:spPr>
                <a:xfrm>
                  <a:off x="2226211" y="987997"/>
                  <a:ext cx="1042465" cy="523220"/>
                </a:xfrm>
                <a:prstGeom prst="rect">
                  <a:avLst/>
                </a:prstGeom>
                <a:blipFill rotWithShape="0">
                  <a:blip r:embed="rId5"/>
                  <a:stretch>
                    <a:fillRect l="-3509" t="-10465" r="-11111"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正方形/長方形 50"/>
                <p:cNvSpPr/>
                <p:nvPr/>
              </p:nvSpPr>
              <p:spPr>
                <a:xfrm>
                  <a:off x="2222075" y="1583083"/>
                  <a:ext cx="1050737"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2</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小</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1" name="正方形/長方形 50"/>
                <p:cNvSpPr>
                  <a:spLocks noRot="1" noChangeAspect="1" noMove="1" noResize="1" noEditPoints="1" noAdjustHandles="1" noChangeArrowheads="1" noChangeShapeType="1" noTextEdit="1"/>
                </p:cNvSpPr>
                <p:nvPr/>
              </p:nvSpPr>
              <p:spPr>
                <a:xfrm>
                  <a:off x="2222075" y="1583083"/>
                  <a:ext cx="1050737" cy="523220"/>
                </a:xfrm>
                <a:prstGeom prst="rect">
                  <a:avLst/>
                </a:prstGeom>
                <a:blipFill rotWithShape="0">
                  <a:blip r:embed="rId6"/>
                  <a:stretch>
                    <a:fillRect l="-3488" t="-10588" r="-10465" b="-35294"/>
                  </a:stretch>
                </a:blipFill>
              </p:spPr>
              <p:txBody>
                <a:bodyPr/>
                <a:lstStyle/>
                <a:p>
                  <a:r>
                    <a:rPr lang="ja-JP" altLang="en-US">
                      <a:noFill/>
                    </a:rPr>
                    <a:t> </a:t>
                  </a:r>
                </a:p>
              </p:txBody>
            </p:sp>
          </mc:Fallback>
        </mc:AlternateContent>
      </p:grpSp>
      <p:pic>
        <p:nvPicPr>
          <p:cNvPr id="52" name="図 51"/>
          <p:cNvPicPr>
            <a:picLocks noChangeAspect="1"/>
          </p:cNvPicPr>
          <p:nvPr/>
        </p:nvPicPr>
        <p:blipFill rotWithShape="1">
          <a:blip r:embed="rId2">
            <a:extLst>
              <a:ext uri="{28A0092B-C50C-407E-A947-70E740481C1C}">
                <a14:useLocalDpi xmlns:a14="http://schemas.microsoft.com/office/drawing/2010/main" val="0"/>
              </a:ext>
            </a:extLst>
          </a:blip>
          <a:srcRect l="61601" t="25683" r="33066" b="67578"/>
          <a:stretch/>
        </p:blipFill>
        <p:spPr>
          <a:xfrm>
            <a:off x="4905832" y="1454882"/>
            <a:ext cx="1919965" cy="1818290"/>
          </a:xfrm>
          <a:prstGeom prst="rect">
            <a:avLst/>
          </a:prstGeom>
        </p:spPr>
      </p:pic>
      <p:sp>
        <p:nvSpPr>
          <p:cNvPr id="56" name="正方形/長方形 55"/>
          <p:cNvSpPr/>
          <p:nvPr/>
        </p:nvSpPr>
        <p:spPr>
          <a:xfrm>
            <a:off x="5767888" y="2315572"/>
            <a:ext cx="88900" cy="8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grpSp>
        <p:nvGrpSpPr>
          <p:cNvPr id="90" name="グループ化 89"/>
          <p:cNvGrpSpPr/>
          <p:nvPr/>
        </p:nvGrpSpPr>
        <p:grpSpPr>
          <a:xfrm>
            <a:off x="5778687" y="1432406"/>
            <a:ext cx="2109668" cy="1456217"/>
            <a:chOff x="1163144" y="2709664"/>
            <a:chExt cx="2109668" cy="1456217"/>
          </a:xfrm>
        </p:grpSpPr>
        <p:cxnSp>
          <p:nvCxnSpPr>
            <p:cNvPr id="54" name="直線矢印コネクタ 53"/>
            <p:cNvCxnSpPr/>
            <p:nvPr/>
          </p:nvCxnSpPr>
          <p:spPr>
            <a:xfrm rot="21392589">
              <a:off x="1320807" y="3624468"/>
              <a:ext cx="765175" cy="11747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rot="21392589" flipV="1">
              <a:off x="1163144" y="2799858"/>
              <a:ext cx="124460" cy="72580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正方形/長方形 56"/>
                <p:cNvSpPr/>
                <p:nvPr/>
              </p:nvSpPr>
              <p:spPr>
                <a:xfrm>
                  <a:off x="1511664" y="3587869"/>
                  <a:ext cx="5407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FFC000"/>
                                </a:solidFill>
                                <a:latin typeface="Cambria Math" panose="02040503050406030204" pitchFamily="18" charset="0"/>
                              </a:rPr>
                            </m:ctrlPr>
                          </m:sSubPr>
                          <m:e>
                            <m:r>
                              <a:rPr lang="en-US" altLang="ja-JP" sz="2400" b="1">
                                <a:solidFill>
                                  <a:srgbClr val="FFC000"/>
                                </a:solidFill>
                                <a:latin typeface="Cambria Math" panose="02040503050406030204" pitchFamily="18" charset="0"/>
                              </a:rPr>
                              <m:t>𝐯</m:t>
                            </m:r>
                          </m:e>
                          <m:sub>
                            <m:r>
                              <a:rPr lang="en-US" altLang="ja-JP" sz="2400" b="0" i="1" smtClean="0">
                                <a:solidFill>
                                  <a:srgbClr val="FFC000"/>
                                </a:solidFill>
                                <a:latin typeface="Cambria Math" panose="02040503050406030204" pitchFamily="18" charset="0"/>
                              </a:rPr>
                              <m:t>1</m:t>
                            </m:r>
                          </m:sub>
                        </m:sSub>
                      </m:oMath>
                    </m:oMathPara>
                  </a14:m>
                  <a:endParaRPr lang="ja-JP" altLang="en-US" sz="2400" dirty="0">
                    <a:solidFill>
                      <a:srgbClr val="FFC000"/>
                    </a:solidFill>
                  </a:endParaRPr>
                </a:p>
              </p:txBody>
            </p:sp>
          </mc:Choice>
          <mc:Fallback xmlns="">
            <p:sp>
              <p:nvSpPr>
                <p:cNvPr id="57" name="正方形/長方形 56"/>
                <p:cNvSpPr>
                  <a:spLocks noRot="1" noChangeAspect="1" noMove="1" noResize="1" noEditPoints="1" noAdjustHandles="1" noChangeArrowheads="1" noChangeShapeType="1" noTextEdit="1"/>
                </p:cNvSpPr>
                <p:nvPr/>
              </p:nvSpPr>
              <p:spPr>
                <a:xfrm>
                  <a:off x="1511664" y="3587869"/>
                  <a:ext cx="540789" cy="46166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p:cNvSpPr/>
                <p:nvPr/>
              </p:nvSpPr>
              <p:spPr>
                <a:xfrm>
                  <a:off x="1275444" y="2709664"/>
                  <a:ext cx="5479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FFC000"/>
                                </a:solidFill>
                                <a:latin typeface="Cambria Math" panose="02040503050406030204" pitchFamily="18" charset="0"/>
                              </a:rPr>
                            </m:ctrlPr>
                          </m:sSubPr>
                          <m:e>
                            <m:r>
                              <a:rPr lang="en-US" altLang="ja-JP" sz="2400" b="1">
                                <a:solidFill>
                                  <a:srgbClr val="FFC000"/>
                                </a:solidFill>
                                <a:latin typeface="Cambria Math" panose="02040503050406030204" pitchFamily="18" charset="0"/>
                              </a:rPr>
                              <m:t>𝐯</m:t>
                            </m:r>
                          </m:e>
                          <m:sub>
                            <m:r>
                              <a:rPr lang="en-US" altLang="ja-JP" sz="2400" b="0" i="1" smtClean="0">
                                <a:solidFill>
                                  <a:srgbClr val="FFC000"/>
                                </a:solidFill>
                                <a:latin typeface="Cambria Math" panose="02040503050406030204" pitchFamily="18" charset="0"/>
                              </a:rPr>
                              <m:t>2</m:t>
                            </m:r>
                          </m:sub>
                        </m:sSub>
                      </m:oMath>
                    </m:oMathPara>
                  </a14:m>
                  <a:endParaRPr lang="ja-JP" altLang="en-US" sz="2400" dirty="0">
                    <a:solidFill>
                      <a:srgbClr val="FFC000"/>
                    </a:solidFill>
                  </a:endParaRPr>
                </a:p>
              </p:txBody>
            </p:sp>
          </mc:Choice>
          <mc:Fallback xmlns="">
            <p:sp>
              <p:nvSpPr>
                <p:cNvPr id="58" name="正方形/長方形 57"/>
                <p:cNvSpPr>
                  <a:spLocks noRot="1" noChangeAspect="1" noMove="1" noResize="1" noEditPoints="1" noAdjustHandles="1" noChangeArrowheads="1" noChangeShapeType="1" noTextEdit="1"/>
                </p:cNvSpPr>
                <p:nvPr/>
              </p:nvSpPr>
              <p:spPr>
                <a:xfrm>
                  <a:off x="1275444" y="2709664"/>
                  <a:ext cx="547907" cy="461665"/>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正方形/長方形 58"/>
                <p:cNvSpPr/>
                <p:nvPr/>
              </p:nvSpPr>
              <p:spPr>
                <a:xfrm>
                  <a:off x="2226211" y="3094021"/>
                  <a:ext cx="1042465"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1</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大</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9" name="正方形/長方形 58"/>
                <p:cNvSpPr>
                  <a:spLocks noRot="1" noChangeAspect="1" noMove="1" noResize="1" noEditPoints="1" noAdjustHandles="1" noChangeArrowheads="1" noChangeShapeType="1" noTextEdit="1"/>
                </p:cNvSpPr>
                <p:nvPr/>
              </p:nvSpPr>
              <p:spPr>
                <a:xfrm>
                  <a:off x="2226211" y="3094021"/>
                  <a:ext cx="1042465" cy="523220"/>
                </a:xfrm>
                <a:prstGeom prst="rect">
                  <a:avLst/>
                </a:prstGeom>
                <a:blipFill rotWithShape="0">
                  <a:blip r:embed="rId9"/>
                  <a:stretch>
                    <a:fillRect l="-3509" t="-9302" r="-11111"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正方形/長方形 59"/>
                <p:cNvSpPr/>
                <p:nvPr/>
              </p:nvSpPr>
              <p:spPr>
                <a:xfrm>
                  <a:off x="2222075" y="3642661"/>
                  <a:ext cx="1050737"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2</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小</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60" name="正方形/長方形 59"/>
                <p:cNvSpPr>
                  <a:spLocks noRot="1" noChangeAspect="1" noMove="1" noResize="1" noEditPoints="1" noAdjustHandles="1" noChangeArrowheads="1" noChangeShapeType="1" noTextEdit="1"/>
                </p:cNvSpPr>
                <p:nvPr/>
              </p:nvSpPr>
              <p:spPr>
                <a:xfrm>
                  <a:off x="2222075" y="3642661"/>
                  <a:ext cx="1050737" cy="523220"/>
                </a:xfrm>
                <a:prstGeom prst="rect">
                  <a:avLst/>
                </a:prstGeom>
                <a:blipFill rotWithShape="0">
                  <a:blip r:embed="rId10"/>
                  <a:stretch>
                    <a:fillRect l="-3488" t="-9302" r="-10465" b="-33721"/>
                  </a:stretch>
                </a:blipFill>
              </p:spPr>
              <p:txBody>
                <a:bodyPr/>
                <a:lstStyle/>
                <a:p>
                  <a:r>
                    <a:rPr lang="ja-JP" altLang="en-US">
                      <a:noFill/>
                    </a:rPr>
                    <a:t> </a:t>
                  </a:r>
                </a:p>
              </p:txBody>
            </p:sp>
          </mc:Fallback>
        </mc:AlternateContent>
      </p:grpSp>
      <p:pic>
        <p:nvPicPr>
          <p:cNvPr id="62" name="図 61"/>
          <p:cNvPicPr>
            <a:picLocks noChangeAspect="1"/>
          </p:cNvPicPr>
          <p:nvPr/>
        </p:nvPicPr>
        <p:blipFill rotWithShape="1">
          <a:blip r:embed="rId2">
            <a:extLst>
              <a:ext uri="{28A0092B-C50C-407E-A947-70E740481C1C}">
                <a14:useLocalDpi xmlns:a14="http://schemas.microsoft.com/office/drawing/2010/main" val="0"/>
              </a:ext>
            </a:extLst>
          </a:blip>
          <a:srcRect l="62030" t="20033" r="32637" b="72917"/>
          <a:stretch/>
        </p:blipFill>
        <p:spPr>
          <a:xfrm>
            <a:off x="8260082" y="1428655"/>
            <a:ext cx="1919965" cy="1902372"/>
          </a:xfrm>
          <a:prstGeom prst="rect">
            <a:avLst/>
          </a:prstGeom>
        </p:spPr>
      </p:pic>
      <p:sp>
        <p:nvSpPr>
          <p:cNvPr id="66" name="正方形/長方形 65"/>
          <p:cNvSpPr/>
          <p:nvPr/>
        </p:nvSpPr>
        <p:spPr>
          <a:xfrm>
            <a:off x="9122138" y="2344400"/>
            <a:ext cx="88900" cy="8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grpSp>
        <p:nvGrpSpPr>
          <p:cNvPr id="91" name="グループ化 90"/>
          <p:cNvGrpSpPr/>
          <p:nvPr/>
        </p:nvGrpSpPr>
        <p:grpSpPr>
          <a:xfrm>
            <a:off x="9139601" y="1461234"/>
            <a:ext cx="2101554" cy="1438999"/>
            <a:chOff x="1171258" y="4857578"/>
            <a:chExt cx="2101554" cy="1438999"/>
          </a:xfrm>
        </p:grpSpPr>
        <p:grpSp>
          <p:nvGrpSpPr>
            <p:cNvPr id="63" name="グループ化 62"/>
            <p:cNvGrpSpPr/>
            <p:nvPr/>
          </p:nvGrpSpPr>
          <p:grpSpPr>
            <a:xfrm rot="21392589">
              <a:off x="1171258" y="4924452"/>
              <a:ext cx="890587" cy="969962"/>
              <a:chOff x="2185353" y="1443038"/>
              <a:chExt cx="890587" cy="969962"/>
            </a:xfrm>
          </p:grpSpPr>
          <p:cxnSp>
            <p:nvCxnSpPr>
              <p:cNvPr id="64" name="直線矢印コネクタ 63"/>
              <p:cNvCxnSpPr/>
              <p:nvPr/>
            </p:nvCxnSpPr>
            <p:spPr>
              <a:xfrm>
                <a:off x="2310765" y="2295525"/>
                <a:ext cx="765175" cy="11747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flipV="1">
                <a:off x="2185353" y="1443038"/>
                <a:ext cx="124460" cy="72580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正方形/長方形 66"/>
                <p:cNvSpPr/>
                <p:nvPr/>
              </p:nvSpPr>
              <p:spPr>
                <a:xfrm>
                  <a:off x="1513114" y="5735783"/>
                  <a:ext cx="5407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FFC000"/>
                                </a:solidFill>
                                <a:latin typeface="Cambria Math" panose="02040503050406030204" pitchFamily="18" charset="0"/>
                              </a:rPr>
                            </m:ctrlPr>
                          </m:sSubPr>
                          <m:e>
                            <m:r>
                              <a:rPr lang="en-US" altLang="ja-JP" sz="2400" b="1">
                                <a:solidFill>
                                  <a:srgbClr val="FFC000"/>
                                </a:solidFill>
                                <a:latin typeface="Cambria Math" panose="02040503050406030204" pitchFamily="18" charset="0"/>
                              </a:rPr>
                              <m:t>𝐯</m:t>
                            </m:r>
                          </m:e>
                          <m:sub>
                            <m:r>
                              <a:rPr lang="en-US" altLang="ja-JP" sz="2400" b="0" i="1" smtClean="0">
                                <a:solidFill>
                                  <a:srgbClr val="FFC000"/>
                                </a:solidFill>
                                <a:latin typeface="Cambria Math" panose="02040503050406030204" pitchFamily="18" charset="0"/>
                              </a:rPr>
                              <m:t>1</m:t>
                            </m:r>
                          </m:sub>
                        </m:sSub>
                      </m:oMath>
                    </m:oMathPara>
                  </a14:m>
                  <a:endParaRPr lang="ja-JP" altLang="en-US" sz="2400" dirty="0">
                    <a:solidFill>
                      <a:srgbClr val="FFC000"/>
                    </a:solidFill>
                  </a:endParaRPr>
                </a:p>
              </p:txBody>
            </p:sp>
          </mc:Choice>
          <mc:Fallback xmlns="">
            <p:sp>
              <p:nvSpPr>
                <p:cNvPr id="67" name="正方形/長方形 66"/>
                <p:cNvSpPr>
                  <a:spLocks noRot="1" noChangeAspect="1" noMove="1" noResize="1" noEditPoints="1" noAdjustHandles="1" noChangeArrowheads="1" noChangeShapeType="1" noTextEdit="1"/>
                </p:cNvSpPr>
                <p:nvPr/>
              </p:nvSpPr>
              <p:spPr>
                <a:xfrm>
                  <a:off x="1513114" y="5735783"/>
                  <a:ext cx="540789" cy="461665"/>
                </a:xfrm>
                <a:prstGeom prst="rect">
                  <a:avLst/>
                </a:prstGeom>
                <a:blipFill rotWithShape="0">
                  <a:blip r:embed="rId11"/>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正方形/長方形 67"/>
                <p:cNvSpPr/>
                <p:nvPr/>
              </p:nvSpPr>
              <p:spPr>
                <a:xfrm>
                  <a:off x="1276894" y="4857578"/>
                  <a:ext cx="5479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b="1">
                                <a:solidFill>
                                  <a:schemeClr val="tx1"/>
                                </a:solidFill>
                                <a:latin typeface="Cambria Math" panose="02040503050406030204" pitchFamily="18" charset="0"/>
                              </a:rPr>
                              <m:t>𝐯</m:t>
                            </m:r>
                          </m:e>
                          <m:sub>
                            <m:r>
                              <a:rPr lang="en-US" altLang="ja-JP" sz="2400" b="0" i="1" smtClean="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68" name="正方形/長方形 67"/>
                <p:cNvSpPr>
                  <a:spLocks noRot="1" noChangeAspect="1" noMove="1" noResize="1" noEditPoints="1" noAdjustHandles="1" noChangeArrowheads="1" noChangeShapeType="1" noTextEdit="1"/>
                </p:cNvSpPr>
                <p:nvPr/>
              </p:nvSpPr>
              <p:spPr>
                <a:xfrm>
                  <a:off x="1276894" y="4857578"/>
                  <a:ext cx="547907" cy="461665"/>
                </a:xfrm>
                <a:prstGeom prst="rect">
                  <a:avLst/>
                </a:prstGeom>
                <a:blipFill rotWithShape="0">
                  <a:blip r:embed="rId12"/>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正方形/長方形 68"/>
                <p:cNvSpPr/>
                <p:nvPr/>
              </p:nvSpPr>
              <p:spPr>
                <a:xfrm>
                  <a:off x="2226211" y="5236327"/>
                  <a:ext cx="1042465"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1</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大</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69" name="正方形/長方形 68"/>
                <p:cNvSpPr>
                  <a:spLocks noRot="1" noChangeAspect="1" noMove="1" noResize="1" noEditPoints="1" noAdjustHandles="1" noChangeArrowheads="1" noChangeShapeType="1" noTextEdit="1"/>
                </p:cNvSpPr>
                <p:nvPr/>
              </p:nvSpPr>
              <p:spPr>
                <a:xfrm>
                  <a:off x="2226211" y="5236327"/>
                  <a:ext cx="1042465" cy="523220"/>
                </a:xfrm>
                <a:prstGeom prst="rect">
                  <a:avLst/>
                </a:prstGeom>
                <a:blipFill rotWithShape="0">
                  <a:blip r:embed="rId13"/>
                  <a:stretch>
                    <a:fillRect l="-3509" t="-10465" r="-11111"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正方形/長方形 69"/>
                <p:cNvSpPr/>
                <p:nvPr/>
              </p:nvSpPr>
              <p:spPr>
                <a:xfrm>
                  <a:off x="2222075" y="5773357"/>
                  <a:ext cx="1050737"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2</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大</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0" name="正方形/長方形 69"/>
                <p:cNvSpPr>
                  <a:spLocks noRot="1" noChangeAspect="1" noMove="1" noResize="1" noEditPoints="1" noAdjustHandles="1" noChangeArrowheads="1" noChangeShapeType="1" noTextEdit="1"/>
                </p:cNvSpPr>
                <p:nvPr/>
              </p:nvSpPr>
              <p:spPr>
                <a:xfrm>
                  <a:off x="2222075" y="5773357"/>
                  <a:ext cx="1050737" cy="523220"/>
                </a:xfrm>
                <a:prstGeom prst="rect">
                  <a:avLst/>
                </a:prstGeom>
                <a:blipFill rotWithShape="0">
                  <a:blip r:embed="rId14"/>
                  <a:stretch>
                    <a:fillRect l="-3488" t="-10465" r="-10465" b="-33721"/>
                  </a:stretch>
                </a:blipFill>
              </p:spPr>
              <p:txBody>
                <a:bodyPr/>
                <a:lstStyle/>
                <a:p>
                  <a:r>
                    <a:rPr lang="ja-JP" altLang="en-US">
                      <a:noFill/>
                    </a:rPr>
                    <a:t> </a:t>
                  </a:r>
                </a:p>
              </p:txBody>
            </p:sp>
          </mc:Fallback>
        </mc:AlternateContent>
      </p:grpSp>
      <p:sp>
        <p:nvSpPr>
          <p:cNvPr id="92" name="コンテンツ プレースホルダー 2"/>
          <p:cNvSpPr>
            <a:spLocks noGrp="1"/>
          </p:cNvSpPr>
          <p:nvPr>
            <p:ph idx="1"/>
          </p:nvPr>
        </p:nvSpPr>
        <p:spPr>
          <a:xfrm>
            <a:off x="827313" y="3904343"/>
            <a:ext cx="10929258" cy="2685143"/>
          </a:xfrm>
        </p:spPr>
        <p:txBody>
          <a:bodyPr/>
          <a:lstStyle/>
          <a:p>
            <a:pPr>
              <a:lnSpc>
                <a:spcPct val="100000"/>
              </a:lnSpc>
            </a:pPr>
            <a:r>
              <a:rPr kumimoji="1" lang="en-US" altLang="ja-JP" dirty="0" smtClean="0"/>
              <a:t>Structure</a:t>
            </a:r>
            <a:r>
              <a:rPr kumimoji="1" lang="ja-JP" altLang="en-US" dirty="0" smtClean="0"/>
              <a:t> </a:t>
            </a:r>
            <a:r>
              <a:rPr kumimoji="1" lang="en-US" altLang="ja-JP" dirty="0" smtClean="0"/>
              <a:t>Tensor</a:t>
            </a:r>
            <a:r>
              <a:rPr kumimoji="1" lang="ja-JP" altLang="en-US" dirty="0" smtClean="0"/>
              <a:t> </a:t>
            </a:r>
            <a:r>
              <a:rPr kumimoji="1" lang="en-US" altLang="ja-JP" dirty="0" smtClean="0"/>
              <a:t>Matrix</a:t>
            </a:r>
            <a:r>
              <a:rPr kumimoji="1" lang="ja-JP" altLang="en-US" dirty="0" smtClean="0"/>
              <a:t>の二つの固有値は，局所領域の輝度値変化の様子に依存して大小が変化する</a:t>
            </a:r>
            <a:endParaRPr kumimoji="1" lang="en-US" altLang="ja-JP" dirty="0" smtClean="0"/>
          </a:p>
          <a:p>
            <a:pPr marL="0" indent="0">
              <a:lnSpc>
                <a:spcPct val="100000"/>
              </a:lnSpc>
              <a:buNone/>
            </a:pPr>
            <a:r>
              <a:rPr kumimoji="1" lang="en-US" altLang="ja-JP" dirty="0" smtClean="0"/>
              <a:t>	</a:t>
            </a:r>
            <a:r>
              <a:rPr kumimoji="1" lang="ja-JP" altLang="en-US" dirty="0" smtClean="0"/>
              <a:t>（小</a:t>
            </a:r>
            <a:r>
              <a:rPr kumimoji="1" lang="en-US" altLang="ja-JP" dirty="0" smtClean="0"/>
              <a:t>, </a:t>
            </a:r>
            <a:r>
              <a:rPr kumimoji="1" lang="ja-JP" altLang="en-US" dirty="0" smtClean="0"/>
              <a:t>小） </a:t>
            </a:r>
            <a:r>
              <a:rPr kumimoji="1" lang="en-US" altLang="ja-JP" dirty="0" smtClean="0">
                <a:sym typeface="Wingdings" panose="05000000000000000000" pitchFamily="2" charset="2"/>
              </a:rPr>
              <a:t> </a:t>
            </a:r>
            <a:r>
              <a:rPr kumimoji="1" lang="ja-JP" altLang="en-US" dirty="0" smtClean="0">
                <a:sym typeface="Wingdings" panose="05000000000000000000" pitchFamily="2" charset="2"/>
              </a:rPr>
              <a:t>全体的に変化がすくない　 </a:t>
            </a:r>
            <a:r>
              <a:rPr kumimoji="1" lang="en-US" altLang="ja-JP" dirty="0" smtClean="0">
                <a:sym typeface="Wingdings" panose="05000000000000000000" pitchFamily="2" charset="2"/>
              </a:rPr>
              <a:t>: </a:t>
            </a:r>
            <a:r>
              <a:rPr kumimoji="1" lang="ja-JP" altLang="en-US" dirty="0" smtClean="0">
                <a:sym typeface="Wingdings" panose="05000000000000000000" pitchFamily="2" charset="2"/>
              </a:rPr>
              <a:t>フラット</a:t>
            </a:r>
            <a:endParaRPr kumimoji="1" lang="en-US" altLang="ja-JP" dirty="0" smtClean="0">
              <a:sym typeface="Wingdings" panose="05000000000000000000" pitchFamily="2" charset="2"/>
            </a:endParaRPr>
          </a:p>
          <a:p>
            <a:pPr marL="0" indent="0">
              <a:lnSpc>
                <a:spcPct val="100000"/>
              </a:lnSpc>
              <a:buNone/>
            </a:pPr>
            <a:r>
              <a:rPr lang="en-US" altLang="ja-JP" dirty="0">
                <a:sym typeface="Wingdings" panose="05000000000000000000" pitchFamily="2" charset="2"/>
              </a:rPr>
              <a:t>	</a:t>
            </a:r>
            <a:r>
              <a:rPr lang="ja-JP" altLang="en-US" dirty="0" smtClean="0"/>
              <a:t>（大</a:t>
            </a:r>
            <a:r>
              <a:rPr lang="en-US" altLang="ja-JP" dirty="0" smtClean="0"/>
              <a:t>, </a:t>
            </a:r>
            <a:r>
              <a:rPr lang="ja-JP" altLang="en-US" dirty="0"/>
              <a:t>小） </a:t>
            </a:r>
            <a:r>
              <a:rPr lang="en-US" altLang="ja-JP" dirty="0">
                <a:sym typeface="Wingdings" panose="05000000000000000000" pitchFamily="2" charset="2"/>
              </a:rPr>
              <a:t> </a:t>
            </a:r>
            <a:r>
              <a:rPr lang="ja-JP" altLang="en-US" dirty="0" smtClean="0">
                <a:sym typeface="Wingdings" panose="05000000000000000000" pitchFamily="2" charset="2"/>
              </a:rPr>
              <a:t>ある方向にのみ大きく変化 </a:t>
            </a:r>
            <a:r>
              <a:rPr lang="en-US" altLang="ja-JP" dirty="0" smtClean="0">
                <a:sym typeface="Wingdings" panose="05000000000000000000" pitchFamily="2" charset="2"/>
              </a:rPr>
              <a:t>: </a:t>
            </a:r>
            <a:r>
              <a:rPr lang="ja-JP" altLang="en-US" dirty="0" smtClean="0">
                <a:sym typeface="Wingdings" panose="05000000000000000000" pitchFamily="2" charset="2"/>
              </a:rPr>
              <a:t>エッジ</a:t>
            </a:r>
            <a:endParaRPr lang="ja-JP" altLang="en-US" dirty="0"/>
          </a:p>
          <a:p>
            <a:pPr marL="0" indent="0">
              <a:lnSpc>
                <a:spcPct val="100000"/>
              </a:lnSpc>
              <a:buNone/>
            </a:pPr>
            <a:r>
              <a:rPr lang="en-US" altLang="ja-JP" dirty="0" smtClean="0"/>
              <a:t>	</a:t>
            </a:r>
            <a:r>
              <a:rPr lang="ja-JP" altLang="en-US" dirty="0" smtClean="0"/>
              <a:t>（大</a:t>
            </a:r>
            <a:r>
              <a:rPr lang="en-US" altLang="ja-JP" dirty="0" smtClean="0"/>
              <a:t>, </a:t>
            </a:r>
            <a:r>
              <a:rPr lang="ja-JP" altLang="en-US" dirty="0" smtClean="0"/>
              <a:t>大） </a:t>
            </a:r>
            <a:r>
              <a:rPr lang="en-US" altLang="ja-JP" dirty="0">
                <a:sym typeface="Wingdings" panose="05000000000000000000" pitchFamily="2" charset="2"/>
              </a:rPr>
              <a:t> </a:t>
            </a:r>
            <a:r>
              <a:rPr lang="en-US" altLang="ja-JP" dirty="0" smtClean="0">
                <a:sym typeface="Wingdings" panose="05000000000000000000" pitchFamily="2" charset="2"/>
              </a:rPr>
              <a:t>2</a:t>
            </a:r>
            <a:r>
              <a:rPr lang="ja-JP" altLang="en-US" dirty="0" smtClean="0">
                <a:sym typeface="Wingdings" panose="05000000000000000000" pitchFamily="2" charset="2"/>
              </a:rPr>
              <a:t>方向に大きく変化</a:t>
            </a:r>
            <a:r>
              <a:rPr lang="en-US" altLang="ja-JP" dirty="0" smtClean="0">
                <a:sym typeface="Wingdings" panose="05000000000000000000" pitchFamily="2" charset="2"/>
              </a:rPr>
              <a:t>		  : </a:t>
            </a:r>
            <a:r>
              <a:rPr lang="ja-JP" altLang="en-US" b="1" dirty="0" smtClean="0">
                <a:solidFill>
                  <a:srgbClr val="FF0000"/>
                </a:solidFill>
                <a:sym typeface="Wingdings" panose="05000000000000000000" pitchFamily="2" charset="2"/>
              </a:rPr>
              <a:t>コーナー </a:t>
            </a:r>
            <a:r>
              <a:rPr lang="en-US" altLang="ja-JP" dirty="0" smtClean="0">
                <a:sym typeface="Wingdings" panose="05000000000000000000" pitchFamily="2" charset="2"/>
              </a:rPr>
              <a:t>!</a:t>
            </a:r>
            <a:endParaRPr lang="ja-JP" altLang="en-US" dirty="0"/>
          </a:p>
          <a:p>
            <a:pPr marL="0" indent="0">
              <a:lnSpc>
                <a:spcPct val="100000"/>
              </a:lnSpc>
              <a:buNone/>
            </a:pPr>
            <a:endParaRPr kumimoji="1" lang="ja-JP" altLang="en-US" dirty="0"/>
          </a:p>
        </p:txBody>
      </p:sp>
    </p:spTree>
    <p:extLst>
      <p:ext uri="{BB962C8B-B14F-4D97-AF65-F5344CB8AC3E}">
        <p14:creationId xmlns:p14="http://schemas.microsoft.com/office/powerpoint/2010/main" val="121772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fade">
                                      <p:cBhvr>
                                        <p:cTn id="12" dur="500"/>
                                        <p:tgtEl>
                                          <p:spTgt spid="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396275"/>
                <a:ext cx="7131011" cy="3816856"/>
              </a:xfrm>
            </p:spPr>
            <p:txBody>
              <a:bodyPr>
                <a:normAutofit/>
              </a:bodyPr>
              <a:lstStyle/>
              <a:p>
                <a:pPr marL="0" indent="0">
                  <a:lnSpc>
                    <a:spcPct val="100000"/>
                  </a:lnSpc>
                  <a:buNone/>
                </a:pPr>
                <a:r>
                  <a:rPr lang="ja-JP" altLang="en-US" sz="2400" dirty="0" smtClean="0"/>
                  <a:t>グレースケール</a:t>
                </a:r>
                <a:r>
                  <a:rPr kumimoji="1" lang="ja-JP" altLang="en-US" sz="2400" dirty="0" smtClean="0"/>
                  <a:t>画像からコーナーを検出</a:t>
                </a:r>
                <a:endParaRPr kumimoji="1" lang="en-US" altLang="ja-JP" sz="2400" dirty="0" smtClean="0"/>
              </a:p>
              <a:p>
                <a:pPr marL="457200" indent="-457200">
                  <a:lnSpc>
                    <a:spcPct val="100000"/>
                  </a:lnSpc>
                  <a:buFont typeface="+mj-lt"/>
                  <a:buAutoNum type="arabicPeriod"/>
                </a:pPr>
                <a:r>
                  <a:rPr lang="ja-JP" altLang="en-US" sz="2000" dirty="0" smtClean="0"/>
                  <a:t>各画素</a:t>
                </a:r>
                <a:r>
                  <a:rPr lang="en-US" altLang="ja-JP" sz="2000" dirty="0" smtClean="0"/>
                  <a:t>(</a:t>
                </a:r>
                <a:r>
                  <a:rPr lang="en-US" altLang="ja-JP" sz="2000" i="1" dirty="0" err="1"/>
                  <a:t>x,y</a:t>
                </a:r>
                <a:r>
                  <a:rPr lang="en-US" altLang="ja-JP" sz="2000" dirty="0" smtClean="0"/>
                  <a:t>)</a:t>
                </a:r>
                <a:r>
                  <a:rPr lang="ja-JP" altLang="en-US" sz="2000" dirty="0" smtClean="0"/>
                  <a:t>における</a:t>
                </a:r>
                <a:r>
                  <a:rPr lang="en-US" altLang="ja-JP" sz="2000" dirty="0" smtClean="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smtClean="0"/>
                  <a:t> と固有値</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oMath>
                </a14:m>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lang="ja-JP" altLang="en-US" sz="2000" dirty="0" smtClean="0"/>
                  <a:t>を計算</a:t>
                </a:r>
                <a:endParaRPr kumimoji="1" lang="en-US" altLang="ja-JP" sz="2000" dirty="0" smtClean="0"/>
              </a:p>
              <a:p>
                <a:pPr marL="457200" indent="-457200">
                  <a:lnSpc>
                    <a:spcPct val="100000"/>
                  </a:lnSpc>
                  <a:buFont typeface="+mj-lt"/>
                  <a:buAutoNum type="arabicPeriod"/>
                </a:pPr>
                <a:r>
                  <a:rPr lang="ja-JP" altLang="en-US" sz="2000" dirty="0" smtClean="0"/>
                  <a:t>各画素</a:t>
                </a:r>
                <a:r>
                  <a:rPr lang="en-US" altLang="ja-JP" sz="2000" dirty="0"/>
                  <a:t>(</a:t>
                </a:r>
                <a:r>
                  <a:rPr lang="en-US" altLang="ja-JP" sz="2000" i="1" dirty="0" err="1"/>
                  <a:t>x,y</a:t>
                </a:r>
                <a:r>
                  <a:rPr lang="en-US" altLang="ja-JP" sz="2000" dirty="0" smtClean="0"/>
                  <a:t>)</a:t>
                </a:r>
                <a:r>
                  <a:rPr lang="ja-JP" altLang="en-US" sz="2000" dirty="0" smtClean="0"/>
                  <a:t>において</a:t>
                </a:r>
                <a14:m>
                  <m:oMath xmlns:m="http://schemas.openxmlformats.org/officeDocument/2006/math">
                    <m:r>
                      <a:rPr lang="en-US" altLang="ja-JP" sz="2000" b="0" i="1" dirty="0" smtClean="0">
                        <a:solidFill>
                          <a:srgbClr val="C00000"/>
                        </a:solidFill>
                        <a:latin typeface="Cambria Math" panose="02040503050406030204" pitchFamily="18" charset="0"/>
                      </a:rPr>
                      <m:t>𝑅</m:t>
                    </m:r>
                    <m:r>
                      <a:rPr lang="en-US" altLang="ja-JP" sz="2000" b="0" i="1" dirty="0" smtClean="0">
                        <a:solidFill>
                          <a:srgbClr val="C00000"/>
                        </a:solidFill>
                        <a:latin typeface="Cambria Math" panose="02040503050406030204" pitchFamily="18" charset="0"/>
                      </a:rPr>
                      <m:t>=</m:t>
                    </m:r>
                    <m:sSub>
                      <m:sSubPr>
                        <m:ctrlPr>
                          <a:rPr lang="en-US" altLang="ja-JP" sz="2000" b="0" i="1" dirty="0" smtClean="0">
                            <a:solidFill>
                              <a:srgbClr val="C00000"/>
                            </a:solidFill>
                            <a:latin typeface="Cambria Math" panose="02040503050406030204" pitchFamily="18" charset="0"/>
                          </a:rPr>
                        </m:ctrlPr>
                      </m:sSubPr>
                      <m:e>
                        <m:r>
                          <a:rPr lang="en-US" altLang="ja-JP" sz="2000" i="1" dirty="0" smtClean="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r>
                      <a:rPr lang="en-US" altLang="ja-JP" sz="2000" b="0" i="1" dirty="0" smtClean="0">
                        <a:solidFill>
                          <a:srgbClr val="C00000"/>
                        </a:solidFill>
                        <a:latin typeface="Cambria Math" panose="02040503050406030204" pitchFamily="18" charset="0"/>
                      </a:rPr>
                      <m:t> −</m:t>
                    </m:r>
                    <m:r>
                      <a:rPr lang="en-US" altLang="ja-JP" sz="2000" b="0" i="1" dirty="0" smtClean="0">
                        <a:solidFill>
                          <a:srgbClr val="C00000"/>
                        </a:solidFill>
                        <a:latin typeface="Cambria Math" panose="02040503050406030204" pitchFamily="18" charset="0"/>
                      </a:rPr>
                      <m:t>𝑘</m:t>
                    </m:r>
                    <m:sSup>
                      <m:sSupPr>
                        <m:ctrlPr>
                          <a:rPr lang="en-US" altLang="ja-JP" sz="2000" b="0" i="1" dirty="0" smtClean="0">
                            <a:solidFill>
                              <a:srgbClr val="C00000"/>
                            </a:solidFill>
                            <a:latin typeface="Cambria Math" panose="02040503050406030204" pitchFamily="18" charset="0"/>
                          </a:rPr>
                        </m:ctrlPr>
                      </m:sSupPr>
                      <m:e>
                        <m:d>
                          <m:dPr>
                            <m:ctrlPr>
                              <a:rPr lang="en-US" altLang="ja-JP" sz="2000" b="0" i="1" dirty="0" smtClean="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b="0" i="0"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e>
                        </m:d>
                      </m:e>
                      <m:sup>
                        <m:r>
                          <a:rPr lang="en-US" altLang="ja-JP" sz="2000" b="0" i="1" dirty="0" smtClean="0">
                            <a:solidFill>
                              <a:srgbClr val="C00000"/>
                            </a:solidFill>
                            <a:latin typeface="Cambria Math" panose="02040503050406030204" pitchFamily="18" charset="0"/>
                          </a:rPr>
                          <m:t>2</m:t>
                        </m:r>
                      </m:sup>
                    </m:sSup>
                  </m:oMath>
                </a14:m>
                <a:r>
                  <a:rPr lang="ja-JP" altLang="en-US" sz="2000" dirty="0" smtClean="0"/>
                  <a:t>を計算</a:t>
                </a:r>
                <a:endParaRPr lang="en-US" altLang="ja-JP" sz="2000" dirty="0" smtClean="0"/>
              </a:p>
              <a:p>
                <a:pPr marL="457200" indent="-457200">
                  <a:lnSpc>
                    <a:spcPct val="100000"/>
                  </a:lnSpc>
                  <a:buFont typeface="+mj-lt"/>
                  <a:buAutoNum type="arabicPeriod"/>
                </a:pPr>
                <a:r>
                  <a:rPr lang="en-US" altLang="ja-JP" sz="2000" i="1" dirty="0" smtClean="0"/>
                  <a:t>R</a:t>
                </a:r>
                <a:r>
                  <a:rPr lang="ja-JP" altLang="en-US" sz="2000" dirty="0" smtClean="0"/>
                  <a:t>が極大かつ閾値以上の点をコーナーとして出力する</a:t>
                </a:r>
                <a:endParaRPr lang="en-US" altLang="ja-JP" sz="2000" dirty="0"/>
              </a:p>
              <a:p>
                <a:pPr marL="0" indent="0">
                  <a:lnSpc>
                    <a:spcPct val="100000"/>
                  </a:lnSpc>
                  <a:buNone/>
                </a:pPr>
                <a:r>
                  <a:rPr kumimoji="1" lang="en-US" altLang="ja-JP" sz="2000" dirty="0" smtClean="0"/>
                  <a:t>※</a:t>
                </a:r>
                <a:r>
                  <a:rPr kumimoji="1" lang="ja-JP" altLang="en-US" sz="2000" dirty="0" smtClean="0"/>
                  <a:t>ただし</a:t>
                </a:r>
                <a:r>
                  <a:rPr lang="ja-JP" altLang="en-US" sz="2000" dirty="0"/>
                  <a:t>，</a:t>
                </a:r>
                <a14:m>
                  <m:oMath xmlns:m="http://schemas.openxmlformats.org/officeDocument/2006/math">
                    <m:r>
                      <a:rPr lang="en-US" altLang="ja-JP" sz="2000" i="1" dirty="0">
                        <a:latin typeface="Cambria Math" panose="02040503050406030204" pitchFamily="18" charset="0"/>
                      </a:rPr>
                      <m:t>𝑘</m:t>
                    </m:r>
                  </m:oMath>
                </a14:m>
                <a:r>
                  <a:rPr kumimoji="1" lang="ja-JP" altLang="en-US" sz="2000" dirty="0" smtClean="0"/>
                  <a:t>はユーザが指定するパラメタ </a:t>
                </a:r>
                <a:r>
                  <a:rPr kumimoji="1" lang="en-US" altLang="ja-JP" sz="2000" dirty="0" smtClean="0"/>
                  <a:t>(0.04~0.06)</a:t>
                </a:r>
              </a:p>
              <a:p>
                <a:pPr marL="0" indent="0">
                  <a:lnSpc>
                    <a:spcPct val="100000"/>
                  </a:lnSpc>
                  <a:buNone/>
                </a:pPr>
                <a:r>
                  <a:rPr lang="en-US" altLang="ja-JP" sz="2000" dirty="0"/>
                  <a:t>※</a:t>
                </a:r>
                <a14:m>
                  <m:oMath xmlns:m="http://schemas.openxmlformats.org/officeDocument/2006/math">
                    <m:r>
                      <a:rPr lang="en-US" altLang="ja-JP" sz="2000" i="1" dirty="0" smtClean="0">
                        <a:solidFill>
                          <a:srgbClr val="C00000"/>
                        </a:solidFill>
                        <a:latin typeface="Cambria Math" panose="02040503050406030204" pitchFamily="18" charset="0"/>
                      </a:rPr>
                      <m:t>𝑅</m:t>
                    </m:r>
                    <m:r>
                      <a:rPr lang="en-US" altLang="ja-JP" sz="2000" i="1"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r>
                      <a:rPr lang="en-US" altLang="ja-JP" sz="2000" i="1" dirty="0">
                        <a:solidFill>
                          <a:srgbClr val="C00000"/>
                        </a:solidFill>
                        <a:latin typeface="Cambria Math" panose="02040503050406030204" pitchFamily="18" charset="0"/>
                      </a:rPr>
                      <m:t> −</m:t>
                    </m:r>
                    <m:r>
                      <a:rPr lang="en-US" altLang="ja-JP" sz="2000" i="1" dirty="0">
                        <a:solidFill>
                          <a:srgbClr val="C00000"/>
                        </a:solidFill>
                        <a:latin typeface="Cambria Math" panose="02040503050406030204" pitchFamily="18" charset="0"/>
                      </a:rPr>
                      <m:t>𝑘</m:t>
                    </m:r>
                    <m:sSup>
                      <m:sSupPr>
                        <m:ctrlPr>
                          <a:rPr lang="en-US" altLang="ja-JP" sz="2000" i="1" dirty="0">
                            <a:solidFill>
                              <a:srgbClr val="C00000"/>
                            </a:solidFill>
                            <a:latin typeface="Cambria Math" panose="02040503050406030204" pitchFamily="18" charset="0"/>
                          </a:rPr>
                        </m:ctrlPr>
                      </m:sSupPr>
                      <m:e>
                        <m:d>
                          <m:dPr>
                            <m:ctrlPr>
                              <a:rPr lang="en-US" altLang="ja-JP" sz="2000" i="1" dirty="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dirty="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e>
                        </m:d>
                      </m:e>
                      <m:sup>
                        <m:r>
                          <a:rPr lang="en-US" altLang="ja-JP" sz="2000" i="1" dirty="0">
                            <a:solidFill>
                              <a:srgbClr val="C00000"/>
                            </a:solidFill>
                            <a:latin typeface="Cambria Math" panose="02040503050406030204" pitchFamily="18" charset="0"/>
                          </a:rPr>
                          <m:t>2</m:t>
                        </m:r>
                      </m:sup>
                    </m:sSup>
                    <m:r>
                      <a:rPr lang="en-US" altLang="ja-JP" sz="2000" b="0" i="0" dirty="0" smtClean="0">
                        <a:solidFill>
                          <a:srgbClr val="C00000"/>
                        </a:solidFill>
                        <a:latin typeface="Cambria Math" panose="02040503050406030204" pitchFamily="18" charset="0"/>
                      </a:rPr>
                      <m:t> </m:t>
                    </m:r>
                  </m:oMath>
                </a14:m>
                <a:r>
                  <a:rPr kumimoji="1" lang="ja-JP" altLang="en-US" sz="2000" dirty="0" smtClean="0">
                    <a:solidFill>
                      <a:srgbClr val="C00000"/>
                    </a:solidFill>
                  </a:rPr>
                  <a:t>は</a:t>
                </a:r>
                <a:r>
                  <a:rPr kumimoji="1" lang="ja-JP" altLang="en-US" sz="2000" dirty="0" smtClean="0"/>
                  <a:t>，コーナーらしさを現す関数</a:t>
                </a:r>
                <a:r>
                  <a:rPr lang="en-US" altLang="ja-JP" sz="2000" dirty="0"/>
                  <a:t> </a:t>
                </a:r>
                <a:r>
                  <a:rPr lang="en-US" altLang="ja-JP" sz="2000" dirty="0" smtClean="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r>
                      <m:rPr>
                        <m:nor/>
                      </m:rPr>
                      <a:rPr lang="ja-JP" altLang="en-US" sz="2000" dirty="0"/>
                      <m:t>と</m:t>
                    </m:r>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kumimoji="1" lang="ja-JP" altLang="en-US" sz="2000" dirty="0" smtClean="0"/>
                  <a:t>が大きくかつ近いときに大きな値を返す</a:t>
                </a:r>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396275"/>
                <a:ext cx="7131011" cy="3816856"/>
              </a:xfrm>
              <a:blipFill rotWithShape="0">
                <a:blip r:embed="rId2"/>
                <a:stretch>
                  <a:fillRect l="-1454" t="-1278"/>
                </a:stretch>
              </a:blipFill>
            </p:spPr>
            <p:txBody>
              <a:bodyPr/>
              <a:lstStyle/>
              <a:p>
                <a:r>
                  <a:rPr lang="ja-JP" altLang="en-US">
                    <a:noFill/>
                  </a:rPr>
                  <a:t> </a:t>
                </a:r>
              </a:p>
            </p:txBody>
          </p:sp>
        </mc:Fallback>
      </mc:AlternateContent>
      <p:sp>
        <p:nvSpPr>
          <p:cNvPr id="5" name="正方形/長方形 4"/>
          <p:cNvSpPr/>
          <p:nvPr/>
        </p:nvSpPr>
        <p:spPr>
          <a:xfrm>
            <a:off x="637627" y="5116814"/>
            <a:ext cx="7134773" cy="646331"/>
          </a:xfrm>
          <a:prstGeom prst="rect">
            <a:avLst/>
          </a:prstGeom>
        </p:spPr>
        <p:txBody>
          <a:bodyPr wrap="square">
            <a:spAutoFit/>
          </a:bodyPr>
          <a:lstStyle/>
          <a:p>
            <a:r>
              <a:rPr lang="ja-JP" altLang="en-US" dirty="0"/>
              <a:t>評価式</a:t>
            </a:r>
            <a:r>
              <a:rPr lang="en-US" altLang="ja-JP" dirty="0"/>
              <a:t>R</a:t>
            </a:r>
            <a:r>
              <a:rPr lang="ja-JP" altLang="en-US" dirty="0"/>
              <a:t>の</a:t>
            </a:r>
            <a:r>
              <a:rPr lang="en-US" altLang="ja-JP" dirty="0"/>
              <a:t>3D</a:t>
            </a:r>
            <a:r>
              <a:rPr lang="ja-JP" altLang="en-US" dirty="0" smtClean="0"/>
              <a:t>プロット </a:t>
            </a:r>
            <a:r>
              <a:rPr lang="en-US" altLang="ja-JP" dirty="0" smtClean="0">
                <a:sym typeface="Wingdings" panose="05000000000000000000" pitchFamily="2" charset="2"/>
              </a:rPr>
              <a:t> </a:t>
            </a:r>
            <a:endParaRPr lang="en-US" altLang="ja-JP" dirty="0" smtClean="0">
              <a:hlinkClick r:id="rId3"/>
            </a:endParaRPr>
          </a:p>
          <a:p>
            <a:r>
              <a:rPr lang="ja-JP" altLang="en-US" dirty="0" smtClean="0">
                <a:hlinkClick r:id="rId3"/>
              </a:rPr>
              <a:t>http</a:t>
            </a:r>
            <a:r>
              <a:rPr lang="ja-JP" altLang="en-US" dirty="0">
                <a:hlinkClick r:id="rId3"/>
              </a:rPr>
              <a:t>://www.wolframalpha.com/input/?i=z%3Dx*y+-+0.02*(x%2By)</a:t>
            </a:r>
            <a:r>
              <a:rPr lang="ja-JP" altLang="en-US" dirty="0" smtClean="0">
                <a:hlinkClick r:id="rId3"/>
              </a:rPr>
              <a:t>%5E2</a:t>
            </a:r>
            <a:endParaRPr lang="en-US" altLang="ja-JP" dirty="0" smtClean="0"/>
          </a:p>
        </p:txBody>
      </p:sp>
      <p:cxnSp>
        <p:nvCxnSpPr>
          <p:cNvPr id="8" name="直線矢印コネクタ 7"/>
          <p:cNvCxnSpPr/>
          <p:nvPr/>
        </p:nvCxnSpPr>
        <p:spPr>
          <a:xfrm>
            <a:off x="8422640" y="4734560"/>
            <a:ext cx="3484880"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8422640" y="1310640"/>
            <a:ext cx="0" cy="342392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p:cNvSpPr/>
              <p:nvPr/>
            </p:nvSpPr>
            <p:spPr>
              <a:xfrm>
                <a:off x="11524952" y="4687054"/>
                <a:ext cx="5477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1</m:t>
                          </m:r>
                        </m:sub>
                      </m:sSub>
                    </m:oMath>
                  </m:oMathPara>
                </a14:m>
                <a:endParaRPr lang="ja-JP" altLang="en-US" sz="2400" dirty="0">
                  <a:solidFill>
                    <a:schemeClr val="tx1"/>
                  </a:solidFill>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11524952" y="4687054"/>
                <a:ext cx="547779" cy="46166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7966556" y="1263134"/>
                <a:ext cx="5548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13" name="正方形/長方形 12"/>
              <p:cNvSpPr>
                <a:spLocks noRot="1" noChangeAspect="1" noMove="1" noResize="1" noEditPoints="1" noAdjustHandles="1" noChangeArrowheads="1" noChangeShapeType="1" noTextEdit="1"/>
              </p:cNvSpPr>
              <p:nvPr/>
            </p:nvSpPr>
            <p:spPr>
              <a:xfrm>
                <a:off x="7966556" y="1263134"/>
                <a:ext cx="554895" cy="461665"/>
              </a:xfrm>
              <a:prstGeom prst="rect">
                <a:avLst/>
              </a:prstGeom>
              <a:blipFill rotWithShape="0">
                <a:blip r:embed="rId5"/>
                <a:stretch>
                  <a:fillRect b="-1316"/>
                </a:stretch>
              </a:blipFill>
            </p:spPr>
            <p:txBody>
              <a:bodyPr/>
              <a:lstStyle/>
              <a:p>
                <a:r>
                  <a:rPr lang="ja-JP" altLang="en-US">
                    <a:noFill/>
                  </a:rPr>
                  <a:t> </a:t>
                </a:r>
              </a:p>
            </p:txBody>
          </p:sp>
        </mc:Fallback>
      </mc:AlternateContent>
      <p:pic>
        <p:nvPicPr>
          <p:cNvPr id="15" name="図 14"/>
          <p:cNvPicPr>
            <a:picLocks noChangeAspect="1"/>
          </p:cNvPicPr>
          <p:nvPr/>
        </p:nvPicPr>
        <p:blipFill rotWithShape="1">
          <a:blip r:embed="rId6">
            <a:extLst>
              <a:ext uri="{28A0092B-C50C-407E-A947-70E740481C1C}">
                <a14:useLocalDpi xmlns:a14="http://schemas.microsoft.com/office/drawing/2010/main" val="0"/>
              </a:ext>
            </a:extLst>
          </a:blip>
          <a:srcRect l="53743" t="32784" r="40924" b="60438"/>
          <a:stretch/>
        </p:blipFill>
        <p:spPr>
          <a:xfrm>
            <a:off x="8268850" y="5229225"/>
            <a:ext cx="1109980" cy="1057275"/>
          </a:xfrm>
          <a:prstGeom prst="rect">
            <a:avLst/>
          </a:prstGeom>
        </p:spPr>
      </p:pic>
      <p:pic>
        <p:nvPicPr>
          <p:cNvPr id="16" name="図 15"/>
          <p:cNvPicPr>
            <a:picLocks noChangeAspect="1"/>
          </p:cNvPicPr>
          <p:nvPr/>
        </p:nvPicPr>
        <p:blipFill rotWithShape="1">
          <a:blip r:embed="rId6">
            <a:extLst>
              <a:ext uri="{28A0092B-C50C-407E-A947-70E740481C1C}">
                <a14:useLocalDpi xmlns:a14="http://schemas.microsoft.com/office/drawing/2010/main" val="0"/>
              </a:ext>
            </a:extLst>
          </a:blip>
          <a:srcRect l="61601" t="25683" r="33066" b="67578"/>
          <a:stretch/>
        </p:blipFill>
        <p:spPr>
          <a:xfrm>
            <a:off x="9475232" y="5224463"/>
            <a:ext cx="1121424" cy="1062037"/>
          </a:xfrm>
          <a:prstGeom prst="rect">
            <a:avLst/>
          </a:prstGeom>
        </p:spPr>
      </p:pic>
      <p:pic>
        <p:nvPicPr>
          <p:cNvPr id="17" name="図 16"/>
          <p:cNvPicPr>
            <a:picLocks noChangeAspect="1"/>
          </p:cNvPicPr>
          <p:nvPr/>
        </p:nvPicPr>
        <p:blipFill rotWithShape="1">
          <a:blip r:embed="rId6">
            <a:extLst>
              <a:ext uri="{28A0092B-C50C-407E-A947-70E740481C1C}">
                <a14:useLocalDpi xmlns:a14="http://schemas.microsoft.com/office/drawing/2010/main" val="0"/>
              </a:ext>
            </a:extLst>
          </a:blip>
          <a:srcRect l="62030" t="20033" r="32637" b="72917"/>
          <a:stretch/>
        </p:blipFill>
        <p:spPr>
          <a:xfrm>
            <a:off x="10710906" y="5219201"/>
            <a:ext cx="1077169" cy="1067299"/>
          </a:xfrm>
          <a:prstGeom prst="rect">
            <a:avLst/>
          </a:prstGeom>
        </p:spPr>
      </p:pic>
      <p:sp>
        <p:nvSpPr>
          <p:cNvPr id="18" name="円/楕円 17"/>
          <p:cNvSpPr/>
          <p:nvPr/>
        </p:nvSpPr>
        <p:spPr>
          <a:xfrm>
            <a:off x="8625840" y="3622463"/>
            <a:ext cx="105156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Flat</a:t>
            </a:r>
            <a:endParaRPr kumimoji="1" lang="ja-JP" altLang="en-US" sz="2800" dirty="0"/>
          </a:p>
        </p:txBody>
      </p:sp>
      <p:sp>
        <p:nvSpPr>
          <p:cNvPr id="19" name="円/楕円 18"/>
          <p:cNvSpPr/>
          <p:nvPr/>
        </p:nvSpPr>
        <p:spPr>
          <a:xfrm>
            <a:off x="9860280" y="3622463"/>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Edge</a:t>
            </a:r>
            <a:endParaRPr kumimoji="1" lang="ja-JP" altLang="en-US" sz="2800" dirty="0"/>
          </a:p>
        </p:txBody>
      </p:sp>
      <p:sp>
        <p:nvSpPr>
          <p:cNvPr id="22" name="円/楕円 21"/>
          <p:cNvSpPr/>
          <p:nvPr/>
        </p:nvSpPr>
        <p:spPr>
          <a:xfrm rot="5400000">
            <a:off x="8054340" y="1953684"/>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Edge</a:t>
            </a:r>
            <a:endParaRPr kumimoji="1" lang="ja-JP" altLang="en-US" sz="2800" dirty="0"/>
          </a:p>
        </p:txBody>
      </p:sp>
      <p:sp>
        <p:nvSpPr>
          <p:cNvPr id="23" name="円/楕円 22"/>
          <p:cNvSpPr/>
          <p:nvPr/>
        </p:nvSpPr>
        <p:spPr>
          <a:xfrm>
            <a:off x="10294619" y="1209957"/>
            <a:ext cx="1775461" cy="1693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Corner</a:t>
            </a:r>
            <a:endParaRPr kumimoji="1" lang="ja-JP" altLang="en-US" sz="2800" dirty="0"/>
          </a:p>
        </p:txBody>
      </p:sp>
      <p:cxnSp>
        <p:nvCxnSpPr>
          <p:cNvPr id="25" name="直線コネクタ 24"/>
          <p:cNvCxnSpPr>
            <a:stCxn id="15" idx="0"/>
          </p:cNvCxnSpPr>
          <p:nvPr/>
        </p:nvCxnSpPr>
        <p:spPr>
          <a:xfrm flipV="1">
            <a:off x="8823840" y="4546600"/>
            <a:ext cx="155060" cy="6826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16" idx="0"/>
          </p:cNvCxnSpPr>
          <p:nvPr/>
        </p:nvCxnSpPr>
        <p:spPr>
          <a:xfrm flipV="1">
            <a:off x="10035944" y="4559300"/>
            <a:ext cx="225656" cy="66516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17" idx="0"/>
            <a:endCxn id="23" idx="4"/>
          </p:cNvCxnSpPr>
          <p:nvPr/>
        </p:nvCxnSpPr>
        <p:spPr>
          <a:xfrm flipH="1" flipV="1">
            <a:off x="11182350" y="2903221"/>
            <a:ext cx="67141" cy="2315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855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256575"/>
                <a:ext cx="7131011" cy="2223225"/>
              </a:xfrm>
            </p:spPr>
            <p:txBody>
              <a:bodyPr>
                <a:normAutofit/>
              </a:bodyPr>
              <a:lstStyle/>
              <a:p>
                <a:pPr marL="0" indent="0">
                  <a:lnSpc>
                    <a:spcPct val="100000"/>
                  </a:lnSpc>
                  <a:buNone/>
                </a:pPr>
                <a:r>
                  <a:rPr lang="ja-JP" altLang="en-US" sz="2400" dirty="0" smtClean="0">
                    <a:solidFill>
                      <a:schemeClr val="tx1"/>
                    </a:solidFill>
                  </a:rPr>
                  <a:t>グレースケール</a:t>
                </a:r>
                <a:r>
                  <a:rPr kumimoji="1" lang="ja-JP" altLang="en-US" sz="2400" dirty="0" smtClean="0">
                    <a:solidFill>
                      <a:schemeClr val="tx1"/>
                    </a:solidFill>
                  </a:rPr>
                  <a:t>画像からコーナーを検出</a:t>
                </a:r>
                <a:endParaRPr kumimoji="1" lang="en-US" altLang="ja-JP" sz="2400" dirty="0" smtClean="0">
                  <a:solidFill>
                    <a:schemeClr val="tx1"/>
                  </a:solidFill>
                </a:endParaRPr>
              </a:p>
              <a:p>
                <a:pPr marL="457200" indent="-457200">
                  <a:lnSpc>
                    <a:spcPct val="100000"/>
                  </a:lnSpc>
                  <a:buFont typeface="+mj-lt"/>
                  <a:buAutoNum type="arabicPeriod"/>
                </a:pPr>
                <a:r>
                  <a:rPr lang="ja-JP" altLang="en-US" sz="2000" dirty="0" smtClean="0">
                    <a:solidFill>
                      <a:schemeClr val="tx1"/>
                    </a:solidFill>
                  </a:rPr>
                  <a:t>各画素</a:t>
                </a:r>
                <a:r>
                  <a:rPr lang="en-US" altLang="ja-JP" sz="2000" dirty="0" smtClean="0">
                    <a:solidFill>
                      <a:schemeClr val="tx1"/>
                    </a:solidFill>
                  </a:rPr>
                  <a:t>(</a:t>
                </a:r>
                <a:r>
                  <a:rPr lang="en-US" altLang="ja-JP" sz="2000" i="1" dirty="0" err="1">
                    <a:solidFill>
                      <a:schemeClr val="tx1"/>
                    </a:solidFill>
                  </a:rPr>
                  <a:t>x,y</a:t>
                </a:r>
                <a:r>
                  <a:rPr lang="en-US" altLang="ja-JP" sz="2000" dirty="0" smtClean="0">
                    <a:solidFill>
                      <a:schemeClr val="tx1"/>
                    </a:solidFill>
                  </a:rPr>
                  <a:t>)</a:t>
                </a:r>
                <a:r>
                  <a:rPr lang="ja-JP" altLang="en-US" sz="2000" dirty="0" smtClean="0">
                    <a:solidFill>
                      <a:schemeClr val="tx1"/>
                    </a:solidFill>
                  </a:rPr>
                  <a:t>における</a:t>
                </a:r>
                <a:r>
                  <a:rPr lang="en-US" altLang="ja-JP" sz="2000" dirty="0" smtClean="0">
                    <a:solidFill>
                      <a:schemeClr val="tx1"/>
                    </a:solidFill>
                  </a:rPr>
                  <a:t>Structure Tensor </a:t>
                </a:r>
                <a14:m>
                  <m:oMath xmlns:m="http://schemas.openxmlformats.org/officeDocument/2006/math">
                    <m:r>
                      <a:rPr lang="en-US" altLang="ja-JP" sz="2000" b="1">
                        <a:solidFill>
                          <a:schemeClr val="tx1"/>
                        </a:solidFill>
                        <a:latin typeface="Cambria Math" panose="02040503050406030204" pitchFamily="18" charset="0"/>
                      </a:rPr>
                      <m:t>𝐀</m:t>
                    </m:r>
                  </m:oMath>
                </a14:m>
                <a:r>
                  <a:rPr lang="ja-JP" altLang="en-US" sz="2000" dirty="0" smtClean="0">
                    <a:solidFill>
                      <a:schemeClr val="tx1"/>
                    </a:solidFill>
                  </a:rPr>
                  <a:t> と固有値</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oMath>
                </a14:m>
                <a:r>
                  <a:rPr lang="en-US" altLang="ja-JP" sz="2000" dirty="0">
                    <a:solidFill>
                      <a:schemeClr val="tx1"/>
                    </a:solidFill>
                  </a:rPr>
                  <a:t>, </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2</m:t>
                        </m:r>
                      </m:sub>
                    </m:sSub>
                  </m:oMath>
                </a14:m>
                <a:r>
                  <a:rPr lang="ja-JP" altLang="en-US" sz="2000" dirty="0" smtClean="0">
                    <a:solidFill>
                      <a:schemeClr val="tx1"/>
                    </a:solidFill>
                  </a:rPr>
                  <a:t>を計算</a:t>
                </a:r>
                <a:endParaRPr kumimoji="1" lang="en-US" altLang="ja-JP" sz="2000" dirty="0" smtClean="0">
                  <a:solidFill>
                    <a:schemeClr val="tx1"/>
                  </a:solidFill>
                </a:endParaRPr>
              </a:p>
              <a:p>
                <a:pPr marL="457200" indent="-457200">
                  <a:lnSpc>
                    <a:spcPct val="100000"/>
                  </a:lnSpc>
                  <a:buFont typeface="+mj-lt"/>
                  <a:buAutoNum type="arabicPeriod"/>
                </a:pPr>
                <a:r>
                  <a:rPr lang="ja-JP" altLang="en-US" sz="2000" dirty="0" smtClean="0">
                    <a:solidFill>
                      <a:schemeClr val="tx1"/>
                    </a:solidFill>
                  </a:rPr>
                  <a:t>各画素</a:t>
                </a:r>
                <a:r>
                  <a:rPr lang="en-US" altLang="ja-JP" sz="2000" dirty="0">
                    <a:solidFill>
                      <a:schemeClr val="tx1"/>
                    </a:solidFill>
                  </a:rPr>
                  <a:t>(</a:t>
                </a:r>
                <a:r>
                  <a:rPr lang="en-US" altLang="ja-JP" sz="2000" i="1" dirty="0" err="1">
                    <a:solidFill>
                      <a:schemeClr val="tx1"/>
                    </a:solidFill>
                  </a:rPr>
                  <a:t>x,y</a:t>
                </a:r>
                <a:r>
                  <a:rPr lang="en-US" altLang="ja-JP" sz="2000" dirty="0" smtClean="0">
                    <a:solidFill>
                      <a:schemeClr val="tx1"/>
                    </a:solidFill>
                  </a:rPr>
                  <a:t>)</a:t>
                </a:r>
                <a:r>
                  <a:rPr lang="ja-JP" altLang="en-US" sz="2000" dirty="0" smtClean="0">
                    <a:solidFill>
                      <a:schemeClr val="tx1"/>
                    </a:solidFill>
                  </a:rPr>
                  <a:t>において</a:t>
                </a:r>
                <a14:m>
                  <m:oMath xmlns:m="http://schemas.openxmlformats.org/officeDocument/2006/math">
                    <m:r>
                      <a:rPr lang="en-US" altLang="ja-JP" sz="2000" b="0" i="1" dirty="0" smtClean="0">
                        <a:solidFill>
                          <a:schemeClr val="tx1"/>
                        </a:solidFill>
                        <a:latin typeface="Cambria Math" panose="02040503050406030204" pitchFamily="18" charset="0"/>
                      </a:rPr>
                      <m:t>𝑅</m:t>
                    </m:r>
                    <m:r>
                      <a:rPr lang="en-US" altLang="ja-JP" sz="2000" b="0" i="1" dirty="0" smtClean="0">
                        <a:solidFill>
                          <a:schemeClr val="tx1"/>
                        </a:solidFill>
                        <a:latin typeface="Cambria Math" panose="02040503050406030204" pitchFamily="18" charset="0"/>
                      </a:rPr>
                      <m:t>=</m:t>
                    </m:r>
                    <m:sSub>
                      <m:sSubPr>
                        <m:ctrlPr>
                          <a:rPr lang="en-US" altLang="ja-JP" sz="2000" b="0" i="1" dirty="0" smtClean="0">
                            <a:solidFill>
                              <a:schemeClr val="tx1"/>
                            </a:solidFill>
                            <a:latin typeface="Cambria Math" panose="02040503050406030204" pitchFamily="18" charset="0"/>
                          </a:rPr>
                        </m:ctrlPr>
                      </m:sSubPr>
                      <m:e>
                        <m:r>
                          <a:rPr lang="en-US" altLang="ja-JP" sz="2000" i="1" dirty="0" smtClean="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1</m:t>
                        </m:r>
                      </m:sub>
                    </m:sSub>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r>
                      <a:rPr lang="en-US" altLang="ja-JP" sz="2000" b="0" i="1" dirty="0" smtClean="0">
                        <a:solidFill>
                          <a:schemeClr val="tx1"/>
                        </a:solidFill>
                        <a:latin typeface="Cambria Math" panose="02040503050406030204" pitchFamily="18" charset="0"/>
                      </a:rPr>
                      <m:t> −</m:t>
                    </m:r>
                    <m:r>
                      <a:rPr lang="en-US" altLang="ja-JP" sz="2000" b="0" i="1" dirty="0" smtClean="0">
                        <a:solidFill>
                          <a:schemeClr val="tx1"/>
                        </a:solidFill>
                        <a:latin typeface="Cambria Math" panose="02040503050406030204" pitchFamily="18" charset="0"/>
                      </a:rPr>
                      <m:t>𝑘</m:t>
                    </m:r>
                    <m:sSup>
                      <m:sSupPr>
                        <m:ctrlPr>
                          <a:rPr lang="en-US" altLang="ja-JP" sz="2000" b="0" i="1" dirty="0" smtClean="0">
                            <a:solidFill>
                              <a:schemeClr val="tx1"/>
                            </a:solidFill>
                            <a:latin typeface="Cambria Math" panose="02040503050406030204" pitchFamily="18" charset="0"/>
                          </a:rPr>
                        </m:ctrlPr>
                      </m:sSupPr>
                      <m:e>
                        <m:d>
                          <m:dPr>
                            <m:ctrlPr>
                              <a:rPr lang="en-US" altLang="ja-JP" sz="2000" b="0" i="1" dirty="0" smtClean="0">
                                <a:solidFill>
                                  <a:schemeClr val="tx1"/>
                                </a:solidFill>
                                <a:latin typeface="Cambria Math" panose="02040503050406030204" pitchFamily="18" charset="0"/>
                              </a:rPr>
                            </m:ctrlPr>
                          </m:dPr>
                          <m:e>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r>
                              <a:rPr lang="en-US" altLang="ja-JP" sz="2000" b="0" i="0" dirty="0" smtClean="0">
                                <a:solidFill>
                                  <a:schemeClr val="tx1"/>
                                </a:solidFill>
                                <a:latin typeface="Cambria Math" panose="02040503050406030204" pitchFamily="18" charset="0"/>
                              </a:rPr>
                              <m:t>+</m:t>
                            </m:r>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e>
                        </m:d>
                      </m:e>
                      <m:sup>
                        <m:r>
                          <a:rPr lang="en-US" altLang="ja-JP" sz="2000" b="0" i="1" dirty="0" smtClean="0">
                            <a:solidFill>
                              <a:schemeClr val="tx1"/>
                            </a:solidFill>
                            <a:latin typeface="Cambria Math" panose="02040503050406030204" pitchFamily="18" charset="0"/>
                          </a:rPr>
                          <m:t>2</m:t>
                        </m:r>
                      </m:sup>
                    </m:sSup>
                  </m:oMath>
                </a14:m>
                <a:r>
                  <a:rPr lang="ja-JP" altLang="en-US" sz="2000" dirty="0" smtClean="0">
                    <a:solidFill>
                      <a:schemeClr val="tx1"/>
                    </a:solidFill>
                  </a:rPr>
                  <a:t>を計算</a:t>
                </a:r>
                <a:endParaRPr lang="en-US" altLang="ja-JP" sz="2000" dirty="0" smtClean="0">
                  <a:solidFill>
                    <a:schemeClr val="tx1"/>
                  </a:solidFill>
                </a:endParaRPr>
              </a:p>
              <a:p>
                <a:pPr marL="457200" indent="-457200">
                  <a:lnSpc>
                    <a:spcPct val="100000"/>
                  </a:lnSpc>
                  <a:buFont typeface="+mj-lt"/>
                  <a:buAutoNum type="arabicPeriod"/>
                </a:pPr>
                <a:r>
                  <a:rPr lang="en-US" altLang="ja-JP" sz="2000" i="1" dirty="0" smtClean="0">
                    <a:solidFill>
                      <a:schemeClr val="tx1"/>
                    </a:solidFill>
                  </a:rPr>
                  <a:t>R</a:t>
                </a:r>
                <a:r>
                  <a:rPr lang="ja-JP" altLang="en-US" sz="2000" dirty="0" smtClean="0">
                    <a:solidFill>
                      <a:schemeClr val="tx1"/>
                    </a:solidFill>
                  </a:rPr>
                  <a:t>が極大かつ閾値以上の点をコーナーとして出力する</a:t>
                </a:r>
                <a:endParaRPr lang="en-US" altLang="ja-JP" sz="2000" dirty="0">
                  <a:solidFill>
                    <a:schemeClr val="tx1"/>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256575"/>
                <a:ext cx="7131011" cy="2223225"/>
              </a:xfrm>
              <a:blipFill rotWithShape="0">
                <a:blip r:embed="rId2"/>
                <a:stretch>
                  <a:fillRect l="-1454" t="-2192" b="-2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667665" y="4482375"/>
                <a:ext cx="7131011" cy="2223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400" dirty="0" smtClean="0"/>
                  <a:t>グレースケール画像からコーナーを検出 </a:t>
                </a:r>
                <a:r>
                  <a:rPr lang="en-US" altLang="ja-JP" sz="2400" b="1" dirty="0" smtClean="0">
                    <a:solidFill>
                      <a:srgbClr val="FF0000"/>
                    </a:solidFill>
                  </a:rPr>
                  <a:t>new</a:t>
                </a:r>
              </a:p>
              <a:p>
                <a:pPr marL="457200" indent="-457200">
                  <a:lnSpc>
                    <a:spcPct val="100000"/>
                  </a:lnSpc>
                  <a:buFont typeface="+mj-lt"/>
                  <a:buAutoNum type="arabicPeriod"/>
                </a:pPr>
                <a:r>
                  <a:rPr lang="ja-JP" altLang="en-US" sz="2000" dirty="0" smtClean="0"/>
                  <a:t>各画素</a:t>
                </a:r>
                <a:r>
                  <a:rPr lang="en-US" altLang="ja-JP" sz="2000" dirty="0" smtClean="0"/>
                  <a:t>(</a:t>
                </a:r>
                <a:r>
                  <a:rPr lang="en-US" altLang="ja-JP" sz="2000" i="1" dirty="0" err="1"/>
                  <a:t>x,y</a:t>
                </a:r>
                <a:r>
                  <a:rPr lang="en-US" altLang="ja-JP" sz="2000" dirty="0" smtClean="0"/>
                  <a:t>)</a:t>
                </a:r>
                <a:r>
                  <a:rPr lang="ja-JP" altLang="en-US" sz="2000" dirty="0" smtClean="0"/>
                  <a:t>における</a:t>
                </a:r>
                <a:r>
                  <a:rPr lang="en-US" altLang="ja-JP" sz="2000" dirty="0" smtClean="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smtClean="0"/>
                  <a:t> を計算</a:t>
                </a:r>
                <a:endParaRPr lang="en-US" altLang="ja-JP" sz="2000" dirty="0" smtClean="0"/>
              </a:p>
              <a:p>
                <a:pPr marL="457200" indent="-457200">
                  <a:lnSpc>
                    <a:spcPct val="100000"/>
                  </a:lnSpc>
                  <a:buFont typeface="+mj-lt"/>
                  <a:buAutoNum type="arabicPeriod"/>
                </a:pPr>
                <a:r>
                  <a:rPr lang="ja-JP" altLang="en-US" sz="2000" dirty="0" smtClean="0"/>
                  <a:t>各画素</a:t>
                </a:r>
                <a:r>
                  <a:rPr lang="en-US" altLang="ja-JP" sz="2000" dirty="0"/>
                  <a:t>(</a:t>
                </a:r>
                <a:r>
                  <a:rPr lang="en-US" altLang="ja-JP" sz="2000" i="1" dirty="0" err="1"/>
                  <a:t>x,y</a:t>
                </a:r>
                <a:r>
                  <a:rPr lang="en-US" altLang="ja-JP" sz="2000" dirty="0" smtClean="0"/>
                  <a:t>)</a:t>
                </a:r>
                <a:r>
                  <a:rPr lang="ja-JP" altLang="en-US" sz="2000" dirty="0" smtClean="0"/>
                  <a:t>において</a:t>
                </a:r>
                <a14:m>
                  <m:oMath xmlns:m="http://schemas.openxmlformats.org/officeDocument/2006/math">
                    <m:r>
                      <a:rPr lang="en-US" altLang="ja-JP" sz="2000" i="1" dirty="0" smtClean="0">
                        <a:latin typeface="Cambria Math" panose="02040503050406030204" pitchFamily="18" charset="0"/>
                      </a:rPr>
                      <m:t>𝑅</m:t>
                    </m:r>
                    <m:r>
                      <a:rPr lang="en-US" altLang="ja-JP" sz="2000" i="1" dirty="0" smtClean="0">
                        <a:latin typeface="Cambria Math" panose="02040503050406030204" pitchFamily="18" charset="0"/>
                      </a:rPr>
                      <m:t>=</m:t>
                    </m:r>
                    <m:func>
                      <m:funcPr>
                        <m:ctrlPr>
                          <a:rPr lang="en-US" altLang="ja-JP" sz="2000" b="0" i="1" dirty="0" smtClean="0">
                            <a:latin typeface="Cambria Math" panose="02040503050406030204" pitchFamily="18" charset="0"/>
                          </a:rPr>
                        </m:ctrlPr>
                      </m:funcPr>
                      <m:fName>
                        <m:r>
                          <m:rPr>
                            <m:sty m:val="p"/>
                          </m:rPr>
                          <a:rPr lang="en-US" altLang="ja-JP" sz="2000" b="0" i="0" dirty="0" smtClean="0">
                            <a:latin typeface="Cambria Math" panose="02040503050406030204" pitchFamily="18" charset="0"/>
                          </a:rPr>
                          <m:t>det</m:t>
                        </m:r>
                      </m:fName>
                      <m:e>
                        <m:r>
                          <a:rPr lang="en-US" altLang="ja-JP" sz="2000" b="1" i="0" dirty="0" smtClean="0">
                            <a:latin typeface="Cambria Math" panose="02040503050406030204" pitchFamily="18" charset="0"/>
                          </a:rPr>
                          <m:t>𝐀</m:t>
                        </m:r>
                      </m:e>
                    </m:func>
                    <m:r>
                      <a:rPr lang="en-US" altLang="ja-JP" sz="2000" i="1" dirty="0" smtClean="0">
                        <a:latin typeface="Cambria Math" panose="02040503050406030204" pitchFamily="18" charset="0"/>
                      </a:rPr>
                      <m:t> −</m:t>
                    </m:r>
                    <m:r>
                      <a:rPr lang="en-US" altLang="ja-JP" sz="2000" i="1" dirty="0" smtClean="0">
                        <a:latin typeface="Cambria Math" panose="02040503050406030204" pitchFamily="18" charset="0"/>
                      </a:rPr>
                      <m:t>𝑘</m:t>
                    </m:r>
                    <m:sSup>
                      <m:sSupPr>
                        <m:ctrlPr>
                          <a:rPr lang="en-US" altLang="ja-JP" sz="2000" i="1" dirty="0" smtClean="0">
                            <a:latin typeface="Cambria Math" panose="02040503050406030204" pitchFamily="18" charset="0"/>
                          </a:rPr>
                        </m:ctrlPr>
                      </m:sSupPr>
                      <m:e>
                        <m:d>
                          <m:dPr>
                            <m:ctrlPr>
                              <a:rPr lang="en-US" altLang="ja-JP" sz="2000" i="1" dirty="0" smtClean="0">
                                <a:latin typeface="Cambria Math" panose="02040503050406030204" pitchFamily="18" charset="0"/>
                              </a:rPr>
                            </m:ctrlPr>
                          </m:dPr>
                          <m:e>
                            <m:r>
                              <a:rPr lang="en-US" altLang="ja-JP" sz="2000" b="0" i="1" dirty="0" smtClean="0">
                                <a:latin typeface="Cambria Math" panose="02040503050406030204" pitchFamily="18" charset="0"/>
                              </a:rPr>
                              <m:t> </m:t>
                            </m:r>
                            <m:r>
                              <m:rPr>
                                <m:sty m:val="p"/>
                              </m:rPr>
                              <a:rPr lang="en-US" altLang="ja-JP" sz="2000" b="0" i="0" dirty="0" smtClean="0">
                                <a:latin typeface="Cambria Math" panose="02040503050406030204" pitchFamily="18" charset="0"/>
                              </a:rPr>
                              <m:t>tr</m:t>
                            </m:r>
                            <m:r>
                              <a:rPr lang="en-US" altLang="ja-JP" sz="2000" b="0" i="1" dirty="0" smtClean="0">
                                <a:latin typeface="Cambria Math" panose="02040503050406030204" pitchFamily="18" charset="0"/>
                              </a:rPr>
                              <m:t> </m:t>
                            </m:r>
                            <m:r>
                              <a:rPr lang="en-US" altLang="ja-JP" sz="2000" b="1" i="0" dirty="0" smtClean="0">
                                <a:latin typeface="Cambria Math" panose="02040503050406030204" pitchFamily="18" charset="0"/>
                              </a:rPr>
                              <m:t>𝐀</m:t>
                            </m:r>
                            <m:r>
                              <a:rPr lang="en-US" altLang="ja-JP" sz="2000" b="0" i="1" dirty="0" smtClean="0">
                                <a:latin typeface="Cambria Math" panose="02040503050406030204" pitchFamily="18" charset="0"/>
                              </a:rPr>
                              <m:t> </m:t>
                            </m:r>
                          </m:e>
                        </m:d>
                      </m:e>
                      <m:sup>
                        <m:r>
                          <a:rPr lang="en-US" altLang="ja-JP" sz="2000" i="1" dirty="0" smtClean="0">
                            <a:latin typeface="Cambria Math" panose="02040503050406030204" pitchFamily="18" charset="0"/>
                          </a:rPr>
                          <m:t>2</m:t>
                        </m:r>
                      </m:sup>
                    </m:sSup>
                  </m:oMath>
                </a14:m>
                <a:r>
                  <a:rPr lang="ja-JP" altLang="en-US" sz="2000" dirty="0" smtClean="0"/>
                  <a:t>を計算</a:t>
                </a:r>
                <a:endParaRPr lang="en-US" altLang="ja-JP" sz="2000" dirty="0" smtClean="0"/>
              </a:p>
              <a:p>
                <a:pPr marL="457200" indent="-457200">
                  <a:lnSpc>
                    <a:spcPct val="100000"/>
                  </a:lnSpc>
                  <a:buFont typeface="+mj-lt"/>
                  <a:buAutoNum type="arabicPeriod"/>
                </a:pPr>
                <a:r>
                  <a:rPr lang="en-US" altLang="ja-JP" sz="2000" i="1" dirty="0" smtClean="0"/>
                  <a:t>R</a:t>
                </a:r>
                <a:r>
                  <a:rPr lang="ja-JP" altLang="en-US" sz="2000" dirty="0" smtClean="0"/>
                  <a:t>が極大かつ閾値以上の点をコーナーとして出力する</a:t>
                </a:r>
                <a:endParaRPr lang="en-US" altLang="ja-JP" sz="20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667665" y="4482375"/>
                <a:ext cx="7131011" cy="2223225"/>
              </a:xfrm>
              <a:prstGeom prst="rect">
                <a:avLst/>
              </a:prstGeom>
              <a:blipFill rotWithShape="0">
                <a:blip r:embed="rId3"/>
                <a:stretch>
                  <a:fillRect l="-1454" t="-21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8151595" y="2591890"/>
                <a:ext cx="3837206" cy="3721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2400" b="1" dirty="0" smtClean="0">
                    <a:solidFill>
                      <a:srgbClr val="FF0000"/>
                    </a:solidFill>
                  </a:rPr>
                  <a:t>固有値の計算時間が無駄</a:t>
                </a:r>
                <a:endParaRPr lang="en-US" altLang="ja-JP" sz="2400" b="1" dirty="0" smtClean="0">
                  <a:solidFill>
                    <a:srgbClr val="FF0000"/>
                  </a:solidFill>
                </a:endParaRPr>
              </a:p>
              <a:p>
                <a:pPr marL="0" indent="0">
                  <a:lnSpc>
                    <a:spcPct val="100000"/>
                  </a:lnSpc>
                  <a:spcBef>
                    <a:spcPts val="600"/>
                  </a:spcBef>
                  <a:buNone/>
                </a:pPr>
                <a:r>
                  <a:rPr lang="ja-JP" altLang="en-US" sz="2400" dirty="0" smtClean="0"/>
                  <a:t>　</a:t>
                </a:r>
                <a14:m>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det</m:t>
                        </m:r>
                      </m:fName>
                      <m:e>
                        <m:r>
                          <a:rPr lang="en-US" altLang="ja-JP" sz="2400" b="1" dirty="0">
                            <a:latin typeface="Cambria Math" panose="02040503050406030204" pitchFamily="18" charset="0"/>
                          </a:rPr>
                          <m:t>𝐀</m:t>
                        </m:r>
                      </m:e>
                    </m:func>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dirty="0" smtClean="0"/>
                  <a:t> </a:t>
                </a:r>
              </a:p>
              <a:p>
                <a:pPr marL="0" indent="0">
                  <a:lnSpc>
                    <a:spcPct val="100000"/>
                  </a:lnSpc>
                  <a:spcBef>
                    <a:spcPts val="600"/>
                  </a:spcBef>
                  <a:buNone/>
                </a:pPr>
                <a14:m>
                  <m:oMath xmlns:m="http://schemas.openxmlformats.org/officeDocument/2006/math">
                    <m:r>
                      <a:rPr lang="ja-JP" altLang="en-US" sz="2400" i="1" dirty="0">
                        <a:latin typeface="Cambria Math" panose="02040503050406030204" pitchFamily="18" charset="0"/>
                      </a:rPr>
                      <m:t>　</m:t>
                    </m:r>
                    <m:func>
                      <m:funcPr>
                        <m:ctrlPr>
                          <a:rPr lang="en-US" altLang="ja-JP" sz="2400" i="1" dirty="0">
                            <a:latin typeface="Cambria Math" panose="02040503050406030204" pitchFamily="18" charset="0"/>
                          </a:rPr>
                        </m:ctrlPr>
                      </m:funcPr>
                      <m:fName>
                        <m:r>
                          <m:rPr>
                            <m:sty m:val="p"/>
                          </m:rPr>
                          <a:rPr lang="en-US" altLang="ja-JP" sz="2400" b="0" i="0" dirty="0" smtClean="0">
                            <a:latin typeface="Cambria Math" panose="02040503050406030204" pitchFamily="18" charset="0"/>
                          </a:rPr>
                          <m:t>tr</m:t>
                        </m:r>
                      </m:fName>
                      <m:e>
                        <m:r>
                          <a:rPr lang="en-US" altLang="ja-JP" sz="2400" b="1" dirty="0">
                            <a:latin typeface="Cambria Math" panose="02040503050406030204" pitchFamily="18" charset="0"/>
                          </a:rPr>
                          <m:t>𝐀</m:t>
                        </m:r>
                      </m:e>
                    </m:func>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b="1" dirty="0" smtClean="0">
                    <a:solidFill>
                      <a:srgbClr val="FF0000"/>
                    </a:solidFill>
                  </a:rPr>
                  <a:t> </a:t>
                </a:r>
                <a:endParaRPr lang="en-US" altLang="ja-JP" sz="2400" b="1" dirty="0">
                  <a:solidFill>
                    <a:srgbClr val="FF0000"/>
                  </a:solidFill>
                </a:endParaRPr>
              </a:p>
              <a:p>
                <a:pPr marL="0" indent="0">
                  <a:lnSpc>
                    <a:spcPct val="100000"/>
                  </a:lnSpc>
                  <a:spcBef>
                    <a:spcPts val="600"/>
                  </a:spcBef>
                  <a:buNone/>
                </a:pPr>
                <a:r>
                  <a:rPr lang="ja-JP" altLang="en-US" sz="2400" b="1" dirty="0" smtClean="0">
                    <a:solidFill>
                      <a:srgbClr val="FF0000"/>
                    </a:solidFill>
                  </a:rPr>
                  <a:t>という関係を利用すると計算を効率化できる</a:t>
                </a:r>
                <a:endParaRPr lang="en-US" altLang="ja-JP" sz="2400" b="1" dirty="0" smtClean="0">
                  <a:solidFill>
                    <a:srgbClr val="FF0000"/>
                  </a:solidFill>
                </a:endParaRPr>
              </a:p>
              <a:p>
                <a:pPr marL="0" indent="0">
                  <a:lnSpc>
                    <a:spcPct val="100000"/>
                  </a:lnSpc>
                  <a:spcBef>
                    <a:spcPts val="600"/>
                  </a:spcBef>
                  <a:buNone/>
                </a:pPr>
                <a:endParaRPr lang="en-US" altLang="ja-JP" sz="2400" b="1" dirty="0">
                  <a:solidFill>
                    <a:srgbClr val="FF0000"/>
                  </a:solidFill>
                </a:endParaRPr>
              </a:p>
              <a:p>
                <a:pPr marL="0" indent="0">
                  <a:lnSpc>
                    <a:spcPct val="100000"/>
                  </a:lnSpc>
                  <a:spcBef>
                    <a:spcPts val="600"/>
                  </a:spcBef>
                  <a:buNone/>
                </a:pPr>
                <a:endParaRPr lang="en-US" altLang="ja-JP" sz="2400" b="1" dirty="0" smtClean="0">
                  <a:solidFill>
                    <a:srgbClr val="FF0000"/>
                  </a:solidFill>
                </a:endParaRPr>
              </a:p>
              <a:p>
                <a:pPr marL="0" indent="0">
                  <a:lnSpc>
                    <a:spcPct val="100000"/>
                  </a:lnSpc>
                  <a:spcBef>
                    <a:spcPts val="600"/>
                  </a:spcBef>
                  <a:buNone/>
                </a:pPr>
                <a:r>
                  <a:rPr lang="en-US" altLang="ja-JP" sz="2000" dirty="0" smtClean="0"/>
                  <a:t>※</a:t>
                </a:r>
                <a:r>
                  <a:rPr lang="ja-JP" altLang="en-US" sz="2000" dirty="0" smtClean="0"/>
                  <a:t>練習</a:t>
                </a:r>
                <a:r>
                  <a:rPr lang="en-US" altLang="ja-JP" sz="2000" dirty="0" smtClean="0"/>
                  <a:t>) </a:t>
                </a:r>
                <a:r>
                  <a:rPr lang="ja-JP" altLang="en-US" sz="2000" dirty="0" smtClean="0"/>
                  <a:t>上記の関係を証明せよ</a:t>
                </a:r>
                <a:endParaRPr lang="en-US" altLang="ja-JP" sz="20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8151595" y="2591890"/>
                <a:ext cx="3837206" cy="3721824"/>
              </a:xfrm>
              <a:prstGeom prst="rect">
                <a:avLst/>
              </a:prstGeom>
              <a:blipFill rotWithShape="0">
                <a:blip r:embed="rId4"/>
                <a:stretch>
                  <a:fillRect l="-2381" t="-1309"/>
                </a:stretch>
              </a:blipFill>
            </p:spPr>
            <p:txBody>
              <a:bodyPr/>
              <a:lstStyle/>
              <a:p>
                <a:r>
                  <a:rPr lang="ja-JP" altLang="en-US">
                    <a:noFill/>
                  </a:rPr>
                  <a:t> </a:t>
                </a:r>
              </a:p>
            </p:txBody>
          </p:sp>
        </mc:Fallback>
      </mc:AlternateContent>
      <p:sp>
        <p:nvSpPr>
          <p:cNvPr id="4" name="下矢印 3"/>
          <p:cNvSpPr/>
          <p:nvPr/>
        </p:nvSpPr>
        <p:spPr>
          <a:xfrm>
            <a:off x="3106057" y="3396344"/>
            <a:ext cx="1001486"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9570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のコーナー検出アルゴリズム（実装例）</a:t>
            </a:r>
            <a:endParaRPr kumimoji="1" lang="ja-JP" altLang="en-US" sz="3600" dirty="0"/>
          </a:p>
        </p:txBody>
      </p:sp>
      <p:sp>
        <p:nvSpPr>
          <p:cNvPr id="5" name="コンテンツ プレースホルダー 4"/>
          <p:cNvSpPr>
            <a:spLocks noGrp="1"/>
          </p:cNvSpPr>
          <p:nvPr>
            <p:ph idx="1"/>
          </p:nvPr>
        </p:nvSpPr>
        <p:spPr>
          <a:xfrm>
            <a:off x="623165" y="1343722"/>
            <a:ext cx="10872149" cy="5296829"/>
          </a:xfrm>
        </p:spPr>
        <p:txBody>
          <a:bodyPr/>
          <a:lstStyle/>
          <a:p>
            <a:endParaRPr kumimoji="1" lang="ja-JP" altLang="en-US" dirty="0"/>
          </a:p>
        </p:txBody>
      </p:sp>
    </p:spTree>
    <p:extLst>
      <p:ext uri="{BB962C8B-B14F-4D97-AF65-F5344CB8AC3E}">
        <p14:creationId xmlns:p14="http://schemas.microsoft.com/office/powerpoint/2010/main" val="2738896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181" y="190954"/>
            <a:ext cx="11143962" cy="733270"/>
          </a:xfrm>
        </p:spPr>
        <p:txBody>
          <a:bodyPr>
            <a:normAutofit/>
          </a:bodyPr>
          <a:lstStyle/>
          <a:p>
            <a:r>
              <a:rPr kumimoji="1" lang="en-US" altLang="ja-JP" sz="3600" dirty="0" smtClean="0"/>
              <a:t>Canny</a:t>
            </a:r>
            <a:r>
              <a:rPr kumimoji="1" lang="ja-JP" altLang="en-US" sz="3600" dirty="0" smtClean="0"/>
              <a:t>の輪郭線検出アルゴリズム</a:t>
            </a:r>
            <a:r>
              <a:rPr kumimoji="1" lang="en-US" altLang="ja-JP" sz="3600" dirty="0" smtClean="0"/>
              <a:t>(1/2)</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786781" y="1254823"/>
                <a:ext cx="6804190" cy="4768606"/>
              </a:xfrm>
            </p:spPr>
            <p:txBody>
              <a:bodyPr>
                <a:normAutofit/>
              </a:bodyPr>
              <a:lstStyle/>
              <a:p>
                <a:pPr marL="0" indent="0">
                  <a:lnSpc>
                    <a:spcPct val="100000"/>
                  </a:lnSpc>
                  <a:buNone/>
                </a:pPr>
                <a:r>
                  <a:rPr lang="en-US" altLang="ja-JP" sz="2400" b="1" dirty="0" smtClean="0"/>
                  <a:t>1. </a:t>
                </a:r>
                <a:r>
                  <a:rPr lang="ja-JP" altLang="en-US" sz="2400" b="1" dirty="0" smtClean="0"/>
                  <a:t>ガウシアンフィルタをかける</a:t>
                </a:r>
                <a:r>
                  <a:rPr lang="ja-JP" altLang="en-US" sz="2400" dirty="0" smtClean="0"/>
                  <a:t> </a:t>
                </a:r>
                <a:r>
                  <a:rPr lang="en-US" altLang="ja-JP" sz="2400" dirty="0" smtClean="0"/>
                  <a:t>: </a:t>
                </a:r>
                <a14:m>
                  <m:oMath xmlns:m="http://schemas.openxmlformats.org/officeDocument/2006/math">
                    <m:r>
                      <a:rPr lang="en-US" altLang="ja-JP" sz="2400" i="1">
                        <a:latin typeface="Cambria Math" panose="02040503050406030204" pitchFamily="18" charset="0"/>
                        <a:sym typeface="Wingdings" panose="05000000000000000000" pitchFamily="2" charset="2"/>
                      </a:rPr>
                      <m:t>𝐼</m:t>
                    </m:r>
                    <m:r>
                      <a:rPr lang="en-US" altLang="ja-JP" sz="2400" i="1">
                        <a:latin typeface="Cambria Math" panose="02040503050406030204" pitchFamily="18" charset="0"/>
                        <a:sym typeface="Wingdings" panose="05000000000000000000" pitchFamily="2" charset="2"/>
                      </a:rPr>
                      <m:t> →</m:t>
                    </m:r>
                    <m:r>
                      <a:rPr lang="en-US" altLang="ja-JP" sz="2400" b="0" i="1" smtClean="0">
                        <a:latin typeface="Cambria Math" panose="02040503050406030204" pitchFamily="18" charset="0"/>
                        <a:sym typeface="Wingdings" panose="05000000000000000000" pitchFamily="2" charset="2"/>
                      </a:rPr>
                      <m:t>𝐺</m:t>
                    </m:r>
                    <m:r>
                      <a:rPr lang="en-US" altLang="ja-JP" sz="2400" b="0" i="1" smtClean="0">
                        <a:latin typeface="Cambria Math" panose="02040503050406030204" pitchFamily="18" charset="0"/>
                        <a:sym typeface="Wingdings" panose="05000000000000000000" pitchFamily="2" charset="2"/>
                      </a:rPr>
                      <m:t>∗</m:t>
                    </m:r>
                    <m:r>
                      <a:rPr lang="en-US" altLang="ja-JP" sz="2400" b="0" i="1" smtClean="0">
                        <a:latin typeface="Cambria Math" panose="02040503050406030204" pitchFamily="18" charset="0"/>
                        <a:sym typeface="Wingdings" panose="05000000000000000000" pitchFamily="2" charset="2"/>
                      </a:rPr>
                      <m:t>𝐼</m:t>
                    </m:r>
                  </m:oMath>
                </a14:m>
                <a:endParaRPr lang="en-US" altLang="ja-JP" sz="2400" dirty="0" smtClean="0"/>
              </a:p>
              <a:p>
                <a:pPr marL="457200" lvl="1" indent="0">
                  <a:lnSpc>
                    <a:spcPct val="100000"/>
                  </a:lnSpc>
                  <a:buNone/>
                </a:pPr>
                <a:r>
                  <a:rPr lang="ja-JP" altLang="en-US" sz="1800" dirty="0" smtClean="0"/>
                  <a:t>例</a:t>
                </a:r>
                <a:r>
                  <a:rPr lang="en-US" altLang="ja-JP" sz="1800" dirty="0" smtClean="0"/>
                  <a:t>) 5x5, σ</a:t>
                </a:r>
                <a:r>
                  <a:rPr lang="ja-JP" altLang="en-US" sz="1800" dirty="0" smtClean="0"/>
                  <a:t>＝</a:t>
                </a:r>
                <a:r>
                  <a:rPr lang="en-US" altLang="ja-JP" sz="1800" dirty="0" smtClean="0"/>
                  <a:t>1.4</a:t>
                </a:r>
                <a:r>
                  <a:rPr lang="ja-JP" altLang="en-US" sz="1800" dirty="0"/>
                  <a:t> </a:t>
                </a:r>
                <a:r>
                  <a:rPr lang="ja-JP" altLang="en-US" sz="1800" dirty="0" smtClean="0"/>
                  <a:t>のガウシアンなどが利用される</a:t>
                </a:r>
                <a:endParaRPr lang="en-US" altLang="ja-JP" sz="1800" dirty="0"/>
              </a:p>
              <a:p>
                <a:pPr marL="457200" lvl="1" indent="0">
                  <a:lnSpc>
                    <a:spcPct val="100000"/>
                  </a:lnSpc>
                  <a:buNone/>
                </a:pPr>
                <a:endParaRPr lang="en-US" altLang="ja-JP" sz="1800" dirty="0" smtClean="0"/>
              </a:p>
              <a:p>
                <a:pPr marL="457200" lvl="1" indent="0">
                  <a:lnSpc>
                    <a:spcPct val="100000"/>
                  </a:lnSpc>
                  <a:buNone/>
                </a:pPr>
                <a:endParaRPr lang="en-US" altLang="ja-JP" sz="1800" dirty="0" smtClean="0"/>
              </a:p>
              <a:p>
                <a:pPr marL="0" indent="0">
                  <a:lnSpc>
                    <a:spcPct val="100000"/>
                  </a:lnSpc>
                  <a:buNone/>
                </a:pPr>
                <a:r>
                  <a:rPr lang="en-US" altLang="ja-JP" sz="2400" b="1" dirty="0" smtClean="0"/>
                  <a:t>2. </a:t>
                </a:r>
                <a:r>
                  <a:rPr lang="ja-JP" altLang="en-US" sz="2400" b="1" dirty="0" smtClean="0"/>
                  <a:t>勾配強度・勾配方向計算</a:t>
                </a:r>
                <a:endParaRPr lang="en-US" altLang="ja-JP" sz="2400" b="1" dirty="0" smtClean="0"/>
              </a:p>
              <a:p>
                <a:pPr marL="0" indent="0">
                  <a:lnSpc>
                    <a:spcPct val="100000"/>
                  </a:lnSpc>
                  <a:buNone/>
                </a:pPr>
                <a:r>
                  <a:rPr lang="ja-JP" altLang="en-US" sz="1800" dirty="0" smtClean="0">
                    <a:sym typeface="Wingdings" panose="05000000000000000000" pitchFamily="2" charset="2"/>
                  </a:rPr>
                  <a:t>　　</a:t>
                </a:r>
                <a:r>
                  <a:rPr lang="en-US" altLang="ja-JP" sz="1800" dirty="0" smtClean="0">
                    <a:sym typeface="Wingdings" panose="05000000000000000000" pitchFamily="2" charset="2"/>
                  </a:rPr>
                  <a:t>Sobel </a:t>
                </a:r>
                <a:r>
                  <a:rPr lang="en-US" altLang="ja-JP" sz="1800" dirty="0">
                    <a:sym typeface="Wingdings" panose="05000000000000000000" pitchFamily="2" charset="2"/>
                  </a:rPr>
                  <a:t>filter</a:t>
                </a:r>
                <a:r>
                  <a:rPr lang="ja-JP" altLang="en-US" sz="1800" dirty="0">
                    <a:sym typeface="Wingdings" panose="05000000000000000000" pitchFamily="2" charset="2"/>
                  </a:rPr>
                  <a:t>により縦横方向の微分を計算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𝐼</m:t>
                    </m:r>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r>
                      <a:rPr lang="en-US" altLang="ja-JP" sz="1800" i="1">
                        <a:latin typeface="Cambria Math" panose="02040503050406030204" pitchFamily="18" charset="0"/>
                        <a:sym typeface="Wingdings" panose="05000000000000000000" pitchFamily="2" charset="2"/>
                      </a:rPr>
                      <m:t> </m:t>
                    </m:r>
                  </m:oMath>
                </a14:m>
                <a:r>
                  <a:rPr lang="ja-JP" altLang="en-US" sz="1800" dirty="0">
                    <a:sym typeface="Wingdings" panose="05000000000000000000" pitchFamily="2" charset="2"/>
                  </a:rPr>
                  <a:t>　　</a:t>
                </a:r>
                <a:endParaRPr lang="en-US" altLang="ja-JP" sz="1800" dirty="0">
                  <a:sym typeface="Wingdings" panose="05000000000000000000" pitchFamily="2" charset="2"/>
                </a:endParaRPr>
              </a:p>
              <a:p>
                <a:pPr marL="0" indent="0">
                  <a:lnSpc>
                    <a:spcPct val="100000"/>
                  </a:lnSpc>
                  <a:buNone/>
                </a:pPr>
                <a:r>
                  <a:rPr lang="ja-JP" altLang="en-US" sz="1800" dirty="0">
                    <a:sym typeface="Wingdings" panose="05000000000000000000" pitchFamily="2" charset="2"/>
                  </a:rPr>
                  <a:t>　　勾配強度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𝑔</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rad>
                      <m:radPr>
                        <m:degHide m:val="on"/>
                        <m:ctrlPr>
                          <a:rPr lang="en-US" altLang="ja-JP" sz="1800" i="1">
                            <a:latin typeface="Cambria Math" panose="02040503050406030204" pitchFamily="18" charset="0"/>
                            <a:sym typeface="Wingdings" panose="05000000000000000000" pitchFamily="2" charset="2"/>
                          </a:rPr>
                        </m:ctrlPr>
                      </m:radPr>
                      <m:deg/>
                      <m:e>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r>
                          <a:rPr lang="en-US" altLang="ja-JP" sz="1800" i="1">
                            <a:latin typeface="Cambria Math" panose="02040503050406030204" pitchFamily="18" charset="0"/>
                            <a:sym typeface="Wingdings" panose="05000000000000000000" pitchFamily="2" charset="2"/>
                          </a:rPr>
                          <m:t>+</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e>
                    </m:rad>
                    <m:r>
                      <a:rPr lang="en-US" altLang="ja-JP" sz="1800" i="1">
                        <a:latin typeface="Cambria Math" panose="02040503050406030204" pitchFamily="18" charset="0"/>
                        <a:sym typeface="Wingdings" panose="05000000000000000000" pitchFamily="2" charset="2"/>
                      </a:rPr>
                      <m:t> </m:t>
                    </m:r>
                  </m:oMath>
                </a14:m>
                <a:endParaRPr lang="en-US" altLang="ja-JP" sz="1800" dirty="0"/>
              </a:p>
              <a:p>
                <a:pPr marL="0" indent="0">
                  <a:lnSpc>
                    <a:spcPct val="100000"/>
                  </a:lnSpc>
                  <a:buNone/>
                </a:pPr>
                <a:r>
                  <a:rPr lang="ja-JP" altLang="en-US" sz="1800" dirty="0">
                    <a:sym typeface="Wingdings" panose="05000000000000000000" pitchFamily="2" charset="2"/>
                  </a:rPr>
                  <a:t>　　勾配方向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𝑑</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func>
                      <m:funcPr>
                        <m:ctrlPr>
                          <a:rPr lang="en-US" altLang="ja-JP" sz="1800" i="1">
                            <a:latin typeface="Cambria Math" panose="02040503050406030204" pitchFamily="18" charset="0"/>
                            <a:sym typeface="Wingdings" panose="05000000000000000000" pitchFamily="2" charset="2"/>
                          </a:rPr>
                        </m:ctrlPr>
                      </m:funcPr>
                      <m:fName>
                        <m:sSup>
                          <m:sSupPr>
                            <m:ctrlPr>
                              <a:rPr lang="en-US" altLang="ja-JP" sz="1800" i="1">
                                <a:latin typeface="Cambria Math" panose="02040503050406030204" pitchFamily="18" charset="0"/>
                                <a:sym typeface="Wingdings" panose="05000000000000000000" pitchFamily="2" charset="2"/>
                              </a:rPr>
                            </m:ctrlPr>
                          </m:sSupPr>
                          <m:e>
                            <m:r>
                              <m:rPr>
                                <m:sty m:val="p"/>
                              </m:rPr>
                              <a:rPr lang="en-US" altLang="ja-JP" sz="1800">
                                <a:latin typeface="Cambria Math" panose="02040503050406030204" pitchFamily="18" charset="0"/>
                                <a:sym typeface="Wingdings" panose="05000000000000000000" pitchFamily="2" charset="2"/>
                              </a:rPr>
                              <m:t>tan</m:t>
                            </m:r>
                          </m:e>
                          <m:sup>
                            <m:r>
                              <a:rPr lang="en-US" altLang="ja-JP" sz="1800" i="1">
                                <a:latin typeface="Cambria Math" panose="02040503050406030204" pitchFamily="18" charset="0"/>
                                <a:sym typeface="Wingdings" panose="05000000000000000000" pitchFamily="2" charset="2"/>
                              </a:rPr>
                              <m:t>−1</m:t>
                            </m:r>
                          </m:sup>
                        </m:sSup>
                      </m:fName>
                      <m:e>
                        <m:f>
                          <m:fPr>
                            <m:ctrlPr>
                              <a:rPr lang="en-US" altLang="ja-JP" sz="1800" i="1">
                                <a:latin typeface="Cambria Math" panose="02040503050406030204" pitchFamily="18" charset="0"/>
                                <a:sym typeface="Wingdings" panose="05000000000000000000" pitchFamily="2" charset="2"/>
                              </a:rPr>
                            </m:ctrlPr>
                          </m:fPr>
                          <m:num>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num>
                          <m:den>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den>
                        </m:f>
                      </m:e>
                    </m:func>
                  </m:oMath>
                </a14:m>
                <a:r>
                  <a:rPr lang="en-US" altLang="ja-JP" sz="2000" b="1" dirty="0" smtClean="0"/>
                  <a:t>  </a:t>
                </a:r>
              </a:p>
              <a:p>
                <a:pPr marL="0" indent="0">
                  <a:lnSpc>
                    <a:spcPct val="100000"/>
                  </a:lnSpc>
                  <a:buNone/>
                </a:pPr>
                <a:r>
                  <a:rPr lang="ja-JP" altLang="en-US" sz="2000" b="1" dirty="0"/>
                  <a:t>　</a:t>
                </a:r>
                <a:r>
                  <a:rPr lang="en-US" altLang="ja-JP" sz="1600" b="1" dirty="0" smtClean="0"/>
                  <a:t> </a:t>
                </a:r>
                <a:r>
                  <a:rPr lang="ja-JP" altLang="en-US" sz="1600" b="1" dirty="0"/>
                  <a:t> </a:t>
                </a:r>
                <a:r>
                  <a:rPr lang="en-US" altLang="ja-JP" sz="1600" dirty="0" smtClean="0"/>
                  <a:t>(0°/45°/90°/135°</a:t>
                </a:r>
                <a:r>
                  <a:rPr lang="ja-JP" altLang="en-US" sz="1600" dirty="0" smtClean="0"/>
                  <a:t>の</a:t>
                </a:r>
                <a:r>
                  <a:rPr lang="en-US" altLang="ja-JP" sz="1600" dirty="0" smtClean="0"/>
                  <a:t>4</a:t>
                </a:r>
                <a:r>
                  <a:rPr lang="ja-JP" altLang="en-US" sz="1600" dirty="0" smtClean="0"/>
                  <a:t>通りに量子化</a:t>
                </a:r>
                <a:r>
                  <a:rPr lang="en-US" altLang="ja-JP" sz="1600" dirty="0" smtClean="0"/>
                  <a:t>)</a:t>
                </a:r>
                <a:endParaRPr lang="en-US" altLang="ja-JP" sz="2000" b="1"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786781" y="1254823"/>
                <a:ext cx="6804190" cy="4768606"/>
              </a:xfrm>
              <a:blipFill rotWithShape="0">
                <a:blip r:embed="rId3"/>
                <a:stretch>
                  <a:fillRect l="-1344" t="-767"/>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9042400" y="285995"/>
            <a:ext cx="31496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smtClean="0"/>
              <a:t>※</a:t>
            </a:r>
            <a:r>
              <a:rPr lang="ja-JP" altLang="en-US" sz="1600" dirty="0" smtClean="0"/>
              <a:t>井尻はキャニーと呼んでますが、教科書はケニーですね</a:t>
            </a:r>
            <a:r>
              <a:rPr lang="ja-JP" altLang="en-US" sz="1600" dirty="0" err="1" smtClean="0"/>
              <a:t>。。。</a:t>
            </a:r>
            <a:endParaRPr lang="ja-JP" altLang="en-US" sz="1600" dirty="0"/>
          </a:p>
        </p:txBody>
      </p:sp>
      <p:grpSp>
        <p:nvGrpSpPr>
          <p:cNvPr id="36" name="グループ化 35"/>
          <p:cNvGrpSpPr/>
          <p:nvPr/>
        </p:nvGrpSpPr>
        <p:grpSpPr>
          <a:xfrm>
            <a:off x="10208993" y="4432300"/>
            <a:ext cx="1666710" cy="1585686"/>
            <a:chOff x="8882743" y="2427515"/>
            <a:chExt cx="2105315" cy="2002971"/>
          </a:xfrm>
        </p:grpSpPr>
        <p:grpSp>
          <p:nvGrpSpPr>
            <p:cNvPr id="27" name="グループ化 26"/>
            <p:cNvGrpSpPr/>
            <p:nvPr/>
          </p:nvGrpSpPr>
          <p:grpSpPr>
            <a:xfrm rot="20222921">
              <a:off x="8882743" y="2427515"/>
              <a:ext cx="2002971" cy="2002971"/>
              <a:chOff x="8882743" y="2427515"/>
              <a:chExt cx="2002971" cy="2002971"/>
            </a:xfrm>
          </p:grpSpPr>
          <p:sp>
            <p:nvSpPr>
              <p:cNvPr id="5" name="円/楕円 4"/>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8" name="直線コネクタ 7"/>
              <p:cNvCxnSpPr>
                <a:stCxn id="5" idx="3"/>
                <a:endCxn id="5"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5" idx="2"/>
                <a:endCxn id="5"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5" idx="4"/>
                <a:endCxn id="5"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5" idx="5"/>
                <a:endCxn id="5"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テキスト ボックス 27"/>
            <p:cNvSpPr txBox="1"/>
            <p:nvPr/>
          </p:nvSpPr>
          <p:spPr>
            <a:xfrm>
              <a:off x="10364001" y="3258151"/>
              <a:ext cx="624057" cy="427647"/>
            </a:xfrm>
            <a:prstGeom prst="rect">
              <a:avLst/>
            </a:prstGeom>
            <a:noFill/>
          </p:spPr>
          <p:txBody>
            <a:bodyPr wrap="none" rtlCol="0">
              <a:spAutoFit/>
            </a:bodyPr>
            <a:lstStyle/>
            <a:p>
              <a:r>
                <a:rPr lang="en-US" altLang="ja-JP" sz="1600" dirty="0" smtClean="0"/>
                <a:t>0°</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10095695" y="2777690"/>
              <a:ext cx="755672" cy="427647"/>
            </a:xfrm>
            <a:prstGeom prst="rect">
              <a:avLst/>
            </a:prstGeom>
            <a:noFill/>
          </p:spPr>
          <p:txBody>
            <a:bodyPr wrap="none" rtlCol="0">
              <a:spAutoFit/>
            </a:bodyPr>
            <a:lstStyle/>
            <a:p>
              <a:r>
                <a:rPr lang="en-US" altLang="ja-JP" sz="1600" dirty="0" smtClean="0"/>
                <a:t>45°</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テキスト ボックス 29"/>
            <p:cNvSpPr txBox="1"/>
            <p:nvPr/>
          </p:nvSpPr>
          <p:spPr>
            <a:xfrm>
              <a:off x="9624862" y="2546684"/>
              <a:ext cx="755672" cy="427647"/>
            </a:xfrm>
            <a:prstGeom prst="rect">
              <a:avLst/>
            </a:prstGeom>
            <a:noFill/>
          </p:spPr>
          <p:txBody>
            <a:bodyPr wrap="none" rtlCol="0">
              <a:spAutoFit/>
            </a:bodyPr>
            <a:lstStyle/>
            <a:p>
              <a:r>
                <a:rPr lang="en-US" altLang="ja-JP" sz="1600" dirty="0" smtClean="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9057775" y="2812582"/>
              <a:ext cx="887286" cy="427647"/>
            </a:xfrm>
            <a:prstGeom prst="rect">
              <a:avLst/>
            </a:prstGeom>
            <a:noFill/>
          </p:spPr>
          <p:txBody>
            <a:bodyPr wrap="none" rtlCol="0">
              <a:spAutoFit/>
            </a:bodyPr>
            <a:lstStyle/>
            <a:p>
              <a:r>
                <a:rPr lang="en-US" altLang="ja-JP" sz="1600" dirty="0" smtClean="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8976359" y="3258151"/>
              <a:ext cx="624057" cy="427647"/>
            </a:xfrm>
            <a:prstGeom prst="rect">
              <a:avLst/>
            </a:prstGeom>
            <a:noFill/>
          </p:spPr>
          <p:txBody>
            <a:bodyPr wrap="none" rtlCol="0">
              <a:spAutoFit/>
            </a:bodyPr>
            <a:lstStyle/>
            <a:p>
              <a:r>
                <a:rPr lang="en-US" altLang="ja-JP" sz="1600" dirty="0"/>
                <a:t>0</a:t>
              </a:r>
              <a:r>
                <a:rPr lang="en-US" altLang="ja-JP" sz="1600" dirty="0" smtClean="0"/>
                <a: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a:off x="9099080" y="3756253"/>
              <a:ext cx="755672" cy="427647"/>
            </a:xfrm>
            <a:prstGeom prst="rect">
              <a:avLst/>
            </a:prstGeom>
            <a:noFill/>
          </p:spPr>
          <p:txBody>
            <a:bodyPr wrap="none" rtlCol="0">
              <a:spAutoFit/>
            </a:bodyPr>
            <a:lstStyle/>
            <a:p>
              <a:r>
                <a:rPr lang="en-US" altLang="ja-JP" sz="1600" dirty="0"/>
                <a:t>45°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9656545" y="3984458"/>
              <a:ext cx="755672" cy="427647"/>
            </a:xfrm>
            <a:prstGeom prst="rect">
              <a:avLst/>
            </a:prstGeom>
            <a:noFill/>
          </p:spPr>
          <p:txBody>
            <a:bodyPr wrap="none" rtlCol="0">
              <a:spAutoFit/>
            </a:bodyPr>
            <a:lstStyle/>
            <a:p>
              <a:r>
                <a:rPr lang="en-US" altLang="ja-JP" sz="1600" dirty="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テキスト ボックス 34"/>
            <p:cNvSpPr txBox="1"/>
            <p:nvPr/>
          </p:nvSpPr>
          <p:spPr>
            <a:xfrm>
              <a:off x="10078050" y="3756253"/>
              <a:ext cx="887286" cy="427647"/>
            </a:xfrm>
            <a:prstGeom prst="rect">
              <a:avLst/>
            </a:prstGeom>
            <a:noFill/>
          </p:spPr>
          <p:txBody>
            <a:bodyPr wrap="none" rtlCol="0">
              <a:spAutoFit/>
            </a:bodyPr>
            <a:lstStyle/>
            <a:p>
              <a:r>
                <a:rPr lang="en-US" altLang="ja-JP" sz="1600" dirty="0" smtClean="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7" name="コンテンツ プレースホルダー 2"/>
          <p:cNvSpPr txBox="1">
            <a:spLocks/>
          </p:cNvSpPr>
          <p:nvPr/>
        </p:nvSpPr>
        <p:spPr>
          <a:xfrm>
            <a:off x="2311400" y="6254418"/>
            <a:ext cx="102870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smtClean="0"/>
              <a:t>参考</a:t>
            </a:r>
            <a:r>
              <a:rPr lang="en-US" altLang="ja-JP" sz="1400" dirty="0" smtClean="0"/>
              <a:t>: </a:t>
            </a:r>
            <a:r>
              <a:rPr lang="en-US" altLang="ja-JP" sz="1400" dirty="0" err="1" smtClean="0"/>
              <a:t>OpenCV</a:t>
            </a:r>
            <a:r>
              <a:rPr lang="en-US" altLang="ja-JP" sz="1400" dirty="0"/>
              <a:t> </a:t>
            </a:r>
            <a:r>
              <a:rPr lang="en-US" altLang="ja-JP" sz="1400" dirty="0">
                <a:hlinkClick r:id="rId4"/>
              </a:rPr>
              <a:t>http://</a:t>
            </a:r>
            <a:r>
              <a:rPr lang="en-US" altLang="ja-JP" sz="1400" dirty="0" smtClean="0">
                <a:hlinkClick r:id="rId4"/>
              </a:rPr>
              <a:t>docs.opencv.org/2.4/doc/tutorials/imgproc/imgtrans/canny_detector/canny_detector.html</a:t>
            </a:r>
            <a:endParaRPr lang="en-US" altLang="ja-JP" sz="1400" dirty="0" smtClean="0"/>
          </a:p>
          <a:p>
            <a:pPr marL="0" indent="0">
              <a:buNone/>
            </a:pPr>
            <a:r>
              <a:rPr lang="en-US" altLang="ja-JP" sz="1400" dirty="0"/>
              <a:t> </a:t>
            </a:r>
            <a:r>
              <a:rPr lang="en-US" altLang="ja-JP" sz="1400" dirty="0" smtClean="0"/>
              <a:t>       </a:t>
            </a:r>
            <a:r>
              <a:rPr lang="ja-JP" altLang="en-US" sz="1400" dirty="0" smtClean="0"/>
              <a:t>原著論文</a:t>
            </a:r>
            <a:r>
              <a:rPr lang="en-US" altLang="ja-JP" sz="1400" dirty="0"/>
              <a:t>: Canny, J., </a:t>
            </a:r>
            <a:r>
              <a:rPr lang="en-US" altLang="ja-JP" sz="1400" i="1" dirty="0"/>
              <a:t>A Computational Approach To Edge Detection</a:t>
            </a:r>
            <a:r>
              <a:rPr lang="en-US" altLang="ja-JP" sz="1400" dirty="0"/>
              <a:t>, IEEE </a:t>
            </a:r>
            <a:r>
              <a:rPr lang="en-US" altLang="ja-JP" sz="1400" dirty="0" smtClean="0"/>
              <a:t>PAMI, </a:t>
            </a:r>
            <a:r>
              <a:rPr lang="en-US" altLang="ja-JP" sz="1400" dirty="0"/>
              <a:t>1986.</a:t>
            </a:r>
            <a:endParaRPr lang="ja-JP" altLang="en-US" sz="1400" dirty="0"/>
          </a:p>
        </p:txBody>
      </p:sp>
    </p:spTree>
    <p:extLst>
      <p:ext uri="{BB962C8B-B14F-4D97-AF65-F5344CB8AC3E}">
        <p14:creationId xmlns:p14="http://schemas.microsoft.com/office/powerpoint/2010/main" val="1774364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466" y="190954"/>
            <a:ext cx="11143962" cy="733270"/>
          </a:xfrm>
        </p:spPr>
        <p:txBody>
          <a:bodyPr>
            <a:normAutofit/>
          </a:bodyPr>
          <a:lstStyle/>
          <a:p>
            <a:r>
              <a:rPr kumimoji="1" lang="en-US" altLang="ja-JP" sz="3600" dirty="0" smtClean="0"/>
              <a:t>Canny</a:t>
            </a:r>
            <a:r>
              <a:rPr kumimoji="1" lang="ja-JP" altLang="en-US" sz="3600" dirty="0" smtClean="0"/>
              <a:t>の輪郭線検出アルゴリズム</a:t>
            </a:r>
            <a:r>
              <a:rPr kumimoji="1" lang="en-US" altLang="ja-JP" sz="3600" dirty="0" smtClean="0"/>
              <a:t>(2/2)</a:t>
            </a:r>
            <a:endParaRPr kumimoji="1" lang="ja-JP" altLang="en-US" sz="3600" dirty="0"/>
          </a:p>
        </p:txBody>
      </p:sp>
      <p:sp>
        <p:nvSpPr>
          <p:cNvPr id="3" name="コンテンツ プレースホルダー 2"/>
          <p:cNvSpPr>
            <a:spLocks noGrp="1"/>
          </p:cNvSpPr>
          <p:nvPr>
            <p:ph idx="1"/>
          </p:nvPr>
        </p:nvSpPr>
        <p:spPr>
          <a:xfrm>
            <a:off x="525886" y="1032391"/>
            <a:ext cx="7137658" cy="5963495"/>
          </a:xfrm>
        </p:spPr>
        <p:txBody>
          <a:bodyPr>
            <a:normAutofit/>
          </a:bodyPr>
          <a:lstStyle/>
          <a:p>
            <a:pPr marL="0" indent="0">
              <a:lnSpc>
                <a:spcPct val="100000"/>
              </a:lnSpc>
              <a:buNone/>
            </a:pPr>
            <a:r>
              <a:rPr lang="en-US" altLang="ja-JP" sz="2400" b="1" dirty="0"/>
              <a:t>3</a:t>
            </a:r>
            <a:r>
              <a:rPr lang="en-US" altLang="ja-JP" sz="2400" b="1" dirty="0" smtClean="0"/>
              <a:t>. non-maximum suppression</a:t>
            </a:r>
            <a:r>
              <a:rPr lang="ja-JP" altLang="en-US" sz="2400" b="1" dirty="0"/>
              <a:t> </a:t>
            </a:r>
            <a:endParaRPr lang="en-US" altLang="ja-JP" sz="2400" b="1" dirty="0" smtClean="0"/>
          </a:p>
          <a:p>
            <a:pPr marL="0" indent="0">
              <a:lnSpc>
                <a:spcPct val="100000"/>
              </a:lnSpc>
              <a:buNone/>
            </a:pPr>
            <a:r>
              <a:rPr lang="ja-JP" altLang="en-US" sz="1800" dirty="0" smtClean="0"/>
              <a:t>細い輪郭線抽出のため，勾配強度が極大となる画素のみを残す</a:t>
            </a:r>
            <a:endParaRPr lang="en-US" altLang="ja-JP" sz="1800" dirty="0" smtClean="0"/>
          </a:p>
          <a:p>
            <a:pPr marL="0" indent="0">
              <a:lnSpc>
                <a:spcPct val="100000"/>
              </a:lnSpc>
              <a:buNone/>
            </a:pPr>
            <a:r>
              <a:rPr lang="ja-JP" altLang="en-US" sz="1800" dirty="0" smtClean="0"/>
              <a:t>各画素</a:t>
            </a:r>
            <a:r>
              <a:rPr lang="en-US" altLang="ja-JP" sz="1800" i="1" dirty="0" smtClean="0"/>
              <a:t>x</a:t>
            </a:r>
            <a:r>
              <a:rPr lang="ja-JP" altLang="en-US" sz="1800" dirty="0" smtClean="0"/>
              <a:t>に対して</a:t>
            </a:r>
            <a:r>
              <a:rPr lang="en-US" altLang="ja-JP" sz="1800" dirty="0" smtClean="0"/>
              <a:t>…</a:t>
            </a:r>
            <a:endParaRPr lang="en-US" altLang="ja-JP" sz="1800" dirty="0"/>
          </a:p>
          <a:p>
            <a:pPr marL="0" indent="0">
              <a:lnSpc>
                <a:spcPct val="100000"/>
              </a:lnSpc>
              <a:buNone/>
            </a:pPr>
            <a:r>
              <a:rPr lang="ja-JP" altLang="en-US" sz="1800" dirty="0" smtClean="0"/>
              <a:t>　勾配方向に隣接する</a:t>
            </a:r>
            <a:r>
              <a:rPr lang="en-US" altLang="ja-JP" sz="1800" dirty="0" smtClean="0"/>
              <a:t>2</a:t>
            </a:r>
            <a:r>
              <a:rPr lang="ja-JP" altLang="en-US" sz="1800" dirty="0" smtClean="0"/>
              <a:t>画素</a:t>
            </a:r>
            <a:r>
              <a:rPr lang="en-US" altLang="ja-JP" sz="1800" i="1" dirty="0" err="1" smtClean="0"/>
              <a:t>p,q</a:t>
            </a:r>
            <a:r>
              <a:rPr lang="ja-JP" altLang="en-US" sz="1800" dirty="0" smtClean="0"/>
              <a:t>と</a:t>
            </a:r>
            <a:r>
              <a:rPr lang="en-US" altLang="ja-JP" sz="1800" i="1" dirty="0" smtClean="0"/>
              <a:t>x</a:t>
            </a:r>
            <a:r>
              <a:rPr lang="ja-JP" altLang="en-US" sz="1800" dirty="0" smtClean="0"/>
              <a:t>の勾配強度を比較</a:t>
            </a:r>
            <a:endParaRPr lang="en-US" altLang="ja-JP" sz="1800" dirty="0" smtClean="0"/>
          </a:p>
          <a:p>
            <a:pPr marL="0" indent="0">
              <a:lnSpc>
                <a:spcPct val="100000"/>
              </a:lnSpc>
              <a:buNone/>
            </a:pPr>
            <a:r>
              <a:rPr lang="ja-JP" altLang="en-US" sz="1800" dirty="0"/>
              <a:t>　</a:t>
            </a:r>
            <a:r>
              <a:rPr lang="ja-JP" altLang="en-US" sz="1800" dirty="0" smtClean="0"/>
              <a:t>画素</a:t>
            </a:r>
            <a:r>
              <a:rPr lang="en-US" altLang="ja-JP" sz="1800" i="1" dirty="0" smtClean="0"/>
              <a:t>x</a:t>
            </a:r>
            <a:r>
              <a:rPr lang="ja-JP" altLang="en-US" sz="1800" dirty="0" smtClean="0"/>
              <a:t>の勾配強度が</a:t>
            </a:r>
            <a:r>
              <a:rPr lang="en-US" altLang="ja-JP" sz="1800" i="1" dirty="0" err="1" smtClean="0"/>
              <a:t>p,q</a:t>
            </a:r>
            <a:r>
              <a:rPr lang="ja-JP" altLang="en-US" sz="1800" i="1" dirty="0" smtClean="0"/>
              <a:t>と比べて最大でないなら</a:t>
            </a:r>
            <a:r>
              <a:rPr lang="en-US" altLang="ja-JP" sz="1800" i="1" dirty="0" smtClean="0"/>
              <a:t>x</a:t>
            </a:r>
            <a:r>
              <a:rPr lang="ja-JP" altLang="en-US" sz="1800" i="1" dirty="0" smtClean="0"/>
              <a:t>の勾配強度を</a:t>
            </a:r>
            <a:r>
              <a:rPr lang="en-US" altLang="ja-JP" sz="1800" i="1" dirty="0" smtClean="0"/>
              <a:t>0</a:t>
            </a:r>
            <a:r>
              <a:rPr lang="ja-JP" altLang="en-US" sz="1800" i="1" dirty="0" smtClean="0"/>
              <a:t>に</a:t>
            </a:r>
            <a:endParaRPr lang="en-US" altLang="ja-JP" sz="1800" i="1" dirty="0"/>
          </a:p>
          <a:p>
            <a:pPr marL="0" indent="0">
              <a:lnSpc>
                <a:spcPct val="100000"/>
              </a:lnSpc>
              <a:buNone/>
            </a:pPr>
            <a:endParaRPr lang="en-US" altLang="ja-JP" sz="600" dirty="0" smtClean="0"/>
          </a:p>
          <a:p>
            <a:pPr marL="0" indent="0">
              <a:lnSpc>
                <a:spcPct val="100000"/>
              </a:lnSpc>
              <a:buNone/>
            </a:pPr>
            <a:r>
              <a:rPr lang="en-US" altLang="ja-JP" sz="2400" b="1" dirty="0" smtClean="0"/>
              <a:t>4. </a:t>
            </a:r>
            <a:r>
              <a:rPr lang="ja-JP" altLang="en-US" sz="2400" b="1" dirty="0" smtClean="0"/>
              <a:t>閾値処理</a:t>
            </a:r>
            <a:endParaRPr lang="en-US" altLang="ja-JP" sz="2400" b="1" dirty="0" smtClean="0"/>
          </a:p>
          <a:p>
            <a:pPr marL="0" indent="0">
              <a:lnSpc>
                <a:spcPct val="100000"/>
              </a:lnSpc>
              <a:buNone/>
            </a:pPr>
            <a:r>
              <a:rPr lang="ja-JP" altLang="en-US" sz="1800" dirty="0" smtClean="0"/>
              <a:t>二つの閾値</a:t>
            </a:r>
            <a:r>
              <a:rPr lang="en-US" altLang="ja-JP" sz="1800" i="1" dirty="0" err="1" smtClean="0"/>
              <a:t>T</a:t>
            </a:r>
            <a:r>
              <a:rPr lang="en-US" altLang="ja-JP" sz="1800" i="1" baseline="-25000" dirty="0" err="1" smtClean="0"/>
              <a:t>max</a:t>
            </a:r>
            <a:r>
              <a:rPr lang="ja-JP" altLang="en-US" sz="1800" dirty="0" smtClean="0"/>
              <a:t>と</a:t>
            </a:r>
            <a:r>
              <a:rPr lang="en-US" altLang="ja-JP" sz="1800" i="1" dirty="0" err="1" smtClean="0"/>
              <a:t>T</a:t>
            </a:r>
            <a:r>
              <a:rPr lang="en-US" altLang="ja-JP" sz="1800" i="1" baseline="-25000" dirty="0" err="1" smtClean="0"/>
              <a:t>min</a:t>
            </a:r>
            <a:r>
              <a:rPr lang="ja-JP" altLang="en-US" sz="1800" dirty="0" smtClean="0"/>
              <a:t>を用意</a:t>
            </a:r>
            <a:endParaRPr lang="en-US" altLang="ja-JP" sz="1800" dirty="0" smtClean="0"/>
          </a:p>
          <a:p>
            <a:pPr marL="0" indent="0">
              <a:lnSpc>
                <a:spcPct val="100000"/>
              </a:lnSpc>
              <a:buNone/>
            </a:pPr>
            <a:r>
              <a:rPr lang="ja-JP" altLang="en-US" sz="1800" dirty="0" smtClean="0"/>
              <a:t>画素</a:t>
            </a:r>
            <a:r>
              <a:rPr lang="en-US" altLang="ja-JP" sz="1800" dirty="0" smtClean="0"/>
              <a:t>x</a:t>
            </a:r>
            <a:r>
              <a:rPr lang="ja-JP" altLang="en-US" sz="1800" dirty="0" smtClean="0"/>
              <a:t>の勾配強度が</a:t>
            </a:r>
            <a:r>
              <a:rPr lang="en-US" altLang="ja-JP" sz="1800" dirty="0" smtClean="0"/>
              <a:t>…</a:t>
            </a:r>
          </a:p>
          <a:p>
            <a:pPr>
              <a:lnSpc>
                <a:spcPct val="100000"/>
              </a:lnSpc>
            </a:pPr>
            <a:r>
              <a:rPr lang="en-US" altLang="ja-JP" sz="1800" i="1" dirty="0" err="1" smtClean="0"/>
              <a:t>T</a:t>
            </a:r>
            <a:r>
              <a:rPr lang="en-US" altLang="ja-JP" sz="1800" i="1" baseline="-25000" dirty="0" err="1" smtClean="0"/>
              <a:t>max</a:t>
            </a:r>
            <a:r>
              <a:rPr lang="ja-JP" altLang="en-US" sz="1800" i="1" dirty="0" smtClean="0"/>
              <a:t>より大きい </a:t>
            </a:r>
            <a:r>
              <a:rPr lang="en-US" altLang="ja-JP" sz="1800" dirty="0" smtClean="0">
                <a:sym typeface="Wingdings" panose="05000000000000000000" pitchFamily="2" charset="2"/>
              </a:rPr>
              <a:t> Strong edge: </a:t>
            </a:r>
            <a:r>
              <a:rPr lang="ja-JP" altLang="en-US" sz="1800" dirty="0" smtClean="0">
                <a:sym typeface="Wingdings" panose="05000000000000000000" pitchFamily="2" charset="2"/>
              </a:rPr>
              <a:t>画素</a:t>
            </a:r>
            <a:r>
              <a:rPr lang="en-US" altLang="ja-JP" sz="1800" dirty="0" smtClean="0">
                <a:sym typeface="Wingdings" panose="05000000000000000000" pitchFamily="2" charset="2"/>
              </a:rPr>
              <a:t>x</a:t>
            </a:r>
            <a:r>
              <a:rPr lang="ja-JP" altLang="en-US" sz="1800" dirty="0" smtClean="0">
                <a:sym typeface="Wingdings" panose="05000000000000000000" pitchFamily="2" charset="2"/>
              </a:rPr>
              <a:t>は輪郭線である</a:t>
            </a:r>
            <a:endParaRPr lang="en-US" altLang="ja-JP" sz="1800" dirty="0" smtClean="0">
              <a:sym typeface="Wingdings" panose="05000000000000000000" pitchFamily="2" charset="2"/>
            </a:endParaRPr>
          </a:p>
          <a:p>
            <a:pPr>
              <a:lnSpc>
                <a:spcPct val="100000"/>
              </a:lnSpc>
            </a:pPr>
            <a:r>
              <a:rPr lang="en-US" altLang="ja-JP" sz="1800" i="1" dirty="0" err="1" smtClean="0"/>
              <a:t>T</a:t>
            </a:r>
            <a:r>
              <a:rPr lang="en-US" altLang="ja-JP" sz="1800" i="1" baseline="-25000" dirty="0" err="1" smtClean="0"/>
              <a:t>min</a:t>
            </a:r>
            <a:r>
              <a:rPr lang="ja-JP" altLang="en-US" sz="1800" i="1" dirty="0" smtClean="0"/>
              <a:t>より小さい </a:t>
            </a:r>
            <a:r>
              <a:rPr lang="en-US" altLang="ja-JP" sz="1800" dirty="0">
                <a:sym typeface="Wingdings" panose="05000000000000000000" pitchFamily="2" charset="2"/>
              </a:rPr>
              <a:t> </a:t>
            </a:r>
            <a:r>
              <a:rPr lang="en-US" altLang="ja-JP" sz="1800" dirty="0" smtClean="0">
                <a:sym typeface="Wingdings" panose="05000000000000000000" pitchFamily="2" charset="2"/>
              </a:rPr>
              <a:t>not edge : </a:t>
            </a:r>
            <a:r>
              <a:rPr lang="ja-JP" altLang="en-US" sz="1800" dirty="0" smtClean="0">
                <a:sym typeface="Wingdings" panose="05000000000000000000" pitchFamily="2" charset="2"/>
              </a:rPr>
              <a:t>画素</a:t>
            </a:r>
            <a:r>
              <a:rPr lang="en-US" altLang="ja-JP" sz="1800" dirty="0">
                <a:sym typeface="Wingdings" panose="05000000000000000000" pitchFamily="2" charset="2"/>
              </a:rPr>
              <a:t>x</a:t>
            </a:r>
            <a:r>
              <a:rPr lang="ja-JP" altLang="en-US" sz="1800" dirty="0">
                <a:sym typeface="Wingdings" panose="05000000000000000000" pitchFamily="2" charset="2"/>
              </a:rPr>
              <a:t>は輪郭線</a:t>
            </a:r>
            <a:r>
              <a:rPr lang="ja-JP" altLang="en-US" sz="1800" dirty="0" smtClean="0">
                <a:sym typeface="Wingdings" panose="05000000000000000000" pitchFamily="2" charset="2"/>
              </a:rPr>
              <a:t>でない</a:t>
            </a:r>
            <a:endParaRPr lang="en-US" altLang="ja-JP" sz="1800" dirty="0">
              <a:sym typeface="Wingdings" panose="05000000000000000000" pitchFamily="2" charset="2"/>
            </a:endParaRPr>
          </a:p>
          <a:p>
            <a:pPr>
              <a:lnSpc>
                <a:spcPct val="100000"/>
              </a:lnSpc>
            </a:pPr>
            <a:r>
              <a:rPr lang="ja-JP" altLang="en-US" sz="1800" dirty="0" smtClean="0"/>
              <a:t>それ以外 　　  </a:t>
            </a:r>
            <a:r>
              <a:rPr lang="en-US" altLang="ja-JP" sz="1800" dirty="0" smtClean="0">
                <a:sym typeface="Wingdings" panose="05000000000000000000" pitchFamily="2" charset="2"/>
              </a:rPr>
              <a:t> week edge: </a:t>
            </a:r>
            <a:r>
              <a:rPr lang="ja-JP" altLang="en-US" sz="1800" dirty="0" smtClean="0">
                <a:sym typeface="Wingdings" panose="05000000000000000000" pitchFamily="2" charset="2"/>
              </a:rPr>
              <a:t>もし</a:t>
            </a:r>
            <a:r>
              <a:rPr lang="en-US" altLang="ja-JP" sz="1800" dirty="0" smtClean="0">
                <a:sym typeface="Wingdings" panose="05000000000000000000" pitchFamily="2" charset="2"/>
              </a:rPr>
              <a:t>strong edge</a:t>
            </a:r>
            <a:r>
              <a:rPr lang="ja-JP" altLang="en-US" sz="1800" dirty="0" smtClean="0">
                <a:sym typeface="Wingdings" panose="05000000000000000000" pitchFamily="2" charset="2"/>
              </a:rPr>
              <a:t>に隣接していれ</a:t>
            </a:r>
            <a:r>
              <a:rPr lang="en-US" altLang="ja-JP" sz="1800" dirty="0" smtClean="0">
                <a:sym typeface="Wingdings" panose="05000000000000000000" pitchFamily="2" charset="2"/>
              </a:rPr>
              <a:t>		    </a:t>
            </a:r>
            <a:r>
              <a:rPr lang="ja-JP" altLang="en-US" sz="1800" dirty="0" smtClean="0">
                <a:sym typeface="Wingdings" panose="05000000000000000000" pitchFamily="2" charset="2"/>
              </a:rPr>
              <a:t>ば輪郭線とする</a:t>
            </a:r>
            <a:endParaRPr lang="en-US" altLang="ja-JP" sz="1800" dirty="0" smtClean="0"/>
          </a:p>
          <a:p>
            <a:pPr marL="0" indent="0">
              <a:lnSpc>
                <a:spcPct val="100000"/>
              </a:lnSpc>
              <a:buNone/>
            </a:pPr>
            <a:endParaRPr lang="en-US" altLang="ja-JP" sz="2000" dirty="0" smtClean="0"/>
          </a:p>
        </p:txBody>
      </p:sp>
      <p:grpSp>
        <p:nvGrpSpPr>
          <p:cNvPr id="21" name="グループ化 20"/>
          <p:cNvGrpSpPr/>
          <p:nvPr/>
        </p:nvGrpSpPr>
        <p:grpSpPr>
          <a:xfrm>
            <a:off x="9211425" y="275772"/>
            <a:ext cx="1492724" cy="1402443"/>
            <a:chOff x="8882743" y="2427515"/>
            <a:chExt cx="2131908" cy="2002971"/>
          </a:xfrm>
        </p:grpSpPr>
        <p:grpSp>
          <p:nvGrpSpPr>
            <p:cNvPr id="22" name="グループ化 21"/>
            <p:cNvGrpSpPr/>
            <p:nvPr/>
          </p:nvGrpSpPr>
          <p:grpSpPr>
            <a:xfrm rot="20222921">
              <a:off x="8882743" y="2427515"/>
              <a:ext cx="2002971" cy="2002971"/>
              <a:chOff x="8882743" y="2427515"/>
              <a:chExt cx="2002971" cy="2002971"/>
            </a:xfrm>
          </p:grpSpPr>
          <p:sp>
            <p:nvSpPr>
              <p:cNvPr id="42" name="円/楕円 41"/>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43" name="直線コネクタ 42"/>
              <p:cNvCxnSpPr>
                <a:stCxn id="42" idx="3"/>
                <a:endCxn id="42"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42" idx="2"/>
                <a:endCxn id="42"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2" idx="4"/>
                <a:endCxn id="42"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2" idx="5"/>
                <a:endCxn id="42"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テキスト ボックス 22"/>
            <p:cNvSpPr txBox="1"/>
            <p:nvPr/>
          </p:nvSpPr>
          <p:spPr>
            <a:xfrm>
              <a:off x="10364000" y="3258151"/>
              <a:ext cx="650651" cy="439568"/>
            </a:xfrm>
            <a:prstGeom prst="rect">
              <a:avLst/>
            </a:prstGeom>
            <a:noFill/>
          </p:spPr>
          <p:txBody>
            <a:bodyPr wrap="none" rtlCol="0">
              <a:spAutoFit/>
            </a:bodyPr>
            <a:lstStyle/>
            <a:p>
              <a:r>
                <a:rPr lang="en-US" altLang="ja-JP" sz="1400" dirty="0" smtClean="0"/>
                <a:t>0°</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テキスト ボックス 23"/>
            <p:cNvSpPr txBox="1"/>
            <p:nvPr/>
          </p:nvSpPr>
          <p:spPr>
            <a:xfrm>
              <a:off x="10095694" y="2777690"/>
              <a:ext cx="781147" cy="439568"/>
            </a:xfrm>
            <a:prstGeom prst="rect">
              <a:avLst/>
            </a:prstGeom>
            <a:noFill/>
          </p:spPr>
          <p:txBody>
            <a:bodyPr wrap="none" rtlCol="0">
              <a:spAutoFit/>
            </a:bodyPr>
            <a:lstStyle/>
            <a:p>
              <a:r>
                <a:rPr lang="en-US" altLang="ja-JP" sz="1400" dirty="0" smtClean="0"/>
                <a:t>45°</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9624863" y="2546684"/>
              <a:ext cx="781147" cy="439568"/>
            </a:xfrm>
            <a:prstGeom prst="rect">
              <a:avLst/>
            </a:prstGeom>
            <a:noFill/>
          </p:spPr>
          <p:txBody>
            <a:bodyPr wrap="none" rtlCol="0">
              <a:spAutoFit/>
            </a:bodyPr>
            <a:lstStyle/>
            <a:p>
              <a:r>
                <a:rPr lang="en-US" altLang="ja-JP" sz="1400" dirty="0" smtClean="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テキスト ボックス 25"/>
            <p:cNvSpPr txBox="1"/>
            <p:nvPr/>
          </p:nvSpPr>
          <p:spPr>
            <a:xfrm>
              <a:off x="9057775" y="2812582"/>
              <a:ext cx="911643" cy="439568"/>
            </a:xfrm>
            <a:prstGeom prst="rect">
              <a:avLst/>
            </a:prstGeom>
            <a:noFill/>
          </p:spPr>
          <p:txBody>
            <a:bodyPr wrap="none" rtlCol="0">
              <a:spAutoFit/>
            </a:bodyPr>
            <a:lstStyle/>
            <a:p>
              <a:r>
                <a:rPr lang="en-US" altLang="ja-JP" sz="1400" dirty="0" smtClean="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テキスト ボックス 37"/>
            <p:cNvSpPr txBox="1"/>
            <p:nvPr/>
          </p:nvSpPr>
          <p:spPr>
            <a:xfrm>
              <a:off x="8976359" y="3258151"/>
              <a:ext cx="650651" cy="439568"/>
            </a:xfrm>
            <a:prstGeom prst="rect">
              <a:avLst/>
            </a:prstGeom>
            <a:noFill/>
          </p:spPr>
          <p:txBody>
            <a:bodyPr wrap="none" rtlCol="0">
              <a:spAutoFit/>
            </a:bodyPr>
            <a:lstStyle/>
            <a:p>
              <a:r>
                <a:rPr lang="en-US" altLang="ja-JP" sz="1400" dirty="0"/>
                <a:t>0</a:t>
              </a:r>
              <a:r>
                <a:rPr lang="en-US" altLang="ja-JP" sz="1400" dirty="0" smtClean="0"/>
                <a:t>°</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9099080" y="3756254"/>
              <a:ext cx="781147" cy="439568"/>
            </a:xfrm>
            <a:prstGeom prst="rect">
              <a:avLst/>
            </a:prstGeom>
            <a:noFill/>
          </p:spPr>
          <p:txBody>
            <a:bodyPr wrap="none" rtlCol="0">
              <a:spAutoFit/>
            </a:bodyPr>
            <a:lstStyle/>
            <a:p>
              <a:r>
                <a:rPr lang="en-US" altLang="ja-JP" sz="1400" dirty="0"/>
                <a:t>45°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9656544" y="3984457"/>
              <a:ext cx="781147" cy="439568"/>
            </a:xfrm>
            <a:prstGeom prst="rect">
              <a:avLst/>
            </a:prstGeom>
            <a:noFill/>
          </p:spPr>
          <p:txBody>
            <a:bodyPr wrap="none" rtlCol="0">
              <a:spAutoFit/>
            </a:bodyPr>
            <a:lstStyle/>
            <a:p>
              <a:r>
                <a:rPr lang="en-US" altLang="ja-JP" sz="1400" dirty="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テキスト ボックス 40"/>
            <p:cNvSpPr txBox="1"/>
            <p:nvPr/>
          </p:nvSpPr>
          <p:spPr>
            <a:xfrm>
              <a:off x="10078050" y="3756254"/>
              <a:ext cx="911643" cy="439568"/>
            </a:xfrm>
            <a:prstGeom prst="rect">
              <a:avLst/>
            </a:prstGeom>
            <a:noFill/>
          </p:spPr>
          <p:txBody>
            <a:bodyPr wrap="none" rtlCol="0">
              <a:spAutoFit/>
            </a:bodyPr>
            <a:lstStyle/>
            <a:p>
              <a:r>
                <a:rPr lang="en-US" altLang="ja-JP" sz="1400" dirty="0" smtClean="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7" name="グループ化 6"/>
          <p:cNvGrpSpPr/>
          <p:nvPr/>
        </p:nvGrpSpPr>
        <p:grpSpPr>
          <a:xfrm>
            <a:off x="8026401" y="1816037"/>
            <a:ext cx="4068406" cy="1275870"/>
            <a:chOff x="8026401" y="1627351"/>
            <a:chExt cx="4068406" cy="1275870"/>
          </a:xfrm>
        </p:grpSpPr>
        <p:sp>
          <p:nvSpPr>
            <p:cNvPr id="6" name="正方形/長方形 5"/>
            <p:cNvSpPr/>
            <p:nvPr/>
          </p:nvSpPr>
          <p:spPr>
            <a:xfrm>
              <a:off x="80264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7" name="正方形/長方形 46"/>
            <p:cNvSpPr/>
            <p:nvPr/>
          </p:nvSpPr>
          <p:spPr>
            <a:xfrm>
              <a:off x="83273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8" name="正方形/長方形 47"/>
            <p:cNvSpPr/>
            <p:nvPr/>
          </p:nvSpPr>
          <p:spPr>
            <a:xfrm>
              <a:off x="86283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9" name="正方形/長方形 48"/>
            <p:cNvSpPr/>
            <p:nvPr/>
          </p:nvSpPr>
          <p:spPr>
            <a:xfrm>
              <a:off x="80264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50" name="正方形/長方形 49"/>
            <p:cNvSpPr/>
            <p:nvPr/>
          </p:nvSpPr>
          <p:spPr>
            <a:xfrm>
              <a:off x="83273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51" name="正方形/長方形 50"/>
            <p:cNvSpPr/>
            <p:nvPr/>
          </p:nvSpPr>
          <p:spPr>
            <a:xfrm>
              <a:off x="86283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p</a:t>
              </a:r>
              <a:endParaRPr kumimoji="1" lang="ja-JP" altLang="en-US" sz="2000" b="1" i="1" dirty="0">
                <a:solidFill>
                  <a:schemeClr val="tx1"/>
                </a:solidFill>
              </a:endParaRPr>
            </a:p>
          </p:txBody>
        </p:sp>
        <p:sp>
          <p:nvSpPr>
            <p:cNvPr id="52" name="正方形/長方形 51"/>
            <p:cNvSpPr/>
            <p:nvPr/>
          </p:nvSpPr>
          <p:spPr>
            <a:xfrm>
              <a:off x="80264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3" name="正方形/長方形 52"/>
            <p:cNvSpPr/>
            <p:nvPr/>
          </p:nvSpPr>
          <p:spPr>
            <a:xfrm>
              <a:off x="83273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4" name="正方形/長方形 53"/>
            <p:cNvSpPr/>
            <p:nvPr/>
          </p:nvSpPr>
          <p:spPr>
            <a:xfrm>
              <a:off x="86283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5" name="正方形/長方形 54"/>
            <p:cNvSpPr/>
            <p:nvPr/>
          </p:nvSpPr>
          <p:spPr>
            <a:xfrm>
              <a:off x="90170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6" name="正方形/長方形 55"/>
            <p:cNvSpPr/>
            <p:nvPr/>
          </p:nvSpPr>
          <p:spPr>
            <a:xfrm>
              <a:off x="93179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7" name="正方形/長方形 56"/>
            <p:cNvSpPr/>
            <p:nvPr/>
          </p:nvSpPr>
          <p:spPr>
            <a:xfrm>
              <a:off x="96189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58" name="正方形/長方形 57"/>
            <p:cNvSpPr/>
            <p:nvPr/>
          </p:nvSpPr>
          <p:spPr>
            <a:xfrm>
              <a:off x="90170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59" name="正方形/長方形 58"/>
            <p:cNvSpPr/>
            <p:nvPr/>
          </p:nvSpPr>
          <p:spPr>
            <a:xfrm>
              <a:off x="93179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60" name="正方形/長方形 59"/>
            <p:cNvSpPr/>
            <p:nvPr/>
          </p:nvSpPr>
          <p:spPr>
            <a:xfrm>
              <a:off x="96189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1" name="正方形/長方形 60"/>
            <p:cNvSpPr/>
            <p:nvPr/>
          </p:nvSpPr>
          <p:spPr>
            <a:xfrm>
              <a:off x="90170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62" name="正方形/長方形 61"/>
            <p:cNvSpPr/>
            <p:nvPr/>
          </p:nvSpPr>
          <p:spPr>
            <a:xfrm>
              <a:off x="93179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3" name="正方形/長方形 62"/>
            <p:cNvSpPr/>
            <p:nvPr/>
          </p:nvSpPr>
          <p:spPr>
            <a:xfrm>
              <a:off x="96189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4" name="正方形/長方形 63"/>
            <p:cNvSpPr/>
            <p:nvPr/>
          </p:nvSpPr>
          <p:spPr>
            <a:xfrm>
              <a:off x="100076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5" name="正方形/長方形 64"/>
            <p:cNvSpPr/>
            <p:nvPr/>
          </p:nvSpPr>
          <p:spPr>
            <a:xfrm>
              <a:off x="103085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66" name="正方形/長方形 65"/>
            <p:cNvSpPr/>
            <p:nvPr/>
          </p:nvSpPr>
          <p:spPr>
            <a:xfrm>
              <a:off x="106095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7" name="正方形/長方形 66"/>
            <p:cNvSpPr/>
            <p:nvPr/>
          </p:nvSpPr>
          <p:spPr>
            <a:xfrm>
              <a:off x="100076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8" name="正方形/長方形 67"/>
            <p:cNvSpPr/>
            <p:nvPr/>
          </p:nvSpPr>
          <p:spPr>
            <a:xfrm>
              <a:off x="103085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69" name="正方形/長方形 68"/>
            <p:cNvSpPr/>
            <p:nvPr/>
          </p:nvSpPr>
          <p:spPr>
            <a:xfrm>
              <a:off x="106095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0" name="正方形/長方形 69"/>
            <p:cNvSpPr/>
            <p:nvPr/>
          </p:nvSpPr>
          <p:spPr>
            <a:xfrm>
              <a:off x="100076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1" name="正方形/長方形 70"/>
            <p:cNvSpPr/>
            <p:nvPr/>
          </p:nvSpPr>
          <p:spPr>
            <a:xfrm>
              <a:off x="103085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q</a:t>
              </a:r>
              <a:endParaRPr kumimoji="1" lang="ja-JP" altLang="en-US" sz="2000" b="1" i="1" dirty="0">
                <a:solidFill>
                  <a:schemeClr val="tx1"/>
                </a:solidFill>
              </a:endParaRPr>
            </a:p>
          </p:txBody>
        </p:sp>
        <p:sp>
          <p:nvSpPr>
            <p:cNvPr id="72" name="正方形/長方形 71"/>
            <p:cNvSpPr/>
            <p:nvPr/>
          </p:nvSpPr>
          <p:spPr>
            <a:xfrm>
              <a:off x="106095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3" name="正方形/長方形 72"/>
            <p:cNvSpPr/>
            <p:nvPr/>
          </p:nvSpPr>
          <p:spPr>
            <a:xfrm>
              <a:off x="1102106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74" name="正方形/長方形 73"/>
            <p:cNvSpPr/>
            <p:nvPr/>
          </p:nvSpPr>
          <p:spPr>
            <a:xfrm>
              <a:off x="1132205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5" name="正方形/長方形 74"/>
            <p:cNvSpPr/>
            <p:nvPr/>
          </p:nvSpPr>
          <p:spPr>
            <a:xfrm>
              <a:off x="1162304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6" name="正方形/長方形 75"/>
            <p:cNvSpPr/>
            <p:nvPr/>
          </p:nvSpPr>
          <p:spPr>
            <a:xfrm>
              <a:off x="1102106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7" name="正方形/長方形 76"/>
            <p:cNvSpPr/>
            <p:nvPr/>
          </p:nvSpPr>
          <p:spPr>
            <a:xfrm>
              <a:off x="1132205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78" name="正方形/長方形 77"/>
            <p:cNvSpPr/>
            <p:nvPr/>
          </p:nvSpPr>
          <p:spPr>
            <a:xfrm>
              <a:off x="1162304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9" name="正方形/長方形 78"/>
            <p:cNvSpPr/>
            <p:nvPr/>
          </p:nvSpPr>
          <p:spPr>
            <a:xfrm>
              <a:off x="1102106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80" name="正方形/長方形 79"/>
            <p:cNvSpPr/>
            <p:nvPr/>
          </p:nvSpPr>
          <p:spPr>
            <a:xfrm>
              <a:off x="1132205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81" name="正方形/長方形 80"/>
            <p:cNvSpPr/>
            <p:nvPr/>
          </p:nvSpPr>
          <p:spPr>
            <a:xfrm>
              <a:off x="1162304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q</a:t>
              </a:r>
              <a:endParaRPr kumimoji="1" lang="ja-JP" altLang="en-US" sz="2000" b="1" i="1" dirty="0">
                <a:solidFill>
                  <a:schemeClr val="tx1"/>
                </a:solidFill>
              </a:endParaRPr>
            </a:p>
          </p:txBody>
        </p:sp>
        <p:sp>
          <p:nvSpPr>
            <p:cNvPr id="83" name="テキスト ボックス 82"/>
            <p:cNvSpPr txBox="1"/>
            <p:nvPr/>
          </p:nvSpPr>
          <p:spPr>
            <a:xfrm>
              <a:off x="8293630" y="1627351"/>
              <a:ext cx="647934" cy="461665"/>
            </a:xfrm>
            <a:prstGeom prst="rect">
              <a:avLst/>
            </a:prstGeom>
            <a:noFill/>
          </p:spPr>
          <p:txBody>
            <a:bodyPr wrap="none" rtlCol="0">
              <a:spAutoFit/>
            </a:bodyPr>
            <a:lstStyle/>
            <a:p>
              <a:r>
                <a:rPr lang="en-US" altLang="ja-JP" sz="2400" dirty="0"/>
                <a:t>0</a:t>
              </a:r>
              <a:r>
                <a:rPr lang="en-US" altLang="ja-JP" sz="2400" dirty="0" smtClean="0"/>
                <a:t>°</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テキスト ボックス 83"/>
            <p:cNvSpPr txBox="1"/>
            <p:nvPr/>
          </p:nvSpPr>
          <p:spPr>
            <a:xfrm>
              <a:off x="9200410" y="1627351"/>
              <a:ext cx="803425" cy="461665"/>
            </a:xfrm>
            <a:prstGeom prst="rect">
              <a:avLst/>
            </a:prstGeom>
            <a:noFill/>
          </p:spPr>
          <p:txBody>
            <a:bodyPr wrap="none" rtlCol="0">
              <a:spAutoFit/>
            </a:bodyPr>
            <a:lstStyle/>
            <a:p>
              <a:r>
                <a:rPr lang="en-US" altLang="ja-JP" sz="2400" dirty="0" smtClean="0"/>
                <a:t>45°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5" name="テキスト ボックス 84"/>
            <p:cNvSpPr txBox="1"/>
            <p:nvPr/>
          </p:nvSpPr>
          <p:spPr>
            <a:xfrm>
              <a:off x="10221490" y="1627351"/>
              <a:ext cx="803425" cy="461665"/>
            </a:xfrm>
            <a:prstGeom prst="rect">
              <a:avLst/>
            </a:prstGeom>
            <a:noFill/>
          </p:spPr>
          <p:txBody>
            <a:bodyPr wrap="none" rtlCol="0">
              <a:spAutoFit/>
            </a:bodyPr>
            <a:lstStyle/>
            <a:p>
              <a:r>
                <a:rPr lang="en-US" altLang="ja-JP" sz="2400" dirty="0" smtClean="0"/>
                <a:t>90°</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6" name="テキスト ボックス 85"/>
            <p:cNvSpPr txBox="1"/>
            <p:nvPr/>
          </p:nvSpPr>
          <p:spPr>
            <a:xfrm>
              <a:off x="11135890" y="1627351"/>
              <a:ext cx="958917" cy="461665"/>
            </a:xfrm>
            <a:prstGeom prst="rect">
              <a:avLst/>
            </a:prstGeom>
            <a:noFill/>
          </p:spPr>
          <p:txBody>
            <a:bodyPr wrap="none" rtlCol="0">
              <a:spAutoFit/>
            </a:bodyPr>
            <a:lstStyle/>
            <a:p>
              <a:r>
                <a:rPr lang="en-US" altLang="ja-JP" sz="2400" dirty="0" smtClean="0"/>
                <a:t>135°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9" name="正方形/長方形 8"/>
          <p:cNvSpPr/>
          <p:nvPr/>
        </p:nvSpPr>
        <p:spPr>
          <a:xfrm>
            <a:off x="8699695" y="6488668"/>
            <a:ext cx="3651962" cy="369332"/>
          </a:xfrm>
          <a:prstGeom prst="rect">
            <a:avLst/>
          </a:prstGeom>
        </p:spPr>
        <p:txBody>
          <a:bodyPr wrap="none">
            <a:spAutoFit/>
          </a:bodyPr>
          <a:lstStyle/>
          <a:p>
            <a:r>
              <a:rPr lang="en-US" altLang="ja-JP" dirty="0" smtClean="0"/>
              <a:t>※</a:t>
            </a:r>
            <a:r>
              <a:rPr lang="ja-JP" altLang="en-US" dirty="0" smtClean="0"/>
              <a:t>紹介したものは実装の一例です．</a:t>
            </a:r>
            <a:endParaRPr lang="en-US" altLang="ja-JP" dirty="0" smtClean="0"/>
          </a:p>
        </p:txBody>
      </p:sp>
    </p:spTree>
    <p:extLst>
      <p:ext uri="{BB962C8B-B14F-4D97-AF65-F5344CB8AC3E}">
        <p14:creationId xmlns:p14="http://schemas.microsoft.com/office/powerpoint/2010/main" val="342551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1359" y="365126"/>
            <a:ext cx="11266201" cy="733270"/>
          </a:xfrm>
        </p:spPr>
        <p:txBody>
          <a:bodyPr>
            <a:normAutofit/>
          </a:bodyPr>
          <a:lstStyle/>
          <a:p>
            <a:pPr algn="ctr"/>
            <a:r>
              <a:rPr kumimoji="1" lang="ja-JP" altLang="en-US" sz="4000" dirty="0" smtClean="0"/>
              <a:t>特徴検出 と パターン認識</a:t>
            </a:r>
            <a:endParaRPr kumimoji="1" lang="ja-JP" altLang="en-US" sz="4000" dirty="0"/>
          </a:p>
        </p:txBody>
      </p:sp>
      <p:sp>
        <p:nvSpPr>
          <p:cNvPr id="3" name="コンテンツ プレースホルダー 2"/>
          <p:cNvSpPr>
            <a:spLocks noGrp="1"/>
          </p:cNvSpPr>
          <p:nvPr>
            <p:ph idx="1"/>
          </p:nvPr>
        </p:nvSpPr>
        <p:spPr>
          <a:xfrm>
            <a:off x="721359" y="1343722"/>
            <a:ext cx="10109201" cy="5296829"/>
          </a:xfrm>
        </p:spPr>
        <p:txBody>
          <a:bodyPr/>
          <a:lstStyle/>
          <a:p>
            <a:pPr marL="0" indent="0">
              <a:buNone/>
            </a:pPr>
            <a:r>
              <a:rPr lang="ja-JP" altLang="en-US" b="1" dirty="0" smtClean="0"/>
              <a:t>第</a:t>
            </a:r>
            <a:r>
              <a:rPr lang="en-US" altLang="ja-JP" b="1" dirty="0" smtClean="0"/>
              <a:t>2,3</a:t>
            </a:r>
            <a:r>
              <a:rPr lang="ja-JP" altLang="en-US" b="1" dirty="0" smtClean="0"/>
              <a:t>回 </a:t>
            </a:r>
            <a:r>
              <a:rPr lang="en-US" altLang="ja-JP" b="1" dirty="0" smtClean="0"/>
              <a:t>– </a:t>
            </a:r>
            <a:r>
              <a:rPr lang="ja-JP" altLang="en-US" b="1" dirty="0" smtClean="0"/>
              <a:t>パターン・図形・特徴の検出とマッチング</a:t>
            </a:r>
            <a:endParaRPr lang="en-US" altLang="ja-JP" b="1" dirty="0" smtClean="0"/>
          </a:p>
          <a:p>
            <a:pPr marL="0" indent="0">
              <a:buNone/>
            </a:pPr>
            <a:r>
              <a:rPr lang="ja-JP" altLang="en-US" sz="2400" dirty="0" smtClean="0"/>
              <a:t>画像の中から，特定のパターン，コーナー，直線，円，などの特徴点を検出するアルゴリズムを紹介する</a:t>
            </a:r>
            <a:endParaRPr lang="en-US" altLang="ja-JP" sz="2400" dirty="0" smtClean="0"/>
          </a:p>
          <a:p>
            <a:pPr marL="0" indent="0">
              <a:buNone/>
            </a:pPr>
            <a:endParaRPr lang="en-US" altLang="ja-JP" dirty="0" smtClean="0"/>
          </a:p>
          <a:p>
            <a:pPr marL="0" indent="0">
              <a:buNone/>
            </a:pPr>
            <a:r>
              <a:rPr lang="ja-JP" altLang="en-US" b="1" dirty="0" smtClean="0"/>
              <a:t>第</a:t>
            </a:r>
            <a:r>
              <a:rPr lang="en-US" altLang="ja-JP" b="1" dirty="0" smtClean="0"/>
              <a:t>9-11</a:t>
            </a:r>
            <a:r>
              <a:rPr lang="ja-JP" altLang="en-US" b="1" dirty="0" smtClean="0"/>
              <a:t>回</a:t>
            </a:r>
            <a:r>
              <a:rPr lang="en-US" altLang="ja-JP" b="1" dirty="0" smtClean="0"/>
              <a:t>-- </a:t>
            </a:r>
            <a:r>
              <a:rPr lang="ja-JP" altLang="en-US" b="1" dirty="0" smtClean="0"/>
              <a:t>パターン認識</a:t>
            </a:r>
            <a:endParaRPr lang="en-US" altLang="ja-JP" b="1" dirty="0" smtClean="0"/>
          </a:p>
          <a:p>
            <a:pPr marL="0" indent="0">
              <a:buNone/>
            </a:pPr>
            <a:r>
              <a:rPr lang="ja-JP" altLang="en-US" sz="2400" dirty="0" smtClean="0"/>
              <a:t>既存のデータセットからクラス分類を学習し，未知画像がどのクラス属すかを推測する手法を紹介する</a:t>
            </a:r>
            <a:endParaRPr lang="en-US" altLang="ja-JP" sz="2400" dirty="0" smtClean="0"/>
          </a:p>
          <a:p>
            <a:pPr marL="0" indent="0">
              <a:buNone/>
            </a:pPr>
            <a:r>
              <a:rPr lang="ja-JP" altLang="en-US" sz="2400" dirty="0" smtClean="0"/>
              <a:t>深層学習にも少しだけ触れる</a:t>
            </a:r>
            <a:endParaRPr lang="en-US" altLang="ja-JP" sz="2400" dirty="0" smtClean="0"/>
          </a:p>
          <a:p>
            <a:pPr marL="0" indent="0">
              <a:buNone/>
            </a:pPr>
            <a:endParaRPr lang="en-US" altLang="ja-JP" dirty="0"/>
          </a:p>
          <a:p>
            <a:pPr marL="0" indent="0">
              <a:buNone/>
            </a:pPr>
            <a:endParaRPr lang="en-US" altLang="ja-JP" dirty="0" smtClean="0"/>
          </a:p>
        </p:txBody>
      </p:sp>
    </p:spTree>
    <p:extLst>
      <p:ext uri="{BB962C8B-B14F-4D97-AF65-F5344CB8AC3E}">
        <p14:creationId xmlns:p14="http://schemas.microsoft.com/office/powerpoint/2010/main" val="7534085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7764" y="365126"/>
            <a:ext cx="10953511" cy="733270"/>
          </a:xfrm>
        </p:spPr>
        <p:txBody>
          <a:bodyPr>
            <a:normAutofit/>
          </a:bodyPr>
          <a:lstStyle/>
          <a:p>
            <a:r>
              <a:rPr lang="en-US" altLang="ja-JP" sz="3600" dirty="0"/>
              <a:t>Canny</a:t>
            </a:r>
            <a:r>
              <a:rPr lang="ja-JP" altLang="en-US" sz="3600" dirty="0"/>
              <a:t>の輪郭線検出</a:t>
            </a:r>
            <a:r>
              <a:rPr lang="ja-JP" altLang="en-US" sz="3600" dirty="0" smtClean="0"/>
              <a:t>アルゴリズム（実装例）</a:t>
            </a:r>
            <a:endParaRPr kumimoji="1" lang="ja-JP" altLang="en-US" sz="3600" dirty="0"/>
          </a:p>
        </p:txBody>
      </p:sp>
      <p:sp>
        <p:nvSpPr>
          <p:cNvPr id="3" name="コンテンツ プレースホルダー 2"/>
          <p:cNvSpPr>
            <a:spLocks noGrp="1"/>
          </p:cNvSpPr>
          <p:nvPr>
            <p:ph idx="1"/>
          </p:nvPr>
        </p:nvSpPr>
        <p:spPr>
          <a:xfrm>
            <a:off x="797764" y="1343722"/>
            <a:ext cx="10953511" cy="5296829"/>
          </a:xfrm>
        </p:spPr>
        <p:txBody>
          <a:bodyPr/>
          <a:lstStyle/>
          <a:p>
            <a:endParaRPr kumimoji="1" lang="ja-JP" altLang="en-US"/>
          </a:p>
        </p:txBody>
      </p:sp>
    </p:spTree>
    <p:extLst>
      <p:ext uri="{BB962C8B-B14F-4D97-AF65-F5344CB8AC3E}">
        <p14:creationId xmlns:p14="http://schemas.microsoft.com/office/powerpoint/2010/main" val="316397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smtClean="0"/>
              <a:t>まとめ </a:t>
            </a:r>
            <a:r>
              <a:rPr lang="en-US" altLang="ja-JP" sz="3600" dirty="0" smtClean="0"/>
              <a:t>: </a:t>
            </a:r>
            <a:r>
              <a:rPr lang="ja-JP" altLang="en-US" sz="3600" dirty="0" smtClean="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smtClean="0"/>
              <a:t>コーナー検出</a:t>
            </a:r>
            <a:r>
              <a:rPr kumimoji="1" lang="ja-JP" altLang="en-US" sz="3200" dirty="0" smtClean="0"/>
              <a:t>：画像中の</a:t>
            </a:r>
            <a:r>
              <a:rPr kumimoji="1" lang="en-US" altLang="ja-JP" sz="3200" dirty="0" smtClean="0"/>
              <a:t>『</a:t>
            </a:r>
            <a:r>
              <a:rPr kumimoji="1" lang="ja-JP" altLang="en-US" sz="3200" dirty="0" smtClean="0"/>
              <a:t>角</a:t>
            </a:r>
            <a:r>
              <a:rPr kumimoji="1" lang="en-US" altLang="ja-JP" sz="3200" dirty="0" smtClean="0"/>
              <a:t>』</a:t>
            </a:r>
            <a:r>
              <a:rPr kumimoji="1" lang="ja-JP" altLang="en-US" sz="3200" dirty="0" smtClean="0"/>
              <a:t>形状</a:t>
            </a:r>
            <a:r>
              <a:rPr lang="ja-JP" altLang="en-US" sz="3200" dirty="0" smtClean="0"/>
              <a:t>を検出</a:t>
            </a:r>
            <a:endParaRPr lang="en-US" altLang="ja-JP" sz="3200" dirty="0" smtClean="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a:t>
            </a:r>
            <a:r>
              <a:rPr lang="en-US" altLang="ja-JP" sz="2800" b="1" dirty="0" smtClean="0">
                <a:solidFill>
                  <a:srgbClr val="FF0000"/>
                </a:solidFill>
              </a:rPr>
              <a:t>detection</a:t>
            </a:r>
          </a:p>
          <a:p>
            <a:pPr marL="457200" lvl="1" indent="0">
              <a:buNone/>
            </a:pPr>
            <a:r>
              <a:rPr kumimoji="1" lang="en-US" altLang="ja-JP" sz="2800" dirty="0" smtClean="0">
                <a:sym typeface="Wingdings" panose="05000000000000000000" pitchFamily="2" charset="2"/>
              </a:rPr>
              <a:t> </a:t>
            </a:r>
            <a:r>
              <a:rPr kumimoji="1" lang="en-US" altLang="ja-JP" sz="2800" dirty="0" smtClean="0"/>
              <a:t>Structure Tensor</a:t>
            </a:r>
            <a:r>
              <a:rPr kumimoji="1" lang="ja-JP" altLang="en-US" sz="2800" dirty="0" smtClean="0"/>
              <a:t>の固有値</a:t>
            </a:r>
            <a:r>
              <a:rPr lang="ja-JP" altLang="en-US" sz="2800" dirty="0" smtClean="0"/>
              <a:t>により</a:t>
            </a:r>
            <a:r>
              <a:rPr lang="ja-JP" altLang="en-US" sz="2800" dirty="0"/>
              <a:t>角</a:t>
            </a:r>
            <a:r>
              <a:rPr kumimoji="1" lang="ja-JP" altLang="en-US" sz="2800" dirty="0" smtClean="0"/>
              <a:t>らしさを定義</a:t>
            </a:r>
            <a:endParaRPr lang="en-US" altLang="ja-JP" sz="2800" dirty="0" smtClean="0"/>
          </a:p>
          <a:p>
            <a:pPr lvl="1"/>
            <a:r>
              <a:rPr lang="ja-JP" altLang="en-US" sz="2800" dirty="0" smtClean="0"/>
              <a:t>様々な手法が知られる</a:t>
            </a:r>
            <a:r>
              <a:rPr lang="en-US" altLang="ja-JP" sz="2000" dirty="0" smtClean="0"/>
              <a:t>(FAST/SUSAN/</a:t>
            </a:r>
            <a:r>
              <a:rPr lang="ja-JP" altLang="en-US" sz="2000" dirty="0" smtClean="0"/>
              <a:t>ヘッセ行列</a:t>
            </a:r>
            <a:r>
              <a:rPr lang="en-US" altLang="ja-JP" sz="2000" dirty="0" smtClean="0"/>
              <a:t>)</a:t>
            </a:r>
          </a:p>
          <a:p>
            <a:pPr marL="457200" lvl="1" indent="0">
              <a:buNone/>
            </a:pPr>
            <a:endParaRPr lang="en-US" altLang="ja-JP" sz="2000" dirty="0"/>
          </a:p>
          <a:p>
            <a:pPr marL="0" indent="0">
              <a:buNone/>
            </a:pPr>
            <a:r>
              <a:rPr lang="ja-JP" altLang="en-US" sz="3200" b="1" dirty="0" smtClean="0"/>
              <a:t>輪郭検出</a:t>
            </a:r>
            <a:r>
              <a:rPr lang="ja-JP" altLang="en-US" sz="3200" dirty="0" smtClean="0"/>
              <a:t> </a:t>
            </a:r>
            <a:r>
              <a:rPr lang="en-US" altLang="ja-JP" sz="3200" dirty="0" smtClean="0"/>
              <a:t>: </a:t>
            </a:r>
            <a:r>
              <a:rPr lang="ja-JP" altLang="en-US" sz="3200" dirty="0" smtClean="0"/>
              <a:t>画像中の物体と物体の境界を検出</a:t>
            </a:r>
            <a:endParaRPr lang="en-US" altLang="ja-JP" sz="3200" dirty="0" smtClean="0"/>
          </a:p>
          <a:p>
            <a:pPr lvl="1"/>
            <a:r>
              <a:rPr lang="en-US" altLang="ja-JP" sz="2800" b="1" dirty="0" smtClean="0">
                <a:solidFill>
                  <a:srgbClr val="FF0000"/>
                </a:solidFill>
              </a:rPr>
              <a:t>Canny Edge Detection</a:t>
            </a:r>
          </a:p>
          <a:p>
            <a:pPr lvl="2"/>
            <a:r>
              <a:rPr lang="ja-JP" altLang="en-US" sz="2400" dirty="0" smtClean="0">
                <a:sym typeface="Wingdings" panose="05000000000000000000" pitchFamily="2" charset="2"/>
              </a:rPr>
              <a:t>微分フィルタによる勾配画像取得</a:t>
            </a:r>
            <a:r>
              <a:rPr lang="en-US" altLang="ja-JP" sz="2400" dirty="0" smtClean="0">
                <a:sym typeface="Wingdings" panose="05000000000000000000" pitchFamily="2" charset="2"/>
              </a:rPr>
              <a:t>	</a:t>
            </a:r>
          </a:p>
          <a:p>
            <a:pPr lvl="2"/>
            <a:r>
              <a:rPr lang="ja-JP" altLang="en-US" sz="2400" dirty="0" smtClean="0">
                <a:sym typeface="Wingdings" panose="05000000000000000000" pitchFamily="2" charset="2"/>
              </a:rPr>
              <a:t>勾配方向を考慮した細線化</a:t>
            </a:r>
            <a:endParaRPr lang="en-US" altLang="ja-JP" sz="2400" dirty="0" smtClean="0">
              <a:sym typeface="Wingdings" panose="05000000000000000000" pitchFamily="2" charset="2"/>
            </a:endParaRPr>
          </a:p>
          <a:p>
            <a:pPr lvl="2"/>
            <a:r>
              <a:rPr lang="ja-JP" altLang="en-US" sz="2400" dirty="0" smtClean="0">
                <a:sym typeface="Wingdings" panose="05000000000000000000" pitchFamily="2" charset="2"/>
              </a:rPr>
              <a:t>二つの閾値処理</a:t>
            </a:r>
            <a:endParaRPr lang="en-US" altLang="ja-JP" sz="2800" dirty="0" smtClean="0"/>
          </a:p>
          <a:p>
            <a:pPr lvl="1"/>
            <a:r>
              <a:rPr lang="ja-JP" altLang="en-US" sz="2800" dirty="0"/>
              <a:t>様々な手法が知られる</a:t>
            </a:r>
            <a:r>
              <a:rPr lang="en-US" altLang="ja-JP" sz="2800" dirty="0" smtClean="0"/>
              <a:t>(Sobel/Hough</a:t>
            </a:r>
            <a:r>
              <a:rPr lang="ja-JP" altLang="en-US" sz="2800" dirty="0" smtClean="0"/>
              <a:t>変換</a:t>
            </a:r>
            <a:r>
              <a:rPr lang="en-US" altLang="ja-JP" sz="2800" dirty="0" smtClean="0"/>
              <a:t>…)</a:t>
            </a:r>
            <a:endParaRPr lang="en-US" altLang="ja-JP" sz="2800" dirty="0"/>
          </a:p>
        </p:txBody>
      </p:sp>
    </p:spTree>
    <p:extLst>
      <p:ext uri="{BB962C8B-B14F-4D97-AF65-F5344CB8AC3E}">
        <p14:creationId xmlns:p14="http://schemas.microsoft.com/office/powerpoint/2010/main" val="773491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999808"/>
            <a:ext cx="11708780" cy="733270"/>
          </a:xfrm>
        </p:spPr>
        <p:txBody>
          <a:bodyPr>
            <a:normAutofit/>
          </a:bodyPr>
          <a:lstStyle/>
          <a:p>
            <a:pPr algn="r"/>
            <a:r>
              <a:rPr lang="ja-JP" altLang="en-US" sz="3600" dirty="0" smtClean="0"/>
              <a:t>補足</a:t>
            </a:r>
            <a:r>
              <a:rPr lang="ja-JP" altLang="en-US" sz="3600" dirty="0"/>
              <a:t>資料</a:t>
            </a:r>
            <a:endParaRPr kumimoji="1" lang="ja-JP" altLang="en-US" sz="36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173836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276226"/>
            <a:ext cx="8172904" cy="733270"/>
          </a:xfrm>
        </p:spPr>
        <p:txBody>
          <a:bodyPr>
            <a:normAutofit/>
          </a:bodyPr>
          <a:lstStyle/>
          <a:p>
            <a:r>
              <a:rPr kumimoji="1" lang="en-US" altLang="ja-JP" sz="3600" dirty="0" smtClean="0"/>
              <a:t>Structure </a:t>
            </a:r>
            <a:r>
              <a:rPr lang="en-US" altLang="ja-JP" sz="3600" dirty="0"/>
              <a:t>T</a:t>
            </a:r>
            <a:r>
              <a:rPr kumimoji="1" lang="en-US" altLang="ja-JP" sz="3600" dirty="0" smtClean="0"/>
              <a:t>ensor Matrix</a:t>
            </a:r>
            <a:r>
              <a:rPr kumimoji="1" lang="ja-JP" altLang="en-US" sz="3600" dirty="0" smtClean="0"/>
              <a:t>（導出）</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019096" y="1070219"/>
                <a:ext cx="8013247" cy="2825052"/>
              </a:xfrm>
            </p:spPr>
            <p:txBody>
              <a:bodyPr>
                <a:normAutofit/>
              </a:bodyPr>
              <a:lstStyle/>
              <a:p>
                <a:pPr marL="0" indent="0">
                  <a:lnSpc>
                    <a:spcPct val="100000"/>
                  </a:lnSpc>
                  <a:spcBef>
                    <a:spcPts val="1200"/>
                  </a:spcBef>
                  <a:buNone/>
                </a:pPr>
                <a:r>
                  <a:rPr lang="ja-JP" altLang="en-US" sz="2400" dirty="0" smtClean="0"/>
                  <a:t>画像上で</a:t>
                </a:r>
                <a:r>
                  <a:rPr lang="en-US" altLang="ja-JP" sz="2400" dirty="0" smtClean="0"/>
                  <a:t>『</a:t>
                </a:r>
                <a:r>
                  <a:rPr lang="ja-JP" altLang="en-US" sz="2400" dirty="0" smtClean="0"/>
                  <a:t>点</a:t>
                </a:r>
                <a:r>
                  <a:rPr lang="en-US" altLang="ja-JP" sz="2400" dirty="0" smtClean="0"/>
                  <a:t>(</a:t>
                </a:r>
                <a:r>
                  <a:rPr lang="en-US" altLang="ja-JP" sz="2400" i="1" dirty="0" err="1" smtClean="0"/>
                  <a:t>u</a:t>
                </a:r>
                <a:r>
                  <a:rPr lang="en-US" altLang="ja-JP" sz="2400" dirty="0" err="1" smtClean="0"/>
                  <a:t>,</a:t>
                </a:r>
                <a:r>
                  <a:rPr lang="en-US" altLang="ja-JP" sz="2400" i="1" dirty="0" err="1" smtClean="0"/>
                  <a:t>v</a:t>
                </a:r>
                <a:r>
                  <a:rPr lang="en-US" altLang="ja-JP" sz="2400" dirty="0" smtClean="0"/>
                  <a:t>)</a:t>
                </a:r>
                <a:r>
                  <a:rPr lang="ja-JP" altLang="en-US" sz="2400" dirty="0" smtClean="0"/>
                  <a:t>を中心とする領域</a:t>
                </a:r>
                <a:r>
                  <a:rPr lang="en-US" altLang="ja-JP" sz="2400" dirty="0" smtClean="0"/>
                  <a:t>A』</a:t>
                </a:r>
                <a:r>
                  <a:rPr lang="ja-JP" altLang="en-US" sz="2400" dirty="0" smtClean="0"/>
                  <a:t>と</a:t>
                </a:r>
                <a:r>
                  <a:rPr lang="en-US" altLang="ja-JP" sz="2400" dirty="0" smtClean="0"/>
                  <a:t>『</a:t>
                </a:r>
                <a:r>
                  <a:rPr lang="ja-JP" altLang="en-US" sz="2400" dirty="0" smtClean="0"/>
                  <a:t>微少量</a:t>
                </a:r>
                <a:r>
                  <a:rPr lang="en-US" altLang="ja-JP" sz="2400" dirty="0" smtClean="0"/>
                  <a:t>(</a:t>
                </a:r>
                <a:r>
                  <a:rPr lang="en-US" altLang="ja-JP" sz="2400" i="1" dirty="0" err="1" smtClean="0"/>
                  <a:t>x</a:t>
                </a:r>
                <a:r>
                  <a:rPr lang="en-US" altLang="ja-JP" sz="2400" dirty="0" err="1" smtClean="0"/>
                  <a:t>,</a:t>
                </a:r>
                <a:r>
                  <a:rPr lang="en-US" altLang="ja-JP" sz="2400" i="1" dirty="0" err="1"/>
                  <a:t>y</a:t>
                </a:r>
                <a:r>
                  <a:rPr lang="en-US" altLang="ja-JP" sz="2400" dirty="0" smtClean="0"/>
                  <a:t>)</a:t>
                </a:r>
                <a:r>
                  <a:rPr lang="ja-JP" altLang="en-US" sz="2400" dirty="0" err="1" smtClean="0"/>
                  <a:t>だけ</a:t>
                </a:r>
                <a:r>
                  <a:rPr lang="ja-JP" altLang="en-US" sz="2400" dirty="0" smtClean="0"/>
                  <a:t>動かした領域</a:t>
                </a:r>
                <a:r>
                  <a:rPr lang="en-US" altLang="ja-JP" sz="2400" dirty="0" smtClean="0"/>
                  <a:t>B』</a:t>
                </a:r>
                <a:r>
                  <a:rPr lang="ja-JP" altLang="en-US" sz="2400" dirty="0" smtClean="0"/>
                  <a:t>を考える</a:t>
                </a:r>
                <a:endParaRPr lang="en-US" altLang="ja-JP" sz="2400" dirty="0" smtClean="0"/>
              </a:p>
              <a:p>
                <a:pPr marL="0" indent="0">
                  <a:lnSpc>
                    <a:spcPct val="100000"/>
                  </a:lnSpc>
                  <a:spcBef>
                    <a:spcPts val="1200"/>
                  </a:spcBef>
                  <a:buNone/>
                </a:pPr>
                <a:r>
                  <a:rPr lang="ja-JP" altLang="en-US" sz="2400" dirty="0" smtClean="0"/>
                  <a:t>領域</a:t>
                </a:r>
                <a:r>
                  <a:rPr lang="en-US" altLang="ja-JP" sz="2400" dirty="0" smtClean="0"/>
                  <a:t>A</a:t>
                </a:r>
                <a:r>
                  <a:rPr lang="ja-JP" altLang="en-US" sz="2400" dirty="0" smtClean="0"/>
                  <a:t>と</a:t>
                </a:r>
                <a:r>
                  <a:rPr lang="en-US" altLang="ja-JP" sz="2400" dirty="0" smtClean="0"/>
                  <a:t>B</a:t>
                </a:r>
                <a:r>
                  <a:rPr lang="ja-JP" altLang="en-US" sz="2400" dirty="0" smtClean="0"/>
                  <a:t>の差分を，重みを考慮して定義する</a:t>
                </a:r>
                <a:r>
                  <a:rPr lang="en-US" altLang="ja-JP" sz="2400" dirty="0" smtClean="0"/>
                  <a:t>; </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𝐷</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e>
                      </m:d>
                      <m:r>
                        <a:rPr kumimoji="1" lang="en-US" altLang="ja-JP" sz="2000" b="0" i="1" smtClean="0">
                          <a:latin typeface="Cambria Math" panose="02040503050406030204" pitchFamily="18" charset="0"/>
                        </a:rPr>
                        <m:t>=</m:t>
                      </m:r>
                      <m:nary>
                        <m:naryPr>
                          <m:chr m:val="∑"/>
                          <m:supHide m:val="on"/>
                          <m:ctrlPr>
                            <a:rPr kumimoji="1" lang="en-US" altLang="ja-JP" sz="2000" b="0" i="1" smtClean="0">
                              <a:latin typeface="Cambria Math" panose="02040503050406030204" pitchFamily="18" charset="0"/>
                            </a:rPr>
                          </m:ctrlPr>
                        </m:naryPr>
                        <m:sub>
                          <m:r>
                            <m:rPr>
                              <m:brk m:alnAt="7"/>
                            </m:rP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sub>
                        <m:sup/>
                        <m:e>
                          <m:r>
                            <a:rPr kumimoji="1" lang="en-US" altLang="ja-JP" sz="2000" b="0" i="1" smtClean="0">
                              <a:latin typeface="Cambria Math" panose="02040503050406030204" pitchFamily="18" charset="0"/>
                            </a:rPr>
                            <m:t>𝐺</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e>
                          </m:d>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𝑣</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m:t>
                                  </m:r>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e>
                              </m:d>
                            </m:e>
                            <m:sup>
                              <m:r>
                                <a:rPr kumimoji="1" lang="en-US" altLang="ja-JP" sz="2000" b="0" i="1" smtClean="0">
                                  <a:latin typeface="Cambria Math" panose="02040503050406030204" pitchFamily="18" charset="0"/>
                                </a:rPr>
                                <m:t>2</m:t>
                              </m:r>
                            </m:sup>
                          </m:sSup>
                        </m:e>
                      </m:nary>
                      <m:r>
                        <a:rPr kumimoji="1" lang="en-US" altLang="ja-JP" sz="2000" b="0" i="1" smtClean="0">
                          <a:latin typeface="Cambria Math" panose="02040503050406030204" pitchFamily="18" charset="0"/>
                        </a:rPr>
                        <m:t>          </m:t>
                      </m:r>
                      <m:r>
                        <a:rPr lang="ja-JP" altLang="en-US" sz="2000" i="1">
                          <a:latin typeface="Cambria Math" panose="02040503050406030204" pitchFamily="18" charset="0"/>
                        </a:rPr>
                        <m:t>　</m:t>
                      </m:r>
                      <m:r>
                        <a:rPr lang="en-US" altLang="ja-JP" sz="2000" b="0" i="1" smtClean="0">
                          <a:latin typeface="Cambria Math" panose="02040503050406030204" pitchFamily="18" charset="0"/>
                        </a:rPr>
                        <m:t>…(1)</m:t>
                      </m:r>
                    </m:oMath>
                  </m:oMathPara>
                </a14:m>
                <a:endParaRPr kumimoji="1" lang="en-US" altLang="ja-JP" sz="2400" b="0" dirty="0" smtClean="0"/>
              </a:p>
              <a:p>
                <a:pPr marL="0" indent="0">
                  <a:lnSpc>
                    <a:spcPct val="100000"/>
                  </a:lnSpc>
                  <a:spcBef>
                    <a:spcPts val="1200"/>
                  </a:spcBef>
                  <a:buNone/>
                </a:pPr>
                <a:r>
                  <a:rPr lang="en-US" altLang="ja-JP" sz="1600" dirty="0" smtClean="0"/>
                  <a:t>※</a:t>
                </a:r>
                <a:r>
                  <a:rPr lang="ja-JP" altLang="en-US" sz="1600" dirty="0"/>
                  <a:t> </a:t>
                </a:r>
                <a:r>
                  <a:rPr lang="ja-JP" altLang="en-US" sz="1600" dirty="0" smtClean="0"/>
                  <a:t>重み関数</a:t>
                </a:r>
                <a:r>
                  <a:rPr lang="en-US" altLang="ja-JP" sz="1600" i="1" dirty="0" smtClean="0"/>
                  <a:t>G</a:t>
                </a:r>
                <a:r>
                  <a:rPr lang="en-US" altLang="ja-JP" sz="1600" dirty="0" smtClean="0"/>
                  <a:t>(</a:t>
                </a:r>
                <a:r>
                  <a:rPr lang="en-US" altLang="ja-JP" sz="1600" dirty="0" err="1" smtClean="0"/>
                  <a:t>x,y</a:t>
                </a:r>
                <a:r>
                  <a:rPr lang="en-US" altLang="ja-JP" sz="1600" dirty="0" smtClean="0"/>
                  <a:t>)</a:t>
                </a:r>
                <a:r>
                  <a:rPr lang="ja-JP" altLang="en-US" sz="1600" dirty="0" smtClean="0"/>
                  <a:t>には，ガウシアンがよく用いられる．</a:t>
                </a:r>
                <a:endParaRPr kumimoji="1"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019096" y="1070219"/>
                <a:ext cx="8013247" cy="2825052"/>
              </a:xfrm>
              <a:blipFill rotWithShape="0">
                <a:blip r:embed="rId2"/>
                <a:stretch>
                  <a:fillRect l="-1141" t="-1728" r="-152"/>
                </a:stretch>
              </a:blipFill>
            </p:spPr>
            <p:txBody>
              <a:bodyPr/>
              <a:lstStyle/>
              <a:p>
                <a:r>
                  <a:rPr lang="ja-JP" altLang="en-US">
                    <a:noFill/>
                  </a:rPr>
                  <a:t> </a:t>
                </a:r>
              </a:p>
            </p:txBody>
          </p:sp>
        </mc:Fallback>
      </mc:AlternateContent>
      <p:grpSp>
        <p:nvGrpSpPr>
          <p:cNvPr id="26" name="グループ化 25"/>
          <p:cNvGrpSpPr/>
          <p:nvPr/>
        </p:nvGrpSpPr>
        <p:grpSpPr>
          <a:xfrm>
            <a:off x="297866" y="333829"/>
            <a:ext cx="3443321" cy="3296896"/>
            <a:chOff x="399467" y="1145541"/>
            <a:chExt cx="3020008" cy="2891584"/>
          </a:xfrm>
        </p:grpSpPr>
        <p:grpSp>
          <p:nvGrpSpPr>
            <p:cNvPr id="15" name="グループ化 14"/>
            <p:cNvGrpSpPr/>
            <p:nvPr/>
          </p:nvGrpSpPr>
          <p:grpSpPr>
            <a:xfrm>
              <a:off x="559997" y="1145541"/>
              <a:ext cx="2859478" cy="2891584"/>
              <a:chOff x="588572" y="1355091"/>
              <a:chExt cx="2264385" cy="2289809"/>
            </a:xfrm>
          </p:grpSpPr>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61147" t="28862" r="33520" b="63944"/>
              <a:stretch/>
            </p:blipFill>
            <p:spPr>
              <a:xfrm>
                <a:off x="588572" y="1355091"/>
                <a:ext cx="2264385" cy="2289809"/>
              </a:xfrm>
              <a:prstGeom prst="rect">
                <a:avLst/>
              </a:prstGeom>
            </p:spPr>
          </p:pic>
          <p:grpSp>
            <p:nvGrpSpPr>
              <p:cNvPr id="7" name="グループ化 6"/>
              <p:cNvGrpSpPr/>
              <p:nvPr/>
            </p:nvGrpSpPr>
            <p:grpSpPr>
              <a:xfrm>
                <a:off x="1347788" y="2138363"/>
                <a:ext cx="704850" cy="704850"/>
                <a:chOff x="1347788" y="2138363"/>
                <a:chExt cx="704850" cy="704850"/>
              </a:xfrm>
            </p:grpSpPr>
            <p:sp>
              <p:nvSpPr>
                <p:cNvPr id="5" name="円/楕円 4"/>
                <p:cNvSpPr/>
                <p:nvPr/>
              </p:nvSpPr>
              <p:spPr>
                <a:xfrm>
                  <a:off x="1677353" y="2467928"/>
                  <a:ext cx="45720" cy="457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513675" y="1854692"/>
                <a:ext cx="704850" cy="704850"/>
                <a:chOff x="1332700" y="2121392"/>
                <a:chExt cx="704850" cy="704850"/>
              </a:xfrm>
            </p:grpSpPr>
            <p:sp>
              <p:nvSpPr>
                <p:cNvPr id="13" name="円/楕円 12"/>
                <p:cNvSpPr/>
                <p:nvPr/>
              </p:nvSpPr>
              <p:spPr>
                <a:xfrm>
                  <a:off x="1662265" y="2450957"/>
                  <a:ext cx="45720" cy="4572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332700" y="2121392"/>
                  <a:ext cx="704850" cy="704850"/>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6" name="正方形/長方形 15"/>
            <p:cNvSpPr/>
            <p:nvPr/>
          </p:nvSpPr>
          <p:spPr>
            <a:xfrm>
              <a:off x="1165117" y="2701409"/>
              <a:ext cx="495649" cy="707886"/>
            </a:xfrm>
            <a:prstGeom prst="rect">
              <a:avLst/>
            </a:prstGeom>
          </p:spPr>
          <p:txBody>
            <a:bodyPr wrap="none">
              <a:spAutoFit/>
            </a:bodyPr>
            <a:lstStyle/>
            <a:p>
              <a:r>
                <a:rPr lang="en-US" altLang="ja-JP" sz="4000" b="1" dirty="0"/>
                <a:t>A</a:t>
              </a:r>
              <a:endParaRPr lang="ja-JP" altLang="en-US" sz="4000" b="1" dirty="0"/>
            </a:p>
          </p:txBody>
        </p:sp>
        <p:sp>
          <p:nvSpPr>
            <p:cNvPr id="17" name="正方形/長方形 16"/>
            <p:cNvSpPr/>
            <p:nvPr/>
          </p:nvSpPr>
          <p:spPr>
            <a:xfrm>
              <a:off x="1288942" y="1434584"/>
              <a:ext cx="471604" cy="707886"/>
            </a:xfrm>
            <a:prstGeom prst="rect">
              <a:avLst/>
            </a:prstGeom>
          </p:spPr>
          <p:txBody>
            <a:bodyPr wrap="none">
              <a:spAutoFit/>
            </a:bodyPr>
            <a:lstStyle/>
            <a:p>
              <a:r>
                <a:rPr lang="en-US" altLang="ja-JP" sz="4000" b="1" dirty="0" smtClean="0"/>
                <a:t>B</a:t>
              </a:r>
              <a:endParaRPr lang="ja-JP" altLang="en-US" sz="4000" b="1" dirty="0"/>
            </a:p>
          </p:txBody>
        </p:sp>
        <p:sp>
          <p:nvSpPr>
            <p:cNvPr id="18" name="正方形/長方形 17"/>
            <p:cNvSpPr/>
            <p:nvPr/>
          </p:nvSpPr>
          <p:spPr>
            <a:xfrm>
              <a:off x="574567" y="2428994"/>
              <a:ext cx="670376" cy="400110"/>
            </a:xfrm>
            <a:prstGeom prst="rect">
              <a:avLst/>
            </a:prstGeom>
          </p:spPr>
          <p:txBody>
            <a:bodyPr wrap="none">
              <a:spAutoFit/>
            </a:bodyPr>
            <a:lstStyle/>
            <a:p>
              <a:r>
                <a:rPr lang="en-US" altLang="ja-JP" sz="2000" dirty="0" smtClean="0"/>
                <a:t>(</a:t>
              </a:r>
              <a:r>
                <a:rPr lang="en-US" altLang="ja-JP" sz="2000" i="1" dirty="0" err="1" smtClean="0"/>
                <a:t>u,v</a:t>
              </a:r>
              <a:r>
                <a:rPr lang="en-US" altLang="ja-JP" sz="2000" dirty="0" smtClean="0"/>
                <a:t>)</a:t>
              </a:r>
              <a:endParaRPr lang="ja-JP" altLang="en-US" sz="2000" dirty="0"/>
            </a:p>
          </p:txBody>
        </p:sp>
        <p:sp>
          <p:nvSpPr>
            <p:cNvPr id="19" name="正方形/長方形 18"/>
            <p:cNvSpPr/>
            <p:nvPr/>
          </p:nvSpPr>
          <p:spPr>
            <a:xfrm>
              <a:off x="399467" y="1736845"/>
              <a:ext cx="630301" cy="400110"/>
            </a:xfrm>
            <a:prstGeom prst="rect">
              <a:avLst/>
            </a:prstGeom>
          </p:spPr>
          <p:txBody>
            <a:bodyPr wrap="none">
              <a:spAutoFit/>
            </a:bodyPr>
            <a:lstStyle/>
            <a:p>
              <a:r>
                <a:rPr lang="en-US" altLang="ja-JP" sz="2000" dirty="0" smtClean="0"/>
                <a:t>(</a:t>
              </a:r>
              <a:r>
                <a:rPr lang="en-US" altLang="ja-JP" sz="2000" i="1" dirty="0" err="1" smtClean="0"/>
                <a:t>x,y</a:t>
              </a:r>
              <a:r>
                <a:rPr lang="en-US" altLang="ja-JP" sz="2000" dirty="0" smtClean="0"/>
                <a:t>)</a:t>
              </a:r>
              <a:endParaRPr lang="ja-JP" altLang="en-US" sz="2000" dirty="0"/>
            </a:p>
          </p:txBody>
        </p:sp>
        <p:cxnSp>
          <p:nvCxnSpPr>
            <p:cNvPr id="21" name="直線矢印コネクタ 20"/>
            <p:cNvCxnSpPr/>
            <p:nvPr/>
          </p:nvCxnSpPr>
          <p:spPr>
            <a:xfrm flipV="1">
              <a:off x="1975691" y="2253806"/>
              <a:ext cx="179549" cy="31132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フリーフォーム 22"/>
            <p:cNvSpPr/>
            <p:nvPr/>
          </p:nvSpPr>
          <p:spPr>
            <a:xfrm>
              <a:off x="1119188" y="2512140"/>
              <a:ext cx="807243" cy="81041"/>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23"/>
            <p:cNvSpPr/>
            <p:nvPr/>
          </p:nvSpPr>
          <p:spPr>
            <a:xfrm rot="1313205">
              <a:off x="890359" y="2076366"/>
              <a:ext cx="1235280" cy="114490"/>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622753" y="4032948"/>
                <a:ext cx="1072741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r>
                  <a:rPr lang="ja-JP" altLang="en-US" sz="2400" i="1" dirty="0" smtClean="0">
                    <a:latin typeface="Cambria Math" panose="02040503050406030204" pitchFamily="18" charset="0"/>
                  </a:rPr>
                  <a:t>テーラー展開し二次以降の項を無視すると，以下の変形が得られる</a:t>
                </a:r>
                <a:endParaRPr lang="en-US" altLang="ja-JP" sz="2400" i="1" dirty="0" smtClean="0">
                  <a:latin typeface="Cambria Math" panose="02040503050406030204" pitchFamily="18" charset="0"/>
                </a:endParaRPr>
              </a:p>
              <a:p>
                <a:pPr marL="0" indent="0">
                  <a:lnSpc>
                    <a:spcPct val="100000"/>
                  </a:lnSpc>
                  <a:spcBef>
                    <a:spcPts val="1200"/>
                  </a:spcBef>
                  <a:spcAft>
                    <a:spcPts val="600"/>
                  </a:spcAft>
                  <a:buNone/>
                </a:pPr>
                <a14:m>
                  <m:oMath xmlns:m="http://schemas.openxmlformats.org/officeDocument/2006/math">
                    <m:r>
                      <a:rPr lang="en-US" altLang="ja-JP" sz="2400" b="0" i="1" smtClean="0">
                        <a:latin typeface="Cambria Math" panose="02040503050406030204" pitchFamily="18" charset="0"/>
                      </a:rPr>
                      <m:t>          </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𝑣</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𝐼</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𝑢</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𝑥</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𝑥</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𝑢</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𝑦</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𝑢</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e>
                    </m:d>
                  </m:oMath>
                </a14:m>
                <a:r>
                  <a:rPr lang="ja-JP" altLang="en-US" sz="2400" dirty="0" smtClean="0"/>
                  <a:t>　</a:t>
                </a:r>
                <a:endParaRPr lang="en-US" altLang="ja-JP" sz="2400" dirty="0" smtClean="0"/>
              </a:p>
              <a:p>
                <a:pPr marL="0" indent="0">
                  <a:lnSpc>
                    <a:spcPct val="100000"/>
                  </a:lnSpc>
                  <a:spcBef>
                    <a:spcPts val="1200"/>
                  </a:spcBef>
                  <a:spcAft>
                    <a:spcPts val="600"/>
                  </a:spcAft>
                  <a:buNone/>
                </a:pPr>
                <a:r>
                  <a:rPr lang="ja-JP" altLang="en-US" sz="2400" dirty="0" smtClean="0"/>
                  <a:t>これを</a:t>
                </a:r>
                <a:r>
                  <a:rPr lang="en-US" altLang="ja-JP" sz="2400" dirty="0" smtClean="0"/>
                  <a:t>(1)</a:t>
                </a:r>
                <a:r>
                  <a:rPr lang="ja-JP" altLang="en-US" sz="2400" dirty="0" smtClean="0"/>
                  <a:t>に代入すると</a:t>
                </a:r>
                <a:r>
                  <a:rPr lang="en-US" altLang="ja-JP" sz="2400" dirty="0" smtClean="0"/>
                  <a:t>, </a:t>
                </a:r>
                <a:r>
                  <a:rPr lang="ja-JP" altLang="en-US" sz="2400" dirty="0" smtClean="0"/>
                  <a:t>以下の通り</a:t>
                </a:r>
                <a:r>
                  <a:rPr lang="en-US" altLang="ja-JP" sz="2400" dirty="0" smtClean="0"/>
                  <a:t>Structure Tensor Matrix</a:t>
                </a:r>
                <a:r>
                  <a:rPr lang="ja-JP" altLang="en-US" sz="2400" dirty="0" smtClean="0"/>
                  <a:t>が現れる</a:t>
                </a:r>
                <a:endParaRPr lang="en-US" altLang="ja-JP" sz="2400" dirty="0" smtClean="0"/>
              </a:p>
              <a:p>
                <a:pPr marL="0" indent="0">
                  <a:lnSpc>
                    <a:spcPct val="10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b="1" i="0" smtClean="0">
                          <a:latin typeface="Cambria Math" panose="02040503050406030204" pitchFamily="18" charset="0"/>
                        </a:rPr>
                        <m:t>𝐀</m:t>
                      </m:r>
                      <m:d>
                        <m:dPr>
                          <m:ctrlPr>
                            <a:rPr lang="en-US" altLang="ja-JP" sz="2400" b="1" i="1" smtClean="0">
                              <a:latin typeface="Cambria Math" panose="02040503050406030204" pitchFamily="18" charset="0"/>
                            </a:rPr>
                          </m:ctrlPr>
                        </m:dPr>
                        <m:e>
                          <m:m>
                            <m:mPr>
                              <m:mcs>
                                <m:mc>
                                  <m:mcPr>
                                    <m:count m:val="1"/>
                                    <m:mcJc m:val="center"/>
                                  </m:mcPr>
                                </m:mc>
                              </m:mcs>
                              <m:ctrlPr>
                                <a:rPr lang="en-US" altLang="ja-JP" sz="2400" i="1" smtClean="0">
                                  <a:latin typeface="Cambria Math" panose="02040503050406030204" pitchFamily="18" charset="0"/>
                                </a:rPr>
                              </m:ctrlPr>
                            </m:mPr>
                            <m:mr>
                              <m:e>
                                <m:r>
                                  <m:rPr>
                                    <m:brk m:alnAt="7"/>
                                  </m:rPr>
                                  <a:rPr lang="en-US" altLang="ja-JP" sz="2400" b="0" i="1" smtClean="0">
                                    <a:latin typeface="Cambria Math" panose="02040503050406030204" pitchFamily="18" charset="0"/>
                                  </a:rPr>
                                  <m:t>𝑥</m:t>
                                </m:r>
                              </m:e>
                            </m:mr>
                            <m:mr>
                              <m:e>
                                <m:r>
                                  <a:rPr lang="en-US" altLang="ja-JP" sz="2400" b="0" i="1" smtClean="0">
                                    <a:latin typeface="Cambria Math" panose="02040503050406030204" pitchFamily="18" charset="0"/>
                                  </a:rPr>
                                  <m:t>𝑦</m:t>
                                </m:r>
                              </m:e>
                            </m:mr>
                          </m:m>
                        </m:e>
                      </m:d>
                      <m:r>
                        <a:rPr lang="en-US" altLang="ja-JP" sz="2400" b="0" i="0" smtClean="0">
                          <a:latin typeface="Cambria Math" panose="02040503050406030204" pitchFamily="18" charset="0"/>
                        </a:rPr>
                        <m:t>,          </m:t>
                      </m:r>
                      <m:r>
                        <a:rPr lang="en-US" altLang="ja-JP" sz="2400" b="1" i="0" smtClean="0">
                          <a:latin typeface="Cambria Math" panose="02040503050406030204" pitchFamily="18" charset="0"/>
                        </a:rPr>
                        <m:t>𝐀</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smtClean="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622753" y="4032948"/>
                <a:ext cx="10727419" cy="2825052"/>
              </a:xfrm>
              <a:prstGeom prst="rect">
                <a:avLst/>
              </a:prstGeom>
              <a:blipFill rotWithShape="0">
                <a:blip r:embed="rId4"/>
                <a:stretch>
                  <a:fillRect l="-852" t="-12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7715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276226"/>
            <a:ext cx="8172904" cy="733270"/>
          </a:xfrm>
        </p:spPr>
        <p:txBody>
          <a:bodyPr>
            <a:normAutofit/>
          </a:bodyPr>
          <a:lstStyle/>
          <a:p>
            <a:r>
              <a:rPr kumimoji="1" lang="en-US" altLang="ja-JP" sz="3600" dirty="0" smtClean="0"/>
              <a:t>Structure </a:t>
            </a:r>
            <a:r>
              <a:rPr lang="en-US" altLang="ja-JP" sz="3600" dirty="0"/>
              <a:t>T</a:t>
            </a:r>
            <a:r>
              <a:rPr kumimoji="1" lang="en-US" altLang="ja-JP" sz="3600" dirty="0" smtClean="0"/>
              <a:t>ensor Matrix</a:t>
            </a:r>
            <a:r>
              <a:rPr kumimoji="1" lang="ja-JP" altLang="en-US" sz="3600" dirty="0" smtClean="0"/>
              <a:t>（導出）</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019097" y="1070219"/>
                <a:ext cx="7435618" cy="2500884"/>
              </a:xfrm>
            </p:spPr>
            <p:txBody>
              <a:bodyPr>
                <a:normAutofit/>
              </a:bodyPr>
              <a:lstStyle/>
              <a:p>
                <a:pPr marL="0" indent="0">
                  <a:lnSpc>
                    <a:spcPct val="100000"/>
                  </a:lnSpc>
                  <a:spcBef>
                    <a:spcPts val="1200"/>
                  </a:spcBef>
                  <a:buNone/>
                </a:pPr>
                <a:r>
                  <a:rPr lang="ja-JP" altLang="en-US" sz="2000" dirty="0" smtClean="0"/>
                  <a:t>画像上で</a:t>
                </a:r>
                <a:r>
                  <a:rPr lang="en-US" altLang="ja-JP" sz="2000" dirty="0" smtClean="0"/>
                  <a:t>『</a:t>
                </a:r>
                <a:r>
                  <a:rPr lang="ja-JP" altLang="en-US" sz="2000" dirty="0" smtClean="0"/>
                  <a:t>点</a:t>
                </a:r>
                <a:r>
                  <a:rPr lang="en-US" altLang="ja-JP" sz="2000" dirty="0" smtClean="0"/>
                  <a:t>(</a:t>
                </a:r>
                <a:r>
                  <a:rPr lang="en-US" altLang="ja-JP" sz="2000" i="1" dirty="0" err="1" smtClean="0"/>
                  <a:t>u</a:t>
                </a:r>
                <a:r>
                  <a:rPr lang="en-US" altLang="ja-JP" sz="2000" dirty="0" err="1" smtClean="0"/>
                  <a:t>,</a:t>
                </a:r>
                <a:r>
                  <a:rPr lang="en-US" altLang="ja-JP" sz="2000" i="1" dirty="0" err="1" smtClean="0"/>
                  <a:t>v</a:t>
                </a:r>
                <a:r>
                  <a:rPr lang="en-US" altLang="ja-JP" sz="2000" dirty="0" smtClean="0"/>
                  <a:t>)</a:t>
                </a:r>
                <a:r>
                  <a:rPr lang="ja-JP" altLang="en-US" sz="2000" dirty="0" smtClean="0"/>
                  <a:t>を中心とする領域</a:t>
                </a:r>
                <a:r>
                  <a:rPr lang="en-US" altLang="ja-JP" sz="2000" dirty="0" smtClean="0"/>
                  <a:t>A』</a:t>
                </a:r>
                <a:r>
                  <a:rPr lang="ja-JP" altLang="en-US" sz="2000" dirty="0" smtClean="0"/>
                  <a:t>と</a:t>
                </a:r>
                <a:r>
                  <a:rPr lang="en-US" altLang="ja-JP" sz="2000" dirty="0" smtClean="0"/>
                  <a:t>『</a:t>
                </a:r>
                <a:r>
                  <a:rPr lang="ja-JP" altLang="en-US" sz="2000" dirty="0" smtClean="0"/>
                  <a:t>微少量</a:t>
                </a:r>
                <a:r>
                  <a:rPr lang="en-US" altLang="ja-JP" sz="2000" dirty="0" smtClean="0"/>
                  <a:t>(</a:t>
                </a:r>
                <a:r>
                  <a:rPr lang="en-US" altLang="ja-JP" sz="2000" i="1" dirty="0" err="1" smtClean="0"/>
                  <a:t>x</a:t>
                </a:r>
                <a:r>
                  <a:rPr lang="en-US" altLang="ja-JP" sz="2000" dirty="0" err="1" smtClean="0"/>
                  <a:t>,</a:t>
                </a:r>
                <a:r>
                  <a:rPr lang="en-US" altLang="ja-JP" sz="2000" i="1" dirty="0" err="1"/>
                  <a:t>y</a:t>
                </a:r>
                <a:r>
                  <a:rPr lang="en-US" altLang="ja-JP" sz="2000" dirty="0" smtClean="0"/>
                  <a:t>)</a:t>
                </a:r>
                <a:r>
                  <a:rPr lang="ja-JP" altLang="en-US" sz="2000" dirty="0" err="1" smtClean="0"/>
                  <a:t>だけ</a:t>
                </a:r>
                <a:r>
                  <a:rPr lang="ja-JP" altLang="en-US" sz="2000" dirty="0" smtClean="0"/>
                  <a:t>動かした領域</a:t>
                </a:r>
                <a:r>
                  <a:rPr lang="en-US" altLang="ja-JP" sz="2000" dirty="0" smtClean="0"/>
                  <a:t>B』</a:t>
                </a:r>
                <a:r>
                  <a:rPr lang="ja-JP" altLang="en-US" sz="2000" dirty="0" smtClean="0"/>
                  <a:t>の差は以下の通り</a:t>
                </a:r>
                <a:endParaRPr lang="en-US" altLang="ja-JP" sz="2000" dirty="0" smtClean="0"/>
              </a:p>
              <a:p>
                <a:pPr marL="0" indent="0">
                  <a:lnSpc>
                    <a:spcPct val="100000"/>
                  </a:lnSpc>
                  <a:spcBef>
                    <a:spcPts val="1200"/>
                  </a:spcBef>
                  <a:buNone/>
                </a:pPr>
                <a:endParaRPr lang="en-US" altLang="ja-JP" sz="1000" dirty="0" smtClean="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𝐷</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b="1">
                          <a:latin typeface="Cambria Math" panose="02040503050406030204" pitchFamily="18" charset="0"/>
                        </a:rPr>
                        <m:t>𝐀</m:t>
                      </m:r>
                      <m:d>
                        <m:dPr>
                          <m:ctrlPr>
                            <a:rPr lang="en-US" altLang="ja-JP" sz="2000" b="1"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𝑥</m:t>
                                </m:r>
                              </m:e>
                            </m:mr>
                            <m:mr>
                              <m:e>
                                <m:r>
                                  <a:rPr lang="en-US" altLang="ja-JP" sz="2000" i="1">
                                    <a:latin typeface="Cambria Math" panose="02040503050406030204" pitchFamily="18" charset="0"/>
                                  </a:rPr>
                                  <m:t>𝑦</m:t>
                                </m:r>
                              </m:e>
                            </m:mr>
                          </m:m>
                        </m:e>
                      </m:d>
                      <m:r>
                        <a:rPr lang="en-US" altLang="ja-JP" sz="2000" b="1">
                          <a:latin typeface="Cambria Math" panose="02040503050406030204" pitchFamily="18" charset="0"/>
                        </a:rPr>
                        <m:t>,   </m:t>
                      </m:r>
                      <m:r>
                        <a:rPr lang="en-US" altLang="ja-JP" sz="2000" b="1">
                          <a:latin typeface="Cambria Math" panose="02040503050406030204" pitchFamily="18" charset="0"/>
                        </a:rPr>
                        <m:t>𝐀</m:t>
                      </m:r>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e>
                          <m:r>
                            <a:rPr lang="en-US" altLang="ja-JP" sz="2000" i="1">
                              <a:latin typeface="Cambria Math" panose="02040503050406030204" pitchFamily="18" charset="0"/>
                            </a:rPr>
                            <m:t>𝐺</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e>
                      </m:nary>
                      <m:d>
                        <m:dPr>
                          <m:ctrlPr>
                            <a:rPr lang="en-US" altLang="ja-JP" sz="2000"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m:rPr>
                                        <m:brk m:alnAt="7"/>
                                      </m:rPr>
                                      <a:rPr lang="en-US" altLang="ja-JP" sz="2000" i="1">
                                        <a:latin typeface="Cambria Math" panose="02040503050406030204" pitchFamily="18" charset="0"/>
                                      </a:rPr>
                                      <m:t>𝑥</m:t>
                                    </m:r>
                                  </m:sub>
                                </m:sSub>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m:rPr>
                                        <m:brk m:alnAt="7"/>
                                      </m:rPr>
                                      <a:rPr lang="en-US" altLang="ja-JP" sz="2000" i="1">
                                        <a:latin typeface="Cambria Math" panose="02040503050406030204" pitchFamily="18" charset="0"/>
                                      </a:rPr>
                                      <m:t>𝑥</m:t>
                                    </m:r>
                                  </m:sub>
                                </m:sSub>
                              </m:e>
                              <m:e>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m:rPr>
                                        <m:brk m:alnAt="7"/>
                                      </m:rPr>
                                      <a:rPr lang="en-US" altLang="ja-JP" sz="2000" i="1">
                                        <a:latin typeface="Cambria Math" panose="02040503050406030204" pitchFamily="18" charset="0"/>
                                      </a:rPr>
                                      <m:t>𝑥</m:t>
                                    </m:r>
                                  </m:sub>
                                </m:sSub>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a:rPr lang="en-US" altLang="ja-JP" sz="2000" i="1">
                                        <a:latin typeface="Cambria Math" panose="02040503050406030204" pitchFamily="18" charset="0"/>
                                      </a:rPr>
                                      <m:t>𝑦</m:t>
                                    </m:r>
                                  </m:sub>
                                </m:sSub>
                              </m:e>
                            </m:mr>
                            <m:mr>
                              <m:e>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m:rPr>
                                        <m:brk m:alnAt="7"/>
                                      </m:rPr>
                                      <a:rPr lang="en-US" altLang="ja-JP" sz="2000" i="1">
                                        <a:latin typeface="Cambria Math" panose="02040503050406030204" pitchFamily="18" charset="0"/>
                                      </a:rPr>
                                      <m:t>𝑥</m:t>
                                    </m:r>
                                  </m:sub>
                                </m:sSub>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a:rPr lang="en-US" altLang="ja-JP" sz="2000" i="1">
                                        <a:latin typeface="Cambria Math" panose="02040503050406030204" pitchFamily="18" charset="0"/>
                                      </a:rPr>
                                      <m:t>𝑦</m:t>
                                    </m:r>
                                  </m:sub>
                                </m:sSub>
                              </m:e>
                              <m:e>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a:rPr lang="en-US" altLang="ja-JP" sz="2000" i="1">
                                        <a:latin typeface="Cambria Math" panose="02040503050406030204" pitchFamily="18" charset="0"/>
                                      </a:rPr>
                                      <m:t>𝑦</m:t>
                                    </m:r>
                                  </m:sub>
                                </m:sSub>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a:rPr lang="en-US" altLang="ja-JP" sz="2000" i="1">
                                        <a:latin typeface="Cambria Math" panose="02040503050406030204" pitchFamily="18" charset="0"/>
                                      </a:rPr>
                                      <m:t>𝑦</m:t>
                                    </m:r>
                                  </m:sub>
                                </m:sSub>
                              </m:e>
                            </m:mr>
                          </m:m>
                        </m:e>
                      </m:d>
                    </m:oMath>
                  </m:oMathPara>
                </a14:m>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019097" y="1070219"/>
                <a:ext cx="7435618" cy="2500884"/>
              </a:xfrm>
              <a:blipFill rotWithShape="0">
                <a:blip r:embed="rId2"/>
                <a:stretch>
                  <a:fillRect l="-820" t="-1707" r="-656"/>
                </a:stretch>
              </a:blipFill>
            </p:spPr>
            <p:txBody>
              <a:bodyPr/>
              <a:lstStyle/>
              <a:p>
                <a:r>
                  <a:rPr lang="ja-JP" altLang="en-US">
                    <a:noFill/>
                  </a:rPr>
                  <a:t> </a:t>
                </a:r>
              </a:p>
            </p:txBody>
          </p:sp>
        </mc:Fallback>
      </mc:AlternateContent>
      <p:grpSp>
        <p:nvGrpSpPr>
          <p:cNvPr id="26" name="グループ化 25"/>
          <p:cNvGrpSpPr/>
          <p:nvPr/>
        </p:nvGrpSpPr>
        <p:grpSpPr>
          <a:xfrm>
            <a:off x="297866" y="333829"/>
            <a:ext cx="3443321" cy="3296896"/>
            <a:chOff x="399467" y="1145541"/>
            <a:chExt cx="3020008" cy="2891584"/>
          </a:xfrm>
        </p:grpSpPr>
        <p:grpSp>
          <p:nvGrpSpPr>
            <p:cNvPr id="15" name="グループ化 14"/>
            <p:cNvGrpSpPr/>
            <p:nvPr/>
          </p:nvGrpSpPr>
          <p:grpSpPr>
            <a:xfrm>
              <a:off x="559997" y="1145541"/>
              <a:ext cx="2859478" cy="2891584"/>
              <a:chOff x="588572" y="1355091"/>
              <a:chExt cx="2264385" cy="2289809"/>
            </a:xfrm>
          </p:grpSpPr>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61147" t="28862" r="33520" b="63944"/>
              <a:stretch/>
            </p:blipFill>
            <p:spPr>
              <a:xfrm>
                <a:off x="588572" y="1355091"/>
                <a:ext cx="2264385" cy="2289809"/>
              </a:xfrm>
              <a:prstGeom prst="rect">
                <a:avLst/>
              </a:prstGeom>
            </p:spPr>
          </p:pic>
          <p:grpSp>
            <p:nvGrpSpPr>
              <p:cNvPr id="7" name="グループ化 6"/>
              <p:cNvGrpSpPr/>
              <p:nvPr/>
            </p:nvGrpSpPr>
            <p:grpSpPr>
              <a:xfrm>
                <a:off x="1347788" y="2138363"/>
                <a:ext cx="704850" cy="704850"/>
                <a:chOff x="1347788" y="2138363"/>
                <a:chExt cx="704850" cy="704850"/>
              </a:xfrm>
            </p:grpSpPr>
            <p:sp>
              <p:nvSpPr>
                <p:cNvPr id="5" name="円/楕円 4"/>
                <p:cNvSpPr/>
                <p:nvPr/>
              </p:nvSpPr>
              <p:spPr>
                <a:xfrm>
                  <a:off x="1677353" y="2467928"/>
                  <a:ext cx="45720" cy="457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513675" y="1854692"/>
                <a:ext cx="704850" cy="704850"/>
                <a:chOff x="1332700" y="2121392"/>
                <a:chExt cx="704850" cy="704850"/>
              </a:xfrm>
            </p:grpSpPr>
            <p:sp>
              <p:nvSpPr>
                <p:cNvPr id="13" name="円/楕円 12"/>
                <p:cNvSpPr/>
                <p:nvPr/>
              </p:nvSpPr>
              <p:spPr>
                <a:xfrm>
                  <a:off x="1662265" y="2450957"/>
                  <a:ext cx="45720" cy="4572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332700" y="2121392"/>
                  <a:ext cx="704850" cy="704850"/>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6" name="正方形/長方形 15"/>
            <p:cNvSpPr/>
            <p:nvPr/>
          </p:nvSpPr>
          <p:spPr>
            <a:xfrm>
              <a:off x="1165117" y="2701409"/>
              <a:ext cx="495649" cy="707886"/>
            </a:xfrm>
            <a:prstGeom prst="rect">
              <a:avLst/>
            </a:prstGeom>
          </p:spPr>
          <p:txBody>
            <a:bodyPr wrap="none">
              <a:spAutoFit/>
            </a:bodyPr>
            <a:lstStyle/>
            <a:p>
              <a:r>
                <a:rPr lang="en-US" altLang="ja-JP" sz="4000" b="1" dirty="0"/>
                <a:t>A</a:t>
              </a:r>
              <a:endParaRPr lang="ja-JP" altLang="en-US" sz="4000" b="1" dirty="0"/>
            </a:p>
          </p:txBody>
        </p:sp>
        <p:sp>
          <p:nvSpPr>
            <p:cNvPr id="17" name="正方形/長方形 16"/>
            <p:cNvSpPr/>
            <p:nvPr/>
          </p:nvSpPr>
          <p:spPr>
            <a:xfrm>
              <a:off x="1288942" y="1434584"/>
              <a:ext cx="471604" cy="707886"/>
            </a:xfrm>
            <a:prstGeom prst="rect">
              <a:avLst/>
            </a:prstGeom>
          </p:spPr>
          <p:txBody>
            <a:bodyPr wrap="none">
              <a:spAutoFit/>
            </a:bodyPr>
            <a:lstStyle/>
            <a:p>
              <a:r>
                <a:rPr lang="en-US" altLang="ja-JP" sz="4000" b="1" dirty="0" smtClean="0"/>
                <a:t>B</a:t>
              </a:r>
              <a:endParaRPr lang="ja-JP" altLang="en-US" sz="4000" b="1" dirty="0"/>
            </a:p>
          </p:txBody>
        </p:sp>
        <p:sp>
          <p:nvSpPr>
            <p:cNvPr id="18" name="正方形/長方形 17"/>
            <p:cNvSpPr/>
            <p:nvPr/>
          </p:nvSpPr>
          <p:spPr>
            <a:xfrm>
              <a:off x="574567" y="2428994"/>
              <a:ext cx="670376" cy="400110"/>
            </a:xfrm>
            <a:prstGeom prst="rect">
              <a:avLst/>
            </a:prstGeom>
          </p:spPr>
          <p:txBody>
            <a:bodyPr wrap="none">
              <a:spAutoFit/>
            </a:bodyPr>
            <a:lstStyle/>
            <a:p>
              <a:r>
                <a:rPr lang="en-US" altLang="ja-JP" sz="2000" dirty="0" smtClean="0"/>
                <a:t>(</a:t>
              </a:r>
              <a:r>
                <a:rPr lang="en-US" altLang="ja-JP" sz="2000" i="1" dirty="0" err="1" smtClean="0"/>
                <a:t>u,v</a:t>
              </a:r>
              <a:r>
                <a:rPr lang="en-US" altLang="ja-JP" sz="2000" dirty="0" smtClean="0"/>
                <a:t>)</a:t>
              </a:r>
              <a:endParaRPr lang="ja-JP" altLang="en-US" sz="2000" dirty="0"/>
            </a:p>
          </p:txBody>
        </p:sp>
        <p:sp>
          <p:nvSpPr>
            <p:cNvPr id="19" name="正方形/長方形 18"/>
            <p:cNvSpPr/>
            <p:nvPr/>
          </p:nvSpPr>
          <p:spPr>
            <a:xfrm>
              <a:off x="399467" y="1736845"/>
              <a:ext cx="630301" cy="400110"/>
            </a:xfrm>
            <a:prstGeom prst="rect">
              <a:avLst/>
            </a:prstGeom>
          </p:spPr>
          <p:txBody>
            <a:bodyPr wrap="none">
              <a:spAutoFit/>
            </a:bodyPr>
            <a:lstStyle/>
            <a:p>
              <a:r>
                <a:rPr lang="en-US" altLang="ja-JP" sz="2000" dirty="0" smtClean="0"/>
                <a:t>(</a:t>
              </a:r>
              <a:r>
                <a:rPr lang="en-US" altLang="ja-JP" sz="2000" i="1" dirty="0" err="1" smtClean="0"/>
                <a:t>x,y</a:t>
              </a:r>
              <a:r>
                <a:rPr lang="en-US" altLang="ja-JP" sz="2000" dirty="0" smtClean="0"/>
                <a:t>)</a:t>
              </a:r>
              <a:endParaRPr lang="ja-JP" altLang="en-US" sz="2000" dirty="0"/>
            </a:p>
          </p:txBody>
        </p:sp>
        <p:cxnSp>
          <p:nvCxnSpPr>
            <p:cNvPr id="21" name="直線矢印コネクタ 20"/>
            <p:cNvCxnSpPr/>
            <p:nvPr/>
          </p:nvCxnSpPr>
          <p:spPr>
            <a:xfrm flipV="1">
              <a:off x="1975691" y="2253806"/>
              <a:ext cx="179549" cy="31132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フリーフォーム 22"/>
            <p:cNvSpPr/>
            <p:nvPr/>
          </p:nvSpPr>
          <p:spPr>
            <a:xfrm>
              <a:off x="1119188" y="2512140"/>
              <a:ext cx="807243" cy="81041"/>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23"/>
            <p:cNvSpPr/>
            <p:nvPr/>
          </p:nvSpPr>
          <p:spPr>
            <a:xfrm rot="1313205">
              <a:off x="890359" y="2076366"/>
              <a:ext cx="1235280" cy="114490"/>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コンテンツ プレースホルダー 2"/>
          <p:cNvSpPr txBox="1">
            <a:spLocks/>
          </p:cNvSpPr>
          <p:nvPr/>
        </p:nvSpPr>
        <p:spPr>
          <a:xfrm>
            <a:off x="622754" y="4032948"/>
            <a:ext cx="752034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8" name="正方形/長方形 7"/>
              <p:cNvSpPr/>
              <p:nvPr/>
            </p:nvSpPr>
            <p:spPr>
              <a:xfrm>
                <a:off x="4011827" y="3130548"/>
                <a:ext cx="7788876" cy="3582327"/>
              </a:xfrm>
              <a:prstGeom prst="rect">
                <a:avLst/>
              </a:prstGeom>
            </p:spPr>
            <p:txBody>
              <a:bodyPr wrap="square">
                <a:spAutoFit/>
              </a:bodyPr>
              <a:lstStyle/>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今</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りたいのは，どの方向</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に動かすと差分が最大になるか？つまり，画像の変化が大きいか？である．そのため以下の最大化問題を考える．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𝑎𝑟𝑔𝑚𝑎𝑥</m:t>
                      </m:r>
                      <m:f>
                        <m:fPr>
                          <m:ctrlPr>
                            <a:rPr lang="en-US" altLang="ja-JP" b="1" i="1" smtClean="0">
                              <a:latin typeface="Cambria Math" panose="02040503050406030204" pitchFamily="18" charset="0"/>
                            </a:rPr>
                          </m:ctrlPr>
                        </m:fPr>
                        <m:num>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b="1">
                              <a:latin typeface="Cambria Math" panose="02040503050406030204" pitchFamily="18" charset="0"/>
                            </a:rPr>
                            <m:t>𝐀</m:t>
                          </m:r>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𝑥</m:t>
                                    </m:r>
                                  </m:e>
                                </m:mr>
                                <m:mr>
                                  <m:e>
                                    <m:r>
                                      <a:rPr lang="en-US" altLang="ja-JP" i="1">
                                        <a:latin typeface="Cambria Math" panose="02040503050406030204" pitchFamily="18" charset="0"/>
                                      </a:rPr>
                                      <m:t>𝑦</m:t>
                                    </m:r>
                                  </m:e>
                                </m:mr>
                              </m:m>
                            </m:e>
                          </m:d>
                        </m:num>
                        <m:den>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𝑥</m:t>
                                    </m:r>
                                  </m:e>
                                </m:mr>
                                <m:mr>
                                  <m:e>
                                    <m:r>
                                      <a:rPr lang="en-US" altLang="ja-JP" i="1">
                                        <a:latin typeface="Cambria Math" panose="02040503050406030204" pitchFamily="18" charset="0"/>
                                      </a:rPr>
                                      <m:t>𝑦</m:t>
                                    </m:r>
                                  </m:e>
                                </m:mr>
                              </m:m>
                            </m:e>
                          </m:d>
                        </m:den>
                      </m:f>
                    </m:oMath>
                  </m:oMathPara>
                </a14:m>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この目的関数はレイリー商と呼ばれ，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が行列</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の固有ベクトルに一致するとき，最大値（最小値）をとり，最大値・最小値は固有値と一致することが知られている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証明省略</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つまり，</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の固有値固有ベクトルを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 </a:t>
                </a:r>
                <a:r>
                  <a:rPr lang="en-US" altLang="ja-JP" dirty="0" smtClean="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&gt;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a:t>
                </a:r>
              </a:p>
              <a:p>
                <a:pPr>
                  <a:spcBef>
                    <a:spcPts val="600"/>
                  </a:spcBef>
                </a:pP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𝐯</m:t>
                        </m:r>
                      </m:e>
                      <m:sub>
                        <m:r>
                          <a:rPr lang="en-US" altLang="ja-JP">
                            <a:latin typeface="Cambria Math" panose="02040503050406030204" pitchFamily="18" charset="0"/>
                          </a:rPr>
                          <m:t>2</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とすると，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に一致するときに画像は最も大きく変化する．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b="0" i="1" smtClean="0">
                            <a:latin typeface="Cambria Math" panose="02040503050406030204" pitchFamily="18" charset="0"/>
                          </a:rPr>
                          <m:t>2</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に一致するとき画像の変化は最小になる．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011827" y="3130548"/>
                <a:ext cx="7788876" cy="3582327"/>
              </a:xfrm>
              <a:prstGeom prst="rect">
                <a:avLst/>
              </a:prstGeom>
              <a:blipFill rotWithShape="0">
                <a:blip r:embed="rId4"/>
                <a:stretch>
                  <a:fillRect l="-626" t="-852" r="-861" b="-22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0304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en-US" altLang="ja-JP" sz="3600" dirty="0" smtClean="0"/>
              <a:t>Contents </a:t>
            </a:r>
            <a:r>
              <a:rPr kumimoji="1" lang="ja-JP" altLang="en-US" sz="3600" dirty="0" smtClean="0"/>
              <a:t>画像内の特定パターンを発見する手法</a:t>
            </a:r>
            <a:endParaRPr kumimoji="1" lang="ja-JP" altLang="en-US" sz="3600" dirty="0"/>
          </a:p>
        </p:txBody>
      </p:sp>
      <p:sp>
        <p:nvSpPr>
          <p:cNvPr id="3" name="コンテンツ プレースホルダー 2"/>
          <p:cNvSpPr>
            <a:spLocks noGrp="1"/>
          </p:cNvSpPr>
          <p:nvPr>
            <p:ph idx="1"/>
          </p:nvPr>
        </p:nvSpPr>
        <p:spPr>
          <a:xfrm>
            <a:off x="697881" y="1343722"/>
            <a:ext cx="11049619" cy="5296829"/>
          </a:xfrm>
        </p:spPr>
        <p:txBody>
          <a:bodyPr>
            <a:normAutofit/>
          </a:bodyPr>
          <a:lstStyle/>
          <a:p>
            <a:r>
              <a:rPr kumimoji="1" lang="ja-JP" altLang="en-US" dirty="0" smtClean="0"/>
              <a:t>テンプレートマッチング</a:t>
            </a:r>
            <a:endParaRPr lang="en-US" altLang="ja-JP" dirty="0" smtClean="0"/>
          </a:p>
          <a:p>
            <a:r>
              <a:rPr lang="ja-JP" altLang="en-US" dirty="0" smtClean="0"/>
              <a:t>特徴点検出</a:t>
            </a:r>
            <a:endParaRPr lang="en-US" altLang="ja-JP" dirty="0" smtClean="0"/>
          </a:p>
          <a:p>
            <a:pPr lvl="1"/>
            <a:r>
              <a:rPr lang="ja-JP" altLang="en-US" dirty="0" smtClean="0"/>
              <a:t>コーナー検出（</a:t>
            </a:r>
            <a:r>
              <a:rPr kumimoji="1" lang="en-US" altLang="ja-JP" dirty="0" smtClean="0"/>
              <a:t>Harris corner detector/</a:t>
            </a:r>
            <a:r>
              <a:rPr lang="en-US" altLang="ja-JP" dirty="0" smtClean="0"/>
              <a:t>FAST</a:t>
            </a:r>
            <a:r>
              <a:rPr lang="ja-JP" altLang="en-US" dirty="0" smtClean="0"/>
              <a:t>）</a:t>
            </a:r>
            <a:endParaRPr lang="en-US" altLang="ja-JP" dirty="0" smtClean="0"/>
          </a:p>
          <a:p>
            <a:pPr lvl="1"/>
            <a:r>
              <a:rPr lang="ja-JP" altLang="en-US" dirty="0" smtClean="0"/>
              <a:t>エッジ検出（</a:t>
            </a:r>
            <a:r>
              <a:rPr lang="en-US" altLang="ja-JP" dirty="0" smtClean="0"/>
              <a:t>Canny edge detector</a:t>
            </a:r>
            <a:r>
              <a:rPr lang="ja-JP" altLang="en-US" dirty="0" smtClean="0"/>
              <a:t>）</a:t>
            </a:r>
            <a:endParaRPr lang="en-US" altLang="ja-JP" dirty="0" smtClean="0"/>
          </a:p>
          <a:p>
            <a:pPr lvl="1"/>
            <a:r>
              <a:rPr lang="ja-JP" altLang="en-US" dirty="0" smtClean="0"/>
              <a:t>その他有名な特徴点（</a:t>
            </a:r>
            <a:r>
              <a:rPr lang="en-US" altLang="ja-JP" dirty="0" smtClean="0"/>
              <a:t>SIFT/BRIEF/ORB</a:t>
            </a:r>
            <a:r>
              <a:rPr lang="ja-JP" altLang="en-US" dirty="0" smtClean="0"/>
              <a:t>）</a:t>
            </a:r>
            <a:endParaRPr lang="en-US" altLang="ja-JP" dirty="0" smtClean="0"/>
          </a:p>
          <a:p>
            <a:r>
              <a:rPr lang="ja-JP" altLang="en-US" dirty="0" smtClean="0"/>
              <a:t>特徴点</a:t>
            </a:r>
            <a:r>
              <a:rPr lang="ja-JP" altLang="en-US" dirty="0"/>
              <a:t>の対応付け</a:t>
            </a:r>
            <a:endParaRPr lang="en-US" altLang="ja-JP" dirty="0" smtClean="0"/>
          </a:p>
          <a:p>
            <a:r>
              <a:rPr lang="en-US" altLang="ja-JP" dirty="0" smtClean="0"/>
              <a:t>Hough</a:t>
            </a:r>
            <a:r>
              <a:rPr lang="ja-JP" altLang="en-US" dirty="0" smtClean="0"/>
              <a:t>変換</a:t>
            </a:r>
            <a:endParaRPr lang="en-US" altLang="ja-JP" dirty="0" smtClean="0"/>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76863" y="192131"/>
            <a:ext cx="9869715" cy="733270"/>
          </a:xfrm>
        </p:spPr>
        <p:txBody>
          <a:bodyPr>
            <a:normAutofit/>
          </a:bodyPr>
          <a:lstStyle/>
          <a:p>
            <a:r>
              <a:rPr lang="ja-JP" altLang="en-US" sz="4000" dirty="0" smtClean="0"/>
              <a:t>準備</a:t>
            </a:r>
            <a:r>
              <a:rPr lang="en-US" altLang="ja-JP" sz="4000" dirty="0" smtClean="0"/>
              <a:t>: </a:t>
            </a:r>
            <a:r>
              <a:rPr lang="ja-JP" altLang="en-US" sz="4000" dirty="0" smtClean="0"/>
              <a:t>ノルム</a:t>
            </a:r>
            <a:r>
              <a:rPr lang="en-US" altLang="ja-JP" sz="4000" dirty="0" smtClean="0"/>
              <a:t>(norm)</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276863" y="1170728"/>
                <a:ext cx="10174515" cy="1820392"/>
              </a:xfrm>
            </p:spPr>
            <p:txBody>
              <a:bodyPr/>
              <a:lstStyle/>
              <a:p>
                <a:pPr marL="0" indent="0">
                  <a:lnSpc>
                    <a:spcPct val="100000"/>
                  </a:lnSpc>
                  <a:buNone/>
                </a:pPr>
                <a:r>
                  <a:rPr lang="en-US" altLang="ja-JP" i="1" dirty="0" smtClean="0"/>
                  <a:t>d</a:t>
                </a:r>
                <a:r>
                  <a:rPr kumimoji="1" lang="ja-JP" altLang="en-US" dirty="0" smtClean="0"/>
                  <a:t>次元空間のベクトル </a:t>
                </a:r>
                <a14:m>
                  <m:oMath xmlns:m="http://schemas.openxmlformats.org/officeDocument/2006/math">
                    <m:r>
                      <a:rPr kumimoji="1" lang="en-US" altLang="ja-JP" b="1" i="0" smtClean="0">
                        <a:latin typeface="Cambria Math" panose="02040503050406030204" pitchFamily="18" charset="0"/>
                      </a:rPr>
                      <m:t>𝐱</m:t>
                    </m:r>
                    <m:r>
                      <a:rPr kumimoji="1" lang="en-US" altLang="ja-JP"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d>
                  </m:oMath>
                </a14:m>
                <a:r>
                  <a:rPr kumimoji="1" lang="ja-JP" altLang="en-US" dirty="0" smtClean="0"/>
                  <a:t>の</a:t>
                </a:r>
                <a:r>
                  <a:rPr kumimoji="1" lang="en-US" altLang="ja-JP" dirty="0" smtClean="0"/>
                  <a:t> </a:t>
                </a:r>
                <a:r>
                  <a:rPr kumimoji="1" lang="en-US" altLang="ja-JP" i="1" dirty="0" smtClean="0"/>
                  <a:t>p</a:t>
                </a:r>
                <a:r>
                  <a:rPr kumimoji="1" lang="en-US" altLang="ja-JP" dirty="0" smtClean="0"/>
                  <a:t> -</a:t>
                </a:r>
                <a:r>
                  <a:rPr kumimoji="1" lang="ja-JP" altLang="en-US" dirty="0" smtClean="0"/>
                  <a:t>ノルムは以下の通り定義される</a:t>
                </a:r>
                <a:endParaRPr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m:t>
                          </m:r>
                          <m:r>
                            <a:rPr lang="en-US" altLang="ja-JP" b="1" i="0" smtClean="0">
                              <a:latin typeface="Cambria Math" panose="02040503050406030204" pitchFamily="18" charset="0"/>
                            </a:rPr>
                            <m:t>𝐱</m:t>
                          </m:r>
                          <m:r>
                            <a:rPr lang="en-US" altLang="ja-JP" b="1" i="1" smtClean="0">
                              <a:latin typeface="Cambria Math" panose="02040503050406030204" pitchFamily="18" charset="0"/>
                            </a:rPr>
                            <m:t>||</m:t>
                          </m:r>
                        </m:e>
                        <m:sub>
                          <m:r>
                            <a:rPr lang="en-US" altLang="ja-JP" b="0" i="1" smtClean="0">
                              <a:latin typeface="Cambria Math" panose="02040503050406030204" pitchFamily="18" charset="0"/>
                            </a:rPr>
                            <m:t>𝑝</m:t>
                          </m:r>
                        </m:sub>
                      </m:sSub>
                      <m:r>
                        <a:rPr lang="en-US" altLang="ja-JP" b="1" i="0" smtClean="0">
                          <a:latin typeface="Cambria Math" panose="02040503050406030204" pitchFamily="18" charset="0"/>
                        </a:rPr>
                        <m:t>=</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e>
                                <m:sup>
                                  <m:r>
                                    <a:rPr lang="en-US" altLang="ja-JP" i="1">
                                      <a:latin typeface="Cambria Math" panose="02040503050406030204" pitchFamily="18" charset="0"/>
                                    </a:rPr>
                                    <m:t>𝑝</m:t>
                                  </m:r>
                                </m:sup>
                              </m:sSup>
                            </m:e>
                          </m:d>
                        </m:e>
                        <m:sup>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𝑝</m:t>
                              </m:r>
                            </m:den>
                          </m:f>
                        </m:sup>
                      </m:sSup>
                    </m:oMath>
                  </m:oMathPara>
                </a14:m>
                <a:endParaRPr kumimoji="1" lang="ja-JP" altLang="en-US"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276863" y="1170728"/>
                <a:ext cx="10174515" cy="1820392"/>
              </a:xfrm>
              <a:blipFill rotWithShape="0">
                <a:blip r:embed="rId2"/>
                <a:stretch>
                  <a:fillRect l="-1198" t="-2676"/>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1258751" y="3678708"/>
            <a:ext cx="2772229" cy="4560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i="1" dirty="0" smtClean="0"/>
              <a:t>例 </a:t>
            </a:r>
            <a:r>
              <a:rPr lang="en-US" altLang="ja-JP" i="1" dirty="0" smtClean="0"/>
              <a:t>d=2</a:t>
            </a:r>
            <a:r>
              <a:rPr lang="ja-JP" altLang="en-US" i="1" dirty="0" smtClean="0"/>
              <a:t>のとき</a:t>
            </a:r>
            <a:endParaRPr lang="ja-JP" altLang="en-US" i="1" dirty="0"/>
          </a:p>
        </p:txBody>
      </p:sp>
      <p:cxnSp>
        <p:nvCxnSpPr>
          <p:cNvPr id="6" name="直線矢印コネクタ 5"/>
          <p:cNvCxnSpPr/>
          <p:nvPr/>
        </p:nvCxnSpPr>
        <p:spPr>
          <a:xfrm>
            <a:off x="1326243" y="6618514"/>
            <a:ext cx="349794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1413329" y="4267200"/>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1844221" y="4632665"/>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844472" y="5892346"/>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1725303" y="4250174"/>
                <a:ext cx="3593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a:latin typeface="Cambria Math" panose="02040503050406030204" pitchFamily="18" charset="0"/>
                        </a:rPr>
                        <m:t>𝐱</m:t>
                      </m:r>
                    </m:oMath>
                  </m:oMathPara>
                </a14:m>
                <a:endParaRPr lang="ja-JP" altLang="en-US"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1725303" y="4250174"/>
                <a:ext cx="359394"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52248" y="5662731"/>
                <a:ext cx="362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0" smtClean="0">
                          <a:latin typeface="Cambria Math" panose="02040503050406030204" pitchFamily="18" charset="0"/>
                        </a:rPr>
                        <m:t>𝐲</m:t>
                      </m:r>
                    </m:oMath>
                  </m:oMathPara>
                </a14:m>
                <a:endParaRPr lang="ja-JP" altLang="en-US"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52248" y="5662731"/>
                <a:ext cx="362599" cy="369332"/>
              </a:xfrm>
              <a:prstGeom prst="rect">
                <a:avLst/>
              </a:prstGeom>
              <a:blipFill rotWithShape="0">
                <a:blip r:embed="rId4"/>
                <a:stretch>
                  <a:fillRect b="-4918"/>
                </a:stretch>
              </a:blipFill>
            </p:spPr>
            <p:txBody>
              <a:bodyPr/>
              <a:lstStyle/>
              <a:p>
                <a:r>
                  <a:rPr lang="ja-JP" altLang="en-US">
                    <a:noFill/>
                  </a:rPr>
                  <a:t> </a:t>
                </a:r>
              </a:p>
            </p:txBody>
          </p:sp>
        </mc:Fallback>
      </mc:AlternateContent>
      <p:cxnSp>
        <p:nvCxnSpPr>
          <p:cNvPr id="15" name="カギ線コネクタ 14"/>
          <p:cNvCxnSpPr>
            <a:stCxn id="10" idx="4"/>
            <a:endCxn id="11" idx="2"/>
          </p:cNvCxnSpPr>
          <p:nvPr/>
        </p:nvCxnSpPr>
        <p:spPr>
          <a:xfrm rot="16200000" flipH="1">
            <a:off x="2237752" y="4308871"/>
            <a:ext cx="1236435" cy="1977005"/>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正方形/長方形 15"/>
              <p:cNvSpPr/>
              <p:nvPr/>
            </p:nvSpPr>
            <p:spPr>
              <a:xfrm>
                <a:off x="2252035" y="59532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2252035" y="5953243"/>
                <a:ext cx="1162818" cy="441083"/>
              </a:xfrm>
              <a:prstGeom prst="rect">
                <a:avLst/>
              </a:prstGeom>
              <a:blipFill rotWithShape="0">
                <a:blip r:embed="rId5"/>
                <a:stretch>
                  <a:fillRect b="-2778"/>
                </a:stretch>
              </a:blipFill>
            </p:spPr>
            <p:txBody>
              <a:bodyPr/>
              <a:lstStyle/>
              <a:p>
                <a:r>
                  <a:rPr lang="ja-JP" altLang="en-US">
                    <a:noFill/>
                  </a:rPr>
                  <a:t> </a:t>
                </a:r>
              </a:p>
            </p:txBody>
          </p:sp>
        </mc:Fallback>
      </mc:AlternateContent>
      <p:cxnSp>
        <p:nvCxnSpPr>
          <p:cNvPr id="18" name="直線コネクタ 17"/>
          <p:cNvCxnSpPr>
            <a:stCxn id="10" idx="5"/>
            <a:endCxn id="11" idx="1"/>
          </p:cNvCxnSpPr>
          <p:nvPr/>
        </p:nvCxnSpPr>
        <p:spPr>
          <a:xfrm>
            <a:off x="1883904" y="4672348"/>
            <a:ext cx="1967377" cy="1226807"/>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p:cNvSpPr/>
              <p:nvPr/>
            </p:nvSpPr>
            <p:spPr>
              <a:xfrm>
                <a:off x="2556835" y="47721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2556835" y="4772143"/>
                <a:ext cx="1162818" cy="441083"/>
              </a:xfrm>
              <a:prstGeom prst="rect">
                <a:avLst/>
              </a:prstGeom>
              <a:blipFill rotWithShape="0">
                <a:blip r:embed="rId6"/>
                <a:stretch>
                  <a:fillRect b="-2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5532246" y="3839058"/>
                <a:ext cx="6553737" cy="2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en-US" altLang="ja-JP" sz="1800" i="1" dirty="0" smtClean="0"/>
                  <a:t>p=2</a:t>
                </a:r>
                <a:r>
                  <a:rPr lang="ja-JP" altLang="en-US" sz="1800" i="1" dirty="0" smtClean="0"/>
                  <a:t>なら</a:t>
                </a:r>
                <a:r>
                  <a:rPr lang="en-US" altLang="ja-JP" sz="1800" i="1" dirty="0" smtClean="0"/>
                  <a:t>…</a:t>
                </a:r>
              </a:p>
              <a:p>
                <a:pPr marL="0" indent="0">
                  <a:lnSpc>
                    <a:spcPct val="100000"/>
                  </a:lnSpc>
                  <a:spcBef>
                    <a:spcPts val="0"/>
                  </a:spcBef>
                  <a:buNone/>
                </a:pPr>
                <a:r>
                  <a:rPr lang="en-US" altLang="ja-JP" sz="1800" b="1" dirty="0" smtClean="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a:latin typeface="Cambria Math" panose="02040503050406030204" pitchFamily="18" charset="0"/>
                          </a:rPr>
                          <m:t>2</m:t>
                        </m:r>
                      </m:sub>
                    </m:sSub>
                    <m:r>
                      <a:rPr lang="en-US" altLang="ja-JP" sz="1800" b="1" i="1" smtClean="0">
                        <a:latin typeface="Cambria Math" panose="02040503050406030204" pitchFamily="18" charset="0"/>
                      </a:rPr>
                      <m:t>=</m:t>
                    </m:r>
                    <m:rad>
                      <m:radPr>
                        <m:degHide m:val="on"/>
                        <m:ctrlPr>
                          <a:rPr lang="en-US" altLang="ja-JP" sz="1800" b="1" i="1">
                            <a:latin typeface="Cambria Math" panose="02040503050406030204" pitchFamily="18" charset="0"/>
                          </a:rPr>
                        </m:ctrlPr>
                      </m:radPr>
                      <m:deg/>
                      <m:e>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e>
                          <m:sup>
                            <m:r>
                              <a:rPr lang="en-US" altLang="ja-JP" sz="1800" b="1" i="1">
                                <a:latin typeface="Cambria Math" panose="02040503050406030204" pitchFamily="18" charset="0"/>
                              </a:rPr>
                              <m:t>𝟐</m:t>
                            </m:r>
                          </m:sup>
                        </m:sSup>
                        <m:r>
                          <a:rPr lang="en-US" altLang="ja-JP" sz="1800" b="1" i="1">
                            <a:latin typeface="Cambria Math" panose="02040503050406030204" pitchFamily="18" charset="0"/>
                          </a:rPr>
                          <m:t>+</m:t>
                        </m:r>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e>
                            </m:d>
                          </m:e>
                          <m:sup>
                            <m:r>
                              <a:rPr lang="en-US" altLang="ja-JP" sz="1800" b="1" i="1">
                                <a:latin typeface="Cambria Math" panose="02040503050406030204" pitchFamily="18" charset="0"/>
                              </a:rPr>
                              <m:t>𝟐</m:t>
                            </m:r>
                          </m:sup>
                        </m:sSup>
                      </m:e>
                    </m:rad>
                  </m:oMath>
                </a14:m>
                <a:endParaRPr lang="en-US" altLang="ja-JP" sz="1800" dirty="0" smtClean="0"/>
              </a:p>
              <a:p>
                <a:pPr marL="0" indent="0">
                  <a:lnSpc>
                    <a:spcPct val="100000"/>
                  </a:lnSpc>
                  <a:spcBef>
                    <a:spcPts val="0"/>
                  </a:spcBef>
                  <a:buNone/>
                </a:pPr>
                <a:r>
                  <a:rPr lang="ja-JP" altLang="en-US" sz="1800" dirty="0" smtClean="0"/>
                  <a:t>これはよく知っているユークリッド空間の距離 </a:t>
                </a:r>
                <a:endParaRPr lang="ja-JP" altLang="en-US" sz="1800" dirty="0"/>
              </a:p>
              <a:p>
                <a:pPr marL="0" indent="0">
                  <a:lnSpc>
                    <a:spcPct val="100000"/>
                  </a:lnSpc>
                  <a:spcBef>
                    <a:spcPts val="0"/>
                  </a:spcBef>
                  <a:buFont typeface="Arial" panose="020B0604020202020204" pitchFamily="34" charset="0"/>
                  <a:buNone/>
                </a:pPr>
                <a:endParaRPr lang="en-US" altLang="ja-JP" sz="1800" i="1" dirty="0"/>
              </a:p>
              <a:p>
                <a:pPr marL="0" indent="0">
                  <a:lnSpc>
                    <a:spcPct val="100000"/>
                  </a:lnSpc>
                  <a:spcBef>
                    <a:spcPts val="0"/>
                  </a:spcBef>
                  <a:buNone/>
                </a:pPr>
                <a:r>
                  <a:rPr lang="en-US" altLang="ja-JP" sz="1800" i="1" dirty="0" smtClean="0"/>
                  <a:t>p=1</a:t>
                </a:r>
                <a:r>
                  <a:rPr lang="ja-JP" altLang="en-US" sz="1800" i="1" dirty="0" smtClean="0"/>
                  <a:t>なら</a:t>
                </a:r>
                <a:r>
                  <a:rPr lang="en-US" altLang="ja-JP" sz="1800" i="1" dirty="0"/>
                  <a:t>…</a:t>
                </a:r>
              </a:p>
              <a:p>
                <a:pPr marL="0" indent="0">
                  <a:lnSpc>
                    <a:spcPct val="100000"/>
                  </a:lnSpc>
                  <a:spcBef>
                    <a:spcPts val="0"/>
                  </a:spcBef>
                  <a:buNone/>
                </a:pPr>
                <a:r>
                  <a:rPr lang="en-US" altLang="ja-JP" sz="1800" b="1" dirty="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b="0" i="0" smtClean="0">
                            <a:latin typeface="Cambria Math" panose="02040503050406030204" pitchFamily="18" charset="0"/>
                          </a:rPr>
                          <m:t>1</m:t>
                        </m:r>
                      </m:sub>
                    </m:sSub>
                    <m:r>
                      <a:rPr lang="en-US" altLang="ja-JP" sz="1800" b="1" i="1">
                        <a:latin typeface="Cambria Math" panose="02040503050406030204" pitchFamily="18" charset="0"/>
                      </a:rPr>
                      <m:t>=</m:t>
                    </m:r>
                    <m:d>
                      <m:dPr>
                        <m:begChr m:val="|"/>
                        <m:endChr m:val="|"/>
                        <m:ctrlPr>
                          <a:rPr lang="en-US" altLang="ja-JP" sz="1800" b="1" i="1" smtClean="0">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r>
                      <a:rPr lang="en-US" altLang="ja-JP" sz="1800" b="1"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r>
                      <a:rPr lang="en-US" altLang="ja-JP" sz="1800" b="1" i="1" smtClean="0">
                        <a:latin typeface="Cambria Math" panose="02040503050406030204" pitchFamily="18" charset="0"/>
                      </a:rPr>
                      <m:t>|</m:t>
                    </m:r>
                  </m:oMath>
                </a14:m>
                <a:endParaRPr lang="en-US" altLang="ja-JP" sz="1800" dirty="0"/>
              </a:p>
              <a:p>
                <a:pPr marL="0" indent="0">
                  <a:lnSpc>
                    <a:spcPct val="100000"/>
                  </a:lnSpc>
                  <a:spcBef>
                    <a:spcPts val="0"/>
                  </a:spcBef>
                  <a:buNone/>
                </a:pPr>
                <a:r>
                  <a:rPr lang="ja-JP" altLang="en-US" sz="1800" dirty="0" smtClean="0"/>
                  <a:t>点</a:t>
                </a:r>
                <a14:m>
                  <m:oMath xmlns:m="http://schemas.openxmlformats.org/officeDocument/2006/math">
                    <m:r>
                      <a:rPr lang="en-US" altLang="ja-JP" sz="1800" b="1">
                        <a:latin typeface="Cambria Math" panose="02040503050406030204" pitchFamily="18" charset="0"/>
                      </a:rPr>
                      <m:t>𝐱</m:t>
                    </m:r>
                  </m:oMath>
                </a14:m>
                <a:r>
                  <a:rPr lang="ja-JP" altLang="en-US" sz="1800" dirty="0" smtClean="0"/>
                  <a:t>から点</a:t>
                </a:r>
                <a14:m>
                  <m:oMath xmlns:m="http://schemas.openxmlformats.org/officeDocument/2006/math">
                    <m:r>
                      <a:rPr lang="en-US" altLang="ja-JP" sz="1800" b="1">
                        <a:latin typeface="Cambria Math" panose="02040503050406030204" pitchFamily="18" charset="0"/>
                      </a:rPr>
                      <m:t>𝐲</m:t>
                    </m:r>
                  </m:oMath>
                </a14:m>
                <a:r>
                  <a:rPr lang="ja-JP" altLang="en-US" sz="1800" dirty="0" smtClean="0"/>
                  <a:t>へ，軸に沿った方向のみで移動した際の距離</a:t>
                </a:r>
                <a:endParaRPr lang="en-US" altLang="ja-JP" sz="1800" dirty="0" smtClean="0"/>
              </a:p>
              <a:p>
                <a:pPr marL="0" indent="0">
                  <a:lnSpc>
                    <a:spcPct val="100000"/>
                  </a:lnSpc>
                  <a:spcBef>
                    <a:spcPts val="0"/>
                  </a:spcBef>
                  <a:buNone/>
                </a:pPr>
                <a:r>
                  <a:rPr lang="ja-JP" altLang="en-US" sz="1800" i="1" dirty="0"/>
                  <a:t>市街地</a:t>
                </a:r>
                <a:r>
                  <a:rPr lang="ja-JP" altLang="en-US" sz="1800" i="1" dirty="0" smtClean="0"/>
                  <a:t>における移動距離になぞらえて</a:t>
                </a:r>
                <a:r>
                  <a:rPr lang="ja-JP" altLang="en-US" sz="1800" b="1" i="1" dirty="0" smtClean="0"/>
                  <a:t>市街地距離</a:t>
                </a:r>
                <a:r>
                  <a:rPr lang="ja-JP" altLang="en-US" sz="1800" i="1" dirty="0" smtClean="0"/>
                  <a:t>や</a:t>
                </a:r>
                <a:r>
                  <a:rPr lang="ja-JP" altLang="en-US" sz="1800" b="1" i="1" dirty="0" smtClean="0"/>
                  <a:t>マンハッタンノルム</a:t>
                </a:r>
                <a:r>
                  <a:rPr lang="ja-JP" altLang="en-US" sz="1800" i="1" dirty="0" smtClean="0"/>
                  <a:t>と呼ばれる</a:t>
                </a:r>
                <a:endParaRPr lang="en-US" altLang="ja-JP" sz="1800" i="1" dirty="0" smtClean="0"/>
              </a:p>
              <a:p>
                <a:pPr marL="0" indent="0">
                  <a:lnSpc>
                    <a:spcPct val="100000"/>
                  </a:lnSpc>
                  <a:spcBef>
                    <a:spcPts val="0"/>
                  </a:spcBef>
                  <a:buFont typeface="Arial" panose="020B0604020202020204" pitchFamily="34" charset="0"/>
                  <a:buNone/>
                </a:pPr>
                <a:endParaRPr lang="ja-JP" altLang="en-US" sz="1800" i="1"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5532246" y="3839058"/>
                <a:ext cx="6553737" cy="2651193"/>
              </a:xfrm>
              <a:prstGeom prst="rect">
                <a:avLst/>
              </a:prstGeom>
              <a:blipFill rotWithShape="0">
                <a:blip r:embed="rId7"/>
                <a:stretch>
                  <a:fillRect l="-837" t="-1149" b="-71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906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2922" y="192406"/>
            <a:ext cx="11708780" cy="733270"/>
          </a:xfrm>
        </p:spPr>
        <p:txBody>
          <a:bodyPr>
            <a:normAutofit/>
          </a:bodyPr>
          <a:lstStyle/>
          <a:p>
            <a:pPr algn="ctr"/>
            <a:r>
              <a:rPr lang="ja-JP" altLang="en-US" sz="3200" dirty="0" smtClean="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smtClean="0"/>
              <a:t>※</a:t>
            </a:r>
            <a:r>
              <a:rPr kumimoji="1" lang="ja-JP" altLang="en-US" sz="2000" dirty="0" smtClean="0"/>
              <a:t>地味な例ですみません</a:t>
            </a:r>
            <a:r>
              <a:rPr kumimoji="1" lang="ja-JP" altLang="en-US" sz="2000" dirty="0" err="1" smtClean="0"/>
              <a:t>。。。</a:t>
            </a:r>
            <a:endParaRPr kumimoji="1" lang="ja-JP" altLang="en-US"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520" y="1890617"/>
            <a:ext cx="5892800" cy="425327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550" y="3393027"/>
            <a:ext cx="926690" cy="1330632"/>
          </a:xfrm>
          <a:prstGeom prst="rect">
            <a:avLst/>
          </a:prstGeom>
        </p:spPr>
      </p:pic>
      <p:sp>
        <p:nvSpPr>
          <p:cNvPr id="7" name="コンテンツ プレースホルダー 2"/>
          <p:cNvSpPr txBox="1">
            <a:spLocks/>
          </p:cNvSpPr>
          <p:nvPr/>
        </p:nvSpPr>
        <p:spPr>
          <a:xfrm>
            <a:off x="1468740" y="5490489"/>
            <a:ext cx="5978540" cy="4124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ja-JP" altLang="en-US" sz="2000" dirty="0"/>
          </a:p>
        </p:txBody>
      </p:sp>
    </p:spTree>
    <p:extLst>
      <p:ext uri="{BB962C8B-B14F-4D97-AF65-F5344CB8AC3E}">
        <p14:creationId xmlns:p14="http://schemas.microsoft.com/office/powerpoint/2010/main" val="320256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279492"/>
            <a:ext cx="11708780" cy="733270"/>
          </a:xfrm>
        </p:spPr>
        <p:txBody>
          <a:bodyPr>
            <a:normAutofit/>
          </a:bodyPr>
          <a:lstStyle/>
          <a:p>
            <a:pPr algn="ctr"/>
            <a:r>
              <a:rPr lang="ja-JP" altLang="en-US" sz="3200" dirty="0" smtClean="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smtClean="0"/>
              <a:t>※</a:t>
            </a:r>
            <a:r>
              <a:rPr kumimoji="1" lang="ja-JP" altLang="en-US" sz="2000" dirty="0" smtClean="0"/>
              <a:t>地味な例ですみません</a:t>
            </a:r>
            <a:r>
              <a:rPr kumimoji="1" lang="ja-JP" altLang="en-US" sz="2000" dirty="0" err="1" smtClean="0"/>
              <a:t>。。。</a:t>
            </a:r>
            <a:endParaRPr kumimoji="1" lang="ja-JP" altLang="en-US" sz="20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2374" y="3325367"/>
            <a:ext cx="557785" cy="743714"/>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0440" y="1212595"/>
            <a:ext cx="6534214" cy="4568445"/>
          </a:xfrm>
          <a:prstGeom prst="rect">
            <a:avLst/>
          </a:prstGeom>
        </p:spPr>
      </p:pic>
    </p:spTree>
    <p:extLst>
      <p:ext uri="{BB962C8B-B14F-4D97-AF65-F5344CB8AC3E}">
        <p14:creationId xmlns:p14="http://schemas.microsoft.com/office/powerpoint/2010/main" val="20473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8959" y="365126"/>
            <a:ext cx="10708641" cy="733270"/>
          </a:xfrm>
        </p:spPr>
        <p:txBody>
          <a:bodyPr>
            <a:normAutofit/>
          </a:bodyPr>
          <a:lstStyle/>
          <a:p>
            <a:r>
              <a:rPr lang="ja-JP" altLang="en-US" sz="3600" dirty="0" smtClean="0"/>
              <a:t>テンプレート マッチング</a:t>
            </a:r>
            <a:endParaRPr kumimoji="1" lang="ja-JP" altLang="en-US" sz="3600" dirty="0"/>
          </a:p>
        </p:txBody>
      </p:sp>
      <p:sp>
        <p:nvSpPr>
          <p:cNvPr id="3" name="コンテンツ プレースホルダー 2"/>
          <p:cNvSpPr>
            <a:spLocks noGrp="1"/>
          </p:cNvSpPr>
          <p:nvPr>
            <p:ph idx="1"/>
          </p:nvPr>
        </p:nvSpPr>
        <p:spPr>
          <a:xfrm>
            <a:off x="467359" y="5273040"/>
            <a:ext cx="11418601" cy="1499591"/>
          </a:xfrm>
        </p:spPr>
        <p:txBody>
          <a:bodyPr>
            <a:normAutofit fontScale="92500" lnSpcReduction="20000"/>
          </a:bodyPr>
          <a:lstStyle/>
          <a:p>
            <a:r>
              <a:rPr lang="ja-JP" altLang="en-US" sz="2400" dirty="0" smtClean="0"/>
              <a:t>入力画像を</a:t>
            </a:r>
            <a:r>
              <a:rPr lang="ja-JP" altLang="en-US" sz="2400" b="1" dirty="0" smtClean="0"/>
              <a:t>ラスタスキャン</a:t>
            </a:r>
            <a:r>
              <a:rPr lang="ja-JP" altLang="en-US" sz="2400" dirty="0" smtClean="0"/>
              <a:t>し，入力画像と</a:t>
            </a:r>
            <a:r>
              <a:rPr lang="ja-JP" altLang="en-US" sz="2400" b="1" dirty="0" smtClean="0"/>
              <a:t>テンプレート</a:t>
            </a:r>
            <a:r>
              <a:rPr lang="ja-JP" altLang="en-US" sz="2400" dirty="0" smtClean="0"/>
              <a:t>の</a:t>
            </a:r>
            <a:r>
              <a:rPr lang="ja-JP" altLang="en-US" sz="2400" b="1" dirty="0" smtClean="0"/>
              <a:t>類似度</a:t>
            </a:r>
            <a:r>
              <a:rPr lang="ja-JP" altLang="en-US" sz="2400" dirty="0" smtClean="0"/>
              <a:t>を比較</a:t>
            </a:r>
            <a:endParaRPr lang="en-US" altLang="ja-JP" sz="2400" dirty="0" smtClean="0"/>
          </a:p>
          <a:p>
            <a:r>
              <a:rPr kumimoji="1" lang="ja-JP" altLang="en-US" sz="2400" dirty="0" smtClean="0"/>
              <a:t>類似度が閾値より高い部分を出力する</a:t>
            </a:r>
            <a:endParaRPr kumimoji="1" lang="en-US" altLang="ja-JP" sz="2400" dirty="0" smtClean="0"/>
          </a:p>
          <a:p>
            <a:pPr marL="0" indent="0">
              <a:buNone/>
            </a:pPr>
            <a:r>
              <a:rPr lang="en-US" altLang="ja-JP" sz="2400" dirty="0" smtClean="0"/>
              <a:t>※</a:t>
            </a:r>
            <a:r>
              <a:rPr lang="ja-JP" altLang="en-US" sz="2400" b="1" dirty="0" smtClean="0">
                <a:solidFill>
                  <a:srgbClr val="FF0000"/>
                </a:solidFill>
              </a:rPr>
              <a:t>テンプレート </a:t>
            </a:r>
            <a:r>
              <a:rPr lang="en-US" altLang="ja-JP" sz="2400" dirty="0" smtClean="0"/>
              <a:t>: </a:t>
            </a:r>
            <a:r>
              <a:rPr lang="ja-JP" altLang="en-US" sz="2400" dirty="0" smtClean="0"/>
              <a:t>検索対象を表す標準画像</a:t>
            </a:r>
            <a:endParaRPr kumimoji="1" lang="en-US" altLang="ja-JP" sz="2400" dirty="0" smtClean="0"/>
          </a:p>
          <a:p>
            <a:pPr marL="0" indent="0">
              <a:buNone/>
            </a:pPr>
            <a:r>
              <a:rPr lang="en-US" altLang="ja-JP" sz="2400" dirty="0" smtClean="0"/>
              <a:t>※</a:t>
            </a:r>
            <a:r>
              <a:rPr lang="ja-JP" altLang="en-US" sz="2400" b="1" dirty="0" smtClean="0">
                <a:solidFill>
                  <a:srgbClr val="FF0000"/>
                </a:solidFill>
              </a:rPr>
              <a:t>ラスタスキャン</a:t>
            </a:r>
            <a:r>
              <a:rPr lang="ja-JP" altLang="en-US" sz="2400" dirty="0" smtClean="0"/>
              <a:t> </a:t>
            </a:r>
            <a:r>
              <a:rPr lang="en-US" altLang="ja-JP" sz="2400" dirty="0" smtClean="0"/>
              <a:t>: </a:t>
            </a:r>
            <a:r>
              <a:rPr lang="ja-JP" altLang="en-US" sz="2400" dirty="0" smtClean="0"/>
              <a:t>画像を左から右に，上から下に，</a:t>
            </a:r>
            <a:r>
              <a:rPr lang="ja-JP" altLang="en-US" sz="2400" dirty="0"/>
              <a:t>一画素ずつ走査</a:t>
            </a:r>
            <a:r>
              <a:rPr lang="ja-JP" altLang="en-US" sz="2400" dirty="0" smtClean="0"/>
              <a:t>すること</a:t>
            </a:r>
            <a:endParaRPr kumimoji="1" lang="ja-JP" altLang="en-US"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 y="1347470"/>
            <a:ext cx="3981999" cy="2874104"/>
          </a:xfrm>
          <a:prstGeom prst="rect">
            <a:avLst/>
          </a:prstGeom>
        </p:spPr>
      </p:pic>
      <p:sp>
        <p:nvSpPr>
          <p:cNvPr id="7" name="正方形/長方形 6"/>
          <p:cNvSpPr/>
          <p:nvPr/>
        </p:nvSpPr>
        <p:spPr>
          <a:xfrm>
            <a:off x="2138041" y="4270494"/>
            <a:ext cx="1107996"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1686560" y="21234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p:nvPr/>
        </p:nvCxnSpPr>
        <p:spPr>
          <a:xfrm>
            <a:off x="955040" y="14833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904240" y="25908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955040" y="20370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a:off x="5521325" y="2246630"/>
            <a:ext cx="5206229" cy="1565295"/>
            <a:chOff x="5521325" y="1929130"/>
            <a:chExt cx="5206229" cy="1565295"/>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6" name="正方形/長方形 5"/>
            <p:cNvSpPr/>
            <p:nvPr/>
          </p:nvSpPr>
          <p:spPr>
            <a:xfrm>
              <a:off x="9157894" y="2848094"/>
              <a:ext cx="1569660"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8" name="グループ化 17"/>
            <p:cNvGrpSpPr/>
            <p:nvPr/>
          </p:nvGrpSpPr>
          <p:grpSpPr>
            <a:xfrm>
              <a:off x="5521325" y="1929130"/>
              <a:ext cx="638175" cy="922020"/>
              <a:chOff x="5330825" y="1922780"/>
              <a:chExt cx="638175" cy="922020"/>
            </a:xfrm>
          </p:grpSpPr>
          <p:pic>
            <p:nvPicPr>
              <p:cNvPr id="16" name="図 15"/>
              <p:cNvPicPr>
                <a:picLocks noChangeAspect="1"/>
              </p:cNvPicPr>
              <p:nvPr/>
            </p:nvPicPr>
            <p:blipFill rotWithShape="1">
              <a:blip r:embed="rId2">
                <a:extLst>
                  <a:ext uri="{28A0092B-C50C-407E-A947-70E740481C1C}">
                    <a14:useLocalDpi xmlns:a14="http://schemas.microsoft.com/office/drawing/2010/main" val="0"/>
                  </a:ext>
                </a:extLst>
              </a:blip>
              <a:srcRect l="24542" t="27043" r="59431" b="40921"/>
              <a:stretch/>
            </p:blipFill>
            <p:spPr>
              <a:xfrm>
                <a:off x="5330825" y="1924050"/>
                <a:ext cx="638175" cy="920750"/>
              </a:xfrm>
              <a:prstGeom prst="rect">
                <a:avLst/>
              </a:prstGeom>
            </p:spPr>
          </p:pic>
          <p:sp>
            <p:nvSpPr>
              <p:cNvPr id="17" name="正方形/長方形 16"/>
              <p:cNvSpPr/>
              <p:nvPr/>
            </p:nvSpPr>
            <p:spPr>
              <a:xfrm>
                <a:off x="5339080" y="192278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p:cNvSpPr/>
            <p:nvPr/>
          </p:nvSpPr>
          <p:spPr>
            <a:xfrm>
              <a:off x="7584023" y="2463284"/>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比較</a:t>
              </a:r>
            </a:p>
          </p:txBody>
        </p:sp>
        <p:cxnSp>
          <p:nvCxnSpPr>
            <p:cNvPr id="20" name="直線矢印コネクタ 19"/>
            <p:cNvCxnSpPr/>
            <p:nvPr/>
          </p:nvCxnSpPr>
          <p:spPr>
            <a:xfrm>
              <a:off x="6574790" y="2389505"/>
              <a:ext cx="2654935" cy="0"/>
            </a:xfrm>
            <a:prstGeom prst="straightConnector1">
              <a:avLst/>
            </a:prstGeom>
            <a:ln w="47625">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22" name="コンテンツ プレースホルダー 2"/>
          <p:cNvSpPr txBox="1">
            <a:spLocks/>
          </p:cNvSpPr>
          <p:nvPr/>
        </p:nvSpPr>
        <p:spPr>
          <a:xfrm>
            <a:off x="9168714" y="0"/>
            <a:ext cx="3023286"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templateMatching.py</a:t>
            </a:r>
            <a:endParaRPr lang="ja-JP" altLang="en-US" sz="2000" dirty="0"/>
          </a:p>
        </p:txBody>
      </p:sp>
    </p:spTree>
    <p:extLst>
      <p:ext uri="{BB962C8B-B14F-4D97-AF65-F5344CB8AC3E}">
        <p14:creationId xmlns:p14="http://schemas.microsoft.com/office/powerpoint/2010/main" val="53842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6499" y="365126"/>
            <a:ext cx="8241061" cy="733270"/>
          </a:xfrm>
        </p:spPr>
        <p:txBody>
          <a:bodyPr>
            <a:normAutofit/>
          </a:bodyPr>
          <a:lstStyle/>
          <a:p>
            <a:r>
              <a:rPr lang="ja-JP" altLang="en-US" sz="3600" dirty="0" smtClean="0"/>
              <a:t>類似度（相違度）の定義</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6799" y="1416050"/>
                <a:ext cx="8585201" cy="5302250"/>
              </a:xfrm>
            </p:spPr>
            <p:txBody>
              <a:bodyPr>
                <a:normAutofit/>
              </a:bodyPr>
              <a:lstStyle/>
              <a:p>
                <a:r>
                  <a:rPr lang="ja-JP" altLang="en-US" dirty="0" smtClean="0"/>
                  <a:t>相違度</a:t>
                </a:r>
                <a:r>
                  <a:rPr lang="en-US" altLang="ja-JP" dirty="0" smtClean="0"/>
                  <a:t>: </a:t>
                </a:r>
                <a:r>
                  <a:rPr lang="en-US" altLang="ja-JP" b="1" dirty="0" smtClean="0"/>
                  <a:t>S</a:t>
                </a:r>
                <a:r>
                  <a:rPr lang="en-US" altLang="ja-JP" dirty="0" smtClean="0"/>
                  <a:t>um of </a:t>
                </a:r>
                <a:r>
                  <a:rPr lang="en-US" altLang="ja-JP" b="1" dirty="0" smtClean="0"/>
                  <a:t>S</a:t>
                </a:r>
                <a:r>
                  <a:rPr lang="en-US" altLang="ja-JP" dirty="0" smtClean="0"/>
                  <a:t>quare </a:t>
                </a:r>
                <a:r>
                  <a:rPr lang="en-US" altLang="ja-JP" b="1" dirty="0"/>
                  <a:t>D</a:t>
                </a:r>
                <a:r>
                  <a:rPr lang="en-US" altLang="ja-JP" dirty="0" smtClean="0"/>
                  <a:t>istance</a:t>
                </a:r>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𝑆𝑆𝐷</m:t>
                          </m:r>
                        </m:sub>
                      </m:sSub>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e>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  </m:t>
                          </m:r>
                        </m:e>
                      </m:nary>
                      <m:r>
                        <a:rPr lang="en-US" altLang="ja-JP" b="0" i="1" smtClean="0">
                          <a:latin typeface="Cambria Math" panose="02040503050406030204" pitchFamily="18" charset="0"/>
                        </a:rPr>
                        <m:t>              </m:t>
                      </m:r>
                    </m:oMath>
                  </m:oMathPara>
                </a14:m>
                <a:endParaRPr lang="en-US" altLang="ja-JP" dirty="0" smtClean="0"/>
              </a:p>
              <a:p>
                <a:pPr marL="0" indent="0">
                  <a:buNone/>
                </a:pPr>
                <a:endParaRPr lang="en-US" altLang="ja-JP" sz="100" dirty="0"/>
              </a:p>
              <a:p>
                <a:r>
                  <a:rPr lang="ja-JP" altLang="en-US" dirty="0" smtClean="0"/>
                  <a:t>相違度</a:t>
                </a:r>
                <a:r>
                  <a:rPr lang="en-US" altLang="ja-JP" dirty="0"/>
                  <a:t>: </a:t>
                </a:r>
                <a:r>
                  <a:rPr lang="en-US" altLang="ja-JP" b="1" dirty="0" smtClean="0"/>
                  <a:t>S</a:t>
                </a:r>
                <a:r>
                  <a:rPr lang="en-US" altLang="ja-JP" dirty="0" smtClean="0"/>
                  <a:t>um </a:t>
                </a:r>
                <a:r>
                  <a:rPr lang="en-US" altLang="ja-JP" dirty="0"/>
                  <a:t>of </a:t>
                </a:r>
                <a:r>
                  <a:rPr lang="en-US" altLang="ja-JP" b="1" dirty="0" smtClean="0"/>
                  <a:t>A</a:t>
                </a:r>
                <a:r>
                  <a:rPr lang="en-US" altLang="ja-JP" dirty="0" smtClean="0"/>
                  <a:t>bsolute </a:t>
                </a:r>
                <a:r>
                  <a:rPr lang="en-US" altLang="ja-JP" b="1" dirty="0" smtClean="0"/>
                  <a:t>D</a:t>
                </a:r>
                <a:r>
                  <a:rPr lang="en-US" altLang="ja-JP" dirty="0" smtClean="0"/>
                  <a:t>istance</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𝑆</m:t>
                          </m:r>
                          <m:r>
                            <a:rPr lang="en-US" altLang="ja-JP" b="0" i="1" smtClean="0">
                              <a:latin typeface="Cambria Math" panose="02040503050406030204" pitchFamily="18" charset="0"/>
                            </a:rPr>
                            <m:t>𝐴</m:t>
                          </m:r>
                          <m:r>
                            <a:rPr lang="en-US" altLang="ja-JP" i="1">
                              <a:latin typeface="Cambria Math" panose="02040503050406030204" pitchFamily="18" charset="0"/>
                            </a:rPr>
                            <m:t>𝐷</m:t>
                          </m:r>
                        </m:sub>
                      </m:sSub>
                      <m:r>
                        <a:rPr lang="en-US" altLang="ja-JP" i="1">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nary>
                      <m:r>
                        <a:rPr lang="en-US" altLang="ja-JP" b="0" i="1" smtClean="0">
                          <a:latin typeface="Cambria Math" panose="02040503050406030204" pitchFamily="18" charset="0"/>
                        </a:rPr>
                        <m:t>                    </m:t>
                      </m:r>
                    </m:oMath>
                  </m:oMathPara>
                </a14:m>
                <a:endParaRPr lang="en-US" altLang="ja-JP" dirty="0" smtClean="0"/>
              </a:p>
              <a:p>
                <a:pPr marL="0" indent="0">
                  <a:buNone/>
                </a:pPr>
                <a:endParaRPr lang="en-US" altLang="ja-JP" sz="900" dirty="0"/>
              </a:p>
              <a:p>
                <a:r>
                  <a:rPr lang="ja-JP" altLang="en-US" dirty="0" smtClean="0"/>
                  <a:t>類似度</a:t>
                </a:r>
                <a:r>
                  <a:rPr lang="en-US" altLang="ja-JP" dirty="0" smtClean="0"/>
                  <a:t>: </a:t>
                </a:r>
                <a:r>
                  <a:rPr lang="en-US" altLang="ja-JP" sz="2400" b="1" dirty="0" smtClean="0"/>
                  <a:t>N</a:t>
                </a:r>
                <a:r>
                  <a:rPr lang="en-US" altLang="ja-JP" sz="2400" dirty="0" smtClean="0"/>
                  <a:t>ormalized </a:t>
                </a:r>
                <a:r>
                  <a:rPr lang="en-US" altLang="ja-JP" sz="2400" b="1" dirty="0" smtClean="0"/>
                  <a:t>C</a:t>
                </a:r>
                <a:r>
                  <a:rPr lang="en-US" altLang="ja-JP" sz="2400" dirty="0" smtClean="0"/>
                  <a:t>ross </a:t>
                </a:r>
                <a:r>
                  <a:rPr lang="en-US" altLang="ja-JP" sz="2400" b="1" dirty="0" smtClean="0"/>
                  <a:t>C</a:t>
                </a:r>
                <a:r>
                  <a:rPr lang="en-US" altLang="ja-JP" sz="2400" dirty="0" smtClean="0"/>
                  <a:t>orrelation(</a:t>
                </a:r>
                <a:r>
                  <a:rPr lang="ja-JP" altLang="en-US" sz="2400" dirty="0" smtClean="0"/>
                  <a:t>正規化</a:t>
                </a:r>
                <a:r>
                  <a:rPr lang="ja-JP" altLang="en-US" sz="2400" dirty="0"/>
                  <a:t>相互</a:t>
                </a:r>
                <a:r>
                  <a:rPr lang="ja-JP" altLang="en-US" sz="2400" dirty="0" smtClean="0"/>
                  <a:t>相関</a:t>
                </a:r>
                <a:r>
                  <a:rPr lang="en-US" altLang="ja-JP" sz="2400" dirty="0" smtClean="0"/>
                  <a:t>)</a:t>
                </a:r>
                <a:r>
                  <a:rPr lang="ja-JP" altLang="en-US" dirty="0" smtClean="0"/>
                  <a:t> </a:t>
                </a:r>
                <a:endParaRPr lang="en-US" altLang="ja-JP"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b="0" i="1" smtClean="0">
                              <a:latin typeface="Cambria Math" panose="02040503050406030204" pitchFamily="18" charset="0"/>
                            </a:rPr>
                            <m:t>𝑁𝐶𝐶</m:t>
                          </m:r>
                        </m:sub>
                      </m:sSub>
                      <m: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nary>
                        </m:num>
                        <m:den>
                          <m:rad>
                            <m:radPr>
                              <m:degHide m:val="on"/>
                              <m:ctrlPr>
                                <a:rPr lang="en-US" altLang="ja-JP" b="0" i="1" smtClean="0">
                                  <a:latin typeface="Cambria Math" panose="02040503050406030204" pitchFamily="18" charset="0"/>
                                </a:rPr>
                              </m:ctrlPr>
                            </m:radPr>
                            <m:deg/>
                            <m:e>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sSup>
                                    <m:sSupPr>
                                      <m:ctrlPr>
                                        <a:rPr lang="en-US" altLang="ja-JP" b="0" i="1" smtClean="0">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b="0" i="1" smtClean="0">
                                          <a:latin typeface="Cambria Math" panose="02040503050406030204" pitchFamily="18" charset="0"/>
                                        </a:rPr>
                                        <m:t>2</m:t>
                                      </m:r>
                                    </m:sup>
                                  </m:sSup>
                                </m:e>
                              </m:nary>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b="0" i="1" smtClean="0">
                                      <a:latin typeface="Cambria Math" panose="02040503050406030204" pitchFamily="18" charset="0"/>
                                    </a:rPr>
                                    <m:t>𝑇</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i="1">
                                          <a:latin typeface="Cambria Math" panose="02040503050406030204" pitchFamily="18" charset="0"/>
                                        </a:rPr>
                                        <m:t>2</m:t>
                                      </m:r>
                                    </m:sup>
                                  </m:sSup>
                                </m:e>
                              </m:nary>
                            </m:e>
                          </m:rad>
                        </m:den>
                      </m:f>
                      <m:r>
                        <a:rPr lang="en-US" altLang="ja-JP" b="0" i="1" smtClean="0">
                          <a:latin typeface="Cambria Math" panose="02040503050406030204" pitchFamily="18" charset="0"/>
                        </a:rPr>
                        <m:t>           </m:t>
                      </m:r>
                    </m:oMath>
                  </m:oMathPara>
                </a14:m>
                <a:endParaRPr lang="en-US" altLang="ja-JP" dirty="0"/>
              </a:p>
              <a:p>
                <a:pPr marL="0" indent="0">
                  <a:buNone/>
                </a:pP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6799" y="1416050"/>
                <a:ext cx="8585201" cy="5302250"/>
              </a:xfrm>
              <a:blipFill rotWithShape="0">
                <a:blip r:embed="rId2"/>
                <a:stretch>
                  <a:fillRect l="-1278" t="-2069" r="-355"/>
                </a:stretch>
              </a:blipFill>
            </p:spPr>
            <p:txBody>
              <a:bodyPr/>
              <a:lstStyle/>
              <a:p>
                <a:r>
                  <a:rPr lang="ja-JP" altLang="en-US">
                    <a:noFill/>
                  </a:rPr>
                  <a:t> </a:t>
                </a:r>
              </a:p>
            </p:txBody>
          </p:sp>
        </mc:Fallback>
      </mc:AlternateContent>
      <p:pic>
        <p:nvPicPr>
          <p:cNvPr id="4" name="図 3"/>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10845" y="3714749"/>
            <a:ext cx="829786" cy="1191489"/>
          </a:xfrm>
          <a:prstGeom prst="rect">
            <a:avLst/>
          </a:prstGeom>
        </p:spPr>
      </p:pic>
      <p:pic>
        <p:nvPicPr>
          <p:cNvPr id="6" name="図 5"/>
          <p:cNvPicPr>
            <a:picLocks noChangeAspect="1"/>
          </p:cNvPicPr>
          <p:nvPr/>
        </p:nvPicPr>
        <p:blipFill rotWithShape="1">
          <a:blip r:embed="rId4">
            <a:grayscl/>
            <a:extLst>
              <a:ext uri="{28A0092B-C50C-407E-A947-70E740481C1C}">
                <a14:useLocalDpi xmlns:a14="http://schemas.microsoft.com/office/drawing/2010/main" val="0"/>
              </a:ext>
            </a:extLst>
          </a:blip>
          <a:srcRect l="24542" t="27043" r="59431" b="40921"/>
          <a:stretch/>
        </p:blipFill>
        <p:spPr>
          <a:xfrm>
            <a:off x="410845" y="1555749"/>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1248514" y="1783834"/>
                <a:ext cx="1415772"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smtClean="0"/>
                  <a:t> </a:t>
                </a:r>
                <a:endParaRPr lang="ja-JP" altLang="en-US" sz="24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1248514" y="1783834"/>
                <a:ext cx="1415772" cy="830997"/>
              </a:xfrm>
              <a:prstGeom prst="rect">
                <a:avLst/>
              </a:prstGeom>
              <a:blipFill rotWithShape="0">
                <a:blip r:embed="rId5"/>
                <a:stretch>
                  <a:fillRect l="-6897" t="-5882" r="-5603"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248514" y="3879334"/>
                <a:ext cx="2031325"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b="0" i="1" smtClean="0">
                        <a:latin typeface="Cambria Math" panose="02040503050406030204" pitchFamily="18" charset="0"/>
                      </a:rPr>
                      <m:t>𝑇</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smtClean="0"/>
                  <a:t> </a:t>
                </a:r>
                <a:endParaRPr lang="ja-JP" altLang="en-US" sz="24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1248514" y="3879334"/>
                <a:ext cx="2031325" cy="830997"/>
              </a:xfrm>
              <a:prstGeom prst="rect">
                <a:avLst/>
              </a:prstGeom>
              <a:blipFill rotWithShape="0">
                <a:blip r:embed="rId6"/>
                <a:stretch>
                  <a:fillRect l="-4805" t="-5839" r="-3604" b="-8759"/>
                </a:stretch>
              </a:blipFill>
            </p:spPr>
            <p:txBody>
              <a:bodyPr/>
              <a:lstStyle/>
              <a:p>
                <a:r>
                  <a:rPr lang="ja-JP" altLang="en-US">
                    <a:noFill/>
                  </a:rPr>
                  <a:t> </a:t>
                </a:r>
              </a:p>
            </p:txBody>
          </p:sp>
        </mc:Fallback>
      </mc:AlternateContent>
      <p:sp>
        <p:nvSpPr>
          <p:cNvPr id="10" name="正方形/長方形 9"/>
          <p:cNvSpPr/>
          <p:nvPr/>
        </p:nvSpPr>
        <p:spPr>
          <a:xfrm>
            <a:off x="423014" y="5301734"/>
            <a:ext cx="1933478" cy="830997"/>
          </a:xfrm>
          <a:prstGeom prst="rect">
            <a:avLst/>
          </a:prstGeom>
        </p:spPr>
        <p:txBody>
          <a:bodyPr wrap="non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Grayscale</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化</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されている</a:t>
            </a:r>
            <a:endParaRPr lang="ja-JP" altLang="en-US" sz="2400" dirty="0"/>
          </a:p>
        </p:txBody>
      </p:sp>
    </p:spTree>
    <p:extLst>
      <p:ext uri="{BB962C8B-B14F-4D97-AF65-F5344CB8AC3E}">
        <p14:creationId xmlns:p14="http://schemas.microsoft.com/office/powerpoint/2010/main" val="13386152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6205</TotalTime>
  <Words>1740</Words>
  <Application>Microsoft Office PowerPoint</Application>
  <PresentationFormat>ワイド画面</PresentationFormat>
  <Paragraphs>445</Paragraphs>
  <Slides>34</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34</vt:i4>
      </vt:variant>
    </vt:vector>
  </HeadingPairs>
  <TitlesOfParts>
    <vt:vector size="42" baseType="lpstr">
      <vt:lpstr>ＭＳ Ｐゴシック</vt:lpstr>
      <vt:lpstr>メイリオ</vt:lpstr>
      <vt:lpstr>Arial</vt:lpstr>
      <vt:lpstr>Calibri</vt:lpstr>
      <vt:lpstr>Cambria Math</vt:lpstr>
      <vt:lpstr>Times New Roman</vt:lpstr>
      <vt:lpstr>Wingdings</vt:lpstr>
      <vt:lpstr>Office テーマ</vt:lpstr>
      <vt:lpstr>デジタルメディア処理2</vt:lpstr>
      <vt:lpstr>デジタルメディア処理２、2018（前期）</vt:lpstr>
      <vt:lpstr>特徴検出 と パターン認識</vt:lpstr>
      <vt:lpstr>Contents 画像内の特定パターンを発見する手法</vt:lpstr>
      <vt:lpstr>準備: ノルム(norm)</vt:lpstr>
      <vt:lpstr>左の画像から右の画像を探せ</vt:lpstr>
      <vt:lpstr>左の画像から右の画像を探せ</vt:lpstr>
      <vt:lpstr>テンプレート マッチング</vt:lpstr>
      <vt:lpstr>類似度（相違度）の定義</vt:lpstr>
      <vt:lpstr>テンプレートマッチングの結果</vt:lpstr>
      <vt:lpstr>テンプレートマッチングの結果</vt:lpstr>
      <vt:lpstr>類似度・相違度の意味的理解</vt:lpstr>
      <vt:lpstr>サブピクセル精度のテンプレートマッチング</vt:lpstr>
      <vt:lpstr>サブピクセル精度のテンプレートマッチング</vt:lpstr>
      <vt:lpstr>テンプレートマッチングの高速化</vt:lpstr>
      <vt:lpstr>復習: Steepest descent - 最急降下法</vt:lpstr>
      <vt:lpstr>Chamfer Matching</vt:lpstr>
      <vt:lpstr>Chamfer Matching</vt:lpstr>
      <vt:lpstr>まとめ : テンプレートマッチング</vt:lpstr>
      <vt:lpstr>コーナー、輪郭線の検出</vt:lpstr>
      <vt:lpstr>Harrisのコーナー検出アルゴリズム [C. Harris &amp; M. Stephens (1988). "A Combined Corner and Edge Detector". Proc. of the 4th ALVEY Vision Conference. pp. 147–151.]</vt:lpstr>
      <vt:lpstr>Structure tensor matrix (1/3)</vt:lpstr>
      <vt:lpstr>Structure tensor matrix (2/3)</vt:lpstr>
      <vt:lpstr>Structure tensor matrix (3/3)</vt:lpstr>
      <vt:lpstr>Harrisのコーナー検出アルゴリズム</vt:lpstr>
      <vt:lpstr>Harrisのコーナー検出アルゴリズム</vt:lpstr>
      <vt:lpstr>Harrisのコーナー検出アルゴリズム（実装例）</vt:lpstr>
      <vt:lpstr>Cannyの輪郭線検出アルゴリズム(1/2)</vt:lpstr>
      <vt:lpstr>Cannyの輪郭線検出アルゴリズム(2/2)</vt:lpstr>
      <vt:lpstr>Cannyの輪郭線検出アルゴリズム（実装例）</vt:lpstr>
      <vt:lpstr>まとめ : コーナー・輪郭検出</vt:lpstr>
      <vt:lpstr>補足資料</vt:lpstr>
      <vt:lpstr>Structure Tensor Matrix（導出）</vt:lpstr>
      <vt:lpstr>Structure Tensor Matrix（導出）</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214</cp:revision>
  <dcterms:created xsi:type="dcterms:W3CDTF">2017-01-19T02:23:36Z</dcterms:created>
  <dcterms:modified xsi:type="dcterms:W3CDTF">2018-02-11T09:50:05Z</dcterms:modified>
</cp:coreProperties>
</file>