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9" r:id="rId2"/>
    <p:sldId id="352" r:id="rId3"/>
    <p:sldId id="278" r:id="rId4"/>
    <p:sldId id="299" r:id="rId5"/>
    <p:sldId id="300" r:id="rId6"/>
    <p:sldId id="301" r:id="rId7"/>
    <p:sldId id="302" r:id="rId8"/>
    <p:sldId id="303" r:id="rId9"/>
    <p:sldId id="304" r:id="rId10"/>
    <p:sldId id="305" r:id="rId11"/>
    <p:sldId id="309" r:id="rId12"/>
    <p:sldId id="310" r:id="rId13"/>
    <p:sldId id="311" r:id="rId14"/>
    <p:sldId id="313" r:id="rId15"/>
    <p:sldId id="312" r:id="rId16"/>
    <p:sldId id="314" r:id="rId17"/>
    <p:sldId id="315" r:id="rId18"/>
    <p:sldId id="316" r:id="rId19"/>
    <p:sldId id="319" r:id="rId20"/>
    <p:sldId id="320" r:id="rId21"/>
    <p:sldId id="322" r:id="rId22"/>
    <p:sldId id="323" r:id="rId23"/>
    <p:sldId id="325" r:id="rId24"/>
    <p:sldId id="326" r:id="rId25"/>
    <p:sldId id="327" r:id="rId26"/>
    <p:sldId id="324" r:id="rId27"/>
    <p:sldId id="329" r:id="rId28"/>
    <p:sldId id="331" r:id="rId29"/>
    <p:sldId id="328"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9" r:id="rId46"/>
    <p:sldId id="350" r:id="rId47"/>
    <p:sldId id="351" r:id="rId48"/>
    <p:sldId id="348" r:id="rId49"/>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2" autoAdjust="0"/>
    <p:restoredTop sz="96429" autoAdjust="0"/>
  </p:normalViewPr>
  <p:slideViewPr>
    <p:cSldViewPr snapToGrid="0">
      <p:cViewPr varScale="1">
        <p:scale>
          <a:sx n="118" d="100"/>
          <a:sy n="118" d="100"/>
        </p:scale>
        <p:origin x="120" y="18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2018/6/7</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あるニューロンの軸索末端　と　次のニューロンの樹状突起　の間はシナプスで接続される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Class</a:t>
            </a:r>
            <a:r>
              <a:rPr kumimoji="1" lang="en-US" altLang="ja-JP" baseline="0" dirty="0" smtClean="0"/>
              <a:t> 1 </a:t>
            </a:r>
          </a:p>
          <a:p>
            <a:r>
              <a:rPr kumimoji="1" lang="en-US" altLang="ja-JP" baseline="0" dirty="0" smtClean="0"/>
              <a:t>(-1,-1)  </a:t>
            </a:r>
            <a:r>
              <a:rPr kumimoji="1" lang="en-US" altLang="ja-JP" baseline="0" dirty="0" smtClean="0">
                <a:sym typeface="Wingdings" panose="05000000000000000000" pitchFamily="2" charset="2"/>
              </a:rPr>
              <a:t> (0.12, 0.27)</a:t>
            </a:r>
            <a:endParaRPr kumimoji="1" lang="en-US" altLang="ja-JP" baseline="0" dirty="0" smtClean="0"/>
          </a:p>
          <a:p>
            <a:r>
              <a:rPr kumimoji="1" lang="en-US" altLang="ja-JP" baseline="0" dirty="0" smtClean="0"/>
              <a:t>(-1, 0)  </a:t>
            </a:r>
            <a:r>
              <a:rPr kumimoji="1" lang="en-US" altLang="ja-JP" baseline="0" dirty="0" smtClean="0">
                <a:sym typeface="Wingdings" panose="05000000000000000000" pitchFamily="2" charset="2"/>
              </a:rPr>
              <a:t> (0.27, 0.27)</a:t>
            </a:r>
            <a:endParaRPr kumimoji="1" lang="en-US" altLang="ja-JP" baseline="0" dirty="0" smtClean="0"/>
          </a:p>
          <a:p>
            <a:r>
              <a:rPr kumimoji="1" lang="en-US" altLang="ja-JP" baseline="0" dirty="0" smtClean="0"/>
              <a:t>(-1, 1)  </a:t>
            </a:r>
            <a:r>
              <a:rPr kumimoji="1" lang="en-US" altLang="ja-JP" baseline="0" dirty="0" smtClean="0">
                <a:sym typeface="Wingdings" panose="05000000000000000000" pitchFamily="2" charset="2"/>
              </a:rPr>
              <a:t> (0.50, 0.27)</a:t>
            </a:r>
            <a:endParaRPr kumimoji="1" lang="en-US" altLang="ja-JP" baseline="0" dirty="0" smtClean="0"/>
          </a:p>
          <a:p>
            <a:endParaRPr kumimoji="1" lang="en-US" altLang="ja-JP" baseline="0" dirty="0" smtClean="0"/>
          </a:p>
          <a:p>
            <a:r>
              <a:rPr kumimoji="1" lang="en-US" altLang="ja-JP" baseline="0" dirty="0" smtClean="0"/>
              <a:t>Class 2</a:t>
            </a:r>
          </a:p>
          <a:p>
            <a:r>
              <a:rPr kumimoji="1" lang="en-US" altLang="ja-JP" baseline="0" dirty="0" smtClean="0"/>
              <a:t>( 2,-2) </a:t>
            </a:r>
            <a:r>
              <a:rPr kumimoji="1" lang="en-US" altLang="ja-JP" baseline="0" dirty="0" smtClean="0">
                <a:sym typeface="Wingdings" panose="05000000000000000000" pitchFamily="2" charset="2"/>
              </a:rPr>
              <a:t> (  0.5, 0.88)</a:t>
            </a:r>
            <a:endParaRPr kumimoji="1" lang="en-US" altLang="ja-JP" baseline="0" dirty="0" smtClean="0"/>
          </a:p>
          <a:p>
            <a:r>
              <a:rPr kumimoji="1" lang="en-US" altLang="ja-JP" baseline="0" dirty="0" smtClean="0"/>
              <a:t>( 2, 1) </a:t>
            </a:r>
            <a:r>
              <a:rPr kumimoji="1" lang="en-US" altLang="ja-JP" baseline="0" dirty="0" smtClean="0">
                <a:sym typeface="Wingdings" panose="05000000000000000000" pitchFamily="2" charset="2"/>
              </a:rPr>
              <a:t> (  0.95, 0.88 )</a:t>
            </a:r>
            <a:endParaRPr kumimoji="1" lang="en-US" altLang="ja-JP" baseline="0" dirty="0" smtClean="0"/>
          </a:p>
          <a:p>
            <a:r>
              <a:rPr kumimoji="1" lang="en-US" altLang="ja-JP" baseline="0" dirty="0" smtClean="0"/>
              <a:t>( 0, 3) </a:t>
            </a:r>
            <a:r>
              <a:rPr kumimoji="1" lang="en-US" altLang="ja-JP" baseline="0" dirty="0" smtClean="0">
                <a:sym typeface="Wingdings" panose="05000000000000000000" pitchFamily="2" charset="2"/>
              </a:rPr>
              <a:t> (  0.95, 0.5)</a:t>
            </a:r>
            <a:endParaRPr kumimoji="1" lang="en-US" altLang="ja-JP" baseline="0" dirty="0" smtClean="0"/>
          </a:p>
          <a:p>
            <a:r>
              <a:rPr kumimoji="1" lang="en-US" altLang="ja-JP" baseline="0" dirty="0" smtClean="0"/>
              <a:t>(-3, 3) </a:t>
            </a:r>
            <a:r>
              <a:rPr kumimoji="1" lang="en-US" altLang="ja-JP" baseline="0" dirty="0" smtClean="0">
                <a:sym typeface="Wingdings" panose="05000000000000000000" pitchFamily="2" charset="2"/>
              </a:rPr>
              <a:t> (  0.5 , 0.05)</a:t>
            </a:r>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W1 = (1,1)</a:t>
            </a:r>
          </a:p>
          <a:p>
            <a:r>
              <a:rPr kumimoji="1" lang="en-US" altLang="ja-JP" baseline="0" dirty="0" smtClean="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smtClean="0">
                <a:effectLst/>
              </a:rPr>
              <a:t>パーセプトロンの走りの論文</a:t>
            </a:r>
            <a:endParaRPr kumimoji="1" lang="en-US" altLang="ja-JP" i="0" dirty="0" smtClean="0">
              <a:effectLst/>
            </a:endParaRPr>
          </a:p>
          <a:p>
            <a:r>
              <a:rPr lang="en-US" altLang="ja-JP" i="0" dirty="0" smtClean="0">
                <a:effectLst/>
              </a:rPr>
              <a:t>Rosenblatt, Frank (1958). “The Perceptron: A Probabilistic Model for Information Storage and Organization in the Brain”. </a:t>
            </a:r>
            <a:r>
              <a:rPr lang="en-US" altLang="ja-JP" i="1" dirty="0" smtClean="0">
                <a:effectLst/>
              </a:rPr>
              <a:t>Psychological Review</a:t>
            </a:r>
            <a:r>
              <a:rPr lang="en-US" altLang="ja-JP" i="0" dirty="0" smtClean="0">
                <a:effectLst/>
              </a:rPr>
              <a:t> </a:t>
            </a:r>
            <a:r>
              <a:rPr lang="en-US" altLang="ja-JP" b="1" i="0" dirty="0" smtClean="0">
                <a:effectLst/>
              </a:rPr>
              <a:t>65</a:t>
            </a:r>
            <a:r>
              <a:rPr lang="en-US" altLang="ja-JP" i="0" dirty="0" smtClean="0">
                <a:effectLst/>
              </a:rPr>
              <a:t> (6): 386-408.</a:t>
            </a:r>
          </a:p>
          <a:p>
            <a:endParaRPr kumimoji="1" lang="en-US" altLang="ja-JP" i="0" dirty="0" smtClean="0">
              <a:effectLst/>
            </a:endParaRPr>
          </a:p>
          <a:p>
            <a:endParaRPr kumimoji="1" lang="en-US" altLang="ja-JP" dirty="0" smtClean="0"/>
          </a:p>
          <a:p>
            <a:r>
              <a:rPr kumimoji="1" lang="ja-JP" altLang="en-US" dirty="0" smtClean="0"/>
              <a:t>多層パーセプトロン</a:t>
            </a:r>
            <a:endParaRPr kumimoji="1" lang="en-US" altLang="ja-JP" dirty="0" smtClean="0"/>
          </a:p>
          <a:p>
            <a:pPr defTabSz="990478">
              <a:defRPr/>
            </a:pPr>
            <a:r>
              <a:rPr lang="ja-JP" altLang="en-US" b="1" dirty="0" smtClean="0">
                <a:hlinkClick r:id="rId3"/>
              </a:rPr>
              <a:t>誤差逆伝播法を紹介</a:t>
            </a:r>
            <a:r>
              <a:rPr lang="en-US" altLang="ja-JP" b="1" dirty="0" smtClean="0">
                <a:hlinkClick r:id="rId3"/>
              </a:rPr>
              <a:t>Learning Internal Representations by Error Propagation</a:t>
            </a:r>
            <a:endParaRPr lang="en-US" altLang="ja-JP" b="1" dirty="0" smtClean="0"/>
          </a:p>
          <a:p>
            <a:r>
              <a:rPr kumimoji="1" lang="ja-JP" altLang="en-US" dirty="0" smtClean="0"/>
              <a:t>日本人も多層パーセプトロンを考えてる　</a:t>
            </a:r>
            <a:r>
              <a:rPr kumimoji="1" lang="en-US" altLang="ja-JP" dirty="0" smtClean="0"/>
              <a:t>Fukushima</a:t>
            </a:r>
            <a:r>
              <a:rPr kumimoji="1" lang="ja-JP" altLang="en-US" dirty="0" smtClean="0"/>
              <a:t> </a:t>
            </a:r>
            <a:r>
              <a:rPr kumimoji="1" lang="en-US" altLang="ja-JP" dirty="0" smtClean="0"/>
              <a:t>and</a:t>
            </a:r>
            <a:r>
              <a:rPr kumimoji="1" lang="ja-JP" altLang="en-US" dirty="0" smtClean="0"/>
              <a:t> </a:t>
            </a:r>
            <a:r>
              <a:rPr kumimoji="1" lang="en-US" altLang="ja-JP" dirty="0" smtClean="0"/>
              <a:t>Miyake</a:t>
            </a:r>
            <a:r>
              <a:rPr kumimoji="1" lang="ja-JP" altLang="en-US" baseline="0" dirty="0" smtClean="0"/>
              <a:t> </a:t>
            </a:r>
            <a:r>
              <a:rPr kumimoji="1" lang="en-US" altLang="ja-JP" baseline="0" dirty="0" smtClean="0"/>
              <a:t>: </a:t>
            </a:r>
            <a:r>
              <a:rPr lang="en-US" altLang="ja-JP" sz="1300" dirty="0" err="1"/>
              <a:t>Neocognitron</a:t>
            </a:r>
            <a:endParaRPr lang="en-US" altLang="ja-JP" sz="1300" dirty="0"/>
          </a:p>
          <a:p>
            <a:endParaRPr lang="en-US" altLang="ja-JP" sz="1300" dirty="0"/>
          </a:p>
          <a:p>
            <a:endParaRPr kumimoji="1" lang="en-US" altLang="ja-JP" dirty="0" smtClean="0"/>
          </a:p>
          <a:p>
            <a:r>
              <a:rPr kumimoji="1" lang="en-US" altLang="ja-JP" dirty="0" smtClean="0"/>
              <a:t>Deep</a:t>
            </a:r>
            <a:r>
              <a:rPr kumimoji="1" lang="ja-JP" altLang="en-US" dirty="0" smtClean="0"/>
              <a:t>へ</a:t>
            </a:r>
            <a:endParaRPr kumimoji="1" lang="en-US" altLang="ja-JP" dirty="0" smtClean="0"/>
          </a:p>
          <a:p>
            <a:r>
              <a:rPr kumimoji="1" lang="en-US" altLang="ja-JP" dirty="0" smtClean="0"/>
              <a:t>https://research.preferred.jp/2012/11/deep-learning/</a:t>
            </a:r>
          </a:p>
          <a:p>
            <a:endParaRPr kumimoji="1" lang="en-US" altLang="ja-JP" dirty="0" smtClean="0"/>
          </a:p>
          <a:p>
            <a:endParaRPr lang="en-US" altLang="ja-JP" dirty="0" smtClean="0"/>
          </a:p>
          <a:p>
            <a:r>
              <a:rPr lang="en-US" altLang="ja-JP" dirty="0" smtClean="0"/>
              <a:t>2006:</a:t>
            </a:r>
            <a:r>
              <a:rPr lang="en-US" altLang="ja-JP" baseline="0" dirty="0" smtClean="0"/>
              <a:t> </a:t>
            </a:r>
            <a:r>
              <a:rPr lang="en-US" altLang="ja-JP" dirty="0" smtClean="0"/>
              <a:t>Greedy Layer-wise Training : </a:t>
            </a:r>
            <a:r>
              <a:rPr lang="ja-JP" altLang="en-US" dirty="0" smtClean="0"/>
              <a:t>オートエンコーダを重ねてそれを初期値にする</a:t>
            </a:r>
            <a:endParaRPr lang="en-US" altLang="ja-JP" dirty="0" smtClean="0"/>
          </a:p>
          <a:p>
            <a:r>
              <a:rPr lang="en-US" altLang="ja-JP" dirty="0" smtClean="0"/>
              <a:t>[A Fast Learning Algorithm for Deep Belief Nets]</a:t>
            </a:r>
          </a:p>
          <a:p>
            <a:r>
              <a:rPr lang="en-US" altLang="ja-JP" dirty="0" smtClean="0"/>
              <a:t>[Hinton  </a:t>
            </a:r>
            <a:r>
              <a:rPr lang="en-US" altLang="ja-JP" dirty="0" err="1" smtClean="0"/>
              <a:t>salakhutdinov</a:t>
            </a:r>
            <a:r>
              <a:rPr lang="en-US" altLang="ja-JP" dirty="0" smtClean="0"/>
              <a:t>, </a:t>
            </a:r>
            <a:r>
              <a:rPr lang="en-US" altLang="ja-JP" sz="1300" dirty="0"/>
              <a:t>Reducing the Dimensionality of Data with Neural Networks</a:t>
            </a:r>
            <a:r>
              <a:rPr lang="en-US" altLang="ja-JP" dirty="0" smtClean="0"/>
              <a:t>]</a:t>
            </a:r>
          </a:p>
          <a:p>
            <a:r>
              <a:rPr lang="en-US" altLang="ja-JP" dirty="0" smtClean="0"/>
              <a:t>[Greedy Layer-Wise Training of Deep Networks]</a:t>
            </a:r>
          </a:p>
          <a:p>
            <a:endParaRPr lang="en-US" altLang="ja-JP" dirty="0" smtClean="0"/>
          </a:p>
          <a:p>
            <a:r>
              <a:rPr kumimoji="1" lang="en-US" altLang="ja-JP" dirty="0" smtClean="0"/>
              <a:t>+ Google</a:t>
            </a:r>
            <a:r>
              <a:rPr kumimoji="1" lang="ja-JP" altLang="en-US" dirty="0" smtClean="0"/>
              <a:t>　の猫も基本的にはこの手法</a:t>
            </a:r>
            <a:endParaRPr kumimoji="1" lang="en-US" altLang="ja-JP" dirty="0" smtClean="0"/>
          </a:p>
          <a:p>
            <a:r>
              <a:rPr kumimoji="1" lang="en-US" altLang="ja-JP" dirty="0" smtClean="0"/>
              <a:t>+ </a:t>
            </a:r>
            <a:r>
              <a:rPr kumimoji="1" lang="ja-JP" altLang="en-US" dirty="0" smtClean="0"/>
              <a:t>これを初期値として</a:t>
            </a:r>
            <a:r>
              <a:rPr kumimoji="1" lang="en-US" altLang="ja-JP" dirty="0" smtClean="0"/>
              <a:t>back prop</a:t>
            </a:r>
            <a:r>
              <a:rPr kumimoji="1" lang="ja-JP" altLang="en-US" dirty="0" smtClean="0"/>
              <a:t>を行なう手法もある</a:t>
            </a:r>
            <a:endParaRPr kumimoji="1" lang="en-US" altLang="ja-JP" dirty="0" smtClean="0"/>
          </a:p>
          <a:p>
            <a:endParaRPr kumimoji="1" lang="en-US" altLang="ja-JP" dirty="0" smtClean="0"/>
          </a:p>
          <a:p>
            <a:r>
              <a:rPr kumimoji="1" lang="en-US" altLang="ja-JP" dirty="0" smtClean="0"/>
              <a:t>Dropout : </a:t>
            </a:r>
          </a:p>
          <a:p>
            <a:r>
              <a:rPr kumimoji="1" lang="en-US" altLang="ja-JP" dirty="0" smtClean="0"/>
              <a:t>+ </a:t>
            </a:r>
            <a:r>
              <a:rPr kumimoji="1" lang="ja-JP" altLang="en-US" dirty="0" smtClean="0"/>
              <a:t>隠れ層のパラメータのうち</a:t>
            </a:r>
            <a:r>
              <a:rPr kumimoji="1" lang="en-US" altLang="ja-JP" dirty="0" smtClean="0"/>
              <a:t>50%</a:t>
            </a:r>
            <a:r>
              <a:rPr kumimoji="1" lang="ja-JP" altLang="en-US" dirty="0" smtClean="0"/>
              <a:t>をランダムに隠し，学習する．これにより過学習を防ぐ</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ALEXNET</a:t>
            </a:r>
          </a:p>
          <a:p>
            <a:r>
              <a:rPr lang="en-US" altLang="ja-JP" sz="1300" dirty="0"/>
              <a:t>Alex </a:t>
            </a:r>
            <a:r>
              <a:rPr lang="en-US" altLang="ja-JP" sz="1300" dirty="0" err="1"/>
              <a:t>Krizhevsky</a:t>
            </a:r>
            <a:endParaRPr lang="en-US" altLang="ja-JP" sz="1300" dirty="0"/>
          </a:p>
          <a:p>
            <a:r>
              <a:rPr lang="en-US" altLang="ja-JP" sz="1300" dirty="0"/>
              <a:t>University of Toronto</a:t>
            </a:r>
          </a:p>
          <a:p>
            <a:r>
              <a:rPr lang="en-US" altLang="ja-JP" sz="1300" dirty="0"/>
              <a:t>kriz@cs.utoronto.ca</a:t>
            </a:r>
          </a:p>
          <a:p>
            <a:r>
              <a:rPr lang="en-US" altLang="ja-JP" sz="1300" dirty="0"/>
              <a:t>Ilya </a:t>
            </a:r>
            <a:r>
              <a:rPr lang="en-US" altLang="ja-JP" sz="1300" dirty="0" err="1"/>
              <a:t>Sutskever</a:t>
            </a:r>
            <a:endParaRPr lang="en-US" altLang="ja-JP" sz="1300" dirty="0"/>
          </a:p>
          <a:p>
            <a:r>
              <a:rPr lang="en-US" altLang="ja-JP" sz="1300" dirty="0"/>
              <a:t>University of Toronto</a:t>
            </a:r>
          </a:p>
          <a:p>
            <a:r>
              <a:rPr lang="en-US" altLang="ja-JP" sz="1300" dirty="0"/>
              <a:t>ilya@cs.utoronto.ca</a:t>
            </a:r>
          </a:p>
          <a:p>
            <a:r>
              <a:rPr lang="en-US" altLang="ja-JP" sz="1300" dirty="0"/>
              <a:t>Geoffrey E. Hinton</a:t>
            </a:r>
            <a:endParaRPr kumimoji="1" lang="en-US" altLang="ja-JP" dirty="0" smtClean="0"/>
          </a:p>
          <a:p>
            <a:r>
              <a:rPr lang="en-US" altLang="ja-JP" sz="1300" dirty="0"/>
              <a:t>ImageNet Classification with Deep Convolutional Neural Networks</a:t>
            </a:r>
          </a:p>
          <a:p>
            <a:endParaRPr kumimoji="1" lang="en-US" altLang="ja-JP" dirty="0" smtClean="0"/>
          </a:p>
          <a:p>
            <a:endParaRPr kumimoji="1" lang="en-US" altLang="ja-JP" dirty="0" smtClean="0"/>
          </a:p>
          <a:p>
            <a:r>
              <a:rPr lang="ja-JP" altLang="en-US" dirty="0" smtClean="0"/>
              <a:t>しかし、近年、</a:t>
            </a:r>
            <a:r>
              <a:rPr lang="en-US" altLang="ja-JP" dirty="0" smtClean="0">
                <a:hlinkClick r:id="rId4"/>
              </a:rPr>
              <a:t>ImageNet</a:t>
            </a:r>
            <a:r>
              <a:rPr lang="ja-JP" altLang="en-US" dirty="0" smtClean="0">
                <a:hlinkClick r:id="rId4"/>
              </a:rPr>
              <a:t>の大規模画像分類</a:t>
            </a:r>
            <a:r>
              <a:rPr lang="ja-JP" altLang="en-US" dirty="0" smtClean="0"/>
              <a:t>、</a:t>
            </a:r>
            <a:r>
              <a:rPr lang="en-US" altLang="ja-JP" dirty="0" smtClean="0">
                <a:hlinkClick r:id="rId5"/>
              </a:rPr>
              <a:t>Large Faces in the Wild</a:t>
            </a:r>
            <a:r>
              <a:rPr lang="ja-JP" altLang="en-US" dirty="0" smtClean="0">
                <a:hlinkClick r:id="rId5"/>
              </a:rPr>
              <a:t>の顔認識</a:t>
            </a:r>
            <a:r>
              <a:rPr lang="ja-JP" altLang="en-US" dirty="0" smtClean="0"/>
              <a:t>および</a:t>
            </a:r>
            <a:r>
              <a:rPr lang="en-US" altLang="ja-JP" dirty="0" smtClean="0">
                <a:hlinkClick r:id="rId6"/>
              </a:rPr>
              <a:t>UCF101</a:t>
            </a:r>
            <a:r>
              <a:rPr lang="ja-JP" altLang="en-US" dirty="0" smtClean="0">
                <a:hlinkClick r:id="rId6"/>
              </a:rPr>
              <a:t>の行動認識</a:t>
            </a:r>
            <a:r>
              <a:rPr lang="ja-JP" altLang="en-US" dirty="0" smtClean="0"/>
              <a:t>にて、</a:t>
            </a:r>
            <a:r>
              <a:rPr lang="en-US" altLang="ja-JP" dirty="0" smtClean="0"/>
              <a:t>Deep Learning</a:t>
            </a:r>
            <a:r>
              <a:rPr lang="ja-JP" altLang="en-US" dirty="0" smtClean="0"/>
              <a:t>がこれまで主流だったハンドメード特徴量を凌駕し人間と同程度の精度を出して話題になっているのは、教師あり学習の</a:t>
            </a:r>
            <a:r>
              <a:rPr lang="en-US" altLang="ja-JP" dirty="0" smtClean="0"/>
              <a:t>Deep Convolutional Neural Network</a:t>
            </a:r>
            <a:r>
              <a:rPr lang="ja-JP" altLang="en-US" dirty="0" smtClean="0"/>
              <a:t>（</a:t>
            </a:r>
            <a:r>
              <a:rPr lang="en-US" altLang="ja-JP" dirty="0" smtClean="0"/>
              <a:t>Deep CNN</a:t>
            </a:r>
            <a:r>
              <a:rPr lang="ja-JP" altLang="en-US" dirty="0" smtClean="0"/>
              <a:t>）であり、残念ながら教師なし学習と教師あり学習の組み合わせによるプレトレーニングとファインチューニングは使われていません。具体的には、</a:t>
            </a:r>
            <a:r>
              <a:rPr lang="en-US" altLang="ja-JP" dirty="0" smtClean="0"/>
              <a:t>ImageNet</a:t>
            </a:r>
            <a:r>
              <a:rPr lang="ja-JP" altLang="en-US" dirty="0" smtClean="0"/>
              <a:t>は、毎年開催されるコンペティションで、画像を</a:t>
            </a:r>
            <a:r>
              <a:rPr lang="en-US" altLang="ja-JP" dirty="0" smtClean="0"/>
              <a:t>1,000</a:t>
            </a:r>
            <a:r>
              <a:rPr lang="ja-JP" altLang="en-US" dirty="0" smtClean="0"/>
              <a:t>クラスに分類する分類タスクと、画像上の物体の場所を特定し</a:t>
            </a:r>
            <a:r>
              <a:rPr lang="en-US" altLang="ja-JP" dirty="0" smtClean="0"/>
              <a:t>200</a:t>
            </a:r>
            <a:r>
              <a:rPr lang="ja-JP" altLang="en-US" dirty="0" smtClean="0"/>
              <a:t>クラスに分類する検出タスクとの２つのタスクがあります。</a:t>
            </a:r>
            <a:r>
              <a:rPr lang="en-US" altLang="ja-JP" dirty="0" smtClean="0"/>
              <a:t>2012</a:t>
            </a:r>
            <a:r>
              <a:rPr lang="ja-JP" altLang="en-US" dirty="0" smtClean="0"/>
              <a:t>年の</a:t>
            </a:r>
            <a:r>
              <a:rPr lang="en-US" altLang="ja-JP" dirty="0" smtClean="0"/>
              <a:t>ImageNet</a:t>
            </a:r>
            <a:r>
              <a:rPr lang="ja-JP" altLang="en-US" dirty="0" smtClean="0"/>
              <a:t>の分類タスクにおいて、トロント大学の</a:t>
            </a:r>
            <a:r>
              <a:rPr lang="en-US" altLang="ja-JP" dirty="0" smtClean="0">
                <a:hlinkClick r:id="rId7"/>
              </a:rPr>
              <a:t>Hinton</a:t>
            </a:r>
            <a:r>
              <a:rPr lang="ja-JP" altLang="en-US" dirty="0" smtClean="0">
                <a:hlinkClick r:id="rId7"/>
              </a:rPr>
              <a:t>のグループによる</a:t>
            </a:r>
            <a:r>
              <a:rPr lang="en-US" altLang="ja-JP" dirty="0" smtClean="0">
                <a:hlinkClick r:id="rId7"/>
              </a:rPr>
              <a:t>Deep CNN</a:t>
            </a:r>
            <a:r>
              <a:rPr lang="ja-JP" altLang="en-US" dirty="0" smtClean="0"/>
              <a:t>が、それまで全盛であったハンドメード特徴量に</a:t>
            </a:r>
            <a:r>
              <a:rPr lang="en-US" altLang="ja-JP" dirty="0" smtClean="0"/>
              <a:t>10%</a:t>
            </a:r>
            <a:r>
              <a:rPr lang="ja-JP" altLang="en-US" dirty="0" smtClean="0"/>
              <a:t>以上の大差をつけて優勝しました。そして、</a:t>
            </a:r>
            <a:r>
              <a:rPr lang="en-US" altLang="ja-JP" dirty="0" smtClean="0"/>
              <a:t>2013</a:t>
            </a:r>
            <a:r>
              <a:rPr lang="ja-JP" altLang="en-US" dirty="0" smtClean="0"/>
              <a:t>年以降は、上位のほとんどが</a:t>
            </a:r>
            <a:r>
              <a:rPr lang="en-US" altLang="ja-JP" dirty="0" smtClean="0"/>
              <a:t>Deep CNN</a:t>
            </a:r>
            <a:r>
              <a:rPr lang="ja-JP" altLang="en-US" dirty="0" smtClean="0"/>
              <a:t>系の方法となる状況となっています。</a:t>
            </a:r>
            <a:endParaRPr kumimoji="1" lang="en-US" altLang="ja-JP" dirty="0" smtClean="0"/>
          </a:p>
          <a:p>
            <a:endParaRPr kumimoji="1" lang="en-US" altLang="ja-JP" dirty="0" smtClean="0"/>
          </a:p>
          <a:p>
            <a:r>
              <a:rPr kumimoji="1" lang="en-US" altLang="ja-JP" dirty="0" smtClean="0"/>
              <a:t>ImageNet</a:t>
            </a:r>
            <a:r>
              <a:rPr kumimoji="1" lang="en-US" altLang="ja-JP" baseline="0" dirty="0" smtClean="0"/>
              <a:t> Large-scale visual recognition challenge</a:t>
            </a:r>
          </a:p>
          <a:p>
            <a:r>
              <a:rPr kumimoji="1" lang="en-US" altLang="ja-JP" baseline="0" dirty="0" smtClean="0"/>
              <a:t>ILSVRC 12</a:t>
            </a:r>
          </a:p>
          <a:p>
            <a:r>
              <a:rPr kumimoji="1" lang="ja-JP" altLang="en-US" baseline="0" dirty="0" smtClean="0"/>
              <a:t>画像認識</a:t>
            </a:r>
            <a:r>
              <a:rPr kumimoji="1" lang="en-US" altLang="ja-JP" baseline="0" dirty="0" smtClean="0"/>
              <a:t>1000 </a:t>
            </a:r>
            <a:r>
              <a:rPr kumimoji="1" lang="ja-JP" altLang="en-US" baseline="0" dirty="0" smtClean="0"/>
              <a:t>クラス分類</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r>
                      <a:rPr lang="en-US" altLang="ja-JP" sz="1300" i="1">
                        <a:latin typeface="Cambria Math" panose="02040503050406030204" pitchFamily="18" charset="0"/>
                      </a:rPr>
                      <m:t>=</m:t>
                    </m:r>
                    <m:nary>
                      <m:naryPr>
                        <m:chr m:val="∑"/>
                        <m:supHide m:val="on"/>
                        <m:ctrlPr>
                          <a:rPr lang="en-US" altLang="ja-JP" sz="1300" i="1">
                            <a:latin typeface="Cambria Math" panose="02040503050406030204" pitchFamily="18" charset="0"/>
                          </a:rPr>
                        </m:ctrlPr>
                      </m:naryPr>
                      <m:sub>
                        <m:r>
                          <m:rPr>
                            <m:brk m:alnAt="7"/>
                          </m:rPr>
                          <a:rPr lang="en-US" altLang="ja-JP" sz="1300" i="1">
                            <a:latin typeface="Cambria Math" panose="02040503050406030204" pitchFamily="18" charset="0"/>
                          </a:rPr>
                          <m:t>𝑘</m:t>
                        </m:r>
                      </m:sub>
                      <m:sup/>
                      <m:e>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e>
                    </m:nary>
                    <m:r>
                      <a:rPr lang="ja-JP" altLang="en-US" sz="1300" i="1">
                        <a:latin typeface="Cambria Math" panose="02040503050406030204" pitchFamily="18" charset="0"/>
                      </a:rPr>
                      <m:t>ここではシグマが</m:t>
                    </m:r>
                  </m:oMath>
                </a14:m>
                <a:r>
                  <a:rPr lang="ja-JP" altLang="en-US" sz="1300" i="1" dirty="0">
                    <a:latin typeface="Cambria Math" panose="02040503050406030204" pitchFamily="18" charset="0"/>
                  </a:rPr>
                  <a:t>　出てくるのに</a:t>
                </a:r>
                <a:endParaRPr lang="en-US" altLang="ja-JP" sz="1300" i="1" dirty="0">
                  <a:latin typeface="Cambria Math" panose="02040503050406030204" pitchFamily="18" charset="0"/>
                </a:endParaRPr>
              </a:p>
              <a:p>
                <a:endParaRPr lang="en-US" altLang="ja-JP" sz="1300" i="1" dirty="0">
                  <a:latin typeface="Cambria Math" panose="02040503050406030204" pitchFamily="18" charset="0"/>
                </a:endParaRPr>
              </a:p>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r>
                      <a:rPr lang="en-US" altLang="ja-JP" sz="1300" i="1">
                        <a:latin typeface="Cambria Math" panose="02040503050406030204" pitchFamily="18" charset="0"/>
                      </a:rPr>
                      <m:t>=</m:t>
                    </m:r>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oMath>
                </a14:m>
                <a:r>
                  <a:rPr kumimoji="1" lang="ja-JP" altLang="en-US" dirty="0" smtClean="0"/>
                  <a:t>　ここではシグマが出てこないのなんで？</a:t>
                </a:r>
                <a:r>
                  <a:rPr kumimoji="1" lang="ja-JP" altLang="en-US" baseline="0" dirty="0" smtClean="0"/>
                  <a:t> </a:t>
                </a:r>
                <a:r>
                  <a:rPr kumimoji="1" lang="en-US" altLang="ja-JP" baseline="0" dirty="0" smtClean="0">
                    <a:sym typeface="Wingdings" panose="05000000000000000000" pitchFamily="2" charset="2"/>
                  </a:rPr>
                  <a:t> </a:t>
                </a:r>
                <a:r>
                  <a:rPr kumimoji="1" lang="en-US" altLang="ja-JP" baseline="0" dirty="0" err="1" smtClean="0"/>
                  <a:t>wij</a:t>
                </a:r>
                <a:r>
                  <a:rPr kumimoji="1" lang="ja-JP" altLang="en-US" baseline="0" dirty="0" smtClean="0"/>
                  <a:t>と無関係なので</a:t>
                </a:r>
                <a:r>
                  <a:rPr kumimoji="1" lang="en-US" altLang="ja-JP" baseline="0" dirty="0" smtClean="0"/>
                  <a:t>(</a:t>
                </a:r>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oMath>
                </a14:m>
                <a:r>
                  <a:rPr kumimoji="1" lang="ja-JP" altLang="en-US" baseline="0" dirty="0" smtClean="0"/>
                  <a:t>のみが</a:t>
                </a:r>
                <a:r>
                  <a:rPr kumimoji="1" lang="en-US" altLang="ja-JP" baseline="0" dirty="0" err="1" smtClean="0"/>
                  <a:t>wij</a:t>
                </a:r>
                <a:r>
                  <a:rPr kumimoji="1" lang="ja-JP" altLang="en-US" baseline="0" dirty="0" smtClean="0"/>
                  <a:t>の関数なので</a:t>
                </a:r>
                <a:r>
                  <a:rPr kumimoji="1" lang="en-US" altLang="ja-JP" baseline="0" dirty="0" smtClean="0"/>
                  <a:t>)</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47</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2018/6/7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2018/6/7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2018/6/7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2018/6/7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2018/6/7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2018/6/7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82.png"/><Relationship Id="rId7" Type="http://schemas.openxmlformats.org/officeDocument/2006/relationships/image" Target="../media/image114.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9.png"/><Relationship Id="rId5" Type="http://schemas.openxmlformats.org/officeDocument/2006/relationships/image" Target="../media/image112.png"/><Relationship Id="rId10" Type="http://schemas.openxmlformats.org/officeDocument/2006/relationships/image" Target="../media/image118.png"/><Relationship Id="rId4" Type="http://schemas.openxmlformats.org/officeDocument/2006/relationships/image" Target="../media/image111.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16.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3.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4.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7.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193.png"/><Relationship Id="rId7" Type="http://schemas.openxmlformats.org/officeDocument/2006/relationships/image" Target="../media/image19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48.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5.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0.png"/><Relationship Id="rId11" Type="http://schemas.openxmlformats.org/officeDocument/2006/relationships/image" Target="../media/image200.png"/><Relationship Id="rId5" Type="http://schemas.openxmlformats.org/officeDocument/2006/relationships/image" Target="../media/image1940.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0.png"/><Relationship Id="rId9" Type="http://schemas.openxmlformats.org/officeDocument/2006/relationships/image" Target="../media/image198.png"/><Relationship Id="rId14" Type="http://schemas.openxmlformats.org/officeDocument/2006/relationships/image" Target="../media/image20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空間を分割</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する（訓練）</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822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りんご</a:t>
                </a:r>
                <a:r>
                  <a:rPr lang="en-US" altLang="ja-JP" sz="2400" dirty="0" smtClean="0"/>
                  <a:t>/</a:t>
                </a:r>
                <a:r>
                  <a:rPr lang="ja-JP" altLang="en-US" sz="2400" dirty="0" smtClean="0"/>
                  <a:t>バナナ</a:t>
                </a:r>
                <a:r>
                  <a:rPr lang="en-US" altLang="ja-JP" sz="2400" dirty="0"/>
                  <a:t>/</a:t>
                </a:r>
                <a:r>
                  <a:rPr lang="ja-JP" altLang="en-US" sz="2400" dirty="0" smtClean="0"/>
                  <a:t>みかんの写真分類問題を考える</a:t>
                </a:r>
                <a:endParaRPr kumimoji="1" lang="en-US" altLang="ja-JP" sz="2400" dirty="0" smtClean="0"/>
              </a:p>
              <a:p>
                <a:pPr lvl="6">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smtClean="0"/>
                  <a:t> は</a:t>
                </a:r>
                <a:r>
                  <a:rPr lang="en-US" altLang="ja-JP" sz="2000" dirty="0"/>
                  <a:t>2</a:t>
                </a:r>
                <a:r>
                  <a:rPr kumimoji="1" lang="ja-JP" altLang="en-US" sz="2000" dirty="0" smtClean="0"/>
                  <a:t>次元の特徴ベクトル（</a:t>
                </a:r>
                <a:r>
                  <a:rPr lang="ja-JP" altLang="en-US" sz="2000" dirty="0" smtClean="0"/>
                  <a:t>色相，</a:t>
                </a:r>
                <a:r>
                  <a:rPr kumimoji="1" lang="ja-JP" altLang="en-US" sz="2000" dirty="0" smtClean="0"/>
                  <a:t>円形度）</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smtClean="0"/>
                  <a:t> は</a:t>
                </a:r>
                <a:r>
                  <a:rPr lang="en-US" altLang="ja-JP" sz="2000" dirty="0"/>
                  <a:t>3</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smtClean="0"/>
                  <a:t>がりん</a:t>
                </a:r>
                <a:r>
                  <a:rPr kumimoji="1" lang="ja-JP" altLang="en-US" sz="1600" dirty="0" smtClean="0"/>
                  <a:t>ごクラス </a:t>
                </a:r>
                <a:r>
                  <a:rPr kumimoji="1" lang="en-US" altLang="ja-JP" sz="1600" dirty="0" smtClean="0">
                    <a:sym typeface="Wingdings" panose="05000000000000000000" pitchFamily="2" charset="2"/>
                  </a:rPr>
                  <a:t></a:t>
                </a:r>
                <a:r>
                  <a:rPr kumimoji="1" lang="ja-JP" altLang="en-US" sz="1600" dirty="0" smtClean="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smtClean="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smtClean="0"/>
                  <a:t>バナナクラス </a:t>
                </a:r>
                <a:r>
                  <a:rPr kumimoji="1" lang="en-US" altLang="ja-JP" sz="1600" dirty="0" smtClean="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がみか</a:t>
                </a:r>
                <a:r>
                  <a:rPr lang="ja-JP" altLang="en-US" sz="1600" dirty="0"/>
                  <a:t>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smtClean="0"/>
                  <a:t>,</a:t>
                </a:r>
              </a:p>
              <a:p>
                <a:pPr lvl="8">
                  <a:lnSpc>
                    <a:spcPct val="100000"/>
                  </a:lnSpc>
                  <a:spcBef>
                    <a:spcPts val="600"/>
                  </a:spcBef>
                </a:pP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smtClean="0"/>
                  <a:t>	</a:t>
                </a:r>
              </a:p>
              <a:p>
                <a:pPr lvl="1">
                  <a:lnSpc>
                    <a:spcPct val="100000"/>
                  </a:lnSpc>
                  <a:spcBef>
                    <a:spcPts val="600"/>
                  </a:spcBef>
                </a:pPr>
                <a:r>
                  <a:rPr lang="en-US" altLang="ja-JP" sz="2000" dirty="0" smtClean="0"/>
                  <a:t>2</a:t>
                </a:r>
                <a:r>
                  <a:rPr lang="ja-JP" altLang="en-US" sz="2000" dirty="0" smtClean="0"/>
                  <a:t>次元の特徴ベクトル，</a:t>
                </a:r>
                <a:r>
                  <a:rPr lang="en-US" altLang="ja-JP" sz="2000" dirty="0"/>
                  <a:t>3</a:t>
                </a:r>
                <a:r>
                  <a:rPr lang="ja-JP" altLang="en-US" sz="2000" dirty="0" smtClean="0"/>
                  <a:t>次元のベクトルを返す</a:t>
                </a:r>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r>
                  <a:rPr kumimoji="1" lang="ja-JP" altLang="en-US" sz="2000" dirty="0" smtClean="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smtClean="0"/>
                  <a:t>　</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バナナ</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みかん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b="-1294"/>
                </a:stretch>
              </a:blipFill>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7451390" y="3060637"/>
            <a:ext cx="4378660" cy="3660286"/>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数</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8591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一般化すると</a:t>
                </a:r>
                <a:r>
                  <a:rPr lang="en-US" altLang="ja-JP" sz="2400" dirty="0" smtClean="0"/>
                  <a:t>…</a:t>
                </a:r>
              </a:p>
              <a:p>
                <a:pPr>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smtClean="0"/>
                  <a:t> は</a:t>
                </a:r>
                <a:r>
                  <a:rPr lang="en-US" altLang="ja-JP" sz="2000" dirty="0" smtClean="0"/>
                  <a:t>d</a:t>
                </a:r>
                <a:r>
                  <a:rPr kumimoji="1" lang="ja-JP" altLang="en-US" sz="2000" dirty="0" smtClean="0"/>
                  <a:t>次元の特徴ベクトル</a:t>
                </a:r>
                <a:r>
                  <a:rPr kumimoji="1" lang="ja-JP" altLang="en-US" sz="1600" dirty="0" smtClean="0"/>
                  <a:t>（</a:t>
                </a:r>
                <a:r>
                  <a:rPr lang="ja-JP" altLang="en-US" sz="1600" dirty="0" smtClean="0"/>
                  <a:t>特徴</a:t>
                </a:r>
                <a:r>
                  <a:rPr lang="en-US" altLang="ja-JP" sz="1600" dirty="0" smtClean="0"/>
                  <a:t>1, </a:t>
                </a:r>
                <a:r>
                  <a:rPr kumimoji="1" lang="ja-JP" altLang="en-US" sz="1600" dirty="0" smtClean="0"/>
                  <a:t>特徴</a:t>
                </a:r>
                <a:r>
                  <a:rPr kumimoji="1" lang="en-US" altLang="ja-JP" sz="1600" dirty="0" smtClean="0"/>
                  <a:t>2,…</a:t>
                </a:r>
                <a:r>
                  <a:rPr kumimoji="1" lang="ja-JP" altLang="en-US" sz="1600" dirty="0" smtClean="0"/>
                  <a:t>）</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smtClean="0"/>
                  <a:t> は</a:t>
                </a:r>
                <a:r>
                  <a:rPr lang="en-US" altLang="ja-JP" sz="2000" i="1" dirty="0" smtClean="0"/>
                  <a:t>c</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smtClean="0"/>
                  <a:t>が</a:t>
                </a:r>
                <a:r>
                  <a:rPr kumimoji="1" lang="en-US" altLang="ja-JP" sz="1600" dirty="0" smtClean="0"/>
                  <a:t>k</a:t>
                </a:r>
                <a:r>
                  <a:rPr kumimoji="1" lang="ja-JP" altLang="en-US" sz="1600" dirty="0" smtClean="0"/>
                  <a:t>番目のクラス </a:t>
                </a:r>
                <a:endParaRPr kumimoji="1" lang="en-US" altLang="ja-JP" sz="1600" dirty="0" smtClean="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smtClean="0"/>
                  <a:t>, k</a:t>
                </a:r>
                <a:r>
                  <a:rPr kumimoji="1" lang="ja-JP" altLang="en-US" sz="1600" dirty="0" smtClean="0"/>
                  <a:t>次元成分だけ１</a:t>
                </a:r>
                <a:endParaRPr kumimoji="1" lang="en-US" altLang="ja-JP" sz="1600" dirty="0" smtClean="0"/>
              </a:p>
              <a:p>
                <a:pPr marL="914400" lvl="2" indent="0">
                  <a:lnSpc>
                    <a:spcPct val="100000"/>
                  </a:lnSpc>
                  <a:spcBef>
                    <a:spcPts val="600"/>
                  </a:spcBef>
                  <a:buNone/>
                </a:pPr>
                <a:r>
                  <a:rPr kumimoji="1" lang="en-US" altLang="ja-JP" sz="1600" dirty="0" smtClean="0"/>
                  <a:t> </a:t>
                </a: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smtClean="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a:t>
                </a:r>
                <a:r>
                  <a:rPr lang="ja-JP" altLang="en-US" sz="1600" dirty="0" smtClean="0"/>
                  <a:t>クラス</a:t>
                </a:r>
                <a:endParaRPr lang="en-US" altLang="ja-JP" sz="1600" dirty="0" smtClean="0"/>
              </a:p>
              <a:p>
                <a:pPr marL="914400" lvl="2" indent="0">
                  <a:lnSpc>
                    <a:spcPct val="100000"/>
                  </a:lnSpc>
                  <a:spcBef>
                    <a:spcPts val="600"/>
                  </a:spcBef>
                  <a:buNone/>
                </a:pP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233168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smtClean="0"/>
              <a:t>パーセプトロン</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パーセプトロン </a:t>
            </a:r>
            <a:r>
              <a:rPr kumimoji="1" lang="en-US" altLang="ja-JP" sz="4000" b="1" dirty="0" smtClean="0"/>
              <a:t>: </a:t>
            </a:r>
            <a:r>
              <a:rPr lang="ja-JP" altLang="en-US" sz="4000" b="1" dirty="0" smtClean="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smtClean="0"/>
                  <a:t>以下の簡単な問題を考える</a:t>
                </a:r>
                <a:endParaRPr kumimoji="1" lang="en-US" altLang="ja-JP" dirty="0" smtClean="0"/>
              </a:p>
              <a:p>
                <a:pPr lvl="1"/>
                <a:r>
                  <a:rPr lang="ja-JP" altLang="en-US" dirty="0" smtClean="0"/>
                  <a:t>クラス数は２</a:t>
                </a:r>
                <a:endParaRPr lang="en-US" altLang="ja-JP" dirty="0" smtClean="0"/>
              </a:p>
              <a:p>
                <a:pPr lvl="1"/>
                <a:r>
                  <a:rPr kumimoji="1" lang="ja-JP" altLang="en-US" dirty="0" smtClean="0"/>
                  <a:t>線形分離可能（超平面で分割可能）</a:t>
                </a:r>
                <a:endParaRPr kumimoji="1" lang="en-US" altLang="ja-JP" dirty="0" smtClean="0"/>
              </a:p>
              <a:p>
                <a:endParaRPr lang="en-US" altLang="ja-JP" dirty="0"/>
              </a:p>
              <a:p>
                <a:r>
                  <a:rPr lang="ja-JP" altLang="en-US" dirty="0" smtClean="0"/>
                  <a:t>教師データ </a:t>
                </a:r>
                <a:r>
                  <a:rPr lang="en-US" altLang="ja-JP" dirty="0" smtClean="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smtClean="0"/>
                  <a:t> d</a:t>
                </a:r>
                <a:r>
                  <a:rPr lang="ja-JP" altLang="en-US" dirty="0" smtClean="0"/>
                  <a:t>次元ベクトル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rotWithShape="0">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神経細胞（ニューロン）</a:t>
            </a:r>
            <a:endParaRPr kumimoji="1" lang="ja-JP" altLang="en-US" sz="4000" b="1" dirty="0"/>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smtClean="0"/>
              <a:t>神経細胞 </a:t>
            </a:r>
            <a:r>
              <a:rPr kumimoji="1" lang="en-US" altLang="ja-JP" sz="2000" dirty="0" smtClean="0"/>
              <a:t>: </a:t>
            </a:r>
            <a:r>
              <a:rPr kumimoji="1" lang="ja-JP" altLang="en-US" sz="2000" dirty="0" smtClean="0"/>
              <a:t>神経系を構成する単位</a:t>
            </a:r>
            <a:endParaRPr kumimoji="1" lang="en-US" altLang="ja-JP" sz="2000" dirty="0" smtClean="0"/>
          </a:p>
          <a:p>
            <a:r>
              <a:rPr lang="ja-JP" altLang="en-US" sz="2000" dirty="0" smtClean="0"/>
              <a:t>樹状突起 </a:t>
            </a:r>
            <a:r>
              <a:rPr lang="en-US" altLang="ja-JP" sz="2000" dirty="0" smtClean="0"/>
              <a:t>: </a:t>
            </a:r>
            <a:r>
              <a:rPr lang="ja-JP" altLang="en-US" sz="2000" dirty="0" smtClean="0"/>
              <a:t>他の細胞から信号を受け取る（複数ある）</a:t>
            </a:r>
            <a:endParaRPr lang="en-US" altLang="ja-JP" sz="2000" dirty="0" smtClean="0"/>
          </a:p>
          <a:p>
            <a:r>
              <a:rPr lang="ja-JP" altLang="en-US" sz="2000" dirty="0" smtClean="0"/>
              <a:t>軸索末端 </a:t>
            </a:r>
            <a:r>
              <a:rPr lang="en-US" altLang="ja-JP" sz="2000" dirty="0" smtClean="0"/>
              <a:t>: </a:t>
            </a:r>
            <a:r>
              <a:rPr lang="ja-JP" altLang="en-US" sz="2000" dirty="0" smtClean="0"/>
              <a:t>他の細胞へ信号を伝達する</a:t>
            </a:r>
            <a:r>
              <a:rPr lang="en-US" altLang="ja-JP" sz="2000" dirty="0" smtClean="0"/>
              <a:t> </a:t>
            </a:r>
          </a:p>
          <a:p>
            <a:r>
              <a:rPr kumimoji="1" lang="ja-JP" altLang="en-US" sz="2000" dirty="0" smtClean="0"/>
              <a:t>入力される電気信号の総和がある閾値を超えると，軸索を通じて次の細胞へ信号を送る（発火）</a:t>
            </a:r>
            <a:endParaRPr kumimoji="1" lang="en-US" altLang="ja-JP" sz="2000" dirty="0" smtClean="0"/>
          </a:p>
          <a:p>
            <a:pPr marL="0" indent="0">
              <a:buNone/>
            </a:pPr>
            <a:r>
              <a:rPr lang="en-US" altLang="ja-JP" sz="2000" dirty="0" smtClean="0"/>
              <a:t>※</a:t>
            </a:r>
            <a:r>
              <a:rPr lang="ja-JP" altLang="en-US" sz="2000" dirty="0"/>
              <a:t> </a:t>
            </a:r>
            <a:r>
              <a:rPr lang="ja-JP" altLang="en-US" sz="2000" dirty="0" smtClean="0"/>
              <a:t>これはニューラルネットの説明のときによくある解説で，だいぶ簡略化した説明です。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endParaRPr lang="en-US" altLang="ja-JP" dirty="0" smtClean="0"/>
          </a:p>
          <a:p>
            <a:r>
              <a:rPr lang="en-US" altLang="ja-JP" dirty="0" smtClean="0"/>
              <a:t>[</a:t>
            </a:r>
            <a:r>
              <a:rPr lang="en-US" altLang="ja-JP" dirty="0"/>
              <a:t>CC-BY-SA-3.0</a:t>
            </a:r>
            <a:r>
              <a:rPr lang="en-US" altLang="ja-JP" dirty="0" smtClean="0"/>
              <a:t>]</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樹状突起</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軸索末端</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軸索</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smtClean="0"/>
                  <a:t> の重付け和を計算 </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7278629" y="6334780"/>
                <a:ext cx="4913371" cy="523220"/>
              </a:xfrm>
              <a:prstGeom prst="rect">
                <a:avLst/>
              </a:prstGeom>
            </p:spPr>
            <p:txBody>
              <a:bodyPr wrap="square">
                <a:spAutoFit/>
              </a:bodyPr>
              <a:lstStyle/>
              <a:p>
                <a:r>
                  <a:rPr lang="en-US" altLang="ja-JP" sz="1400" dirty="0" smtClean="0"/>
                  <a:t>※</a:t>
                </a:r>
                <a:r>
                  <a:rPr lang="ja-JP" altLang="en-US" sz="1400" dirty="0" smtClean="0"/>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0</m:t>
                        </m:r>
                      </m:sub>
                    </m:sSub>
                  </m:oMath>
                </a14:m>
                <a:r>
                  <a:rPr lang="ja-JP" altLang="en-US" sz="1400" dirty="0" smtClean="0"/>
                  <a:t>についての記載がないのですが、</a:t>
                </a:r>
                <a:endParaRPr lang="en-US" altLang="ja-JP" sz="1400" dirty="0" smtClean="0"/>
              </a:p>
              <a:p>
                <a:r>
                  <a:rPr lang="ja-JP" altLang="en-US" sz="1400" dirty="0" smtClean="0"/>
                  <a:t>ここでは</a:t>
                </a:r>
                <a:r>
                  <a:rPr lang="en-US" altLang="ja-JP" sz="1400" dirty="0" smtClean="0"/>
                  <a:t>『</a:t>
                </a:r>
                <a:r>
                  <a:rPr lang="ja-JP" altLang="en-US" sz="1400" dirty="0" err="1" smtClean="0"/>
                  <a:t>わかぱた</a:t>
                </a:r>
                <a:r>
                  <a:rPr lang="en-US" altLang="ja-JP" sz="1400" dirty="0" smtClean="0"/>
                  <a:t>』</a:t>
                </a:r>
                <a:r>
                  <a:rPr lang="ja-JP" altLang="en-US" sz="1400" dirty="0" smtClean="0"/>
                  <a:t>に順じてバイアス項を記載しています</a:t>
                </a:r>
                <a:endParaRPr lang="en-US" altLang="ja-JP" sz="1400" dirty="0" smtClean="0"/>
              </a:p>
            </p:txBody>
          </p:sp>
        </mc:Choice>
        <mc:Fallback xmlns="">
          <p:sp>
            <p:nvSpPr>
              <p:cNvPr id="50" name="正方形/長方形 49"/>
              <p:cNvSpPr>
                <a:spLocks noRot="1" noChangeAspect="1" noMove="1" noResize="1" noEditPoints="1" noAdjustHandles="1" noChangeArrowheads="1" noChangeShapeType="1" noTextEdit="1"/>
              </p:cNvSpPr>
              <p:nvPr/>
            </p:nvSpPr>
            <p:spPr>
              <a:xfrm>
                <a:off x="7278629" y="6334780"/>
                <a:ext cx="4913371" cy="523220"/>
              </a:xfrm>
              <a:prstGeom prst="rect">
                <a:avLst/>
              </a:prstGeom>
              <a:blipFill rotWithShape="0">
                <a:blip r:embed="rId11"/>
                <a:stretch>
                  <a:fillRect l="-372" t="-4651" b="-9302"/>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の重付け和を計算 </a:t>
                </a:r>
                <a:r>
                  <a:rPr lang="en-US" altLang="ja-JP" sz="2400" dirty="0" smtClean="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rotWithShape="0">
                <a:blip r:embed="rId10"/>
                <a:stretch>
                  <a:fillRect b="-9868"/>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smtClean="0"/>
                  <a:t>教師データ　　　　を正しく分類できていないので</a:t>
                </a:r>
                <a:endParaRPr lang="en-US" altLang="ja-JP" dirty="0" smtClean="0"/>
              </a:p>
              <a:p>
                <a:r>
                  <a:rPr lang="ja-JP" altLang="en-US" dirty="0" smtClean="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smtClean="0"/>
                  <a:t>はだめ</a:t>
                </a:r>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2018</a:t>
            </a:r>
            <a:r>
              <a:rPr lang="ja-JP" altLang="en-US" sz="3600" b="1" dirty="0"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4/19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4/26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5/10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5/17</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5/24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5/31</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6/07</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6/14</a:t>
            </a:r>
            <a:r>
              <a:rPr lang="ja-JP" altLang="en-US" sz="1800" dirty="0" smtClean="0"/>
              <a:t>　</a:t>
            </a:r>
            <a:r>
              <a:rPr lang="ja-JP" altLang="en-US" sz="1800" dirty="0"/>
              <a:t>パターン認識基礎</a:t>
            </a:r>
            <a:r>
              <a:rPr lang="en-US" altLang="ja-JP" sz="1800" dirty="0"/>
              <a:t>3: </a:t>
            </a:r>
            <a:r>
              <a:rPr lang="ja-JP" altLang="en-US" sz="1800" smtClean="0"/>
              <a:t>主成分</a:t>
            </a:r>
            <a:r>
              <a:rPr lang="ja-JP" altLang="en-US" sz="1800"/>
              <a:t>分析</a:t>
            </a:r>
            <a:r>
              <a:rPr lang="ja-JP" altLang="en-US" sz="1800" smtClean="0"/>
              <a:t>と</a:t>
            </a:r>
            <a:r>
              <a:rPr lang="ja-JP" altLang="en-US" sz="180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6/21</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a:t>
            </a:r>
            <a:r>
              <a:rPr lang="en-US" altLang="ja-JP" sz="1800" i="1" dirty="0" smtClean="0"/>
              <a:t>n</a:t>
            </a:r>
            <a:r>
              <a:rPr lang="ja-JP" altLang="en-US" sz="1800" dirty="0" smtClean="0"/>
              <a:t>点以下の場合レポート出すかも）</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b="1" dirty="0" smtClean="0">
                <a:solidFill>
                  <a:srgbClr val="0070C0"/>
                </a:solidFill>
              </a:rPr>
              <a:t>6/28</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1</a:t>
            </a:r>
            <a:r>
              <a:rPr lang="en-US" altLang="ja-JP" sz="1800" b="1" dirty="0">
                <a:solidFill>
                  <a:srgbClr val="0070C0"/>
                </a:solidFill>
              </a:rPr>
              <a:t> </a:t>
            </a:r>
            <a:r>
              <a:rPr lang="en-US" altLang="ja-JP" sz="1800" b="1" dirty="0" smtClean="0">
                <a:solidFill>
                  <a:srgbClr val="0070C0"/>
                </a:solidFill>
              </a:rPr>
              <a:t>(</a:t>
            </a:r>
            <a:r>
              <a:rPr lang="ja-JP" altLang="en-US" sz="1800" b="1" dirty="0" smtClean="0">
                <a:solidFill>
                  <a:srgbClr val="0070C0"/>
                </a:solidFill>
              </a:rPr>
              <a:t>基礎的な課題</a:t>
            </a:r>
            <a:r>
              <a:rPr lang="en-US" altLang="ja-JP" sz="1800" b="1" dirty="0">
                <a:solidFill>
                  <a:srgbClr val="0070C0"/>
                </a:solidFill>
              </a:rPr>
              <a:t>4</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 </a:t>
            </a:r>
            <a:r>
              <a:rPr lang="ja-JP" altLang="en-US" sz="1800" b="1" dirty="0" smtClean="0">
                <a:solidFill>
                  <a:srgbClr val="0070C0"/>
                </a:solidFill>
              </a:rPr>
              <a:t>発展的な課題 </a:t>
            </a:r>
            <a:r>
              <a:rPr lang="en-US" altLang="ja-JP" sz="1800" b="1" dirty="0">
                <a:solidFill>
                  <a:srgbClr val="0070C0"/>
                </a:solidFill>
              </a:rPr>
              <a:t>2</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a:t>
            </a:r>
          </a:p>
          <a:p>
            <a:pPr marL="0" indent="0">
              <a:lnSpc>
                <a:spcPct val="100000"/>
              </a:lnSpc>
              <a:spcBef>
                <a:spcPts val="600"/>
              </a:spcBef>
              <a:spcAft>
                <a:spcPts val="600"/>
              </a:spcAft>
              <a:buNone/>
            </a:pPr>
            <a:r>
              <a:rPr lang="en-US" altLang="ja-JP" sz="1800" b="1" dirty="0" smtClean="0">
                <a:solidFill>
                  <a:srgbClr val="0070C0"/>
                </a:solidFill>
              </a:rPr>
              <a:t>7/05</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a:t>
            </a:r>
            <a:r>
              <a:rPr lang="en-US" altLang="ja-JP" sz="1800" b="1" dirty="0" smtClean="0">
                <a:solidFill>
                  <a:srgbClr val="0070C0"/>
                </a:solidFill>
              </a:rPr>
              <a:t>  2	</a:t>
            </a:r>
          </a:p>
          <a:p>
            <a:pPr marL="0" indent="0">
              <a:lnSpc>
                <a:spcPct val="100000"/>
              </a:lnSpc>
              <a:spcBef>
                <a:spcPts val="600"/>
              </a:spcBef>
              <a:spcAft>
                <a:spcPts val="600"/>
              </a:spcAft>
              <a:buNone/>
            </a:pPr>
            <a:r>
              <a:rPr lang="en-US" altLang="ja-JP" sz="1800" b="1" dirty="0" smtClean="0">
                <a:solidFill>
                  <a:srgbClr val="0070C0"/>
                </a:solidFill>
              </a:rPr>
              <a:t>7/12   </a:t>
            </a:r>
            <a:r>
              <a:rPr lang="ja-JP" altLang="en-US" sz="1800" b="1" dirty="0" smtClean="0">
                <a:solidFill>
                  <a:srgbClr val="0070C0"/>
                </a:solidFill>
              </a:rPr>
              <a:t>プログラミング演習  </a:t>
            </a:r>
            <a:r>
              <a:rPr lang="en-US" altLang="ja-JP" sz="1800" b="1" dirty="0" smtClean="0">
                <a:solidFill>
                  <a:srgbClr val="0070C0"/>
                </a:solidFill>
              </a:rPr>
              <a:t>3	</a:t>
            </a:r>
          </a:p>
          <a:p>
            <a:pPr marL="0" indent="0">
              <a:lnSpc>
                <a:spcPct val="100000"/>
              </a:lnSpc>
              <a:spcBef>
                <a:spcPts val="600"/>
              </a:spcBef>
              <a:spcAft>
                <a:spcPts val="600"/>
              </a:spcAft>
              <a:buNone/>
            </a:pPr>
            <a:r>
              <a:rPr lang="en-US" altLang="ja-JP" sz="1800" b="1" dirty="0" smtClean="0">
                <a:solidFill>
                  <a:srgbClr val="0070C0"/>
                </a:solidFill>
              </a:rPr>
              <a:t>7/19</a:t>
            </a:r>
            <a:r>
              <a:rPr lang="ja-JP" altLang="en-US" sz="1800" b="1" dirty="0" smtClean="0">
                <a:solidFill>
                  <a:srgbClr val="0070C0"/>
                </a:solidFill>
              </a:rPr>
              <a:t>　プログラミング演習  </a:t>
            </a:r>
            <a:r>
              <a:rPr lang="en-US" altLang="ja-JP" sz="1800" b="1" dirty="0" smtClean="0">
                <a:solidFill>
                  <a:srgbClr val="0070C0"/>
                </a:solidFill>
              </a:rPr>
              <a:t>4			</a:t>
            </a:r>
          </a:p>
          <a:p>
            <a:pPr marL="0" indent="0">
              <a:lnSpc>
                <a:spcPct val="100000"/>
              </a:lnSpc>
              <a:spcBef>
                <a:spcPts val="600"/>
              </a:spcBef>
              <a:spcAft>
                <a:spcPts val="600"/>
              </a:spcAft>
              <a:buNone/>
            </a:pPr>
            <a:r>
              <a:rPr lang="en-US" altLang="ja-JP" sz="1800" b="1" dirty="0" smtClean="0">
                <a:solidFill>
                  <a:srgbClr val="0070C0"/>
                </a:solidFill>
              </a:rPr>
              <a:t>7/26</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5</a:t>
            </a:r>
          </a:p>
        </p:txBody>
      </p:sp>
    </p:spTree>
    <p:extLst>
      <p:ext uri="{BB962C8B-B14F-4D97-AF65-F5344CB8AC3E}">
        <p14:creationId xmlns:p14="http://schemas.microsoft.com/office/powerpoint/2010/main" val="1204589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パーセプトロンの直感的な説明（内積表現）</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lnSpc>
                    <a:spcPct val="100000"/>
                  </a:lnSpc>
                  <a:spcBef>
                    <a:spcPts val="600"/>
                  </a:spcBef>
                </a:pPr>
                <a:r>
                  <a:rPr lang="ja-JP" altLang="en-US" sz="2000" dirty="0" smtClean="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smtClean="0"/>
                  <a:t>          </a:t>
                </a:r>
                <a:r>
                  <a:rPr kumimoji="1" lang="en-US" altLang="ja-JP" sz="1600" b="1" dirty="0" smtClean="0">
                    <a:solidFill>
                      <a:srgbClr val="C00000"/>
                    </a:solidFill>
                  </a:rPr>
                  <a:t>※</a:t>
                </a:r>
                <a:r>
                  <a:rPr lang="ja-JP" altLang="en-US" sz="1600" b="1" dirty="0">
                    <a:solidFill>
                      <a:srgbClr val="C00000"/>
                    </a:solidFill>
                  </a:rPr>
                  <a:t>ここ</a:t>
                </a:r>
                <a:r>
                  <a:rPr kumimoji="1" lang="en-US" altLang="ja-JP" sz="1600" b="1" dirty="0" smtClean="0">
                    <a:solidFill>
                      <a:srgbClr val="C00000"/>
                    </a:solidFill>
                  </a:rPr>
                  <a:t>3</a:t>
                </a:r>
                <a:r>
                  <a:rPr kumimoji="1" lang="ja-JP" altLang="en-US" sz="1600" b="1" dirty="0" smtClean="0">
                    <a:solidFill>
                      <a:srgbClr val="C00000"/>
                    </a:solidFill>
                  </a:rPr>
                  <a:t>次元で表現</a:t>
                </a:r>
                <a:r>
                  <a:rPr kumimoji="1" lang="ja-JP" altLang="en-US" dirty="0" smtClean="0"/>
                  <a:t>　</a:t>
                </a:r>
                <a:endParaRPr kumimoji="1" lang="en-US" altLang="ja-JP" dirty="0" smtClean="0"/>
              </a:p>
              <a:p>
                <a:pPr>
                  <a:lnSpc>
                    <a:spcPct val="100000"/>
                  </a:lnSpc>
                  <a:spcBef>
                    <a:spcPts val="600"/>
                  </a:spcBef>
                </a:pPr>
                <a:r>
                  <a:rPr lang="ja-JP" altLang="en-US" sz="2400" dirty="0" smtClean="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pPr>
                  <a:lnSpc>
                    <a:spcPct val="100000"/>
                  </a:lnSpc>
                  <a:spcBef>
                    <a:spcPts val="600"/>
                  </a:spcBef>
                </a:pPr>
                <a:r>
                  <a:rPr lang="ja-JP" altLang="en-US" sz="2400" dirty="0" smtClean="0"/>
                  <a:t>クラス分類</a:t>
                </a:r>
                <a:endParaRPr lang="en-US" altLang="ja-JP" sz="2400" dirty="0" smtClean="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多いので少し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ての特徴ベクトルの</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715325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smtClean="0"/>
              <a:t>超平面で分割できないデータ群はどうするの？</a:t>
            </a:r>
            <a:endParaRPr kumimoji="1" lang="en-US" altLang="ja-JP" dirty="0" smtClean="0"/>
          </a:p>
          <a:p>
            <a:pPr marL="0" indent="0">
              <a:buNone/>
            </a:pPr>
            <a:r>
              <a:rPr lang="en-US" altLang="ja-JP"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パーセプトロンで扱えるのは</a:t>
            </a:r>
            <a:r>
              <a:rPr lang="ja-JP" altLang="en-US" sz="2400" dirty="0">
                <a:sym typeface="Wingdings" panose="05000000000000000000" pitchFamily="2" charset="2"/>
              </a:rPr>
              <a:t>線形分離</a:t>
            </a:r>
            <a:r>
              <a:rPr lang="ja-JP" altLang="en-US" sz="2400" dirty="0" smtClean="0">
                <a:sym typeface="Wingdings" panose="05000000000000000000" pitchFamily="2" charset="2"/>
              </a:rPr>
              <a:t>可能な問題のみ</a:t>
            </a:r>
            <a:endParaRPr kumimoji="1" lang="en-US" altLang="ja-JP" dirty="0" smtClean="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どうやって重みを学習するの？</a:t>
            </a:r>
            <a:endParaRPr lang="en-US" altLang="ja-JP" dirty="0" smtClean="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smtClean="0"/>
              <a:t>パーセプトロン：重みの学習</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smtClean="0"/>
                  <a:t>入力 </a:t>
                </a:r>
                <a:r>
                  <a:rPr kumimoji="1" lang="en-US" altLang="ja-JP" sz="2400" dirty="0" smtClean="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smtClean="0"/>
              </a:p>
              <a:p>
                <a:pPr lvl="8">
                  <a:lnSpc>
                    <a:spcPct val="100000"/>
                  </a:lnSpc>
                  <a:spcBef>
                    <a:spcPts val="600"/>
                  </a:spcBef>
                </a:pPr>
                <a:endParaRPr kumimoji="1" lang="en-US" altLang="ja-JP" dirty="0" smtClean="0"/>
              </a:p>
              <a:p>
                <a:pPr>
                  <a:lnSpc>
                    <a:spcPct val="100000"/>
                  </a:lnSpc>
                  <a:spcBef>
                    <a:spcPts val="600"/>
                  </a:spcBef>
                </a:pPr>
                <a:r>
                  <a:rPr lang="ja-JP" altLang="en-US" sz="2400" dirty="0" smtClean="0"/>
                  <a:t>学習アルゴリズム</a:t>
                </a:r>
                <a:endParaRPr lang="en-US" altLang="ja-JP" sz="2400" dirty="0" smtClean="0"/>
              </a:p>
              <a:p>
                <a:pPr marL="914400" lvl="1" indent="-457200">
                  <a:lnSpc>
                    <a:spcPct val="100000"/>
                  </a:lnSpc>
                  <a:spcBef>
                    <a:spcPts val="600"/>
                  </a:spcBef>
                  <a:spcAft>
                    <a:spcPts val="600"/>
                  </a:spcAft>
                  <a:buFont typeface="+mj-lt"/>
                  <a:buAutoNum type="arabicPeriod"/>
                </a:pPr>
                <a:r>
                  <a:rPr lang="ja-JP" altLang="en-US" sz="2000" dirty="0" smtClean="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sz="1800" i="1"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全教師データに対して</a:t>
                </a:r>
                <a:r>
                  <a:rPr lang="en-US" altLang="ja-JP" sz="2000" dirty="0" smtClean="0"/>
                  <a:t>2,3</a:t>
                </a:r>
                <a:r>
                  <a:rPr lang="ja-JP" altLang="en-US" sz="2000" dirty="0" smtClean="0"/>
                  <a:t>を繰り返す．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全教師データを正しく識別で来たら終了</a:t>
                </a:r>
                <a:endParaRPr lang="en-US" altLang="ja-JP" sz="2000" dirty="0"/>
              </a:p>
              <a:p>
                <a:pPr marL="457200" lvl="1" indent="0">
                  <a:lnSpc>
                    <a:spcPct val="100000"/>
                  </a:lnSpc>
                  <a:spcBef>
                    <a:spcPts val="600"/>
                  </a:spcBef>
                  <a:buNone/>
                </a:pP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4" name="正方形/長方形 3"/>
          <p:cNvSpPr/>
          <p:nvPr/>
        </p:nvSpPr>
        <p:spPr>
          <a:xfrm>
            <a:off x="7645080" y="892694"/>
            <a:ext cx="4288353" cy="1938992"/>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例を使ってこのアルゴリズムの</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1</a:t>
            </a:r>
            <a:r>
              <a:rPr lang="ja-JP" altLang="en-US" i="1" baseline="-25000"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0.2</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1.5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3.5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smtClean="0"/>
              <a:t>パーセプトロン：重みの学習</a:t>
            </a:r>
            <a:endParaRPr kumimoji="1" lang="ja-JP" altLang="en-US" sz="3200" dirty="0"/>
          </a:p>
        </p:txBody>
      </p:sp>
      <p:sp>
        <p:nvSpPr>
          <p:cNvPr id="25" name="テキスト ボックス 24"/>
          <p:cNvSpPr txBox="1"/>
          <p:nvPr/>
        </p:nvSpPr>
        <p:spPr>
          <a:xfrm>
            <a:off x="673244" y="2504724"/>
            <a:ext cx="2345514"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0.2</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smtClean="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p>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dirty="0" smtClean="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0</a:t>
            </a:r>
            <a:endParaRPr lang="en-US" altLang="ja-JP" sz="2000" dirty="0">
              <a:latin typeface="Times New Roman" panose="02020603050405020304" pitchFamily="18" charset="0"/>
              <a:cs typeface="Times New Roman" panose="02020603050405020304" pitchFamily="18" charset="0"/>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smtClean="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w</a:t>
            </a:r>
            <a:r>
              <a:rPr lang="en-US" altLang="ja-JP" sz="3200" i="1" baseline="-25000" dirty="0" smtClean="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0</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a:t>
            </a:r>
            <a:r>
              <a:rPr lang="en-US" altLang="ja-JP" sz="2400" dirty="0" smtClean="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r>
              <a:rPr lang="en-US" altLang="ja-JP" sz="2400" dirty="0" smtClean="0">
                <a:latin typeface="Times New Roman" panose="02020603050405020304" pitchFamily="18" charset="0"/>
                <a:cs typeface="Times New Roman" panose="02020603050405020304" pitchFamily="18" charset="0"/>
              </a:rPr>
              <a:t>)</a:t>
            </a:r>
          </a:p>
          <a:p>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が縦軸なので注意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3" name="直線矢印コネクタ 102"/>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確認</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*(-2.0) &gt; 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&lt;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2.1)</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0.5)=(-2, 1.6)</a:t>
                </a:r>
              </a:p>
              <a:p>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smtClean="0"/>
              <a:t>パーセプトロン </a:t>
            </a:r>
            <a:r>
              <a:rPr kumimoji="1" lang="en-US" altLang="ja-JP" sz="3600" dirty="0" smtClean="0"/>
              <a:t>: </a:t>
            </a:r>
            <a:r>
              <a:rPr kumimoji="1" lang="ja-JP" altLang="en-US" sz="3600" dirty="0" smtClean="0"/>
              <a:t>まとめ</a:t>
            </a:r>
            <a:endParaRPr kumimoji="1" lang="ja-JP" altLang="en-US" sz="3600" dirty="0"/>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smtClean="0"/>
                  <a:t>パーセプトロンとはニューロンの振る舞いをモデル化した識別器</a:t>
                </a:r>
                <a:endParaRPr lang="en-US" altLang="ja-JP" sz="2400" dirty="0" smtClean="0"/>
              </a:p>
              <a:p>
                <a:pPr marL="0" indent="0">
                  <a:lnSpc>
                    <a:spcPct val="100000"/>
                  </a:lnSpc>
                  <a:spcBef>
                    <a:spcPts val="600"/>
                  </a:spcBef>
                  <a:spcAft>
                    <a:spcPts val="600"/>
                  </a:spcAft>
                  <a:buNone/>
                </a:pPr>
                <a:r>
                  <a:rPr lang="ja-JP" altLang="en-US" sz="2400" b="1" dirty="0" smtClean="0"/>
                  <a:t>識別</a:t>
                </a:r>
                <a:r>
                  <a:rPr lang="en-US" altLang="ja-JP" sz="2400" b="1" dirty="0" smtClean="0"/>
                  <a:t>:</a:t>
                </a:r>
                <a:r>
                  <a:rPr lang="en-US" altLang="ja-JP" sz="2400" dirty="0" smtClean="0"/>
                  <a:t> </a:t>
                </a:r>
                <a:r>
                  <a:rPr lang="ja-JP" altLang="en-US" sz="2400" dirty="0" smtClean="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 の重付け和</a:t>
                </a:r>
                <a:r>
                  <a:rPr lang="en-US" altLang="ja-JP" sz="2400" dirty="0"/>
                  <a:t>(</a:t>
                </a:r>
                <a:r>
                  <a:rPr lang="ja-JP" altLang="en-US" sz="2400" dirty="0"/>
                  <a:t>内積</a:t>
                </a:r>
                <a:r>
                  <a:rPr lang="en-US" altLang="ja-JP" sz="2400" dirty="0"/>
                  <a:t>)</a:t>
                </a:r>
                <a:r>
                  <a:rPr lang="ja-JP" altLang="en-US" sz="2400" dirty="0" smtClean="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smtClean="0"/>
              </a:p>
              <a:p>
                <a:pPr marL="0" indent="0">
                  <a:lnSpc>
                    <a:spcPct val="100000"/>
                  </a:lnSpc>
                  <a:spcBef>
                    <a:spcPts val="600"/>
                  </a:spcBef>
                  <a:spcAft>
                    <a:spcPts val="600"/>
                  </a:spcAft>
                  <a:buNone/>
                </a:pPr>
                <a:r>
                  <a:rPr lang="ja-JP" altLang="en-US" sz="2400" b="1" dirty="0" smtClean="0"/>
                  <a:t>学習</a:t>
                </a:r>
                <a:r>
                  <a:rPr lang="en-US" altLang="ja-JP" sz="2400" dirty="0" smtClean="0"/>
                  <a:t>: </a:t>
                </a:r>
                <a:r>
                  <a:rPr lang="ja-JP" altLang="en-US" sz="2400" dirty="0" smtClean="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smtClean="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smtClean="0"/>
                  <a:t>を更新する</a:t>
                </a:r>
                <a:endParaRPr lang="en-US" altLang="ja-JP" sz="2400" dirty="0" smtClean="0"/>
              </a:p>
              <a:p>
                <a:pPr marL="0" indent="0">
                  <a:lnSpc>
                    <a:spcPct val="100000"/>
                  </a:lnSpc>
                  <a:spcBef>
                    <a:spcPts val="600"/>
                  </a:spcBef>
                  <a:spcAft>
                    <a:spcPts val="600"/>
                  </a:spcAft>
                  <a:buNone/>
                </a:pPr>
                <a:r>
                  <a:rPr lang="ja-JP" altLang="en-US" sz="2400" b="1" dirty="0" smtClean="0"/>
                  <a:t>限界</a:t>
                </a:r>
                <a:r>
                  <a:rPr lang="en-US" altLang="ja-JP" sz="2400" dirty="0" smtClean="0"/>
                  <a:t>: </a:t>
                </a:r>
                <a:r>
                  <a:rPr lang="ja-JP" altLang="en-US" sz="2400" dirty="0" smtClean="0"/>
                  <a:t>上記のモデルは</a:t>
                </a:r>
                <a:r>
                  <a:rPr lang="en-US" altLang="ja-JP" sz="2400" dirty="0" smtClean="0"/>
                  <a:t>2</a:t>
                </a:r>
                <a:r>
                  <a:rPr lang="ja-JP" altLang="en-US" sz="2400" dirty="0" smtClean="0"/>
                  <a:t>クラス分類 </a:t>
                </a:r>
                <a:r>
                  <a:rPr lang="en-US" altLang="ja-JP" sz="2400" dirty="0" smtClean="0"/>
                  <a:t>&amp; </a:t>
                </a:r>
                <a:r>
                  <a:rPr lang="ja-JP" altLang="en-US" sz="2400" dirty="0" smtClean="0"/>
                  <a:t>線形分離可能なときのみ有効</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学習過程を１</a:t>
                </a:r>
                <a:r>
                  <a:rPr lang="en-US" altLang="ja-JP" sz="2000" dirty="0" smtClean="0"/>
                  <a:t>D</a:t>
                </a:r>
                <a:r>
                  <a:rPr lang="ja-JP" altLang="en-US" sz="2000" dirty="0" smtClean="0"/>
                  <a:t>の例を用いて解説しました．是非</a:t>
                </a:r>
                <a:r>
                  <a:rPr lang="en-US" altLang="ja-JP" sz="2000" dirty="0" smtClean="0"/>
                  <a:t>2D</a:t>
                </a:r>
                <a:r>
                  <a:rPr lang="ja-JP" altLang="en-US" sz="2000" dirty="0" smtClean="0"/>
                  <a:t>や</a:t>
                </a:r>
                <a:r>
                  <a:rPr lang="en-US" altLang="ja-JP" sz="2000" dirty="0" smtClean="0"/>
                  <a:t>3D</a:t>
                </a:r>
                <a:r>
                  <a:rPr lang="ja-JP" altLang="en-US" sz="2000" dirty="0" smtClean="0"/>
                  <a:t>の例についても考えてみてください</a:t>
                </a:r>
                <a:endParaRPr lang="ja-JP" altLang="en-US" sz="2000" dirty="0"/>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smtClean="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smtClean="0"/>
                  <a:t>特徴ベクトル</a:t>
                </a:r>
                <a14:m>
                  <m:oMath xmlns:m="http://schemas.openxmlformats.org/officeDocument/2006/math">
                    <m:r>
                      <a:rPr lang="en-US" altLang="ja-JP" b="1">
                        <a:latin typeface="Cambria Math" panose="02040503050406030204" pitchFamily="18" charset="0"/>
                      </a:rPr>
                      <m:t>𝐱</m:t>
                    </m:r>
                  </m:oMath>
                </a14:m>
                <a:r>
                  <a:rPr lang="ja-JP" altLang="en-US" dirty="0" smtClean="0"/>
                  <a:t>と重みベクトル</a:t>
                </a:r>
                <a14:m>
                  <m:oMath xmlns:m="http://schemas.openxmlformats.org/officeDocument/2006/math">
                    <m:r>
                      <a:rPr lang="en-US" altLang="ja-JP" b="1">
                        <a:latin typeface="Cambria Math" panose="02040503050406030204" pitchFamily="18" charset="0"/>
                      </a:rPr>
                      <m:t>𝐰</m:t>
                    </m:r>
                  </m:oMath>
                </a14:m>
                <a:r>
                  <a:rPr lang="ja-JP" altLang="en-US" dirty="0" smtClean="0"/>
                  <a:t>の内積が</a:t>
                </a:r>
                <a:r>
                  <a:rPr lang="en-US" altLang="ja-JP" dirty="0" smtClean="0"/>
                  <a:t>0</a:t>
                </a:r>
                <a:r>
                  <a:rPr lang="ja-JP" altLang="en-US" dirty="0" smtClean="0"/>
                  <a:t>以上なら</a:t>
                </a:r>
                <a:r>
                  <a:rPr lang="en-US" altLang="ja-JP" dirty="0" smtClean="0"/>
                  <a:t>1</a:t>
                </a:r>
                <a:r>
                  <a:rPr lang="ja-JP" altLang="en-US" dirty="0" smtClean="0"/>
                  <a:t>を出力</a:t>
                </a:r>
                <a:endParaRPr lang="en-US" altLang="ja-JP" dirty="0" smtClean="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smtClean="0">
                    <a:solidFill>
                      <a:srgbClr val="FF0000"/>
                    </a:solidFill>
                  </a:rPr>
                  <a:t>似ていたら</a:t>
                </a:r>
                <a:r>
                  <a:rPr lang="en-US" altLang="ja-JP" dirty="0" smtClean="0"/>
                  <a:t>1</a:t>
                </a:r>
                <a:r>
                  <a:rPr lang="ja-JP" altLang="en-US" dirty="0"/>
                  <a:t>を</a:t>
                </a:r>
                <a:r>
                  <a:rPr lang="ja-JP" altLang="en-US" dirty="0" smtClean="0"/>
                  <a:t>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660906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smtClean="0"/>
              <a:t>ニューラルネットワークへ</a:t>
            </a:r>
            <a:endParaRPr kumimoji="1" lang="ja-JP" altLang="en-US" sz="4000" dirty="0"/>
          </a:p>
        </p:txBody>
      </p:sp>
      <p:sp>
        <p:nvSpPr>
          <p:cNvPr id="3" name="コンテンツ プレースホルダー 2"/>
          <p:cNvSpPr>
            <a:spLocks noGrp="1"/>
          </p:cNvSpPr>
          <p:nvPr>
            <p:ph idx="1"/>
          </p:nvPr>
        </p:nvSpPr>
        <p:spPr>
          <a:xfrm>
            <a:off x="540038" y="2232723"/>
            <a:ext cx="10941809" cy="4079178"/>
          </a:xfrm>
        </p:spPr>
        <p:txBody>
          <a:bodyPr>
            <a:normAutofit/>
          </a:bodyPr>
          <a:lstStyle/>
          <a:p>
            <a:r>
              <a:rPr kumimoji="1" lang="ja-JP" altLang="en-US" sz="2400" dirty="0" smtClean="0"/>
              <a:t>ここでは，どのような仕組みで動作するかを中心に解説します．</a:t>
            </a:r>
            <a:endParaRPr kumimoji="1" lang="en-US" altLang="ja-JP" sz="2400" dirty="0" smtClean="0"/>
          </a:p>
          <a:p>
            <a:r>
              <a:rPr kumimoji="1" lang="ja-JP" altLang="en-US" sz="2400" dirty="0" smtClean="0"/>
              <a:t>学習法の詳細は</a:t>
            </a:r>
            <a:r>
              <a:rPr kumimoji="1" lang="en-US" altLang="ja-JP" sz="2400" dirty="0" smtClean="0"/>
              <a:t>『</a:t>
            </a:r>
            <a:r>
              <a:rPr kumimoji="1" lang="ja-JP" altLang="en-US" sz="2400" dirty="0" smtClean="0"/>
              <a:t>パターン認識の講義</a:t>
            </a:r>
            <a:r>
              <a:rPr kumimoji="1" lang="en-US" altLang="ja-JP" sz="2400" dirty="0" smtClean="0"/>
              <a:t>』</a:t>
            </a:r>
            <a:r>
              <a:rPr kumimoji="1" lang="ja-JP" altLang="en-US" sz="2400" dirty="0" smtClean="0"/>
              <a:t>を取るか，</a:t>
            </a:r>
            <a:r>
              <a:rPr lang="en-US" altLang="ja-JP" sz="2400" dirty="0" smtClean="0"/>
              <a:t>『</a:t>
            </a:r>
            <a:r>
              <a:rPr lang="ja-JP" altLang="en-US" sz="2400" dirty="0" smtClean="0"/>
              <a:t>分かりやすいパターン認識</a:t>
            </a:r>
            <a:r>
              <a:rPr lang="en-US" altLang="ja-JP" sz="2400" dirty="0" smtClean="0"/>
              <a:t>』</a:t>
            </a:r>
            <a:r>
              <a:rPr lang="ja-JP" altLang="en-US" sz="2400" dirty="0" smtClean="0"/>
              <a:t>を読むか，</a:t>
            </a:r>
            <a:r>
              <a:rPr lang="en-US" altLang="ja-JP" sz="2400" dirty="0"/>
              <a:t>『</a:t>
            </a:r>
            <a:r>
              <a:rPr lang="en-US" altLang="ja-JP" sz="2400" dirty="0" smtClean="0"/>
              <a:t>Back propagation』</a:t>
            </a:r>
            <a:r>
              <a:rPr lang="ja-JP" altLang="en-US" sz="2400" dirty="0" smtClean="0"/>
              <a:t>で検索してください</a:t>
            </a:r>
            <a:endParaRPr lang="en-US" altLang="ja-JP" sz="2400" dirty="0" smtClean="0"/>
          </a:p>
          <a:p>
            <a:endParaRPr lang="en-US" altLang="ja-JP" sz="2400" dirty="0" smtClean="0"/>
          </a:p>
          <a:p>
            <a:r>
              <a:rPr lang="ja-JP" altLang="en-US" sz="2000" dirty="0"/>
              <a:t>井尻</a:t>
            </a:r>
            <a:r>
              <a:rPr lang="ja-JP" altLang="en-US" sz="2000" dirty="0" smtClean="0"/>
              <a:t>も試行錯誤してみたのですが、九州大学内田誠一先生の講義資料がとても分かりやすく，これよりうまい説明ができそうになかったのでそちらに習って解説します</a:t>
            </a:r>
            <a:endParaRPr lang="en-US" altLang="ja-JP" sz="2000" dirty="0" smtClean="0"/>
          </a:p>
          <a:p>
            <a:r>
              <a:rPr lang="ja-JP" altLang="en-US" sz="2000" dirty="0" smtClean="0"/>
              <a:t>↓内田先生の講義資料</a:t>
            </a:r>
            <a:endParaRPr lang="en-US" altLang="ja-JP" sz="2000" dirty="0" smtClean="0"/>
          </a:p>
          <a:p>
            <a:r>
              <a:rPr lang="en-US" altLang="ja-JP" sz="2400" dirty="0">
                <a:hlinkClick r:id="rId2"/>
              </a:rPr>
              <a:t>https://</a:t>
            </a:r>
            <a:r>
              <a:rPr lang="en-US" altLang="ja-JP" sz="2400" dirty="0" smtClean="0">
                <a:hlinkClick r:id="rId2"/>
              </a:rPr>
              <a:t>www.slideshare.net/SeiichiUchida/ss-71479583</a:t>
            </a:r>
            <a:endParaRPr lang="en-US" altLang="ja-JP" sz="2400" dirty="0" smtClean="0"/>
          </a:p>
          <a:p>
            <a:endParaRPr lang="en-US" altLang="ja-JP" sz="2400" dirty="0"/>
          </a:p>
          <a:p>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特徴点検出</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smtClean="0"/>
              <a:t>パターン認識概論（復習）</a:t>
            </a:r>
            <a:endParaRPr lang="en-US" altLang="ja-JP" dirty="0" smtClean="0"/>
          </a:p>
          <a:p>
            <a:r>
              <a:rPr lang="ja-JP" altLang="en-US" dirty="0" smtClean="0"/>
              <a:t>パーセプトロン</a:t>
            </a:r>
            <a:endParaRPr lang="en-US" altLang="ja-JP" dirty="0" smtClean="0"/>
          </a:p>
          <a:p>
            <a:r>
              <a:rPr lang="ja-JP" altLang="en-US" dirty="0" smtClean="0"/>
              <a:t>ニューラルネットワーク</a:t>
            </a:r>
            <a:endParaRPr lang="en-US" altLang="ja-JP" dirty="0" smtClean="0"/>
          </a:p>
          <a:p>
            <a:r>
              <a:rPr lang="ja-JP" altLang="en-US" dirty="0" smtClean="0"/>
              <a:t>深層学習</a:t>
            </a:r>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smtClean="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smtClean="0"/>
                  <a:t>N</a:t>
                </a:r>
                <a:r>
                  <a:rPr lang="ja-JP" altLang="en-US" sz="2400" dirty="0" smtClean="0"/>
                  <a:t>個の教師</a:t>
                </a:r>
                <a:r>
                  <a:rPr lang="ja-JP" altLang="en-US" sz="2400" dirty="0"/>
                  <a:t>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a:t>
                </a:r>
                <a:r>
                  <a:rPr lang="ja-JP" altLang="en-US" sz="2000" dirty="0" smtClean="0"/>
                  <a:t>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smtClean="0"/>
                  <a:t>がクラス</a:t>
                </a:r>
                <a:r>
                  <a:rPr lang="en-US" altLang="ja-JP" sz="2000" dirty="0"/>
                  <a:t>k </a:t>
                </a:r>
                <a:r>
                  <a:rPr lang="en-US" altLang="ja-JP" sz="2000" dirty="0" smtClean="0">
                    <a:sym typeface="Wingdings" panose="05000000000000000000" pitchFamily="2" charset="2"/>
                  </a:rPr>
                  <a:t> </a:t>
                </a:r>
                <a:r>
                  <a:rPr lang="ja-JP" altLang="en-US" sz="2000" dirty="0" smtClean="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a:t>
                </a:r>
                <a:r>
                  <a:rPr lang="en-US" altLang="ja-JP" sz="2000" dirty="0" smtClean="0"/>
                  <a:t>k</a:t>
                </a:r>
                <a:r>
                  <a:rPr lang="ja-JP" altLang="en-US" sz="2000" dirty="0" smtClean="0"/>
                  <a:t>成分</a:t>
                </a:r>
                <a:r>
                  <a:rPr lang="ja-JP" altLang="en-US" sz="2000" dirty="0"/>
                  <a:t>だけ</a:t>
                </a:r>
                <a:r>
                  <a:rPr lang="ja-JP" altLang="en-US" sz="2000" dirty="0" smtClean="0"/>
                  <a:t>１</a:t>
                </a:r>
                <a:endParaRPr lang="en-US" altLang="ja-JP" sz="2000" dirty="0" smtClean="0"/>
              </a:p>
              <a:p>
                <a:pPr lvl="1">
                  <a:lnSpc>
                    <a:spcPct val="100000"/>
                  </a:lnSpc>
                  <a:spcBef>
                    <a:spcPts val="600"/>
                  </a:spcBef>
                </a:pPr>
                <a:endParaRPr lang="en-US" altLang="ja-JP" sz="2000" dirty="0" smtClean="0"/>
              </a:p>
              <a:p>
                <a:pPr>
                  <a:lnSpc>
                    <a:spcPct val="100000"/>
                  </a:lnSpc>
                  <a:spcBef>
                    <a:spcPts val="600"/>
                  </a:spcBef>
                </a:pPr>
                <a:r>
                  <a:rPr lang="ja-JP" altLang="en-US" sz="2400" dirty="0" smtClean="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a:t>
                </a:r>
                <a:r>
                  <a:rPr lang="ja-JP" altLang="en-US" sz="2000" dirty="0" smtClean="0"/>
                  <a:t>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例</a:t>
            </a:r>
            <a:endParaRPr lang="en-US" altLang="ja-JP" sz="2400" dirty="0" smtClean="0"/>
          </a:p>
          <a:p>
            <a:pPr>
              <a:lnSpc>
                <a:spcPct val="100000"/>
              </a:lnSpc>
              <a:spcBef>
                <a:spcPts val="600"/>
              </a:spcBef>
            </a:pPr>
            <a:r>
              <a:rPr lang="ja-JP" altLang="en-US" sz="2400" dirty="0" smtClean="0"/>
              <a:t>果物写真の分類</a:t>
            </a:r>
            <a:endParaRPr lang="en-US" altLang="ja-JP" sz="2400" dirty="0" smtClean="0"/>
          </a:p>
          <a:p>
            <a:pPr lvl="1">
              <a:lnSpc>
                <a:spcPct val="100000"/>
              </a:lnSpc>
              <a:spcBef>
                <a:spcPts val="600"/>
              </a:spcBef>
            </a:pPr>
            <a:r>
              <a:rPr lang="ja-JP" altLang="en-US" sz="2000" dirty="0" smtClean="0"/>
              <a:t>特徴ベクトルは</a:t>
            </a:r>
            <a:r>
              <a:rPr lang="en-US" altLang="ja-JP" sz="2000" dirty="0" smtClean="0"/>
              <a:t>4D</a:t>
            </a:r>
            <a:r>
              <a:rPr lang="ja-JP" altLang="en-US" sz="2000" dirty="0" smtClean="0"/>
              <a:t> </a:t>
            </a:r>
            <a:endParaRPr lang="en-US" altLang="ja-JP" sz="2000" dirty="0" smtClean="0"/>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円形度，彩度，色相，ざらつき</a:t>
            </a:r>
            <a:r>
              <a:rPr lang="en-US" altLang="ja-JP" sz="2000" dirty="0" smtClean="0">
                <a:sym typeface="Wingdings" panose="05000000000000000000" pitchFamily="2" charset="2"/>
              </a:rPr>
              <a:t>) </a:t>
            </a:r>
            <a:endParaRPr lang="en-US" altLang="ja-JP" sz="2000" dirty="0" smtClean="0"/>
          </a:p>
          <a:p>
            <a:pPr lvl="1">
              <a:lnSpc>
                <a:spcPct val="100000"/>
              </a:lnSpc>
              <a:spcBef>
                <a:spcPts val="600"/>
              </a:spcBef>
            </a:pPr>
            <a:r>
              <a:rPr lang="ja-JP" altLang="en-US" sz="2000" dirty="0" smtClean="0"/>
              <a:t>クラス数は</a:t>
            </a:r>
            <a:r>
              <a:rPr lang="en-US" altLang="ja-JP" sz="2000" dirty="0" smtClean="0"/>
              <a:t>3</a:t>
            </a:r>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りんご，バナナ，みかん</a:t>
            </a:r>
            <a:r>
              <a:rPr lang="en-US" altLang="ja-JP" sz="2000" dirty="0" smtClean="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ざらつ</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smtClean="0"/>
                  <a:t>ニューラルネットワークを構成する最小単位をユニット（又はニューロン）と呼ぶ</a:t>
                </a:r>
                <a:endParaRPr kumimoji="1" lang="en-US" altLang="ja-JP" sz="2000" dirty="0" smtClean="0"/>
              </a:p>
              <a:p>
                <a:pPr>
                  <a:lnSpc>
                    <a:spcPct val="120000"/>
                  </a:lnSpc>
                  <a:spcBef>
                    <a:spcPts val="0"/>
                  </a:spcBef>
                  <a:spcAft>
                    <a:spcPts val="600"/>
                  </a:spcAft>
                </a:pPr>
                <a:r>
                  <a:rPr kumimoji="1" lang="ja-JP" altLang="en-US" sz="2000" dirty="0" smtClean="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smtClean="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smtClean="0"/>
                  <a:t>を持つ</a:t>
                </a:r>
                <a:endParaRPr lang="en-US" altLang="ja-JP" sz="1600" dirty="0"/>
              </a:p>
              <a:p>
                <a:pPr>
                  <a:lnSpc>
                    <a:spcPct val="120000"/>
                  </a:lnSpc>
                  <a:spcBef>
                    <a:spcPts val="0"/>
                  </a:spcBef>
                  <a:spcAft>
                    <a:spcPts val="600"/>
                  </a:spcAft>
                </a:pPr>
                <a:r>
                  <a:rPr lang="ja-JP" altLang="en-US" sz="2000" dirty="0" smtClean="0"/>
                  <a:t>入力</a:t>
                </a:r>
                <a:r>
                  <a:rPr lang="ja-JP" altLang="en-US" sz="2000" dirty="0"/>
                  <a:t>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smtClean="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smtClean="0"/>
                  <a:t>を計算し，非線形関数にかけて，</a:t>
                </a:r>
                <a:r>
                  <a:rPr lang="en-US" altLang="ja-JP" sz="2000" dirty="0" smtClean="0"/>
                  <a:t>[</a:t>
                </a:r>
                <a:r>
                  <a:rPr lang="en-US" altLang="ja-JP" sz="2000" dirty="0"/>
                  <a:t>0,1]</a:t>
                </a:r>
                <a:r>
                  <a:rPr lang="ja-JP" altLang="en-US" sz="2000" dirty="0"/>
                  <a:t>の実数値を</a:t>
                </a:r>
                <a:r>
                  <a:rPr lang="ja-JP" altLang="en-US" sz="2000" dirty="0" smtClean="0"/>
                  <a:t>返す</a:t>
                </a:r>
                <a:endParaRPr lang="en-US" altLang="ja-JP" sz="2000" dirty="0" smtClean="0"/>
              </a:p>
              <a:p>
                <a:pPr>
                  <a:lnSpc>
                    <a:spcPct val="120000"/>
                  </a:lnSpc>
                  <a:spcBef>
                    <a:spcPts val="0"/>
                  </a:spcBef>
                  <a:spcAft>
                    <a:spcPts val="600"/>
                  </a:spcAft>
                </a:pPr>
                <a:r>
                  <a:rPr lang="ja-JP" altLang="en-US" sz="2000" b="1" dirty="0" smtClean="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smtClean="0"/>
                  <a:t>が</a:t>
                </a:r>
                <a:r>
                  <a:rPr lang="ja-JP" altLang="en-US" sz="2000" b="1" dirty="0"/>
                  <a:t>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smtClean="0"/>
                  <a:t>と</a:t>
                </a:r>
                <a:r>
                  <a:rPr kumimoji="1" lang="ja-JP" altLang="en-US" sz="2000" b="1" dirty="0" smtClean="0"/>
                  <a:t>似ていると大きな値を返す</a:t>
                </a:r>
                <a:endParaRPr kumimoji="1" lang="ja-JP" altLang="en-US"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smtClean="0"/>
                <a:t>[0,1] </a:t>
              </a:r>
              <a:endParaRPr lang="ja-JP" altLang="en-US" sz="3200" dirty="0"/>
            </a:p>
          </p:txBody>
        </p:sp>
      </p:grpSp>
      <p:sp>
        <p:nvSpPr>
          <p:cNvPr id="25" name="正方形/長方形 24"/>
          <p:cNvSpPr/>
          <p:nvPr/>
        </p:nvSpPr>
        <p:spPr>
          <a:xfrm>
            <a:off x="6913150" y="60270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smtClean="0"/>
              <a:t>ユニットは入力信号が重みと似ているときに大きな値をかえすので</a:t>
            </a:r>
            <a:r>
              <a:rPr kumimoji="1" lang="en-US" altLang="ja-JP" sz="2400" dirty="0" smtClean="0"/>
              <a:t>…</a:t>
            </a:r>
          </a:p>
          <a:p>
            <a:pPr>
              <a:lnSpc>
                <a:spcPct val="120000"/>
              </a:lnSpc>
              <a:spcBef>
                <a:spcPts val="0"/>
              </a:spcBef>
              <a:spcAft>
                <a:spcPts val="600"/>
              </a:spcAft>
            </a:pPr>
            <a:r>
              <a:rPr lang="ja-JP" altLang="en-US" sz="2400" dirty="0"/>
              <a:t>複数</a:t>
            </a:r>
            <a:r>
              <a:rPr lang="ja-JP" altLang="en-US" sz="2400" dirty="0" smtClean="0"/>
              <a:t>の</a:t>
            </a:r>
            <a:r>
              <a:rPr lang="ja-JP" altLang="en-US" sz="2400" dirty="0"/>
              <a:t>ユニット</a:t>
            </a:r>
            <a:r>
              <a:rPr lang="ja-JP" altLang="en-US" sz="2400" dirty="0" smtClean="0"/>
              <a:t>を</a:t>
            </a:r>
            <a:r>
              <a:rPr lang="ja-JP" altLang="en-US" sz="2400" dirty="0"/>
              <a:t>並列</a:t>
            </a:r>
            <a:r>
              <a:rPr lang="ja-JP" altLang="en-US" sz="2400" dirty="0" smtClean="0"/>
              <a:t>に並べたら，複数クラスを扱えるのでは？</a:t>
            </a:r>
            <a:endParaRPr kumimoji="1" lang="en-US" altLang="ja-JP" sz="2400" dirty="0" smtClean="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a:t>
            </a:r>
            <a:r>
              <a:rPr lang="ja-JP" altLang="en-US" sz="2400" dirty="0" smtClean="0"/>
              <a:t>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円形度</a:t>
            </a:r>
            <a:r>
              <a:rPr lang="ja-JP" altLang="en-US" sz="2000" dirty="0" smtClean="0">
                <a:sym typeface="Wingdings" panose="05000000000000000000" pitchFamily="2" charset="2"/>
              </a:rPr>
              <a:t>，</a:t>
            </a:r>
            <a:r>
              <a:rPr lang="ja-JP" altLang="en-US" sz="2000" dirty="0">
                <a:sym typeface="Wingdings" panose="05000000000000000000" pitchFamily="2" charset="2"/>
              </a:rPr>
              <a:t>彩度</a:t>
            </a:r>
            <a:r>
              <a:rPr lang="ja-JP" altLang="en-US" sz="2000" dirty="0" smtClean="0">
                <a:sym typeface="Wingdings" panose="05000000000000000000" pitchFamily="2" charset="2"/>
              </a:rPr>
              <a:t>，</a:t>
            </a:r>
            <a:r>
              <a:rPr lang="ja-JP" altLang="en-US" sz="2000" dirty="0">
                <a:sym typeface="Wingdings" panose="05000000000000000000" pitchFamily="2" charset="2"/>
              </a:rPr>
              <a:t>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彩度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みか</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ん</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左のバナナの写真が入力されたとき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(0.2, 0.9, 0.3, 0.1)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(0.2, 0.8, 0.3)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左のりん</a:t>
            </a:r>
            <a:r>
              <a:rPr lang="ja-JP" altLang="en-US" sz="2400" dirty="0"/>
              <a:t>ご</a:t>
            </a:r>
            <a:r>
              <a:rPr lang="ja-JP" altLang="en-US" sz="2400" dirty="0" smtClean="0"/>
              <a:t>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(0.9, 0.4, 0.0, 0.4)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(0.8, 0.3, 0.4)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a:t>
            </a:r>
            <a:r>
              <a:rPr lang="ja-JP" altLang="en-US" sz="3200" dirty="0"/>
              <a:t>直列</a:t>
            </a:r>
            <a:r>
              <a:rPr lang="ja-JP" altLang="en-US" sz="3200" dirty="0" smtClean="0"/>
              <a:t>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smtClean="0"/>
              <a:t>入力層と出力層の間に中間層をはさみこむ</a:t>
            </a:r>
            <a:endParaRPr lang="en-US" altLang="ja-JP" sz="2400" dirty="0" smtClean="0"/>
          </a:p>
          <a:p>
            <a:pPr>
              <a:lnSpc>
                <a:spcPct val="120000"/>
              </a:lnSpc>
              <a:spcBef>
                <a:spcPts val="0"/>
              </a:spcBef>
              <a:spcAft>
                <a:spcPts val="600"/>
              </a:spcAft>
            </a:pPr>
            <a:r>
              <a:rPr lang="ja-JP" altLang="en-US" sz="2400" dirty="0" smtClean="0"/>
              <a:t>入力信号</a:t>
            </a:r>
            <a:r>
              <a:rPr lang="en-US" altLang="ja-JP" sz="2400" dirty="0" smtClean="0"/>
              <a:t>(</a:t>
            </a:r>
            <a:r>
              <a:rPr lang="ja-JP" altLang="en-US" sz="2400" dirty="0" smtClean="0"/>
              <a:t>特徴ベクトル</a:t>
            </a:r>
            <a:r>
              <a:rPr lang="en-US" altLang="ja-JP" sz="2400" dirty="0" smtClean="0"/>
              <a:t>)</a:t>
            </a:r>
            <a:r>
              <a:rPr lang="ja-JP" altLang="en-US" sz="2400" dirty="0" err="1" smtClean="0"/>
              <a:t>を識</a:t>
            </a:r>
            <a:r>
              <a:rPr lang="ja-JP" altLang="en-US" sz="2400" dirty="0" smtClean="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線形分離不可能な問題にも対応できる</a:t>
            </a:r>
            <a:endParaRPr lang="en-US" altLang="ja-JP" sz="2400" dirty="0" smtClean="0"/>
          </a:p>
          <a:p>
            <a:pPr>
              <a:lnSpc>
                <a:spcPct val="120000"/>
              </a:lnSpc>
              <a:spcBef>
                <a:spcPts val="0"/>
              </a:spcBef>
              <a:spcAft>
                <a:spcPts val="600"/>
              </a:spcAft>
            </a:pPr>
            <a:endParaRPr kumimoji="1" lang="en-US" altLang="ja-JP" sz="2400" dirty="0" smtClean="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この部分にはどんな</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smtClean="0"/>
              <a:t>(-</a:t>
            </a:r>
            <a:r>
              <a:rPr lang="en-US" altLang="ja-JP" dirty="0"/>
              <a:t>2</a:t>
            </a:r>
            <a:r>
              <a:rPr lang="en-US" altLang="ja-JP" dirty="0" smtClean="0"/>
              <a:t>,-2)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0.18, 0.18)</a:t>
            </a:r>
            <a:endParaRPr lang="en-US" altLang="ja-JP" dirty="0"/>
          </a:p>
          <a:p>
            <a:r>
              <a:rPr lang="en-US" altLang="ja-JP" dirty="0"/>
              <a:t>(-1</a:t>
            </a:r>
            <a:r>
              <a:rPr lang="en-US" altLang="ja-JP" dirty="0" smtClean="0"/>
              <a:t>,-1)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0.12, 0.12)</a:t>
            </a:r>
            <a:endParaRPr lang="en-US" altLang="ja-JP" dirty="0"/>
          </a:p>
          <a:p>
            <a:r>
              <a:rPr lang="en-US" altLang="ja-JP" dirty="0"/>
              <a:t>(-</a:t>
            </a:r>
            <a:r>
              <a:rPr lang="en-US" altLang="ja-JP" dirty="0" smtClean="0"/>
              <a:t>1,-2)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0.06, 0.12)</a:t>
            </a:r>
            <a:endParaRPr lang="en-US" altLang="ja-JP" dirty="0"/>
          </a:p>
          <a:p>
            <a:r>
              <a:rPr lang="en-US" altLang="ja-JP" dirty="0" smtClean="0"/>
              <a:t>(-2,-1)</a:t>
            </a:r>
            <a:r>
              <a:rPr lang="en-US" altLang="ja-JP" dirty="0"/>
              <a:t> </a:t>
            </a:r>
            <a:r>
              <a:rPr lang="en-US" altLang="ja-JP" dirty="0">
                <a:sym typeface="Wingdings" panose="05000000000000000000" pitchFamily="2" charset="2"/>
              </a:rPr>
              <a:t> (</a:t>
            </a:r>
            <a:r>
              <a:rPr lang="en-US" altLang="ja-JP" dirty="0" smtClean="0">
                <a:sym typeface="Wingdings" panose="05000000000000000000" pitchFamily="2" charset="2"/>
              </a:rPr>
              <a:t>0.04, 0.02)</a:t>
            </a:r>
          </a:p>
          <a:p>
            <a:r>
              <a:rPr lang="en-US" altLang="ja-JP" dirty="0"/>
              <a:t>	</a:t>
            </a:r>
          </a:p>
          <a:p>
            <a:r>
              <a:rPr lang="en-US" altLang="ja-JP" dirty="0"/>
              <a:t>Class 2</a:t>
            </a:r>
          </a:p>
          <a:p>
            <a:r>
              <a:rPr lang="en-US" altLang="ja-JP" dirty="0"/>
              <a:t>( </a:t>
            </a:r>
            <a:r>
              <a:rPr lang="en-US" altLang="ja-JP" dirty="0" smtClean="0"/>
              <a:t>0,-4) </a:t>
            </a:r>
            <a:r>
              <a:rPr lang="en-US" altLang="ja-JP" dirty="0">
                <a:sym typeface="Wingdings" panose="05000000000000000000" pitchFamily="2" charset="2"/>
              </a:rPr>
              <a:t> (  </a:t>
            </a:r>
            <a:r>
              <a:rPr lang="en-US" altLang="ja-JP" dirty="0" smtClean="0">
                <a:sym typeface="Wingdings" panose="05000000000000000000" pitchFamily="2" charset="2"/>
              </a:rPr>
              <a:t>0.04, 0.50)</a:t>
            </a:r>
            <a:endParaRPr lang="en-US" altLang="ja-JP" dirty="0"/>
          </a:p>
          <a:p>
            <a:r>
              <a:rPr lang="en-US" altLang="ja-JP" dirty="0"/>
              <a:t>( </a:t>
            </a:r>
            <a:r>
              <a:rPr lang="en-US" altLang="ja-JP" dirty="0" smtClean="0"/>
              <a:t>2, 2) </a:t>
            </a:r>
            <a:r>
              <a:rPr lang="en-US" altLang="ja-JP" dirty="0">
                <a:sym typeface="Wingdings" panose="05000000000000000000" pitchFamily="2" charset="2"/>
              </a:rPr>
              <a:t> (  </a:t>
            </a:r>
            <a:r>
              <a:rPr lang="en-US" altLang="ja-JP" dirty="0" smtClean="0">
                <a:sym typeface="Wingdings" panose="05000000000000000000" pitchFamily="2" charset="2"/>
              </a:rPr>
              <a:t>0.98, 0.98)</a:t>
            </a:r>
            <a:endParaRPr lang="en-US" altLang="ja-JP" dirty="0"/>
          </a:p>
          <a:p>
            <a:r>
              <a:rPr lang="en-US" altLang="ja-JP" dirty="0"/>
              <a:t>( 0, </a:t>
            </a:r>
            <a:r>
              <a:rPr lang="en-US" altLang="ja-JP" dirty="0" smtClean="0"/>
              <a:t>6) </a:t>
            </a:r>
            <a:r>
              <a:rPr lang="en-US" altLang="ja-JP" dirty="0">
                <a:sym typeface="Wingdings" panose="05000000000000000000" pitchFamily="2" charset="2"/>
              </a:rPr>
              <a:t> (  </a:t>
            </a:r>
            <a:r>
              <a:rPr lang="en-US" altLang="ja-JP" dirty="0" smtClean="0">
                <a:sym typeface="Wingdings" panose="05000000000000000000" pitchFamily="2" charset="2"/>
              </a:rPr>
              <a:t>0.99, 0.50)</a:t>
            </a:r>
            <a:endParaRPr lang="en-US" altLang="ja-JP" dirty="0"/>
          </a:p>
          <a:p>
            <a:r>
              <a:rPr lang="en-US" altLang="ja-JP" dirty="0"/>
              <a:t>(-3, </a:t>
            </a:r>
            <a:r>
              <a:rPr lang="en-US" altLang="ja-JP" dirty="0" smtClean="0"/>
              <a:t>4) </a:t>
            </a:r>
            <a:r>
              <a:rPr lang="en-US" altLang="ja-JP" dirty="0">
                <a:sym typeface="Wingdings" panose="05000000000000000000" pitchFamily="2" charset="2"/>
              </a:rPr>
              <a:t> (  </a:t>
            </a:r>
            <a:r>
              <a:rPr lang="en-US" altLang="ja-JP" dirty="0" smtClean="0">
                <a:sym typeface="Wingdings" panose="05000000000000000000" pitchFamily="2" charset="2"/>
              </a:rPr>
              <a:t>0.40 </a:t>
            </a:r>
            <a:r>
              <a:rPr lang="en-US" altLang="ja-JP" dirty="0">
                <a:sym typeface="Wingdings" panose="05000000000000000000" pitchFamily="2" charset="2"/>
              </a:rPr>
              <a:t>, </a:t>
            </a:r>
            <a:r>
              <a:rPr lang="en-US" altLang="ja-JP" dirty="0" smtClean="0">
                <a:sym typeface="Wingdings" panose="05000000000000000000" pitchFamily="2" charset="2"/>
              </a:rPr>
              <a:t>0.00)</a:t>
            </a:r>
            <a:endParaRPr lang="en-US" altLang="ja-JP" dirty="0" smtClean="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smtClean="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smtClean="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smtClean="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smtClean="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smtClean="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smtClean="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smtClean="0"/>
                  <a:t> </a:t>
                </a:r>
                <a:endParaRPr lang="ja-JP" altLang="en-US" sz="2400" dirty="0"/>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まとめ</a:t>
            </a:r>
            <a:r>
              <a:rPr lang="en-US" altLang="ja-JP" sz="3200" dirty="0" smtClean="0"/>
              <a:t>:</a:t>
            </a:r>
            <a:r>
              <a:rPr lang="ja-JP" altLang="en-US" sz="3200" dirty="0" smtClean="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a:t>
            </a:r>
            <a:r>
              <a:rPr lang="ja-JP" altLang="en-US" sz="2400" dirty="0" smtClean="0"/>
              <a:t>のユニット（ニューロン）を層状につないだネットワーク</a:t>
            </a:r>
            <a:endParaRPr kumimoji="1" lang="en-US" altLang="ja-JP" sz="2400" dirty="0" smtClean="0"/>
          </a:p>
          <a:p>
            <a:pPr>
              <a:lnSpc>
                <a:spcPct val="100000"/>
              </a:lnSpc>
              <a:spcBef>
                <a:spcPts val="0"/>
              </a:spcBef>
              <a:spcAft>
                <a:spcPts val="600"/>
              </a:spcAft>
            </a:pPr>
            <a:r>
              <a:rPr kumimoji="1" lang="ja-JP" altLang="en-US" sz="2400" dirty="0" smtClean="0"/>
              <a:t>入力層</a:t>
            </a:r>
            <a:r>
              <a:rPr lang="ja-JP" altLang="en-US" sz="2400" dirty="0" smtClean="0"/>
              <a:t>が</a:t>
            </a:r>
            <a:r>
              <a:rPr kumimoji="1" lang="ja-JP" altLang="en-US" sz="2400" dirty="0" smtClean="0"/>
              <a:t>特徴ベクトルを受け取り，</a:t>
            </a:r>
            <a:r>
              <a:rPr lang="ja-JP" altLang="en-US" sz="2400" dirty="0" smtClean="0"/>
              <a:t>出力層から識別結果が出力される</a:t>
            </a:r>
            <a:endParaRPr kumimoji="1" lang="en-US" altLang="ja-JP" sz="2400" dirty="0" smtClean="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smtClean="0"/>
              <a:t>未知数が多いため，この学習には大量の</a:t>
            </a:r>
            <a:r>
              <a:rPr lang="ja-JP" altLang="en-US" sz="2400" dirty="0"/>
              <a:t>教師データ</a:t>
            </a:r>
            <a:r>
              <a:rPr lang="ja-JP" altLang="en-US" sz="2400" dirty="0" smtClean="0"/>
              <a:t>を必要とします</a:t>
            </a:r>
            <a:endParaRPr lang="en-US" altLang="ja-JP" sz="2400" dirty="0" smtClean="0"/>
          </a:p>
          <a:p>
            <a:pPr>
              <a:lnSpc>
                <a:spcPct val="100000"/>
              </a:lnSpc>
              <a:spcBef>
                <a:spcPts val="0"/>
              </a:spcBef>
              <a:spcAft>
                <a:spcPts val="600"/>
              </a:spcAft>
            </a:pPr>
            <a:r>
              <a:rPr lang="ja-JP" altLang="en-US" sz="2400" dirty="0" smtClean="0"/>
              <a:t>学習方法については</a:t>
            </a:r>
            <a:r>
              <a:rPr lang="en-US" altLang="ja-JP" sz="2400" dirty="0" smtClean="0"/>
              <a:t>『back propagation</a:t>
            </a:r>
            <a:r>
              <a:rPr lang="ja-JP" altLang="en-US" sz="2400" dirty="0" smtClean="0"/>
              <a:t>で検索</a:t>
            </a:r>
            <a:r>
              <a:rPr lang="en-US" altLang="ja-JP" sz="2400" dirty="0" smtClean="0"/>
              <a:t>』『</a:t>
            </a:r>
            <a:r>
              <a:rPr lang="ja-JP" altLang="en-US" sz="2400" dirty="0" smtClean="0"/>
              <a:t>パターン認識の講義を取る</a:t>
            </a:r>
            <a:r>
              <a:rPr lang="en-US" altLang="ja-JP" sz="2400" dirty="0" smtClean="0"/>
              <a:t>』『</a:t>
            </a:r>
            <a:r>
              <a:rPr lang="ja-JP" altLang="en-US" sz="2400" dirty="0" smtClean="0"/>
              <a:t>教科書を参照</a:t>
            </a:r>
            <a:r>
              <a:rPr lang="en-US" altLang="ja-JP" sz="2400" dirty="0" smtClean="0"/>
              <a:t>』</a:t>
            </a:r>
            <a:r>
              <a:rPr lang="ja-JP" altLang="en-US" sz="2400" dirty="0" smtClean="0"/>
              <a:t>してください</a:t>
            </a:r>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smtClean="0"/>
              <a:t>パターン認識</a:t>
            </a:r>
            <a:endParaRPr kumimoji="1" lang="ja-JP" altLang="en-US" dirty="0"/>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smtClean="0"/>
              <a:t>『</a:t>
            </a:r>
            <a:r>
              <a:rPr kumimoji="1" lang="ja-JP" altLang="en-US" dirty="0" smtClean="0"/>
              <a:t>データの中の規則性を自動的に見つけ出し</a:t>
            </a:r>
            <a:r>
              <a:rPr lang="ja-JP" altLang="en-US" dirty="0"/>
              <a:t>、</a:t>
            </a:r>
            <a:r>
              <a:rPr lang="ja-JP" altLang="en-US" dirty="0" smtClean="0"/>
              <a:t>その</a:t>
            </a:r>
            <a:r>
              <a:rPr lang="ja-JP" altLang="en-US" dirty="0"/>
              <a:t>規則性</a:t>
            </a:r>
            <a:r>
              <a:rPr lang="ja-JP" altLang="en-US" dirty="0" smtClean="0"/>
              <a:t>を使ってデータを異なるカテゴリに分類する処理</a:t>
            </a:r>
            <a:r>
              <a:rPr lang="en-US" altLang="ja-JP" dirty="0" smtClean="0"/>
              <a:t>』</a:t>
            </a:r>
            <a:r>
              <a:rPr lang="ja-JP" altLang="en-US" dirty="0" smtClean="0"/>
              <a:t> </a:t>
            </a:r>
            <a:r>
              <a:rPr lang="en-US" altLang="ja-JP" i="1" dirty="0"/>
              <a:t>(PRML, C.M. Bishop)</a:t>
            </a:r>
            <a:endParaRPr lang="en-US" altLang="ja-JP" i="1" dirty="0" smtClean="0"/>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smtClean="0"/>
              <a:t>7</a:t>
            </a:r>
            <a:r>
              <a:rPr lang="ja-JP" altLang="en-US" dirty="0"/>
              <a:t>層</a:t>
            </a:r>
            <a:r>
              <a:rPr kumimoji="1" lang="ja-JP" altLang="en-US" dirty="0" smtClean="0"/>
              <a:t> </a:t>
            </a:r>
            <a:r>
              <a:rPr kumimoji="1" lang="en-US" altLang="ja-JP" dirty="0" smtClean="0"/>
              <a:t>~ 20</a:t>
            </a:r>
            <a:r>
              <a:rPr lang="ja-JP" altLang="en-US" dirty="0"/>
              <a:t>層</a:t>
            </a:r>
            <a:r>
              <a:rPr kumimoji="1" lang="ja-JP" altLang="en-US" dirty="0" smtClean="0"/>
              <a:t>など，多層構造を持つニューラルネットワークのこと</a:t>
            </a:r>
            <a:endParaRPr kumimoji="1" lang="en-US" altLang="ja-JP" dirty="0" smtClean="0"/>
          </a:p>
          <a:p>
            <a:r>
              <a:rPr lang="ja-JP" altLang="en-US" dirty="0" smtClean="0"/>
              <a:t>特徴抽出を繰り返し，最後に識別を行なう（最近は違うものも多い）</a:t>
            </a:r>
            <a:endParaRPr kumimoji="1" lang="en-US" altLang="ja-JP" dirty="0" smtClean="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smtClean="0"/>
              <a:t>ニューラルネットワークの歴史的な背景</a:t>
            </a:r>
            <a:endParaRPr kumimoji="1" lang="en-US" altLang="ja-JP" sz="2400" dirty="0" smtClean="0"/>
          </a:p>
          <a:p>
            <a:pPr lvl="1">
              <a:lnSpc>
                <a:spcPct val="100000"/>
              </a:lnSpc>
              <a:spcBef>
                <a:spcPts val="600"/>
              </a:spcBef>
            </a:pPr>
            <a:r>
              <a:rPr kumimoji="1" lang="en-US" altLang="ja-JP" sz="2000" dirty="0" smtClean="0"/>
              <a:t>1960</a:t>
            </a:r>
            <a:r>
              <a:rPr kumimoji="1" lang="ja-JP" altLang="en-US" sz="2000" dirty="0" smtClean="0"/>
              <a:t>年</a:t>
            </a:r>
            <a:r>
              <a:rPr lang="ja-JP" altLang="en-US" sz="2000" dirty="0"/>
              <a:t>代</a:t>
            </a:r>
            <a:r>
              <a:rPr kumimoji="1" lang="en-US" altLang="ja-JP" sz="2000" dirty="0" smtClean="0"/>
              <a:t>: </a:t>
            </a:r>
            <a:r>
              <a:rPr kumimoji="1" lang="ja-JP" altLang="en-US" sz="2000" dirty="0" smtClean="0"/>
              <a:t>パーセプトロンが考案される </a:t>
            </a:r>
            <a:r>
              <a:rPr kumimoji="1" lang="en-US" altLang="ja-JP" sz="2000" dirty="0" smtClean="0">
                <a:sym typeface="Wingdings" panose="05000000000000000000" pitchFamily="2" charset="2"/>
              </a:rPr>
              <a:t> </a:t>
            </a:r>
            <a:r>
              <a:rPr lang="ja-JP" altLang="en-US" sz="2000" dirty="0" smtClean="0">
                <a:sym typeface="Wingdings" panose="05000000000000000000" pitchFamily="2" charset="2"/>
              </a:rPr>
              <a:t>線形分離不可能な問題を扱えないことが分かる</a:t>
            </a:r>
            <a:endParaRPr kumimoji="1" lang="en-US" altLang="ja-JP" sz="2000" dirty="0" smtClean="0"/>
          </a:p>
          <a:p>
            <a:pPr lvl="1">
              <a:lnSpc>
                <a:spcPct val="100000"/>
              </a:lnSpc>
              <a:spcBef>
                <a:spcPts val="600"/>
              </a:spcBef>
            </a:pPr>
            <a:r>
              <a:rPr kumimoji="1" lang="en-US" altLang="ja-JP" sz="2000" dirty="0" smtClean="0"/>
              <a:t>1980</a:t>
            </a:r>
            <a:r>
              <a:rPr kumimoji="1" lang="ja-JP" altLang="en-US" sz="2000" dirty="0" smtClean="0"/>
              <a:t>年代</a:t>
            </a:r>
            <a:r>
              <a:rPr kumimoji="1" lang="en-US" altLang="ja-JP" sz="2000" dirty="0" smtClean="0"/>
              <a:t>: </a:t>
            </a:r>
            <a:r>
              <a:rPr kumimoji="1" lang="ja-JP" altLang="en-US" sz="2000" dirty="0" smtClean="0"/>
              <a:t>多層パーセプトロンや</a:t>
            </a:r>
            <a:r>
              <a:rPr lang="ja-JP" altLang="en-US" sz="2000" dirty="0" smtClean="0"/>
              <a:t>誤差逆伝播法が考案される</a:t>
            </a:r>
            <a:endParaRPr lang="en-US" altLang="ja-JP" sz="2000" dirty="0" smtClean="0"/>
          </a:p>
          <a:p>
            <a:pPr lvl="2">
              <a:lnSpc>
                <a:spcPct val="100000"/>
              </a:lnSpc>
              <a:spcBef>
                <a:spcPts val="600"/>
              </a:spcBef>
            </a:pPr>
            <a:r>
              <a:rPr lang="en-US" altLang="ja-JP" sz="1600" dirty="0" smtClean="0"/>
              <a:t>[RUMELHART</a:t>
            </a:r>
            <a:r>
              <a:rPr lang="en-US" altLang="ja-JP" sz="1600" dirty="0"/>
              <a:t>, </a:t>
            </a:r>
            <a:r>
              <a:rPr lang="en-US" altLang="ja-JP" sz="1600" dirty="0" smtClean="0"/>
              <a:t>HINTON</a:t>
            </a:r>
            <a:r>
              <a:rPr lang="en-US" altLang="ja-JP" sz="1600" dirty="0"/>
              <a:t>, </a:t>
            </a:r>
            <a:r>
              <a:rPr lang="en-US" altLang="ja-JP" sz="1600" dirty="0" smtClean="0"/>
              <a:t>WILLIAMS, 1986] [</a:t>
            </a:r>
            <a:r>
              <a:rPr lang="en-US" altLang="ja-JP" sz="1600" dirty="0" err="1"/>
              <a:t>Fukishima</a:t>
            </a:r>
            <a:r>
              <a:rPr lang="en-US" altLang="ja-JP" sz="1600" dirty="0"/>
              <a:t> </a:t>
            </a:r>
            <a:r>
              <a:rPr lang="en-US" altLang="ja-JP" sz="1600" dirty="0" smtClean="0"/>
              <a:t>&amp; Miyake </a:t>
            </a:r>
            <a:r>
              <a:rPr lang="en-US" altLang="ja-JP" sz="1600" dirty="0" err="1" smtClean="0"/>
              <a:t>Neocognitron</a:t>
            </a:r>
            <a:r>
              <a:rPr lang="en-US" altLang="ja-JP" sz="1600" dirty="0" smtClean="0"/>
              <a:t>, 1982.] </a:t>
            </a:r>
            <a:endParaRPr kumimoji="1" lang="en-US" altLang="ja-JP" sz="1600" dirty="0" smtClean="0"/>
          </a:p>
          <a:p>
            <a:pPr lvl="2">
              <a:lnSpc>
                <a:spcPct val="100000"/>
              </a:lnSpc>
              <a:spcBef>
                <a:spcPts val="600"/>
              </a:spcBef>
              <a:buFont typeface="Wingdings" panose="05000000000000000000" pitchFamily="2" charset="2"/>
              <a:buChar char="à"/>
            </a:pPr>
            <a:r>
              <a:rPr kumimoji="1" lang="ja-JP" altLang="en-US" sz="1800" dirty="0" smtClean="0">
                <a:sym typeface="Wingdings" panose="05000000000000000000" pitchFamily="2" charset="2"/>
              </a:rPr>
              <a:t>当時の計算機能力</a:t>
            </a:r>
            <a:r>
              <a:rPr kumimoji="1" lang="en-US" altLang="ja-JP" sz="1800" dirty="0" smtClean="0">
                <a:sym typeface="Wingdings" panose="05000000000000000000" pitchFamily="2" charset="2"/>
              </a:rPr>
              <a:t>&amp;</a:t>
            </a:r>
            <a:r>
              <a:rPr kumimoji="1" lang="ja-JP" altLang="en-US" sz="1800" dirty="0" smtClean="0">
                <a:sym typeface="Wingdings" panose="05000000000000000000" pitchFamily="2" charset="2"/>
              </a:rPr>
              <a:t>データ量では，大規模なネットワークの学習に限界があった</a:t>
            </a:r>
            <a:endParaRPr kumimoji="1" lang="en-US" altLang="ja-JP" sz="1800" dirty="0" smtClean="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smtClean="0"/>
              <a:t>2000</a:t>
            </a:r>
            <a:r>
              <a:rPr kumimoji="1" lang="ja-JP" altLang="en-US" sz="1800" dirty="0" smtClean="0"/>
              <a:t>年代の前半は冬の時代．</a:t>
            </a:r>
            <a:endParaRPr kumimoji="1" lang="en-US" altLang="ja-JP" sz="1800" dirty="0" smtClean="0"/>
          </a:p>
          <a:p>
            <a:pPr lvl="1">
              <a:lnSpc>
                <a:spcPct val="100000"/>
              </a:lnSpc>
              <a:spcBef>
                <a:spcPts val="600"/>
              </a:spcBef>
            </a:pPr>
            <a:r>
              <a:rPr lang="en-US" altLang="ja-JP" sz="2000" dirty="0" smtClean="0"/>
              <a:t>2006</a:t>
            </a:r>
            <a:r>
              <a:rPr lang="ja-JP" altLang="en-US" sz="2000" dirty="0" smtClean="0"/>
              <a:t>年 </a:t>
            </a:r>
            <a:r>
              <a:rPr lang="en-US" altLang="ja-JP" sz="2000" dirty="0" smtClean="0"/>
              <a:t>: </a:t>
            </a:r>
            <a:r>
              <a:rPr lang="ja-JP" altLang="en-US" sz="2000" dirty="0" smtClean="0"/>
              <a:t>多層</a:t>
            </a:r>
            <a:r>
              <a:rPr lang="en-US" altLang="ja-JP" sz="2000" dirty="0" smtClean="0"/>
              <a:t>NN</a:t>
            </a:r>
            <a:r>
              <a:rPr lang="ja-JP" altLang="en-US" sz="2000" dirty="0" smtClean="0"/>
              <a:t>における革新</a:t>
            </a:r>
            <a:r>
              <a:rPr lang="en-US" altLang="ja-JP" sz="2000" dirty="0" smtClean="0"/>
              <a:t>, Deep auto encoder </a:t>
            </a:r>
            <a:r>
              <a:rPr lang="ja-JP" altLang="en-US" sz="2000" dirty="0" smtClean="0"/>
              <a:t>の活用 </a:t>
            </a:r>
            <a:r>
              <a:rPr lang="en-US" altLang="ja-JP" sz="2000" dirty="0" smtClean="0"/>
              <a:t>[Hinton and </a:t>
            </a:r>
            <a:r>
              <a:rPr lang="en-US" altLang="ja-JP" sz="2000" dirty="0" err="1" smtClean="0"/>
              <a:t>Salakhutdinov</a:t>
            </a:r>
            <a:r>
              <a:rPr lang="en-US" altLang="ja-JP" sz="2000" dirty="0" smtClean="0"/>
              <a:t>]</a:t>
            </a:r>
          </a:p>
          <a:p>
            <a:pPr lvl="1">
              <a:lnSpc>
                <a:spcPct val="100000"/>
              </a:lnSpc>
              <a:spcBef>
                <a:spcPts val="600"/>
              </a:spcBef>
            </a:pPr>
            <a:r>
              <a:rPr lang="en-US" altLang="ja-JP" sz="2000" dirty="0" smtClean="0"/>
              <a:t>2012</a:t>
            </a:r>
            <a:r>
              <a:rPr lang="ja-JP" altLang="en-US" sz="2000" dirty="0" smtClean="0"/>
              <a:t>年 </a:t>
            </a:r>
            <a:r>
              <a:rPr lang="en-US" altLang="ja-JP" sz="2000" dirty="0" smtClean="0"/>
              <a:t>: ILSVRC’12(</a:t>
            </a:r>
            <a:r>
              <a:rPr lang="ja-JP" altLang="en-US" sz="2000" dirty="0" smtClean="0"/>
              <a:t>画像識別コンペ</a:t>
            </a:r>
            <a:r>
              <a:rPr lang="en-US" altLang="ja-JP" sz="2000" dirty="0" smtClean="0"/>
              <a:t>)</a:t>
            </a:r>
            <a:r>
              <a:rPr lang="ja-JP" altLang="en-US" sz="2000" dirty="0" smtClean="0"/>
              <a:t>で</a:t>
            </a:r>
            <a:r>
              <a:rPr lang="en-US" altLang="ja-JP" sz="2000" dirty="0" smtClean="0"/>
              <a:t>Deep learning</a:t>
            </a:r>
            <a:r>
              <a:rPr lang="ja-JP" altLang="en-US" sz="2000" dirty="0" smtClean="0"/>
              <a:t>ベースの</a:t>
            </a:r>
            <a:r>
              <a:rPr lang="en-US" altLang="ja-JP" sz="2000" dirty="0" err="1" smtClean="0"/>
              <a:t>AlexNet</a:t>
            </a:r>
            <a:r>
              <a:rPr lang="ja-JP" altLang="en-US" sz="2000" dirty="0" smtClean="0"/>
              <a:t>が圧勝</a:t>
            </a:r>
            <a:endParaRPr lang="en-US" altLang="ja-JP" sz="2000" dirty="0" smtClean="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81"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et al. ImageNet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Classification with Deep Convolutional Neural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Networks]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smtClean="0"/>
              <a:t>Deep learning</a:t>
            </a:r>
            <a:r>
              <a:rPr kumimoji="1" lang="ja-JP" altLang="en-US" sz="3200" dirty="0" smtClean="0"/>
              <a:t>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深く大規模な</a:t>
            </a:r>
            <a:r>
              <a:rPr kumimoji="1" lang="en-US" altLang="ja-JP" sz="2000" dirty="0" smtClean="0"/>
              <a:t>Deep Neural Network</a:t>
            </a:r>
            <a:r>
              <a:rPr kumimoji="1" lang="ja-JP" altLang="en-US" sz="2000" dirty="0" smtClean="0"/>
              <a:t>を用いた識別器</a:t>
            </a:r>
            <a:endParaRPr lang="en-US" altLang="ja-JP" sz="2000" dirty="0"/>
          </a:p>
          <a:p>
            <a:pPr>
              <a:lnSpc>
                <a:spcPct val="100000"/>
              </a:lnSpc>
              <a:spcBef>
                <a:spcPts val="600"/>
              </a:spcBef>
            </a:pPr>
            <a:r>
              <a:rPr kumimoji="1" lang="ja-JP" altLang="en-US" sz="2000" dirty="0" smtClean="0"/>
              <a:t>出力層の直前まで特徴抽出を繰り返し，最後の層で識別を行なう</a:t>
            </a:r>
            <a:endParaRPr kumimoji="1" lang="en-US" altLang="ja-JP" sz="2000" dirty="0" smtClean="0"/>
          </a:p>
          <a:p>
            <a:pPr>
              <a:lnSpc>
                <a:spcPct val="100000"/>
              </a:lnSpc>
              <a:spcBef>
                <a:spcPts val="600"/>
              </a:spcBef>
            </a:pPr>
            <a:r>
              <a:rPr kumimoji="1" lang="en-US" altLang="ja-JP" sz="2000" dirty="0" smtClean="0"/>
              <a:t>End-to-end</a:t>
            </a:r>
            <a:r>
              <a:rPr kumimoji="1" lang="ja-JP" altLang="en-US" sz="2000" dirty="0" smtClean="0"/>
              <a:t>な構造 </a:t>
            </a:r>
            <a:r>
              <a:rPr kumimoji="1" lang="en-US" altLang="ja-JP" sz="2000" dirty="0" smtClean="0"/>
              <a:t>: </a:t>
            </a:r>
            <a:r>
              <a:rPr kumimoji="1" lang="ja-JP" altLang="en-US" sz="2000" dirty="0" smtClean="0"/>
              <a:t>データから特徴抽出をせず</a:t>
            </a:r>
            <a:r>
              <a:rPr lang="ja-JP" altLang="en-US" sz="2000" dirty="0"/>
              <a:t>生</a:t>
            </a:r>
            <a:r>
              <a:rPr kumimoji="1" lang="ja-JP" altLang="en-US" sz="2000" dirty="0" smtClean="0"/>
              <a:t>データから出力を得る</a:t>
            </a:r>
            <a:endParaRPr kumimoji="1" lang="en-US" altLang="ja-JP" sz="2000" dirty="0" smtClean="0"/>
          </a:p>
          <a:p>
            <a:pPr lvl="1">
              <a:lnSpc>
                <a:spcPct val="100000"/>
              </a:lnSpc>
              <a:spcBef>
                <a:spcPts val="600"/>
              </a:spcBef>
            </a:pPr>
            <a:r>
              <a:rPr lang="ja-JP" altLang="en-US" sz="2000" dirty="0" smtClean="0"/>
              <a:t>画像データから特徴を抽出せず，画像データそのものを入力層に入れる</a:t>
            </a:r>
            <a:endParaRPr lang="en-US" altLang="ja-JP" sz="2000" dirty="0"/>
          </a:p>
          <a:p>
            <a:pPr lvl="1">
              <a:lnSpc>
                <a:spcPct val="100000"/>
              </a:lnSpc>
              <a:spcBef>
                <a:spcPts val="600"/>
              </a:spcBef>
            </a:pPr>
            <a:r>
              <a:rPr lang="ja-JP" altLang="en-US" sz="2000" dirty="0" smtClean="0"/>
              <a:t>つまり，深層学習は特徴抽出自体と識別方法を学習する</a:t>
            </a:r>
            <a:endParaRPr lang="en-US" altLang="ja-JP" sz="2000" dirty="0" smtClean="0"/>
          </a:p>
          <a:p>
            <a:pPr lvl="1">
              <a:lnSpc>
                <a:spcPct val="100000"/>
              </a:lnSpc>
              <a:spcBef>
                <a:spcPts val="600"/>
              </a:spcBef>
            </a:pPr>
            <a:r>
              <a:rPr lang="ja-JP" altLang="en-US" sz="2000" dirty="0" smtClean="0"/>
              <a:t>深層学習の流行後，従来の人が設計する特徴量を</a:t>
            </a:r>
            <a:r>
              <a:rPr lang="en-US" altLang="ja-JP" sz="2000" dirty="0" smtClean="0"/>
              <a:t>”hand-craft feature”</a:t>
            </a:r>
            <a:r>
              <a:rPr lang="ja-JP" altLang="en-US" sz="2000" dirty="0" smtClean="0"/>
              <a:t>と呼ぶことも</a:t>
            </a:r>
            <a:endParaRPr kumimoji="1" lang="en-US" altLang="ja-JP" sz="2000" dirty="0" smtClean="0"/>
          </a:p>
          <a:p>
            <a:pPr marL="0" indent="0">
              <a:lnSpc>
                <a:spcPct val="100000"/>
              </a:lnSpc>
              <a:spcBef>
                <a:spcPts val="600"/>
              </a:spcBef>
              <a:buNone/>
            </a:pPr>
            <a:endParaRPr lang="en-US" altLang="ja-JP" sz="100" dirty="0" smtClean="0"/>
          </a:p>
          <a:p>
            <a:pPr marL="0" indent="0">
              <a:lnSpc>
                <a:spcPct val="100000"/>
              </a:lnSpc>
              <a:spcBef>
                <a:spcPts val="600"/>
              </a:spcBef>
              <a:buNone/>
            </a:pPr>
            <a:r>
              <a:rPr lang="en-US" altLang="ja-JP" sz="1600" dirty="0" smtClean="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a:t>
            </a:r>
            <a:r>
              <a:rPr lang="ja-JP" altLang="en-US" sz="1600" dirty="0" smtClean="0"/>
              <a:t>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5152207"/>
            <a:ext cx="10998819" cy="1340668"/>
          </a:xfrm>
        </p:spPr>
        <p:txBody>
          <a:bodyPr>
            <a:normAutofit/>
          </a:bodyPr>
          <a:lstStyle/>
          <a:p>
            <a:pPr algn="r"/>
            <a:r>
              <a:rPr lang="ja-JP" altLang="en-US" sz="3600" b="1" dirty="0" smtClean="0"/>
              <a:t>誤差逆伝搬</a:t>
            </a:r>
            <a:r>
              <a:rPr kumimoji="1" lang="en-US" altLang="ja-JP" sz="3600" b="1" dirty="0" smtClean="0"/>
              <a:t/>
            </a:r>
            <a:br>
              <a:rPr kumimoji="1" lang="en-US" altLang="ja-JP" sz="3600" b="1" dirty="0" smtClean="0"/>
            </a:br>
            <a:r>
              <a:rPr kumimoji="1" lang="en-US" altLang="ja-JP" sz="3600" b="1" dirty="0" smtClean="0"/>
              <a:t>back propagation</a:t>
            </a:r>
            <a:endParaRPr kumimoji="1" lang="ja-JP" altLang="en-US" sz="3100" dirty="0"/>
          </a:p>
        </p:txBody>
      </p:sp>
      <p:sp>
        <p:nvSpPr>
          <p:cNvPr id="3" name="コンテンツ プレースホルダー 2"/>
          <p:cNvSpPr>
            <a:spLocks noGrp="1"/>
          </p:cNvSpPr>
          <p:nvPr>
            <p:ph idx="1"/>
          </p:nvPr>
        </p:nvSpPr>
        <p:spPr>
          <a:xfrm>
            <a:off x="525524" y="1343722"/>
            <a:ext cx="10984305" cy="2558975"/>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smtClean="0">
                    <a:latin typeface="Times New Roman" panose="02020603050405020304" pitchFamily="18" charset="0"/>
                    <a:cs typeface="Times New Roman" panose="02020603050405020304" pitchFamily="18" charset="0"/>
                  </a:rPr>
                  <a:t>代数の定義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dirty="0" smtClean="0">
                    <a:latin typeface="Times New Roman" panose="02020603050405020304" pitchFamily="18" charset="0"/>
                    <a:cs typeface="Times New Roman" panose="02020603050405020304" pitchFamily="18" charset="0"/>
                  </a:rPr>
                  <a:t>簡単のため，入力層・中間層・出力層の</a:t>
                </a:r>
                <a:r>
                  <a:rPr kumimoji="1" lang="en-US" altLang="ja-JP" sz="2000" dirty="0" smtClean="0">
                    <a:latin typeface="Times New Roman" panose="02020603050405020304" pitchFamily="18" charset="0"/>
                    <a:cs typeface="Times New Roman" panose="02020603050405020304" pitchFamily="18" charset="0"/>
                  </a:rPr>
                  <a:t>3</a:t>
                </a:r>
                <a:r>
                  <a:rPr kumimoji="1" lang="ja-JP" altLang="en-US" sz="2000" dirty="0" smtClean="0">
                    <a:latin typeface="Times New Roman" panose="02020603050405020304" pitchFamily="18" charset="0"/>
                    <a:cs typeface="Times New Roman" panose="02020603050405020304" pitchFamily="18" charset="0"/>
                  </a:rPr>
                  <a:t>層から構成される</a:t>
                </a:r>
                <a:r>
                  <a:rPr kumimoji="1" lang="en-US" altLang="ja-JP" sz="2000" dirty="0" smtClean="0">
                    <a:latin typeface="Times New Roman" panose="02020603050405020304" pitchFamily="18" charset="0"/>
                    <a:cs typeface="Times New Roman" panose="02020603050405020304" pitchFamily="18" charset="0"/>
                  </a:rPr>
                  <a:t>NN</a:t>
                </a:r>
                <a:r>
                  <a:rPr kumimoji="1" lang="ja-JP" altLang="en-US" sz="2000" dirty="0" smtClean="0">
                    <a:latin typeface="Times New Roman" panose="02020603050405020304" pitchFamily="18" charset="0"/>
                    <a:cs typeface="Times New Roman" panose="02020603050405020304" pitchFamily="18" charset="0"/>
                  </a:rPr>
                  <a:t>を考える</a:t>
                </a:r>
                <a:endParaRPr kumimoji="1"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図の通り</a:t>
                </a:r>
                <a:r>
                  <a:rPr lang="en-US" altLang="ja-JP" sz="2000" dirty="0" smtClean="0">
                    <a:latin typeface="Times New Roman" panose="02020603050405020304" pitchFamily="18" charset="0"/>
                    <a:cs typeface="Times New Roman" panose="02020603050405020304" pitchFamily="18" charset="0"/>
                  </a:rPr>
                  <a:t>3</a:t>
                </a:r>
                <a:r>
                  <a:rPr lang="ja-JP" altLang="en-US" sz="2000" dirty="0" smtClean="0">
                    <a:latin typeface="Times New Roman" panose="02020603050405020304" pitchFamily="18" charset="0"/>
                    <a:cs typeface="Times New Roman" panose="02020603050405020304" pitchFamily="18" charset="0"/>
                  </a:rPr>
                  <a:t>個のユニットに特に注目する</a:t>
                </a:r>
                <a:endParaRPr lang="en-US" altLang="ja-JP" sz="20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入力層の </a:t>
                </a:r>
                <a:r>
                  <a:rPr lang="en-US" altLang="ja-JP" sz="1600" i="1" dirty="0" err="1" smtClean="0">
                    <a:latin typeface="Times New Roman" panose="02020603050405020304" pitchFamily="18" charset="0"/>
                    <a:cs typeface="Times New Roman" panose="02020603050405020304" pitchFamily="18" charset="0"/>
                  </a:rPr>
                  <a:t>i</a:t>
                </a:r>
                <a:r>
                  <a:rPr lang="ja-JP" altLang="en-US" sz="1600" i="1" dirty="0" smtClean="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中間層の </a:t>
                </a:r>
                <a:r>
                  <a:rPr lang="en-US" altLang="ja-JP" sz="1600" i="1" dirty="0" smtClean="0">
                    <a:latin typeface="Times New Roman" panose="02020603050405020304" pitchFamily="18" charset="0"/>
                    <a:cs typeface="Times New Roman" panose="02020603050405020304" pitchFamily="18" charset="0"/>
                  </a:rPr>
                  <a:t>j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kumimoji="1" lang="ja-JP" altLang="en-US" sz="1600" dirty="0" smtClean="0">
                    <a:latin typeface="Times New Roman" panose="02020603050405020304" pitchFamily="18" charset="0"/>
                    <a:cs typeface="Times New Roman" panose="02020603050405020304" pitchFamily="18" charset="0"/>
                  </a:rPr>
                  <a:t>出力層の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latin typeface="Times New Roman" panose="02020603050405020304" pitchFamily="18" charset="0"/>
                    <a:cs typeface="Times New Roman" panose="02020603050405020304" pitchFamily="18" charset="0"/>
                  </a:rPr>
                  <a:t> </a:t>
                </a:r>
                <a:r>
                  <a:rPr kumimoji="1" lang="ja-JP" altLang="en-US" sz="1600" dirty="0" smtClean="0">
                    <a:latin typeface="Times New Roman" panose="02020603050405020304" pitchFamily="18" charset="0"/>
                    <a:cs typeface="Times New Roman" panose="02020603050405020304" pitchFamily="18" charset="0"/>
                  </a:rPr>
                  <a:t>番目のユニット</a:t>
                </a:r>
                <a:endParaRPr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ベクトル</a:t>
                </a:r>
                <a:r>
                  <a:rPr lang="en-US" altLang="ja-JP" sz="2000" b="1" dirty="0" smtClean="0">
                    <a:latin typeface="Times New Roman" panose="02020603050405020304" pitchFamily="18" charset="0"/>
                    <a:cs typeface="Times New Roman" panose="02020603050405020304" pitchFamily="18" charset="0"/>
                  </a:rPr>
                  <a:t>x</a:t>
                </a:r>
                <a:r>
                  <a:rPr lang="ja-JP" altLang="en-US" sz="2000" dirty="0" smtClean="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err="1" smtClean="0">
                    <a:latin typeface="Times New Roman" panose="02020603050405020304" pitchFamily="18" charset="0"/>
                    <a:cs typeface="Times New Roman" panose="02020603050405020304" pitchFamily="18" charset="0"/>
                  </a:rPr>
                  <a:t>への</a:t>
                </a:r>
                <a:r>
                  <a:rPr lang="ja-JP" altLang="en-US" sz="1800" i="1" dirty="0" smtClean="0">
                    <a:latin typeface="Times New Roman" panose="02020603050405020304" pitchFamily="18" charset="0"/>
                    <a:cs typeface="Times New Roman" panose="02020603050405020304" pitchFamily="18" charset="0"/>
                  </a:rPr>
                  <a:t>入力</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smtClean="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err="1" smtClean="0">
                    <a:latin typeface="Times New Roman" panose="02020603050405020304" pitchFamily="18" charset="0"/>
                    <a:cs typeface="Times New Roman" panose="02020603050405020304" pitchFamily="18" charset="0"/>
                  </a:rPr>
                  <a:t>へ</a:t>
                </a:r>
                <a:r>
                  <a:rPr lang="ja-JP" altLang="en-US" sz="1800" i="1" dirty="0" err="1">
                    <a:latin typeface="Times New Roman" panose="02020603050405020304" pitchFamily="18" charset="0"/>
                    <a:cs typeface="Times New Roman" panose="02020603050405020304" pitchFamily="18" charset="0"/>
                  </a:rPr>
                  <a:t>の</a:t>
                </a:r>
                <a:r>
                  <a:rPr lang="ja-JP" altLang="en-US" sz="1800" i="1" dirty="0" smtClean="0">
                    <a:latin typeface="Times New Roman" panose="02020603050405020304" pitchFamily="18" charset="0"/>
                    <a:cs typeface="Times New Roman" panose="02020603050405020304" pitchFamily="18" charset="0"/>
                  </a:rPr>
                  <a:t>入力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smtClean="0">
                    <a:latin typeface="Times New Roman" panose="02020603050405020304" pitchFamily="18" charset="0"/>
                    <a:cs typeface="Times New Roman" panose="02020603050405020304" pitchFamily="18" charset="0"/>
                  </a:rPr>
                  <a:t>からの出力</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smtClean="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smtClean="0">
                    <a:latin typeface="Times New Roman" panose="02020603050405020304" pitchFamily="18" charset="0"/>
                    <a:cs typeface="Times New Roman" panose="02020603050405020304" pitchFamily="18" charset="0"/>
                  </a:rPr>
                  <a:t>はユニット</a:t>
                </a:r>
                <a:r>
                  <a:rPr kumimoji="1" lang="en-US" altLang="ja-JP" sz="1800" i="1" dirty="0" err="1" smtClean="0">
                    <a:latin typeface="Times New Roman" panose="02020603050405020304" pitchFamily="18" charset="0"/>
                    <a:cs typeface="Times New Roman" panose="02020603050405020304" pitchFamily="18" charset="0"/>
                  </a:rPr>
                  <a:t>i</a:t>
                </a:r>
                <a:r>
                  <a:rPr kumimoji="1" lang="ja-JP" altLang="en-US" sz="1800" i="1" dirty="0" smtClean="0">
                    <a:latin typeface="Times New Roman" panose="02020603050405020304" pitchFamily="18" charset="0"/>
                    <a:cs typeface="Times New Roman" panose="02020603050405020304" pitchFamily="18" charset="0"/>
                  </a:rPr>
                  <a:t>とユニット</a:t>
                </a:r>
                <a:r>
                  <a:rPr kumimoji="1" lang="en-US" altLang="ja-JP" sz="1800" i="1" dirty="0" smtClean="0">
                    <a:latin typeface="Times New Roman" panose="02020603050405020304" pitchFamily="18" charset="0"/>
                    <a:cs typeface="Times New Roman" panose="02020603050405020304" pitchFamily="18" charset="0"/>
                  </a:rPr>
                  <a:t>j</a:t>
                </a:r>
                <a:r>
                  <a:rPr kumimoji="1" lang="ja-JP" altLang="en-US" sz="1800" i="1" dirty="0" smtClean="0">
                    <a:latin typeface="Times New Roman" panose="02020603050405020304" pitchFamily="18" charset="0"/>
                    <a:cs typeface="Times New Roman" panose="02020603050405020304" pitchFamily="18" charset="0"/>
                  </a:rPr>
                  <a:t>間の重み係数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smtClean="0">
                    <a:latin typeface="Times New Roman" panose="02020603050405020304" pitchFamily="18" charset="0"/>
                    <a:cs typeface="Times New Roman" panose="02020603050405020304" pitchFamily="18" charset="0"/>
                  </a:rPr>
                  <a:t>は微分可能な非線形関数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600" dirty="0" smtClean="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smtClean="0">
                    <a:latin typeface="Times New Roman" panose="02020603050405020304" pitchFamily="18" charset="0"/>
                    <a:cs typeface="Times New Roman" panose="02020603050405020304" pitchFamily="18" charset="0"/>
                  </a:rPr>
                  <a:t>誤差逆伝播法</a:t>
                </a:r>
                <a:endParaRPr kumimoji="1" lang="en-US" altLang="ja-JP" sz="24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smtClean="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a:t>
                </a:r>
                <a:r>
                  <a:rPr lang="en-US" altLang="ja-JP" sz="2400" b="1" dirty="0" smtClean="0">
                    <a:latin typeface="Times New Roman" panose="02020603050405020304" pitchFamily="18" charset="0"/>
                    <a:cs typeface="Times New Roman" panose="02020603050405020304" pitchFamily="18" charset="0"/>
                  </a:rPr>
                  <a:t>t</a:t>
                </a:r>
                <a:r>
                  <a:rPr lang="en-US" altLang="ja-JP" sz="2400" dirty="0" smtClean="0">
                    <a:latin typeface="Times New Roman" panose="02020603050405020304" pitchFamily="18" charset="0"/>
                    <a:cs typeface="Times New Roman" panose="02020603050405020304" pitchFamily="18" charset="0"/>
                  </a:rPr>
                  <a:t>)</a:t>
                </a:r>
                <a:r>
                  <a:rPr lang="ja-JP" altLang="en-US" sz="2400" dirty="0" smtClean="0">
                    <a:latin typeface="Times New Roman" panose="02020603050405020304" pitchFamily="18" charset="0"/>
                    <a:cs typeface="Times New Roman" panose="02020603050405020304" pitchFamily="18" charset="0"/>
                  </a:rPr>
                  <a:t>に対する</a:t>
                </a:r>
                <a:r>
                  <a:rPr lang="en-US" altLang="ja-JP" sz="2400" dirty="0" smtClean="0">
                    <a:latin typeface="Times New Roman" panose="02020603050405020304" pitchFamily="18" charset="0"/>
                    <a:cs typeface="Times New Roman" panose="02020603050405020304" pitchFamily="18" charset="0"/>
                  </a:rPr>
                  <a:t>NN</a:t>
                </a:r>
                <a:r>
                  <a:rPr lang="ja-JP" altLang="en-US" sz="2400" dirty="0" smtClean="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smtClean="0"/>
                  <a:t>とする</a:t>
                </a:r>
                <a:r>
                  <a:rPr lang="en-US" altLang="ja-JP" sz="2400" dirty="0" smtClean="0"/>
                  <a:t>. </a:t>
                </a:r>
              </a:p>
              <a:p>
                <a:pPr marL="0" indent="0">
                  <a:lnSpc>
                    <a:spcPct val="100000"/>
                  </a:lnSpc>
                  <a:spcBef>
                    <a:spcPts val="600"/>
                  </a:spcBef>
                  <a:buNone/>
                </a:pPr>
                <a:r>
                  <a:rPr lang="ja-JP" altLang="en-US" sz="2400" dirty="0" smtClean="0"/>
                  <a:t>コスト関数 </a:t>
                </a:r>
                <a:r>
                  <a:rPr lang="en-US" altLang="ja-JP" sz="2400" i="1" dirty="0" smtClean="0"/>
                  <a:t>J </a:t>
                </a:r>
                <a:r>
                  <a:rPr lang="ja-JP" altLang="en-US" sz="2400" i="1" dirty="0" smtClean="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smtClean="0"/>
              </a:p>
              <a:p>
                <a:pPr marL="0" indent="0">
                  <a:lnSpc>
                    <a:spcPct val="100000"/>
                  </a:lnSpc>
                  <a:spcBef>
                    <a:spcPts val="600"/>
                  </a:spcBef>
                  <a:buNone/>
                </a:pPr>
                <a:r>
                  <a:rPr lang="ja-JP" altLang="en-US" sz="2400" dirty="0" smtClean="0"/>
                  <a:t>重みを更新し</a:t>
                </a:r>
                <a:r>
                  <a:rPr lang="en-US" altLang="ja-JP" sz="2400" dirty="0" smtClean="0"/>
                  <a:t>J</a:t>
                </a:r>
                <a:r>
                  <a:rPr lang="ja-JP" altLang="en-US" sz="2400" dirty="0" smtClean="0"/>
                  <a:t>を最小化するのが目的．</a:t>
                </a:r>
                <a:endParaRPr lang="en-US" altLang="ja-JP" sz="2400" dirty="0" smtClean="0"/>
              </a:p>
              <a:p>
                <a:pPr marL="0" indent="0">
                  <a:lnSpc>
                    <a:spcPct val="100000"/>
                  </a:lnSpc>
                  <a:spcBef>
                    <a:spcPts val="600"/>
                  </a:spcBef>
                  <a:buNone/>
                </a:pPr>
                <a:r>
                  <a:rPr lang="ja-JP" altLang="en-US" sz="2400" dirty="0" smtClean="0"/>
                  <a:t>最急降下法を適用する</a:t>
                </a:r>
                <a:r>
                  <a:rPr lang="en-US" altLang="ja-JP" sz="2400" dirty="0" smtClean="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smtClean="0"/>
              </a:p>
              <a:p>
                <a:pPr marL="0" indent="0">
                  <a:lnSpc>
                    <a:spcPct val="100000"/>
                  </a:lnSpc>
                  <a:spcBef>
                    <a:spcPts val="600"/>
                  </a:spcBef>
                  <a:buNone/>
                </a:pPr>
                <a:r>
                  <a:rPr lang="ja-JP" altLang="en-US" sz="2400" dirty="0" smtClean="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smtClean="0"/>
                  <a:t> </a:t>
                </a:r>
                <a:r>
                  <a:rPr lang="ja-JP" altLang="en-US" sz="2400" dirty="0" smtClean="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22584" y="361417"/>
                <a:ext cx="5846247"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b="1" dirty="0" smtClean="0">
                    <a:latin typeface="Times New Roman" panose="02020603050405020304" pitchFamily="18" charset="0"/>
                    <a:cs typeface="Times New Roman" panose="02020603050405020304" pitchFamily="18" charset="0"/>
                  </a:rPr>
                  <a:t>出力層</a:t>
                </a:r>
                <a:r>
                  <a:rPr lang="ja-JP" altLang="en-US" sz="2000" b="1" dirty="0" smtClean="0">
                    <a:latin typeface="Times New Roman" panose="02020603050405020304" pitchFamily="18" charset="0"/>
                    <a:cs typeface="Times New Roman" panose="02020603050405020304" pitchFamily="18" charset="0"/>
                  </a:rPr>
                  <a:t>につい</a:t>
                </a:r>
                <a:r>
                  <a:rPr lang="ja-JP" altLang="en-US" sz="2000" b="1" dirty="0">
                    <a:latin typeface="Times New Roman" panose="02020603050405020304" pitchFamily="18" charset="0"/>
                    <a:cs typeface="Times New Roman" panose="02020603050405020304" pitchFamily="18" charset="0"/>
                  </a:rPr>
                  <a:t>て</a:t>
                </a:r>
                <a:r>
                  <a:rPr lang="ja-JP" altLang="en-US" sz="2000" b="1" dirty="0" smtClean="0">
                    <a:latin typeface="Times New Roman" panose="02020603050405020304" pitchFamily="18" charset="0"/>
                    <a:cs typeface="Times New Roman" panose="02020603050405020304" pitchFamily="18" charset="0"/>
                  </a:rPr>
                  <a:t>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22584" y="361417"/>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教師信号</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7941636" y="5934670"/>
            <a:ext cx="4177747" cy="923330"/>
          </a:xfrm>
          <a:prstGeom prst="rect">
            <a:avLst/>
          </a:prstGeom>
        </p:spPr>
        <p:txBody>
          <a:bodyPr wrap="none">
            <a:spAutoFit/>
          </a:bodyPr>
          <a:lstStyle/>
          <a:p>
            <a:pPr algn="r"/>
            <a:r>
              <a:rPr lang="ja-JP" altLang="en-US" b="1" dirty="0" smtClean="0">
                <a:solidFill>
                  <a:srgbClr val="FF0000"/>
                </a:solidFill>
                <a:latin typeface="Times New Roman" panose="02020603050405020304" pitchFamily="18" charset="0"/>
                <a:cs typeface="Times New Roman" panose="02020603050405020304" pitchFamily="18" charset="0"/>
              </a:rPr>
              <a:t>補足資料</a:t>
            </a:r>
            <a:endParaRPr lang="en-US" altLang="ja-JP" b="1" dirty="0" smtClean="0">
              <a:solidFill>
                <a:srgbClr val="FF0000"/>
              </a:solidFill>
              <a:latin typeface="Times New Roman" panose="02020603050405020304" pitchFamily="18" charset="0"/>
              <a:cs typeface="Times New Roman" panose="02020603050405020304" pitchFamily="18" charset="0"/>
            </a:endParaRPr>
          </a:p>
          <a:p>
            <a:pPr algn="r"/>
            <a:r>
              <a:rPr lang="ja-JP" altLang="en-US" b="1" dirty="0" smtClean="0">
                <a:solidFill>
                  <a:srgbClr val="FF0000"/>
                </a:solidFill>
              </a:rPr>
              <a:t>目的関数</a:t>
            </a:r>
            <a:r>
              <a:rPr lang="en-US" altLang="ja-JP" b="1" dirty="0" smtClean="0">
                <a:solidFill>
                  <a:srgbClr val="FF0000"/>
                </a:solidFill>
              </a:rPr>
              <a:t>J</a:t>
            </a:r>
            <a:r>
              <a:rPr lang="ja-JP" altLang="en-US" b="1" dirty="0" smtClean="0">
                <a:solidFill>
                  <a:srgbClr val="FF0000"/>
                </a:solidFill>
              </a:rPr>
              <a:t>は</a:t>
            </a:r>
            <a:r>
              <a:rPr lang="en-US" altLang="ja-JP" b="1" dirty="0" smtClean="0">
                <a:solidFill>
                  <a:srgbClr val="FF0000"/>
                </a:solidFill>
              </a:rPr>
              <a:t>Loss</a:t>
            </a:r>
            <a:r>
              <a:rPr lang="ja-JP" altLang="en-US" b="1" dirty="0" smtClean="0">
                <a:solidFill>
                  <a:srgbClr val="FF0000"/>
                </a:solidFill>
              </a:rPr>
              <a:t>と呼ばれ</a:t>
            </a:r>
            <a:endParaRPr lang="en-US" altLang="ja-JP" b="1" dirty="0" smtClean="0">
              <a:solidFill>
                <a:srgbClr val="FF0000"/>
              </a:solidFill>
            </a:endParaRPr>
          </a:p>
          <a:p>
            <a:pPr algn="r"/>
            <a:r>
              <a:rPr lang="ja-JP" altLang="en-US" b="1" dirty="0" smtClean="0">
                <a:solidFill>
                  <a:srgbClr val="FF0000"/>
                </a:solidFill>
              </a:rPr>
              <a:t>このスライドとは違うものもよく利用される</a:t>
            </a:r>
            <a:endParaRPr lang="ja-JP" altLang="en-US" b="1" dirty="0">
              <a:solidFill>
                <a:srgbClr val="FF0000"/>
              </a:solidFill>
            </a:endParaRP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337141"/>
                <a:ext cx="5140943"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 </a:t>
                </a:r>
                <a:r>
                  <a:rPr kumimoji="1" lang="en-US" altLang="ja-JP" sz="2000" b="1" dirty="0" smtClean="0">
                    <a:latin typeface="Times New Roman" panose="02020603050405020304" pitchFamily="18" charset="0"/>
                    <a:cs typeface="Times New Roman" panose="02020603050405020304" pitchFamily="18" charset="0"/>
                  </a:rPr>
                  <a:t>– </a:t>
                </a:r>
                <a:r>
                  <a:rPr lang="ja-JP" altLang="en-US" sz="2000" b="1" dirty="0" smtClean="0">
                    <a:latin typeface="Times New Roman" panose="02020603050405020304" pitchFamily="18" charset="0"/>
                    <a:cs typeface="Times New Roman" panose="02020603050405020304" pitchFamily="18" charset="0"/>
                  </a:rPr>
                  <a:t>中間</a:t>
                </a:r>
                <a:r>
                  <a:rPr lang="ja-JP" altLang="en-US" sz="2000" b="1" dirty="0">
                    <a:latin typeface="Times New Roman" panose="02020603050405020304" pitchFamily="18" charset="0"/>
                    <a:cs typeface="Times New Roman" panose="02020603050405020304" pitchFamily="18" charset="0"/>
                  </a:rPr>
                  <a:t>層</a:t>
                </a:r>
                <a:r>
                  <a:rPr lang="ja-JP" altLang="en-US" sz="2000" b="1" dirty="0" smtClean="0">
                    <a:latin typeface="Times New Roman" panose="02020603050405020304" pitchFamily="18" charset="0"/>
                    <a:cs typeface="Times New Roman" panose="02020603050405020304" pitchFamily="18" charset="0"/>
                  </a:rPr>
                  <a:t>について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b="0" i="1" smtClean="0">
                                <a:solidFill>
                                  <a:srgbClr val="FF0000"/>
                                </a:solidFill>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337141"/>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105577" y="3947927"/>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i="1">
                                  <a:solidFill>
                                    <a:srgbClr val="FF0000"/>
                                  </a:solidFill>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多変数関数の連鎖律を利用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105577" y="3947927"/>
                <a:ext cx="3886513" cy="2618537"/>
              </a:xfrm>
              <a:prstGeom prst="rect">
                <a:avLst/>
              </a:prstGeom>
              <a:blipFill rotWithShape="0">
                <a:blip r:embed="rId7"/>
                <a:stretch>
                  <a:fillRect l="-1727" r="-942"/>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146295" cy="5143499"/>
              </a:xfrm>
            </p:spPr>
            <p:txBody>
              <a:bodyPr>
                <a:noAutofit/>
              </a:bodyPr>
              <a:lstStyle/>
              <a:p>
                <a:pPr marL="0" indent="0">
                  <a:lnSpc>
                    <a:spcPct val="100000"/>
                  </a:lnSpc>
                  <a:spcBef>
                    <a:spcPts val="600"/>
                  </a:spcBef>
                  <a:spcAft>
                    <a:spcPts val="300"/>
                  </a:spcAft>
                  <a:buNone/>
                </a:pPr>
                <a:r>
                  <a:rPr lang="ja-JP" altLang="en-US" sz="2000" b="1" dirty="0" smtClean="0">
                    <a:latin typeface="Times New Roman" panose="02020603050405020304" pitchFamily="18" charset="0"/>
                    <a:cs typeface="Times New Roman" panose="02020603050405020304" pitchFamily="18" charset="0"/>
                  </a:rPr>
                  <a:t>誤差逆伝播法</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smtClean="0">
                    <a:latin typeface="Times New Roman" panose="02020603050405020304" pitchFamily="18" charset="0"/>
                    <a:cs typeface="Times New Roman" panose="02020603050405020304" pitchFamily="18" charset="0"/>
                  </a:rPr>
                  <a:t>ひとつずつ（または一定数）教師データ</a:t>
                </a:r>
                <a:r>
                  <a:rPr lang="en-US" altLang="ja-JP" sz="1800" dirty="0" smtClean="0">
                    <a:latin typeface="Times New Roman" panose="02020603050405020304" pitchFamily="18" charset="0"/>
                    <a:cs typeface="Times New Roman" panose="02020603050405020304" pitchFamily="18" charset="0"/>
                  </a:rPr>
                  <a:t>(</a:t>
                </a:r>
                <a:r>
                  <a:rPr lang="en-US" altLang="ja-JP" sz="1800" b="1" dirty="0" smtClean="0">
                    <a:latin typeface="Times New Roman" panose="02020603050405020304" pitchFamily="18" charset="0"/>
                    <a:cs typeface="Times New Roman" panose="02020603050405020304" pitchFamily="18" charset="0"/>
                  </a:rPr>
                  <a:t>x, t)</a:t>
                </a:r>
                <a:r>
                  <a:rPr lang="ja-JP" altLang="en-US" sz="1800" dirty="0" smtClean="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smtClean="0">
                    <a:latin typeface="Times New Roman" panose="02020603050405020304" pitchFamily="18" charset="0"/>
                    <a:cs typeface="Times New Roman" panose="02020603050405020304" pitchFamily="18" charset="0"/>
                  </a:rPr>
                  <a:t>更新する手法</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1. </a:t>
                </a:r>
                <a:r>
                  <a:rPr lang="ja-JP" altLang="en-US" sz="1800" dirty="0" smtClean="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2. </a:t>
                </a:r>
                <a:r>
                  <a:rPr lang="ja-JP" altLang="en-US" sz="1800" dirty="0" smtClean="0">
                    <a:latin typeface="Times New Roman" panose="02020603050405020304" pitchFamily="18" charset="0"/>
                    <a:cs typeface="Times New Roman" panose="02020603050405020304" pitchFamily="18" charset="0"/>
                  </a:rPr>
                  <a:t>あ</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a:t>
                </a:r>
                <a:r>
                  <a:rPr lang="en-US" altLang="ja-JP" sz="1800" b="1" dirty="0" smtClean="0">
                    <a:latin typeface="Times New Roman" panose="02020603050405020304" pitchFamily="18" charset="0"/>
                    <a:cs typeface="Times New Roman" panose="02020603050405020304" pitchFamily="18" charset="0"/>
                  </a:rPr>
                  <a:t>t</a:t>
                </a:r>
                <a:r>
                  <a:rPr lang="en-US" altLang="ja-JP" sz="1800" dirty="0" smtClean="0">
                    <a:latin typeface="Times New Roman" panose="02020603050405020304" pitchFamily="18" charset="0"/>
                    <a:cs typeface="Times New Roman" panose="02020603050405020304" pitchFamily="18" charset="0"/>
                  </a:rPr>
                  <a:t>)</a:t>
                </a:r>
                <a:r>
                  <a:rPr lang="ja-JP" altLang="en-US" sz="1800" dirty="0" smtClean="0">
                    <a:latin typeface="Times New Roman" panose="02020603050405020304" pitchFamily="18" charset="0"/>
                    <a:cs typeface="Times New Roman" panose="02020603050405020304" pitchFamily="18" charset="0"/>
                  </a:rPr>
                  <a:t>を読み込み</a:t>
                </a:r>
                <a:r>
                  <a:rPr lang="en-US" altLang="ja-JP" sz="1800"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2-0. NN</a:t>
                </a:r>
                <a:r>
                  <a:rPr lang="ja-JP" altLang="en-US" sz="1800" dirty="0" smtClean="0">
                    <a:latin typeface="Times New Roman" panose="02020603050405020304" pitchFamily="18" charset="0"/>
                    <a:cs typeface="Times New Roman" panose="02020603050405020304" pitchFamily="18" charset="0"/>
                  </a:rPr>
                  <a:t>を計算し全層におけ</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出力 を得る</a:t>
                </a:r>
                <a:r>
                  <a:rPr lang="ja-JP" altLang="en-US"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2-1. </a:t>
                </a:r>
                <a:r>
                  <a:rPr lang="ja-JP" altLang="en-US" sz="1800" dirty="0" smtClean="0">
                    <a:latin typeface="Times New Roman" panose="02020603050405020304" pitchFamily="18" charset="0"/>
                    <a:cs typeface="Times New Roman" panose="02020603050405020304" pitchFamily="18" charset="0"/>
                  </a:rPr>
                  <a:t>出力層の誤差を計算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ユニット</a:t>
                </a:r>
                <a:r>
                  <a:rPr lang="en-US" altLang="ja-JP" sz="1800" i="1" dirty="0" smtClean="0">
                    <a:latin typeface="Times New Roman" panose="02020603050405020304" pitchFamily="18" charset="0"/>
                    <a:cs typeface="Times New Roman" panose="02020603050405020304" pitchFamily="18" charset="0"/>
                  </a:rPr>
                  <a:t>k</a:t>
                </a:r>
                <a:r>
                  <a:rPr lang="ja-JP" altLang="en-US" sz="1800" dirty="0" smtClean="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2-2. </a:t>
                </a:r>
                <a:r>
                  <a:rPr lang="ja-JP" altLang="en-US" sz="1800" dirty="0" smtClean="0">
                    <a:latin typeface="Times New Roman" panose="02020603050405020304" pitchFamily="18" charset="0"/>
                    <a:cs typeface="Times New Roman" panose="02020603050405020304" pitchFamily="18" charset="0"/>
                  </a:rPr>
                  <a:t>中間層の</a:t>
                </a:r>
                <a:r>
                  <a:rPr lang="ja-JP" altLang="en-US" sz="1800" dirty="0">
                    <a:latin typeface="Times New Roman" panose="02020603050405020304" pitchFamily="18" charset="0"/>
                    <a:cs typeface="Times New Roman" panose="02020603050405020304" pitchFamily="18" charset="0"/>
                  </a:rPr>
                  <a:t>誤差を</a:t>
                </a:r>
                <a:r>
                  <a:rPr lang="ja-JP" altLang="en-US" sz="1800" dirty="0" smtClean="0">
                    <a:latin typeface="Times New Roman" panose="02020603050405020304" pitchFamily="18" charset="0"/>
                    <a:cs typeface="Times New Roman" panose="02020603050405020304" pitchFamily="18" charset="0"/>
                  </a:rPr>
                  <a:t>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a:t>
                </a:r>
                <a:r>
                  <a:rPr lang="ja-JP" altLang="en-US" sz="1800" dirty="0" smtClean="0">
                    <a:latin typeface="Times New Roman" panose="02020603050405020304" pitchFamily="18" charset="0"/>
                    <a:cs typeface="Times New Roman" panose="02020603050405020304" pitchFamily="18" charset="0"/>
                  </a:rPr>
                  <a:t>の</a:t>
                </a:r>
                <a:r>
                  <a:rPr lang="ja-JP" altLang="en-US" sz="1800" dirty="0">
                    <a:latin typeface="Times New Roman" panose="02020603050405020304" pitchFamily="18" charset="0"/>
                    <a:cs typeface="Times New Roman" panose="02020603050405020304" pitchFamily="18" charset="0"/>
                  </a:rPr>
                  <a:t>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2-3. </a:t>
                </a:r>
                <a:r>
                  <a:rPr lang="ja-JP" altLang="en-US" sz="1800" dirty="0" smtClean="0">
                    <a:latin typeface="Times New Roman" panose="02020603050405020304" pitchFamily="18" charset="0"/>
                    <a:cs typeface="Times New Roman" panose="02020603050405020304" pitchFamily="18" charset="0"/>
                  </a:rPr>
                  <a:t>重みを以下の通り更新</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smtClean="0">
                    <a:latin typeface="Times New Roman" panose="02020603050405020304" pitchFamily="18" charset="0"/>
                    <a:cs typeface="Times New Roman" panose="02020603050405020304" pitchFamily="18" charset="0"/>
                  </a:rPr>
                  <a:t> </a:t>
                </a:r>
                <a:endParaRPr lang="en-US" altLang="ja-JP" sz="2000" dirty="0" smtClean="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146295" cy="5143499"/>
              </a:xfrm>
              <a:blipFill rotWithShape="0">
                <a:blip r:embed="rId2"/>
                <a:stretch>
                  <a:fillRect l="-1091" t="-592" r="-794"/>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smtClean="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smtClean="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smtClean="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smtClean="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smtClean="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smtClean="0">
                <a:latin typeface="Times New Roman" panose="02020603050405020304" pitchFamily="18" charset="0"/>
                <a:cs typeface="Times New Roman" panose="02020603050405020304" pitchFamily="18" charset="0"/>
              </a:rPr>
              <a:t>教師データをひとつピックアップし、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2-0 </a:t>
            </a:r>
            <a:r>
              <a:rPr lang="ja-JP" altLang="en-US" sz="1600" dirty="0" smtClean="0">
                <a:latin typeface="Times New Roman" panose="02020603050405020304" pitchFamily="18" charset="0"/>
                <a:cs typeface="Times New Roman" panose="02020603050405020304" pitchFamily="18" charset="0"/>
              </a:rPr>
              <a:t>前進方向に出力を計算し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逆方向に誤差を計算し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2-3 </a:t>
            </a:r>
            <a:r>
              <a:rPr lang="ja-JP" altLang="en-US" sz="1600" dirty="0" smtClean="0">
                <a:latin typeface="Times New Roman" panose="02020603050405020304" pitchFamily="18" charset="0"/>
                <a:cs typeface="Times New Roman" panose="02020603050405020304" pitchFamily="18" charset="0"/>
              </a:rPr>
              <a:t>出力と誤差を用いて重みを更新</a:t>
            </a:r>
            <a:endParaRPr lang="en-US" altLang="ja-JP" sz="1600" dirty="0" smtClean="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特徴量（数値データ）を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円形度に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より、入力画像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a:t>
            </a:r>
            <a:r>
              <a:rPr lang="ja-JP" altLang="en-US" sz="2400" dirty="0" smtClean="0"/>
              <a:t>射影（配置）し</a:t>
            </a:r>
            <a:r>
              <a:rPr lang="ja-JP" altLang="en-US" sz="2400" dirty="0"/>
              <a:t>、クラス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を特徴空間に射影</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画像も特徴空間射</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が一番近い正解</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返</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185023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特徴</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抽出の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二値化、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平滑化、先鋭化、特徴保存平滑化、など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627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有名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6174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14278</TotalTime>
  <Words>3428</Words>
  <Application>Microsoft Office PowerPoint</Application>
  <PresentationFormat>ワイド画面</PresentationFormat>
  <Paragraphs>1005</Paragraphs>
  <Slides>48</Slides>
  <Notes>9</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メイリオ</vt:lpstr>
      <vt:lpstr>Arial</vt:lpstr>
      <vt:lpstr>Calibri</vt:lpstr>
      <vt:lpstr>Cambria Math</vt:lpstr>
      <vt:lpstr>Shruti</vt:lpstr>
      <vt:lpstr>Times New Roman</vt:lpstr>
      <vt:lpstr>Wingdings</vt:lpstr>
      <vt:lpstr>Office テーマ</vt:lpstr>
      <vt:lpstr>ビットマップ イメージ</vt:lpstr>
      <vt:lpstr>デジタルメディア処理2</vt:lpstr>
      <vt:lpstr>デジタルメディア処理２、2018（前期）</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準備 : クラス識別でやりたいこと </vt:lpstr>
      <vt:lpstr>準備 : クラス識別でやりたいこと </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パーセプトロンの直感的な説明（内積表現）</vt:lpstr>
      <vt:lpstr>パーセプトロン</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パーセプトロンの性質</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437</cp:revision>
  <cp:lastPrinted>2018-06-07T03:05:34Z</cp:lastPrinted>
  <dcterms:created xsi:type="dcterms:W3CDTF">2017-01-19T02:23:36Z</dcterms:created>
  <dcterms:modified xsi:type="dcterms:W3CDTF">2018-06-07T03:05:53Z</dcterms:modified>
</cp:coreProperties>
</file>