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69" r:id="rId2"/>
    <p:sldId id="390" r:id="rId3"/>
    <p:sldId id="393" r:id="rId4"/>
    <p:sldId id="391" r:id="rId5"/>
    <p:sldId id="416" r:id="rId6"/>
    <p:sldId id="417" r:id="rId7"/>
    <p:sldId id="418" r:id="rId8"/>
    <p:sldId id="419" r:id="rId9"/>
    <p:sldId id="421" r:id="rId10"/>
    <p:sldId id="420" r:id="rId11"/>
    <p:sldId id="424" r:id="rId12"/>
    <p:sldId id="425" r:id="rId13"/>
    <p:sldId id="400" r:id="rId14"/>
    <p:sldId id="395" r:id="rId15"/>
    <p:sldId id="426" r:id="rId16"/>
    <p:sldId id="428" r:id="rId17"/>
    <p:sldId id="430" r:id="rId18"/>
    <p:sldId id="429" r:id="rId19"/>
    <p:sldId id="398" r:id="rId20"/>
    <p:sldId id="431" r:id="rId21"/>
    <p:sldId id="432" r:id="rId22"/>
    <p:sldId id="437" r:id="rId23"/>
    <p:sldId id="433" r:id="rId24"/>
    <p:sldId id="434" r:id="rId25"/>
    <p:sldId id="435" r:id="rId26"/>
    <p:sldId id="436" r:id="rId27"/>
    <p:sldId id="438" r:id="rId28"/>
    <p:sldId id="439" r:id="rId29"/>
    <p:sldId id="401" r:id="rId30"/>
    <p:sldId id="423" r:id="rId31"/>
    <p:sldId id="440" r:id="rId32"/>
    <p:sldId id="442" r:id="rId33"/>
    <p:sldId id="441" r:id="rId34"/>
    <p:sldId id="397" r:id="rId35"/>
    <p:sldId id="405" r:id="rId36"/>
    <p:sldId id="406" r:id="rId37"/>
    <p:sldId id="407" r:id="rId38"/>
    <p:sldId id="408" r:id="rId39"/>
    <p:sldId id="411" r:id="rId40"/>
    <p:sldId id="409" r:id="rId41"/>
    <p:sldId id="412" r:id="rId42"/>
    <p:sldId id="413" r:id="rId43"/>
    <p:sldId id="415" r:id="rId44"/>
    <p:sldId id="414" r:id="rId45"/>
    <p:sldId id="394" r:id="rId46"/>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4" autoAdjust="0"/>
    <p:restoredTop sz="54623" autoAdjust="0"/>
  </p:normalViewPr>
  <p:slideViewPr>
    <p:cSldViewPr snapToGrid="0">
      <p:cViewPr>
        <p:scale>
          <a:sx n="50" d="100"/>
          <a:sy n="50" d="100"/>
        </p:scale>
        <p:origin x="1668" y="4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2018/12/27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dirty="0" smtClean="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99533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r>
                  <a:rPr lang="en-US" altLang="ja-JP" sz="1200" dirty="0" smtClean="0"/>
                  <a:t>(DCTII</a:t>
                </a:r>
                <a:r>
                  <a:rPr lang="ja-JP" altLang="en-US" sz="1200" dirty="0" smtClean="0"/>
                  <a:t>と</a:t>
                </a:r>
                <a:r>
                  <a:rPr lang="en-US" altLang="ja-JP" sz="1200" dirty="0" smtClean="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 </a:t>
                </a:r>
                <a:endParaRPr lang="en-US" altLang="ja-JP" sz="120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smtClean="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smtClean="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この定義だと</a:t>
                </a:r>
                <a:r>
                  <a:rPr lang="en-US" altLang="ja-JP" sz="1200" dirty="0" smtClean="0">
                    <a:latin typeface="メイリオ" panose="020B0604030504040204" pitchFamily="50" charset="-128"/>
                    <a:ea typeface="メイリオ" panose="020B0604030504040204" pitchFamily="50" charset="-128"/>
                  </a:rPr>
                  <a:t>F = C f , C^-1 = C^T </a:t>
                </a:r>
                <a:r>
                  <a:rPr lang="ja-JP" altLang="en-US" sz="1200" dirty="0" smtClean="0">
                    <a:latin typeface="メイリオ" panose="020B0604030504040204" pitchFamily="50" charset="-128"/>
                    <a:ea typeface="メイリオ" panose="020B0604030504040204" pitchFamily="50" charset="-128"/>
                  </a:rPr>
                  <a:t>になる</a:t>
                </a: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35</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圧縮後の画像はよく見るとアーティファクトが乗ってる</a:t>
            </a:r>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38</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40</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150635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44</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a:t>
            </a:r>
            <a:r>
              <a:rPr lang="ja-JP" altLang="en-US" dirty="0" smtClean="0"/>
              <a:t>と</a:t>
            </a:r>
            <a:r>
              <a:rPr lang="en-US" altLang="ja-JP" dirty="0" smtClean="0"/>
              <a:t>B</a:t>
            </a:r>
            <a:r>
              <a:rPr lang="ja-JP" altLang="en-US" dirty="0" smtClean="0"/>
              <a:t>が</a:t>
            </a:r>
            <a:r>
              <a:rPr lang="ja-JP" altLang="en-US" dirty="0" smtClean="0">
                <a:hlinkClick r:id="rId3" tooltip="独立 (確率論)"/>
              </a:rPr>
              <a:t>独立</a:t>
            </a:r>
            <a:r>
              <a:rPr lang="ja-JP" altLang="en-US" dirty="0" smtClean="0"/>
              <a:t>な事象の場合、「</a:t>
            </a:r>
            <a:r>
              <a:rPr lang="en-US" altLang="ja-JP" dirty="0" smtClean="0"/>
              <a:t>A</a:t>
            </a:r>
            <a:r>
              <a:rPr lang="ja-JP" altLang="en-US" dirty="0" smtClean="0"/>
              <a:t>も</a:t>
            </a:r>
            <a:r>
              <a:rPr lang="en-US" altLang="ja-JP" dirty="0" smtClean="0"/>
              <a:t>B</a:t>
            </a:r>
            <a:r>
              <a:rPr lang="ja-JP" altLang="en-US" dirty="0" smtClean="0"/>
              <a:t>も起こる」という事象の情報量は、</a:t>
            </a:r>
            <a:r>
              <a:rPr lang="en-US" altLang="ja-JP" dirty="0" smtClean="0"/>
              <a:t>A</a:t>
            </a:r>
            <a:r>
              <a:rPr lang="ja-JP" altLang="en-US" dirty="0" smtClean="0"/>
              <a:t>の情報量と</a:t>
            </a:r>
            <a:r>
              <a:rPr lang="en-US" altLang="ja-JP" dirty="0" smtClean="0"/>
              <a:t>B</a:t>
            </a:r>
            <a:r>
              <a:rPr lang="ja-JP" altLang="en-US" dirty="0" smtClean="0"/>
              <a:t>の情報量の和である。 </a:t>
            </a:r>
            <a:r>
              <a:rPr lang="en-US" altLang="ja-JP" dirty="0" smtClean="0"/>
              <a:t>[from </a:t>
            </a:r>
            <a:r>
              <a:rPr lang="en-US" altLang="ja-JP" dirty="0" err="1" smtClean="0"/>
              <a:t>wikipedia</a:t>
            </a:r>
            <a:r>
              <a:rPr lang="en-US" altLang="ja-JP" dirty="0" smtClean="0"/>
              <a:t>]</a:t>
            </a:r>
            <a:endParaRPr kumimoji="1" lang="en-US" altLang="ja-JP" dirty="0" smtClean="0"/>
          </a:p>
          <a:p>
            <a:r>
              <a:rPr kumimoji="1" lang="ja-JP" altLang="en-US" dirty="0" smtClean="0"/>
              <a:t>これは</a:t>
            </a:r>
            <a:r>
              <a:rPr kumimoji="1" lang="en-US" altLang="ja-JP" dirty="0" smtClean="0"/>
              <a:t>P(A</a:t>
            </a:r>
            <a:r>
              <a:rPr kumimoji="1" lang="ja-JP" altLang="en-US" dirty="0" smtClean="0"/>
              <a:t>∩</a:t>
            </a:r>
            <a:r>
              <a:rPr kumimoji="1" lang="en-US" altLang="ja-JP" dirty="0" smtClean="0"/>
              <a:t>B)=P(A)P(B)</a:t>
            </a:r>
            <a:r>
              <a:rPr kumimoji="1" lang="ja-JP" altLang="en-US" dirty="0" smtClean="0"/>
              <a:t>より証明可能</a:t>
            </a:r>
            <a:endParaRPr kumimoji="1" lang="en-US" altLang="ja-JP" dirty="0" smtClean="0"/>
          </a:p>
          <a:p>
            <a:endParaRPr kumimoji="1" lang="en-US" altLang="ja-JP" dirty="0" smtClean="0"/>
          </a:p>
          <a:p>
            <a:r>
              <a:rPr kumimoji="1" lang="en-US" altLang="ja-JP" dirty="0" smtClean="0"/>
              <a:t>13 / 52</a:t>
            </a:r>
          </a:p>
          <a:p>
            <a:r>
              <a:rPr kumimoji="1" lang="en-US" altLang="ja-JP" dirty="0" smtClean="0"/>
              <a:t>26 / 52</a:t>
            </a:r>
          </a:p>
          <a:p>
            <a:r>
              <a:rPr kumimoji="1" lang="en-US" altLang="ja-JP" dirty="0" smtClean="0"/>
              <a:t>12 / 52</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 : -log(13 / 52)</a:t>
            </a:r>
          </a:p>
          <a:p>
            <a:r>
              <a:rPr kumimoji="1" lang="en-US" altLang="ja-JP" dirty="0" smtClean="0"/>
              <a:t>B : -log(24 / 52)</a:t>
            </a:r>
          </a:p>
          <a:p>
            <a:r>
              <a:rPr kumimoji="1" lang="en-US" altLang="ja-JP" dirty="0" smtClean="0"/>
              <a:t>C : -log(12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前スライドが良く見かける説明だけど正直よくわからんという人も多そう</a:t>
            </a:r>
            <a:endParaRPr kumimoji="1" lang="en-US" altLang="ja-JP" dirty="0" smtClean="0"/>
          </a:p>
          <a:p>
            <a:r>
              <a:rPr kumimoji="1" lang="ja-JP" altLang="en-US" dirty="0" smtClean="0"/>
              <a:t>（学生時代の井尻は計算方法はわかったけど，その意味については納得できなかった）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このゲーム中にこっそり教えてくれるという設定はとても分かりやすい</a:t>
            </a:r>
            <a:endParaRPr kumimoji="1" lang="en-US" altLang="ja-JP" dirty="0" smtClean="0"/>
          </a:p>
          <a:p>
            <a:r>
              <a:rPr kumimoji="1" lang="ja-JP" altLang="en-US" dirty="0" smtClean="0"/>
              <a:t>参考</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5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310.png"/><Relationship Id="rId4" Type="http://schemas.openxmlformats.org/officeDocument/2006/relationships/image" Target="../media/image210.png"/></Relationships>
</file>

<file path=ppt/slides/_rels/slide36.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4.png"/><Relationship Id="rId7" Type="http://schemas.openxmlformats.org/officeDocument/2006/relationships/image" Target="../media/image9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10.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5.png"/><Relationship Id="rId9" Type="http://schemas.openxmlformats.org/officeDocument/2006/relationships/image" Target="../media/image114.png"/></Relationships>
</file>

<file path=ppt/slides/_rels/slide37.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55" Type="http://schemas.openxmlformats.org/officeDocument/2006/relationships/image" Target="../media/image68.png"/><Relationship Id="rId63" Type="http://schemas.openxmlformats.org/officeDocument/2006/relationships/image" Target="../media/image76.png"/><Relationship Id="rId68" Type="http://schemas.openxmlformats.org/officeDocument/2006/relationships/image" Target="../media/image81.png"/><Relationship Id="rId7" Type="http://schemas.openxmlformats.org/officeDocument/2006/relationships/image" Target="../media/image20.png"/><Relationship Id="rId71" Type="http://schemas.openxmlformats.org/officeDocument/2006/relationships/image" Target="../media/image82.png"/><Relationship Id="rId2" Type="http://schemas.openxmlformats.org/officeDocument/2006/relationships/image" Target="../media/image130.png"/><Relationship Id="rId16" Type="http://schemas.openxmlformats.org/officeDocument/2006/relationships/image" Target="../media/image29.png"/><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8" Type="http://schemas.openxmlformats.org/officeDocument/2006/relationships/image" Target="../media/image71.png"/><Relationship Id="rId66" Type="http://schemas.openxmlformats.org/officeDocument/2006/relationships/image" Target="../media/image79.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57" Type="http://schemas.openxmlformats.org/officeDocument/2006/relationships/image" Target="../media/image70.png"/><Relationship Id="rId61" Type="http://schemas.openxmlformats.org/officeDocument/2006/relationships/image" Target="../media/image74.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60" Type="http://schemas.openxmlformats.org/officeDocument/2006/relationships/image" Target="../media/image73.png"/><Relationship Id="rId65" Type="http://schemas.openxmlformats.org/officeDocument/2006/relationships/image" Target="../media/image7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56" Type="http://schemas.openxmlformats.org/officeDocument/2006/relationships/image" Target="../media/image69.png"/><Relationship Id="rId64" Type="http://schemas.openxmlformats.org/officeDocument/2006/relationships/image" Target="../media/image77.png"/><Relationship Id="rId69" Type="http://schemas.openxmlformats.org/officeDocument/2006/relationships/image" Target="../media/image800.png"/><Relationship Id="rId8" Type="http://schemas.openxmlformats.org/officeDocument/2006/relationships/image" Target="../media/image21.png"/><Relationship Id="rId51" Type="http://schemas.openxmlformats.org/officeDocument/2006/relationships/image" Target="../media/image64.png"/><Relationship Id="rId3" Type="http://schemas.openxmlformats.org/officeDocument/2006/relationships/image" Target="../media/image16.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59" Type="http://schemas.openxmlformats.org/officeDocument/2006/relationships/image" Target="../media/image72.png"/><Relationship Id="rId67" Type="http://schemas.openxmlformats.org/officeDocument/2006/relationships/image" Target="../media/image80.png"/><Relationship Id="rId20" Type="http://schemas.openxmlformats.org/officeDocument/2006/relationships/image" Target="../media/image33.png"/><Relationship Id="rId41" Type="http://schemas.openxmlformats.org/officeDocument/2006/relationships/image" Target="../media/image54.png"/><Relationship Id="rId54" Type="http://schemas.openxmlformats.org/officeDocument/2006/relationships/image" Target="../media/image67.png"/><Relationship Id="rId62" Type="http://schemas.openxmlformats.org/officeDocument/2006/relationships/image" Target="../media/image75.png"/><Relationship Id="rId70" Type="http://schemas.openxmlformats.org/officeDocument/2006/relationships/image" Target="../media/image811.png"/></Relationships>
</file>

<file path=ppt/slides/_rels/slide38.xml.rels><?xml version="1.0" encoding="UTF-8" standalone="yes"?>
<Relationships xmlns="http://schemas.openxmlformats.org/package/2006/relationships"><Relationship Id="rId8" Type="http://schemas.openxmlformats.org/officeDocument/2006/relationships/image" Target="../media/image87.png"/><Relationship Id="rId13" Type="http://schemas.microsoft.com/office/2007/relationships/hdphoto" Target="../media/hdphoto4.wdp"/><Relationship Id="rId18" Type="http://schemas.openxmlformats.org/officeDocument/2006/relationships/image" Target="../media/image94.png"/><Relationship Id="rId3" Type="http://schemas.openxmlformats.org/officeDocument/2006/relationships/image" Target="../media/image83.png"/><Relationship Id="rId21" Type="http://schemas.openxmlformats.org/officeDocument/2006/relationships/image" Target="../media/image97.png"/><Relationship Id="rId7" Type="http://schemas.openxmlformats.org/officeDocument/2006/relationships/image" Target="../media/image86.png"/><Relationship Id="rId12" Type="http://schemas.openxmlformats.org/officeDocument/2006/relationships/image" Target="../media/image89.png"/><Relationship Id="rId17" Type="http://schemas.openxmlformats.org/officeDocument/2006/relationships/image" Target="../media/image93.png"/><Relationship Id="rId2" Type="http://schemas.openxmlformats.org/officeDocument/2006/relationships/notesSlide" Target="../notesSlides/notesSlide14.xml"/><Relationship Id="rId16" Type="http://schemas.openxmlformats.org/officeDocument/2006/relationships/image" Target="../media/image92.png"/><Relationship Id="rId20"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85.png"/><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91.png"/><Relationship Id="rId10" Type="http://schemas.openxmlformats.org/officeDocument/2006/relationships/image" Target="../media/image88.png"/><Relationship Id="rId19" Type="http://schemas.openxmlformats.org/officeDocument/2006/relationships/image" Target="../media/image95.png"/><Relationship Id="rId4" Type="http://schemas.openxmlformats.org/officeDocument/2006/relationships/image" Target="../media/image84.png"/><Relationship Id="rId9" Type="http://schemas.microsoft.com/office/2007/relationships/hdphoto" Target="../media/hdphoto2.wdp"/><Relationship Id="rId14" Type="http://schemas.openxmlformats.org/officeDocument/2006/relationships/image" Target="../media/image9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4.png"/></Relationships>
</file>

<file path=ppt/slides/_rels/slide4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平均情報量</a:t>
            </a:r>
            <a:r>
              <a:rPr kumimoji="1" lang="en-US" altLang="ja-JP" dirty="0" smtClean="0"/>
              <a:t>(</a:t>
            </a:r>
            <a:r>
              <a:rPr kumimoji="1" lang="ja-JP" altLang="en-US" dirty="0" smtClean="0"/>
              <a:t>エントロピー</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11</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xmlns="" val="2975153322"/>
                    </a:ext>
                  </a:extLst>
                </a:gridCol>
                <a:gridCol w="1342190">
                  <a:extLst>
                    <a:ext uri="{9D8B030D-6E8A-4147-A177-3AD203B41FA5}">
                      <a16:colId xmlns:a16="http://schemas.microsoft.com/office/drawing/2014/main" xmlns=""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xmlns="" val="2975153322"/>
                    </a:ext>
                  </a:extLst>
                </a:gridCol>
                <a:gridCol w="1342190">
                  <a:extLst>
                    <a:ext uri="{9D8B030D-6E8A-4147-A177-3AD203B41FA5}">
                      <a16:colId xmlns:a16="http://schemas.microsoft.com/office/drawing/2014/main" xmlns=""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xmlns=""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確率分布が偏った事象系では，何が起きるかは予測しやすい（地域</a:t>
            </a:r>
            <a:r>
              <a:rPr lang="en-US" altLang="ja-JP" sz="2400" dirty="0" smtClean="0"/>
              <a:t>B</a:t>
            </a:r>
            <a:r>
              <a:rPr lang="ja-JP" altLang="en-US" sz="2400" dirty="0" smtClean="0"/>
              <a:t>はどうせ晴れる）ため，その系から得られる情報量は少ない</a:t>
            </a:r>
            <a:r>
              <a:rPr lang="en-US" altLang="ja-JP" sz="2400" dirty="0" smtClean="0">
                <a:sym typeface="Wingdings" panose="05000000000000000000" pitchFamily="2" charset="2"/>
              </a:rPr>
              <a:t> </a:t>
            </a:r>
            <a:r>
              <a:rPr lang="ja-JP" altLang="en-US" sz="2400" b="1" dirty="0" smtClean="0">
                <a:sym typeface="Wingdings" panose="05000000000000000000" pitchFamily="2" charset="2"/>
              </a:rPr>
              <a:t>エントロピーは小さい</a:t>
            </a:r>
            <a:endParaRPr lang="en-US" altLang="ja-JP" sz="2400" b="1" dirty="0" smtClean="0"/>
          </a:p>
          <a:p>
            <a:pPr marL="0" indent="0">
              <a:buNone/>
            </a:pPr>
            <a:r>
              <a:rPr lang="ja-JP" altLang="en-US" sz="2400" dirty="0" smtClean="0"/>
              <a:t>確率分布が均等な事象系では，事象を確認した時の情報量は多い 　　　　　　　　　　　　　　　　　　　　</a:t>
            </a:r>
            <a:r>
              <a:rPr lang="en-US" altLang="ja-JP" sz="2400" b="1" dirty="0" smtClean="0">
                <a:sym typeface="Wingdings" panose="05000000000000000000" pitchFamily="2" charset="2"/>
              </a:rPr>
              <a:t> </a:t>
            </a:r>
            <a:r>
              <a:rPr lang="ja-JP" altLang="en-US" sz="2400" b="1" dirty="0" smtClean="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79916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smtClean="0"/>
              <a:t>もう少し例を</a:t>
            </a:r>
            <a:r>
              <a:rPr lang="en-US" altLang="ja-JP"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5" name="コンテンツ プレースホルダー 4"/>
          <p:cNvSpPr>
            <a:spLocks noGrp="1"/>
          </p:cNvSpPr>
          <p:nvPr>
            <p:ph idx="1"/>
          </p:nvPr>
        </p:nvSpPr>
        <p:spPr>
          <a:xfrm>
            <a:off x="457200" y="914399"/>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r>
              <a:rPr lang="ja-JP" altLang="en-US" dirty="0" smtClean="0"/>
              <a:t>コイントスの表裏の出現確率は等しく，ルーレットの数の出現確率も等しい</a:t>
            </a:r>
            <a:endParaRPr lang="en-US" altLang="ja-JP" dirty="0" smtClean="0"/>
          </a:p>
          <a:p>
            <a:r>
              <a:rPr kumimoji="1" lang="ja-JP" altLang="en-US" dirty="0" smtClean="0"/>
              <a:t>男</a:t>
            </a:r>
            <a:r>
              <a:rPr kumimoji="1" lang="en-US" altLang="ja-JP" dirty="0" smtClean="0"/>
              <a:t>X</a:t>
            </a:r>
            <a:r>
              <a:rPr kumimoji="1" lang="ja-JP" altLang="en-US" dirty="0" smtClean="0"/>
              <a:t>と男</a:t>
            </a:r>
            <a:r>
              <a:rPr kumimoji="1" lang="en-US" altLang="ja-JP" dirty="0" smtClean="0"/>
              <a:t>Y</a:t>
            </a:r>
            <a:r>
              <a:rPr kumimoji="1" lang="ja-JP" altLang="en-US" dirty="0" smtClean="0"/>
              <a:t>どっちの教えてくれる情報量が大きい？</a:t>
            </a:r>
            <a:endParaRPr kumimoji="1" lang="ja-JP" altLang="en-US" dirty="0"/>
          </a:p>
        </p:txBody>
      </p:sp>
    </p:spTree>
    <p:extLst>
      <p:ext uri="{BB962C8B-B14F-4D97-AF65-F5344CB8AC3E}">
        <p14:creationId xmlns:p14="http://schemas.microsoft.com/office/powerpoint/2010/main" val="371026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pPr lvl="7"/>
            <a:endParaRPr kumimoji="1" lang="en-US" altLang="ja-JP" dirty="0" smtClean="0"/>
          </a:p>
          <a:p>
            <a:pPr marL="0" indent="0">
              <a:buNone/>
            </a:pPr>
            <a:r>
              <a:rPr lang="ja-JP" altLang="en-US" dirty="0" smtClean="0"/>
              <a:t>男</a:t>
            </a:r>
            <a:r>
              <a:rPr lang="en-US" altLang="ja-JP" dirty="0" smtClean="0"/>
              <a:t>X</a:t>
            </a:r>
            <a:r>
              <a:rPr lang="ja-JP" altLang="en-US" dirty="0" smtClean="0"/>
              <a:t>の平均情報量</a:t>
            </a:r>
            <a:r>
              <a:rPr lang="en-US" altLang="ja-JP" dirty="0" smtClean="0"/>
              <a:t>: </a:t>
            </a:r>
          </a:p>
          <a:p>
            <a:pPr marL="0" indent="0">
              <a:buNone/>
            </a:pPr>
            <a:endParaRPr kumimoji="1" lang="en-US" altLang="ja-JP" sz="1050"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lvl="7"/>
            <a:endParaRPr lang="en-US" altLang="ja-JP" dirty="0"/>
          </a:p>
          <a:p>
            <a:pPr marL="0" indent="0">
              <a:buNone/>
            </a:pPr>
            <a:r>
              <a:rPr lang="ja-JP" altLang="en-US" dirty="0" smtClean="0"/>
              <a:t>男</a:t>
            </a:r>
            <a:r>
              <a:rPr lang="en-US" altLang="ja-JP" dirty="0" smtClean="0"/>
              <a:t>Y</a:t>
            </a:r>
            <a:r>
              <a:rPr lang="ja-JP" altLang="en-US" dirty="0" smtClean="0"/>
              <a:t>の</a:t>
            </a:r>
            <a:r>
              <a:rPr lang="ja-JP" altLang="en-US" dirty="0"/>
              <a:t>平均</a:t>
            </a:r>
            <a:r>
              <a:rPr lang="ja-JP" altLang="en-US" dirty="0" smtClean="0"/>
              <a:t>情報量</a:t>
            </a:r>
            <a:r>
              <a:rPr lang="en-US" altLang="ja-JP" dirty="0"/>
              <a:t>: </a:t>
            </a:r>
          </a:p>
          <a:p>
            <a:endParaRPr lang="en-US" altLang="ja-JP" dirty="0" smtClean="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smtClean="0">
                <a:solidFill>
                  <a:srgbClr val="C00000"/>
                </a:solidFill>
                <a:latin typeface="メイリオ" panose="020B0604030504040204" pitchFamily="50" charset="-128"/>
                <a:ea typeface="メイリオ" panose="020B0604030504040204" pitchFamily="50" charset="-128"/>
              </a:rPr>
              <a:t>Y</a:t>
            </a:r>
            <a:r>
              <a:rPr lang="ja-JP" altLang="en-US" sz="2800" dirty="0" smtClean="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smtClean="0">
              <a:solidFill>
                <a:srgbClr val="C00000"/>
              </a:solidFill>
              <a:latin typeface="メイリオ" panose="020B0604030504040204" pitchFamily="50" charset="-128"/>
              <a:ea typeface="メイリオ" panose="020B0604030504040204" pitchFamily="50" charset="-128"/>
            </a:endParaRPr>
          </a:p>
          <a:p>
            <a:r>
              <a:rPr lang="ja-JP" altLang="en-US" sz="2800" dirty="0" smtClean="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endParaRPr lang="ja-JP" altLang="en-US" sz="2800" dirty="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7629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 </a:t>
            </a:r>
            <a:r>
              <a:rPr kumimoji="1" lang="ja-JP" altLang="en-US" dirty="0" smtClean="0"/>
              <a:t>エントロピー</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488668"/>
            <a:ext cx="12162972" cy="369332"/>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https://logics-of-blue.com/information-theory-basic/</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759605"/>
            <a:ext cx="11473211" cy="733270"/>
          </a:xfrm>
        </p:spPr>
        <p:txBody>
          <a:bodyPr/>
          <a:lstStyle/>
          <a:p>
            <a:pPr algn="r"/>
            <a:r>
              <a:rPr kumimoji="1" lang="ja-JP" altLang="en-US" b="1" dirty="0" smtClean="0"/>
              <a:t>エントロピー符号化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p:spTree>
    <p:extLst>
      <p:ext uri="{BB962C8B-B14F-4D97-AF65-F5344CB8AC3E}">
        <p14:creationId xmlns:p14="http://schemas.microsoft.com/office/powerpoint/2010/main" val="87802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
        <p:nvSpPr>
          <p:cNvPr id="7" name="コンテンツ プレースホルダー 2"/>
          <p:cNvSpPr txBox="1">
            <a:spLocks/>
          </p:cNvSpPr>
          <p:nvPr/>
        </p:nvSpPr>
        <p:spPr>
          <a:xfrm>
            <a:off x="-10580315"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数字</a:t>
            </a:r>
            <a:r>
              <a:rPr lang="en-US" altLang="ja-JP" sz="2400" dirty="0" smtClean="0"/>
              <a:t>[0~7]</a:t>
            </a:r>
            <a:r>
              <a:rPr lang="ja-JP" altLang="en-US" sz="2400" dirty="0" smtClean="0"/>
              <a:t>を含むデータ</a:t>
            </a:r>
            <a:endParaRPr lang="en-US" altLang="ja-JP" sz="2400" dirty="0" smtClean="0"/>
          </a:p>
          <a:p>
            <a:pPr marL="0" indent="0">
              <a:buNone/>
            </a:pPr>
            <a:r>
              <a:rPr lang="ja-JP" altLang="en-US" sz="2400" dirty="0" smtClean="0"/>
              <a:t>ひとつの数字を表現するのに</a:t>
            </a:r>
            <a:r>
              <a:rPr lang="en-US" altLang="ja-JP" sz="2400" dirty="0" smtClean="0"/>
              <a:t>3bit</a:t>
            </a:r>
            <a:r>
              <a:rPr lang="ja-JP" altLang="en-US" sz="2400" dirty="0" smtClean="0"/>
              <a:t>必要</a:t>
            </a:r>
            <a:endParaRPr lang="en-US" altLang="ja-JP" sz="2400" dirty="0"/>
          </a:p>
          <a:p>
            <a:pPr marL="0" indent="0">
              <a:buNone/>
            </a:pPr>
            <a:r>
              <a:rPr lang="en-US" altLang="ja-JP" sz="3200" dirty="0" smtClean="0">
                <a:solidFill>
                  <a:srgbClr val="C00000"/>
                </a:solidFill>
              </a:rPr>
              <a:t>4414434424474454455555555555444555555444444444444644443442443344442444 </a:t>
            </a:r>
          </a:p>
          <a:p>
            <a:pPr marL="0" indent="0">
              <a:buNone/>
            </a:pPr>
            <a:r>
              <a:rPr lang="en-US" altLang="ja-JP" sz="2400" dirty="0" smtClean="0"/>
              <a:t>(70</a:t>
            </a:r>
            <a:r>
              <a:rPr lang="ja-JP" altLang="en-US" sz="2400" dirty="0" smtClean="0"/>
              <a:t>文字なので，データ量は</a:t>
            </a:r>
            <a:r>
              <a:rPr lang="en-US" altLang="ja-JP" sz="2400" dirty="0" smtClean="0"/>
              <a:t>3*70 = 210 </a:t>
            </a:r>
            <a:r>
              <a:rPr lang="ja-JP" altLang="en-US" sz="2400" dirty="0" smtClean="0"/>
              <a:t>ビット</a:t>
            </a:r>
            <a:r>
              <a:rPr lang="en-US" altLang="ja-JP" sz="2400" dirty="0" smtClean="0"/>
              <a:t>)</a:t>
            </a:r>
          </a:p>
          <a:p>
            <a:pPr marL="0" indent="0">
              <a:buNone/>
            </a:pPr>
            <a:endParaRPr lang="en-US" altLang="ja-JP" sz="2400" dirty="0" smtClean="0"/>
          </a:p>
          <a:p>
            <a:pPr marL="0" indent="0">
              <a:buNone/>
            </a:pPr>
            <a:r>
              <a:rPr lang="ja-JP" altLang="en-US" sz="2400" dirty="0" smtClean="0"/>
              <a:t>アイディア </a:t>
            </a:r>
            <a:r>
              <a:rPr lang="en-US" altLang="ja-JP" sz="2400" dirty="0" smtClean="0"/>
              <a:t>:  </a:t>
            </a:r>
            <a:r>
              <a:rPr lang="ja-JP" altLang="en-US" sz="2400" dirty="0" smtClean="0"/>
              <a:t>出現頻度の高い</a:t>
            </a:r>
            <a:r>
              <a:rPr lang="en-US" altLang="ja-JP" sz="2400" dirty="0" smtClean="0"/>
              <a:t>『4』</a:t>
            </a:r>
            <a:r>
              <a:rPr lang="ja-JP" altLang="en-US" sz="2400" dirty="0" smtClean="0"/>
              <a:t>や</a:t>
            </a:r>
            <a:r>
              <a:rPr lang="en-US" altLang="ja-JP" sz="2400" dirty="0" smtClean="0"/>
              <a:t>『5』</a:t>
            </a:r>
            <a:r>
              <a:rPr lang="ja-JP" altLang="en-US" sz="2400" dirty="0" smtClean="0"/>
              <a:t>に短い符号を割り当てればデータを圧縮できるのでは？</a:t>
            </a:r>
            <a:endParaRPr lang="en-US" altLang="ja-JP" sz="3200" dirty="0" smtClean="0"/>
          </a:p>
        </p:txBody>
      </p:sp>
    </p:spTree>
    <p:extLst>
      <p:ext uri="{BB962C8B-B14F-4D97-AF65-F5344CB8AC3E}">
        <p14:creationId xmlns:p14="http://schemas.microsoft.com/office/powerpoint/2010/main" val="372578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dirty="0" smtClean="0"/>
              <a:t>シンボル </a:t>
            </a:r>
            <a:r>
              <a:rPr kumimoji="1" lang="en-US" altLang="ja-JP" dirty="0" smtClean="0"/>
              <a:t>: </a:t>
            </a:r>
            <a:r>
              <a:rPr kumimoji="1" lang="ja-JP" altLang="en-US" dirty="0" smtClean="0"/>
              <a:t>画像なら画素値，数値列なら数字</a:t>
            </a:r>
            <a:endParaRPr kumimoji="1" lang="en-US" altLang="ja-JP" dirty="0" smtClean="0"/>
          </a:p>
          <a:p>
            <a:pPr lvl="1"/>
            <a:r>
              <a:rPr lang="ja-JP" altLang="en-US" dirty="0"/>
              <a:t>元</a:t>
            </a:r>
            <a:r>
              <a:rPr lang="ja-JP" altLang="en-US" dirty="0" smtClean="0"/>
              <a:t>のデータを完全に復元できる</a:t>
            </a:r>
            <a:r>
              <a:rPr kumimoji="1" lang="ja-JP" altLang="en-US" dirty="0" smtClean="0"/>
              <a:t>可逆圧縮</a:t>
            </a:r>
            <a:endParaRPr kumimoji="1" lang="en-US" altLang="ja-JP" dirty="0" smtClean="0"/>
          </a:p>
          <a:p>
            <a:pPr lvl="1"/>
            <a:r>
              <a:rPr lang="ja-JP" altLang="en-US" dirty="0"/>
              <a:t>ハフマン符号化，算術符号化などが</a:t>
            </a:r>
            <a:r>
              <a:rPr lang="ja-JP" altLang="en-US" dirty="0" smtClean="0"/>
              <a:t>知られる</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17</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181100">
                  <a:extLst>
                    <a:ext uri="{9D8B030D-6E8A-4147-A177-3AD203B41FA5}">
                      <a16:colId xmlns:a16="http://schemas.microsoft.com/office/drawing/2014/main" xmlns="" val="20002"/>
                    </a:ext>
                  </a:extLst>
                </a:gridCol>
                <a:gridCol w="1727200">
                  <a:extLst>
                    <a:ext uri="{9D8B030D-6E8A-4147-A177-3AD203B41FA5}">
                      <a16:colId xmlns:a16="http://schemas.microsoft.com/office/drawing/2014/main" xmlns=""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ある数値列がある　　　</a:t>
            </a:r>
            <a:endParaRPr lang="en-US" altLang="ja-JP" sz="2400" dirty="0" smtClean="0"/>
          </a:p>
          <a:p>
            <a:pPr marL="0" indent="0">
              <a:buNone/>
            </a:pPr>
            <a:r>
              <a:rPr lang="ja-JP" altLang="en-US" sz="2400" dirty="0"/>
              <a:t>　</a:t>
            </a:r>
            <a:r>
              <a:rPr lang="ja-JP" altLang="en-US" sz="2400" dirty="0" smtClean="0"/>
              <a:t>　　　　　</a:t>
            </a:r>
            <a:r>
              <a:rPr lang="en-US" altLang="ja-JP" sz="2400" dirty="0" smtClean="0"/>
              <a:t>“…3</a:t>
            </a:r>
            <a:r>
              <a:rPr lang="en-US" altLang="ja-JP" sz="2400" dirty="0" smtClean="0">
                <a:solidFill>
                  <a:srgbClr val="C00000"/>
                </a:solidFill>
              </a:rPr>
              <a:t>3</a:t>
            </a:r>
            <a:r>
              <a:rPr lang="en-US" altLang="ja-JP" sz="2400" dirty="0" smtClean="0"/>
              <a:t>4</a:t>
            </a:r>
            <a:r>
              <a:rPr lang="en-US" altLang="ja-JP" sz="2400" dirty="0" smtClean="0">
                <a:solidFill>
                  <a:srgbClr val="0070C0"/>
                </a:solidFill>
              </a:rPr>
              <a:t>4</a:t>
            </a:r>
            <a:r>
              <a:rPr lang="en-US" altLang="ja-JP" sz="2400" dirty="0" smtClean="0"/>
              <a:t>21</a:t>
            </a:r>
            <a:r>
              <a:rPr lang="en-US" altLang="ja-JP" sz="2400" dirty="0"/>
              <a:t>…</a:t>
            </a:r>
            <a:r>
              <a:rPr lang="en-US" altLang="ja-JP" sz="2400" dirty="0" smtClean="0"/>
              <a:t>”</a:t>
            </a:r>
            <a:r>
              <a:rPr lang="ja-JP" altLang="en-US" sz="2400" dirty="0" smtClean="0"/>
              <a:t>　</a:t>
            </a:r>
            <a:endParaRPr lang="en-US" altLang="ja-JP" sz="2400" dirty="0" smtClean="0"/>
          </a:p>
          <a:p>
            <a:pPr marL="0" indent="0">
              <a:buNone/>
            </a:pPr>
            <a:r>
              <a:rPr lang="ja-JP" altLang="en-US" sz="2400" dirty="0" smtClean="0"/>
              <a:t>通常の</a:t>
            </a:r>
            <a:r>
              <a:rPr lang="en-US" altLang="ja-JP" sz="2400" dirty="0" smtClean="0"/>
              <a:t>2</a:t>
            </a:r>
            <a:r>
              <a:rPr lang="ja-JP" altLang="en-US" sz="2400" dirty="0" smtClean="0"/>
              <a:t>進数表現では，</a:t>
            </a:r>
            <a:r>
              <a:rPr lang="en-US" altLang="ja-JP" sz="2400" dirty="0" smtClean="0"/>
              <a:t>18bit</a:t>
            </a:r>
            <a:r>
              <a:rPr lang="ja-JP" altLang="en-US" sz="2400" dirty="0" smtClean="0"/>
              <a:t>必用</a:t>
            </a:r>
            <a:endParaRPr lang="en-US" altLang="ja-JP" sz="2400" dirty="0"/>
          </a:p>
          <a:p>
            <a:pPr marL="0" indent="0">
              <a:buNone/>
            </a:pPr>
            <a:r>
              <a:rPr lang="en-US" altLang="ja-JP" sz="2400" dirty="0" smtClean="0"/>
              <a:t>        “</a:t>
            </a:r>
            <a:r>
              <a:rPr lang="en-US" altLang="ja-JP" sz="2400" dirty="0"/>
              <a:t>…</a:t>
            </a:r>
            <a:r>
              <a:rPr lang="en-US" altLang="ja-JP" sz="2400" dirty="0" smtClean="0"/>
              <a:t>011</a:t>
            </a:r>
            <a:r>
              <a:rPr lang="en-US" altLang="ja-JP" sz="2400" dirty="0" smtClean="0">
                <a:solidFill>
                  <a:srgbClr val="C00000"/>
                </a:solidFill>
              </a:rPr>
              <a:t>011</a:t>
            </a:r>
            <a:r>
              <a:rPr lang="en-US" altLang="ja-JP" sz="2400" dirty="0" smtClean="0"/>
              <a:t>100</a:t>
            </a:r>
            <a:r>
              <a:rPr lang="en-US" altLang="ja-JP" sz="2400" dirty="0" smtClean="0">
                <a:solidFill>
                  <a:srgbClr val="0070C0"/>
                </a:solidFill>
              </a:rPr>
              <a:t>100</a:t>
            </a:r>
            <a:r>
              <a:rPr lang="en-US" altLang="ja-JP" sz="2400" dirty="0" smtClean="0"/>
              <a:t>010001</a:t>
            </a:r>
            <a:r>
              <a:rPr lang="en-US" altLang="ja-JP" sz="2400" dirty="0"/>
              <a:t>…</a:t>
            </a:r>
            <a:r>
              <a:rPr lang="en-US" altLang="ja-JP" sz="2400" dirty="0" smtClean="0"/>
              <a:t>”</a:t>
            </a:r>
          </a:p>
          <a:p>
            <a:pPr marL="0" indent="0">
              <a:buNone/>
            </a:pPr>
            <a:r>
              <a:rPr lang="ja-JP" altLang="en-US" sz="2400" dirty="0" smtClean="0"/>
              <a:t>出現確率を利用し，長さの異なる符号を割り当てると，</a:t>
            </a:r>
            <a:r>
              <a:rPr lang="en-US" altLang="ja-JP" sz="2400" dirty="0" smtClean="0"/>
              <a:t>14bit</a:t>
            </a:r>
            <a:r>
              <a:rPr lang="ja-JP" altLang="en-US" sz="2400" dirty="0" smtClean="0"/>
              <a:t>で表現可能</a:t>
            </a:r>
            <a:endParaRPr lang="en-US" altLang="ja-JP" sz="2400" dirty="0" smtClean="0"/>
          </a:p>
          <a:p>
            <a:pPr marL="0" indent="0" algn="ctr">
              <a:buNone/>
            </a:pPr>
            <a:r>
              <a:rPr lang="en-US" altLang="ja-JP" sz="2400" dirty="0" smtClean="0"/>
              <a:t>“</a:t>
            </a:r>
            <a:r>
              <a:rPr lang="en-US" altLang="ja-JP" sz="2400" dirty="0"/>
              <a:t>…</a:t>
            </a:r>
            <a:r>
              <a:rPr lang="en-US" altLang="ja-JP" sz="2400" dirty="0" smtClean="0"/>
              <a:t>10</a:t>
            </a:r>
            <a:r>
              <a:rPr lang="en-US" altLang="ja-JP" sz="2400" dirty="0" smtClean="0">
                <a:solidFill>
                  <a:srgbClr val="C00000"/>
                </a:solidFill>
              </a:rPr>
              <a:t>10</a:t>
            </a:r>
            <a:r>
              <a:rPr lang="en-US" altLang="ja-JP" sz="2400" dirty="0" smtClean="0"/>
              <a:t>00</a:t>
            </a:r>
            <a:r>
              <a:rPr lang="en-US" altLang="ja-JP" sz="2400" dirty="0" smtClean="0">
                <a:solidFill>
                  <a:srgbClr val="0070C0"/>
                </a:solidFill>
              </a:rPr>
              <a:t>00</a:t>
            </a:r>
            <a:r>
              <a:rPr lang="en-US" altLang="ja-JP" sz="2400" dirty="0" smtClean="0"/>
              <a:t>110111</a:t>
            </a:r>
            <a:r>
              <a:rPr lang="en-US" altLang="ja-JP" sz="2400" dirty="0"/>
              <a:t>…</a:t>
            </a:r>
            <a:r>
              <a:rPr lang="en-US" altLang="ja-JP" sz="2400" dirty="0" smtClean="0"/>
              <a:t>”</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592931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18</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047789994"/>
              </p:ext>
            </p:extLst>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1181100">
                  <a:extLst>
                    <a:ext uri="{9D8B030D-6E8A-4147-A177-3AD203B41FA5}">
                      <a16:colId xmlns:a16="http://schemas.microsoft.com/office/drawing/2014/main" xmlns="" val="20002"/>
                    </a:ext>
                  </a:extLst>
                </a:gridCol>
                <a:gridCol w="1727200">
                  <a:extLst>
                    <a:ext uri="{9D8B030D-6E8A-4147-A177-3AD203B41FA5}">
                      <a16:colId xmlns:a16="http://schemas.microsoft.com/office/drawing/2014/main" xmlns=""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この数列のエントロピーは</a:t>
            </a:r>
            <a:r>
              <a:rPr lang="en-US" altLang="ja-JP" sz="2400" dirty="0" smtClean="0"/>
              <a:t>?</a:t>
            </a:r>
          </a:p>
          <a:p>
            <a:pPr marL="0" indent="0">
              <a:lnSpc>
                <a:spcPct val="100000"/>
              </a:lnSpc>
              <a:spcBef>
                <a:spcPts val="600"/>
              </a:spcBef>
              <a:spcAft>
                <a:spcPts val="600"/>
              </a:spcAft>
              <a:buNone/>
            </a:pPr>
            <a:r>
              <a:rPr lang="en-US" altLang="ja-JP" sz="1800" dirty="0" smtClean="0"/>
              <a:t>-0.04 log(0.04)-0.08log(0.08)- … = </a:t>
            </a:r>
            <a:r>
              <a:rPr lang="en-US" altLang="ja-JP" sz="1800" b="1" dirty="0" smtClean="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smtClean="0"/>
              <a:t>2</a:t>
            </a:r>
            <a:r>
              <a:rPr lang="ja-JP" altLang="en-US" sz="2400" dirty="0" smtClean="0"/>
              <a:t>進数表現時のへ平均符号長は</a:t>
            </a:r>
            <a:r>
              <a:rPr lang="en-US" altLang="ja-JP" sz="2400" dirty="0" smtClean="0"/>
              <a:t>?</a:t>
            </a:r>
          </a:p>
          <a:p>
            <a:pPr marL="0" indent="0">
              <a:lnSpc>
                <a:spcPct val="100000"/>
              </a:lnSpc>
              <a:spcBef>
                <a:spcPts val="600"/>
              </a:spcBef>
              <a:spcAft>
                <a:spcPts val="600"/>
              </a:spcAft>
              <a:buNone/>
            </a:pPr>
            <a:r>
              <a:rPr lang="en-US" altLang="ja-JP" sz="2000" dirty="0" smtClean="0"/>
              <a:t>0.04*3.0 + 0.08*3.0 + … = </a:t>
            </a:r>
            <a:r>
              <a:rPr lang="en-US" altLang="ja-JP" sz="2000" b="1" dirty="0" smtClean="0"/>
              <a:t>3.0 bit</a:t>
            </a:r>
          </a:p>
          <a:p>
            <a:pPr marL="0" indent="0">
              <a:lnSpc>
                <a:spcPct val="100000"/>
              </a:lnSpc>
              <a:spcBef>
                <a:spcPts val="600"/>
              </a:spcBef>
              <a:spcAft>
                <a:spcPts val="600"/>
              </a:spcAft>
              <a:buNone/>
            </a:pPr>
            <a:endParaRPr lang="en-US" altLang="ja-JP" sz="100" dirty="0" smtClean="0"/>
          </a:p>
          <a:p>
            <a:pPr marL="0" indent="0">
              <a:lnSpc>
                <a:spcPct val="100000"/>
              </a:lnSpc>
              <a:spcBef>
                <a:spcPts val="600"/>
              </a:spcBef>
              <a:spcAft>
                <a:spcPts val="600"/>
              </a:spcAft>
              <a:buNone/>
            </a:pPr>
            <a:r>
              <a:rPr lang="ja-JP" altLang="en-US" sz="2400" dirty="0" smtClean="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smtClean="0"/>
              <a:t>0.04*5.0 </a:t>
            </a:r>
            <a:r>
              <a:rPr lang="en-US" altLang="ja-JP" sz="2000" dirty="0"/>
              <a:t>+ 0.08*3.0 + … = </a:t>
            </a:r>
            <a:r>
              <a:rPr lang="en-US" altLang="ja-JP" sz="2000" b="1" dirty="0" smtClean="0"/>
              <a:t>2.67 </a:t>
            </a:r>
            <a:r>
              <a:rPr lang="en-US" altLang="ja-JP" sz="2000" b="1" dirty="0"/>
              <a:t>bit</a:t>
            </a:r>
            <a:endParaRPr lang="en-US" altLang="ja-JP" sz="2400" b="1" dirty="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endParaRPr lang="en-US" altLang="ja-JP" sz="2400" dirty="0" smtClean="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データ（画像，文字列，数値列）を符号化した際の平均符号長の下限は，データの平均情報量（エントロピー）で与えられる</a:t>
            </a:r>
            <a:endParaRPr lang="en-US" altLang="ja-JP" sz="2400" dirty="0" smtClean="0"/>
          </a:p>
        </p:txBody>
      </p:sp>
    </p:spTree>
    <p:extLst>
      <p:ext uri="{BB962C8B-B14F-4D97-AF65-F5344CB8AC3E}">
        <p14:creationId xmlns:p14="http://schemas.microsoft.com/office/powerpoint/2010/main" val="3120020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605718"/>
            <a:ext cx="11473211" cy="733270"/>
          </a:xfrm>
        </p:spPr>
        <p:txBody>
          <a:bodyPr/>
          <a:lstStyle/>
          <a:p>
            <a:pPr algn="r"/>
            <a:r>
              <a:rPr lang="ja-JP" altLang="en-US" b="1" dirty="0" smtClean="0"/>
              <a:t>ハフマン</a:t>
            </a:r>
            <a:r>
              <a:rPr lang="ja-JP" altLang="en-US" b="1" dirty="0"/>
              <a:t>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255136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dirty="0" smtClean="0"/>
              <a:t>スケジュール</a:t>
            </a:r>
            <a:endParaRPr kumimoji="1" lang="ja-JP" altLang="en-US" sz="3600"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600" dirty="0" smtClean="0"/>
              <a:t>09/25	</a:t>
            </a:r>
            <a:r>
              <a:rPr lang="ja-JP" altLang="en-US" sz="1600" dirty="0" smtClean="0"/>
              <a:t>イントロダクション</a:t>
            </a:r>
            <a:r>
              <a:rPr lang="en-US" altLang="ja-JP" sz="1600" dirty="0"/>
              <a:t>1 : </a:t>
            </a:r>
            <a:r>
              <a:rPr lang="ja-JP" altLang="en-US" sz="1600" dirty="0"/>
              <a:t>デジタル画像とは，量子化と標本化，</a:t>
            </a:r>
            <a:r>
              <a:rPr lang="en-US" altLang="ja-JP" sz="1600" dirty="0"/>
              <a:t>Dynamic </a:t>
            </a:r>
            <a:r>
              <a:rPr lang="en-US" altLang="ja-JP" sz="1600" dirty="0" smtClean="0"/>
              <a:t>Range</a:t>
            </a:r>
            <a:endParaRPr lang="ja-JP" altLang="en-US" sz="1600" dirty="0"/>
          </a:p>
          <a:p>
            <a:pPr marL="0" indent="0">
              <a:lnSpc>
                <a:spcPct val="100000"/>
              </a:lnSpc>
              <a:spcBef>
                <a:spcPts val="600"/>
              </a:spcBef>
              <a:spcAft>
                <a:spcPts val="600"/>
              </a:spcAft>
              <a:buNone/>
            </a:pPr>
            <a:r>
              <a:rPr lang="en-US" altLang="ja-JP" sz="1600" dirty="0" smtClean="0"/>
              <a:t>10/02	</a:t>
            </a:r>
            <a:r>
              <a:rPr lang="ja-JP" altLang="en-US" sz="1600" dirty="0" smtClean="0"/>
              <a:t>イントロダクション</a:t>
            </a:r>
            <a:r>
              <a:rPr lang="en-US" altLang="ja-JP" sz="1600" dirty="0"/>
              <a:t>2 : </a:t>
            </a:r>
            <a:r>
              <a:rPr lang="ja-JP" altLang="en-US" sz="1600" dirty="0"/>
              <a:t>デジタルカメラ</a:t>
            </a:r>
            <a:r>
              <a:rPr lang="ja-JP" altLang="en-US" sz="1600" dirty="0" smtClean="0"/>
              <a:t>，人間の視覚，表色系</a:t>
            </a:r>
            <a:endParaRPr lang="en-US" altLang="ja-JP" sz="1600" dirty="0" smtClean="0"/>
          </a:p>
          <a:p>
            <a:pPr marL="0" indent="0">
              <a:lnSpc>
                <a:spcPct val="100000"/>
              </a:lnSpc>
              <a:spcBef>
                <a:spcPts val="600"/>
              </a:spcBef>
              <a:spcAft>
                <a:spcPts val="600"/>
              </a:spcAft>
              <a:buNone/>
            </a:pPr>
            <a:r>
              <a:rPr lang="en-US" altLang="ja-JP" sz="1600" dirty="0" smtClean="0"/>
              <a:t>10/09</a:t>
            </a:r>
            <a:r>
              <a:rPr lang="en-US" altLang="ja-JP" sz="1600" dirty="0"/>
              <a:t>	</a:t>
            </a:r>
            <a:r>
              <a:rPr lang="ja-JP" altLang="en-US" sz="1600" dirty="0"/>
              <a:t>画像処理</a:t>
            </a:r>
            <a:r>
              <a:rPr lang="ja-JP" altLang="en-US" sz="1600" dirty="0" smtClean="0"/>
              <a:t>演習</a:t>
            </a:r>
            <a:r>
              <a:rPr lang="en-US" altLang="ja-JP" sz="1600" dirty="0" smtClean="0"/>
              <a:t>0</a:t>
            </a:r>
            <a:r>
              <a:rPr lang="ja-JP" altLang="en-US" sz="1600" dirty="0" smtClean="0"/>
              <a:t> </a:t>
            </a:r>
            <a:r>
              <a:rPr lang="en-US" altLang="ja-JP" sz="1600" dirty="0"/>
              <a:t>: python</a:t>
            </a:r>
            <a:r>
              <a:rPr lang="ja-JP" altLang="en-US" sz="1600" dirty="0" smtClean="0"/>
              <a:t>入門 </a:t>
            </a:r>
            <a:r>
              <a:rPr lang="en-US" altLang="ja-JP" sz="1600" dirty="0" smtClean="0">
                <a:solidFill>
                  <a:srgbClr val="FF0000"/>
                </a:solidFill>
              </a:rPr>
              <a:t>(</a:t>
            </a:r>
            <a:r>
              <a:rPr lang="en-US" altLang="ja-JP" sz="1600" dirty="0">
                <a:solidFill>
                  <a:srgbClr val="FF0000"/>
                </a:solidFill>
              </a:rPr>
              <a:t>PC</a:t>
            </a:r>
            <a:r>
              <a:rPr lang="ja-JP" altLang="en-US" sz="1600" dirty="0">
                <a:solidFill>
                  <a:srgbClr val="FF0000"/>
                </a:solidFill>
              </a:rPr>
              <a:t>教室：課題締め切り </a:t>
            </a:r>
            <a:r>
              <a:rPr lang="en-US" altLang="ja-JP" sz="1600" dirty="0" smtClean="0">
                <a:solidFill>
                  <a:srgbClr val="FF0000"/>
                </a:solidFill>
              </a:rPr>
              <a:t>11/13 </a:t>
            </a:r>
            <a:r>
              <a:rPr lang="en-US" altLang="ja-JP" sz="1600" dirty="0">
                <a:solidFill>
                  <a:srgbClr val="FF0000"/>
                </a:solidFill>
              </a:rPr>
              <a:t>23:59)</a:t>
            </a:r>
            <a:endParaRPr lang="ja-JP" altLang="en-US" sz="1600" dirty="0"/>
          </a:p>
          <a:p>
            <a:pPr marL="0" indent="0">
              <a:lnSpc>
                <a:spcPct val="100000"/>
              </a:lnSpc>
              <a:spcBef>
                <a:spcPts val="600"/>
              </a:spcBef>
              <a:spcAft>
                <a:spcPts val="600"/>
              </a:spcAft>
              <a:buNone/>
            </a:pPr>
            <a:r>
              <a:rPr lang="en-US" altLang="ja-JP" sz="1600" dirty="0" smtClean="0"/>
              <a:t>10/16	</a:t>
            </a:r>
            <a:r>
              <a:rPr lang="ja-JP" altLang="en-US" sz="1600" dirty="0" smtClean="0"/>
              <a:t>フィルタ</a:t>
            </a:r>
            <a:r>
              <a:rPr lang="ja-JP" altLang="en-US" sz="1600" dirty="0"/>
              <a:t>処理</a:t>
            </a:r>
            <a:r>
              <a:rPr lang="en-US" altLang="ja-JP" sz="1600" dirty="0"/>
              <a:t>1 : </a:t>
            </a:r>
            <a:r>
              <a:rPr lang="ja-JP" altLang="en-US" sz="1600" dirty="0"/>
              <a:t>トーンカーブ，線形フィルタ 	</a:t>
            </a:r>
          </a:p>
          <a:p>
            <a:pPr marL="0" indent="0">
              <a:lnSpc>
                <a:spcPct val="100000"/>
              </a:lnSpc>
              <a:spcBef>
                <a:spcPts val="600"/>
              </a:spcBef>
              <a:spcAft>
                <a:spcPts val="600"/>
              </a:spcAft>
              <a:buNone/>
            </a:pPr>
            <a:r>
              <a:rPr lang="en-US" altLang="ja-JP" sz="1600" dirty="0" smtClean="0"/>
              <a:t>10/23	</a:t>
            </a:r>
            <a:r>
              <a:rPr lang="ja-JP" altLang="en-US" sz="1600" dirty="0" smtClean="0"/>
              <a:t>フィルタ</a:t>
            </a:r>
            <a:r>
              <a:rPr lang="ja-JP" altLang="en-US" sz="1600" dirty="0"/>
              <a:t>処理</a:t>
            </a:r>
            <a:r>
              <a:rPr lang="en-US" altLang="ja-JP" sz="1600" dirty="0"/>
              <a:t>2 : </a:t>
            </a:r>
            <a:r>
              <a:rPr lang="ja-JP" altLang="en-US" sz="1600" dirty="0"/>
              <a:t>非線形フィルタ，</a:t>
            </a:r>
            <a:r>
              <a:rPr lang="ja-JP" altLang="en-US" sz="1600" dirty="0" smtClean="0"/>
              <a:t>ハーフトーニング</a:t>
            </a:r>
            <a:endParaRPr lang="en-US" altLang="ja-JP" sz="1600" dirty="0" smtClean="0"/>
          </a:p>
          <a:p>
            <a:pPr marL="0" indent="0">
              <a:lnSpc>
                <a:spcPct val="100000"/>
              </a:lnSpc>
              <a:spcBef>
                <a:spcPts val="600"/>
              </a:spcBef>
              <a:spcAft>
                <a:spcPts val="600"/>
              </a:spcAft>
              <a:buNone/>
            </a:pPr>
            <a:r>
              <a:rPr lang="en-US" altLang="ja-JP" sz="1600" dirty="0" smtClean="0"/>
              <a:t>10/30	</a:t>
            </a:r>
            <a:r>
              <a:rPr lang="ja-JP" altLang="en-US" sz="1600" dirty="0" smtClean="0"/>
              <a:t>フィルタ</a:t>
            </a:r>
            <a:r>
              <a:rPr lang="ja-JP" altLang="en-US" sz="1600" dirty="0"/>
              <a:t>処理</a:t>
            </a:r>
            <a:r>
              <a:rPr lang="en-US" altLang="ja-JP" sz="1600" dirty="0"/>
              <a:t>3 : </a:t>
            </a:r>
            <a:r>
              <a:rPr lang="ja-JP" altLang="en-US" sz="1600" dirty="0"/>
              <a:t>離散フーリエ</a:t>
            </a:r>
            <a:r>
              <a:rPr lang="ja-JP" altLang="en-US" sz="1600" dirty="0" smtClean="0"/>
              <a:t>変換と周波数フィルタリング</a:t>
            </a:r>
            <a:endParaRPr lang="en-US" altLang="ja-JP" sz="1600" dirty="0" smtClean="0"/>
          </a:p>
          <a:p>
            <a:pPr marL="0" indent="0">
              <a:lnSpc>
                <a:spcPct val="100000"/>
              </a:lnSpc>
              <a:spcBef>
                <a:spcPts val="600"/>
              </a:spcBef>
              <a:spcAft>
                <a:spcPts val="600"/>
              </a:spcAft>
              <a:buNone/>
            </a:pPr>
            <a:r>
              <a:rPr lang="en-US" altLang="ja-JP" sz="1600" dirty="0" smtClean="0"/>
              <a:t>11/13</a:t>
            </a:r>
            <a:r>
              <a:rPr lang="en-US" altLang="ja-JP" sz="1600" b="1" dirty="0" smtClean="0">
                <a:solidFill>
                  <a:srgbClr val="FF0000"/>
                </a:solidFill>
              </a:rPr>
              <a:t>	</a:t>
            </a:r>
            <a:r>
              <a:rPr lang="ja-JP" altLang="en-US" sz="1600" dirty="0"/>
              <a:t>画像処理</a:t>
            </a:r>
            <a:r>
              <a:rPr lang="ja-JP" altLang="en-US" sz="1600" dirty="0" smtClean="0"/>
              <a:t>演習</a:t>
            </a:r>
            <a:r>
              <a:rPr lang="en-US" altLang="ja-JP" sz="1600" dirty="0" smtClean="0"/>
              <a:t>1</a:t>
            </a:r>
            <a:r>
              <a:rPr lang="ja-JP" altLang="en-US" sz="1600" dirty="0" smtClean="0"/>
              <a:t> </a:t>
            </a:r>
            <a:r>
              <a:rPr lang="en-US" altLang="ja-JP" sz="1600" dirty="0" smtClean="0"/>
              <a:t>: </a:t>
            </a:r>
            <a:r>
              <a:rPr lang="ja-JP" altLang="en-US" sz="1600" dirty="0" smtClean="0"/>
              <a:t>フィルタ</a:t>
            </a:r>
            <a:r>
              <a:rPr lang="ja-JP" altLang="en-US" sz="1600" dirty="0"/>
              <a:t>処理 </a:t>
            </a:r>
            <a:r>
              <a:rPr lang="en-US" altLang="ja-JP" sz="1600" dirty="0">
                <a:solidFill>
                  <a:srgbClr val="FF0000"/>
                </a:solidFill>
              </a:rPr>
              <a:t>(PC</a:t>
            </a:r>
            <a:r>
              <a:rPr lang="ja-JP" altLang="en-US" sz="1600" dirty="0">
                <a:solidFill>
                  <a:srgbClr val="FF0000"/>
                </a:solidFill>
              </a:rPr>
              <a:t>教室：課題締め切り </a:t>
            </a:r>
            <a:r>
              <a:rPr lang="en-US" altLang="ja-JP" sz="1600" dirty="0">
                <a:solidFill>
                  <a:srgbClr val="FF0000"/>
                </a:solidFill>
              </a:rPr>
              <a:t>12/08 23:59)</a:t>
            </a:r>
            <a:endParaRPr lang="en-US" altLang="ja-JP" sz="1600" b="1" dirty="0" smtClean="0">
              <a:solidFill>
                <a:srgbClr val="FF0000"/>
              </a:solidFill>
            </a:endParaRPr>
          </a:p>
          <a:p>
            <a:pPr marL="0" indent="0">
              <a:lnSpc>
                <a:spcPct val="100000"/>
              </a:lnSpc>
              <a:spcBef>
                <a:spcPts val="600"/>
              </a:spcBef>
              <a:spcAft>
                <a:spcPts val="600"/>
              </a:spcAft>
              <a:buNone/>
            </a:pPr>
            <a:r>
              <a:rPr lang="en-US" altLang="ja-JP" sz="1600" dirty="0" smtClean="0"/>
              <a:t>11/20	</a:t>
            </a:r>
            <a:r>
              <a:rPr lang="ja-JP" altLang="en-US" sz="1600" dirty="0"/>
              <a:t>画像処理</a:t>
            </a:r>
            <a:r>
              <a:rPr lang="ja-JP" altLang="en-US" sz="1600" dirty="0" smtClean="0"/>
              <a:t>演習</a:t>
            </a:r>
            <a:r>
              <a:rPr lang="en-US" altLang="ja-JP" sz="1600" dirty="0" smtClean="0"/>
              <a:t>2</a:t>
            </a:r>
            <a:r>
              <a:rPr lang="ja-JP" altLang="en-US" sz="1600" dirty="0" smtClean="0"/>
              <a:t> </a:t>
            </a:r>
            <a:r>
              <a:rPr lang="en-US" altLang="ja-JP" sz="1600" dirty="0"/>
              <a:t>: </a:t>
            </a:r>
            <a:r>
              <a:rPr lang="ja-JP" altLang="en-US" sz="1600" dirty="0"/>
              <a:t>フィルタ</a:t>
            </a:r>
            <a:r>
              <a:rPr lang="ja-JP" altLang="en-US" sz="1600" dirty="0" smtClean="0"/>
              <a:t>処理 </a:t>
            </a:r>
            <a:r>
              <a:rPr lang="en-US" altLang="ja-JP" sz="1600" dirty="0">
                <a:solidFill>
                  <a:srgbClr val="FF0000"/>
                </a:solidFill>
              </a:rPr>
              <a:t>(PC</a:t>
            </a:r>
            <a:r>
              <a:rPr lang="ja-JP" altLang="en-US" sz="1600" dirty="0">
                <a:solidFill>
                  <a:srgbClr val="FF0000"/>
                </a:solidFill>
              </a:rPr>
              <a:t>教室：</a:t>
            </a:r>
            <a:r>
              <a:rPr lang="ja-JP" altLang="en-US" sz="1600" dirty="0" smtClean="0">
                <a:solidFill>
                  <a:srgbClr val="FF0000"/>
                </a:solidFill>
              </a:rPr>
              <a:t>課題締め切り </a:t>
            </a:r>
            <a:r>
              <a:rPr lang="en-US" altLang="ja-JP" sz="1600" dirty="0" smtClean="0">
                <a:solidFill>
                  <a:srgbClr val="FF0000"/>
                </a:solidFill>
              </a:rPr>
              <a:t>12/08 23:59)</a:t>
            </a:r>
            <a:endParaRPr lang="en-US" altLang="ja-JP" sz="1600" dirty="0" smtClean="0"/>
          </a:p>
          <a:p>
            <a:pPr marL="0" indent="0">
              <a:lnSpc>
                <a:spcPct val="100000"/>
              </a:lnSpc>
              <a:spcBef>
                <a:spcPts val="600"/>
              </a:spcBef>
              <a:spcAft>
                <a:spcPts val="600"/>
              </a:spcAft>
              <a:buNone/>
            </a:pPr>
            <a:r>
              <a:rPr lang="en-US" altLang="ja-JP" sz="1600" dirty="0" smtClean="0"/>
              <a:t>12/27	</a:t>
            </a:r>
            <a:r>
              <a:rPr lang="ja-JP" altLang="en-US" sz="1600" dirty="0"/>
              <a:t>画像処理</a:t>
            </a:r>
            <a:r>
              <a:rPr lang="ja-JP" altLang="en-US" sz="1600" dirty="0" smtClean="0"/>
              <a:t>演習</a:t>
            </a:r>
            <a:r>
              <a:rPr lang="en-US" altLang="ja-JP" sz="1600" dirty="0" smtClean="0"/>
              <a:t>3</a:t>
            </a:r>
            <a:r>
              <a:rPr lang="ja-JP" altLang="en-US" sz="1600" dirty="0" smtClean="0"/>
              <a:t> </a:t>
            </a:r>
            <a:r>
              <a:rPr lang="en-US" altLang="ja-JP" sz="1600" dirty="0"/>
              <a:t>: </a:t>
            </a:r>
            <a:r>
              <a:rPr lang="ja-JP" altLang="en-US" sz="1600" dirty="0"/>
              <a:t>フィルタ</a:t>
            </a:r>
            <a:r>
              <a:rPr lang="ja-JP" altLang="en-US" sz="1600" dirty="0" smtClean="0"/>
              <a:t>処理 </a:t>
            </a:r>
            <a:r>
              <a:rPr lang="en-US" altLang="ja-JP" sz="1600" dirty="0">
                <a:solidFill>
                  <a:srgbClr val="FF0000"/>
                </a:solidFill>
              </a:rPr>
              <a:t>(PC</a:t>
            </a:r>
            <a:r>
              <a:rPr lang="ja-JP" altLang="en-US" sz="1600" dirty="0">
                <a:solidFill>
                  <a:srgbClr val="FF0000"/>
                </a:solidFill>
              </a:rPr>
              <a:t>教室：課題締め切り </a:t>
            </a:r>
            <a:r>
              <a:rPr lang="en-US" altLang="ja-JP" sz="1600" dirty="0">
                <a:solidFill>
                  <a:srgbClr val="FF0000"/>
                </a:solidFill>
              </a:rPr>
              <a:t>12/08 23:59)</a:t>
            </a:r>
            <a:endParaRPr lang="en-US" altLang="ja-JP" sz="1600" b="1" dirty="0" smtClean="0"/>
          </a:p>
          <a:p>
            <a:pPr marL="0" indent="0">
              <a:lnSpc>
                <a:spcPct val="100000"/>
              </a:lnSpc>
              <a:spcBef>
                <a:spcPts val="600"/>
              </a:spcBef>
              <a:spcAft>
                <a:spcPts val="600"/>
              </a:spcAft>
              <a:buNone/>
            </a:pPr>
            <a:r>
              <a:rPr lang="en-US" altLang="ja-JP" sz="1600" dirty="0" smtClean="0"/>
              <a:t>12/04	</a:t>
            </a:r>
            <a:r>
              <a:rPr lang="ja-JP" altLang="en-US" sz="1600" dirty="0"/>
              <a:t>画像処理</a:t>
            </a:r>
            <a:r>
              <a:rPr lang="ja-JP" altLang="en-US" sz="1600" dirty="0" smtClean="0"/>
              <a:t>演習</a:t>
            </a:r>
            <a:r>
              <a:rPr lang="en-US" altLang="ja-JP" sz="1600" dirty="0" smtClean="0"/>
              <a:t>4</a:t>
            </a:r>
            <a:r>
              <a:rPr lang="ja-JP" altLang="en-US" sz="1600" dirty="0" smtClean="0"/>
              <a:t> </a:t>
            </a:r>
            <a:r>
              <a:rPr lang="en-US" altLang="ja-JP" sz="1600" dirty="0"/>
              <a:t>: </a:t>
            </a:r>
            <a:r>
              <a:rPr lang="ja-JP" altLang="en-US" sz="1600" dirty="0"/>
              <a:t>フィルタ</a:t>
            </a:r>
            <a:r>
              <a:rPr lang="ja-JP" altLang="en-US" sz="1600" dirty="0" smtClean="0"/>
              <a:t>処理</a:t>
            </a:r>
            <a:r>
              <a:rPr lang="en-US" altLang="ja-JP" sz="1600" dirty="0" smtClean="0">
                <a:solidFill>
                  <a:srgbClr val="FF0000"/>
                </a:solidFill>
              </a:rPr>
              <a:t> </a:t>
            </a:r>
            <a:r>
              <a:rPr lang="en-US" altLang="ja-JP" sz="1600" dirty="0">
                <a:solidFill>
                  <a:srgbClr val="FF0000"/>
                </a:solidFill>
              </a:rPr>
              <a:t>(PC</a:t>
            </a:r>
            <a:r>
              <a:rPr lang="ja-JP" altLang="en-US" sz="1600" dirty="0">
                <a:solidFill>
                  <a:srgbClr val="FF0000"/>
                </a:solidFill>
              </a:rPr>
              <a:t>教室：課題締め切り </a:t>
            </a:r>
            <a:r>
              <a:rPr lang="en-US" altLang="ja-JP" sz="1600" dirty="0">
                <a:solidFill>
                  <a:srgbClr val="FF0000"/>
                </a:solidFill>
              </a:rPr>
              <a:t>12/08 23:59)</a:t>
            </a:r>
            <a:endParaRPr lang="ja-JP" altLang="en-US" sz="1600" dirty="0"/>
          </a:p>
          <a:p>
            <a:pPr marL="0" indent="0">
              <a:lnSpc>
                <a:spcPct val="100000"/>
              </a:lnSpc>
              <a:spcBef>
                <a:spcPts val="600"/>
              </a:spcBef>
              <a:spcAft>
                <a:spcPts val="600"/>
              </a:spcAft>
              <a:buNone/>
            </a:pPr>
            <a:r>
              <a:rPr lang="en-US" altLang="ja-JP" sz="1600" dirty="0" smtClean="0"/>
              <a:t>12/11	</a:t>
            </a:r>
            <a:r>
              <a:rPr lang="ja-JP" altLang="en-US" sz="1600" dirty="0"/>
              <a:t>画像の幾何変換１ </a:t>
            </a:r>
            <a:r>
              <a:rPr lang="en-US" altLang="ja-JP" sz="1600" dirty="0"/>
              <a:t>: </a:t>
            </a:r>
            <a:r>
              <a:rPr lang="ja-JP" altLang="en-US" sz="1600" dirty="0"/>
              <a:t>アファイン</a:t>
            </a:r>
            <a:r>
              <a:rPr lang="ja-JP" altLang="en-US" sz="1600" dirty="0" smtClean="0"/>
              <a:t>変換と画像補間</a:t>
            </a:r>
            <a:r>
              <a:rPr lang="en-US" altLang="ja-JP" sz="1600" dirty="0" smtClean="0"/>
              <a:t> </a:t>
            </a:r>
            <a:r>
              <a:rPr lang="en-US" altLang="ja-JP" sz="1600" dirty="0"/>
              <a:t>	</a:t>
            </a:r>
            <a:endParaRPr lang="en-US" altLang="ja-JP" sz="1600" dirty="0" smtClean="0"/>
          </a:p>
          <a:p>
            <a:pPr marL="0" indent="0">
              <a:lnSpc>
                <a:spcPct val="100000"/>
              </a:lnSpc>
              <a:spcBef>
                <a:spcPts val="600"/>
              </a:spcBef>
              <a:spcAft>
                <a:spcPts val="600"/>
              </a:spcAft>
              <a:buNone/>
            </a:pPr>
            <a:r>
              <a:rPr lang="en-US" altLang="ja-JP" sz="1600" dirty="0" smtClean="0"/>
              <a:t>12/18 </a:t>
            </a:r>
            <a:r>
              <a:rPr lang="en-US" altLang="ja-JP" sz="1600" dirty="0"/>
              <a:t>	Convolution</a:t>
            </a:r>
            <a:r>
              <a:rPr lang="ja-JP" altLang="en-US" sz="1600" dirty="0"/>
              <a:t>と</a:t>
            </a:r>
            <a:r>
              <a:rPr lang="en-US" altLang="ja-JP" sz="1600" dirty="0"/>
              <a:t>De-convolution</a:t>
            </a:r>
            <a:r>
              <a:rPr lang="ja-JP" altLang="en-US" sz="1600" dirty="0"/>
              <a:t>（進度に合わせて変更する可能性有り）</a:t>
            </a:r>
            <a:endParaRPr lang="en-US" altLang="ja-JP" sz="1600" dirty="0"/>
          </a:p>
          <a:p>
            <a:pPr marL="0" indent="0">
              <a:lnSpc>
                <a:spcPct val="100000"/>
              </a:lnSpc>
              <a:spcBef>
                <a:spcPts val="600"/>
              </a:spcBef>
              <a:spcAft>
                <a:spcPts val="600"/>
              </a:spcAft>
              <a:buNone/>
            </a:pPr>
            <a:r>
              <a:rPr lang="en-US" altLang="ja-JP" sz="1600" dirty="0" smtClean="0"/>
              <a:t>01/08 </a:t>
            </a:r>
            <a:r>
              <a:rPr lang="en-US" altLang="ja-JP" sz="1600" dirty="0"/>
              <a:t>	</a:t>
            </a:r>
            <a:r>
              <a:rPr lang="ja-JP" altLang="en-US" sz="1600" dirty="0" smtClean="0"/>
              <a:t>画像圧縮（進度に合わせて変更</a:t>
            </a:r>
            <a:r>
              <a:rPr lang="ja-JP" altLang="en-US" sz="1600" dirty="0"/>
              <a:t>する可能性有り）</a:t>
            </a:r>
            <a:endParaRPr lang="en-US" altLang="ja-JP" sz="1600" dirty="0" smtClean="0"/>
          </a:p>
          <a:p>
            <a:pPr marL="0" indent="0">
              <a:lnSpc>
                <a:spcPct val="100000"/>
              </a:lnSpc>
              <a:spcBef>
                <a:spcPts val="600"/>
              </a:spcBef>
              <a:spcAft>
                <a:spcPts val="600"/>
              </a:spcAft>
              <a:buNone/>
            </a:pPr>
            <a:r>
              <a:rPr lang="en-US" altLang="ja-JP" sz="1600" b="1" dirty="0" smtClean="0">
                <a:solidFill>
                  <a:srgbClr val="FF0000"/>
                </a:solidFill>
              </a:rPr>
              <a:t>01/15 </a:t>
            </a:r>
            <a:r>
              <a:rPr lang="en-US" altLang="ja-JP" sz="1600" b="1" dirty="0">
                <a:solidFill>
                  <a:srgbClr val="FF0000"/>
                </a:solidFill>
              </a:rPr>
              <a:t>	</a:t>
            </a:r>
            <a:r>
              <a:rPr lang="ja-JP" altLang="en-US" sz="1600" b="1" dirty="0">
                <a:solidFill>
                  <a:srgbClr val="FF0000"/>
                </a:solidFill>
              </a:rPr>
              <a:t>後半のまとめと期末</a:t>
            </a:r>
            <a:r>
              <a:rPr lang="ja-JP" altLang="en-US" sz="1600" b="1" dirty="0" smtClean="0">
                <a:solidFill>
                  <a:srgbClr val="FF0000"/>
                </a:solidFill>
              </a:rPr>
              <a:t>試験</a:t>
            </a:r>
            <a:endParaRPr lang="en-US" altLang="ja-JP" sz="1600" b="1" dirty="0" smtClean="0">
              <a:solidFill>
                <a:srgbClr val="FF0000"/>
              </a:solidFill>
            </a:endParaRPr>
          </a:p>
        </p:txBody>
      </p:sp>
      <p:sp>
        <p:nvSpPr>
          <p:cNvPr id="4" name="正方形/長方形 3"/>
          <p:cNvSpPr/>
          <p:nvPr/>
        </p:nvSpPr>
        <p:spPr>
          <a:xfrm>
            <a:off x="742950" y="5529360"/>
            <a:ext cx="7428777" cy="39565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3812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grpSp>
        <p:nvGrpSpPr>
          <p:cNvPr id="24" name="グループ化 23"/>
          <p:cNvGrpSpPr/>
          <p:nvPr/>
        </p:nvGrpSpPr>
        <p:grpSpPr>
          <a:xfrm>
            <a:off x="6008581" y="2213017"/>
            <a:ext cx="4018746" cy="2554262"/>
            <a:chOff x="6008581" y="2213017"/>
            <a:chExt cx="4018746" cy="2554262"/>
          </a:xfrm>
        </p:grpSpPr>
        <p:sp>
          <p:nvSpPr>
            <p:cNvPr id="49" name="楕円 48"/>
            <p:cNvSpPr/>
            <p:nvPr/>
          </p:nvSpPr>
          <p:spPr>
            <a:xfrm>
              <a:off x="9157414" y="221301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6008581" y="4286016"/>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5" name="正方形/長方形 54"/>
          <p:cNvSpPr/>
          <p:nvPr/>
        </p:nvSpPr>
        <p:spPr>
          <a:xfrm>
            <a:off x="9804521" y="263879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959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7540135"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5805783"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7665097"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5203056" cy="1913430"/>
            <a:chOff x="602727" y="3937783"/>
            <a:chExt cx="52030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39838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3238440" y="479748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4" name="フリーフォーム 23"/>
          <p:cNvSpPr/>
          <p:nvPr/>
        </p:nvSpPr>
        <p:spPr>
          <a:xfrm>
            <a:off x="1876926" y="4636168"/>
            <a:ext cx="7555832" cy="1636295"/>
          </a:xfrm>
          <a:custGeom>
            <a:avLst/>
            <a:gdLst>
              <a:gd name="connsiteX0" fmla="*/ 0 w 7555832"/>
              <a:gd name="connsiteY0" fmla="*/ 0 h 1636295"/>
              <a:gd name="connsiteX1" fmla="*/ 4395537 w 7555832"/>
              <a:gd name="connsiteY1" fmla="*/ 1411706 h 1636295"/>
              <a:gd name="connsiteX2" fmla="*/ 6368716 w 7555832"/>
              <a:gd name="connsiteY2" fmla="*/ 1636295 h 1636295"/>
              <a:gd name="connsiteX3" fmla="*/ 7555832 w 7555832"/>
              <a:gd name="connsiteY3" fmla="*/ 1219200 h 1636295"/>
            </a:gdLst>
            <a:ahLst/>
            <a:cxnLst>
              <a:cxn ang="0">
                <a:pos x="connsiteX0" y="connsiteY0"/>
              </a:cxn>
              <a:cxn ang="0">
                <a:pos x="connsiteX1" y="connsiteY1"/>
              </a:cxn>
              <a:cxn ang="0">
                <a:pos x="connsiteX2" y="connsiteY2"/>
              </a:cxn>
              <a:cxn ang="0">
                <a:pos x="connsiteX3" y="connsiteY3"/>
              </a:cxn>
            </a:cxnLst>
            <a:rect l="l" t="t" r="r" b="b"/>
            <a:pathLst>
              <a:path w="7555832" h="1636295">
                <a:moveTo>
                  <a:pt x="0" y="0"/>
                </a:moveTo>
                <a:cubicBezTo>
                  <a:pt x="1671052" y="566821"/>
                  <a:pt x="3342105" y="1133643"/>
                  <a:pt x="4395537" y="1411706"/>
                </a:cubicBezTo>
                <a:lnTo>
                  <a:pt x="6368716" y="1636295"/>
                </a:lnTo>
                <a:lnTo>
                  <a:pt x="7555832" y="1219200"/>
                </a:lnTo>
              </a:path>
            </a:pathLst>
          </a:custGeom>
          <a:noFill/>
          <a:ln w="7620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xmlns="" val="20000"/>
                    </a:ext>
                  </a:extLst>
                </a:gridCol>
                <a:gridCol w="1156857">
                  <a:extLst>
                    <a:ext uri="{9D8B030D-6E8A-4147-A177-3AD203B41FA5}">
                      <a16:colId xmlns:a16="http://schemas.microsoft.com/office/drawing/2014/main" xmlns="" val="20001"/>
                    </a:ext>
                  </a:extLst>
                </a:gridCol>
                <a:gridCol w="1691748">
                  <a:extLst>
                    <a:ext uri="{9D8B030D-6E8A-4147-A177-3AD203B41FA5}">
                      <a16:colId xmlns:a16="http://schemas.microsoft.com/office/drawing/2014/main" xmlns=""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xmlns=""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5203056" cy="1913430"/>
            <a:chOff x="602727" y="3937783"/>
            <a:chExt cx="52030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39838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3238440" y="479748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正方形/長方形 49"/>
          <p:cNvSpPr/>
          <p:nvPr/>
        </p:nvSpPr>
        <p:spPr>
          <a:xfrm>
            <a:off x="381456" y="5978900"/>
            <a:ext cx="8457743" cy="1126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ja-JP" altLang="en-US" b="1" dirty="0">
                <a:solidFill>
                  <a:srgbClr val="FF0000"/>
                </a:solidFill>
                <a:latin typeface="メイリオ" panose="020B0604030504040204" pitchFamily="50" charset="-128"/>
                <a:ea typeface="メイリオ" panose="020B0604030504040204" pitchFamily="50" charset="-128"/>
              </a:rPr>
              <a:t>出現確率の高いシンボル</a:t>
            </a:r>
            <a:r>
              <a:rPr lang="en-US" altLang="ja-JP" b="1" dirty="0">
                <a:solidFill>
                  <a:srgbClr val="FF0000"/>
                </a:solidFill>
                <a:latin typeface="メイリオ" panose="020B0604030504040204" pitchFamily="50" charset="-128"/>
                <a:ea typeface="メイリオ" panose="020B0604030504040204" pitchFamily="50" charset="-128"/>
                <a:sym typeface="Wingdings" panose="05000000000000000000" pitchFamily="2" charset="2"/>
              </a:rPr>
              <a:t> </a:t>
            </a:r>
            <a:r>
              <a:rPr lang="ja-JP" altLang="en-US" b="1" dirty="0">
                <a:solidFill>
                  <a:srgbClr val="FF0000"/>
                </a:solidFill>
                <a:latin typeface="メイリオ" panose="020B0604030504040204" pitchFamily="50" charset="-128"/>
                <a:ea typeface="メイリオ" panose="020B0604030504040204" pitchFamily="50" charset="-128"/>
                <a:sym typeface="Wingdings" panose="05000000000000000000" pitchFamily="2" charset="2"/>
              </a:rPr>
              <a:t>短い符号</a:t>
            </a:r>
            <a:endParaRPr lang="en-US" altLang="ja-JP" b="1" dirty="0">
              <a:solidFill>
                <a:srgbClr val="FF0000"/>
              </a:solidFill>
              <a:latin typeface="メイリオ" panose="020B0604030504040204" pitchFamily="50" charset="-128"/>
              <a:ea typeface="メイリオ" panose="020B0604030504040204" pitchFamily="50" charset="-128"/>
              <a:sym typeface="Wingdings" panose="05000000000000000000" pitchFamily="2" charset="2"/>
            </a:endParaRPr>
          </a:p>
          <a:p>
            <a:r>
              <a:rPr lang="ja-JP" altLang="en-US" b="1" dirty="0">
                <a:solidFill>
                  <a:srgbClr val="FF0000"/>
                </a:solidFill>
                <a:latin typeface="メイリオ" panose="020B0604030504040204" pitchFamily="50" charset="-128"/>
                <a:ea typeface="メイリオ" panose="020B0604030504040204" pitchFamily="50" charset="-128"/>
              </a:rPr>
              <a:t>出現確率</a:t>
            </a:r>
            <a:r>
              <a:rPr lang="ja-JP" altLang="en-US" b="1" dirty="0" smtClean="0">
                <a:solidFill>
                  <a:srgbClr val="FF0000"/>
                </a:solidFill>
                <a:latin typeface="メイリオ" panose="020B0604030504040204" pitchFamily="50" charset="-128"/>
                <a:ea typeface="メイリオ" panose="020B0604030504040204" pitchFamily="50" charset="-128"/>
              </a:rPr>
              <a:t>の低いシンボル</a:t>
            </a:r>
            <a:r>
              <a:rPr lang="en-US" altLang="ja-JP" b="1" dirty="0">
                <a:solidFill>
                  <a:srgbClr val="FF0000"/>
                </a:solidFill>
                <a:latin typeface="メイリオ" panose="020B0604030504040204" pitchFamily="50" charset="-128"/>
                <a:ea typeface="メイリオ" panose="020B0604030504040204" pitchFamily="50" charset="-128"/>
                <a:sym typeface="Wingdings" panose="05000000000000000000" pitchFamily="2" charset="2"/>
              </a:rPr>
              <a:t> </a:t>
            </a:r>
            <a:r>
              <a:rPr lang="ja-JP" altLang="en-US" b="1" dirty="0" smtClean="0">
                <a:solidFill>
                  <a:srgbClr val="FF0000"/>
                </a:solidFill>
                <a:latin typeface="メイリオ" panose="020B0604030504040204" pitchFamily="50" charset="-128"/>
                <a:ea typeface="メイリオ" panose="020B0604030504040204" pitchFamily="50" charset="-128"/>
                <a:sym typeface="Wingdings" panose="05000000000000000000" pitchFamily="2" charset="2"/>
              </a:rPr>
              <a:t>長い符号</a:t>
            </a:r>
            <a:endParaRPr lang="en-US" altLang="ja-JP" b="1" dirty="0" smtClean="0">
              <a:solidFill>
                <a:srgbClr val="FF0000"/>
              </a:solidFill>
              <a:latin typeface="メイリオ" panose="020B0604030504040204" pitchFamily="50" charset="-128"/>
              <a:ea typeface="メイリオ" panose="020B0604030504040204" pitchFamily="50" charset="-128"/>
              <a:sym typeface="Wingdings" panose="05000000000000000000" pitchFamily="2" charset="2"/>
            </a:endParaRPr>
          </a:p>
          <a:p>
            <a:r>
              <a:rPr lang="ja-JP" altLang="en-US" b="1" dirty="0" smtClean="0">
                <a:solidFill>
                  <a:srgbClr val="FF0000"/>
                </a:solidFill>
                <a:latin typeface="メイリオ" panose="020B0604030504040204" pitchFamily="50" charset="-128"/>
                <a:ea typeface="メイリオ" panose="020B0604030504040204" pitchFamily="50" charset="-128"/>
                <a:sym typeface="Wingdings" panose="05000000000000000000" pitchFamily="2" charset="2"/>
              </a:rPr>
              <a:t>あるシンボルの符号は，他の符号の接頭語になって</a:t>
            </a:r>
            <a:r>
              <a:rPr lang="ja-JP" altLang="en-US" b="1" dirty="0" smtClean="0">
                <a:solidFill>
                  <a:srgbClr val="FF0000"/>
                </a:solidFill>
                <a:latin typeface="メイリオ" panose="020B0604030504040204" pitchFamily="50" charset="-128"/>
                <a:ea typeface="メイリオ" panose="020B0604030504040204" pitchFamily="50" charset="-128"/>
                <a:sym typeface="Wingdings" panose="05000000000000000000" pitchFamily="2" charset="2"/>
              </a:rPr>
              <a:t>いないため区切り情報不要</a:t>
            </a:r>
            <a:endParaRPr lang="en-US" altLang="ja-JP" b="1" dirty="0" smtClean="0">
              <a:solidFill>
                <a:srgbClr val="FF0000"/>
              </a:solidFill>
              <a:latin typeface="メイリオ" panose="020B0604030504040204" pitchFamily="50" charset="-128"/>
              <a:ea typeface="メイリオ" panose="020B0604030504040204" pitchFamily="50" charset="-128"/>
              <a:sym typeface="Wingdings" panose="05000000000000000000" pitchFamily="2" charset="2"/>
            </a:endParaRPr>
          </a:p>
          <a:p>
            <a:endParaRPr lang="en-US" altLang="ja-JP" b="1" dirty="0">
              <a:solidFill>
                <a:srgbClr val="FF0000"/>
              </a:solidFill>
              <a:latin typeface="メイリオ" panose="020B0604030504040204" pitchFamily="50" charset="-128"/>
              <a:ea typeface="メイリオ" panose="020B0604030504040204" pitchFamily="50" charset="-128"/>
              <a:sym typeface="Wingdings" panose="05000000000000000000" pitchFamily="2" charset="2"/>
            </a:endParaRPr>
          </a:p>
        </p:txBody>
      </p:sp>
    </p:spTree>
    <p:extLst>
      <p:ext uri="{BB962C8B-B14F-4D97-AF65-F5344CB8AC3E}">
        <p14:creationId xmlns:p14="http://schemas.microsoft.com/office/powerpoint/2010/main" val="1680121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画像にハフマン符号を適用する</a:t>
            </a:r>
            <a:endParaRPr kumimoji="1" lang="ja-JP" altLang="en-US" dirty="0"/>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dirty="0" smtClean="0"/>
              <a:t>入力を </a:t>
            </a:r>
            <a:r>
              <a:rPr kumimoji="1" lang="en-US" altLang="ja-JP" dirty="0" smtClean="0"/>
              <a:t>8bit </a:t>
            </a:r>
            <a:r>
              <a:rPr kumimoji="1" lang="ja-JP" altLang="en-US" dirty="0" smtClean="0"/>
              <a:t>グレースケール画像</a:t>
            </a:r>
            <a:r>
              <a:rPr lang="ja-JP" altLang="en-US" dirty="0" smtClean="0"/>
              <a:t>とする</a:t>
            </a:r>
            <a:endParaRPr lang="en-US" altLang="ja-JP" dirty="0" smtClean="0"/>
          </a:p>
          <a:p>
            <a:pPr marL="457200" lvl="1"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画素値は </a:t>
            </a:r>
            <a:r>
              <a:rPr kumimoji="1" lang="en-US" altLang="ja-JP" dirty="0" smtClean="0">
                <a:sym typeface="Wingdings" panose="05000000000000000000" pitchFamily="2" charset="2"/>
              </a:rPr>
              <a:t>0,1,2,…,255</a:t>
            </a:r>
            <a:r>
              <a:rPr lang="ja-JP" altLang="en-US" dirty="0" smtClean="0">
                <a:sym typeface="Wingdings" panose="05000000000000000000" pitchFamily="2" charset="2"/>
              </a:rPr>
              <a:t>の値を持つ</a:t>
            </a:r>
            <a:endParaRPr lang="en-US" altLang="ja-JP" dirty="0" smtClean="0">
              <a:sym typeface="Wingdings" panose="05000000000000000000" pitchFamily="2" charset="2"/>
            </a:endParaRPr>
          </a:p>
          <a:p>
            <a:r>
              <a:rPr kumimoji="1" lang="ja-JP" altLang="en-US" dirty="0">
                <a:sym typeface="Wingdings" panose="05000000000000000000" pitchFamily="2" charset="2"/>
              </a:rPr>
              <a:t>ヒストグラム</a:t>
            </a:r>
            <a:r>
              <a:rPr kumimoji="1" lang="ja-JP" altLang="en-US" dirty="0" smtClean="0">
                <a:sym typeface="Wingdings" panose="05000000000000000000" pitchFamily="2" charset="2"/>
              </a:rPr>
              <a:t>を</a:t>
            </a:r>
            <a:r>
              <a:rPr kumimoji="1" lang="ja-JP" altLang="en-US" dirty="0">
                <a:sym typeface="Wingdings" panose="05000000000000000000" pitchFamily="2" charset="2"/>
              </a:rPr>
              <a:t>計算</a:t>
            </a:r>
            <a:r>
              <a:rPr kumimoji="1" lang="ja-JP" altLang="en-US" dirty="0" smtClean="0">
                <a:sym typeface="Wingdings" panose="05000000000000000000" pitchFamily="2" charset="2"/>
              </a:rPr>
              <a:t>し，頻度値の総和が</a:t>
            </a:r>
            <a:r>
              <a:rPr kumimoji="1" lang="en-US" altLang="ja-JP" dirty="0" smtClean="0">
                <a:sym typeface="Wingdings" panose="05000000000000000000" pitchFamily="2" charset="2"/>
              </a:rPr>
              <a:t>1.0</a:t>
            </a:r>
            <a:r>
              <a:rPr kumimoji="1" lang="ja-JP" altLang="en-US" dirty="0" smtClean="0">
                <a:sym typeface="Wingdings" panose="05000000000000000000" pitchFamily="2" charset="2"/>
              </a:rPr>
              <a:t>になるように正規化</a:t>
            </a:r>
            <a:endParaRPr kumimoji="1" lang="en-US" altLang="ja-JP"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297024" y="2743200"/>
                <a:ext cx="10047622" cy="540533"/>
              </a:xfrm>
              <a:prstGeom prst="rect">
                <a:avLst/>
              </a:prstGeom>
            </p:spPr>
            <p:txBody>
              <a:bodyPr wrap="none">
                <a:spAutoFit/>
              </a:bodyPr>
              <a:lstStyle/>
              <a:p>
                <a14:m>
                  <m:oMath xmlns:m="http://schemas.openxmlformats.org/officeDocument/2006/math">
                    <m:nary>
                      <m:naryPr>
                        <m:chr m:val="∑"/>
                        <m:ctrlPr>
                          <a:rPr lang="pt-BR" altLang="ja-JP" sz="2800" i="1" smtClean="0">
                            <a:latin typeface="Cambria Math" panose="02040503050406030204" pitchFamily="18" charset="0"/>
                            <a:sym typeface="Wingdings" panose="05000000000000000000" pitchFamily="2" charset="2"/>
                          </a:rPr>
                        </m:ctrlPr>
                      </m:naryPr>
                      <m:sub>
                        <m:r>
                          <a:rPr lang="pt-BR" altLang="ja-JP" sz="2800" i="1">
                            <a:latin typeface="Cambria Math" panose="02040503050406030204" pitchFamily="18" charset="0"/>
                            <a:sym typeface="Wingdings" panose="05000000000000000000" pitchFamily="2" charset="2"/>
                          </a:rPr>
                          <m:t>𝑛</m:t>
                        </m:r>
                        <m:r>
                          <a:rPr lang="pt-BR" altLang="ja-JP" sz="2800" i="1">
                            <a:latin typeface="Cambria Math" panose="02040503050406030204" pitchFamily="18" charset="0"/>
                            <a:sym typeface="Wingdings" panose="05000000000000000000" pitchFamily="2" charset="2"/>
                          </a:rPr>
                          <m:t>=0</m:t>
                        </m:r>
                      </m:sub>
                      <m:sup>
                        <m:r>
                          <a:rPr lang="en-US" altLang="ja-JP" sz="2800" i="1">
                            <a:latin typeface="Cambria Math" panose="02040503050406030204" pitchFamily="18" charset="0"/>
                            <a:sym typeface="Wingdings" panose="05000000000000000000" pitchFamily="2" charset="2"/>
                          </a:rPr>
                          <m:t>255</m:t>
                        </m:r>
                      </m:sup>
                      <m:e>
                        <m:r>
                          <a:rPr lang="en-US" altLang="ja-JP" sz="2800" i="1">
                            <a:latin typeface="Cambria Math" panose="02040503050406030204" pitchFamily="18" charset="0"/>
                            <a:sym typeface="Wingdings" panose="05000000000000000000" pitchFamily="2" charset="2"/>
                          </a:rPr>
                          <m:t>𝑝</m:t>
                        </m:r>
                        <m:d>
                          <m:dPr>
                            <m:ctrlPr>
                              <a:rPr lang="en-US" altLang="ja-JP" sz="2800" i="1">
                                <a:latin typeface="Cambria Math" panose="02040503050406030204" pitchFamily="18" charset="0"/>
                                <a:sym typeface="Wingdings" panose="05000000000000000000" pitchFamily="2" charset="2"/>
                              </a:rPr>
                            </m:ctrlPr>
                          </m:dPr>
                          <m:e>
                            <m:r>
                              <a:rPr lang="en-US" altLang="ja-JP" sz="2800" i="1">
                                <a:latin typeface="Cambria Math" panose="02040503050406030204" pitchFamily="18" charset="0"/>
                                <a:sym typeface="Wingdings" panose="05000000000000000000" pitchFamily="2" charset="2"/>
                              </a:rPr>
                              <m:t>𝑛</m:t>
                            </m:r>
                          </m:e>
                        </m:d>
                        <m:r>
                          <a:rPr lang="en-US" altLang="ja-JP" sz="2800" i="1">
                            <a:latin typeface="Cambria Math" panose="02040503050406030204" pitchFamily="18" charset="0"/>
                            <a:sym typeface="Wingdings" panose="05000000000000000000" pitchFamily="2" charset="2"/>
                          </a:rPr>
                          <m:t>=1.0</m:t>
                        </m:r>
                      </m:e>
                    </m:nary>
                    <m:r>
                      <a:rPr lang="en-US" altLang="ja-JP" sz="2800" b="0" i="1" smtClean="0">
                        <a:latin typeface="Cambria Math" panose="02040503050406030204" pitchFamily="18" charset="0"/>
                        <a:sym typeface="Wingdings" panose="05000000000000000000" pitchFamily="2" charset="2"/>
                      </a:rPr>
                      <m:t>    </m:t>
                    </m:r>
                  </m:oMath>
                </a14:m>
                <a:r>
                  <a:rPr lang="ja-JP" altLang="en-US" sz="2800" dirty="0" smtClean="0">
                    <a:latin typeface="メイリオ" panose="020B0604030504040204" pitchFamily="50" charset="-128"/>
                    <a:ea typeface="メイリオ" panose="020B0604030504040204" pitchFamily="50" charset="-128"/>
                  </a:rPr>
                  <a:t>ただし，</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8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8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800" dirty="0" smtClean="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8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2800" i="1" dirty="0" smtClean="0">
                    <a:latin typeface="Times New Roman" panose="02020603050405020304" pitchFamily="18" charset="0"/>
                    <a:ea typeface="メイリオ" panose="020B0604030504040204" pitchFamily="50" charset="-128"/>
                    <a:cs typeface="Times New Roman" panose="02020603050405020304" pitchFamily="18" charset="0"/>
                  </a:rPr>
                  <a:t>の頻度（出現確率）</a:t>
                </a:r>
                <a:endParaRPr lang="ja-JP" altLang="en-US" sz="2800" i="1"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297024" y="2743200"/>
                <a:ext cx="10047622" cy="540533"/>
              </a:xfrm>
              <a:prstGeom prst="rect">
                <a:avLst/>
              </a:prstGeom>
              <a:blipFill>
                <a:blip r:embed="rId2"/>
                <a:stretch>
                  <a:fillRect t="-13483" r="-61" b="-32584"/>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ym typeface="Wingdings" panose="05000000000000000000" pitchFamily="2" charset="2"/>
              </a:rPr>
              <a:t>ハフマン符号化アルゴリズムで，画素値</a:t>
            </a:r>
            <a:r>
              <a:rPr lang="en-US" altLang="ja-JP" dirty="0" smtClean="0">
                <a:sym typeface="Wingdings" panose="05000000000000000000" pitchFamily="2" charset="2"/>
              </a:rPr>
              <a:t>0,1,2,…, 255</a:t>
            </a:r>
            <a:r>
              <a:rPr lang="ja-JP" altLang="en-US" dirty="0" smtClean="0">
                <a:sym typeface="Wingdings" panose="05000000000000000000" pitchFamily="2" charset="2"/>
              </a:rPr>
              <a:t>を符号化する</a:t>
            </a:r>
            <a:endParaRPr lang="en-US" altLang="ja-JP" dirty="0" smtClean="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605718"/>
            <a:ext cx="11473211" cy="733270"/>
          </a:xfrm>
        </p:spPr>
        <p:txBody>
          <a:bodyPr/>
          <a:lstStyle/>
          <a:p>
            <a:pPr algn="r"/>
            <a:r>
              <a:rPr lang="ja-JP" altLang="en-US" b="1" dirty="0" smtClean="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smtClean="0"/>
              <a:t>画像圧縮</a:t>
            </a:r>
            <a:endParaRPr kumimoji="1" lang="ja-JP" altLang="en-US" sz="3600" dirty="0"/>
          </a:p>
        </p:txBody>
      </p:sp>
      <p:sp>
        <p:nvSpPr>
          <p:cNvPr id="3" name="コンテンツ プレースホルダー 2"/>
          <p:cNvSpPr>
            <a:spLocks noGrp="1"/>
          </p:cNvSpPr>
          <p:nvPr>
            <p:ph idx="1"/>
          </p:nvPr>
        </p:nvSpPr>
        <p:spPr>
          <a:xfrm>
            <a:off x="697881" y="1479612"/>
            <a:ext cx="10304102" cy="5378387"/>
          </a:xfrm>
        </p:spPr>
        <p:txBody>
          <a:bodyPr/>
          <a:lstStyle/>
          <a:p>
            <a:pPr marL="0" indent="0">
              <a:buNone/>
            </a:pPr>
            <a:r>
              <a:rPr lang="ja-JP" altLang="en-US" dirty="0" smtClean="0"/>
              <a:t>到達</a:t>
            </a:r>
            <a:r>
              <a:rPr lang="ja-JP" altLang="en-US" dirty="0"/>
              <a:t>目標</a:t>
            </a:r>
            <a:endParaRPr lang="en-US" altLang="ja-JP" dirty="0" smtClean="0"/>
          </a:p>
          <a:p>
            <a:r>
              <a:rPr lang="ja-JP" altLang="en-US" sz="2400" dirty="0" smtClean="0"/>
              <a:t>平均情報量（エントロピー）について正しく説明できる</a:t>
            </a:r>
            <a:endParaRPr lang="en-US" altLang="ja-JP" sz="2400" dirty="0"/>
          </a:p>
          <a:p>
            <a:r>
              <a:rPr lang="ja-JP" altLang="en-US" sz="2400" dirty="0" smtClean="0"/>
              <a:t>以下の画像圧縮技術について正しく説明できる</a:t>
            </a:r>
            <a:endParaRPr lang="en-US" altLang="ja-JP" sz="2400" dirty="0" smtClean="0"/>
          </a:p>
          <a:p>
            <a:pPr lvl="1"/>
            <a:r>
              <a:rPr lang="ja-JP" altLang="en-US" sz="2000" dirty="0" smtClean="0"/>
              <a:t>ハフマン符号化</a:t>
            </a:r>
            <a:endParaRPr lang="en-US" altLang="ja-JP" sz="2000" dirty="0" smtClean="0"/>
          </a:p>
          <a:p>
            <a:pPr lvl="1"/>
            <a:r>
              <a:rPr lang="ja-JP" altLang="en-US" sz="2000" dirty="0" smtClean="0"/>
              <a:t>離散コサイン</a:t>
            </a:r>
            <a:r>
              <a:rPr lang="ja-JP" altLang="en-US" sz="2000" dirty="0"/>
              <a:t>変換</a:t>
            </a:r>
            <a:r>
              <a:rPr lang="ja-JP" altLang="en-US" sz="2000" dirty="0" smtClean="0"/>
              <a:t>　</a:t>
            </a:r>
            <a:endParaRPr lang="en-US" altLang="ja-JP" sz="2000" dirty="0" smtClean="0"/>
          </a:p>
          <a:p>
            <a:pPr lvl="1"/>
            <a:endParaRPr lang="en-US" altLang="ja-JP" dirty="0"/>
          </a:p>
          <a:p>
            <a:pPr marL="0" indent="0">
              <a:buNone/>
            </a:pPr>
            <a:r>
              <a:rPr lang="en-US" altLang="ja-JP" dirty="0" smtClean="0"/>
              <a:t>Contents</a:t>
            </a:r>
            <a:endParaRPr lang="en-US" altLang="ja-JP" dirty="0"/>
          </a:p>
          <a:p>
            <a:r>
              <a:rPr lang="ja-JP" altLang="en-US" sz="2400" dirty="0" smtClean="0"/>
              <a:t>平均情報量（エントロピー）とは</a:t>
            </a:r>
            <a:endParaRPr lang="en-US" altLang="ja-JP" sz="2400" dirty="0" smtClean="0"/>
          </a:p>
          <a:p>
            <a:r>
              <a:rPr lang="ja-JP" altLang="en-US" sz="2400" dirty="0" smtClean="0"/>
              <a:t>エントロピー符号化</a:t>
            </a:r>
            <a:r>
              <a:rPr lang="en-US" altLang="ja-JP" sz="2400" dirty="0" smtClean="0"/>
              <a:t>	: </a:t>
            </a:r>
            <a:r>
              <a:rPr lang="ja-JP" altLang="en-US" sz="2400" dirty="0" smtClean="0"/>
              <a:t>ハフマン符号化，算術符号化</a:t>
            </a:r>
            <a:r>
              <a:rPr lang="en-US" altLang="ja-JP" sz="2400" baseline="30000" dirty="0"/>
              <a:t>*</a:t>
            </a:r>
            <a:endParaRPr lang="en-US" altLang="ja-JP" sz="2400" dirty="0" smtClean="0"/>
          </a:p>
          <a:p>
            <a:r>
              <a:rPr lang="en-US" altLang="ja-JP" sz="2400" dirty="0" smtClean="0"/>
              <a:t>2</a:t>
            </a:r>
            <a:r>
              <a:rPr lang="ja-JP" altLang="en-US" sz="2400" dirty="0" smtClean="0"/>
              <a:t>値画像の符号化</a:t>
            </a:r>
            <a:r>
              <a:rPr lang="en-US" altLang="ja-JP" sz="2400" dirty="0" smtClean="0"/>
              <a:t>		: </a:t>
            </a:r>
            <a:r>
              <a:rPr lang="ja-JP" altLang="en-US" sz="2400" dirty="0" smtClean="0"/>
              <a:t>ランレングス符号</a:t>
            </a:r>
            <a:r>
              <a:rPr lang="en-US" altLang="ja-JP" sz="2400" dirty="0" smtClean="0"/>
              <a:t>, </a:t>
            </a:r>
            <a:r>
              <a:rPr lang="ja-JP" altLang="en-US" sz="2400" dirty="0" smtClean="0"/>
              <a:t>チェイン符号化</a:t>
            </a:r>
            <a:r>
              <a:rPr lang="en-US" altLang="ja-JP" sz="2400" baseline="30000" dirty="0"/>
              <a:t>*</a:t>
            </a:r>
            <a:endParaRPr lang="en-US" altLang="ja-JP" sz="2400" baseline="30000" dirty="0" smtClean="0"/>
          </a:p>
          <a:p>
            <a:r>
              <a:rPr kumimoji="1" lang="ja-JP" altLang="en-US" sz="2400" dirty="0" smtClean="0"/>
              <a:t>変換符号化            </a:t>
            </a:r>
            <a:r>
              <a:rPr kumimoji="1" lang="en-US" altLang="ja-JP" sz="2400" dirty="0" smtClean="0"/>
              <a:t>	: </a:t>
            </a:r>
            <a:r>
              <a:rPr kumimoji="1" lang="ja-JP" altLang="en-US" sz="2400" dirty="0" smtClean="0"/>
              <a:t>離散コサイン変換</a:t>
            </a:r>
            <a:r>
              <a:rPr kumimoji="1" lang="en-US" altLang="ja-JP" sz="2400" dirty="0" smtClean="0"/>
              <a:t>, jpeg</a:t>
            </a:r>
            <a:r>
              <a:rPr kumimoji="1" lang="ja-JP" altLang="en-US" sz="2400" dirty="0" smtClean="0"/>
              <a:t>圧縮</a:t>
            </a:r>
            <a:endParaRPr kumimoji="1" lang="en-US" altLang="ja-JP" sz="2400" dirty="0" smtClean="0"/>
          </a:p>
          <a:p>
            <a:pPr marL="0" indent="0">
              <a:buNone/>
            </a:pPr>
            <a:r>
              <a:rPr lang="en-US" altLang="ja-JP" sz="2400" dirty="0" smtClean="0"/>
              <a:t>※</a:t>
            </a:r>
            <a:r>
              <a:rPr lang="ja-JP" altLang="en-US" sz="2400" dirty="0" smtClean="0"/>
              <a:t>この分類は教科書由来，</a:t>
            </a:r>
            <a:r>
              <a:rPr lang="en-US" altLang="ja-JP" sz="2400" dirty="0" smtClean="0"/>
              <a:t>*</a:t>
            </a:r>
            <a:r>
              <a:rPr lang="ja-JP" altLang="en-US" sz="2400" dirty="0" smtClean="0"/>
              <a:t>印は今回は割愛する</a:t>
            </a:r>
            <a:endParaRPr kumimoji="1" lang="ja-JP" altLang="en-US" sz="2400" dirty="0"/>
          </a:p>
        </p:txBody>
      </p:sp>
    </p:spTree>
    <p:extLst>
      <p:ext uri="{BB962C8B-B14F-4D97-AF65-F5344CB8AC3E}">
        <p14:creationId xmlns:p14="http://schemas.microsoft.com/office/powerpoint/2010/main" val="4098274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データ中をシンボルとその連続する長さで符号化する手法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endParaRPr lang="en-US" altLang="ja-JP" sz="2400" dirty="0" smtClean="0"/>
          </a:p>
          <a:p>
            <a:pPr>
              <a:lnSpc>
                <a:spcPct val="100000"/>
              </a:lnSpc>
              <a:spcBef>
                <a:spcPts val="600"/>
              </a:spcBef>
              <a:spcAft>
                <a:spcPts val="600"/>
              </a:spcAft>
            </a:pPr>
            <a:r>
              <a:rPr lang="ja-JP" altLang="en-US" dirty="0" smtClean="0"/>
              <a:t>色</a:t>
            </a:r>
            <a:r>
              <a:rPr lang="ja-JP" altLang="en-US" dirty="0"/>
              <a:t>数</a:t>
            </a:r>
            <a:r>
              <a:rPr lang="ja-JP" altLang="en-US" dirty="0" smtClean="0"/>
              <a:t>の少ない画像（</a:t>
            </a:r>
            <a:r>
              <a:rPr lang="en-US" altLang="ja-JP" dirty="0" smtClean="0"/>
              <a:t>e.g. 2</a:t>
            </a:r>
            <a:r>
              <a:rPr lang="ja-JP" altLang="en-US" dirty="0" smtClean="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smtClean="0"/>
              <a:t>1:22, 0:1, 1:13, 0:3, 1:12, 0:3, 1:11, 0:5, 1:9, 0:7, 1:8, 0:7, 1:7, 0:9, 1:6, 0:9, 1:5, 0:11, 1:4, 0:11, 1:3, 0:13, 1:2, 0:13, 1:1</a:t>
            </a:r>
            <a:r>
              <a:rPr lang="en-US" altLang="ja-JP" sz="2400" dirty="0"/>
              <a:t>, </a:t>
            </a:r>
            <a:r>
              <a:rPr lang="en-US" altLang="ja-JP" sz="2400" dirty="0" smtClean="0"/>
              <a:t>0:15, 1:15, </a:t>
            </a:r>
            <a:endParaRPr lang="en-US" altLang="ja-JP" sz="2400" dirty="0"/>
          </a:p>
        </p:txBody>
      </p:sp>
    </p:spTree>
    <p:extLst>
      <p:ext uri="{BB962C8B-B14F-4D97-AF65-F5344CB8AC3E}">
        <p14:creationId xmlns:p14="http://schemas.microsoft.com/office/powerpoint/2010/main" val="51871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smtClean="0"/>
              <a:t>1:22, 0:1, 1:13, 0:3, 1:12, 0:3, 1:11, 0:5, 1:9, 0:7, 1:8, 0:7, 1:7, 0:9, 1:6, 0:9, 1:5, 0:11, 1:4, 0:11, 1:3, 0:13, 1:2, 0:13, 1:1</a:t>
            </a:r>
            <a:r>
              <a:rPr lang="en-US" altLang="ja-JP" sz="2800" dirty="0"/>
              <a:t>, </a:t>
            </a:r>
            <a:r>
              <a:rPr lang="en-US" altLang="ja-JP" sz="2800" dirty="0" smtClean="0"/>
              <a:t>0:15, 1:15, </a:t>
            </a:r>
            <a:endParaRPr lang="en-US" altLang="ja-JP" sz="2800" dirty="0"/>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と最大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smtClean="0"/>
              <a:t>練習</a:t>
            </a:r>
            <a:r>
              <a:rPr kumimoji="1" lang="en-US" altLang="ja-JP" sz="3600" dirty="0" smtClean="0"/>
              <a:t>: </a:t>
            </a:r>
            <a:r>
              <a:rPr kumimoji="1" lang="ja-JP" altLang="en-US" sz="3600" dirty="0" smtClean="0"/>
              <a:t>ランレングス符号化を実装してみよう</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Dotum" panose="020B0600000101010101" pitchFamily="34" charset="-127"/>
                <a:ea typeface="Dotum" panose="020B0600000101010101" pitchFamily="34" charset="-127"/>
              </a:rPr>
              <a:t># input  : </a:t>
            </a:r>
            <a:r>
              <a:rPr kumimoji="1" lang="ja-JP" altLang="en-US" dirty="0" smtClean="0">
                <a:latin typeface="Dotum" panose="020B0600000101010101" pitchFamily="34" charset="-127"/>
                <a:ea typeface="Dotum" panose="020B0600000101010101" pitchFamily="34" charset="-127"/>
              </a:rPr>
              <a:t>引数 </a:t>
            </a:r>
            <a:r>
              <a:rPr kumimoji="1" lang="en-US" altLang="ja-JP" dirty="0" err="1" smtClean="0">
                <a:latin typeface="Dotum" panose="020B0600000101010101" pitchFamily="34" charset="-127"/>
                <a:ea typeface="Dotum" panose="020B0600000101010101" pitchFamily="34" charset="-127"/>
              </a:rPr>
              <a:t>arg</a:t>
            </a:r>
            <a:r>
              <a:rPr kumimoji="1" lang="en-US" altLang="ja-JP" dirty="0" smtClean="0">
                <a:latin typeface="Dotum" panose="020B0600000101010101" pitchFamily="34" charset="-127"/>
                <a:ea typeface="Dotum" panose="020B0600000101010101" pitchFamily="34" charset="-127"/>
              </a:rPr>
              <a:t> </a:t>
            </a:r>
            <a:r>
              <a:rPr kumimoji="1" lang="ja-JP" altLang="en-US" dirty="0" smtClean="0">
                <a:latin typeface="Dotum" panose="020B0600000101010101" pitchFamily="34" charset="-127"/>
                <a:ea typeface="Dotum" panose="020B0600000101010101" pitchFamily="34" charset="-127"/>
              </a:rPr>
              <a:t>は，シンボル</a:t>
            </a:r>
            <a:r>
              <a:rPr lang="en-US" altLang="ja-JP" dirty="0" smtClean="0">
                <a:latin typeface="Dotum" panose="020B0600000101010101" pitchFamily="34" charset="-127"/>
                <a:ea typeface="Dotum" panose="020B0600000101010101" pitchFamily="34" charset="-127"/>
              </a:rPr>
              <a:t>”0,1,2,…,9”</a:t>
            </a:r>
            <a:r>
              <a:rPr lang="ja-JP" altLang="en-US" dirty="0" smtClean="0">
                <a:latin typeface="Dotum" panose="020B0600000101010101" pitchFamily="34" charset="-127"/>
                <a:ea typeface="Dotum" panose="020B0600000101010101" pitchFamily="34" charset="-127"/>
              </a:rPr>
              <a:t>の列</a:t>
            </a: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smtClean="0">
                <a:latin typeface="Dotum" panose="020B0600000101010101" pitchFamily="34" charset="-127"/>
                <a:ea typeface="Dotum" panose="020B0600000101010101" pitchFamily="34" charset="-127"/>
              </a:rPr>
              <a:t># output: </a:t>
            </a:r>
            <a:r>
              <a:rPr kumimoji="1" lang="ja-JP" altLang="en-US" dirty="0" smtClean="0">
                <a:latin typeface="Dotum" panose="020B0600000101010101" pitchFamily="34" charset="-127"/>
                <a:ea typeface="Dotum" panose="020B0600000101010101" pitchFamily="34" charset="-127"/>
              </a:rPr>
              <a:t>出力は，</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シンボル，連続数</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というタプルの配列</a:t>
            </a:r>
            <a:endParaRPr kumimoji="1" lang="en-US" altLang="ja-JP" dirty="0" smtClean="0">
              <a:latin typeface="Dotum" panose="020B0600000101010101" pitchFamily="34" charset="-127"/>
              <a:ea typeface="Dotum" panose="020B0600000101010101" pitchFamily="34" charset="-127"/>
            </a:endParaRPr>
          </a:p>
          <a:p>
            <a:pPr marL="0" indent="0">
              <a:buNone/>
            </a:pPr>
            <a:r>
              <a:rPr lang="en-US" altLang="ja-JP" dirty="0" err="1" smtClean="0">
                <a:latin typeface="Dotum" panose="020B0600000101010101" pitchFamily="34" charset="-127"/>
                <a:ea typeface="Dotum" panose="020B0600000101010101" pitchFamily="34" charset="-127"/>
              </a:rPr>
              <a:t>def</a:t>
            </a:r>
            <a:r>
              <a:rPr lang="en-US" altLang="ja-JP" dirty="0" smtClean="0">
                <a:latin typeface="Dotum" panose="020B0600000101010101" pitchFamily="34" charset="-127"/>
                <a:ea typeface="Dotum" panose="020B0600000101010101" pitchFamily="34" charset="-127"/>
              </a:rPr>
              <a:t> </a:t>
            </a:r>
            <a:r>
              <a:rPr lang="en-US" altLang="ja-JP" dirty="0" err="1" smtClean="0">
                <a:latin typeface="Dotum" panose="020B0600000101010101" pitchFamily="34" charset="-127"/>
                <a:ea typeface="Dotum" panose="020B0600000101010101" pitchFamily="34" charset="-127"/>
              </a:rPr>
              <a:t>runlength_coding</a:t>
            </a:r>
            <a:r>
              <a:rPr lang="en-US" altLang="ja-JP" dirty="0" smtClean="0">
                <a:latin typeface="Dotum" panose="020B0600000101010101" pitchFamily="34" charset="-127"/>
                <a:ea typeface="Dotum" panose="020B0600000101010101" pitchFamily="34" charset="-127"/>
              </a:rPr>
              <a:t> ( </a:t>
            </a:r>
            <a:r>
              <a:rPr lang="en-US" altLang="ja-JP" dirty="0" err="1" smtClean="0">
                <a:latin typeface="Dotum" panose="020B0600000101010101" pitchFamily="34" charset="-127"/>
                <a:ea typeface="Dotum" panose="020B0600000101010101" pitchFamily="34" charset="-127"/>
              </a:rPr>
              <a:t>arg</a:t>
            </a:r>
            <a:r>
              <a:rPr lang="en-US" altLang="ja-JP" dirty="0" smtClean="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a:t>
            </a:r>
            <a:r>
              <a:rPr lang="en-US" altLang="ja-JP" dirty="0" smtClean="0">
                <a:latin typeface="Dotum" panose="020B0600000101010101" pitchFamily="34" charset="-127"/>
                <a:ea typeface="Dotum" panose="020B0600000101010101" pitchFamily="34" charset="-127"/>
              </a:rPr>
              <a:t>   output = []</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 TODO</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lang="en-US" altLang="ja-JP" dirty="0" smtClean="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spTree>
    <p:extLst>
      <p:ext uri="{BB962C8B-B14F-4D97-AF65-F5344CB8AC3E}">
        <p14:creationId xmlns:p14="http://schemas.microsoft.com/office/powerpoint/2010/main" val="938069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smtClean="0"/>
              <a:t>ハフマン符号化</a:t>
            </a:r>
            <a:endParaRPr lang="en-US" altLang="ja-JP" dirty="0" smtClean="0"/>
          </a:p>
          <a:p>
            <a:pPr lvl="1"/>
            <a:r>
              <a:rPr kumimoji="1" lang="ja-JP" altLang="en-US" dirty="0" smtClean="0"/>
              <a:t>出現確率の高いシンボルに短い符号を割り当てることで平均符号長を下げる</a:t>
            </a:r>
            <a:endParaRPr kumimoji="1" lang="en-US" altLang="ja-JP" dirty="0" smtClean="0"/>
          </a:p>
          <a:p>
            <a:pPr lvl="1"/>
            <a:r>
              <a:rPr lang="ja-JP" altLang="en-US" dirty="0" smtClean="0"/>
              <a:t>可逆圧縮</a:t>
            </a:r>
            <a:endParaRPr lang="en-US" altLang="ja-JP" dirty="0" smtClean="0"/>
          </a:p>
          <a:p>
            <a:pPr lvl="1"/>
            <a:r>
              <a:rPr lang="ja-JP" altLang="en-US" dirty="0"/>
              <a:t>エントロピー符号化の</a:t>
            </a:r>
            <a:r>
              <a:rPr lang="ja-JP" altLang="en-US" dirty="0" smtClean="0"/>
              <a:t>一種</a:t>
            </a:r>
            <a:endParaRPr lang="en-US" altLang="ja-JP" dirty="0" smtClean="0"/>
          </a:p>
          <a:p>
            <a:pPr lvl="1"/>
            <a:endParaRPr lang="en-US" altLang="ja-JP" dirty="0"/>
          </a:p>
          <a:p>
            <a:r>
              <a:rPr lang="ja-JP" altLang="en-US" dirty="0" smtClean="0"/>
              <a:t>ランレングス符号化</a:t>
            </a:r>
            <a:endParaRPr lang="en-US" altLang="ja-JP" dirty="0" smtClean="0"/>
          </a:p>
          <a:p>
            <a:pPr lvl="1"/>
            <a:r>
              <a:rPr lang="ja-JP" altLang="en-US" dirty="0" smtClean="0"/>
              <a:t>シンボルと連続数を記録する事でデータの圧縮を目指す</a:t>
            </a:r>
            <a:endParaRPr lang="en-US" altLang="ja-JP" dirty="0" smtClean="0"/>
          </a:p>
          <a:p>
            <a:pPr lvl="1"/>
            <a:r>
              <a:rPr lang="ja-JP" altLang="en-US" dirty="0" smtClean="0"/>
              <a:t>可逆圧縮</a:t>
            </a:r>
            <a:endParaRPr lang="en-US" altLang="ja-JP" dirty="0" smtClean="0"/>
          </a:p>
          <a:p>
            <a:pPr lvl="1"/>
            <a:r>
              <a:rPr lang="ja-JP" altLang="en-US" dirty="0" smtClean="0"/>
              <a:t>同じシンボルが連続するデータ（</a:t>
            </a:r>
            <a:r>
              <a:rPr lang="en-US" altLang="ja-JP" dirty="0" smtClean="0"/>
              <a:t>2</a:t>
            </a:r>
            <a:r>
              <a:rPr lang="ja-JP" altLang="en-US" dirty="0" smtClean="0"/>
              <a:t>値画像など）の圧縮に強い</a:t>
            </a:r>
            <a:endParaRPr lang="en-US" altLang="ja-JP"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33</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34</a:t>
            </a:fld>
            <a:endParaRPr lang="ja-JP" altLang="en-US"/>
          </a:p>
        </p:txBody>
      </p:sp>
      <p:sp>
        <p:nvSpPr>
          <p:cNvPr id="5" name="タイトル 1"/>
          <p:cNvSpPr txBox="1">
            <a:spLocks/>
          </p:cNvSpPr>
          <p:nvPr/>
        </p:nvSpPr>
        <p:spPr>
          <a:xfrm>
            <a:off x="2010880" y="5849564"/>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t>離散コサイン変換を</a:t>
            </a:r>
            <a:r>
              <a:rPr lang="ja-JP" altLang="en-US" sz="3600" b="1" dirty="0"/>
              <a:t>利用</a:t>
            </a:r>
            <a:r>
              <a:rPr lang="ja-JP" altLang="en-US" sz="3600" b="1" dirty="0" smtClean="0"/>
              <a:t>した画像圧縮</a:t>
            </a:r>
            <a:endParaRPr lang="ja-JP" altLang="en-US" sz="3600" b="1" dirty="0"/>
          </a:p>
        </p:txBody>
      </p:sp>
    </p:spTree>
    <p:extLst>
      <p:ext uri="{BB962C8B-B14F-4D97-AF65-F5344CB8AC3E}">
        <p14:creationId xmlns:p14="http://schemas.microsoft.com/office/powerpoint/2010/main" val="11428168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58535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個の数列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585358" cy="400110"/>
              </a:xfrm>
              <a:prstGeom prst="rect">
                <a:avLst/>
              </a:prstGeom>
              <a:blipFill>
                <a:blip r:embed="rId3"/>
                <a:stretch>
                  <a:fillRect l="-931"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270108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コサイン変換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09452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3081640"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5762822"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040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8501012" y="4558162"/>
            <a:ext cx="2063003" cy="904034"/>
            <a:chOff x="10577504" y="4361603"/>
            <a:chExt cx="2063003" cy="904034"/>
          </a:xfrm>
        </p:grpSpPr>
        <p:sp>
          <p:nvSpPr>
            <p:cNvPr id="136" name="正方形/長方形 135"/>
            <p:cNvSpPr/>
            <p:nvPr/>
          </p:nvSpPr>
          <p:spPr>
            <a:xfrm>
              <a:off x="12198154" y="4679322"/>
              <a:ext cx="125550" cy="1577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0" name="正方形/長方形 99"/>
            <p:cNvSpPr/>
            <p:nvPr/>
          </p:nvSpPr>
          <p:spPr>
            <a:xfrm flipV="1">
              <a:off x="11949209" y="4842903"/>
              <a:ext cx="125550" cy="333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4" name="正方形/長方形 133"/>
            <p:cNvSpPr/>
            <p:nvPr/>
          </p:nvSpPr>
          <p:spPr>
            <a:xfrm flipV="1">
              <a:off x="11699411" y="4840487"/>
              <a:ext cx="125550" cy="11198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9" name="正方形/長方形 138"/>
            <p:cNvSpPr/>
            <p:nvPr/>
          </p:nvSpPr>
          <p:spPr>
            <a:xfrm>
              <a:off x="11447028" y="4494759"/>
              <a:ext cx="125550" cy="3457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1" name="正方形/長方形 120"/>
            <p:cNvSpPr/>
            <p:nvPr/>
          </p:nvSpPr>
          <p:spPr>
            <a:xfrm flipV="1">
              <a:off x="11071656" y="4845309"/>
              <a:ext cx="125550" cy="31576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3" name="正方形/長方形 122"/>
            <p:cNvSpPr/>
            <p:nvPr/>
          </p:nvSpPr>
          <p:spPr>
            <a:xfrm>
              <a:off x="10692193" y="4639068"/>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4" name="正方形/長方形 123"/>
            <p:cNvSpPr/>
            <p:nvPr/>
          </p:nvSpPr>
          <p:spPr>
            <a:xfrm flipV="1">
              <a:off x="10820988" y="4840487"/>
              <a:ext cx="125550" cy="11198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5" name="正方形/長方形 124"/>
            <p:cNvSpPr/>
            <p:nvPr/>
          </p:nvSpPr>
          <p:spPr>
            <a:xfrm flipV="1">
              <a:off x="10946322" y="4845308"/>
              <a:ext cx="125550" cy="3157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6" name="正方形/長方形 125"/>
            <p:cNvSpPr/>
            <p:nvPr/>
          </p:nvSpPr>
          <p:spPr>
            <a:xfrm flipV="1">
              <a:off x="11196990" y="4842902"/>
              <a:ext cx="125550" cy="1095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7" name="正方形/長方形 126"/>
            <p:cNvSpPr/>
            <p:nvPr/>
          </p:nvSpPr>
          <p:spPr>
            <a:xfrm>
              <a:off x="11322324" y="4639069"/>
              <a:ext cx="125550" cy="1980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9" name="正方形/長方形 128"/>
            <p:cNvSpPr/>
            <p:nvPr/>
          </p:nvSpPr>
          <p:spPr>
            <a:xfrm>
              <a:off x="11572992" y="4612311"/>
              <a:ext cx="125550" cy="23299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0" name="正方形/長方形 129"/>
            <p:cNvSpPr/>
            <p:nvPr/>
          </p:nvSpPr>
          <p:spPr>
            <a:xfrm flipV="1">
              <a:off x="11823659" y="4842903"/>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1" name="正方形/長方形 130"/>
            <p:cNvSpPr/>
            <p:nvPr/>
          </p:nvSpPr>
          <p:spPr>
            <a:xfrm>
              <a:off x="12324993" y="4494758"/>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5" name="正方形/長方形 134"/>
            <p:cNvSpPr/>
            <p:nvPr/>
          </p:nvSpPr>
          <p:spPr>
            <a:xfrm flipV="1">
              <a:off x="12072816" y="4842903"/>
              <a:ext cx="125550" cy="1095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7" name="フリーフォーム 136"/>
            <p:cNvSpPr/>
            <p:nvPr/>
          </p:nvSpPr>
          <p:spPr>
            <a:xfrm>
              <a:off x="10627905" y="4494758"/>
              <a:ext cx="879987"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8" name="フリーフォーム 137"/>
            <p:cNvSpPr/>
            <p:nvPr/>
          </p:nvSpPr>
          <p:spPr>
            <a:xfrm>
              <a:off x="11509519" y="4494758"/>
              <a:ext cx="879987"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902290" y="5651357"/>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ja-JP" altLang="en-US" sz="2400" dirty="0" smtClean="0">
                    <a:solidFill>
                      <a:srgbClr val="FF0000"/>
                    </a:solidFill>
                    <a:latin typeface="メイリオ" panose="020B0604030504040204" pitchFamily="50" charset="-128"/>
                    <a:ea typeface="メイリオ" panose="020B0604030504040204" pitchFamily="50" charset="-128"/>
                  </a:rPr>
                  <a:t>重ね合わせの</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重み</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を</a:t>
                </a:r>
                <a:r>
                  <a:rPr lang="ja-JP" altLang="en-US" sz="2400" dirty="0">
                    <a:solidFill>
                      <a:srgbClr val="FF0000"/>
                    </a:solidFill>
                    <a:latin typeface="メイリオ" panose="020B0604030504040204" pitchFamily="50" charset="-128"/>
                    <a:ea typeface="メイリオ" panose="020B0604030504040204" pitchFamily="50" charset="-128"/>
                  </a:rPr>
                  <a:t>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902290" y="5651357"/>
                <a:ext cx="5416163" cy="984885"/>
              </a:xfrm>
              <a:prstGeom prst="rect">
                <a:avLst/>
              </a:prstGeom>
              <a:blipFill>
                <a:blip r:embed="rId6"/>
                <a:stretch>
                  <a:fillRect l="-562" t="-3704" b="-141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687624"/>
              </a:xfrm>
              <a:prstGeom prst="rect">
                <a:avLst/>
              </a:prstGeom>
              <a:ln>
                <a:noFill/>
              </a:ln>
            </p:spPr>
            <p:txBody>
              <a:bodyPr wrap="squar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num>
                        <m:den>
                          <m:r>
                            <a:rPr lang="en-US" altLang="ja-JP" sz="2000" i="1">
                              <a:latin typeface="Cambria Math"/>
                            </a:rPr>
                            <m:t>2</m:t>
                          </m:r>
                        </m:den>
                      </m:f>
                      <m:r>
                        <a:rPr lang="en-US" altLang="ja-JP" sz="2000" i="1">
                          <a:latin typeface="Cambria Math"/>
                        </a:rPr>
                        <m:t> +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3</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3</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r>
                            <a:rPr lang="en-US" altLang="ja-JP" sz="2000" i="1">
                              <a:latin typeface="Cambria Math"/>
                            </a:rPr>
                            <m:t>+…</m:t>
                          </m:r>
                        </m:e>
                      </m:func>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687624"/>
              </a:xfrm>
              <a:prstGeom prst="rect">
                <a:avLst/>
              </a:prstGeom>
              <a:blipFill>
                <a:blip r:embed="rId7"/>
                <a:stretch>
                  <a:fillRect/>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smtClean="0">
                <a:latin typeface="メイリオ" panose="020B0604030504040204" pitchFamily="50" charset="-128"/>
                <a:ea typeface="メイリオ" panose="020B0604030504040204" pitchFamily="50" charset="-128"/>
              </a:rPr>
              <a:t>このスライドの例は</a:t>
            </a:r>
            <a:r>
              <a:rPr lang="en-US" altLang="ja-JP" dirty="0" smtClean="0">
                <a:latin typeface="メイリオ" panose="020B0604030504040204" pitchFamily="50" charset="-128"/>
                <a:ea typeface="メイリオ" panose="020B0604030504040204" pitchFamily="50" charset="-128"/>
              </a:rPr>
              <a:t>…</a:t>
            </a:r>
          </a:p>
          <a:p>
            <a:pPr marL="17100"/>
            <a:r>
              <a:rPr lang="ja-JP" altLang="en-US" dirty="0" smtClean="0">
                <a:latin typeface="メイリオ" panose="020B0604030504040204" pitchFamily="50" charset="-128"/>
                <a:ea typeface="メイリオ" panose="020B0604030504040204" pitchFamily="50" charset="-128"/>
              </a:rPr>
              <a:t>　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a:t>
            </a:r>
            <a:r>
              <a:rPr lang="ja-JP" altLang="en-US" dirty="0" smtClean="0">
                <a:latin typeface="メイリオ" panose="020B0604030504040204" pitchFamily="50" charset="-128"/>
                <a:ea typeface="メイリオ" panose="020B0604030504040204" pitchFamily="50" charset="-128"/>
              </a:rPr>
              <a:t>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DCT-III</a:t>
            </a:r>
            <a:endParaRPr lang="en-US" altLang="ja-JP" dirty="0">
              <a:latin typeface="メイリオ" panose="020B0604030504040204" pitchFamily="50" charset="-128"/>
              <a:ea typeface="メイリオ" panose="020B0604030504040204" pitchFamily="50" charset="-128"/>
            </a:endParaRPr>
          </a:p>
          <a:p>
            <a:pPr marL="17100"/>
            <a:r>
              <a:rPr lang="ja-JP" altLang="en-US" dirty="0" smtClean="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901" y="4007941"/>
            <a:ext cx="2850059" cy="285005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170" y="4007941"/>
            <a:ext cx="2850059" cy="2850059"/>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823551" y="799440"/>
            <a:ext cx="10574114" cy="3115787"/>
            <a:chOff x="136366" y="953920"/>
            <a:chExt cx="10574114"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04944" y="2062261"/>
              <a:ext cx="2226749" cy="400110"/>
            </a:xfrm>
            <a:prstGeom prst="rect">
              <a:avLst/>
            </a:prstGeom>
            <a:noFill/>
          </p:spPr>
          <p:txBody>
            <a:bodyPr wrap="square" rtlCol="0">
              <a:spAutoFit/>
            </a:bodyPr>
            <a:lstStyle/>
            <a:p>
              <a:pPr algn="r"/>
              <a:r>
                <a:rPr lang="ja-JP" altLang="en-US" sz="2000" dirty="0">
                  <a:latin typeface="メイリオ" panose="020B0604030504040204" pitchFamily="50" charset="-128"/>
                  <a:ea typeface="メイリオ" panose="020B0604030504040204" pitchFamily="50" charset="-128"/>
                </a:rPr>
                <a:t>コサイン変換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136366" y="3414497"/>
              <a:ext cx="2295327" cy="400110"/>
            </a:xfrm>
            <a:prstGeom prst="rect">
              <a:avLst/>
            </a:prstGeom>
            <a:noFill/>
          </p:spPr>
          <p:txBody>
            <a:bodyPr wrap="square" rtlCol="0">
              <a:spAutoFit/>
            </a:bodyPr>
            <a:lstStyle/>
            <a:p>
              <a:pPr algn="r"/>
              <a:r>
                <a:rPr lang="ja-JP" altLang="en-US" sz="2000" dirty="0">
                  <a:latin typeface="メイリオ" panose="020B0604030504040204" pitchFamily="50" charset="-128"/>
                  <a:ea typeface="メイリオ" panose="020B0604030504040204" pitchFamily="50" charset="-128"/>
                </a:rPr>
                <a:t>逆コサイン変換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04945" y="1565965"/>
              <a:ext cx="10505535"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663923" cy="424283"/>
                </a:xfrm>
                <a:prstGeom prst="rect">
                  <a:avLst/>
                </a:prstGeom>
                <a:noFill/>
              </p:spPr>
              <p:txBody>
                <a:bodyPr wrap="none" rtlCol="0">
                  <a:spAutoFit/>
                </a:bodyPr>
                <a:lstStyle/>
                <a:p>
                  <a:pPr marL="17100"/>
                  <a:r>
                    <a:rPr lang="en-US" altLang="ja-JP" sz="2000" dirty="0">
                      <a:latin typeface="メイリオ" panose="020B0604030504040204" pitchFamily="50" charset="-128"/>
                      <a:ea typeface="メイリオ" panose="020B0604030504040204" pitchFamily="50" charset="-128"/>
                    </a:rPr>
                    <a:t>2D</a:t>
                  </a:r>
                  <a:r>
                    <a:rPr lang="ja-JP" altLang="en-US" sz="2000" dirty="0">
                      <a:latin typeface="メイリオ" panose="020B0604030504040204" pitchFamily="50" charset="-128"/>
                      <a:ea typeface="メイリオ" panose="020B0604030504040204" pitchFamily="50" charset="-128"/>
                    </a:rPr>
                    <a:t>数列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663923" cy="424283"/>
                </a:xfrm>
                <a:prstGeom prst="rect">
                  <a:avLst/>
                </a:prstGeom>
                <a:blipFill>
                  <a:blip r:embed="rId6"/>
                  <a:stretch>
                    <a:fillRect l="-753" t="-7143" r="-108"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275673"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a:t>
            </a:r>
            <a:r>
              <a:rPr lang="ja-JP" altLang="en-US" dirty="0" smtClean="0">
                <a:latin typeface="メイリオ" panose="020B0604030504040204" pitchFamily="50" charset="-128"/>
                <a:ea typeface="メイリオ" panose="020B0604030504040204" pitchFamily="50" charset="-128"/>
              </a:rPr>
              <a:t>異なる定義有り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この定義は全スライドを縦横方向にかけることで得られる</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90" y="207785"/>
            <a:ext cx="6317844"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21638" y="3109221"/>
            <a:ext cx="5887483" cy="2985433"/>
          </a:xfrm>
          <a:prstGeom prst="rect">
            <a:avLst/>
          </a:prstGeom>
          <a:noFill/>
        </p:spPr>
        <p:txBody>
          <a:bodyPr wrap="square" rtlCol="0">
            <a:spAutoFit/>
          </a:bodyPr>
          <a:lstStyle/>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任意の画像を周波数の異なる基底画像の線形和で表現できる</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離散コサイン変換 </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フーリエ変換</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とは基底画像の重みを計算する作業</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左図は</a:t>
            </a:r>
            <a:r>
              <a:rPr lang="en-US" altLang="ja-JP" sz="2400" dirty="0">
                <a:latin typeface="メイリオ" panose="020B0604030504040204" pitchFamily="50" charset="-128"/>
                <a:ea typeface="メイリオ" panose="020B0604030504040204" pitchFamily="50" charset="-128"/>
              </a:rPr>
              <a:t>W = 8, H = 8</a:t>
            </a:r>
            <a:r>
              <a:rPr lang="ja-JP" altLang="en-US" sz="2400" dirty="0">
                <a:latin typeface="メイリオ" panose="020B0604030504040204" pitchFamily="50" charset="-128"/>
                <a:ea typeface="メイリオ" panose="020B0604030504040204" pitchFamily="50" charset="-128"/>
              </a:rPr>
              <a:t>の基底画像</a:t>
            </a:r>
            <a:r>
              <a:rPr lang="en-US" altLang="ja-JP"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sym typeface="Wingdings" pitchFamily="2" charset="2"/>
              </a:rPr>
              <a:t> </a:t>
            </a:r>
            <a:r>
              <a:rPr lang="ja-JP" altLang="en-US" sz="2400" dirty="0">
                <a:latin typeface="メイリオ" panose="020B0604030504040204" pitchFamily="50" charset="-128"/>
                <a:ea typeface="メイリオ" panose="020B0604030504040204" pitchFamily="50" charset="-128"/>
                <a:sym typeface="Wingdings" pitchFamily="2" charset="2"/>
              </a:rPr>
              <a:t>任意の</a:t>
            </a:r>
            <a:r>
              <a:rPr lang="en-US" altLang="ja-JP" sz="2400" dirty="0">
                <a:latin typeface="メイリオ" panose="020B0604030504040204" pitchFamily="50" charset="-128"/>
                <a:ea typeface="メイリオ" panose="020B0604030504040204" pitchFamily="50" charset="-128"/>
                <a:sym typeface="Wingdings" pitchFamily="2" charset="2"/>
              </a:rPr>
              <a:t>8×8</a:t>
            </a:r>
            <a:r>
              <a:rPr lang="ja-JP" altLang="en-US" sz="2400" dirty="0">
                <a:latin typeface="メイリオ" panose="020B0604030504040204" pitchFamily="50" charset="-128"/>
                <a:ea typeface="メイリオ" panose="020B0604030504040204" pitchFamily="50" charset="-128"/>
                <a:sym typeface="Wingdings" pitchFamily="2" charset="2"/>
              </a:rPr>
              <a:t>画像は左図の基底画像の重ね合わせで表現可</a:t>
            </a:r>
            <a:endParaRPr lang="en-US" altLang="ja-JP" sz="2400" dirty="0">
              <a:latin typeface="メイリオ" panose="020B0604030504040204" pitchFamily="50" charset="-128"/>
              <a:ea typeface="メイリオ" panose="020B0604030504040204" pitchFamily="50" charset="-128"/>
            </a:endParaRPr>
          </a:p>
        </p:txBody>
      </p:sp>
      <p:grpSp>
        <p:nvGrpSpPr>
          <p:cNvPr id="32" name="グループ化 31"/>
          <p:cNvGrpSpPr/>
          <p:nvPr/>
        </p:nvGrpSpPr>
        <p:grpSpPr>
          <a:xfrm>
            <a:off x="4900970" y="856854"/>
            <a:ext cx="4283669" cy="1570031"/>
            <a:chOff x="1942718" y="1644807"/>
            <a:chExt cx="4283669" cy="1570031"/>
          </a:xfrm>
        </p:grpSpPr>
        <p:sp>
          <p:nvSpPr>
            <p:cNvPr id="29" name="正方形/長方形 28"/>
            <p:cNvSpPr/>
            <p:nvPr/>
          </p:nvSpPr>
          <p:spPr>
            <a:xfrm>
              <a:off x="1942718" y="1644807"/>
              <a:ext cx="4283669" cy="100298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31" name="下矢印 30"/>
            <p:cNvSpPr/>
            <p:nvPr/>
          </p:nvSpPr>
          <p:spPr>
            <a:xfrm>
              <a:off x="1979346" y="2818333"/>
              <a:ext cx="547579" cy="396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37" name="正方形/長方形 36"/>
          <p:cNvSpPr/>
          <p:nvPr/>
        </p:nvSpPr>
        <p:spPr>
          <a:xfrm>
            <a:off x="5587260" y="1875119"/>
            <a:ext cx="2751074" cy="646331"/>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rPr>
              <a:t>u, v</a:t>
            </a:r>
            <a:r>
              <a:rPr lang="ja-JP" altLang="en-US" dirty="0">
                <a:latin typeface="メイリオ" panose="020B0604030504040204" pitchFamily="50" charset="-128"/>
                <a:ea typeface="メイリオ" panose="020B0604030504040204" pitchFamily="50" charset="-128"/>
              </a:rPr>
              <a:t>を固定、</a:t>
            </a:r>
            <a:endParaRPr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xy</a:t>
            </a:r>
            <a:r>
              <a:rPr lang="ja-JP" altLang="en-US" dirty="0">
                <a:latin typeface="メイリオ" panose="020B0604030504040204" pitchFamily="50" charset="-128"/>
                <a:ea typeface="メイリオ" panose="020B0604030504040204" pitchFamily="50" charset="-128"/>
              </a:rPr>
              <a:t>を動かして画像を作成</a:t>
            </a:r>
            <a:endParaRPr lang="en-US" altLang="ja-JP"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12378861" y="673819"/>
            <a:ext cx="3684889" cy="1688383"/>
            <a:chOff x="8387926" y="497116"/>
            <a:chExt cx="3684889" cy="1688383"/>
          </a:xfrm>
        </p:grpSpPr>
        <p:grpSp>
          <p:nvGrpSpPr>
            <p:cNvPr id="3" name="グループ化 2"/>
            <p:cNvGrpSpPr/>
            <p:nvPr/>
          </p:nvGrpSpPr>
          <p:grpSpPr>
            <a:xfrm>
              <a:off x="8387926" y="497116"/>
              <a:ext cx="3684889" cy="1688383"/>
              <a:chOff x="8106058" y="270148"/>
              <a:chExt cx="6220241" cy="2850059"/>
            </a:xfrm>
          </p:grpSpPr>
          <p:pic>
            <p:nvPicPr>
              <p:cNvPr id="116" name="図 115"/>
              <p:cNvPicPr>
                <a:picLocks noChangeAspect="1"/>
              </p:cNvPicPr>
              <p:nvPr/>
            </p:nvPicPr>
            <p:blipFill>
              <a:blip r:embed="rId67" cstate="print">
                <a:extLst>
                  <a:ext uri="{28A0092B-C50C-407E-A947-70E740481C1C}">
                    <a14:useLocalDpi xmlns:a14="http://schemas.microsoft.com/office/drawing/2010/main" val="0"/>
                  </a:ext>
                </a:extLst>
              </a:blip>
              <a:stretch>
                <a:fillRect/>
              </a:stretch>
            </p:blipFill>
            <p:spPr>
              <a:xfrm>
                <a:off x="11476240" y="270148"/>
                <a:ext cx="2850059" cy="2850059"/>
              </a:xfrm>
              <a:prstGeom prst="rect">
                <a:avLst/>
              </a:prstGeom>
            </p:spPr>
          </p:pic>
          <p:pic>
            <p:nvPicPr>
              <p:cNvPr id="117" name="図 116"/>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8106058" y="270148"/>
                <a:ext cx="2850059" cy="2850059"/>
              </a:xfrm>
              <a:prstGeom prst="rect">
                <a:avLst/>
              </a:prstGeom>
            </p:spPr>
          </p:pic>
        </p:grpSp>
        <mc:AlternateContent xmlns:mc="http://schemas.openxmlformats.org/markup-compatibility/2006" xmlns:a14="http://schemas.microsoft.com/office/drawing/2010/main">
          <mc:Choice Requires="a14">
            <p:sp>
              <p:nvSpPr>
                <p:cNvPr id="119" name="正方形/長方形 118"/>
                <p:cNvSpPr/>
                <p:nvPr/>
              </p:nvSpPr>
              <p:spPr>
                <a:xfrm>
                  <a:off x="8426284" y="852136"/>
                  <a:ext cx="1200585" cy="889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8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4800" i="1">
                                <a:solidFill>
                                  <a:schemeClr val="bg1"/>
                                </a:solidFill>
                                <a:effectLst>
                                  <a:outerShdw blurRad="38100" dist="38100" dir="2700000" algn="tl">
                                    <a:srgbClr val="000000">
                                      <a:alpha val="43137"/>
                                    </a:srgbClr>
                                  </a:outerShdw>
                                </a:effectLst>
                                <a:latin typeface="Cambria Math"/>
                              </a:rPr>
                              <m:t>𝑓</m:t>
                            </m:r>
                          </m:e>
                          <m:sub>
                            <m:r>
                              <a:rPr lang="en-US" altLang="ja-JP" sz="48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48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mc:Choice>
          <mc:Fallback xmlns="">
            <p:sp>
              <p:nvSpPr>
                <p:cNvPr id="119" name="正方形/長方形 118"/>
                <p:cNvSpPr>
                  <a:spLocks noRot="1" noChangeAspect="1" noMove="1" noResize="1" noEditPoints="1" noAdjustHandles="1" noChangeArrowheads="1" noChangeShapeType="1" noTextEdit="1"/>
                </p:cNvSpPr>
                <p:nvPr/>
              </p:nvSpPr>
              <p:spPr>
                <a:xfrm>
                  <a:off x="8426284" y="852136"/>
                  <a:ext cx="1200585" cy="889282"/>
                </a:xfrm>
                <a:prstGeom prst="rect">
                  <a:avLst/>
                </a:prstGeom>
                <a:blipFill>
                  <a:blip r:embed="rId6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正方形/長方形 119"/>
                <p:cNvSpPr/>
                <p:nvPr/>
              </p:nvSpPr>
              <p:spPr>
                <a:xfrm>
                  <a:off x="10438858" y="852136"/>
                  <a:ext cx="123469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8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4800" i="1">
                                <a:solidFill>
                                  <a:schemeClr val="bg1"/>
                                </a:solidFill>
                                <a:effectLst>
                                  <a:outerShdw blurRad="38100" dist="38100" dir="2700000" algn="tl">
                                    <a:srgbClr val="000000">
                                      <a:alpha val="43137"/>
                                    </a:srgbClr>
                                  </a:outerShdw>
                                </a:effectLst>
                                <a:latin typeface="Cambria Math"/>
                              </a:rPr>
                              <m:t>𝐹</m:t>
                            </m:r>
                          </m:e>
                          <m:sub>
                            <m:r>
                              <a:rPr lang="en-US" altLang="ja-JP" sz="48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48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mc:Choice>
          <mc:Fallback xmlns="">
            <p:sp>
              <p:nvSpPr>
                <p:cNvPr id="120" name="正方形/長方形 119"/>
                <p:cNvSpPr>
                  <a:spLocks noRot="1" noChangeAspect="1" noMove="1" noResize="1" noEditPoints="1" noAdjustHandles="1" noChangeArrowheads="1" noChangeShapeType="1" noTextEdit="1"/>
                </p:cNvSpPr>
                <p:nvPr/>
              </p:nvSpPr>
              <p:spPr>
                <a:xfrm>
                  <a:off x="10438858" y="852136"/>
                  <a:ext cx="1234697" cy="830997"/>
                </a:xfrm>
                <a:prstGeom prst="rect">
                  <a:avLst/>
                </a:prstGeom>
                <a:blipFill>
                  <a:blip r:embed="rId70"/>
                  <a:stretch>
                    <a:fillRect/>
                  </a:stretch>
                </a:blipFill>
              </p:spPr>
              <p:txBody>
                <a:bodyPr/>
                <a:lstStyle/>
                <a:p>
                  <a:r>
                    <a:rPr lang="ja-JP" altLang="en-US">
                      <a:noFill/>
                    </a:rPr>
                    <a:t> </a:t>
                  </a:r>
                </a:p>
              </p:txBody>
            </p:sp>
          </mc:Fallback>
        </mc:AlternateContent>
        <p:sp>
          <p:nvSpPr>
            <p:cNvPr id="121" name="左右矢印 120"/>
            <p:cNvSpPr/>
            <p:nvPr/>
          </p:nvSpPr>
          <p:spPr>
            <a:xfrm>
              <a:off x="9771192" y="1158510"/>
              <a:ext cx="522555" cy="342762"/>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7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a:t>
            </a:r>
            <a:r>
              <a:rPr lang="ja-JP" altLang="en-US" sz="3200" b="1" dirty="0" smtClean="0"/>
              <a:t>による画像圧縮</a:t>
            </a:r>
            <a:endParaRPr lang="ja-JP" altLang="en-US" sz="3200" b="1" dirty="0"/>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400494" y="1488294"/>
            <a:ext cx="2113993" cy="4761020"/>
            <a:chOff x="531899" y="1180335"/>
            <a:chExt cx="1843830" cy="4152574"/>
          </a:xfrm>
        </p:grpSpPr>
        <p:pic>
          <p:nvPicPr>
            <p:cNvPr id="8" name="図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99" y="1180335"/>
              <a:ext cx="1689832" cy="1689832"/>
            </a:xfrm>
            <a:prstGeom prst="rect">
              <a:avLst/>
            </a:prstGeom>
          </p:spPr>
        </p:pic>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pic>
          <p:nvPicPr>
            <p:cNvPr id="39" name="図 3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1899" y="3643077"/>
              <a:ext cx="1689832" cy="1689832"/>
            </a:xfrm>
            <a:prstGeom prst="rect">
              <a:avLst/>
            </a:prstGeom>
          </p:spPr>
        </p:pic>
      </p:grpSp>
      <p:pic>
        <p:nvPicPr>
          <p:cNvPr id="40" name="図 3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48" y="4802671"/>
            <a:ext cx="1937431" cy="1937431"/>
          </a:xfrm>
          <a:prstGeom prst="rect">
            <a:avLst/>
          </a:prstGeom>
        </p:spPr>
      </p:pic>
      <p:pic>
        <p:nvPicPr>
          <p:cNvPr id="42" name="図 4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488447" y="2741988"/>
            <a:ext cx="1937431" cy="1937431"/>
          </a:xfrm>
          <a:prstGeom prst="rect">
            <a:avLst/>
          </a:prstGeom>
        </p:spPr>
      </p:pic>
      <p:pic>
        <p:nvPicPr>
          <p:cNvPr id="43" name="図 4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88447" y="693872"/>
            <a:ext cx="1937431" cy="1937431"/>
          </a:xfrm>
          <a:prstGeom prst="rect">
            <a:avLst/>
          </a:prstGeom>
        </p:spPr>
      </p:pic>
      <p:cxnSp>
        <p:nvCxnSpPr>
          <p:cNvPr id="16" name="カギ線コネクタ 15"/>
          <p:cNvCxnSpPr>
            <a:stCxn id="39" idx="3"/>
            <a:endCxn id="43" idx="1"/>
          </p:cNvCxnSpPr>
          <p:nvPr/>
        </p:nvCxnSpPr>
        <p:spPr>
          <a:xfrm flipV="1">
            <a:off x="2337925"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39" idx="3"/>
            <a:endCxn id="42" idx="1"/>
          </p:cNvCxnSpPr>
          <p:nvPr/>
        </p:nvCxnSpPr>
        <p:spPr>
          <a:xfrm flipV="1">
            <a:off x="2337925"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39" idx="3"/>
            <a:endCxn id="40" idx="1"/>
          </p:cNvCxnSpPr>
          <p:nvPr/>
        </p:nvCxnSpPr>
        <p:spPr>
          <a:xfrm>
            <a:off x="2337925"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985481" y="6000993"/>
            <a:ext cx="1319592"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1/8</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985481" y="3864660"/>
            <a:ext cx="1310743"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985481" y="1800459"/>
            <a:ext cx="1319592"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1/2</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pic>
        <p:nvPicPr>
          <p:cNvPr id="22" name="図 2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670840" y="4802672"/>
            <a:ext cx="1922514" cy="1922514"/>
          </a:xfrm>
          <a:prstGeom prst="rect">
            <a:avLst/>
          </a:prstGeom>
        </p:spPr>
      </p:pic>
      <p:pic>
        <p:nvPicPr>
          <p:cNvPr id="23" name="図 2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70838" y="708790"/>
            <a:ext cx="1922514" cy="1922514"/>
          </a:xfrm>
          <a:prstGeom prst="rect">
            <a:avLst/>
          </a:prstGeom>
        </p:spPr>
      </p:pic>
      <p:pic>
        <p:nvPicPr>
          <p:cNvPr id="24" name="図 2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670839" y="2755731"/>
            <a:ext cx="1922514" cy="1922514"/>
          </a:xfrm>
          <a:prstGeom prst="rect">
            <a:avLst/>
          </a:prstGeom>
        </p:spPr>
      </p:pic>
      <p:sp>
        <p:nvSpPr>
          <p:cNvPr id="60" name="下矢印 59"/>
          <p:cNvSpPr/>
          <p:nvPr/>
        </p:nvSpPr>
        <p:spPr>
          <a:xfrm rot="16200000">
            <a:off x="5850015" y="3390740"/>
            <a:ext cx="589385" cy="663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449325" y="2786456"/>
            <a:ext cx="1496096" cy="769440"/>
          </a:xfrm>
          <a:prstGeom prst="rect">
            <a:avLst/>
          </a:prstGeom>
          <a:noFill/>
        </p:spPr>
        <p:txBody>
          <a:bodyPr wrap="square" rtlCol="0">
            <a:spAutoFit/>
          </a:bodyPr>
          <a:lstStyle/>
          <a:p>
            <a:r>
              <a:rPr lang="en-US" altLang="ja-JP" sz="4400" dirty="0" smtClean="0"/>
              <a:t>IDCT</a:t>
            </a:r>
            <a:endParaRPr lang="ja-JP" altLang="en-US" sz="4400" dirty="0"/>
          </a:p>
        </p:txBody>
      </p:sp>
      <p:sp>
        <p:nvSpPr>
          <p:cNvPr id="62" name="テキスト ボックス 61"/>
          <p:cNvSpPr txBox="1"/>
          <p:nvPr/>
        </p:nvSpPr>
        <p:spPr>
          <a:xfrm>
            <a:off x="8601049" y="384859"/>
            <a:ext cx="3590952" cy="1384995"/>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離散コサイン変換し高周波成分を破棄することでデータ圧縮</a:t>
            </a:r>
            <a:endParaRPr lang="ja-JP" altLang="en-US" sz="2800"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8601049" y="195028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601049" y="4143239"/>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601049" y="631519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smtClean="0"/>
              <a:t>2</a:t>
            </a:r>
            <a:r>
              <a:rPr kumimoji="1" lang="ja-JP" altLang="en-US" dirty="0" smtClean="0"/>
              <a:t>次元風景画像などと相性が良く，写真の圧縮に広く利用されている</a:t>
            </a:r>
            <a:endParaRPr kumimoji="1" lang="en-US" altLang="ja-JP" dirty="0" smtClean="0"/>
          </a:p>
          <a:p>
            <a:r>
              <a:rPr lang="ja-JP" altLang="en-US" b="1" dirty="0" smtClean="0"/>
              <a:t>非可逆圧縮</a:t>
            </a:r>
            <a:r>
              <a:rPr lang="ja-JP" altLang="en-US" dirty="0" smtClean="0"/>
              <a:t>の手法で</a:t>
            </a:r>
            <a:r>
              <a:rPr kumimoji="1" lang="ja-JP" altLang="en-US" b="1" dirty="0" smtClean="0"/>
              <a:t>離散コサイン変換</a:t>
            </a:r>
            <a:r>
              <a:rPr kumimoji="1" lang="ja-JP" altLang="en-US" dirty="0" smtClean="0"/>
              <a:t>を利用</a:t>
            </a:r>
            <a:endParaRPr kumimoji="1" lang="en-US" altLang="ja-JP" dirty="0" smtClean="0"/>
          </a:p>
          <a:p>
            <a:endParaRPr kumimoji="1" lang="en-US" altLang="ja-JP" dirty="0" smtClean="0"/>
          </a:p>
          <a:p>
            <a:pPr marL="0" indent="0">
              <a:buNone/>
            </a:pPr>
            <a:r>
              <a:rPr lang="ja-JP" altLang="en-US" dirty="0" smtClean="0"/>
              <a:t>手法の</a:t>
            </a:r>
            <a:r>
              <a:rPr lang="ja-JP" altLang="en-US" dirty="0"/>
              <a:t>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39</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4065676"/>
            <a:ext cx="11473211" cy="1452808"/>
          </a:xfrm>
        </p:spPr>
        <p:txBody>
          <a:bodyPr>
            <a:normAutofit fontScale="90000"/>
          </a:bodyPr>
          <a:lstStyle/>
          <a:p>
            <a:pPr algn="r"/>
            <a:r>
              <a:rPr kumimoji="1" lang="ja-JP" altLang="en-US" b="1" dirty="0" smtClean="0"/>
              <a:t>情報量のはなし</a:t>
            </a:r>
            <a:r>
              <a:rPr kumimoji="1" lang="en-US" altLang="ja-JP" b="1" dirty="0" smtClean="0"/>
              <a:t/>
            </a:r>
            <a:br>
              <a:rPr kumimoji="1" lang="en-US" altLang="ja-JP" b="1" dirty="0" smtClean="0"/>
            </a:br>
            <a:r>
              <a:rPr kumimoji="1" lang="en-US" altLang="ja-JP" b="1" dirty="0" smtClean="0"/>
              <a:t/>
            </a:r>
            <a:br>
              <a:rPr kumimoji="1" lang="en-US" altLang="ja-JP" b="1" dirty="0" smtClean="0"/>
            </a:br>
            <a:r>
              <a:rPr lang="ja-JP" altLang="en-US" sz="2700" dirty="0" smtClean="0"/>
              <a:t>ある事象を確認した時（ある事実が分かった時）</a:t>
            </a:r>
            <a:r>
              <a:rPr lang="en-US" altLang="ja-JP" sz="2700" dirty="0" smtClean="0"/>
              <a:t/>
            </a:r>
            <a:br>
              <a:rPr lang="en-US" altLang="ja-JP" sz="2700" dirty="0" smtClean="0"/>
            </a:br>
            <a:r>
              <a:rPr lang="ja-JP" altLang="en-US" sz="2700" dirty="0" smtClean="0"/>
              <a:t>得られた情報量</a:t>
            </a:r>
            <a:r>
              <a:rPr lang="ja-JP" altLang="en-US" sz="2700" dirty="0"/>
              <a:t>（</a:t>
            </a:r>
            <a:r>
              <a:rPr lang="ja-JP" altLang="en-US" sz="2700" dirty="0" smtClean="0"/>
              <a:t>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VCProjects\2DImageProcess\TFourieTransform\TImageProcess\U.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a:off x="3124460" y="3364434"/>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VCProjects\2DImageProcess\TFourieTransform\TImageProcess\V.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3124460" y="5156338"/>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VCProjects\2DImageProcess\TFourieTransform\TImageProcess\Y.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3124460" y="1614196"/>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akashi\Desktop\講義_北大\2013前期\hokudai2013\講義用Soft\lena.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8759" y="3364434"/>
            <a:ext cx="1232215" cy="123221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pic>
        <p:nvPicPr>
          <p:cNvPr id="28" name="Picture 2" descr="C:\VCProjects\2DImageProcess\TFourieTransform\TImageProcess\U.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a:off x="5154076" y="3672487"/>
            <a:ext cx="616107" cy="6161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VCProjects\2DImageProcess\TFourieTransform\TImageProcess\V.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5154075" y="5464391"/>
            <a:ext cx="616107" cy="616107"/>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a:stCxn id="1029" idx="3"/>
            <a:endCxn id="1028" idx="1"/>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1029" idx="3"/>
            <a:endCxn id="1026" idx="1"/>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a:stCxn id="1029" idx="3"/>
            <a:endCxn id="1027" idx="1"/>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1026" idx="3"/>
            <a:endCxn id="28" idx="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1027" idx="3"/>
            <a:endCxn id="29" idx="1"/>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1028" idx="3"/>
            <a:endCxn id="68" idx="1"/>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569565" y="1304553"/>
            <a:ext cx="1862696" cy="1858968"/>
            <a:chOff x="4513555" y="1654253"/>
            <a:chExt cx="1474274" cy="1471325"/>
          </a:xfrm>
        </p:grpSpPr>
        <p:grpSp>
          <p:nvGrpSpPr>
            <p:cNvPr id="67" name="グループ化 66"/>
            <p:cNvGrpSpPr/>
            <p:nvPr/>
          </p:nvGrpSpPr>
          <p:grpSpPr>
            <a:xfrm>
              <a:off x="4513555" y="1654253"/>
              <a:ext cx="1474274" cy="1471325"/>
              <a:chOff x="4871017" y="1737613"/>
              <a:chExt cx="1234686" cy="1232216"/>
            </a:xfrm>
          </p:grpSpPr>
          <p:pic>
            <p:nvPicPr>
              <p:cNvPr id="68" name="Picture 4" descr="C:\VCProjects\2DImageProcess\TFourieTransform\TImageProcess\Y.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4871017" y="1737613"/>
                <a:ext cx="1232215" cy="1232215"/>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3" y="1741055"/>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4"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17852" y="2033890"/>
            <a:ext cx="1523124" cy="557940"/>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9">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rPr>
              <a:t>画素値から</a:t>
            </a:r>
            <a:r>
              <a:rPr lang="en-US" altLang="ja-JP" sz="2000" dirty="0" smtClean="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a:stCxn id="28" idx="3"/>
            <a:endCxn id="68" idx="1"/>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a:stCxn id="29" idx="3"/>
            <a:endCxn id="68" idx="1"/>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色</a:t>
            </a:r>
            <a:r>
              <a:rPr lang="ja-JP" altLang="en-US" dirty="0" err="1" smtClean="0">
                <a:latin typeface="メイリオ" panose="020B0604030504040204" pitchFamily="50" charset="-128"/>
                <a:ea typeface="メイリオ" panose="020B0604030504040204" pitchFamily="50" charset="-128"/>
              </a:rPr>
              <a:t>み</a:t>
            </a:r>
            <a:r>
              <a:rPr lang="ja-JP" altLang="en-US" dirty="0" smtClean="0">
                <a:latin typeface="メイリオ" panose="020B0604030504040204" pitchFamily="50" charset="-128"/>
                <a:ea typeface="メイリオ" panose="020B0604030504040204" pitchFamily="50" charset="-128"/>
              </a:rPr>
              <a:t>成分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は縮小</a:t>
            </a:r>
            <a:endParaRPr lang="ja-JP" altLang="en-US" dirty="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８ｘ８画素のブロック</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41</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rPr>
              <a:t>DCT</a:t>
            </a:r>
            <a:r>
              <a:rPr lang="ja-JP" altLang="en-US" sz="2400" dirty="0" smtClean="0">
                <a:latin typeface="メイリオ" panose="020B0604030504040204" pitchFamily="50" charset="-128"/>
                <a:ea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endParaRP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rPr>
              <a:t>量子化</a:t>
            </a:r>
            <a:endParaRPr lang="ja-JP" altLang="en-US" sz="2400" dirty="0">
              <a:latin typeface="メイリオ" panose="020B0604030504040204" pitchFamily="50" charset="-128"/>
              <a:ea typeface="メイリオ" panose="020B0604030504040204" pitchFamily="50" charset="-128"/>
            </a:endParaRP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本スライドの行列と図は</a:t>
            </a:r>
            <a:r>
              <a:rPr lang="en-US" altLang="ja-JP" dirty="0" smtClean="0">
                <a:latin typeface="メイリオ" panose="020B0604030504040204" pitchFamily="50" charset="-128"/>
                <a:ea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rPr>
              <a:t>より引用</a:t>
            </a:r>
            <a:endParaRPr lang="ja-JP" altLang="en-US" dirty="0">
              <a:latin typeface="メイリオ" panose="020B0604030504040204" pitchFamily="50" charset="-128"/>
              <a:ea typeface="メイリオ" panose="020B0604030504040204" pitchFamily="50" charset="-128"/>
            </a:endParaRP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高周波に大きな値を指定</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量子化テーブルの例</a:t>
            </a:r>
            <a:endParaRPr lang="ja-JP" altLang="en-US" dirty="0">
              <a:latin typeface="メイリオ" panose="020B0604030504040204" pitchFamily="50" charset="-128"/>
              <a:ea typeface="メイリオ" panose="020B0604030504040204" pitchFamily="50" charset="-128"/>
            </a:endParaRP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高周波部分はほぼゼロに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テーブルにより圧縮率を調整可能</a:t>
            </a:r>
            <a:endParaRPr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smtClean="0">
                <a:latin typeface="メイリオ" panose="020B0604030504040204" pitchFamily="50" charset="-128"/>
                <a:ea typeface="メイリオ" panose="020B0604030504040204" pitchFamily="50" charset="-128"/>
              </a:rPr>
              <a:t>8x8</a:t>
            </a:r>
            <a:r>
              <a:rPr lang="ja-JP" altLang="en-US" dirty="0" smtClean="0">
                <a:latin typeface="メイリオ" panose="020B0604030504040204" pitchFamily="50" charset="-128"/>
                <a:ea typeface="メイリオ" panose="020B0604030504040204" pitchFamily="50" charset="-128"/>
              </a:rPr>
              <a:t>ブロックをこの順にスキャン</a:t>
            </a:r>
            <a:endParaRPr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8684" y="4756645"/>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  </a:t>
            </a:r>
            <a:r>
              <a:rPr lang="en-US" altLang="ja-JP" sz="2400" dirty="0" smtClean="0"/>
              <a:t>(64 byte)</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510941" y="1320652"/>
            <a:ext cx="9162601" cy="3247043"/>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直流成分について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これをハフマン符号化</a:t>
            </a:r>
            <a:endParaRPr lang="en-US" altLang="ja-JP" sz="24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その他（交流）成分について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a:t>
            </a:r>
            <a:r>
              <a:rPr lang="en-US" altLang="ja-JP" sz="2400" b="1" dirty="0" smtClean="0">
                <a:latin typeface="メイリオ" panose="020B0604030504040204" pitchFamily="50" charset="-128"/>
                <a:ea typeface="メイリオ" panose="020B0604030504040204" pitchFamily="50" charset="-128"/>
              </a:rPr>
              <a:t>(RUNLENGTH, SIZE)(</a:t>
            </a:r>
            <a:r>
              <a:rPr lang="ja-JP" altLang="en-US" sz="2400" b="1" dirty="0" smtClean="0">
                <a:latin typeface="メイリオ" panose="020B0604030504040204" pitchFamily="50" charset="-128"/>
                <a:ea typeface="メイリオ" panose="020B0604030504040204" pitchFamily="50" charset="-128"/>
              </a:rPr>
              <a:t>符号</a:t>
            </a:r>
            <a:r>
              <a:rPr lang="en-US" altLang="ja-JP" sz="2400" b="1"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の形で記載</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RUNLENGTH(4bit)</a:t>
            </a:r>
            <a:r>
              <a:rPr lang="ja-JP" altLang="en-US" sz="2400" dirty="0" smtClean="0">
                <a:latin typeface="メイリオ" panose="020B0604030504040204" pitchFamily="50" charset="-128"/>
                <a:ea typeface="メイリオ" panose="020B0604030504040204" pitchFamily="50" charset="-128"/>
              </a:rPr>
              <a:t>は連続したゼロの数 </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SIZE(4bit)</a:t>
            </a:r>
            <a:r>
              <a:rPr lang="ja-JP" altLang="en-US" sz="2400" dirty="0" smtClean="0">
                <a:latin typeface="メイリオ" panose="020B0604030504040204" pitchFamily="50" charset="-128"/>
                <a:ea typeface="メイリオ" panose="020B0604030504040204" pitchFamily="50" charset="-128"/>
              </a:rPr>
              <a:t>は，ゼロでない数字の表現に必要なビット数</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符号は，ゼロでない数字のハフマン符号　</a:t>
            </a:r>
            <a:endParaRPr lang="en-US" altLang="ja-JP"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12" name="正方形/長方形 11"/>
          <p:cNvSpPr/>
          <p:nvPr/>
        </p:nvSpPr>
        <p:spPr>
          <a:xfrm>
            <a:off x="5902036" y="4787421"/>
            <a:ext cx="6289964" cy="1569660"/>
          </a:xfrm>
          <a:prstGeom prst="rect">
            <a:avLst/>
          </a:prstGeom>
        </p:spPr>
        <p:txBody>
          <a:bodyPr wrap="square">
            <a:spAutoFit/>
          </a:bodyPr>
          <a:lstStyle/>
          <a:p>
            <a:r>
              <a:rPr lang="en-US" altLang="ja-JP" sz="2400" dirty="0"/>
              <a:t>(0, 2)(-3);(1, 2)(-3);(0, 1)(-2</a:t>
            </a:r>
            <a:r>
              <a:rPr lang="en-US" altLang="ja-JP" sz="2400" dirty="0" smtClean="0"/>
              <a:t>); (</a:t>
            </a:r>
            <a:r>
              <a:rPr lang="en-US" altLang="ja-JP" sz="2400" dirty="0"/>
              <a:t>0, 2)(-6);(0, 1)(2</a:t>
            </a:r>
            <a:r>
              <a:rPr lang="en-US" altLang="ja-JP" sz="2400" dirty="0" smtClean="0"/>
              <a:t>);</a:t>
            </a:r>
            <a:r>
              <a:rPr lang="ja-JP" altLang="en-US" sz="2400" dirty="0" smtClean="0"/>
              <a:t>　　</a:t>
            </a:r>
            <a:r>
              <a:rPr lang="en-US" altLang="ja-JP" sz="2400" dirty="0" smtClean="0"/>
              <a:t>(</a:t>
            </a:r>
            <a:r>
              <a:rPr lang="en-US" altLang="ja-JP" sz="2400" dirty="0"/>
              <a:t>0, 1)(-4);(0, 1)(1</a:t>
            </a:r>
            <a:r>
              <a:rPr lang="en-US" altLang="ja-JP" sz="2400" dirty="0" smtClean="0"/>
              <a:t>);  (</a:t>
            </a:r>
            <a:r>
              <a:rPr lang="en-US" altLang="ja-JP" sz="2400" dirty="0"/>
              <a:t>0, 2)(-3);(0, 1)(1</a:t>
            </a:r>
            <a:r>
              <a:rPr lang="en-US" altLang="ja-JP" sz="2400" dirty="0" smtClean="0"/>
              <a:t>);  (</a:t>
            </a:r>
            <a:r>
              <a:rPr lang="en-US" altLang="ja-JP" sz="2400" dirty="0"/>
              <a:t>0, 1)(1</a:t>
            </a:r>
            <a:r>
              <a:rPr lang="en-US" altLang="ja-JP" sz="2400" dirty="0" smtClean="0"/>
              <a:t>);</a:t>
            </a:r>
            <a:r>
              <a:rPr lang="ja-JP" altLang="en-US" sz="2400" dirty="0" smtClean="0"/>
              <a:t>　　　</a:t>
            </a:r>
            <a:r>
              <a:rPr lang="en-US" altLang="ja-JP" sz="2400" dirty="0" smtClean="0"/>
              <a:t>(</a:t>
            </a:r>
            <a:r>
              <a:rPr lang="en-US" altLang="ja-JP" sz="2400" dirty="0"/>
              <a:t>0, 2)(5</a:t>
            </a:r>
            <a:r>
              <a:rPr lang="en-US" altLang="ja-JP" sz="2400" dirty="0" smtClean="0"/>
              <a:t>); (</a:t>
            </a:r>
            <a:r>
              <a:rPr lang="en-US" altLang="ja-JP" sz="2400" dirty="0"/>
              <a:t>0, 1)(1</a:t>
            </a:r>
            <a:r>
              <a:rPr lang="en-US" altLang="ja-JP" sz="2400" dirty="0" smtClean="0"/>
              <a:t>);  (</a:t>
            </a:r>
            <a:r>
              <a:rPr lang="en-US" altLang="ja-JP" sz="2400" dirty="0"/>
              <a:t>0, 1)(2</a:t>
            </a:r>
            <a:r>
              <a:rPr lang="en-US" altLang="ja-JP" sz="2400" dirty="0" smtClean="0"/>
              <a:t>);  (</a:t>
            </a:r>
            <a:r>
              <a:rPr lang="en-US" altLang="ja-JP" sz="2400" dirty="0"/>
              <a:t>0, 1)(-1);(0, 1)(1</a:t>
            </a:r>
            <a:r>
              <a:rPr lang="en-US" altLang="ja-JP" sz="2400" dirty="0" smtClean="0"/>
              <a:t>);</a:t>
            </a:r>
            <a:r>
              <a:rPr lang="ja-JP" altLang="en-US" sz="2400" dirty="0" smtClean="0"/>
              <a:t>　　　</a:t>
            </a:r>
            <a:r>
              <a:rPr lang="en-US" altLang="ja-JP" sz="2400" dirty="0" smtClean="0"/>
              <a:t>(</a:t>
            </a:r>
            <a:r>
              <a:rPr lang="en-US" altLang="ja-JP" sz="2400" dirty="0"/>
              <a:t>0, 1)(-1);(0, 1)(2</a:t>
            </a:r>
            <a:r>
              <a:rPr lang="en-US" altLang="ja-JP" sz="2400" dirty="0" smtClean="0"/>
              <a:t>);  </a:t>
            </a:r>
            <a:r>
              <a:rPr lang="en-US" altLang="ja-JP" sz="2400" dirty="0" smtClean="0">
                <a:solidFill>
                  <a:srgbClr val="FF0000"/>
                </a:solidFill>
              </a:rPr>
              <a:t>(</a:t>
            </a:r>
            <a:r>
              <a:rPr lang="en-US" altLang="ja-JP" sz="2400" dirty="0">
                <a:solidFill>
                  <a:srgbClr val="FF0000"/>
                </a:solidFill>
              </a:rPr>
              <a:t>5, 1)(-1)</a:t>
            </a:r>
            <a:r>
              <a:rPr lang="en-US" altLang="ja-JP" sz="2400" dirty="0"/>
              <a:t>;</a:t>
            </a:r>
            <a:r>
              <a:rPr lang="en-US" altLang="ja-JP" sz="2400" dirty="0">
                <a:solidFill>
                  <a:srgbClr val="0000FF"/>
                </a:solidFill>
              </a:rPr>
              <a:t>(0, 1)(-1)</a:t>
            </a:r>
            <a:r>
              <a:rPr lang="en-US" altLang="ja-JP" sz="2400" dirty="0"/>
              <a:t>;(0, 0);</a:t>
            </a:r>
          </a:p>
        </p:txBody>
      </p:sp>
      <p:sp>
        <p:nvSpPr>
          <p:cNvPr id="13" name="正方形/長方形 12"/>
          <p:cNvSpPr/>
          <p:nvPr/>
        </p:nvSpPr>
        <p:spPr>
          <a:xfrm>
            <a:off x="5902036" y="6419166"/>
            <a:ext cx="5059655" cy="369332"/>
          </a:xfrm>
          <a:prstGeom prst="rect">
            <a:avLst/>
          </a:prstGeom>
        </p:spPr>
        <p:txBody>
          <a:bodyPr wrap="none">
            <a:spAutoFit/>
          </a:bodyPr>
          <a:lstStyle/>
          <a:p>
            <a:r>
              <a:rPr lang="en-US" altLang="ja-JP" dirty="0" smtClean="0"/>
              <a:t>(RUNLENGTH,SIZE)</a:t>
            </a:r>
            <a:r>
              <a:rPr lang="ja-JP" altLang="en-US" dirty="0" smtClean="0"/>
              <a:t>に</a:t>
            </a:r>
            <a:r>
              <a:rPr lang="en-US" altLang="ja-JP" dirty="0" smtClean="0"/>
              <a:t>20byte</a:t>
            </a:r>
            <a:r>
              <a:rPr lang="ja-JP" altLang="en-US" dirty="0" err="1" smtClean="0"/>
              <a:t>，</a:t>
            </a:r>
            <a:r>
              <a:rPr lang="ja-JP" altLang="en-US" dirty="0" smtClean="0"/>
              <a:t>符号に</a:t>
            </a:r>
            <a:r>
              <a:rPr lang="en-US" altLang="ja-JP" dirty="0" smtClean="0"/>
              <a:t>24bit = 23 byte</a:t>
            </a:r>
            <a:endParaRPr lang="en-US" altLang="ja-JP" dirty="0"/>
          </a:p>
        </p:txBody>
      </p:sp>
    </p:spTree>
    <p:extLst>
      <p:ext uri="{BB962C8B-B14F-4D97-AF65-F5344CB8AC3E}">
        <p14:creationId xmlns:p14="http://schemas.microsoft.com/office/powerpoint/2010/main" val="6783892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a:t>
            </a:r>
            <a:r>
              <a:rPr kumimoji="1" lang="ja-JP" altLang="en-US" dirty="0" smtClean="0"/>
              <a:t>圧縮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8x8</a:t>
            </a:r>
            <a:r>
              <a:rPr kumimoji="1" lang="ja-JP" altLang="en-US" dirty="0" smtClean="0"/>
              <a:t>のブロックごとに非可逆圧縮を書けているので，ブロック境界が見える</a:t>
            </a:r>
            <a:r>
              <a:rPr lang="ja-JP" altLang="en-US" dirty="0"/>
              <a:t>ようなノ</a:t>
            </a:r>
            <a:r>
              <a:rPr kumimoji="1" lang="ja-JP" altLang="en-US" dirty="0" smtClean="0"/>
              <a:t>イズが乗ります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43</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smtClean="0"/>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smtClean="0"/>
              <a:t>Jpeg(</a:t>
            </a:r>
            <a:r>
              <a:rPr lang="ja-JP" altLang="en-US" sz="3600" dirty="0" smtClean="0"/>
              <a:t>圧縮率高</a:t>
            </a:r>
            <a:r>
              <a:rPr lang="en-US" altLang="ja-JP" sz="3600" dirty="0" smtClean="0"/>
              <a:t>)</a:t>
            </a:r>
            <a:endParaRPr lang="ja-JP" altLang="en-US" sz="3600" dirty="0"/>
          </a:p>
        </p:txBody>
      </p:sp>
    </p:spTree>
    <p:extLst>
      <p:ext uri="{BB962C8B-B14F-4D97-AF65-F5344CB8AC3E}">
        <p14:creationId xmlns:p14="http://schemas.microsoft.com/office/powerpoint/2010/main" val="3665315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 </a:t>
            </a:r>
            <a:r>
              <a:rPr kumimoji="1" lang="en-US" altLang="ja-JP" dirty="0" smtClean="0"/>
              <a:t>: 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smtClean="0"/>
              <a:t>画像を輝度値画像とカラー画像に分離し，カラー画像を縮小</a:t>
            </a:r>
            <a:endParaRPr kumimoji="1" lang="en-US" altLang="ja-JP" dirty="0" smtClean="0"/>
          </a:p>
          <a:p>
            <a:r>
              <a:rPr lang="ja-JP" altLang="en-US" dirty="0" smtClean="0"/>
              <a:t>画像を</a:t>
            </a:r>
            <a:r>
              <a:rPr lang="en-US" altLang="ja-JP" dirty="0" smtClean="0"/>
              <a:t>8x8</a:t>
            </a:r>
            <a:r>
              <a:rPr lang="ja-JP" altLang="en-US" dirty="0" smtClean="0"/>
              <a:t>画素のブロックに分割し，</a:t>
            </a:r>
            <a:r>
              <a:rPr lang="en-US" altLang="ja-JP" dirty="0" smtClean="0"/>
              <a:t>DCT</a:t>
            </a:r>
            <a:r>
              <a:rPr lang="ja-JP" altLang="en-US" dirty="0" smtClean="0"/>
              <a:t>変換後後，量子化</a:t>
            </a:r>
            <a:endParaRPr lang="en-US" altLang="ja-JP" dirty="0" smtClean="0"/>
          </a:p>
          <a:p>
            <a:r>
              <a:rPr kumimoji="1" lang="ja-JP" altLang="en-US" dirty="0" smtClean="0"/>
              <a:t>量子化</a:t>
            </a:r>
            <a:r>
              <a:rPr lang="ja-JP" altLang="en-US" dirty="0" smtClean="0"/>
              <a:t>された</a:t>
            </a:r>
            <a:r>
              <a:rPr lang="en-US" altLang="ja-JP" dirty="0" smtClean="0"/>
              <a:t>DCT</a:t>
            </a:r>
            <a:r>
              <a:rPr lang="ja-JP" altLang="en-US" dirty="0" smtClean="0"/>
              <a:t>係数は，</a:t>
            </a:r>
            <a:r>
              <a:rPr lang="en-US" altLang="ja-JP" dirty="0" smtClean="0"/>
              <a:t>run-length</a:t>
            </a:r>
            <a:r>
              <a:rPr lang="ja-JP" altLang="en-US" dirty="0"/>
              <a:t>符号化</a:t>
            </a:r>
            <a:r>
              <a:rPr lang="en-US" altLang="ja-JP" dirty="0" smtClean="0"/>
              <a:t>+ Huffman</a:t>
            </a:r>
            <a:r>
              <a:rPr lang="ja-JP" altLang="en-US" dirty="0" smtClean="0"/>
              <a:t>符号化により変換される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44</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どの部分が不可逆性に寄与していますか？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どこを調整すれば圧縮率や画像の精度を調整できそうですか？</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0940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1295" y="365126"/>
            <a:ext cx="10984305" cy="733270"/>
          </a:xfrm>
        </p:spPr>
        <p:txBody>
          <a:bodyPr/>
          <a:lstStyle/>
          <a:p>
            <a:r>
              <a:rPr kumimoji="1" lang="ja-JP" altLang="en-US" dirty="0" smtClean="0"/>
              <a:t>ある手法を</a:t>
            </a:r>
            <a:r>
              <a:rPr kumimoji="1" lang="en-US" altLang="ja-JP" dirty="0" smtClean="0"/>
              <a:t>『</a:t>
            </a:r>
            <a:r>
              <a:rPr kumimoji="1" lang="ja-JP" altLang="en-US" dirty="0" smtClean="0"/>
              <a:t>理解する</a:t>
            </a:r>
            <a:r>
              <a:rPr kumimoji="1" lang="en-US" altLang="ja-JP" dirty="0" smtClean="0"/>
              <a: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801295" y="1343721"/>
            <a:ext cx="10984305" cy="3983021"/>
          </a:xfrm>
        </p:spPr>
        <p:txBody>
          <a:bodyPr>
            <a:normAutofit/>
          </a:bodyPr>
          <a:lstStyle/>
          <a:p>
            <a:r>
              <a:rPr kumimoji="1" lang="ja-JP" altLang="en-US" dirty="0" smtClean="0"/>
              <a:t>教科書をおぼえた </a:t>
            </a:r>
            <a:r>
              <a:rPr kumimoji="1" lang="en-US" altLang="ja-JP" dirty="0" smtClean="0"/>
              <a:t>:</a:t>
            </a:r>
            <a:r>
              <a:rPr kumimoji="1" lang="en-US" altLang="ja-JP" dirty="0" smtClean="0">
                <a:sym typeface="Wingdings" panose="05000000000000000000" pitchFamily="2" charset="2"/>
              </a:rPr>
              <a:t> ×</a:t>
            </a:r>
          </a:p>
          <a:p>
            <a:r>
              <a:rPr lang="ja-JP" altLang="en-US" dirty="0">
                <a:sym typeface="Wingdings" panose="05000000000000000000" pitchFamily="2" charset="2"/>
              </a:rPr>
              <a:t>人</a:t>
            </a:r>
            <a:r>
              <a:rPr lang="ja-JP" altLang="en-US" dirty="0" smtClean="0">
                <a:sym typeface="Wingdings" panose="05000000000000000000" pitchFamily="2" charset="2"/>
              </a:rPr>
              <a:t>にその手法を説明できる </a:t>
            </a:r>
            <a:r>
              <a:rPr lang="en-US" altLang="ja-JP" dirty="0" smtClean="0">
                <a:sym typeface="Wingdings" panose="05000000000000000000" pitchFamily="2" charset="2"/>
              </a:rPr>
              <a:t>: </a:t>
            </a:r>
            <a:r>
              <a:rPr lang="ja-JP" altLang="en-US" dirty="0" smtClean="0">
                <a:sym typeface="Wingdings" panose="05000000000000000000" pitchFamily="2" charset="2"/>
              </a:rPr>
              <a:t>△</a:t>
            </a:r>
            <a:endParaRPr lang="en-US" altLang="ja-JP" dirty="0" smtClean="0">
              <a:sym typeface="Wingdings" panose="05000000000000000000" pitchFamily="2" charset="2"/>
            </a:endParaRPr>
          </a:p>
          <a:p>
            <a:r>
              <a:rPr kumimoji="1" lang="ja-JP" altLang="en-US" dirty="0">
                <a:sym typeface="Wingdings" panose="05000000000000000000" pitchFamily="2" charset="2"/>
              </a:rPr>
              <a:t>例</a:t>
            </a:r>
            <a:r>
              <a:rPr kumimoji="1" lang="ja-JP" altLang="en-US" dirty="0" smtClean="0">
                <a:sym typeface="Wingdings" panose="05000000000000000000" pitchFamily="2" charset="2"/>
              </a:rPr>
              <a:t>を挙げて人に説明できる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a:t>
            </a:r>
            <a:endParaRPr kumimoji="1" lang="en-US" altLang="ja-JP" dirty="0" smtClean="0">
              <a:sym typeface="Wingdings" panose="05000000000000000000" pitchFamily="2" charset="2"/>
            </a:endParaRPr>
          </a:p>
          <a:p>
            <a:r>
              <a:rPr lang="ja-JP" altLang="en-US" dirty="0" smtClean="0"/>
              <a:t>プログラムとして記述できる</a:t>
            </a:r>
            <a:r>
              <a:rPr kumimoji="1" lang="ja-JP" altLang="en-US" dirty="0" smtClean="0"/>
              <a:t>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a:t>
            </a:r>
            <a:endParaRPr kumimoji="1" lang="en-US" altLang="ja-JP" dirty="0" smtClean="0">
              <a:sym typeface="Wingdings" panose="05000000000000000000" pitchFamily="2" charset="2"/>
            </a:endParaRPr>
          </a:p>
          <a:p>
            <a:endParaRPr lang="en-US" altLang="ja-JP" dirty="0">
              <a:sym typeface="Wingdings" panose="05000000000000000000" pitchFamily="2" charset="2"/>
            </a:endParaRPr>
          </a:p>
          <a:p>
            <a:pPr marL="0" indent="0">
              <a:buNone/>
            </a:pPr>
            <a:r>
              <a:rPr kumimoji="1" lang="en-US" altLang="ja-JP" b="1" dirty="0" smtClean="0">
                <a:sym typeface="Wingdings" panose="05000000000000000000" pitchFamily="2" charset="2"/>
              </a:rPr>
              <a:t>  </a:t>
            </a:r>
            <a:r>
              <a:rPr kumimoji="1" lang="ja-JP" altLang="en-US" b="1" dirty="0" smtClean="0">
                <a:sym typeface="Wingdings" panose="05000000000000000000" pitchFamily="2" charset="2"/>
              </a:rPr>
              <a:t>コードを書こう！</a:t>
            </a:r>
            <a:endParaRPr kumimoji="1" lang="ja-JP" altLang="en-US" b="1" dirty="0"/>
          </a:p>
        </p:txBody>
      </p:sp>
      <p:sp>
        <p:nvSpPr>
          <p:cNvPr id="4" name="正方形/長方形 3"/>
          <p:cNvSpPr/>
          <p:nvPr/>
        </p:nvSpPr>
        <p:spPr>
          <a:xfrm>
            <a:off x="5907315" y="6488668"/>
            <a:ext cx="6284686" cy="400110"/>
          </a:xfrm>
          <a:prstGeom prst="rect">
            <a:avLst/>
          </a:prstGeom>
        </p:spPr>
        <p:txBody>
          <a:bodyPr wrap="square">
            <a:spAutoFit/>
          </a:bodyPr>
          <a:lstStyle/>
          <a:p>
            <a:pPr algn="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井尻の偏見に基づきます．異論は認めます．</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28563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今，ディーラーが一枚のカードを引いて，スペードの</a:t>
            </a:r>
            <a:r>
              <a:rPr lang="en-US" altLang="ja-JP" sz="2400" dirty="0" smtClean="0"/>
              <a:t>2</a:t>
            </a:r>
            <a:r>
              <a:rPr lang="ja-JP" altLang="en-US" sz="2400" dirty="0" smtClean="0"/>
              <a:t>である事を確認した．</a:t>
            </a:r>
            <a:endParaRPr lang="en-US" altLang="ja-JP" sz="2400" dirty="0" smtClean="0"/>
          </a:p>
          <a:p>
            <a:pPr marL="0" indent="0">
              <a:buNone/>
            </a:pPr>
            <a:r>
              <a:rPr lang="ja-JP" altLang="en-US" sz="2400" dirty="0" smtClean="0"/>
              <a:t>あなたが予測を言う前に，ディーラーが次の情報のうちどれかを教えてくれるならどれがほしいですか？なぜですか？</a:t>
            </a:r>
            <a:endParaRPr lang="en-US" altLang="ja-JP" sz="2400" dirty="0" smtClean="0"/>
          </a:p>
          <a:p>
            <a:pPr marL="0" indent="0">
              <a:buNone/>
            </a:pPr>
            <a:r>
              <a:rPr lang="ja-JP" altLang="en-US" dirty="0"/>
              <a:t>情報</a:t>
            </a:r>
            <a:r>
              <a:rPr lang="en-US" altLang="ja-JP" dirty="0"/>
              <a:t>A) </a:t>
            </a:r>
            <a:r>
              <a:rPr lang="ja-JP" altLang="en-US" dirty="0" smtClean="0"/>
              <a:t>カードのスーツ（模様）はスペード</a:t>
            </a:r>
            <a:r>
              <a:rPr lang="ja-JP" altLang="en-US" dirty="0"/>
              <a:t>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Tree>
    <p:extLst>
      <p:ext uri="{BB962C8B-B14F-4D97-AF65-F5344CB8AC3E}">
        <p14:creationId xmlns:p14="http://schemas.microsoft.com/office/powerpoint/2010/main" val="216198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smtClean="0">
                <a:solidFill>
                  <a:schemeClr val="bg1">
                    <a:lumMod val="85000"/>
                  </a:schemeClr>
                </a:solidFill>
              </a:rPr>
              <a:t>トランプを一枚引いて，カードを言い当てたら</a:t>
            </a:r>
            <a:r>
              <a:rPr kumimoji="1" lang="en-US" altLang="ja-JP" sz="2400" dirty="0" smtClean="0">
                <a:solidFill>
                  <a:schemeClr val="bg1">
                    <a:lumMod val="85000"/>
                  </a:schemeClr>
                </a:solidFill>
              </a:rPr>
              <a:t>1000</a:t>
            </a:r>
            <a:r>
              <a:rPr kumimoji="1" lang="ja-JP" altLang="en-US" sz="2400" dirty="0" smtClean="0">
                <a:solidFill>
                  <a:schemeClr val="bg1">
                    <a:lumMod val="85000"/>
                  </a:schemeClr>
                </a:solidFill>
              </a:rPr>
              <a:t>円もらえるゲームをしている．</a:t>
            </a:r>
            <a:endParaRPr kumimoji="1"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今，ディーラーが一枚のカードを引いて，スペードの</a:t>
            </a:r>
            <a:r>
              <a:rPr lang="en-US" altLang="ja-JP" sz="2400" dirty="0" smtClean="0">
                <a:solidFill>
                  <a:schemeClr val="bg1">
                    <a:lumMod val="85000"/>
                  </a:schemeClr>
                </a:solidFill>
              </a:rPr>
              <a:t>2</a:t>
            </a:r>
            <a:r>
              <a:rPr lang="ja-JP" altLang="en-US" sz="2400" dirty="0" smtClean="0">
                <a:solidFill>
                  <a:schemeClr val="bg1">
                    <a:lumMod val="85000"/>
                  </a:schemeClr>
                </a:solidFill>
              </a:rPr>
              <a:t>である事を確認した．</a:t>
            </a:r>
            <a:endParaRPr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あなたが予測を言う前に，ディーラーが次のどれかを教えてくれるならどれがほしいですか？なぜですか？</a:t>
            </a:r>
            <a:endParaRPr lang="en-US" altLang="ja-JP" sz="2400" dirty="0" smtClean="0"/>
          </a:p>
          <a:p>
            <a:pPr marL="0" indent="0">
              <a:buNone/>
            </a:pPr>
            <a:r>
              <a:rPr lang="ja-JP" altLang="en-US" dirty="0" smtClean="0"/>
              <a:t>情報</a:t>
            </a:r>
            <a:r>
              <a:rPr lang="en-US" altLang="ja-JP" dirty="0" smtClean="0"/>
              <a:t>A) </a:t>
            </a:r>
            <a:r>
              <a:rPr lang="ja-JP" altLang="en-US" dirty="0" smtClean="0"/>
              <a:t>カードはスペードです</a:t>
            </a:r>
            <a:endParaRPr lang="en-US" altLang="ja-JP" dirty="0" smtClean="0"/>
          </a:p>
          <a:p>
            <a:pPr marL="0" indent="0">
              <a:buNone/>
            </a:pPr>
            <a:r>
              <a:rPr kumimoji="1" lang="ja-JP" altLang="en-US" dirty="0" smtClean="0"/>
              <a:t>情報</a:t>
            </a:r>
            <a:r>
              <a:rPr kumimoji="1" lang="en-US" altLang="ja-JP" dirty="0" smtClean="0"/>
              <a:t>B) </a:t>
            </a:r>
            <a:r>
              <a:rPr kumimoji="1" lang="ja-JP" altLang="en-US" dirty="0" smtClean="0"/>
              <a:t>カードは数字は偶数です</a:t>
            </a:r>
            <a:endParaRPr kumimoji="1" lang="en-US" altLang="ja-JP" dirty="0" smtClean="0"/>
          </a:p>
          <a:p>
            <a:pPr marL="0" indent="0">
              <a:buNone/>
            </a:pPr>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事象</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が起こる</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確率</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比べて得られる情報量が多そう</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そのよう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smtClean="0"/>
              <a:t>情報</a:t>
            </a:r>
            <a:r>
              <a:rPr lang="en-US" altLang="ja-JP" dirty="0" smtClean="0"/>
              <a:t>C</a:t>
            </a:r>
            <a:r>
              <a:rPr lang="ja-JP" altLang="en-US" dirty="0" smtClean="0"/>
              <a:t>をもらった後に，情報</a:t>
            </a:r>
            <a:r>
              <a:rPr lang="en-US" altLang="ja-JP" dirty="0" smtClean="0"/>
              <a:t>A</a:t>
            </a:r>
            <a:r>
              <a:rPr lang="ja-JP" altLang="en-US" dirty="0" smtClean="0"/>
              <a:t>ももらえたとしたら</a:t>
            </a:r>
            <a:r>
              <a:rPr lang="ja-JP" altLang="en-US" dirty="0" err="1" smtClean="0"/>
              <a:t>。。。</a:t>
            </a:r>
            <a:endParaRPr lang="en-US" altLang="ja-JP" dirty="0" smtClean="0"/>
          </a:p>
          <a:p>
            <a:pPr lvl="1"/>
            <a:r>
              <a:rPr lang="ja-JP" altLang="en-US" dirty="0" smtClean="0"/>
              <a:t>情報</a:t>
            </a:r>
            <a:r>
              <a:rPr lang="en-US" altLang="ja-JP" dirty="0" smtClean="0"/>
              <a:t>A) </a:t>
            </a:r>
            <a:r>
              <a:rPr lang="ja-JP" altLang="en-US" dirty="0" smtClean="0"/>
              <a:t>カードのスペードです　     </a:t>
            </a:r>
            <a:r>
              <a:rPr lang="en-US" altLang="ja-JP" dirty="0" smtClean="0">
                <a:sym typeface="Wingdings" panose="05000000000000000000" pitchFamily="2" charset="2"/>
              </a:rPr>
              <a:t> </a:t>
            </a:r>
            <a:r>
              <a:rPr lang="en-US" altLang="ja-JP" dirty="0" smtClean="0">
                <a:solidFill>
                  <a:srgbClr val="C00000"/>
                </a:solidFill>
              </a:rPr>
              <a:t>13/52</a:t>
            </a:r>
            <a:endParaRPr lang="en-US" altLang="ja-JP" dirty="0" smtClean="0"/>
          </a:p>
          <a:p>
            <a:pPr lvl="1"/>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   </a:t>
            </a:r>
            <a:r>
              <a:rPr lang="en-US" altLang="ja-JP" dirty="0" smtClean="0">
                <a:sym typeface="Wingdings" panose="05000000000000000000" pitchFamily="2" charset="2"/>
              </a:rPr>
              <a:t> </a:t>
            </a:r>
            <a:r>
              <a:rPr lang="en-US" altLang="ja-JP" dirty="0" smtClean="0">
                <a:solidFill>
                  <a:srgbClr val="C00000"/>
                </a:solidFill>
                <a:sym typeface="Wingdings" panose="05000000000000000000" pitchFamily="2" charset="2"/>
              </a:rPr>
              <a:t>12</a:t>
            </a:r>
            <a:r>
              <a:rPr lang="en-US" altLang="ja-JP" dirty="0" smtClean="0">
                <a:solidFill>
                  <a:srgbClr val="C00000"/>
                </a:solidFill>
              </a:rPr>
              <a:t>/52</a:t>
            </a:r>
            <a:endParaRPr lang="en-US" altLang="ja-JP" dirty="0" smtClean="0"/>
          </a:p>
          <a:p>
            <a:pPr lvl="1"/>
            <a:endParaRPr kumimoji="1" lang="en-US" altLang="ja-JP" dirty="0" smtClean="0"/>
          </a:p>
          <a:p>
            <a:pPr marL="0" indent="0">
              <a:buNone/>
            </a:pPr>
            <a:r>
              <a:rPr lang="ja-JP" altLang="en-US" dirty="0" smtClean="0"/>
              <a:t>事象</a:t>
            </a:r>
            <a:r>
              <a:rPr lang="en-US" altLang="ja-JP" dirty="0" smtClean="0"/>
              <a:t>A</a:t>
            </a:r>
            <a:r>
              <a:rPr lang="ja-JP" altLang="en-US" dirty="0" smtClean="0"/>
              <a:t>と事象</a:t>
            </a:r>
            <a:r>
              <a:rPr lang="en-US" altLang="ja-JP" dirty="0" smtClean="0"/>
              <a:t>C</a:t>
            </a:r>
            <a:r>
              <a:rPr lang="ja-JP" altLang="en-US" dirty="0" smtClean="0"/>
              <a:t>が同時に起こる確率は</a:t>
            </a:r>
            <a:r>
              <a:rPr lang="ja-JP" altLang="en-US" dirty="0"/>
              <a:t>以下</a:t>
            </a:r>
            <a:r>
              <a:rPr lang="ja-JP" altLang="en-US" dirty="0" smtClean="0"/>
              <a:t>の</a:t>
            </a:r>
            <a:r>
              <a:rPr lang="ja-JP" altLang="en-US" dirty="0"/>
              <a:t>通</a:t>
            </a:r>
            <a:r>
              <a:rPr lang="ja-JP" altLang="en-US" dirty="0" smtClean="0"/>
              <a:t>り</a:t>
            </a:r>
            <a:endParaRPr lang="en-US" altLang="ja-JP" dirty="0" smtClean="0"/>
          </a:p>
          <a:p>
            <a:pPr marL="0" indent="0">
              <a:buNone/>
            </a:pPr>
            <a:r>
              <a:rPr lang="ja-JP" altLang="en-US" dirty="0" smtClean="0"/>
              <a:t>　</a:t>
            </a:r>
            <a:r>
              <a:rPr lang="en-US" altLang="ja-JP" dirty="0" smtClean="0"/>
              <a:t>P(A</a:t>
            </a:r>
            <a:r>
              <a:rPr lang="ja-JP" altLang="en-US" dirty="0" smtClean="0"/>
              <a:t>∩</a:t>
            </a:r>
            <a:r>
              <a:rPr lang="en-US" altLang="ja-JP" dirty="0" smtClean="0"/>
              <a:t>C) = </a:t>
            </a:r>
            <a:r>
              <a:rPr lang="en-US" altLang="ja-JP" dirty="0" smtClean="0">
                <a:solidFill>
                  <a:srgbClr val="C00000"/>
                </a:solidFill>
              </a:rPr>
              <a:t>3/52</a:t>
            </a:r>
            <a:endParaRPr lang="en-US" altLang="ja-JP" dirty="0">
              <a:solidFill>
                <a:srgbClr val="C00000"/>
              </a:solidFill>
            </a:endParaRPr>
          </a:p>
          <a:p>
            <a:pPr marL="0"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t>情報が増えてより絞り込みやすくなった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情報量の増加（足し算）も扱えるように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747485" y="1116939"/>
            <a:ext cx="10849430" cy="2656775"/>
          </a:xfrm>
        </p:spPr>
        <p:txBody>
          <a:bodyPr>
            <a:normAutofit/>
          </a:bodyPr>
          <a:lstStyle/>
          <a:p>
            <a:pPr marL="0" indent="0">
              <a:buNone/>
            </a:pPr>
            <a:r>
              <a:rPr lang="ja-JP" altLang="en-US" dirty="0" smtClean="0"/>
              <a:t>以下の</a:t>
            </a:r>
            <a:r>
              <a:rPr lang="en-US" altLang="ja-JP" dirty="0" smtClean="0"/>
              <a:t>2</a:t>
            </a:r>
            <a:r>
              <a:rPr lang="ja-JP" altLang="en-US" dirty="0" smtClean="0"/>
              <a:t>点を満たすように定義する</a:t>
            </a:r>
            <a:endParaRPr lang="en-US" altLang="ja-JP" dirty="0" smtClean="0"/>
          </a:p>
          <a:p>
            <a:r>
              <a:rPr lang="ja-JP" altLang="en-US" sz="2400" dirty="0" smtClean="0"/>
              <a:t>起こる</a:t>
            </a:r>
            <a:r>
              <a:rPr lang="ja-JP" altLang="en-US" sz="2400" dirty="0"/>
              <a:t>確率の低い</a:t>
            </a:r>
            <a:r>
              <a:rPr lang="ja-JP" altLang="en-US" sz="2400" dirty="0" smtClean="0"/>
              <a:t>事象を確認すること</a:t>
            </a:r>
            <a:r>
              <a:rPr lang="ja-JP" altLang="en-US" sz="2400" dirty="0"/>
              <a:t>は，起こる確率の高い事象を確認することに</a:t>
            </a:r>
            <a:r>
              <a:rPr lang="ja-JP" altLang="en-US" sz="2400" dirty="0" smtClean="0"/>
              <a:t>比べて情報量が</a:t>
            </a:r>
            <a:r>
              <a:rPr lang="ja-JP" altLang="en-US" sz="2400" dirty="0"/>
              <a:t>大</a:t>
            </a:r>
            <a:r>
              <a:rPr lang="ja-JP" altLang="en-US" sz="2400" dirty="0" smtClean="0"/>
              <a:t>きい</a:t>
            </a:r>
            <a:endParaRPr lang="en-US" altLang="ja-JP" sz="2400" dirty="0" smtClean="0"/>
          </a:p>
          <a:p>
            <a:r>
              <a:rPr lang="ja-JP" altLang="en-US" sz="2400" dirty="0" smtClean="0"/>
              <a:t>複数の事象を確認した場合の情報量増加を表現できる</a:t>
            </a:r>
            <a:endParaRPr lang="en-US" altLang="ja-JP" sz="2400" dirty="0" smtClean="0"/>
          </a:p>
          <a:p>
            <a:pPr marL="0" indent="0">
              <a:buNone/>
            </a:pPr>
            <a:r>
              <a:rPr lang="en-US" altLang="ja-JP" sz="2400" dirty="0" smtClean="0"/>
              <a:t>※『</a:t>
            </a:r>
            <a:r>
              <a:rPr lang="ja-JP" altLang="en-US" sz="2400" dirty="0" smtClean="0"/>
              <a:t>事象を確認した</a:t>
            </a:r>
            <a:r>
              <a:rPr lang="en-US" altLang="ja-JP" sz="2400" dirty="0" smtClean="0"/>
              <a:t>』</a:t>
            </a:r>
            <a:r>
              <a:rPr lang="ja-JP" altLang="en-US" sz="2400" dirty="0" smtClean="0"/>
              <a:t>という表現が分かり難ければ，</a:t>
            </a:r>
            <a:r>
              <a:rPr lang="en-US" altLang="ja-JP" sz="2400" dirty="0" smtClean="0"/>
              <a:t>『</a:t>
            </a:r>
            <a:r>
              <a:rPr lang="ja-JP" altLang="en-US" sz="2400" dirty="0" smtClean="0"/>
              <a:t>事実が分かった</a:t>
            </a:r>
            <a:r>
              <a:rPr lang="en-US" altLang="ja-JP" sz="2400" dirty="0" smtClean="0"/>
              <a:t>』</a:t>
            </a:r>
            <a:r>
              <a:rPr lang="ja-JP" altLang="en-US" sz="2400" dirty="0" smtClean="0"/>
              <a:t>と言い換えても</a:t>
            </a:r>
            <a:r>
              <a:rPr lang="en-US" altLang="ja-JP" sz="2400" dirty="0" smtClean="0"/>
              <a:t>OK</a:t>
            </a:r>
            <a:endParaRPr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smtClean="0"/>
              <a:t>情報量とは</a:t>
            </a:r>
            <a:r>
              <a:rPr lang="ja-JP" altLang="en-US" dirty="0" smtClean="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a:t>
            </a:r>
            <a:r>
              <a:rPr lang="ja-JP" altLang="en-US" sz="2400" dirty="0"/>
              <a:t>確認</a:t>
            </a:r>
            <a:r>
              <a:rPr lang="ja-JP" altLang="en-US" sz="2400" dirty="0" smtClean="0"/>
              <a:t>し，以下の</a:t>
            </a:r>
            <a:r>
              <a:rPr lang="ja-JP" altLang="en-US" sz="2400" dirty="0"/>
              <a:t>事象</a:t>
            </a:r>
            <a:r>
              <a:rPr lang="ja-JP" altLang="en-US" sz="2400" dirty="0" smtClean="0"/>
              <a:t>が起きた事実を教えてくれる際，あなたが受け取る情報量を示せ</a:t>
            </a:r>
            <a:endParaRPr lang="en-US" altLang="ja-JP" sz="2400" dirty="0" smtClean="0"/>
          </a:p>
          <a:p>
            <a:pPr marL="0" indent="0">
              <a:buNone/>
            </a:pPr>
            <a:endParaRPr lang="en-US" altLang="ja-JP" sz="2400" dirty="0" smtClean="0"/>
          </a:p>
          <a:p>
            <a:pPr marL="0" indent="0">
              <a:buNone/>
            </a:pPr>
            <a:r>
              <a:rPr lang="ja-JP" altLang="en-US" dirty="0" smtClean="0"/>
              <a:t>事象</a:t>
            </a:r>
            <a:r>
              <a:rPr lang="en-US" altLang="ja-JP" dirty="0" smtClean="0"/>
              <a:t>A</a:t>
            </a:r>
            <a:r>
              <a:rPr lang="en-US" altLang="ja-JP" dirty="0"/>
              <a:t>) </a:t>
            </a:r>
            <a:r>
              <a:rPr lang="ja-JP" altLang="en-US" dirty="0"/>
              <a:t>カードのスペードです</a:t>
            </a:r>
            <a:endParaRPr lang="en-US" altLang="ja-JP" dirty="0"/>
          </a:p>
          <a:p>
            <a:pPr marL="0" indent="0">
              <a:buNone/>
            </a:pPr>
            <a:r>
              <a:rPr lang="ja-JP" altLang="en-US" dirty="0"/>
              <a:t>事象</a:t>
            </a:r>
            <a:r>
              <a:rPr lang="en-US" altLang="ja-JP" dirty="0" smtClean="0"/>
              <a:t>B</a:t>
            </a:r>
            <a:r>
              <a:rPr lang="en-US" altLang="ja-JP" dirty="0"/>
              <a:t>) </a:t>
            </a:r>
            <a:r>
              <a:rPr lang="ja-JP" altLang="en-US" dirty="0"/>
              <a:t>カードは数字は偶数です</a:t>
            </a:r>
            <a:endParaRPr lang="en-US" altLang="ja-JP" dirty="0"/>
          </a:p>
          <a:p>
            <a:pPr marL="0" indent="0">
              <a:buNone/>
            </a:pPr>
            <a:r>
              <a:rPr lang="ja-JP" altLang="en-US" dirty="0"/>
              <a:t>事象</a:t>
            </a:r>
            <a:r>
              <a:rPr lang="en-US" altLang="ja-JP" dirty="0" smtClean="0"/>
              <a:t>C</a:t>
            </a:r>
            <a:r>
              <a:rPr lang="en-US" altLang="ja-JP" dirty="0"/>
              <a:t>)</a:t>
            </a:r>
            <a:r>
              <a:rPr lang="ja-JP" altLang="en-US" dirty="0"/>
              <a:t> カードの数字は</a:t>
            </a:r>
            <a:r>
              <a:rPr lang="en-US" altLang="ja-JP" dirty="0"/>
              <a:t>3</a:t>
            </a:r>
            <a:r>
              <a:rPr lang="ja-JP" altLang="en-US" dirty="0"/>
              <a:t>以下</a:t>
            </a:r>
            <a:r>
              <a:rPr lang="ja-JP" altLang="en-US" dirty="0" smtClean="0"/>
              <a:t>です</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en-US" altLang="ja-JP" dirty="0" smtClean="0"/>
              <a:t>※</a:t>
            </a:r>
            <a:r>
              <a:rPr lang="ja-JP" altLang="en-US" dirty="0" smtClean="0"/>
              <a:t>起こる確率の低い</a:t>
            </a:r>
            <a:r>
              <a:rPr lang="ja-JP" altLang="en-US" dirty="0"/>
              <a:t>事象</a:t>
            </a:r>
            <a:r>
              <a:rPr lang="ja-JP" altLang="en-US" dirty="0" smtClean="0"/>
              <a:t>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13834</TotalTime>
  <Words>4164</Words>
  <Application>Microsoft Office PowerPoint</Application>
  <PresentationFormat>ワイド画面</PresentationFormat>
  <Paragraphs>1092</Paragraphs>
  <Slides>45</Slides>
  <Notes>18</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45</vt:i4>
      </vt:variant>
    </vt:vector>
  </HeadingPairs>
  <TitlesOfParts>
    <vt:vector size="55"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デジタルメディア処理1</vt:lpstr>
      <vt:lpstr>スケジュール</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ハフマン符号化</vt:lpstr>
      <vt:lpstr>ハフマン符号化</vt:lpstr>
      <vt:lpstr>画像にハフマン符号を適用する</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離散コサイン変換 (2D)</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lpstr>ある手法を『理解する』とは？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561</cp:revision>
  <cp:lastPrinted>2018-12-27T05:42:41Z</cp:lastPrinted>
  <dcterms:created xsi:type="dcterms:W3CDTF">2017-01-19T02:23:36Z</dcterms:created>
  <dcterms:modified xsi:type="dcterms:W3CDTF">2018-12-27T05:42:45Z</dcterms:modified>
</cp:coreProperties>
</file>