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4" autoAdjust="0"/>
  </p:normalViewPr>
  <p:slideViewPr>
    <p:cSldViewPr snapToGrid="0">
      <p:cViewPr varScale="1">
        <p:scale>
          <a:sx n="123" d="100"/>
          <a:sy n="123" d="100"/>
        </p:scale>
        <p:origin x="7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2A1BC-9E1C-43AA-B355-955F132C29AE}" type="datetimeFigureOut">
              <a:rPr kumimoji="1" lang="ja-JP" altLang="en-US" smtClean="0"/>
              <a:pPr/>
              <a:t>2012/9/25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B5FE-FCFD-45A3-BB1E-15E3C7829F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43608" y="1988840"/>
            <a:ext cx="5904656" cy="3744416"/>
            <a:chOff x="1043608" y="1988840"/>
            <a:chExt cx="5904656" cy="3744416"/>
          </a:xfrm>
        </p:grpSpPr>
        <p:sp>
          <p:nvSpPr>
            <p:cNvPr id="4" name="円/楕円 3"/>
            <p:cNvSpPr/>
            <p:nvPr/>
          </p:nvSpPr>
          <p:spPr>
            <a:xfrm>
              <a:off x="1043608" y="2060848"/>
              <a:ext cx="5904656" cy="3672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267744" y="2924944"/>
              <a:ext cx="2232248" cy="2088232"/>
            </a:xfrm>
            <a:prstGeom prst="ellipse">
              <a:avLst/>
            </a:prstGeom>
            <a:solidFill>
              <a:srgbClr val="92D05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3203848" y="2996952"/>
              <a:ext cx="2232248" cy="208823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131840" y="1988840"/>
              <a:ext cx="5597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 smtClean="0"/>
                <a:t>Ω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339752" y="3429000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/>
                <a:t>A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716016" y="3212976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/>
                <a:t>B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347864" y="3573016"/>
              <a:ext cx="12282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/>
                <a:t>A</a:t>
              </a:r>
              <a:r>
                <a:rPr lang="ja-JP" altLang="en-US" sz="3200" dirty="0" smtClean="0"/>
                <a:t>∧</a:t>
              </a:r>
              <a:r>
                <a:rPr lang="en-US" altLang="ja-JP" sz="4400" dirty="0" smtClean="0"/>
                <a:t>B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/>
          <p:cNvGrpSpPr/>
          <p:nvPr/>
        </p:nvGrpSpPr>
        <p:grpSpPr>
          <a:xfrm>
            <a:off x="508000" y="667657"/>
            <a:ext cx="3730171" cy="3730171"/>
            <a:chOff x="508000" y="667657"/>
            <a:chExt cx="3730171" cy="3730171"/>
          </a:xfrm>
        </p:grpSpPr>
        <p:sp>
          <p:nvSpPr>
            <p:cNvPr id="83" name="フリーフォーム 82"/>
            <p:cNvSpPr/>
            <p:nvPr/>
          </p:nvSpPr>
          <p:spPr>
            <a:xfrm>
              <a:off x="1092887" y="1278237"/>
              <a:ext cx="2452129" cy="2583937"/>
            </a:xfrm>
            <a:custGeom>
              <a:avLst/>
              <a:gdLst>
                <a:gd name="connsiteX0" fmla="*/ 538205 w 2452129"/>
                <a:gd name="connsiteY0" fmla="*/ 97482 h 2583937"/>
                <a:gd name="connsiteX1" fmla="*/ 216929 w 2452129"/>
                <a:gd name="connsiteY1" fmla="*/ 443471 h 2583937"/>
                <a:gd name="connsiteX2" fmla="*/ 497016 w 2452129"/>
                <a:gd name="connsiteY2" fmla="*/ 1209590 h 2583937"/>
                <a:gd name="connsiteX3" fmla="*/ 19221 w 2452129"/>
                <a:gd name="connsiteY3" fmla="*/ 1423774 h 2583937"/>
                <a:gd name="connsiteX4" fmla="*/ 612345 w 2452129"/>
                <a:gd name="connsiteY4" fmla="*/ 2132228 h 2583937"/>
                <a:gd name="connsiteX5" fmla="*/ 908908 w 2452129"/>
                <a:gd name="connsiteY5" fmla="*/ 2494693 h 2583937"/>
                <a:gd name="connsiteX6" fmla="*/ 1353751 w 2452129"/>
                <a:gd name="connsiteY6" fmla="*/ 2502931 h 2583937"/>
                <a:gd name="connsiteX7" fmla="*/ 1979827 w 2452129"/>
                <a:gd name="connsiteY7" fmla="*/ 2008660 h 2583937"/>
                <a:gd name="connsiteX8" fmla="*/ 2004540 w 2452129"/>
                <a:gd name="connsiteY8" fmla="*/ 1654433 h 2583937"/>
                <a:gd name="connsiteX9" fmla="*/ 2441145 w 2452129"/>
                <a:gd name="connsiteY9" fmla="*/ 690606 h 2583937"/>
                <a:gd name="connsiteX10" fmla="*/ 2070443 w 2452129"/>
                <a:gd name="connsiteY10" fmla="*/ 122195 h 2583937"/>
                <a:gd name="connsiteX11" fmla="*/ 1600886 w 2452129"/>
                <a:gd name="connsiteY11" fmla="*/ 72768 h 2583937"/>
                <a:gd name="connsiteX12" fmla="*/ 1065427 w 2452129"/>
                <a:gd name="connsiteY12" fmla="*/ 558801 h 2583937"/>
                <a:gd name="connsiteX13" fmla="*/ 834767 w 2452129"/>
                <a:gd name="connsiteY13" fmla="*/ 171622 h 2583937"/>
                <a:gd name="connsiteX14" fmla="*/ 653535 w 2452129"/>
                <a:gd name="connsiteY14" fmla="*/ 56293 h 2583937"/>
                <a:gd name="connsiteX15" fmla="*/ 620583 w 2452129"/>
                <a:gd name="connsiteY15" fmla="*/ 105720 h 25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52129" h="2583937">
                  <a:moveTo>
                    <a:pt x="538205" y="97482"/>
                  </a:moveTo>
                  <a:cubicBezTo>
                    <a:pt x="380999" y="177801"/>
                    <a:pt x="223794" y="258120"/>
                    <a:pt x="216929" y="443471"/>
                  </a:cubicBezTo>
                  <a:cubicBezTo>
                    <a:pt x="210064" y="628822"/>
                    <a:pt x="529967" y="1046206"/>
                    <a:pt x="497016" y="1209590"/>
                  </a:cubicBezTo>
                  <a:cubicBezTo>
                    <a:pt x="464065" y="1372974"/>
                    <a:pt x="0" y="1270001"/>
                    <a:pt x="19221" y="1423774"/>
                  </a:cubicBezTo>
                  <a:cubicBezTo>
                    <a:pt x="38443" y="1577547"/>
                    <a:pt x="464064" y="1953742"/>
                    <a:pt x="612345" y="2132228"/>
                  </a:cubicBezTo>
                  <a:cubicBezTo>
                    <a:pt x="760626" y="2310714"/>
                    <a:pt x="785340" y="2432909"/>
                    <a:pt x="908908" y="2494693"/>
                  </a:cubicBezTo>
                  <a:cubicBezTo>
                    <a:pt x="1032476" y="2556477"/>
                    <a:pt x="1175265" y="2583937"/>
                    <a:pt x="1353751" y="2502931"/>
                  </a:cubicBezTo>
                  <a:cubicBezTo>
                    <a:pt x="1532238" y="2421926"/>
                    <a:pt x="1871362" y="2150076"/>
                    <a:pt x="1979827" y="2008660"/>
                  </a:cubicBezTo>
                  <a:cubicBezTo>
                    <a:pt x="2088292" y="1867244"/>
                    <a:pt x="1927654" y="1874109"/>
                    <a:pt x="2004540" y="1654433"/>
                  </a:cubicBezTo>
                  <a:cubicBezTo>
                    <a:pt x="2081426" y="1434757"/>
                    <a:pt x="2430161" y="945979"/>
                    <a:pt x="2441145" y="690606"/>
                  </a:cubicBezTo>
                  <a:cubicBezTo>
                    <a:pt x="2452129" y="435233"/>
                    <a:pt x="2210486" y="225168"/>
                    <a:pt x="2070443" y="122195"/>
                  </a:cubicBezTo>
                  <a:cubicBezTo>
                    <a:pt x="1930400" y="19222"/>
                    <a:pt x="1768389" y="0"/>
                    <a:pt x="1600886" y="72768"/>
                  </a:cubicBezTo>
                  <a:cubicBezTo>
                    <a:pt x="1433383" y="145536"/>
                    <a:pt x="1193114" y="542325"/>
                    <a:pt x="1065427" y="558801"/>
                  </a:cubicBezTo>
                  <a:cubicBezTo>
                    <a:pt x="937741" y="575277"/>
                    <a:pt x="903416" y="255373"/>
                    <a:pt x="834767" y="171622"/>
                  </a:cubicBezTo>
                  <a:cubicBezTo>
                    <a:pt x="766118" y="87871"/>
                    <a:pt x="689232" y="67277"/>
                    <a:pt x="653535" y="56293"/>
                  </a:cubicBezTo>
                  <a:cubicBezTo>
                    <a:pt x="617838" y="45309"/>
                    <a:pt x="619210" y="75514"/>
                    <a:pt x="620583" y="105720"/>
                  </a:cubicBezTo>
                </a:path>
              </a:pathLst>
            </a:custGeom>
            <a:solidFill>
              <a:srgbClr val="92D050"/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08000" y="667657"/>
              <a:ext cx="3730171" cy="37301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1387021" y="29772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1609271" y="17643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2307771" y="16691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2460171" y="18215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1717221" y="25327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2117271" y="25454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615621" y="26978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936171" y="39233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2447471" y="28057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2745921" y="32883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295071" y="20247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669721" y="22469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999921" y="24501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2853871" y="27803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1621971" y="29962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1958521" y="30470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2288721" y="33074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2885621" y="36503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1628321" y="35042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780721" y="36566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110921" y="39170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263321" y="40694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076121" y="37900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603171" y="37011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3196771" y="41329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692071" y="41583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3361871" y="29327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3514271" y="30851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3844471" y="33455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996871" y="34979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222171" y="17897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3374571" y="19421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3704771" y="22025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857171" y="23549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2955471" y="12817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3311071" y="13643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2752271" y="20628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3171371" y="23739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2885621" y="8690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038021" y="10214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3368221" y="12817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3520621" y="14341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552371" y="8055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704771" y="9579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4034971" y="12182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977821" y="14722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1704521" y="7991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856921" y="9515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2276021" y="10912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2872921" y="13960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1387021" y="11611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1710871" y="10849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1018721" y="28946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1768021" y="18532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688521" y="23612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840921" y="25136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682171" y="36884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783771" y="41646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866321" y="17389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1018721" y="18913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1367971" y="20755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1501321" y="23041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707571" y="10404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859971" y="11928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1190171" y="14532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1342571" y="16056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1990271" y="20628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3126921" y="35868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2002971" y="32947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2136321" y="14976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1044121" y="7356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650421" y="7166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1196521" y="23866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1183821" y="33709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1482271" y="385354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1031421" y="25898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1621971" y="4215493"/>
              <a:ext cx="116115" cy="116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1482" y="3567114"/>
            <a:ext cx="8030528" cy="3759516"/>
            <a:chOff x="431482" y="3567114"/>
            <a:chExt cx="8030528" cy="3759516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" y="3567114"/>
              <a:ext cx="7203757" cy="3630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正方形/長方形 8"/>
            <p:cNvSpPr/>
            <p:nvPr/>
          </p:nvSpPr>
          <p:spPr>
            <a:xfrm>
              <a:off x="4933950" y="3638550"/>
              <a:ext cx="2565400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4956810" y="3611838"/>
                  <a:ext cx="3505200" cy="790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pt-BR" altLang="ja-JP" sz="200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kumimoji="1" lang="pt-BR" altLang="ja-JP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pt-BR" altLang="ja-JP" sz="200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pt-BR" altLang="ja-JP" sz="20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pt-BR" altLang="ja-JP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pt-BR" altLang="ja-JP" sz="200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kumimoji="1" lang="ja-JP" altLang="en-US" sz="2000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/>
                          </a:rPr>
                          <m:t>exp</m:t>
                        </m:r>
                        <m:r>
                          <a:rPr kumimoji="1" lang="en-US" altLang="ja-JP" sz="2000" b="0" i="1" smtClean="0">
                            <a:latin typeface="Cambria Math"/>
                          </a:rPr>
                          <m:t>⁡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−2)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810" y="3611838"/>
                  <a:ext cx="3505200" cy="79002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右中かっこ 13"/>
            <p:cNvSpPr/>
            <p:nvPr/>
          </p:nvSpPr>
          <p:spPr>
            <a:xfrm rot="5400000">
              <a:off x="5544820" y="6631940"/>
              <a:ext cx="320040" cy="1069340"/>
            </a:xfrm>
            <a:prstGeom prst="rightBrace">
              <a:avLst>
                <a:gd name="adj1" fmla="val 51190"/>
                <a:gd name="adj2" fmla="val 5000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96239" y="-200978"/>
            <a:ext cx="7239000" cy="3648075"/>
            <a:chOff x="396239" y="-200978"/>
            <a:chExt cx="7239000" cy="36480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39" y="-200978"/>
              <a:ext cx="7239000" cy="3648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右中かっこ 6"/>
            <p:cNvSpPr/>
            <p:nvPr/>
          </p:nvSpPr>
          <p:spPr>
            <a:xfrm rot="5400000">
              <a:off x="4427220" y="2622232"/>
              <a:ext cx="320040" cy="1017270"/>
            </a:xfrm>
            <a:prstGeom prst="rightBrace">
              <a:avLst>
                <a:gd name="adj1" fmla="val 51190"/>
                <a:gd name="adj2" fmla="val 5000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956810" y="-113031"/>
              <a:ext cx="2565400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420870" y="-120692"/>
                  <a:ext cx="3101340" cy="790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pt-BR" altLang="ja-JP" sz="200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kumimoji="1" lang="pt-BR" altLang="ja-JP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pt-BR" altLang="ja-JP" sz="200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pt-BR" altLang="ja-JP" sz="20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pt-BR" altLang="ja-JP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pt-BR" altLang="ja-JP" sz="200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kumimoji="1" lang="ja-JP" altLang="en-US" sz="2000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/>
                          </a:rPr>
                          <m:t>exp</m:t>
                        </m:r>
                        <m:r>
                          <a:rPr kumimoji="1" lang="en-US" altLang="ja-JP" sz="2000" b="0" i="1" smtClean="0">
                            <a:latin typeface="Cambria Math"/>
                          </a:rPr>
                          <m:t>⁡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870" y="-120692"/>
                  <a:ext cx="3101340" cy="79002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15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0" y="3724586"/>
            <a:ext cx="8366760" cy="3457263"/>
            <a:chOff x="0" y="3724586"/>
            <a:chExt cx="8366760" cy="345726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24586"/>
              <a:ext cx="6851951" cy="3457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4572000" y="3742891"/>
                  <a:ext cx="3794760" cy="9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pt-BR" altLang="ja-JP" sz="200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kumimoji="1" lang="pt-BR" altLang="ja-JP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pt-BR" altLang="ja-JP" sz="200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pt-BR" altLang="ja-JP" sz="20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pt-BR" altLang="ja-JP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3</m:t>
                            </m:r>
                            <m:rad>
                              <m:radPr>
                                <m:degHide m:val="on"/>
                                <m:ctrlPr>
                                  <a:rPr kumimoji="1" lang="pt-BR" altLang="ja-JP" sz="200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kumimoji="1" lang="ja-JP" altLang="en-US" sz="2000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/>
                          </a:rPr>
                          <m:t>exp</m:t>
                        </m:r>
                        <m:r>
                          <a:rPr kumimoji="1" lang="en-US" altLang="ja-JP" sz="2000" b="0" i="1" smtClean="0">
                            <a:latin typeface="Cambria Math"/>
                          </a:rPr>
                          <m:t>⁡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ja-JP" sz="20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ja-JP" sz="2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ja-JP" sz="2000" i="1">
                                                <a:latin typeface="Cambria Math"/>
                                              </a:rPr>
                                              <m:t>−2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ja-JP" sz="2000" i="1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742891"/>
                  <a:ext cx="3794760" cy="99751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グループ化 4"/>
          <p:cNvGrpSpPr/>
          <p:nvPr/>
        </p:nvGrpSpPr>
        <p:grpSpPr>
          <a:xfrm>
            <a:off x="0" y="0"/>
            <a:ext cx="8366760" cy="3433762"/>
            <a:chOff x="0" y="0"/>
            <a:chExt cx="8366760" cy="34337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1951" cy="3433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4861560" y="6483"/>
                  <a:ext cx="3505200" cy="9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pt-BR" altLang="ja-JP" sz="200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kumimoji="1" lang="pt-BR" altLang="ja-JP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pt-BR" altLang="ja-JP" sz="200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pt-BR" altLang="ja-JP" sz="20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pt-BR" altLang="ja-JP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pt-BR" altLang="ja-JP" sz="200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kumimoji="1" lang="ja-JP" altLang="en-US" sz="2000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/>
                          </a:rPr>
                          <m:t>exp</m:t>
                        </m:r>
                        <m:r>
                          <a:rPr kumimoji="1" lang="en-US" altLang="ja-JP" sz="2000" b="0" i="1" smtClean="0">
                            <a:latin typeface="Cambria Math"/>
                          </a:rPr>
                          <m:t>⁡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ja-JP" sz="20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ja-JP" sz="2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ja-JP" sz="2000" i="1">
                                                <a:latin typeface="Cambria Math"/>
                                              </a:rPr>
                                              <m:t>−2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ja-JP" sz="2000" i="1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560" y="6483"/>
                  <a:ext cx="3505200" cy="99751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85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8280920" y="2894747"/>
            <a:ext cx="266462" cy="122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-467544" y="1526595"/>
            <a:ext cx="2592288" cy="25922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51520" y="2435315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全体の面積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確率</a:t>
            </a:r>
            <a:r>
              <a:rPr kumimoji="1" lang="en-US" altLang="ja-JP" sz="2000" dirty="0" smtClean="0"/>
              <a:t>)</a:t>
            </a:r>
          </a:p>
          <a:p>
            <a:pPr algn="ctr"/>
            <a:r>
              <a:rPr kumimoji="1" lang="en-US" altLang="ja-JP" sz="2000" dirty="0" smtClean="0"/>
              <a:t>=P(Ω)=1.0</a:t>
            </a:r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2808312" y="1526595"/>
            <a:ext cx="2592288" cy="25922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6304" y="1517303"/>
            <a:ext cx="22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P(Y=</a:t>
            </a:r>
            <a:r>
              <a:rPr lang="ja-JP" altLang="en-US" dirty="0" smtClean="0"/>
              <a:t>宇宙人</a:t>
            </a:r>
            <a:r>
              <a:rPr lang="en-US" altLang="ja-JP" dirty="0" smtClean="0"/>
              <a:t>)=0.0001</a:t>
            </a:r>
            <a:endParaRPr kumimoji="1" lang="en-US" altLang="ja-JP" dirty="0" smtClean="0"/>
          </a:p>
        </p:txBody>
      </p:sp>
      <p:sp>
        <p:nvSpPr>
          <p:cNvPr id="12" name="右矢印 11"/>
          <p:cNvSpPr/>
          <p:nvPr/>
        </p:nvSpPr>
        <p:spPr>
          <a:xfrm>
            <a:off x="2232248" y="2606715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808312" y="1814627"/>
            <a:ext cx="2592288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08312" y="20306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P(Y=</a:t>
            </a:r>
            <a:r>
              <a:rPr lang="ja-JP" altLang="en-US" dirty="0" smtClean="0"/>
              <a:t>関西人</a:t>
            </a:r>
            <a:r>
              <a:rPr lang="en-US" altLang="ja-JP" dirty="0" smtClean="0"/>
              <a:t>)=0.2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08312" y="2894747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P(Y=</a:t>
            </a:r>
            <a:r>
              <a:rPr lang="ja-JP" altLang="en-US" dirty="0" smtClean="0"/>
              <a:t>その他</a:t>
            </a:r>
            <a:r>
              <a:rPr lang="en-US" altLang="ja-JP" dirty="0" smtClean="0"/>
              <a:t>)=0.699</a:t>
            </a:r>
            <a:endParaRPr kumimoji="1" lang="en-US" altLang="ja-JP" dirty="0" smtClean="0"/>
          </a:p>
        </p:txBody>
      </p:sp>
      <p:sp>
        <p:nvSpPr>
          <p:cNvPr id="32" name="右矢印 31"/>
          <p:cNvSpPr/>
          <p:nvPr/>
        </p:nvSpPr>
        <p:spPr>
          <a:xfrm>
            <a:off x="5451038" y="2606715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955094" y="1526595"/>
            <a:ext cx="2592288" cy="25922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955094" y="1814627"/>
            <a:ext cx="2592288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712968" y="3780329"/>
            <a:ext cx="24837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dirty="0" smtClean="0"/>
              <a:t>P(</a:t>
            </a:r>
            <a:r>
              <a:rPr lang="ja-JP" altLang="en-US" sz="1600" dirty="0" smtClean="0"/>
              <a:t>宇宙人判定</a:t>
            </a:r>
            <a:r>
              <a:rPr lang="en-US" altLang="ja-JP" sz="1600" dirty="0" smtClean="0"/>
              <a:t>|</a:t>
            </a:r>
            <a:r>
              <a:rPr lang="ja-JP" altLang="en-US" sz="1600" dirty="0" smtClean="0"/>
              <a:t>他</a:t>
            </a:r>
            <a:r>
              <a:rPr lang="en-US" altLang="ja-JP" sz="1600" dirty="0" smtClean="0"/>
              <a:t>)=0.01</a:t>
            </a:r>
            <a:endParaRPr kumimoji="1" lang="en-US" altLang="ja-JP" sz="16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187624" y="83671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1) </a:t>
            </a:r>
            <a:r>
              <a:rPr kumimoji="1" lang="ja-JP" altLang="en-US" dirty="0" smtClean="0"/>
              <a:t>全体を、宇宙人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関西人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その他の人口に分ける</a:t>
            </a:r>
            <a:r>
              <a:rPr kumimoji="1" lang="en-US" altLang="ja-JP" dirty="0" smtClean="0"/>
              <a:t> 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83968" y="76470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2) </a:t>
            </a:r>
            <a:r>
              <a:rPr kumimoji="1" lang="ja-JP" altLang="en-US" dirty="0" smtClean="0"/>
              <a:t>各人口を，宇宙人と判断される領域とそれ以外に分ける</a:t>
            </a:r>
            <a:endParaRPr kumimoji="1" lang="en-US" altLang="ja-JP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640960" y="2462699"/>
            <a:ext cx="2555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dirty="0" smtClean="0"/>
              <a:t>P(</a:t>
            </a:r>
            <a:r>
              <a:rPr lang="ja-JP" altLang="en-US" sz="1600" dirty="0" smtClean="0"/>
              <a:t>宇宙人判定</a:t>
            </a:r>
            <a:r>
              <a:rPr lang="en-US" altLang="ja-JP" sz="1600" dirty="0" smtClean="0"/>
              <a:t>|</a:t>
            </a:r>
            <a:r>
              <a:rPr lang="ja-JP" altLang="en-US" sz="1600" dirty="0" smtClean="0"/>
              <a:t>関西人</a:t>
            </a:r>
            <a:r>
              <a:rPr lang="en-US" altLang="ja-JP" sz="1600" dirty="0" smtClean="0"/>
              <a:t>)=0.02</a:t>
            </a:r>
            <a:endParaRPr kumimoji="1" lang="en-US" altLang="ja-JP" sz="16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640960" y="1166555"/>
            <a:ext cx="2555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dirty="0" smtClean="0"/>
              <a:t>P(</a:t>
            </a:r>
            <a:r>
              <a:rPr lang="ja-JP" altLang="en-US" sz="1600" dirty="0" smtClean="0"/>
              <a:t>宇宙人判定</a:t>
            </a:r>
            <a:r>
              <a:rPr lang="en-US" altLang="ja-JP" sz="1600" dirty="0" smtClean="0"/>
              <a:t>|</a:t>
            </a:r>
            <a:r>
              <a:rPr lang="ja-JP" altLang="en-US" sz="1600" dirty="0" smtClean="0"/>
              <a:t>宇宙人</a:t>
            </a:r>
            <a:r>
              <a:rPr lang="en-US" altLang="ja-JP" sz="1600" dirty="0" smtClean="0"/>
              <a:t>)=0.99</a:t>
            </a:r>
            <a:endParaRPr kumimoji="1" lang="en-US" altLang="ja-JP" sz="1600" dirty="0" smtClean="0"/>
          </a:p>
        </p:txBody>
      </p:sp>
      <p:sp>
        <p:nvSpPr>
          <p:cNvPr id="44" name="正方形/長方形 43"/>
          <p:cNvSpPr/>
          <p:nvPr/>
        </p:nvSpPr>
        <p:spPr>
          <a:xfrm>
            <a:off x="7992888" y="1814627"/>
            <a:ext cx="554494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6192688" y="1526595"/>
            <a:ext cx="2354694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>
            <a:stCxn id="37" idx="1"/>
          </p:cNvCxnSpPr>
          <p:nvPr/>
        </p:nvCxnSpPr>
        <p:spPr>
          <a:xfrm flipH="1" flipV="1">
            <a:off x="8424936" y="3686835"/>
            <a:ext cx="288032" cy="2166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1" idx="1"/>
          </p:cNvCxnSpPr>
          <p:nvPr/>
        </p:nvCxnSpPr>
        <p:spPr>
          <a:xfrm flipH="1" flipV="1">
            <a:off x="8424936" y="2390691"/>
            <a:ext cx="216024" cy="19511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6048672" y="908720"/>
            <a:ext cx="2123728" cy="7827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048672" y="3398803"/>
            <a:ext cx="20882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 smtClean="0"/>
              <a:t>P(</a:t>
            </a:r>
            <a:r>
              <a:rPr lang="ja-JP" altLang="en-US" sz="1400" dirty="0"/>
              <a:t>関西人</a:t>
            </a:r>
            <a:r>
              <a:rPr lang="ja-JP" altLang="en-US" sz="1400" dirty="0" smtClean="0"/>
              <a:t>判定</a:t>
            </a:r>
            <a:r>
              <a:rPr lang="en-US" altLang="ja-JP" sz="1400" dirty="0" smtClean="0"/>
              <a:t>|</a:t>
            </a:r>
            <a:r>
              <a:rPr lang="ja-JP" altLang="en-US" sz="1400" dirty="0" smtClean="0"/>
              <a:t>他</a:t>
            </a:r>
            <a:r>
              <a:rPr lang="en-US" altLang="ja-JP" sz="1400" dirty="0" smtClean="0"/>
              <a:t>)=0.09</a:t>
            </a:r>
            <a:endParaRPr kumimoji="1" lang="en-US" altLang="ja-JP" sz="1400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48672" y="3686835"/>
            <a:ext cx="20882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 smtClean="0"/>
              <a:t>P(</a:t>
            </a:r>
            <a:r>
              <a:rPr lang="ja-JP" altLang="en-US" sz="1400" dirty="0"/>
              <a:t>その他</a:t>
            </a:r>
            <a:r>
              <a:rPr lang="ja-JP" altLang="en-US" sz="1400" dirty="0" smtClean="0"/>
              <a:t>判定</a:t>
            </a:r>
            <a:r>
              <a:rPr lang="en-US" altLang="ja-JP" sz="1400" dirty="0" smtClean="0"/>
              <a:t>|</a:t>
            </a:r>
            <a:r>
              <a:rPr lang="ja-JP" altLang="en-US" sz="1400" dirty="0" smtClean="0"/>
              <a:t>他</a:t>
            </a:r>
            <a:r>
              <a:rPr lang="en-US" altLang="ja-JP" sz="1400" dirty="0" smtClean="0"/>
              <a:t>)=0.90</a:t>
            </a:r>
            <a:endParaRPr kumimoji="1" lang="en-US" altLang="ja-JP" sz="14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976664" y="2174667"/>
            <a:ext cx="20882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 smtClean="0"/>
              <a:t>P(</a:t>
            </a:r>
            <a:r>
              <a:rPr lang="ja-JP" altLang="en-US" sz="1400" dirty="0"/>
              <a:t>関西人</a:t>
            </a:r>
            <a:r>
              <a:rPr lang="ja-JP" altLang="en-US" sz="1400" dirty="0" smtClean="0"/>
              <a:t>判定</a:t>
            </a:r>
            <a:r>
              <a:rPr lang="en-US" altLang="ja-JP" sz="1400" dirty="0" smtClean="0"/>
              <a:t>|</a:t>
            </a:r>
            <a:r>
              <a:rPr lang="ja-JP" altLang="en-US" sz="1400" dirty="0" smtClean="0"/>
              <a:t>関西</a:t>
            </a:r>
            <a:r>
              <a:rPr lang="en-US" altLang="ja-JP" sz="1400" dirty="0" smtClean="0"/>
              <a:t>)=0.95</a:t>
            </a:r>
            <a:endParaRPr kumimoji="1" lang="en-US" altLang="ja-JP" sz="14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976664" y="2462699"/>
            <a:ext cx="20882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 smtClean="0"/>
              <a:t>P(</a:t>
            </a:r>
            <a:r>
              <a:rPr lang="ja-JP" altLang="en-US" sz="1400" dirty="0"/>
              <a:t>その他</a:t>
            </a:r>
            <a:r>
              <a:rPr lang="ja-JP" altLang="en-US" sz="1400" dirty="0" smtClean="0"/>
              <a:t>判定</a:t>
            </a:r>
            <a:r>
              <a:rPr lang="en-US" altLang="ja-JP" sz="1400" dirty="0" smtClean="0"/>
              <a:t>|</a:t>
            </a:r>
            <a:r>
              <a:rPr lang="ja-JP" altLang="en-US" sz="1400" dirty="0" smtClean="0"/>
              <a:t>関西</a:t>
            </a:r>
            <a:r>
              <a:rPr lang="en-US" altLang="ja-JP" sz="1400" dirty="0" smtClean="0"/>
              <a:t>)=0.03</a:t>
            </a:r>
            <a:endParaRPr kumimoji="1" lang="en-US" altLang="ja-JP" sz="1400" dirty="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028384" y="404664"/>
            <a:ext cx="2555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dirty="0" smtClean="0"/>
              <a:t>P(</a:t>
            </a:r>
            <a:r>
              <a:rPr lang="ja-JP" altLang="en-US" sz="1600" dirty="0"/>
              <a:t>関西人</a:t>
            </a:r>
            <a:r>
              <a:rPr lang="ja-JP" altLang="en-US" sz="1600" dirty="0" smtClean="0"/>
              <a:t>判定</a:t>
            </a:r>
            <a:r>
              <a:rPr lang="en-US" altLang="ja-JP" sz="1600" dirty="0" smtClean="0"/>
              <a:t>|</a:t>
            </a:r>
            <a:r>
              <a:rPr lang="ja-JP" altLang="en-US" sz="1600" dirty="0" smtClean="0"/>
              <a:t>宇宙人</a:t>
            </a:r>
            <a:r>
              <a:rPr lang="en-US" altLang="ja-JP" sz="1600" dirty="0" smtClean="0"/>
              <a:t>)=0.01</a:t>
            </a:r>
            <a:endParaRPr kumimoji="1" lang="en-US" altLang="ja-JP" sz="16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028384" y="620688"/>
            <a:ext cx="2555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dirty="0" smtClean="0"/>
              <a:t>P(</a:t>
            </a:r>
            <a:r>
              <a:rPr lang="ja-JP" altLang="en-US" sz="1600" dirty="0" smtClean="0"/>
              <a:t>その他判定</a:t>
            </a:r>
            <a:r>
              <a:rPr lang="en-US" altLang="ja-JP" sz="1600" dirty="0" smtClean="0"/>
              <a:t>|</a:t>
            </a:r>
            <a:r>
              <a:rPr lang="ja-JP" altLang="en-US" sz="1600" dirty="0" smtClean="0"/>
              <a:t>宇宙人</a:t>
            </a:r>
            <a:r>
              <a:rPr lang="en-US" altLang="ja-JP" sz="1600" dirty="0" smtClean="0"/>
              <a:t>)=0.00</a:t>
            </a:r>
            <a:endParaRPr kumimoji="1" lang="en-US" altLang="ja-JP" sz="16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-288032" y="4478923"/>
            <a:ext cx="83529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1600" dirty="0" smtClean="0"/>
              <a:t>求めたいのは　</a:t>
            </a:r>
            <a:r>
              <a:rPr lang="en-US" altLang="ja-JP" sz="1600" dirty="0" smtClean="0"/>
              <a:t>P(Y=</a:t>
            </a:r>
            <a:r>
              <a:rPr lang="ja-JP" altLang="en-US" sz="1600" dirty="0" smtClean="0"/>
              <a:t>宇宙人</a:t>
            </a:r>
            <a:r>
              <a:rPr lang="en-US" altLang="ja-JP" sz="1600" dirty="0" smtClean="0"/>
              <a:t>|X=</a:t>
            </a:r>
            <a:r>
              <a:rPr lang="ja-JP" altLang="en-US" sz="1600" dirty="0" smtClean="0"/>
              <a:t>宇宙人判定</a:t>
            </a:r>
            <a:r>
              <a:rPr lang="en-US" altLang="ja-JP" sz="1600" dirty="0" smtClean="0"/>
              <a:t>)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=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P(X=</a:t>
            </a:r>
            <a:r>
              <a:rPr lang="ja-JP" altLang="en-US" sz="1600" dirty="0" smtClean="0"/>
              <a:t>宇宙人判定</a:t>
            </a:r>
            <a:r>
              <a:rPr lang="en-US" altLang="ja-JP" sz="1600" dirty="0" smtClean="0"/>
              <a:t>|Y=</a:t>
            </a:r>
            <a:r>
              <a:rPr lang="ja-JP" altLang="en-US" sz="1600" dirty="0" smtClean="0"/>
              <a:t>宇宙人</a:t>
            </a:r>
            <a:r>
              <a:rPr lang="en-US" altLang="ja-JP" sz="1600" dirty="0" smtClean="0"/>
              <a:t>) / P(</a:t>
            </a:r>
            <a:r>
              <a:rPr lang="ja-JP" altLang="en-US" sz="1600" dirty="0" smtClean="0"/>
              <a:t>宇宙人判定</a:t>
            </a:r>
            <a:r>
              <a:rPr lang="en-US" altLang="ja-JP" sz="1600" dirty="0" smtClean="0"/>
              <a:t>)</a:t>
            </a:r>
            <a:endParaRPr kumimoji="1" lang="en-US" altLang="ja-JP" sz="1600" dirty="0" smtClean="0"/>
          </a:p>
        </p:txBody>
      </p:sp>
      <p:cxnSp>
        <p:nvCxnSpPr>
          <p:cNvPr id="65" name="直線矢印コネクタ 64"/>
          <p:cNvCxnSpPr>
            <a:stCxn id="42" idx="1"/>
          </p:cNvCxnSpPr>
          <p:nvPr/>
        </p:nvCxnSpPr>
        <p:spPr>
          <a:xfrm flipH="1">
            <a:off x="8316416" y="1289666"/>
            <a:ext cx="324544" cy="401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3007441" y="4047689"/>
            <a:ext cx="373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番目のビンの面積 は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確率変数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が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区間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altLang="ja-JP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 )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に入る確率</a:t>
            </a:r>
            <a:r>
              <a:rPr kumimoji="1" lang="ja-JP" altLang="en-US" dirty="0">
                <a:latin typeface="Times New Roman" pitchFamily="18" charset="0"/>
                <a:cs typeface="Times New Roman" pitchFamily="18" charset="0"/>
              </a:rPr>
              <a:t>を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表す．</a:t>
            </a:r>
            <a:endParaRPr kumimoji="1" lang="en-US" altLang="ja-JP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 P(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≦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≦</a:t>
            </a:r>
            <a:r>
              <a:rPr lang="en-US" altLang="ja-JP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2" name="グループ化 101"/>
          <p:cNvGrpSpPr/>
          <p:nvPr/>
        </p:nvGrpSpPr>
        <p:grpSpPr>
          <a:xfrm>
            <a:off x="106807" y="3822700"/>
            <a:ext cx="1795684" cy="1528207"/>
            <a:chOff x="4701667" y="3176143"/>
            <a:chExt cx="1795684" cy="1528207"/>
          </a:xfrm>
        </p:grpSpPr>
        <p:sp>
          <p:nvSpPr>
            <p:cNvPr id="95" name="テキスト ボックス 94"/>
            <p:cNvSpPr txBox="1"/>
            <p:nvPr/>
          </p:nvSpPr>
          <p:spPr>
            <a:xfrm>
              <a:off x="4801108" y="3176143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i</a:t>
              </a:r>
              <a:r>
                <a:rPr lang="ja-JP" altLang="en-US" dirty="0" smtClean="0"/>
                <a:t>番目のビン</a:t>
              </a:r>
              <a:endParaRPr kumimoji="1" lang="ja-JP" altLang="en-US" dirty="0"/>
            </a:p>
          </p:txBody>
        </p:sp>
        <p:grpSp>
          <p:nvGrpSpPr>
            <p:cNvPr id="96" name="グループ化 95"/>
            <p:cNvGrpSpPr/>
            <p:nvPr/>
          </p:nvGrpSpPr>
          <p:grpSpPr>
            <a:xfrm>
              <a:off x="5108426" y="3600451"/>
              <a:ext cx="661894" cy="552450"/>
              <a:chOff x="3851920" y="3284984"/>
              <a:chExt cx="288032" cy="432048"/>
            </a:xfrm>
          </p:grpSpPr>
          <p:cxnSp>
            <p:nvCxnSpPr>
              <p:cNvPr id="97" name="直線コネクタ 96"/>
              <p:cNvCxnSpPr/>
              <p:nvPr/>
            </p:nvCxnSpPr>
            <p:spPr>
              <a:xfrm>
                <a:off x="3851920" y="3284984"/>
                <a:ext cx="0" cy="43204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/>
              <p:cNvCxnSpPr/>
              <p:nvPr/>
            </p:nvCxnSpPr>
            <p:spPr>
              <a:xfrm>
                <a:off x="4139952" y="3284984"/>
                <a:ext cx="0" cy="43204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/>
              <p:nvPr/>
            </p:nvCxnSpPr>
            <p:spPr>
              <a:xfrm>
                <a:off x="3854972" y="3717032"/>
                <a:ext cx="280988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右中かっこ 99"/>
            <p:cNvSpPr/>
            <p:nvPr/>
          </p:nvSpPr>
          <p:spPr>
            <a:xfrm rot="5400000">
              <a:off x="5354637" y="3952877"/>
              <a:ext cx="173039" cy="633413"/>
            </a:xfrm>
            <a:prstGeom prst="rightBrace">
              <a:avLst>
                <a:gd name="adj1" fmla="val 43950"/>
                <a:gd name="adj2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4701667" y="4335018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ja-JP" i="1" dirty="0" err="1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ja-JP" dirty="0" err="1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ja-JP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ja-JP" b="1" i="1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ja-JP" b="1" i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ja-JP" i="1" dirty="0" smtClean="0">
                  <a:latin typeface="Times New Roman" pitchFamily="18" charset="0"/>
                  <a:cs typeface="Times New Roman" pitchFamily="18" charset="0"/>
                </a:rPr>
                <a:t>h×</a:t>
              </a:r>
              <a:r>
                <a:rPr lang="en-US" altLang="ja-JP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ja-JP" i="1" dirty="0" smtClean="0">
                  <a:latin typeface="Times New Roman" pitchFamily="18" charset="0"/>
                  <a:cs typeface="Times New Roman" pitchFamily="18" charset="0"/>
                </a:rPr>
                <a:t>i+1</a:t>
              </a:r>
              <a:r>
                <a:rPr lang="en-US" altLang="ja-JP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ja-JP" b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ja-JP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1" lang="ja-JP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1" name="正方形/長方形 130"/>
          <p:cNvSpPr/>
          <p:nvPr/>
        </p:nvSpPr>
        <p:spPr>
          <a:xfrm>
            <a:off x="2604648" y="3950208"/>
            <a:ext cx="324480" cy="10859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2646172" y="3409696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ビンの</a:t>
            </a:r>
            <a:r>
              <a:rPr lang="en-US" altLang="ja-JP" dirty="0" smtClean="0"/>
              <a:t>index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79512" y="1043940"/>
            <a:ext cx="6548748" cy="2433828"/>
            <a:chOff x="179512" y="1043940"/>
            <a:chExt cx="6548748" cy="2433828"/>
          </a:xfrm>
        </p:grpSpPr>
        <p:cxnSp>
          <p:nvCxnSpPr>
            <p:cNvPr id="7" name="直線矢印コネクタ 6"/>
            <p:cNvCxnSpPr/>
            <p:nvPr/>
          </p:nvCxnSpPr>
          <p:spPr>
            <a:xfrm flipV="1">
              <a:off x="3383868" y="1066800"/>
              <a:ext cx="0" cy="21026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6444208" y="27809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smtClean="0"/>
                <a:t>x</a:t>
              </a:r>
              <a:endParaRPr kumimoji="1" lang="ja-JP" altLang="en-US" i="1" dirty="0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3434439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722471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3440144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3753526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4041558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759231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4079757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4367789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4085462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4415514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4703546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4421219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4736951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024983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4742656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5056038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5344070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5061743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382269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5670301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5387974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5718026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6006058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723731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2064363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2352395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2070068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383450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2671482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2389155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2709681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2997713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2715386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3045438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3333470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3051143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768201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>
              <a:off x="1056233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73906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087288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1375320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1092993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413519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701551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419224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749276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2037308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754981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6054576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6342608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6060281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444351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32383" y="2876550"/>
              <a:ext cx="0" cy="24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450056" y="3116956"/>
              <a:ext cx="2809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>
              <a:off x="179512" y="2824933"/>
              <a:ext cx="64087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正方形/長方形 102"/>
            <p:cNvSpPr/>
            <p:nvPr/>
          </p:nvSpPr>
          <p:spPr>
            <a:xfrm>
              <a:off x="3450288" y="1359147"/>
              <a:ext cx="219075" cy="142152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3778620" y="2156436"/>
              <a:ext cx="219075" cy="62423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4106952" y="2199699"/>
              <a:ext cx="219075" cy="5809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4435284" y="1881401"/>
              <a:ext cx="219075" cy="8992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4763616" y="2168797"/>
              <a:ext cx="219075" cy="611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5091948" y="2391296"/>
              <a:ext cx="219075" cy="3893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5420280" y="2434559"/>
              <a:ext cx="219075" cy="346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5748612" y="2610704"/>
              <a:ext cx="219075" cy="16996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6076950" y="2721336"/>
              <a:ext cx="219075" cy="5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2465292" y="1890672"/>
              <a:ext cx="219075" cy="88999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2793624" y="1933937"/>
              <a:ext cx="219075" cy="8467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3121956" y="1779423"/>
              <a:ext cx="219075" cy="100124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1480296" y="2048276"/>
              <a:ext cx="219075" cy="7323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1808628" y="1427133"/>
              <a:ext cx="219075" cy="13535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136960" y="2113172"/>
              <a:ext cx="219075" cy="66749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495300" y="2663240"/>
              <a:ext cx="219075" cy="1174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823632" y="2666330"/>
              <a:ext cx="219075" cy="1143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1151964" y="2236782"/>
              <a:ext cx="219075" cy="5438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/>
          </p:nvSpPr>
          <p:spPr>
            <a:xfrm>
              <a:off x="595314" y="1292192"/>
              <a:ext cx="5610224" cy="1448304"/>
            </a:xfrm>
            <a:custGeom>
              <a:avLst/>
              <a:gdLst>
                <a:gd name="connsiteX0" fmla="*/ 0 w 5253037"/>
                <a:gd name="connsiteY0" fmla="*/ 1051718 h 1116012"/>
                <a:gd name="connsiteX1" fmla="*/ 347662 w 5253037"/>
                <a:gd name="connsiteY1" fmla="*/ 1061243 h 1116012"/>
                <a:gd name="connsiteX2" fmla="*/ 671512 w 5253037"/>
                <a:gd name="connsiteY2" fmla="*/ 723106 h 1116012"/>
                <a:gd name="connsiteX3" fmla="*/ 990600 w 5253037"/>
                <a:gd name="connsiteY3" fmla="*/ 584993 h 1116012"/>
                <a:gd name="connsiteX4" fmla="*/ 1323975 w 5253037"/>
                <a:gd name="connsiteY4" fmla="*/ 113506 h 1116012"/>
                <a:gd name="connsiteX5" fmla="*/ 1652587 w 5253037"/>
                <a:gd name="connsiteY5" fmla="*/ 637381 h 1116012"/>
                <a:gd name="connsiteX6" fmla="*/ 1981200 w 5253037"/>
                <a:gd name="connsiteY6" fmla="*/ 465931 h 1116012"/>
                <a:gd name="connsiteX7" fmla="*/ 2300287 w 5253037"/>
                <a:gd name="connsiteY7" fmla="*/ 499268 h 1116012"/>
                <a:gd name="connsiteX8" fmla="*/ 2647950 w 5253037"/>
                <a:gd name="connsiteY8" fmla="*/ 384968 h 1116012"/>
                <a:gd name="connsiteX9" fmla="*/ 2967037 w 5253037"/>
                <a:gd name="connsiteY9" fmla="*/ 46831 h 1116012"/>
                <a:gd name="connsiteX10" fmla="*/ 3281362 w 5253037"/>
                <a:gd name="connsiteY10" fmla="*/ 665956 h 1116012"/>
                <a:gd name="connsiteX11" fmla="*/ 3629025 w 5253037"/>
                <a:gd name="connsiteY11" fmla="*/ 694531 h 1116012"/>
                <a:gd name="connsiteX12" fmla="*/ 3948112 w 5253037"/>
                <a:gd name="connsiteY12" fmla="*/ 437356 h 1116012"/>
                <a:gd name="connsiteX13" fmla="*/ 4281487 w 5253037"/>
                <a:gd name="connsiteY13" fmla="*/ 685006 h 1116012"/>
                <a:gd name="connsiteX14" fmla="*/ 4619625 w 5253037"/>
                <a:gd name="connsiteY14" fmla="*/ 846931 h 1116012"/>
                <a:gd name="connsiteX15" fmla="*/ 4938712 w 5253037"/>
                <a:gd name="connsiteY15" fmla="*/ 885031 h 1116012"/>
                <a:gd name="connsiteX16" fmla="*/ 5253037 w 5253037"/>
                <a:gd name="connsiteY16" fmla="*/ 1013618 h 1116012"/>
                <a:gd name="connsiteX17" fmla="*/ 5253037 w 5253037"/>
                <a:gd name="connsiteY17" fmla="*/ 1013618 h 1116012"/>
                <a:gd name="connsiteX0" fmla="*/ 0 w 5610224"/>
                <a:gd name="connsiteY0" fmla="*/ 1051718 h 1116012"/>
                <a:gd name="connsiteX1" fmla="*/ 347662 w 5610224"/>
                <a:gd name="connsiteY1" fmla="*/ 1061243 h 1116012"/>
                <a:gd name="connsiteX2" fmla="*/ 671512 w 5610224"/>
                <a:gd name="connsiteY2" fmla="*/ 723106 h 1116012"/>
                <a:gd name="connsiteX3" fmla="*/ 990600 w 5610224"/>
                <a:gd name="connsiteY3" fmla="*/ 584993 h 1116012"/>
                <a:gd name="connsiteX4" fmla="*/ 1323975 w 5610224"/>
                <a:gd name="connsiteY4" fmla="*/ 113506 h 1116012"/>
                <a:gd name="connsiteX5" fmla="*/ 1652587 w 5610224"/>
                <a:gd name="connsiteY5" fmla="*/ 637381 h 1116012"/>
                <a:gd name="connsiteX6" fmla="*/ 1981200 w 5610224"/>
                <a:gd name="connsiteY6" fmla="*/ 465931 h 1116012"/>
                <a:gd name="connsiteX7" fmla="*/ 2300287 w 5610224"/>
                <a:gd name="connsiteY7" fmla="*/ 499268 h 1116012"/>
                <a:gd name="connsiteX8" fmla="*/ 2647950 w 5610224"/>
                <a:gd name="connsiteY8" fmla="*/ 384968 h 1116012"/>
                <a:gd name="connsiteX9" fmla="*/ 2967037 w 5610224"/>
                <a:gd name="connsiteY9" fmla="*/ 46831 h 1116012"/>
                <a:gd name="connsiteX10" fmla="*/ 3281362 w 5610224"/>
                <a:gd name="connsiteY10" fmla="*/ 665956 h 1116012"/>
                <a:gd name="connsiteX11" fmla="*/ 3629025 w 5610224"/>
                <a:gd name="connsiteY11" fmla="*/ 694531 h 1116012"/>
                <a:gd name="connsiteX12" fmla="*/ 3948112 w 5610224"/>
                <a:gd name="connsiteY12" fmla="*/ 437356 h 1116012"/>
                <a:gd name="connsiteX13" fmla="*/ 4281487 w 5610224"/>
                <a:gd name="connsiteY13" fmla="*/ 685006 h 1116012"/>
                <a:gd name="connsiteX14" fmla="*/ 4619625 w 5610224"/>
                <a:gd name="connsiteY14" fmla="*/ 846931 h 1116012"/>
                <a:gd name="connsiteX15" fmla="*/ 4938712 w 5610224"/>
                <a:gd name="connsiteY15" fmla="*/ 885031 h 1116012"/>
                <a:gd name="connsiteX16" fmla="*/ 5253037 w 5610224"/>
                <a:gd name="connsiteY16" fmla="*/ 1013618 h 1116012"/>
                <a:gd name="connsiteX17" fmla="*/ 5610224 w 5610224"/>
                <a:gd name="connsiteY17" fmla="*/ 1094581 h 11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10224" h="1116012">
                  <a:moveTo>
                    <a:pt x="0" y="1051718"/>
                  </a:moveTo>
                  <a:cubicBezTo>
                    <a:pt x="117871" y="1083865"/>
                    <a:pt x="235743" y="1116012"/>
                    <a:pt x="347662" y="1061243"/>
                  </a:cubicBezTo>
                  <a:cubicBezTo>
                    <a:pt x="459581" y="1006474"/>
                    <a:pt x="564356" y="802481"/>
                    <a:pt x="671512" y="723106"/>
                  </a:cubicBezTo>
                  <a:cubicBezTo>
                    <a:pt x="778668" y="643731"/>
                    <a:pt x="881856" y="686593"/>
                    <a:pt x="990600" y="584993"/>
                  </a:cubicBezTo>
                  <a:cubicBezTo>
                    <a:pt x="1099344" y="483393"/>
                    <a:pt x="1213644" y="104775"/>
                    <a:pt x="1323975" y="113506"/>
                  </a:cubicBezTo>
                  <a:cubicBezTo>
                    <a:pt x="1434306" y="122237"/>
                    <a:pt x="1543050" y="578644"/>
                    <a:pt x="1652587" y="637381"/>
                  </a:cubicBezTo>
                  <a:cubicBezTo>
                    <a:pt x="1762124" y="696118"/>
                    <a:pt x="1873250" y="488950"/>
                    <a:pt x="1981200" y="465931"/>
                  </a:cubicBezTo>
                  <a:cubicBezTo>
                    <a:pt x="2089150" y="442912"/>
                    <a:pt x="2189162" y="512762"/>
                    <a:pt x="2300287" y="499268"/>
                  </a:cubicBezTo>
                  <a:cubicBezTo>
                    <a:pt x="2411412" y="485774"/>
                    <a:pt x="2536825" y="460374"/>
                    <a:pt x="2647950" y="384968"/>
                  </a:cubicBezTo>
                  <a:cubicBezTo>
                    <a:pt x="2759075" y="309562"/>
                    <a:pt x="2861468" y="0"/>
                    <a:pt x="2967037" y="46831"/>
                  </a:cubicBezTo>
                  <a:cubicBezTo>
                    <a:pt x="3072606" y="93662"/>
                    <a:pt x="3171031" y="558006"/>
                    <a:pt x="3281362" y="665956"/>
                  </a:cubicBezTo>
                  <a:cubicBezTo>
                    <a:pt x="3391693" y="773906"/>
                    <a:pt x="3517900" y="732631"/>
                    <a:pt x="3629025" y="694531"/>
                  </a:cubicBezTo>
                  <a:cubicBezTo>
                    <a:pt x="3740150" y="656431"/>
                    <a:pt x="3839368" y="438943"/>
                    <a:pt x="3948112" y="437356"/>
                  </a:cubicBezTo>
                  <a:cubicBezTo>
                    <a:pt x="4056856" y="435769"/>
                    <a:pt x="4169568" y="616744"/>
                    <a:pt x="4281487" y="685006"/>
                  </a:cubicBezTo>
                  <a:cubicBezTo>
                    <a:pt x="4393406" y="753268"/>
                    <a:pt x="4510088" y="813594"/>
                    <a:pt x="4619625" y="846931"/>
                  </a:cubicBezTo>
                  <a:cubicBezTo>
                    <a:pt x="4729162" y="880268"/>
                    <a:pt x="4833143" y="857250"/>
                    <a:pt x="4938712" y="885031"/>
                  </a:cubicBezTo>
                  <a:cubicBezTo>
                    <a:pt x="5044281" y="912812"/>
                    <a:pt x="5141118" y="978693"/>
                    <a:pt x="5253037" y="1013618"/>
                  </a:cubicBezTo>
                  <a:cubicBezTo>
                    <a:pt x="5364956" y="1048543"/>
                    <a:pt x="5491162" y="1067593"/>
                    <a:pt x="5610224" y="1094581"/>
                  </a:cubicBezTo>
                </a:path>
              </a:pathLst>
            </a:cu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4" name="直線矢印コネクタ 123"/>
            <p:cNvCxnSpPr>
              <a:endCxn id="125" idx="1"/>
            </p:cNvCxnSpPr>
            <p:nvPr/>
          </p:nvCxnSpPr>
          <p:spPr>
            <a:xfrm flipV="1">
              <a:off x="3764280" y="1283592"/>
              <a:ext cx="941070" cy="598549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/>
            <p:cNvSpPr txBox="1"/>
            <p:nvPr/>
          </p:nvSpPr>
          <p:spPr>
            <a:xfrm>
              <a:off x="4705350" y="1043940"/>
              <a:ext cx="1569660" cy="47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確率密度関数</a:t>
              </a:r>
              <a:endParaRPr kumimoji="1" lang="ja-JP" altLang="en-US" dirty="0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3402076" y="303174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+0</a:t>
              </a:r>
              <a:endParaRPr kumimoji="1" lang="ja-JP" altLang="en-US" sz="16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3712972" y="303174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+1</a:t>
              </a:r>
              <a:endParaRPr kumimoji="1" lang="ja-JP" altLang="en-US" sz="1600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4029964" y="303174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+2</a:t>
              </a:r>
              <a:endParaRPr kumimoji="1" lang="ja-JP" altLang="en-US" sz="16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377436" y="303174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+3</a:t>
              </a:r>
              <a:endParaRPr kumimoji="1" lang="ja-JP" altLang="en-US" sz="16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4706620" y="303174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+4</a:t>
              </a:r>
              <a:endParaRPr kumimoji="1" lang="ja-JP" altLang="en-US" sz="1600" dirty="0"/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>
              <a:off x="5023612" y="3031744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…</a:t>
              </a:r>
              <a:endParaRPr kumimoji="1" lang="ja-JP" altLang="en-US" sz="16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1695196" y="3031744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smtClean="0"/>
                <a:t>-5</a:t>
              </a:r>
              <a:endParaRPr kumimoji="1" lang="ja-JP" altLang="en-US" sz="1600" dirty="0"/>
            </a:p>
          </p:txBody>
        </p:sp>
        <p:sp>
          <p:nvSpPr>
            <p:cNvPr id="140" name="テキスト ボックス 139"/>
            <p:cNvSpPr txBox="1"/>
            <p:nvPr/>
          </p:nvSpPr>
          <p:spPr>
            <a:xfrm>
              <a:off x="2006092" y="3031744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-4</a:t>
              </a:r>
              <a:endParaRPr kumimoji="1" lang="ja-JP" altLang="en-US" sz="1600" dirty="0"/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2323084" y="3031744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-</a:t>
              </a:r>
              <a:r>
                <a:rPr lang="en-US" altLang="ja-JP" sz="1600" dirty="0"/>
                <a:t>3</a:t>
              </a:r>
              <a:endParaRPr kumimoji="1" lang="ja-JP" altLang="en-US" sz="1600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2682748" y="3031744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-2</a:t>
              </a:r>
              <a:endParaRPr kumimoji="1" lang="ja-JP" altLang="en-US" sz="1600" dirty="0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3024124" y="3031744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-1</a:t>
              </a:r>
              <a:endParaRPr kumimoji="1" lang="ja-JP" altLang="en-US" sz="1600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1402588" y="3031744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…</a:t>
              </a:r>
              <a:endParaRPr kumimoji="1" lang="ja-JP" altLang="en-US" sz="1600" dirty="0"/>
            </a:p>
          </p:txBody>
        </p:sp>
        <p:sp>
          <p:nvSpPr>
            <p:cNvPr id="2" name="右中かっこ 1"/>
            <p:cNvSpPr/>
            <p:nvPr/>
          </p:nvSpPr>
          <p:spPr>
            <a:xfrm rot="5400000">
              <a:off x="3258312" y="1383792"/>
              <a:ext cx="225552" cy="3962400"/>
            </a:xfrm>
            <a:prstGeom prst="rightBrace">
              <a:avLst>
                <a:gd name="adj1" fmla="val 17049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6" name="右中かっこ 145"/>
          <p:cNvSpPr/>
          <p:nvPr/>
        </p:nvSpPr>
        <p:spPr>
          <a:xfrm rot="10800000">
            <a:off x="2391980" y="3966973"/>
            <a:ext cx="173039" cy="1062226"/>
          </a:xfrm>
          <a:prstGeom prst="rightBrace">
            <a:avLst>
              <a:gd name="adj1" fmla="val 43950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右中かっこ 146"/>
          <p:cNvSpPr/>
          <p:nvPr/>
        </p:nvSpPr>
        <p:spPr>
          <a:xfrm rot="5400000">
            <a:off x="2687541" y="5012534"/>
            <a:ext cx="173039" cy="322326"/>
          </a:xfrm>
          <a:prstGeom prst="rightBrace">
            <a:avLst>
              <a:gd name="adj1" fmla="val 43950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14495" y="521943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h</a:t>
            </a:r>
            <a:endParaRPr lang="ja-JP" altLang="en-US" dirty="0"/>
          </a:p>
        </p:txBody>
      </p:sp>
      <p:sp>
        <p:nvSpPr>
          <p:cNvPr id="148" name="正方形/長方形 147"/>
          <p:cNvSpPr/>
          <p:nvPr/>
        </p:nvSpPr>
        <p:spPr>
          <a:xfrm>
            <a:off x="2096335" y="431265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-1320800" y="-12065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500 5000 100000 10000000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-239486" y="381000"/>
            <a:ext cx="13527314" cy="4030365"/>
            <a:chOff x="-239486" y="381000"/>
            <a:chExt cx="13527314" cy="403036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 l="34118" t="23119" r="33922" b="46791"/>
            <a:stretch>
              <a:fillRect/>
            </a:stretch>
          </p:blipFill>
          <p:spPr bwMode="auto">
            <a:xfrm>
              <a:off x="9144000" y="1244600"/>
              <a:ext cx="4140200" cy="285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 l="33823" t="24055" r="33824" b="47058"/>
            <a:stretch>
              <a:fillRect/>
            </a:stretch>
          </p:blipFill>
          <p:spPr bwMode="auto">
            <a:xfrm>
              <a:off x="4724400" y="1333500"/>
              <a:ext cx="41910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 l="31961" t="13892" r="33235" b="47058"/>
            <a:stretch>
              <a:fillRect/>
            </a:stretch>
          </p:blipFill>
          <p:spPr bwMode="auto">
            <a:xfrm>
              <a:off x="0" y="381000"/>
              <a:ext cx="4508500" cy="370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4318000" y="16256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0.5</a:t>
              </a:r>
              <a:endParaRPr kumimoji="1" lang="ja-JP" altLang="en-US" sz="2400" dirty="0"/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4826000" y="1892300"/>
              <a:ext cx="396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5435600" y="3949700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-1.0</a:t>
              </a:r>
              <a:endParaRPr kumimoji="1" lang="ja-JP" altLang="en-US" sz="24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654800" y="39497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0</a:t>
              </a:r>
              <a:endParaRPr kumimoji="1" lang="ja-JP" altLang="en-US" sz="24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7607300" y="39497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1.0</a:t>
              </a:r>
              <a:endParaRPr kumimoji="1" lang="ja-JP" altLang="en-US" sz="2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143000" y="558800"/>
              <a:ext cx="15317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err="1" smtClean="0"/>
                <a:t>N</a:t>
              </a:r>
              <a:r>
                <a:rPr kumimoji="1" lang="en-US" altLang="ja-JP" sz="2800" baseline="-25000" dirty="0" err="1" smtClean="0"/>
                <a:t>pt</a:t>
              </a:r>
              <a:r>
                <a:rPr kumimoji="1" lang="en-US" altLang="ja-JP" sz="2800" dirty="0" smtClean="0"/>
                <a:t>=1000</a:t>
              </a:r>
              <a:endParaRPr kumimoji="1" lang="ja-JP" altLang="en-US" sz="28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978400" y="558800"/>
              <a:ext cx="1897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err="1" smtClean="0"/>
                <a:t>N</a:t>
              </a:r>
              <a:r>
                <a:rPr kumimoji="1" lang="en-US" altLang="ja-JP" sz="2800" baseline="-25000" dirty="0" err="1" smtClean="0"/>
                <a:t>pt</a:t>
              </a:r>
              <a:r>
                <a:rPr kumimoji="1" lang="en-US" altLang="ja-JP" sz="2800" dirty="0" smtClean="0"/>
                <a:t>=100000</a:t>
              </a:r>
              <a:endParaRPr kumimoji="1" lang="ja-JP" altLang="en-US" sz="28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9144000" y="558800"/>
              <a:ext cx="2262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err="1" smtClean="0"/>
                <a:t>N</a:t>
              </a:r>
              <a:r>
                <a:rPr kumimoji="1" lang="en-US" altLang="ja-JP" sz="2800" baseline="-25000" dirty="0" err="1" smtClean="0"/>
                <a:t>pt</a:t>
              </a:r>
              <a:r>
                <a:rPr kumimoji="1" lang="en-US" altLang="ja-JP" sz="2800" smtClean="0"/>
                <a:t>=10000000</a:t>
              </a:r>
              <a:endParaRPr kumimoji="1" lang="ja-JP" altLang="en-US" sz="28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-239486" y="16256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0.5</a:t>
              </a:r>
              <a:endParaRPr kumimoji="1" lang="ja-JP" altLang="en-US" sz="2400" dirty="0"/>
            </a:p>
          </p:txBody>
        </p:sp>
        <p:cxnSp>
          <p:nvCxnSpPr>
            <p:cNvPr id="18" name="直線コネクタ 17"/>
            <p:cNvCxnSpPr/>
            <p:nvPr/>
          </p:nvCxnSpPr>
          <p:spPr>
            <a:xfrm>
              <a:off x="268514" y="1892300"/>
              <a:ext cx="396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8817428" y="16256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0.5</a:t>
              </a:r>
              <a:endParaRPr kumimoji="1" lang="ja-JP" altLang="en-US" sz="2400" dirty="0"/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9325428" y="1892300"/>
              <a:ext cx="396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936172" y="3949700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-</a:t>
              </a:r>
              <a:r>
                <a:rPr lang="en-US" altLang="ja-JP" sz="2400" dirty="0"/>
                <a:t>1</a:t>
              </a:r>
              <a:r>
                <a:rPr lang="en-US" altLang="ja-JP" sz="2400" dirty="0" smtClean="0"/>
                <a:t>.</a:t>
              </a:r>
              <a:r>
                <a:rPr lang="en-US" altLang="ja-JP" sz="2400" dirty="0" smtClean="0"/>
                <a:t>0</a:t>
              </a:r>
              <a:endParaRPr kumimoji="1" lang="ja-JP" altLang="en-US" sz="24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155372" y="39497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0</a:t>
              </a:r>
              <a:endParaRPr kumimoji="1" lang="ja-JP" altLang="en-US" sz="24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107872" y="39497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1.0</a:t>
              </a:r>
              <a:endParaRPr kumimoji="1" lang="ja-JP" altLang="en-US" sz="2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9804401" y="3949700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-1.0</a:t>
              </a:r>
              <a:endParaRPr kumimoji="1" lang="ja-JP" altLang="en-US" sz="24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1023601" y="39497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0</a:t>
              </a:r>
              <a:endParaRPr kumimoji="1" lang="ja-JP" altLang="en-US" sz="2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1976101" y="394970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/>
                <a:t>1</a:t>
              </a:r>
              <a:r>
                <a:rPr lang="en-US" altLang="ja-JP" sz="2400" smtClean="0"/>
                <a:t>.0</a:t>
              </a:r>
              <a:endParaRPr kumimoji="1" lang="ja-JP" altLang="en-US" sz="2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52400" y="1422400"/>
            <a:ext cx="9042562" cy="3087132"/>
            <a:chOff x="152400" y="1422400"/>
            <a:chExt cx="9042562" cy="30871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6078" t="23671" r="15784" b="45169"/>
            <a:stretch>
              <a:fillRect/>
            </a:stretch>
          </p:blipFill>
          <p:spPr bwMode="auto">
            <a:xfrm>
              <a:off x="317500" y="1422400"/>
              <a:ext cx="8826500" cy="295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直線コネクタ 5"/>
            <p:cNvCxnSpPr/>
            <p:nvPr/>
          </p:nvCxnSpPr>
          <p:spPr>
            <a:xfrm>
              <a:off x="4705350" y="240030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8978900" y="4121150"/>
              <a:ext cx="0" cy="1238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6843712" y="4121150"/>
              <a:ext cx="0" cy="139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2573337" y="4121151"/>
              <a:ext cx="0" cy="1174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438150" y="4121150"/>
              <a:ext cx="0" cy="133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4889500" y="21971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0.4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552950" y="414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600825" y="4140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2</a:t>
              </a:r>
              <a:r>
                <a:rPr kumimoji="1" lang="en-US" altLang="ja-JP" dirty="0" smtClean="0"/>
                <a:t>.0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8718550" y="4140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4</a:t>
              </a:r>
              <a:r>
                <a:rPr kumimoji="1" lang="en-US" altLang="ja-JP" dirty="0" smtClean="0"/>
                <a:t>.0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282825" y="4140200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-2.0</a:t>
              </a:r>
              <a:endParaRPr kumimoji="1" lang="ja-JP" alt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52400" y="4140200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-4.0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-1973259" y="552451"/>
            <a:ext cx="17270409" cy="3755334"/>
            <a:chOff x="-430209" y="0"/>
            <a:chExt cx="22588534" cy="49117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3279" t="24607" r="33780" b="47175"/>
            <a:stretch>
              <a:fillRect/>
            </a:stretch>
          </p:blipFill>
          <p:spPr bwMode="auto">
            <a:xfrm>
              <a:off x="-352425" y="2232025"/>
              <a:ext cx="4267200" cy="267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1662" t="25794" r="35397" b="28602"/>
            <a:stretch>
              <a:fillRect/>
            </a:stretch>
          </p:blipFill>
          <p:spPr bwMode="auto">
            <a:xfrm>
              <a:off x="4208463" y="581025"/>
              <a:ext cx="4267200" cy="433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9750" t="26898" r="37309" b="21381"/>
            <a:stretch>
              <a:fillRect/>
            </a:stretch>
          </p:blipFill>
          <p:spPr bwMode="auto">
            <a:xfrm>
              <a:off x="8769351" y="0"/>
              <a:ext cx="4267200" cy="491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 l="32691" t="44951" r="34368" b="3327"/>
            <a:stretch>
              <a:fillRect/>
            </a:stretch>
          </p:blipFill>
          <p:spPr bwMode="auto">
            <a:xfrm>
              <a:off x="13330239" y="0"/>
              <a:ext cx="4267200" cy="491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 l="31662" t="20645" r="35397" b="27633"/>
            <a:stretch>
              <a:fillRect/>
            </a:stretch>
          </p:blipFill>
          <p:spPr bwMode="auto">
            <a:xfrm>
              <a:off x="17891125" y="0"/>
              <a:ext cx="4267200" cy="491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17878425" y="0"/>
              <a:ext cx="16850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/>
                <a:t>N=128</a:t>
              </a:r>
              <a:endParaRPr kumimoji="1" lang="ja-JP" altLang="en-US" sz="44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3239750" y="0"/>
              <a:ext cx="11144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/>
                <a:t>N=8</a:t>
              </a:r>
              <a:endParaRPr kumimoji="1" lang="ja-JP" altLang="en-US" sz="44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8934450" y="0"/>
              <a:ext cx="11144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/>
                <a:t>N=4</a:t>
              </a:r>
              <a:endParaRPr kumimoji="1" lang="ja-JP" altLang="en-US" sz="44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-430209" y="1619250"/>
              <a:ext cx="10470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/>
                <a:t>n=1</a:t>
              </a:r>
              <a:endParaRPr kumimoji="1" lang="ja-JP" altLang="en-US" sz="44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789491" y="590550"/>
              <a:ext cx="10470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/>
                <a:t>n=2</a:t>
              </a:r>
              <a:endParaRPr kumimoji="1" lang="ja-JP" altLang="en-US" sz="44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グループ化 120"/>
          <p:cNvGrpSpPr/>
          <p:nvPr/>
        </p:nvGrpSpPr>
        <p:grpSpPr>
          <a:xfrm>
            <a:off x="478073" y="722085"/>
            <a:ext cx="18701641" cy="6353625"/>
            <a:chOff x="478073" y="722085"/>
            <a:chExt cx="18701641" cy="6353625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l="16800" t="24743" r="16499" b="47287"/>
            <a:stretch>
              <a:fillRect/>
            </a:stretch>
          </p:blipFill>
          <p:spPr bwMode="auto">
            <a:xfrm>
              <a:off x="10172700" y="722085"/>
              <a:ext cx="8640551" cy="2656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16569" t="24992" r="16569" b="47459"/>
            <a:stretch>
              <a:fillRect/>
            </a:stretch>
          </p:blipFill>
          <p:spPr bwMode="auto">
            <a:xfrm>
              <a:off x="796480" y="3873500"/>
              <a:ext cx="8661400" cy="261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 l="16569" t="24992" r="16667" b="47191"/>
            <a:stretch>
              <a:fillRect/>
            </a:stretch>
          </p:blipFill>
          <p:spPr bwMode="auto">
            <a:xfrm>
              <a:off x="10172700" y="3873500"/>
              <a:ext cx="8648700" cy="264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6582" t="24892" r="16849" b="47291"/>
            <a:stretch>
              <a:fillRect/>
            </a:stretch>
          </p:blipFill>
          <p:spPr bwMode="auto">
            <a:xfrm>
              <a:off x="803738" y="736600"/>
              <a:ext cx="8623300" cy="264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テキスト ボックス 5"/>
            <p:cNvSpPr txBox="1"/>
            <p:nvPr/>
          </p:nvSpPr>
          <p:spPr>
            <a:xfrm flipH="1">
              <a:off x="816436" y="746551"/>
              <a:ext cx="12382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800" dirty="0" smtClean="0"/>
                <a:t>n=1</a:t>
              </a:r>
              <a:endParaRPr kumimoji="1" lang="ja-JP" altLang="en-US" sz="48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 flipH="1">
              <a:off x="10172700" y="746551"/>
              <a:ext cx="12382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800" dirty="0" smtClean="0"/>
                <a:t>n=2</a:t>
              </a:r>
              <a:endParaRPr kumimoji="1" lang="ja-JP" altLang="en-US" sz="4800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 flipH="1">
              <a:off x="740238" y="3873500"/>
              <a:ext cx="12382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800" dirty="0" smtClean="0"/>
                <a:t>n=3</a:t>
              </a:r>
              <a:endParaRPr kumimoji="1" lang="ja-JP" altLang="en-US" sz="480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 flipH="1">
              <a:off x="10153649" y="3873500"/>
              <a:ext cx="2190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800" dirty="0" smtClean="0"/>
                <a:t>n=128</a:t>
              </a:r>
              <a:endParaRPr kumimoji="1" lang="ja-JP" altLang="en-US" sz="4800" dirty="0"/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9810750" y="906571"/>
              <a:ext cx="9347200" cy="3042225"/>
              <a:chOff x="9810750" y="906571"/>
              <a:chExt cx="9347200" cy="3042225"/>
            </a:xfrm>
          </p:grpSpPr>
          <p:grpSp>
            <p:nvGrpSpPr>
              <p:cNvPr id="37" name="グループ化 36"/>
              <p:cNvGrpSpPr/>
              <p:nvPr/>
            </p:nvGrpSpPr>
            <p:grpSpPr>
              <a:xfrm>
                <a:off x="14465300" y="906571"/>
                <a:ext cx="1327151" cy="2433529"/>
                <a:chOff x="14465300" y="906571"/>
                <a:chExt cx="1327151" cy="2433529"/>
              </a:xfrm>
            </p:grpSpPr>
            <p:cxnSp>
              <p:nvCxnSpPr>
                <p:cNvPr id="16" name="直線コネクタ 15"/>
                <p:cNvCxnSpPr/>
                <p:nvPr/>
              </p:nvCxnSpPr>
              <p:spPr>
                <a:xfrm>
                  <a:off x="14465300" y="1640417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14465300" y="1215496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/>
                <p:cNvCxnSpPr/>
                <p:nvPr/>
              </p:nvCxnSpPr>
              <p:spPr>
                <a:xfrm>
                  <a:off x="14465300" y="2065338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/>
                <p:cNvCxnSpPr/>
                <p:nvPr/>
              </p:nvCxnSpPr>
              <p:spPr>
                <a:xfrm>
                  <a:off x="14465300" y="2490259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/>
                <p:cNvCxnSpPr/>
                <p:nvPr/>
              </p:nvCxnSpPr>
              <p:spPr>
                <a:xfrm>
                  <a:off x="14465300" y="3340100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14465300" y="2915180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テキスト ボックス 25"/>
                <p:cNvSpPr txBox="1"/>
                <p:nvPr/>
              </p:nvSpPr>
              <p:spPr>
                <a:xfrm flipH="1">
                  <a:off x="14554200" y="906571"/>
                  <a:ext cx="1238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 smtClean="0"/>
                    <a:t>0.5</a:t>
                  </a:r>
                  <a:endParaRPr kumimoji="1" lang="ja-JP" altLang="en-US" sz="4800" dirty="0"/>
                </a:p>
              </p:txBody>
            </p:sp>
          </p:grpSp>
          <p:cxnSp>
            <p:nvCxnSpPr>
              <p:cNvPr id="28" name="直線コネクタ 27"/>
              <p:cNvCxnSpPr/>
              <p:nvPr/>
            </p:nvCxnSpPr>
            <p:spPr>
              <a:xfrm>
                <a:off x="10199688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>
                <a:off x="1447165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1340485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12336463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11268076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15540038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/>
              <p:nvPr/>
            </p:nvCxnSpPr>
            <p:spPr>
              <a:xfrm>
                <a:off x="1874520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>
              <a:xfrm>
                <a:off x="17676813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>
              <a:xfrm>
                <a:off x="16608426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/>
              <p:cNvSpPr txBox="1"/>
              <p:nvPr/>
            </p:nvSpPr>
            <p:spPr>
              <a:xfrm flipH="1">
                <a:off x="14439900" y="3230671"/>
                <a:ext cx="368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0</a:t>
                </a:r>
                <a:endParaRPr kumimoji="1" lang="ja-JP" altLang="en-US" sz="4800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 flipH="1">
                <a:off x="18415000" y="3364021"/>
                <a:ext cx="742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4.0</a:t>
                </a:r>
                <a:endParaRPr kumimoji="1" lang="ja-JP" altLang="en-US" sz="4800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 flipH="1">
                <a:off x="16313150" y="3364021"/>
                <a:ext cx="742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2.0</a:t>
                </a:r>
                <a:endParaRPr kumimoji="1" lang="ja-JP" altLang="en-US" sz="4800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 flipH="1">
                <a:off x="11938000" y="3364021"/>
                <a:ext cx="1041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-2.0</a:t>
                </a:r>
                <a:endParaRPr kumimoji="1" lang="ja-JP" altLang="en-US" sz="4800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 flipH="1">
                <a:off x="9810750" y="3364021"/>
                <a:ext cx="1041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-4.0</a:t>
                </a:r>
                <a:endParaRPr kumimoji="1" lang="ja-JP" altLang="en-US" sz="4800" dirty="0"/>
              </a:p>
            </p:txBody>
          </p:sp>
        </p:grpSp>
        <p:grpSp>
          <p:nvGrpSpPr>
            <p:cNvPr id="51" name="グループ化 50"/>
            <p:cNvGrpSpPr/>
            <p:nvPr/>
          </p:nvGrpSpPr>
          <p:grpSpPr>
            <a:xfrm>
              <a:off x="478073" y="906571"/>
              <a:ext cx="9303658" cy="3042225"/>
              <a:chOff x="9810750" y="906571"/>
              <a:chExt cx="9303658" cy="3042225"/>
            </a:xfrm>
          </p:grpSpPr>
          <p:grpSp>
            <p:nvGrpSpPr>
              <p:cNvPr id="52" name="グループ化 51"/>
              <p:cNvGrpSpPr/>
              <p:nvPr/>
            </p:nvGrpSpPr>
            <p:grpSpPr>
              <a:xfrm>
                <a:off x="14465300" y="906571"/>
                <a:ext cx="1327151" cy="2433529"/>
                <a:chOff x="14465300" y="906571"/>
                <a:chExt cx="1327151" cy="2433529"/>
              </a:xfrm>
            </p:grpSpPr>
            <p:cxnSp>
              <p:nvCxnSpPr>
                <p:cNvPr id="67" name="直線コネクタ 66"/>
                <p:cNvCxnSpPr/>
                <p:nvPr/>
              </p:nvCxnSpPr>
              <p:spPr>
                <a:xfrm>
                  <a:off x="14465300" y="1640417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/>
                <p:cNvCxnSpPr/>
                <p:nvPr/>
              </p:nvCxnSpPr>
              <p:spPr>
                <a:xfrm>
                  <a:off x="14465300" y="1215496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/>
                <p:cNvCxnSpPr/>
                <p:nvPr/>
              </p:nvCxnSpPr>
              <p:spPr>
                <a:xfrm>
                  <a:off x="14465300" y="2065338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/>
                <p:cNvCxnSpPr/>
                <p:nvPr/>
              </p:nvCxnSpPr>
              <p:spPr>
                <a:xfrm>
                  <a:off x="14465300" y="2490259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/>
                <p:cNvCxnSpPr/>
                <p:nvPr/>
              </p:nvCxnSpPr>
              <p:spPr>
                <a:xfrm>
                  <a:off x="14465300" y="3340100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/>
                <p:cNvCxnSpPr/>
                <p:nvPr/>
              </p:nvCxnSpPr>
              <p:spPr>
                <a:xfrm>
                  <a:off x="14465300" y="2915180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テキスト ボックス 72"/>
                <p:cNvSpPr txBox="1"/>
                <p:nvPr/>
              </p:nvSpPr>
              <p:spPr>
                <a:xfrm flipH="1">
                  <a:off x="14554200" y="906571"/>
                  <a:ext cx="1238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 smtClean="0"/>
                    <a:t>0.5</a:t>
                  </a:r>
                  <a:endParaRPr kumimoji="1" lang="ja-JP" altLang="en-US" sz="4800" dirty="0"/>
                </a:p>
              </p:txBody>
            </p:sp>
          </p:grpSp>
          <p:cxnSp>
            <p:nvCxnSpPr>
              <p:cNvPr id="53" name="直線コネクタ 52"/>
              <p:cNvCxnSpPr/>
              <p:nvPr/>
            </p:nvCxnSpPr>
            <p:spPr>
              <a:xfrm>
                <a:off x="10199688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1447165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>
                <a:off x="1340485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12336463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11268076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15540038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1874520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17676813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16608426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テキスト ボックス 61"/>
              <p:cNvSpPr txBox="1"/>
              <p:nvPr/>
            </p:nvSpPr>
            <p:spPr>
              <a:xfrm flipH="1">
                <a:off x="14439900" y="3230671"/>
                <a:ext cx="368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0</a:t>
                </a:r>
                <a:endParaRPr kumimoji="1" lang="ja-JP" altLang="en-US" sz="4800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flipH="1">
                <a:off x="18371458" y="3364021"/>
                <a:ext cx="742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4.0</a:t>
                </a:r>
                <a:endParaRPr kumimoji="1" lang="ja-JP" altLang="en-US" sz="4800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 flipH="1">
                <a:off x="16313150" y="3364021"/>
                <a:ext cx="742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2.0</a:t>
                </a:r>
                <a:endParaRPr kumimoji="1" lang="ja-JP" altLang="en-US" sz="4800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 flipH="1">
                <a:off x="11938000" y="3364021"/>
                <a:ext cx="1041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-2.0</a:t>
                </a:r>
                <a:endParaRPr kumimoji="1" lang="ja-JP" altLang="en-US" sz="4800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 flipH="1">
                <a:off x="9810750" y="3364021"/>
                <a:ext cx="1041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-4.0</a:t>
                </a:r>
                <a:endParaRPr kumimoji="1" lang="ja-JP" altLang="en-US" sz="4800" dirty="0"/>
              </a:p>
            </p:txBody>
          </p:sp>
        </p:grpSp>
        <p:grpSp>
          <p:nvGrpSpPr>
            <p:cNvPr id="74" name="グループ化 73"/>
            <p:cNvGrpSpPr/>
            <p:nvPr/>
          </p:nvGrpSpPr>
          <p:grpSpPr>
            <a:xfrm>
              <a:off x="478073" y="4033485"/>
              <a:ext cx="9347200" cy="3042225"/>
              <a:chOff x="9810750" y="906571"/>
              <a:chExt cx="9347200" cy="3042225"/>
            </a:xfrm>
          </p:grpSpPr>
          <p:grpSp>
            <p:nvGrpSpPr>
              <p:cNvPr id="75" name="グループ化 74"/>
              <p:cNvGrpSpPr/>
              <p:nvPr/>
            </p:nvGrpSpPr>
            <p:grpSpPr>
              <a:xfrm>
                <a:off x="14465300" y="906571"/>
                <a:ext cx="1327151" cy="2433529"/>
                <a:chOff x="14465300" y="906571"/>
                <a:chExt cx="1327151" cy="2433529"/>
              </a:xfrm>
            </p:grpSpPr>
            <p:cxnSp>
              <p:nvCxnSpPr>
                <p:cNvPr id="90" name="直線コネクタ 89"/>
                <p:cNvCxnSpPr/>
                <p:nvPr/>
              </p:nvCxnSpPr>
              <p:spPr>
                <a:xfrm>
                  <a:off x="14465300" y="1640417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/>
                <p:cNvCxnSpPr/>
                <p:nvPr/>
              </p:nvCxnSpPr>
              <p:spPr>
                <a:xfrm>
                  <a:off x="14465300" y="1215496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/>
                <p:cNvCxnSpPr/>
                <p:nvPr/>
              </p:nvCxnSpPr>
              <p:spPr>
                <a:xfrm>
                  <a:off x="14465300" y="2065338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/>
                <p:cNvCxnSpPr/>
                <p:nvPr/>
              </p:nvCxnSpPr>
              <p:spPr>
                <a:xfrm>
                  <a:off x="14465300" y="2490259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/>
                <p:cNvCxnSpPr/>
                <p:nvPr/>
              </p:nvCxnSpPr>
              <p:spPr>
                <a:xfrm>
                  <a:off x="14465300" y="3340100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/>
                <p:cNvCxnSpPr/>
                <p:nvPr/>
              </p:nvCxnSpPr>
              <p:spPr>
                <a:xfrm>
                  <a:off x="14465300" y="2915180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テキスト ボックス 95"/>
                <p:cNvSpPr txBox="1"/>
                <p:nvPr/>
              </p:nvSpPr>
              <p:spPr>
                <a:xfrm flipH="1">
                  <a:off x="14554200" y="906571"/>
                  <a:ext cx="1238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 smtClean="0"/>
                    <a:t>0.5</a:t>
                  </a:r>
                  <a:endParaRPr kumimoji="1" lang="ja-JP" altLang="en-US" sz="4800" dirty="0"/>
                </a:p>
              </p:txBody>
            </p:sp>
          </p:grpSp>
          <p:cxnSp>
            <p:nvCxnSpPr>
              <p:cNvPr id="76" name="直線コネクタ 75"/>
              <p:cNvCxnSpPr/>
              <p:nvPr/>
            </p:nvCxnSpPr>
            <p:spPr>
              <a:xfrm>
                <a:off x="10199688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1447165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/>
              <p:nvPr/>
            </p:nvCxnSpPr>
            <p:spPr>
              <a:xfrm>
                <a:off x="1340485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/>
              <p:nvPr/>
            </p:nvCxnSpPr>
            <p:spPr>
              <a:xfrm>
                <a:off x="12336463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>
                <a:off x="11268076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/>
              <p:nvPr/>
            </p:nvCxnSpPr>
            <p:spPr>
              <a:xfrm>
                <a:off x="15540038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/>
              <p:nvPr/>
            </p:nvCxnSpPr>
            <p:spPr>
              <a:xfrm>
                <a:off x="1874520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/>
              <p:nvPr/>
            </p:nvCxnSpPr>
            <p:spPr>
              <a:xfrm>
                <a:off x="17676813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/>
              <p:cNvCxnSpPr/>
              <p:nvPr/>
            </p:nvCxnSpPr>
            <p:spPr>
              <a:xfrm>
                <a:off x="16608426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テキスト ボックス 84"/>
              <p:cNvSpPr txBox="1"/>
              <p:nvPr/>
            </p:nvSpPr>
            <p:spPr>
              <a:xfrm flipH="1">
                <a:off x="14439900" y="3230671"/>
                <a:ext cx="368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0</a:t>
                </a:r>
                <a:endParaRPr kumimoji="1" lang="ja-JP" altLang="en-US" sz="4800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 flipH="1">
                <a:off x="18415000" y="3364021"/>
                <a:ext cx="742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4.0</a:t>
                </a:r>
                <a:endParaRPr kumimoji="1" lang="ja-JP" altLang="en-US" sz="4800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 flipH="1">
                <a:off x="16313150" y="3364021"/>
                <a:ext cx="742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2.0</a:t>
                </a:r>
                <a:endParaRPr kumimoji="1" lang="ja-JP" altLang="en-US" sz="4800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 flipH="1">
                <a:off x="11938000" y="3364021"/>
                <a:ext cx="1041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-2.0</a:t>
                </a:r>
                <a:endParaRPr kumimoji="1" lang="ja-JP" altLang="en-US" sz="4800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 flipH="1">
                <a:off x="9810750" y="3364021"/>
                <a:ext cx="1041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-4.0</a:t>
                </a:r>
                <a:endParaRPr kumimoji="1" lang="ja-JP" altLang="en-US" sz="4800" dirty="0"/>
              </a:p>
            </p:txBody>
          </p:sp>
        </p:grpSp>
        <p:grpSp>
          <p:nvGrpSpPr>
            <p:cNvPr id="97" name="グループ化 96"/>
            <p:cNvGrpSpPr/>
            <p:nvPr/>
          </p:nvGrpSpPr>
          <p:grpSpPr>
            <a:xfrm>
              <a:off x="9832514" y="4018971"/>
              <a:ext cx="9347200" cy="3042225"/>
              <a:chOff x="9810750" y="906571"/>
              <a:chExt cx="9347200" cy="3042225"/>
            </a:xfrm>
          </p:grpSpPr>
          <p:grpSp>
            <p:nvGrpSpPr>
              <p:cNvPr id="98" name="グループ化 74"/>
              <p:cNvGrpSpPr/>
              <p:nvPr/>
            </p:nvGrpSpPr>
            <p:grpSpPr>
              <a:xfrm>
                <a:off x="14465300" y="906571"/>
                <a:ext cx="1327151" cy="2433529"/>
                <a:chOff x="14465300" y="906571"/>
                <a:chExt cx="1327151" cy="2433529"/>
              </a:xfrm>
            </p:grpSpPr>
            <p:cxnSp>
              <p:nvCxnSpPr>
                <p:cNvPr id="113" name="直線コネクタ 112"/>
                <p:cNvCxnSpPr/>
                <p:nvPr/>
              </p:nvCxnSpPr>
              <p:spPr>
                <a:xfrm>
                  <a:off x="14465300" y="1640417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コネクタ 113"/>
                <p:cNvCxnSpPr/>
                <p:nvPr/>
              </p:nvCxnSpPr>
              <p:spPr>
                <a:xfrm>
                  <a:off x="14465300" y="1215496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/>
                <p:cNvCxnSpPr/>
                <p:nvPr/>
              </p:nvCxnSpPr>
              <p:spPr>
                <a:xfrm>
                  <a:off x="14465300" y="2065338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115"/>
                <p:cNvCxnSpPr/>
                <p:nvPr/>
              </p:nvCxnSpPr>
              <p:spPr>
                <a:xfrm>
                  <a:off x="14465300" y="2490259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/>
                <p:cNvCxnSpPr/>
                <p:nvPr/>
              </p:nvCxnSpPr>
              <p:spPr>
                <a:xfrm>
                  <a:off x="14465300" y="3340100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/>
                <p:nvPr/>
              </p:nvCxnSpPr>
              <p:spPr>
                <a:xfrm>
                  <a:off x="14465300" y="2915180"/>
                  <a:ext cx="171450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テキスト ボックス 118"/>
                <p:cNvSpPr txBox="1"/>
                <p:nvPr/>
              </p:nvSpPr>
              <p:spPr>
                <a:xfrm flipH="1">
                  <a:off x="14554200" y="906571"/>
                  <a:ext cx="1238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 smtClean="0"/>
                    <a:t>0.5</a:t>
                  </a:r>
                  <a:endParaRPr kumimoji="1" lang="ja-JP" altLang="en-US" sz="4800" dirty="0"/>
                </a:p>
              </p:txBody>
            </p:sp>
          </p:grpSp>
          <p:cxnSp>
            <p:nvCxnSpPr>
              <p:cNvPr id="99" name="直線コネクタ 98"/>
              <p:cNvCxnSpPr/>
              <p:nvPr/>
            </p:nvCxnSpPr>
            <p:spPr>
              <a:xfrm>
                <a:off x="10199688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>
                <a:off x="1447165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340485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>
                <a:off x="12336463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>
                <a:off x="11268076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>
                <a:off x="15540038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18745200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/>
              <p:nvPr/>
            </p:nvCxnSpPr>
            <p:spPr>
              <a:xfrm>
                <a:off x="17676813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16608426" y="3349625"/>
                <a:ext cx="0" cy="10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テキスト ボックス 107"/>
              <p:cNvSpPr txBox="1"/>
              <p:nvPr/>
            </p:nvSpPr>
            <p:spPr>
              <a:xfrm flipH="1">
                <a:off x="14439900" y="3230671"/>
                <a:ext cx="368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0</a:t>
                </a:r>
                <a:endParaRPr kumimoji="1" lang="ja-JP" altLang="en-US" sz="4800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 flipH="1">
                <a:off x="18415000" y="3364021"/>
                <a:ext cx="742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4.0</a:t>
                </a:r>
                <a:endParaRPr kumimoji="1" lang="ja-JP" altLang="en-US" sz="4800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 flipH="1">
                <a:off x="16313150" y="3364021"/>
                <a:ext cx="742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2.0</a:t>
                </a:r>
                <a:endParaRPr kumimoji="1" lang="ja-JP" altLang="en-US" sz="4800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 flipH="1">
                <a:off x="11938000" y="3364021"/>
                <a:ext cx="1041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-2.0</a:t>
                </a:r>
                <a:endParaRPr kumimoji="1" lang="ja-JP" altLang="en-US" sz="4800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 flipH="1">
                <a:off x="9810750" y="3364021"/>
                <a:ext cx="1041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 smtClean="0"/>
                  <a:t>-4.0</a:t>
                </a:r>
                <a:endParaRPr kumimoji="1" lang="ja-JP" altLang="en-US" sz="4800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938" t="31026" r="12269" b="16550"/>
          <a:stretch>
            <a:fillRect/>
          </a:stretch>
        </p:blipFill>
        <p:spPr bwMode="auto">
          <a:xfrm>
            <a:off x="464458" y="1545771"/>
            <a:ext cx="7315200" cy="343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08000" y="667657"/>
            <a:ext cx="3730171" cy="373017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522515" y="696686"/>
            <a:ext cx="3672114" cy="36721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 rot="5400000">
            <a:off x="2048329" y="2826658"/>
            <a:ext cx="566057" cy="3744686"/>
          </a:xfrm>
          <a:prstGeom prst="rightBrace">
            <a:avLst>
              <a:gd name="adj1" fmla="val 95512"/>
              <a:gd name="adj2" fmla="val 50000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44008" y="4917621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2.0</a:t>
            </a:r>
            <a:endParaRPr kumimoji="1" lang="ja-JP" altLang="en-US" sz="3600" dirty="0"/>
          </a:p>
        </p:txBody>
      </p:sp>
      <p:sp>
        <p:nvSpPr>
          <p:cNvPr id="11" name="円/楕円 10"/>
          <p:cNvSpPr/>
          <p:nvPr/>
        </p:nvSpPr>
        <p:spPr>
          <a:xfrm>
            <a:off x="1387021" y="29772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609271" y="17643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307771" y="16691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0171" y="18215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1717221" y="25327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117271" y="25454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1615621" y="26978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936171" y="39233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47471" y="28057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45921" y="32883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295071" y="20247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669721" y="22469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999921" y="24501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853871" y="27803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621971" y="29962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958521" y="30470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2288721" y="33074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2885621" y="36503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628321" y="35042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780721" y="36566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2110921" y="39170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263321" y="40694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076121" y="37900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603171" y="37011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196771" y="41329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692071" y="41583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361871" y="29327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514271" y="30851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844471" y="33455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3996871" y="34979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3222171" y="17897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3374571" y="19421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3704771" y="22025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857171" y="23549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2955471" y="12817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311071" y="13643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752271" y="20628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3171371" y="23739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885621" y="8690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3038021" y="10214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3368221" y="12817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3520621" y="14341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552371" y="8055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704771" y="9579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4034971" y="12182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977821" y="14722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1704521" y="7991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1856921" y="9515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2276021" y="10912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2872921" y="13960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1387021" y="11611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1710871" y="10849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1018721" y="28946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1768021" y="18532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688521" y="23612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840921" y="25136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82171" y="36884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783771" y="41646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66321" y="17389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1018721" y="18913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1367971" y="20755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1501321" y="23041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707571" y="10404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59971" y="11928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1190171" y="14532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342571" y="16056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990271" y="20628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3126921" y="35868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2002971" y="32947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2136321" y="14976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044121" y="7356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650421" y="7166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1196521" y="23866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1183821" y="33709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482271" y="385354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1031421" y="25898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1621971" y="4215493"/>
            <a:ext cx="116115" cy="11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274458" y="2015671"/>
            <a:ext cx="7697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1)</a:t>
            </a:r>
            <a:r>
              <a:rPr lang="ja-JP" altLang="en-US" sz="2800" dirty="0" smtClean="0"/>
              <a:t>正方形内に一様分分布に従う点群を発生させる</a:t>
            </a:r>
            <a:endParaRPr kumimoji="1" lang="ja-JP" altLang="en-US" sz="28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274458" y="3044371"/>
            <a:ext cx="675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2)</a:t>
            </a:r>
            <a:r>
              <a:rPr lang="ja-JP" altLang="en-US" sz="2800" dirty="0" smtClean="0"/>
              <a:t>面積</a:t>
            </a:r>
            <a:r>
              <a:rPr lang="en-US" altLang="ja-JP" sz="2800" dirty="0" smtClean="0"/>
              <a:t>=(</a:t>
            </a:r>
            <a:r>
              <a:rPr lang="ja-JP" altLang="en-US" sz="2800" dirty="0" smtClean="0"/>
              <a:t>円内の点数</a:t>
            </a:r>
            <a:r>
              <a:rPr lang="en-US" altLang="ja-JP" sz="2800" dirty="0" smtClean="0"/>
              <a:t>)/</a:t>
            </a:r>
            <a:r>
              <a:rPr lang="ja-JP" altLang="en-US" sz="2800" dirty="0" smtClean="0"/>
              <a:t>総点数</a:t>
            </a:r>
            <a:r>
              <a:rPr lang="en-US" altLang="ja-JP" sz="2800" dirty="0" smtClean="0"/>
              <a:t>×</a:t>
            </a:r>
            <a:r>
              <a:rPr lang="ja-JP" altLang="en-US" sz="2800" dirty="0" smtClean="0"/>
              <a:t>正方形面積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394</Words>
  <Application>Microsoft Office PowerPoint</Application>
  <PresentationFormat>画面に合わせる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takashi</dc:creator>
  <cp:lastModifiedBy>takashi</cp:lastModifiedBy>
  <cp:revision>18</cp:revision>
  <dcterms:created xsi:type="dcterms:W3CDTF">2012-08-30T15:19:00Z</dcterms:created>
  <dcterms:modified xsi:type="dcterms:W3CDTF">2012-09-25T13:59:35Z</dcterms:modified>
</cp:coreProperties>
</file>