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69" r:id="rId2"/>
    <p:sldId id="450" r:id="rId3"/>
    <p:sldId id="421" r:id="rId4"/>
    <p:sldId id="418" r:id="rId5"/>
    <p:sldId id="419" r:id="rId6"/>
    <p:sldId id="420" r:id="rId7"/>
    <p:sldId id="431" r:id="rId8"/>
    <p:sldId id="451" r:id="rId9"/>
    <p:sldId id="454" r:id="rId10"/>
    <p:sldId id="414" r:id="rId11"/>
    <p:sldId id="453" r:id="rId12"/>
    <p:sldId id="422" r:id="rId13"/>
    <p:sldId id="457" r:id="rId14"/>
    <p:sldId id="456" r:id="rId15"/>
    <p:sldId id="423" r:id="rId16"/>
    <p:sldId id="426" r:id="rId17"/>
    <p:sldId id="424" r:id="rId18"/>
    <p:sldId id="432" r:id="rId19"/>
    <p:sldId id="458" r:id="rId20"/>
    <p:sldId id="425" r:id="rId21"/>
    <p:sldId id="427" r:id="rId22"/>
    <p:sldId id="447" r:id="rId23"/>
    <p:sldId id="429" r:id="rId24"/>
    <p:sldId id="428" r:id="rId25"/>
    <p:sldId id="433" r:id="rId26"/>
    <p:sldId id="448" r:id="rId27"/>
    <p:sldId id="434" r:id="rId28"/>
    <p:sldId id="443" r:id="rId29"/>
    <p:sldId id="461" r:id="rId30"/>
    <p:sldId id="445" r:id="rId31"/>
    <p:sldId id="449" r:id="rId32"/>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2" autoAdjust="0"/>
    <p:restoredTop sz="77995" autoAdjust="0"/>
  </p:normalViewPr>
  <p:slideViewPr>
    <p:cSldViewPr snapToGrid="0">
      <p:cViewPr varScale="1">
        <p:scale>
          <a:sx n="95" d="100"/>
          <a:sy n="95" d="100"/>
        </p:scale>
        <p:origin x="996" y="66"/>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2018/9/10</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前期の復習 </a:t>
            </a:r>
            <a:r>
              <a:rPr kumimoji="1" lang="en-US" altLang="ja-JP" dirty="0" smtClean="0"/>
              <a:t>10</a:t>
            </a:r>
            <a:r>
              <a:rPr kumimoji="1" lang="ja-JP" altLang="en-US" dirty="0" smtClean="0"/>
              <a:t>分</a:t>
            </a:r>
            <a:endParaRPr kumimoji="1" lang="en-US" altLang="ja-JP" dirty="0" smtClean="0"/>
          </a:p>
          <a:p>
            <a:r>
              <a:rPr kumimoji="1" lang="ja-JP" altLang="en-US" dirty="0" smtClean="0"/>
              <a:t>後期の概要</a:t>
            </a:r>
            <a:r>
              <a:rPr kumimoji="1" lang="ja-JP" altLang="en-US" baseline="0" dirty="0" smtClean="0"/>
              <a:t> </a:t>
            </a:r>
            <a:r>
              <a:rPr kumimoji="1" lang="en-US" altLang="ja-JP" baseline="0" dirty="0" smtClean="0"/>
              <a:t>10</a:t>
            </a:r>
            <a:r>
              <a:rPr kumimoji="1" lang="ja-JP" altLang="en-US" baseline="0" dirty="0" smtClean="0"/>
              <a:t>分</a:t>
            </a:r>
            <a:endParaRPr kumimoji="1" lang="en-US" altLang="ja-JP" dirty="0" smtClean="0"/>
          </a:p>
          <a:p>
            <a:r>
              <a:rPr kumimoji="1" lang="ja-JP" altLang="en-US" dirty="0" smtClean="0"/>
              <a:t>試験の総括 </a:t>
            </a:r>
            <a:r>
              <a:rPr kumimoji="1" lang="en-US" altLang="ja-JP" dirty="0" smtClean="0"/>
              <a:t>10</a:t>
            </a:r>
            <a:r>
              <a:rPr kumimoji="1" lang="ja-JP" altLang="en-US" smtClean="0"/>
              <a:t>分</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498423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smtClean="0">
                <a:solidFill>
                  <a:srgbClr val="00B050"/>
                </a:solidFill>
              </a:rPr>
              <a:t>※</a:t>
            </a:r>
            <a:r>
              <a:rPr lang="ja-JP" altLang="en-US" sz="1200" dirty="0" smtClean="0">
                <a:solidFill>
                  <a:srgbClr val="00B050"/>
                </a:solidFill>
              </a:rPr>
              <a:t>関数はスコープの外の変数を参照できる，（ただし関数内部で代入をすると，その変数は関数のローカル変数に）</a:t>
            </a:r>
            <a:endParaRPr lang="en-US" altLang="ja-JP" sz="1200" dirty="0" smtClean="0">
              <a:solidFill>
                <a:srgbClr val="00B050"/>
              </a:solidFill>
            </a:endParaRPr>
          </a:p>
          <a:p>
            <a:r>
              <a:rPr kumimoji="1" lang="ja-JP" altLang="en-US" dirty="0" smtClean="0"/>
              <a:t>これ説明するかなぁ・・・</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22</a:t>
            </a:fld>
            <a:endParaRPr kumimoji="1" lang="ja-JP" altLang="en-US"/>
          </a:p>
        </p:txBody>
      </p:sp>
    </p:spTree>
    <p:extLst>
      <p:ext uri="{BB962C8B-B14F-4D97-AF65-F5344CB8AC3E}">
        <p14:creationId xmlns:p14="http://schemas.microsoft.com/office/powerpoint/2010/main" val="4246616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変数「</a:t>
            </a:r>
            <a:r>
              <a:rPr kumimoji="1" lang="en-US" altLang="ja-JP" sz="1200" b="0" i="0" kern="1200" dirty="0" smtClean="0">
                <a:solidFill>
                  <a:schemeClr val="tx1"/>
                </a:solidFill>
                <a:effectLst/>
                <a:latin typeface="+mn-lt"/>
                <a:ea typeface="+mn-ea"/>
                <a:cs typeface="+mn-cs"/>
              </a:rPr>
              <a:t>__name__</a:t>
            </a:r>
            <a:r>
              <a:rPr kumimoji="1" lang="ja-JP" altLang="en-US" sz="1200" b="0" i="0" kern="1200" dirty="0" smtClean="0">
                <a:solidFill>
                  <a:schemeClr val="tx1"/>
                </a:solidFill>
                <a:effectLst/>
                <a:latin typeface="+mn-lt"/>
                <a:ea typeface="+mn-ea"/>
                <a:cs typeface="+mn-cs"/>
              </a:rPr>
              <a:t>」には，そのファイルをスクリプトとして起動した際には“</a:t>
            </a:r>
            <a:r>
              <a:rPr kumimoji="1" lang="en-US" altLang="ja-JP" sz="1200" b="0" i="0" kern="1200" dirty="0" smtClean="0">
                <a:solidFill>
                  <a:schemeClr val="tx1"/>
                </a:solidFill>
                <a:effectLst/>
                <a:latin typeface="+mn-lt"/>
                <a:ea typeface="+mn-ea"/>
                <a:cs typeface="+mn-cs"/>
              </a:rPr>
              <a:t>__main__</a:t>
            </a:r>
            <a:r>
              <a:rPr kumimoji="1" lang="ja-JP" altLang="en-US" sz="1200" b="0" i="0" kern="1200" dirty="0" smtClean="0">
                <a:solidFill>
                  <a:schemeClr val="tx1"/>
                </a:solidFill>
                <a:effectLst/>
                <a:latin typeface="+mn-lt"/>
                <a:ea typeface="+mn-ea"/>
                <a:cs typeface="+mn-cs"/>
              </a:rPr>
              <a:t>”という値が入る．</a:t>
            </a:r>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そのファイルをモジュールとして外から呼び出した場合には，自身のモジュール名が入る</a:t>
            </a:r>
            <a:endParaRPr kumimoji="1" lang="en-US" altLang="ja-JP" sz="1200" b="0" i="0" kern="1200" dirty="0" smtClean="0">
              <a:solidFill>
                <a:schemeClr val="tx1"/>
              </a:solidFill>
              <a:effectLst/>
              <a:latin typeface="+mn-lt"/>
              <a:ea typeface="+mn-ea"/>
              <a:cs typeface="+mn-cs"/>
            </a:endParaRPr>
          </a:p>
          <a:p>
            <a:endParaRPr kumimoji="1" lang="en-US" altLang="ja-JP" sz="1200" b="0" i="0" kern="1200" dirty="0" smtClean="0">
              <a:solidFill>
                <a:schemeClr val="tx1"/>
              </a:solidFill>
              <a:effectLst/>
              <a:latin typeface="+mn-lt"/>
              <a:ea typeface="+mn-ea"/>
              <a:cs typeface="+mn-cs"/>
            </a:endParaRPr>
          </a:p>
          <a:p>
            <a:r>
              <a:rPr kumimoji="1" lang="ja-JP" altLang="en-US" sz="1200" b="0" i="0" kern="1200" dirty="0" smtClean="0">
                <a:solidFill>
                  <a:schemeClr val="tx1"/>
                </a:solidFill>
                <a:effectLst/>
                <a:latin typeface="+mn-lt"/>
                <a:ea typeface="+mn-ea"/>
                <a:cs typeface="+mn-cs"/>
              </a:rPr>
              <a:t>そのためこのように書いておくと，</a:t>
            </a:r>
            <a:r>
              <a:rPr kumimoji="1" lang="en-US" altLang="ja-JP" sz="1200" b="0" i="0" kern="1200" dirty="0" smtClean="0">
                <a:solidFill>
                  <a:schemeClr val="tx1"/>
                </a:solidFill>
                <a:effectLst/>
                <a:latin typeface="+mn-lt"/>
                <a:ea typeface="+mn-ea"/>
                <a:cs typeface="+mn-cs"/>
              </a:rPr>
              <a:t>import</a:t>
            </a:r>
            <a:r>
              <a:rPr kumimoji="1" lang="ja-JP" altLang="en-US" sz="1200" b="0" i="0" kern="1200" dirty="0" smtClean="0">
                <a:solidFill>
                  <a:schemeClr val="tx1"/>
                </a:solidFill>
                <a:effectLst/>
                <a:latin typeface="+mn-lt"/>
                <a:ea typeface="+mn-ea"/>
                <a:cs typeface="+mn-cs"/>
              </a:rPr>
              <a:t>された場合に実行されなくなる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23</a:t>
            </a:fld>
            <a:endParaRPr kumimoji="1" lang="ja-JP" altLang="en-US"/>
          </a:p>
        </p:txBody>
      </p:sp>
    </p:spTree>
    <p:extLst>
      <p:ext uri="{BB962C8B-B14F-4D97-AF65-F5344CB8AC3E}">
        <p14:creationId xmlns:p14="http://schemas.microsoft.com/office/powerpoint/2010/main" val="2485057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sz="1200" kern="1200" dirty="0" err="1" smtClean="0">
                <a:solidFill>
                  <a:schemeClr val="tx1"/>
                </a:solidFill>
                <a:latin typeface="+mn-lt"/>
                <a:ea typeface="+mn-ea"/>
                <a:cs typeface="+mn-cs"/>
              </a:rPr>
              <a:t>img_out</a:t>
            </a:r>
            <a:r>
              <a:rPr kumimoji="1" lang="en-US" altLang="ja-JP" sz="1200" kern="1200" dirty="0" smtClean="0">
                <a:solidFill>
                  <a:schemeClr val="tx1"/>
                </a:solidFill>
                <a:latin typeface="+mn-lt"/>
                <a:ea typeface="+mn-ea"/>
                <a:cs typeface="+mn-cs"/>
              </a:rPr>
              <a:t>[</a:t>
            </a:r>
            <a:r>
              <a:rPr kumimoji="1" lang="en-US" altLang="ja-JP" sz="1200" kern="1200" dirty="0" err="1" smtClean="0">
                <a:solidFill>
                  <a:schemeClr val="tx1"/>
                </a:solidFill>
                <a:latin typeface="+mn-lt"/>
                <a:ea typeface="+mn-ea"/>
                <a:cs typeface="+mn-cs"/>
              </a:rPr>
              <a:t>y,x</a:t>
            </a:r>
            <a:r>
              <a:rPr kumimoji="1" lang="en-US" altLang="ja-JP" sz="1200" kern="1200" dirty="0" smtClean="0">
                <a:solidFill>
                  <a:schemeClr val="tx1"/>
                </a:solidFill>
                <a:latin typeface="+mn-lt"/>
                <a:ea typeface="+mn-ea"/>
                <a:cs typeface="+mn-cs"/>
              </a:rPr>
              <a:t>] = </a:t>
            </a:r>
            <a:r>
              <a:rPr kumimoji="1" lang="en-US" altLang="ja-JP" sz="1200" kern="1200" dirty="0" err="1" smtClean="0">
                <a:solidFill>
                  <a:schemeClr val="tx1"/>
                </a:solidFill>
                <a:latin typeface="+mn-lt"/>
                <a:ea typeface="+mn-ea"/>
                <a:cs typeface="+mn-cs"/>
              </a:rPr>
              <a:t>img</a:t>
            </a:r>
            <a:r>
              <a:rPr kumimoji="1" lang="en-US" altLang="ja-JP" sz="1200" kern="1200" dirty="0" smtClean="0">
                <a:solidFill>
                  <a:schemeClr val="tx1"/>
                </a:solidFill>
                <a:latin typeface="+mn-lt"/>
                <a:ea typeface="+mn-ea"/>
                <a:cs typeface="+mn-cs"/>
              </a:rPr>
              <a:t>[y-3:y+3, x-3:x+3].mean()</a:t>
            </a:r>
          </a:p>
          <a:p>
            <a:r>
              <a:rPr kumimoji="1" lang="ja-JP" altLang="en-US" sz="1200" kern="1200" dirty="0" smtClean="0">
                <a:solidFill>
                  <a:schemeClr val="tx1"/>
                </a:solidFill>
                <a:latin typeface="+mn-lt"/>
                <a:ea typeface="+mn-ea"/>
                <a:cs typeface="+mn-cs"/>
              </a:rPr>
              <a:t>これもよさそう</a:t>
            </a:r>
            <a:endParaRPr kumimoji="1" lang="en-US" altLang="ja-JP" sz="1200" kern="1200" dirty="0" smtClean="0">
              <a:solidFill>
                <a:schemeClr val="tx1"/>
              </a:solidFill>
              <a:latin typeface="+mn-lt"/>
              <a:ea typeface="+mn-ea"/>
              <a:cs typeface="+mn-cs"/>
            </a:endParaRPr>
          </a:p>
          <a:p>
            <a:r>
              <a:rPr kumimoji="1" lang="en-US" altLang="ja-JP" sz="1200" kern="1200" dirty="0" smtClean="0">
                <a:solidFill>
                  <a:schemeClr val="tx1"/>
                </a:solidFill>
                <a:latin typeface="+mn-lt"/>
                <a:ea typeface="+mn-ea"/>
                <a:cs typeface="+mn-cs"/>
              </a:rPr>
              <a:t>Mean</a:t>
            </a:r>
            <a:r>
              <a:rPr kumimoji="1" lang="ja-JP" altLang="en-US" sz="1200" kern="1200" dirty="0" smtClean="0">
                <a:solidFill>
                  <a:schemeClr val="tx1"/>
                </a:solidFill>
                <a:latin typeface="+mn-lt"/>
                <a:ea typeface="+mn-ea"/>
                <a:cs typeface="+mn-cs"/>
              </a:rPr>
              <a:t>は次元にかかわらずすべての平均を</a:t>
            </a:r>
            <a:r>
              <a:rPr kumimoji="1" lang="ja-JP" altLang="en-US" sz="1200" kern="1200" dirty="0" err="1" smtClean="0">
                <a:solidFill>
                  <a:schemeClr val="tx1"/>
                </a:solidFill>
                <a:latin typeface="+mn-lt"/>
                <a:ea typeface="+mn-ea"/>
                <a:cs typeface="+mn-cs"/>
              </a:rPr>
              <a:t>をる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30</a:t>
            </a:fld>
            <a:endParaRPr kumimoji="1" lang="ja-JP" altLang="en-US"/>
          </a:p>
        </p:txBody>
      </p:sp>
    </p:spTree>
    <p:extLst>
      <p:ext uri="{BB962C8B-B14F-4D97-AF65-F5344CB8AC3E}">
        <p14:creationId xmlns:p14="http://schemas.microsoft.com/office/powerpoint/2010/main" val="492086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2018/9/10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2018/9/10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2018/9/10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2018/9/10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2018/9/10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2018/9/10</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2018/9/10</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2018/9/10</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2018/9/10</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2018/9/10</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2018/9/10</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kamishima.net/mlmpyja/nbayes1/ndarray.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ja.wikipedia.org/wiki/%E3%83%A9%E3%82%A4%E3%82%BB%E3%83%B3%E3%82%B9" TargetMode="External"/><Relationship Id="rId2" Type="http://schemas.openxmlformats.org/officeDocument/2006/relationships/hyperlink" Target="https://ja.wikipedia.org/wiki/%E8%91%97%E4%BD%9C%E6%A8%A9" TargetMode="External"/><Relationship Id="rId1" Type="http://schemas.openxmlformats.org/officeDocument/2006/relationships/slideLayout" Target="../slideLayouts/slideLayout2.xml"/><Relationship Id="rId4" Type="http://schemas.openxmlformats.org/officeDocument/2006/relationships/hyperlink" Target="https://ja.wikipedia.org/wiki/BSD&#12521;&#12452;&#12475;&#12531;&#12473;"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docs.opencv.org/2.4/modules/core/doc/drawing_functions.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epo.continuum.io/archive/index.html" TargetMode="External"/><Relationship Id="rId2" Type="http://schemas.openxmlformats.org/officeDocument/2006/relationships/hyperlink" Target="https://www.continuum.io/downloads"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repo.continuum.io/archive/Anaconda2-4.2.0-Windows-x86_64.ex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takashiijiri.com/classes/dm2018_1/ex.zi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1</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937" y="319971"/>
            <a:ext cx="5781777" cy="733270"/>
          </a:xfrm>
        </p:spPr>
        <p:txBody>
          <a:bodyPr>
            <a:normAutofit/>
          </a:bodyPr>
          <a:lstStyle/>
          <a:p>
            <a:r>
              <a:rPr kumimoji="1" lang="en-US" altLang="ja-JP" sz="3600" b="1" dirty="0" smtClean="0"/>
              <a:t>Ex1.py “Hello world”</a:t>
            </a:r>
            <a:endParaRPr kumimoji="1" lang="ja-JP" altLang="en-US" sz="3600" b="1" dirty="0"/>
          </a:p>
        </p:txBody>
      </p:sp>
      <p:sp>
        <p:nvSpPr>
          <p:cNvPr id="3" name="コンテンツ プレースホルダー 2"/>
          <p:cNvSpPr>
            <a:spLocks noGrp="1"/>
          </p:cNvSpPr>
          <p:nvPr>
            <p:ph idx="1"/>
          </p:nvPr>
        </p:nvSpPr>
        <p:spPr>
          <a:xfrm>
            <a:off x="323937" y="1298567"/>
            <a:ext cx="8345930" cy="5296829"/>
          </a:xfrm>
        </p:spPr>
        <p:txBody>
          <a:bodyPr>
            <a:normAutofit/>
          </a:bodyPr>
          <a:lstStyle/>
          <a:p>
            <a:pPr marL="0" indent="0">
              <a:buNone/>
            </a:pPr>
            <a:r>
              <a:rPr lang="ja-JP" altLang="en-US" sz="2000" b="1" dirty="0" smtClean="0">
                <a:solidFill>
                  <a:srgbClr val="C00000"/>
                </a:solidFill>
              </a:rPr>
              <a:t>実習</a:t>
            </a:r>
            <a:r>
              <a:rPr lang="en-US" altLang="ja-JP" sz="2000" b="1" dirty="0" smtClean="0">
                <a:solidFill>
                  <a:srgbClr val="C00000"/>
                </a:solidFill>
              </a:rPr>
              <a:t>: python</a:t>
            </a:r>
            <a:r>
              <a:rPr lang="ja-JP" altLang="en-US" sz="2000" b="1" dirty="0" smtClean="0">
                <a:solidFill>
                  <a:srgbClr val="C00000"/>
                </a:solidFill>
              </a:rPr>
              <a:t>で書かれた右</a:t>
            </a:r>
            <a:r>
              <a:rPr lang="ja-JP" altLang="en-US" sz="2000" b="1" dirty="0">
                <a:solidFill>
                  <a:srgbClr val="C00000"/>
                </a:solidFill>
              </a:rPr>
              <a:t>の</a:t>
            </a:r>
            <a:r>
              <a:rPr lang="ja-JP" altLang="en-US" sz="2000" b="1" dirty="0" smtClean="0">
                <a:solidFill>
                  <a:srgbClr val="C00000"/>
                </a:solidFill>
              </a:rPr>
              <a:t>コードを動かしてください</a:t>
            </a:r>
            <a:endParaRPr kumimoji="1" lang="en-US" altLang="ja-JP" sz="2000" b="1" dirty="0" smtClean="0">
              <a:solidFill>
                <a:srgbClr val="C00000"/>
              </a:solidFill>
            </a:endParaRPr>
          </a:p>
          <a:p>
            <a:pPr marL="0" indent="0">
              <a:buNone/>
            </a:pPr>
            <a:r>
              <a:rPr lang="en-US" altLang="ja-JP" sz="2000" dirty="0"/>
              <a:t>0</a:t>
            </a:r>
            <a:r>
              <a:rPr kumimoji="1" lang="en-US" altLang="ja-JP" sz="2000" dirty="0" smtClean="0"/>
              <a:t>. </a:t>
            </a:r>
            <a:r>
              <a:rPr kumimoji="1" lang="ja-JP" altLang="en-US" sz="2000" dirty="0" smtClean="0"/>
              <a:t>作業用ディレクトリを作成</a:t>
            </a:r>
            <a:endParaRPr kumimoji="1" lang="en-US" altLang="ja-JP" sz="2000" dirty="0" smtClean="0"/>
          </a:p>
          <a:p>
            <a:pPr marL="0" indent="0">
              <a:buNone/>
            </a:pPr>
            <a:r>
              <a:rPr kumimoji="1" lang="en-US" altLang="ja-JP" sz="2000" dirty="0" smtClean="0"/>
              <a:t>1.</a:t>
            </a:r>
            <a:r>
              <a:rPr lang="ja-JP" altLang="en-US" sz="2000" dirty="0" smtClean="0"/>
              <a:t> </a:t>
            </a:r>
            <a:r>
              <a:rPr kumimoji="1" lang="en-US" altLang="ja-JP" sz="2000" dirty="0" smtClean="0"/>
              <a:t>“ex1.py”</a:t>
            </a:r>
            <a:r>
              <a:rPr kumimoji="1" lang="ja-JP" altLang="en-US" sz="2000" dirty="0" smtClean="0"/>
              <a:t>というファイルを作成し作業ディレクトリに配置</a:t>
            </a:r>
            <a:endParaRPr kumimoji="1" lang="en-US" altLang="ja-JP" sz="2000" dirty="0" smtClean="0"/>
          </a:p>
          <a:p>
            <a:pPr marL="0" indent="0">
              <a:buNone/>
            </a:pPr>
            <a:r>
              <a:rPr lang="en-US" altLang="ja-JP" sz="2000" dirty="0" smtClean="0"/>
              <a:t>2. </a:t>
            </a:r>
            <a:r>
              <a:rPr lang="en-US" altLang="ja-JP" sz="2000" dirty="0"/>
              <a:t>“ex1.py</a:t>
            </a:r>
            <a:r>
              <a:rPr lang="en-US" altLang="ja-JP" sz="2000" dirty="0" smtClean="0"/>
              <a:t>”</a:t>
            </a:r>
            <a:r>
              <a:rPr lang="ja-JP" altLang="en-US" sz="2000" dirty="0" smtClean="0"/>
              <a:t>に右のコードを記入</a:t>
            </a:r>
            <a:endParaRPr kumimoji="1" lang="en-US" altLang="ja-JP" sz="2000" dirty="0"/>
          </a:p>
          <a:p>
            <a:pPr marL="0" indent="0">
              <a:buNone/>
            </a:pPr>
            <a:r>
              <a:rPr lang="en-US" altLang="ja-JP" sz="2000" dirty="0" smtClean="0"/>
              <a:t>3. </a:t>
            </a:r>
            <a:r>
              <a:rPr lang="ja-JP" altLang="en-US" sz="2000" dirty="0" smtClean="0"/>
              <a:t>コマンドプロンプトを起動し，作業ディレクトリへ移動</a:t>
            </a:r>
            <a:endParaRPr lang="en-US" altLang="ja-JP" sz="2000" dirty="0" smtClean="0"/>
          </a:p>
          <a:p>
            <a:pPr marL="0" indent="0">
              <a:buNone/>
            </a:pPr>
            <a:r>
              <a:rPr lang="en-US" altLang="ja-JP" sz="2000" dirty="0" smtClean="0"/>
              <a:t>※</a:t>
            </a:r>
            <a:r>
              <a:rPr lang="ja-JP" altLang="en-US" sz="2000" dirty="0" smtClean="0"/>
              <a:t>次ページ参照</a:t>
            </a:r>
            <a:endParaRPr lang="en-US" altLang="ja-JP" sz="2000" dirty="0" smtClean="0"/>
          </a:p>
          <a:p>
            <a:pPr marL="0" indent="0">
              <a:buNone/>
            </a:pPr>
            <a:r>
              <a:rPr kumimoji="1" lang="en-US" altLang="ja-JP" sz="2000" dirty="0" smtClean="0"/>
              <a:t>4. </a:t>
            </a:r>
            <a:r>
              <a:rPr kumimoji="1" lang="ja-JP" altLang="en-US" sz="2000" dirty="0" smtClean="0"/>
              <a:t>コマンドプロンプトにおいて，</a:t>
            </a:r>
            <a:r>
              <a:rPr lang="ja-JP" altLang="en-US" sz="2000" dirty="0"/>
              <a:t>以下</a:t>
            </a:r>
            <a:r>
              <a:rPr lang="ja-JP" altLang="en-US" sz="2000" dirty="0" smtClean="0"/>
              <a:t>のコマンドを入力</a:t>
            </a:r>
            <a:endParaRPr lang="en-US" altLang="ja-JP" sz="2000" dirty="0" smtClean="0"/>
          </a:p>
          <a:p>
            <a:pPr marL="0" indent="0">
              <a:buNone/>
            </a:pPr>
            <a:endParaRPr lang="en-US" altLang="ja-JP" sz="2000" dirty="0"/>
          </a:p>
          <a:p>
            <a:pPr marL="0" indent="0">
              <a:buNone/>
            </a:pPr>
            <a:endParaRPr lang="en-US" altLang="ja-JP" sz="2000" dirty="0"/>
          </a:p>
          <a:p>
            <a:pPr marL="0" indent="0">
              <a:buNone/>
            </a:pPr>
            <a:r>
              <a:rPr lang="en-US" altLang="ja-JP" sz="2000" dirty="0" smtClean="0"/>
              <a:t>5. hello, world</a:t>
            </a:r>
            <a:r>
              <a:rPr lang="ja-JP" altLang="en-US" sz="2000" dirty="0" smtClean="0"/>
              <a:t>と出力されたら</a:t>
            </a:r>
            <a:r>
              <a:rPr lang="ja-JP" altLang="en-US" sz="2000" dirty="0"/>
              <a:t>成功</a:t>
            </a:r>
            <a:endParaRPr lang="en-US" altLang="ja-JP" sz="2000" dirty="0" smtClean="0"/>
          </a:p>
          <a:p>
            <a:pPr marL="0" indent="0">
              <a:buNone/>
            </a:pPr>
            <a:r>
              <a:rPr kumimoji="1" lang="en-US" altLang="ja-JP" sz="2000" dirty="0"/>
              <a:t> </a:t>
            </a:r>
            <a:r>
              <a:rPr kumimoji="1" lang="en-US" altLang="ja-JP" sz="2000" dirty="0" smtClean="0"/>
              <a:t>   </a:t>
            </a:r>
            <a:endParaRPr lang="en-US" altLang="ja-JP" sz="2000" dirty="0" smtClean="0"/>
          </a:p>
          <a:p>
            <a:pPr marL="0" indent="0">
              <a:buNone/>
            </a:pPr>
            <a:endParaRPr lang="en-US" altLang="ja-JP" sz="2000" dirty="0">
              <a:solidFill>
                <a:srgbClr val="00B050"/>
              </a:solidFill>
            </a:endParaRPr>
          </a:p>
        </p:txBody>
      </p:sp>
      <p:sp>
        <p:nvSpPr>
          <p:cNvPr id="4" name="正方形/長方形 3"/>
          <p:cNvSpPr/>
          <p:nvPr/>
        </p:nvSpPr>
        <p:spPr>
          <a:xfrm>
            <a:off x="7766756" y="1569720"/>
            <a:ext cx="3726997" cy="1631216"/>
          </a:xfrm>
          <a:prstGeom prst="rect">
            <a:avLst/>
          </a:prstGeom>
          <a:solidFill>
            <a:schemeClr val="bg1"/>
          </a:solidFill>
          <a:ln w="31750">
            <a:solidFill>
              <a:schemeClr val="tx1"/>
            </a:solidFill>
          </a:ln>
        </p:spPr>
        <p:txBody>
          <a:bodyPr wrap="square">
            <a:spAutoFit/>
          </a:bodyPr>
          <a:lstStyle/>
          <a:p>
            <a:r>
              <a:rPr lang="en-US" altLang="ja-JP" sz="2000" dirty="0" smtClean="0">
                <a:solidFill>
                  <a:srgbClr val="008000"/>
                </a:solidFill>
                <a:latin typeface="ＭＳ ゴシック" panose="020B0609070205080204" pitchFamily="49" charset="-128"/>
                <a:ea typeface="ＭＳ ゴシック" panose="020B0609070205080204" pitchFamily="49" charset="-128"/>
              </a:rPr>
              <a:t># </a:t>
            </a:r>
            <a:r>
              <a:rPr lang="en-US" altLang="ja-JP" sz="2000" dirty="0">
                <a:solidFill>
                  <a:srgbClr val="008000"/>
                </a:solidFill>
                <a:latin typeface="ＭＳ ゴシック" panose="020B0609070205080204" pitchFamily="49" charset="-128"/>
                <a:ea typeface="ＭＳ ゴシック" panose="020B0609070205080204" pitchFamily="49" charset="-128"/>
              </a:rPr>
              <a:t>-*- coding: utf-8 -*-</a:t>
            </a:r>
          </a:p>
          <a:p>
            <a:r>
              <a:rPr lang="en-US" altLang="ja-JP" sz="2000" dirty="0">
                <a:solidFill>
                  <a:srgbClr val="008000"/>
                </a:solidFill>
                <a:latin typeface="ＭＳ ゴシック" panose="020B0609070205080204" pitchFamily="49" charset="-128"/>
                <a:ea typeface="ＭＳ ゴシック" panose="020B0609070205080204" pitchFamily="49" charset="-128"/>
              </a:rPr>
              <a:t># ex1.py</a:t>
            </a:r>
          </a:p>
          <a:p>
            <a:endParaRPr lang="ja-JP" altLang="en-US" sz="2000" dirty="0">
              <a:solidFill>
                <a:srgbClr val="000000"/>
              </a:solidFill>
              <a:latin typeface="ＭＳ ゴシック" panose="020B0609070205080204" pitchFamily="49" charset="-128"/>
              <a:ea typeface="ＭＳ ゴシック" panose="020B0609070205080204" pitchFamily="49" charset="-128"/>
            </a:endParaRPr>
          </a:p>
          <a:p>
            <a:r>
              <a:rPr lang="en-US" altLang="ja-JP" sz="2000" dirty="0">
                <a:solidFill>
                  <a:srgbClr val="0000FF"/>
                </a:solidFill>
                <a:latin typeface="ＭＳ ゴシック" panose="020B0609070205080204" pitchFamily="49" charset="-128"/>
                <a:ea typeface="ＭＳ ゴシック" panose="020B0609070205080204" pitchFamily="49" charset="-128"/>
              </a:rPr>
              <a:t>print</a:t>
            </a:r>
            <a:r>
              <a:rPr lang="en-US" altLang="ja-JP" sz="2000" dirty="0">
                <a:solidFill>
                  <a:srgbClr val="000000"/>
                </a:solidFill>
                <a:latin typeface="ＭＳ ゴシック" panose="020B0609070205080204" pitchFamily="49" charset="-128"/>
                <a:ea typeface="ＭＳ ゴシック" panose="020B0609070205080204" pitchFamily="49" charset="-128"/>
              </a:rPr>
              <a:t>(</a:t>
            </a:r>
            <a:r>
              <a:rPr lang="en-US" altLang="ja-JP" sz="2000" dirty="0">
                <a:solidFill>
                  <a:srgbClr val="A31515"/>
                </a:solidFill>
                <a:latin typeface="ＭＳ ゴシック" panose="020B0609070205080204" pitchFamily="49" charset="-128"/>
                <a:ea typeface="ＭＳ ゴシック" panose="020B0609070205080204" pitchFamily="49" charset="-128"/>
              </a:rPr>
              <a:t>"hello, world"</a:t>
            </a:r>
            <a:r>
              <a:rPr lang="en-US" altLang="ja-JP" sz="2000" dirty="0">
                <a:solidFill>
                  <a:srgbClr val="000000"/>
                </a:solidFill>
                <a:latin typeface="ＭＳ ゴシック" panose="020B0609070205080204" pitchFamily="49" charset="-128"/>
                <a:ea typeface="ＭＳ ゴシック" panose="020B0609070205080204" pitchFamily="49" charset="-128"/>
              </a:rPr>
              <a:t>)</a:t>
            </a:r>
          </a:p>
          <a:p>
            <a:endParaRPr lang="en-US" altLang="ja-JP" sz="2000" dirty="0" smtClean="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
        <p:nvSpPr>
          <p:cNvPr id="5" name="正方形/長方形 4"/>
          <p:cNvSpPr/>
          <p:nvPr/>
        </p:nvSpPr>
        <p:spPr>
          <a:xfrm>
            <a:off x="1042609" y="4081470"/>
            <a:ext cx="4116414" cy="584775"/>
          </a:xfrm>
          <a:prstGeom prst="rect">
            <a:avLst/>
          </a:prstGeom>
          <a:solidFill>
            <a:schemeClr val="tx1"/>
          </a:solidFill>
        </p:spPr>
        <p:txBody>
          <a:bodyPr wrap="square">
            <a:spAutoFit/>
          </a:bodyPr>
          <a:lstStyle/>
          <a:p>
            <a:r>
              <a:rPr lang="en-US" altLang="ja-JP" sz="3200" dirty="0">
                <a:solidFill>
                  <a:schemeClr val="bg1"/>
                </a:solidFill>
              </a:rPr>
              <a:t>&gt; python ex1.py</a:t>
            </a:r>
            <a:endParaRPr lang="ja-JP" altLang="en-US" sz="3200" dirty="0">
              <a:solidFill>
                <a:schemeClr val="bg1"/>
              </a:solidFill>
            </a:endParaRPr>
          </a:p>
        </p:txBody>
      </p:sp>
      <p:sp>
        <p:nvSpPr>
          <p:cNvPr id="6" name="コンテンツ プレースホルダー 2"/>
          <p:cNvSpPr txBox="1">
            <a:spLocks/>
          </p:cNvSpPr>
          <p:nvPr/>
        </p:nvSpPr>
        <p:spPr>
          <a:xfrm>
            <a:off x="7160781" y="3867959"/>
            <a:ext cx="4938945" cy="22860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10000"/>
              </a:lnSpc>
              <a:spcBef>
                <a:spcPts val="600"/>
              </a:spcBef>
              <a:buFont typeface="Arial" panose="020B0604020202020204" pitchFamily="34" charset="0"/>
              <a:buNone/>
            </a:pPr>
            <a:r>
              <a:rPr lang="en-US" altLang="ja-JP" sz="2000" dirty="0" smtClean="0">
                <a:solidFill>
                  <a:srgbClr val="00B050"/>
                </a:solidFill>
              </a:rPr>
              <a:t>※</a:t>
            </a:r>
            <a:r>
              <a:rPr lang="ja-JP" altLang="en-US" sz="2000" dirty="0" smtClean="0">
                <a:solidFill>
                  <a:srgbClr val="00B050"/>
                </a:solidFill>
              </a:rPr>
              <a:t> </a:t>
            </a:r>
            <a:r>
              <a:rPr lang="en-US" altLang="ja-JP" sz="2000" dirty="0" smtClean="0">
                <a:solidFill>
                  <a:srgbClr val="00B050"/>
                </a:solidFill>
              </a:rPr>
              <a:t>『#』</a:t>
            </a:r>
            <a:r>
              <a:rPr lang="ja-JP" altLang="en-US" sz="2000" dirty="0" smtClean="0">
                <a:solidFill>
                  <a:srgbClr val="00B050"/>
                </a:solidFill>
              </a:rPr>
              <a:t>でその行をコメントアウト</a:t>
            </a:r>
            <a:endParaRPr lang="en-US" altLang="ja-JP" sz="2000" dirty="0" smtClean="0">
              <a:solidFill>
                <a:srgbClr val="00B050"/>
              </a:solidFill>
            </a:endParaRPr>
          </a:p>
          <a:p>
            <a:pPr marL="0" indent="0">
              <a:lnSpc>
                <a:spcPct val="110000"/>
              </a:lnSpc>
              <a:spcBef>
                <a:spcPts val="600"/>
              </a:spcBef>
              <a:buFont typeface="Arial" panose="020B0604020202020204" pitchFamily="34" charset="0"/>
              <a:buNone/>
            </a:pPr>
            <a:r>
              <a:rPr lang="en-US" altLang="ja-JP" sz="2000" dirty="0" smtClean="0">
                <a:solidFill>
                  <a:srgbClr val="00B050"/>
                </a:solidFill>
              </a:rPr>
              <a:t>※ 『print(“</a:t>
            </a:r>
            <a:r>
              <a:rPr lang="ja-JP" altLang="en-US" sz="2000" dirty="0" smtClean="0">
                <a:solidFill>
                  <a:srgbClr val="00B050"/>
                </a:solidFill>
              </a:rPr>
              <a:t>文字列</a:t>
            </a:r>
            <a:r>
              <a:rPr lang="en-US" altLang="ja-JP" sz="2000" dirty="0" smtClean="0">
                <a:solidFill>
                  <a:srgbClr val="00B050"/>
                </a:solidFill>
              </a:rPr>
              <a:t>”)』</a:t>
            </a:r>
            <a:r>
              <a:rPr lang="ja-JP" altLang="en-US" sz="2000" dirty="0" smtClean="0">
                <a:solidFill>
                  <a:srgbClr val="00B050"/>
                </a:solidFill>
              </a:rPr>
              <a:t>で文字列を出力</a:t>
            </a:r>
            <a:endParaRPr lang="en-US" altLang="ja-JP" sz="2000" dirty="0" smtClean="0">
              <a:solidFill>
                <a:srgbClr val="00B050"/>
              </a:solidFill>
            </a:endParaRPr>
          </a:p>
          <a:p>
            <a:pPr marL="0" indent="0">
              <a:lnSpc>
                <a:spcPct val="110000"/>
              </a:lnSpc>
              <a:spcBef>
                <a:spcPts val="600"/>
              </a:spcBef>
              <a:buFont typeface="Arial" panose="020B0604020202020204" pitchFamily="34" charset="0"/>
              <a:buNone/>
            </a:pPr>
            <a:r>
              <a:rPr lang="en-US" altLang="ja-JP" sz="2000" dirty="0" smtClean="0">
                <a:solidFill>
                  <a:srgbClr val="00B050"/>
                </a:solidFill>
              </a:rPr>
              <a:t>※ 『</a:t>
            </a:r>
            <a:r>
              <a:rPr lang="en-US" altLang="ja-JP" sz="2000" dirty="0" smtClean="0">
                <a:solidFill>
                  <a:srgbClr val="008000"/>
                </a:solidFill>
                <a:latin typeface="ＭＳ ゴシック" panose="020B0609070205080204" pitchFamily="49" charset="-128"/>
                <a:ea typeface="ＭＳ ゴシック" panose="020B0609070205080204" pitchFamily="49" charset="-128"/>
              </a:rPr>
              <a:t># -*- coding: utf-8 -*-』</a:t>
            </a:r>
            <a:r>
              <a:rPr lang="ja-JP" altLang="en-US" sz="2000" dirty="0" smtClean="0">
                <a:solidFill>
                  <a:srgbClr val="00B050"/>
                </a:solidFill>
              </a:rPr>
              <a:t>は文字コード指定．日本語を利用可能に．</a:t>
            </a:r>
            <a:endParaRPr lang="en-US" altLang="ja-JP" sz="2000" dirty="0" smtClean="0">
              <a:solidFill>
                <a:srgbClr val="008000"/>
              </a:solidFill>
              <a:latin typeface="ＭＳ ゴシック" panose="020B0609070205080204" pitchFamily="49" charset="-128"/>
              <a:ea typeface="ＭＳ ゴシック" panose="020B0609070205080204" pitchFamily="49" charset="-128"/>
            </a:endParaRPr>
          </a:p>
          <a:p>
            <a:pPr marL="0" indent="0">
              <a:lnSpc>
                <a:spcPct val="110000"/>
              </a:lnSpc>
              <a:spcBef>
                <a:spcPts val="600"/>
              </a:spcBef>
              <a:buFont typeface="Arial" panose="020B0604020202020204" pitchFamily="34" charset="0"/>
              <a:buNone/>
            </a:pPr>
            <a:endParaRPr lang="ja-JP" altLang="en-US" sz="2000" dirty="0">
              <a:solidFill>
                <a:srgbClr val="00B050"/>
              </a:solidFill>
            </a:endParaRPr>
          </a:p>
        </p:txBody>
      </p:sp>
    </p:spTree>
    <p:extLst>
      <p:ext uri="{BB962C8B-B14F-4D97-AF65-F5344CB8AC3E}">
        <p14:creationId xmlns:p14="http://schemas.microsoft.com/office/powerpoint/2010/main" val="666430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dirty="0" smtClean="0"/>
              <a:t>コマンドプロンプトについて</a:t>
            </a:r>
            <a:endParaRPr kumimoji="1" lang="ja-JP" altLang="en-US" sz="3200" dirty="0"/>
          </a:p>
        </p:txBody>
      </p:sp>
      <p:sp>
        <p:nvSpPr>
          <p:cNvPr id="3" name="コンテンツ プレースホルダー 2"/>
          <p:cNvSpPr>
            <a:spLocks noGrp="1"/>
          </p:cNvSpPr>
          <p:nvPr>
            <p:ph idx="1"/>
          </p:nvPr>
        </p:nvSpPr>
        <p:spPr>
          <a:xfrm>
            <a:off x="278781" y="1343722"/>
            <a:ext cx="6415530" cy="5296829"/>
          </a:xfrm>
        </p:spPr>
        <p:txBody>
          <a:bodyPr>
            <a:normAutofit/>
          </a:bodyPr>
          <a:lstStyle/>
          <a:p>
            <a:r>
              <a:rPr lang="ja-JP" altLang="en-US" sz="1800" dirty="0" smtClean="0"/>
              <a:t>使ったことがない</a:t>
            </a:r>
            <a:r>
              <a:rPr lang="ja-JP" altLang="en-US" sz="1800" dirty="0"/>
              <a:t>人</a:t>
            </a:r>
            <a:r>
              <a:rPr lang="ja-JP" altLang="en-US" sz="1800" dirty="0" smtClean="0"/>
              <a:t>もいると</a:t>
            </a:r>
            <a:r>
              <a:rPr lang="ja-JP" altLang="en-US" sz="1800" dirty="0"/>
              <a:t>思</a:t>
            </a:r>
            <a:r>
              <a:rPr lang="ja-JP" altLang="en-US" sz="1800" dirty="0" smtClean="0"/>
              <a:t>うので解説します</a:t>
            </a:r>
            <a:endParaRPr lang="en-US" altLang="ja-JP" sz="1800" dirty="0" smtClean="0"/>
          </a:p>
          <a:p>
            <a:r>
              <a:rPr kumimoji="1" lang="ja-JP" altLang="en-US" sz="1800" dirty="0" smtClean="0"/>
              <a:t>コマンドプロンプトとは，コマンドで実行ファイルを起動できる</a:t>
            </a:r>
            <a:r>
              <a:rPr kumimoji="1" lang="en-US" altLang="ja-JP" sz="1800" dirty="0" smtClean="0"/>
              <a:t>CUI</a:t>
            </a:r>
            <a:r>
              <a:rPr lang="ja-JP" altLang="en-US" sz="1800" dirty="0" smtClean="0"/>
              <a:t>アプリで</a:t>
            </a:r>
            <a:r>
              <a:rPr lang="ja-JP" altLang="en-US" sz="1800" dirty="0"/>
              <a:t>す</a:t>
            </a:r>
            <a:r>
              <a:rPr kumimoji="1" lang="ja-JP" altLang="en-US" sz="1800" dirty="0" smtClean="0"/>
              <a:t>（</a:t>
            </a:r>
            <a:r>
              <a:rPr kumimoji="1" lang="en-US" altLang="ja-JP" sz="1800" dirty="0" smtClean="0"/>
              <a:t>windows</a:t>
            </a:r>
            <a:r>
              <a:rPr kumimoji="1" lang="ja-JP" altLang="en-US" sz="1800" dirty="0" smtClean="0"/>
              <a:t>における</a:t>
            </a:r>
            <a:r>
              <a:rPr kumimoji="1" lang="en-US" altLang="ja-JP" sz="1800" dirty="0" err="1" smtClean="0"/>
              <a:t>unix</a:t>
            </a:r>
            <a:r>
              <a:rPr kumimoji="1" lang="ja-JP" altLang="en-US" sz="1800" dirty="0" smtClean="0"/>
              <a:t>ターミナルみたいな認識で</a:t>
            </a:r>
            <a:r>
              <a:rPr kumimoji="1" lang="en-US" altLang="ja-JP" sz="1800" dirty="0" smtClean="0"/>
              <a:t>OK</a:t>
            </a:r>
            <a:r>
              <a:rPr kumimoji="1" lang="ja-JP" altLang="en-US" sz="1800" dirty="0" smtClean="0"/>
              <a:t>です（右図））</a:t>
            </a:r>
            <a:endParaRPr kumimoji="1" lang="en-US" altLang="ja-JP" sz="1800" dirty="0" smtClean="0"/>
          </a:p>
          <a:p>
            <a:r>
              <a:rPr lang="en-US" altLang="ja-JP" sz="1800" dirty="0" smtClean="0"/>
              <a:t>Windows</a:t>
            </a:r>
            <a:r>
              <a:rPr lang="ja-JP" altLang="en-US" sz="1800" dirty="0" smtClean="0"/>
              <a:t>のタスクバーの検索ウインドウに</a:t>
            </a:r>
            <a:r>
              <a:rPr lang="en-US" altLang="ja-JP" sz="1800" dirty="0" smtClean="0"/>
              <a:t>『</a:t>
            </a:r>
            <a:r>
              <a:rPr lang="en-US" altLang="ja-JP" sz="1800" dirty="0" err="1" smtClean="0"/>
              <a:t>cmd</a:t>
            </a:r>
            <a:r>
              <a:rPr lang="en-US" altLang="ja-JP" sz="1800" dirty="0" smtClean="0"/>
              <a:t>』</a:t>
            </a:r>
            <a:r>
              <a:rPr lang="ja-JP" altLang="en-US" sz="1800" dirty="0" smtClean="0"/>
              <a:t>と打ち込むと起動できます</a:t>
            </a:r>
            <a:endParaRPr lang="en-US" altLang="ja-JP" sz="1800" dirty="0" smtClean="0"/>
          </a:p>
          <a:p>
            <a:r>
              <a:rPr lang="en-US" altLang="ja-JP" sz="1800" dirty="0" smtClean="0"/>
              <a:t>Unix</a:t>
            </a:r>
            <a:r>
              <a:rPr lang="ja-JP" altLang="en-US" sz="1800" dirty="0" smtClean="0"/>
              <a:t>のターミナル同様に</a:t>
            </a:r>
            <a:r>
              <a:rPr lang="en-US" altLang="ja-JP" sz="1800" dirty="0" smtClean="0"/>
              <a:t>『cd』</a:t>
            </a:r>
            <a:r>
              <a:rPr lang="ja-JP" altLang="en-US" sz="1800" dirty="0" smtClean="0"/>
              <a:t>コマンドでディレクトリを移動できます</a:t>
            </a:r>
            <a:endParaRPr lang="en-US" altLang="ja-JP" sz="1800" dirty="0" smtClean="0"/>
          </a:p>
          <a:p>
            <a:r>
              <a:rPr lang="ja-JP" altLang="en-US" sz="1800" dirty="0" smtClean="0"/>
              <a:t>ディレクトリ内のフォルダを参照するには</a:t>
            </a:r>
            <a:r>
              <a:rPr lang="en-US" altLang="ja-JP" sz="1800" dirty="0" smtClean="0"/>
              <a:t>『</a:t>
            </a:r>
            <a:r>
              <a:rPr lang="en-US" altLang="ja-JP" sz="1800" dirty="0" err="1" smtClean="0"/>
              <a:t>dir</a:t>
            </a:r>
            <a:r>
              <a:rPr lang="en-US" altLang="ja-JP" sz="1800" dirty="0" smtClean="0"/>
              <a:t>』</a:t>
            </a:r>
            <a:r>
              <a:rPr lang="ja-JP" altLang="en-US" sz="1800" dirty="0" smtClean="0"/>
              <a:t>コマンドを打ち込みます</a:t>
            </a:r>
            <a:endParaRPr lang="en-US" altLang="ja-JP" sz="1800" dirty="0" smtClean="0"/>
          </a:p>
          <a:p>
            <a:endParaRPr lang="en-US" altLang="ja-JP" sz="1800" dirty="0"/>
          </a:p>
          <a:p>
            <a:r>
              <a:rPr lang="ja-JP" altLang="en-US" sz="1800" dirty="0" smtClean="0"/>
              <a:t>エクスプローラのアドレスバー（右図）に</a:t>
            </a:r>
            <a:r>
              <a:rPr lang="en-US" altLang="ja-JP" sz="1800" dirty="0" smtClean="0"/>
              <a:t>『</a:t>
            </a:r>
            <a:r>
              <a:rPr lang="en-US" altLang="ja-JP" sz="1800" dirty="0" err="1" smtClean="0"/>
              <a:t>cmd</a:t>
            </a:r>
            <a:r>
              <a:rPr lang="en-US" altLang="ja-JP" sz="1800" dirty="0" smtClean="0"/>
              <a:t>』</a:t>
            </a:r>
            <a:r>
              <a:rPr lang="ja-JP" altLang="en-US" sz="1800" dirty="0" smtClean="0"/>
              <a:t>と書いてエンターを押すと，開いたディレクトリをカレントとするコマンドプロンプトを起動されます（とても便利！）</a:t>
            </a:r>
            <a:endParaRPr lang="en-US" altLang="ja-JP" sz="1800" dirty="0" smtClean="0"/>
          </a:p>
          <a:p>
            <a:pPr marL="0" indent="0">
              <a:buNone/>
            </a:pPr>
            <a:endParaRPr kumimoji="1" lang="en-US" altLang="ja-JP" sz="1800" dirty="0" smtClean="0"/>
          </a:p>
          <a:p>
            <a:endParaRPr lang="en-US" altLang="ja-JP" sz="1800" dirty="0"/>
          </a:p>
          <a:p>
            <a:endParaRPr kumimoji="1" lang="en-US" altLang="ja-JP" sz="1800" dirty="0" smtClean="0"/>
          </a:p>
        </p:txBody>
      </p:sp>
      <p:pic>
        <p:nvPicPr>
          <p:cNvPr id="4" name="図 3"/>
          <p:cNvPicPr>
            <a:picLocks noChangeAspect="1"/>
          </p:cNvPicPr>
          <p:nvPr/>
        </p:nvPicPr>
        <p:blipFill>
          <a:blip r:embed="rId2"/>
          <a:stretch>
            <a:fillRect/>
          </a:stretch>
        </p:blipFill>
        <p:spPr>
          <a:xfrm>
            <a:off x="7238681" y="365126"/>
            <a:ext cx="4569498" cy="2917406"/>
          </a:xfrm>
          <a:prstGeom prst="rect">
            <a:avLst/>
          </a:prstGeom>
        </p:spPr>
      </p:pic>
      <p:pic>
        <p:nvPicPr>
          <p:cNvPr id="6" name="図 5"/>
          <p:cNvPicPr>
            <a:picLocks noChangeAspect="1"/>
          </p:cNvPicPr>
          <p:nvPr/>
        </p:nvPicPr>
        <p:blipFill rotWithShape="1">
          <a:blip r:embed="rId3"/>
          <a:srcRect r="23470" b="33708"/>
          <a:stretch/>
        </p:blipFill>
        <p:spPr>
          <a:xfrm>
            <a:off x="7238681" y="3840720"/>
            <a:ext cx="4593976" cy="2458480"/>
          </a:xfrm>
          <a:prstGeom prst="rect">
            <a:avLst/>
          </a:prstGeom>
        </p:spPr>
      </p:pic>
      <p:sp>
        <p:nvSpPr>
          <p:cNvPr id="7" name="正方形/長方形 6"/>
          <p:cNvSpPr/>
          <p:nvPr/>
        </p:nvSpPr>
        <p:spPr>
          <a:xfrm>
            <a:off x="7958667" y="4684889"/>
            <a:ext cx="3510844" cy="395111"/>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8005929" y="2595265"/>
            <a:ext cx="3416320" cy="523220"/>
          </a:xfrm>
          <a:prstGeom prst="rect">
            <a:avLst/>
          </a:prstGeom>
        </p:spPr>
        <p:txBody>
          <a:bodyPr wrap="none">
            <a:spAutoFit/>
          </a:bodyPr>
          <a:lstStyle/>
          <a:p>
            <a:r>
              <a:rPr lang="ja-JP" altLang="en-US" sz="2800" b="1" dirty="0">
                <a:solidFill>
                  <a:schemeClr val="bg1"/>
                </a:solidFill>
                <a:latin typeface="メイリオ" panose="020B0604030504040204" pitchFamily="50" charset="-128"/>
                <a:ea typeface="メイリオ" panose="020B0604030504040204" pitchFamily="50" charset="-128"/>
              </a:rPr>
              <a:t>コマンドプロンプト</a:t>
            </a:r>
          </a:p>
        </p:txBody>
      </p:sp>
    </p:spTree>
    <p:extLst>
      <p:ext uri="{BB962C8B-B14F-4D97-AF65-F5344CB8AC3E}">
        <p14:creationId xmlns:p14="http://schemas.microsoft.com/office/powerpoint/2010/main" val="136714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365126"/>
            <a:ext cx="5781777" cy="733270"/>
          </a:xfrm>
        </p:spPr>
        <p:txBody>
          <a:bodyPr>
            <a:normAutofit/>
          </a:bodyPr>
          <a:lstStyle/>
          <a:p>
            <a:r>
              <a:rPr kumimoji="1" lang="en-US" altLang="ja-JP" sz="3600" b="1" dirty="0" smtClean="0"/>
              <a:t>Ex2.py </a:t>
            </a:r>
            <a:r>
              <a:rPr kumimoji="1" lang="ja-JP" altLang="en-US" sz="3600" b="1" dirty="0" smtClean="0"/>
              <a:t>変数の型</a:t>
            </a:r>
            <a:endParaRPr kumimoji="1" lang="ja-JP" altLang="en-US" sz="3600" b="1" dirty="0"/>
          </a:p>
        </p:txBody>
      </p:sp>
      <p:sp>
        <p:nvSpPr>
          <p:cNvPr id="3" name="コンテンツ プレースホルダー 2"/>
          <p:cNvSpPr>
            <a:spLocks noGrp="1"/>
          </p:cNvSpPr>
          <p:nvPr>
            <p:ph idx="1"/>
          </p:nvPr>
        </p:nvSpPr>
        <p:spPr>
          <a:xfrm>
            <a:off x="337864" y="1322457"/>
            <a:ext cx="5809548" cy="5296829"/>
          </a:xfrm>
        </p:spPr>
        <p:txBody>
          <a:bodyPr>
            <a:normAutofit/>
          </a:bodyPr>
          <a:lstStyle/>
          <a:p>
            <a:r>
              <a:rPr kumimoji="1" lang="en-US" altLang="ja-JP" sz="2000" b="1" dirty="0" err="1" smtClean="0"/>
              <a:t>int</a:t>
            </a:r>
            <a:r>
              <a:rPr lang="en-US" altLang="ja-JP" sz="2000" b="1" dirty="0" smtClean="0"/>
              <a:t>, float, string, bool</a:t>
            </a:r>
            <a:r>
              <a:rPr lang="ja-JP" altLang="en-US" sz="2000" b="1" dirty="0" smtClean="0"/>
              <a:t>などの型を利用可能</a:t>
            </a:r>
            <a:r>
              <a:rPr lang="en-US" altLang="ja-JP" sz="2000" dirty="0" smtClean="0"/>
              <a:t> </a:t>
            </a:r>
          </a:p>
          <a:p>
            <a:r>
              <a:rPr lang="ja-JP" altLang="en-US" sz="2000" b="1" dirty="0" smtClean="0"/>
              <a:t>変数の型は代入する値に応じて自動で</a:t>
            </a:r>
            <a:r>
              <a:rPr lang="ja-JP" altLang="en-US" sz="2000" b="1" dirty="0"/>
              <a:t>決まる</a:t>
            </a:r>
            <a:r>
              <a:rPr lang="ja-JP" altLang="en-US" sz="2000" dirty="0"/>
              <a:t>（型を明示した変数宣言は</a:t>
            </a:r>
            <a:r>
              <a:rPr lang="ja-JP" altLang="en-US" sz="2000" dirty="0" smtClean="0"/>
              <a:t>行わない</a:t>
            </a:r>
            <a:r>
              <a:rPr lang="en-US" altLang="ja-JP" sz="2000" dirty="0"/>
              <a:t>!</a:t>
            </a:r>
            <a:r>
              <a:rPr lang="ja-JP" altLang="en-US" sz="2000" dirty="0" smtClean="0"/>
              <a:t>）</a:t>
            </a:r>
            <a:endParaRPr lang="en-US" altLang="ja-JP" sz="2000" dirty="0" smtClean="0"/>
          </a:p>
          <a:p>
            <a:r>
              <a:rPr lang="ja-JP" altLang="en-US" sz="2000" b="1" dirty="0"/>
              <a:t>後</a:t>
            </a:r>
            <a:r>
              <a:rPr lang="ja-JP" altLang="en-US" sz="2000" b="1" dirty="0" smtClean="0"/>
              <a:t>から異なる型に変更することも可能</a:t>
            </a:r>
            <a:r>
              <a:rPr lang="ja-JP" altLang="en-US" sz="2000" dirty="0" smtClean="0"/>
              <a:t>　　　（その都度新しい変数が生成される</a:t>
            </a:r>
            <a:r>
              <a:rPr lang="en-US" altLang="ja-JP" sz="2000" dirty="0" smtClean="0"/>
              <a:t>!</a:t>
            </a:r>
            <a:r>
              <a:rPr lang="ja-JP" altLang="en-US" sz="2000" dirty="0" smtClean="0"/>
              <a:t>）</a:t>
            </a:r>
            <a:endParaRPr lang="en-US" altLang="ja-JP" sz="2000" dirty="0"/>
          </a:p>
          <a:p>
            <a:pPr marL="0" indent="0">
              <a:buNone/>
            </a:pPr>
            <a:r>
              <a:rPr lang="ja-JP" altLang="en-US" sz="2000" b="1" dirty="0" smtClean="0">
                <a:solidFill>
                  <a:srgbClr val="C00000"/>
                </a:solidFill>
              </a:rPr>
              <a:t>実習 </a:t>
            </a:r>
            <a:r>
              <a:rPr lang="en-US" altLang="ja-JP" sz="2000" b="1" dirty="0" smtClean="0">
                <a:solidFill>
                  <a:srgbClr val="C00000"/>
                </a:solidFill>
              </a:rPr>
              <a:t>: </a:t>
            </a:r>
            <a:r>
              <a:rPr lang="ja-JP" altLang="en-US" sz="2000" b="1" dirty="0" smtClean="0">
                <a:solidFill>
                  <a:srgbClr val="C00000"/>
                </a:solidFill>
              </a:rPr>
              <a:t>右</a:t>
            </a:r>
            <a:r>
              <a:rPr lang="ja-JP" altLang="en-US" sz="2000" b="1" dirty="0">
                <a:solidFill>
                  <a:srgbClr val="C00000"/>
                </a:solidFill>
              </a:rPr>
              <a:t>のコードを</a:t>
            </a:r>
            <a:r>
              <a:rPr lang="ja-JP" altLang="en-US" sz="2000" b="1" dirty="0" smtClean="0">
                <a:solidFill>
                  <a:srgbClr val="C00000"/>
                </a:solidFill>
              </a:rPr>
              <a:t>動かして</a:t>
            </a:r>
            <a:r>
              <a:rPr lang="ja-JP" altLang="en-US" sz="2000" b="1" dirty="0">
                <a:solidFill>
                  <a:srgbClr val="C00000"/>
                </a:solidFill>
              </a:rPr>
              <a:t>みて</a:t>
            </a:r>
            <a:r>
              <a:rPr lang="ja-JP" altLang="en-US" sz="2000" b="1" dirty="0" smtClean="0">
                <a:solidFill>
                  <a:srgbClr val="C00000"/>
                </a:solidFill>
              </a:rPr>
              <a:t>ください</a:t>
            </a:r>
            <a:endParaRPr lang="en-US" altLang="ja-JP" sz="2000" b="1" dirty="0" smtClean="0">
              <a:solidFill>
                <a:srgbClr val="C00000"/>
              </a:solidFill>
            </a:endParaRPr>
          </a:p>
          <a:p>
            <a:pPr marL="0" indent="0">
              <a:buNone/>
            </a:pPr>
            <a:r>
              <a:rPr lang="ja-JP" altLang="en-US" sz="2000" b="1" dirty="0">
                <a:solidFill>
                  <a:srgbClr val="C00000"/>
                </a:solidFill>
              </a:rPr>
              <a:t>実習 </a:t>
            </a:r>
            <a:r>
              <a:rPr lang="en-US" altLang="ja-JP" sz="2000" b="1" dirty="0" smtClean="0">
                <a:solidFill>
                  <a:srgbClr val="C00000"/>
                </a:solidFill>
              </a:rPr>
              <a:t>: </a:t>
            </a:r>
            <a:r>
              <a:rPr lang="ja-JP" altLang="en-US" sz="2000" b="1" dirty="0" smtClean="0">
                <a:solidFill>
                  <a:srgbClr val="C00000"/>
                </a:solidFill>
              </a:rPr>
              <a:t>右</a:t>
            </a:r>
            <a:r>
              <a:rPr lang="ja-JP" altLang="en-US" sz="2000" b="1" dirty="0">
                <a:solidFill>
                  <a:srgbClr val="C00000"/>
                </a:solidFill>
              </a:rPr>
              <a:t>の</a:t>
            </a:r>
            <a:r>
              <a:rPr lang="ja-JP" altLang="en-US" sz="2000" b="1" dirty="0" smtClean="0">
                <a:solidFill>
                  <a:srgbClr val="C00000"/>
                </a:solidFill>
              </a:rPr>
              <a:t>コードを色々と編集し型の挙動を確認してください</a:t>
            </a:r>
            <a:endParaRPr lang="en-US" altLang="ja-JP" sz="2000" b="1" dirty="0">
              <a:solidFill>
                <a:srgbClr val="C00000"/>
              </a:solidFill>
            </a:endParaRPr>
          </a:p>
          <a:p>
            <a:pPr marL="0" indent="0">
              <a:buNone/>
            </a:pPr>
            <a:endParaRPr lang="en-US" altLang="ja-JP" sz="2000" dirty="0" smtClean="0"/>
          </a:p>
          <a:p>
            <a:pPr marL="0" indent="0">
              <a:buNone/>
            </a:pPr>
            <a:r>
              <a:rPr lang="en-US" altLang="ja-JP" sz="1800" dirty="0" smtClean="0">
                <a:solidFill>
                  <a:srgbClr val="00B050"/>
                </a:solidFill>
              </a:rPr>
              <a:t>※ type ( </a:t>
            </a:r>
            <a:r>
              <a:rPr lang="ja-JP" altLang="en-US" sz="1800" dirty="0" smtClean="0">
                <a:solidFill>
                  <a:srgbClr val="00B050"/>
                </a:solidFill>
              </a:rPr>
              <a:t>変数名</a:t>
            </a:r>
            <a:r>
              <a:rPr lang="en-US" altLang="ja-JP" sz="1800" dirty="0" smtClean="0">
                <a:solidFill>
                  <a:srgbClr val="00B050"/>
                </a:solidFill>
              </a:rPr>
              <a:t> )</a:t>
            </a:r>
            <a:r>
              <a:rPr lang="ja-JP" altLang="en-US" sz="1800" dirty="0" smtClean="0">
                <a:solidFill>
                  <a:srgbClr val="00B050"/>
                </a:solidFill>
              </a:rPr>
              <a:t> </a:t>
            </a:r>
            <a:r>
              <a:rPr lang="en-US" altLang="ja-JP" sz="1800" dirty="0" smtClean="0">
                <a:solidFill>
                  <a:srgbClr val="00B050"/>
                </a:solidFill>
              </a:rPr>
              <a:t>: </a:t>
            </a:r>
            <a:r>
              <a:rPr lang="ja-JP" altLang="en-US" sz="1800" dirty="0" smtClean="0">
                <a:solidFill>
                  <a:srgbClr val="00B050"/>
                </a:solidFill>
              </a:rPr>
              <a:t>変数型を取得する関数</a:t>
            </a:r>
            <a:endParaRPr lang="en-US" altLang="ja-JP" sz="1800" dirty="0" smtClean="0">
              <a:solidFill>
                <a:srgbClr val="00B050"/>
              </a:solidFill>
            </a:endParaRPr>
          </a:p>
          <a:p>
            <a:pPr marL="0" indent="0">
              <a:buNone/>
            </a:pPr>
            <a:r>
              <a:rPr lang="en-US" altLang="ja-JP" sz="1800" dirty="0" smtClean="0">
                <a:solidFill>
                  <a:srgbClr val="00B050"/>
                </a:solidFill>
              </a:rPr>
              <a:t>※ id (</a:t>
            </a:r>
            <a:r>
              <a:rPr lang="ja-JP" altLang="en-US" sz="1800" dirty="0">
                <a:solidFill>
                  <a:srgbClr val="00B050"/>
                </a:solidFill>
              </a:rPr>
              <a:t>変数名</a:t>
            </a:r>
            <a:r>
              <a:rPr lang="en-US" altLang="ja-JP" sz="1800" dirty="0">
                <a:solidFill>
                  <a:srgbClr val="00B050"/>
                </a:solidFill>
              </a:rPr>
              <a:t> </a:t>
            </a:r>
            <a:r>
              <a:rPr lang="en-US" altLang="ja-JP" sz="1800" dirty="0" smtClean="0">
                <a:solidFill>
                  <a:srgbClr val="00B050"/>
                </a:solidFill>
              </a:rPr>
              <a:t>) </a:t>
            </a:r>
            <a:r>
              <a:rPr lang="ja-JP" altLang="en-US" sz="1800" dirty="0">
                <a:solidFill>
                  <a:srgbClr val="00B050"/>
                </a:solidFill>
              </a:rPr>
              <a:t> </a:t>
            </a:r>
            <a:r>
              <a:rPr lang="ja-JP" altLang="en-US" sz="1800" dirty="0" smtClean="0">
                <a:solidFill>
                  <a:srgbClr val="00B050"/>
                </a:solidFill>
              </a:rPr>
              <a:t>    </a:t>
            </a:r>
            <a:r>
              <a:rPr lang="en-US" altLang="ja-JP" sz="1800" dirty="0" smtClean="0">
                <a:solidFill>
                  <a:srgbClr val="00B050"/>
                </a:solidFill>
              </a:rPr>
              <a:t>: </a:t>
            </a:r>
            <a:r>
              <a:rPr lang="ja-JP" altLang="en-US" sz="1800" dirty="0" smtClean="0">
                <a:solidFill>
                  <a:srgbClr val="00B050"/>
                </a:solidFill>
              </a:rPr>
              <a:t>オブジェクト</a:t>
            </a:r>
            <a:r>
              <a:rPr lang="en-US" altLang="ja-JP" sz="1800" dirty="0" smtClean="0">
                <a:solidFill>
                  <a:srgbClr val="00B050"/>
                </a:solidFill>
              </a:rPr>
              <a:t>id</a:t>
            </a:r>
            <a:r>
              <a:rPr lang="ja-JP" altLang="en-US" sz="1800" dirty="0" smtClean="0">
                <a:solidFill>
                  <a:srgbClr val="00B050"/>
                </a:solidFill>
              </a:rPr>
              <a:t>を取得する関数 </a:t>
            </a:r>
            <a:r>
              <a:rPr lang="en-US" altLang="ja-JP" sz="1800" dirty="0">
                <a:solidFill>
                  <a:srgbClr val="00B050"/>
                </a:solidFill>
                <a:sym typeface="Wingdings" panose="05000000000000000000" pitchFamily="2" charset="2"/>
              </a:rPr>
              <a:t>(</a:t>
            </a:r>
            <a:r>
              <a:rPr lang="en-US" altLang="ja-JP" sz="1400" dirty="0" smtClean="0">
                <a:solidFill>
                  <a:srgbClr val="00B050"/>
                </a:solidFill>
                <a:sym typeface="Wingdings" panose="05000000000000000000" pitchFamily="2" charset="2"/>
              </a:rPr>
              <a:t>id</a:t>
            </a:r>
            <a:r>
              <a:rPr lang="ja-JP" altLang="en-US" sz="1400" dirty="0" smtClean="0">
                <a:solidFill>
                  <a:srgbClr val="00B050"/>
                </a:solidFill>
                <a:sym typeface="Wingdings" panose="05000000000000000000" pitchFamily="2" charset="2"/>
              </a:rPr>
              <a:t>を見ると，数値代入のたびに新たなオブジェクトが生成されているのが分かる．意味が分からない人は，とりあえず無視して</a:t>
            </a:r>
            <a:r>
              <a:rPr lang="en-US" altLang="ja-JP" sz="1400" dirty="0" smtClean="0">
                <a:solidFill>
                  <a:srgbClr val="00B050"/>
                </a:solidFill>
                <a:sym typeface="Wingdings" panose="05000000000000000000" pitchFamily="2" charset="2"/>
              </a:rPr>
              <a:t>OK</a:t>
            </a:r>
            <a:r>
              <a:rPr lang="ja-JP" altLang="en-US" sz="1400" dirty="0" err="1" smtClean="0">
                <a:solidFill>
                  <a:srgbClr val="00B050"/>
                </a:solidFill>
                <a:sym typeface="Wingdings" panose="05000000000000000000" pitchFamily="2" charset="2"/>
              </a:rPr>
              <a:t>．</a:t>
            </a:r>
            <a:r>
              <a:rPr lang="en-US" altLang="ja-JP" sz="1600" dirty="0" smtClean="0">
                <a:solidFill>
                  <a:srgbClr val="00B050"/>
                </a:solidFill>
                <a:sym typeface="Wingdings" panose="05000000000000000000" pitchFamily="2" charset="2"/>
              </a:rPr>
              <a:t>)</a:t>
            </a:r>
            <a:endParaRPr lang="en-US" altLang="ja-JP" sz="1800" dirty="0" smtClean="0">
              <a:solidFill>
                <a:srgbClr val="00B050"/>
              </a:solidFill>
            </a:endParaRPr>
          </a:p>
          <a:p>
            <a:pPr marL="0" indent="0">
              <a:buNone/>
            </a:pPr>
            <a:r>
              <a:rPr lang="en-US" altLang="ja-JP" sz="1800" dirty="0" smtClean="0">
                <a:solidFill>
                  <a:srgbClr val="00B050"/>
                </a:solidFill>
              </a:rPr>
              <a:t>※ print (</a:t>
            </a:r>
            <a:r>
              <a:rPr lang="ja-JP" altLang="en-US" sz="1800" dirty="0" smtClean="0">
                <a:solidFill>
                  <a:srgbClr val="00B050"/>
                </a:solidFill>
              </a:rPr>
              <a:t>変数</a:t>
            </a:r>
            <a:r>
              <a:rPr lang="en-US" altLang="ja-JP" sz="1800" dirty="0" smtClean="0">
                <a:solidFill>
                  <a:srgbClr val="00B050"/>
                </a:solidFill>
              </a:rPr>
              <a:t>1, </a:t>
            </a:r>
            <a:r>
              <a:rPr lang="ja-JP" altLang="en-US" sz="1800" dirty="0" smtClean="0">
                <a:solidFill>
                  <a:srgbClr val="00B050"/>
                </a:solidFill>
              </a:rPr>
              <a:t>変数</a:t>
            </a:r>
            <a:r>
              <a:rPr lang="en-US" altLang="ja-JP" sz="1800" dirty="0" smtClean="0">
                <a:solidFill>
                  <a:srgbClr val="00B050"/>
                </a:solidFill>
              </a:rPr>
              <a:t>2)</a:t>
            </a:r>
            <a:r>
              <a:rPr lang="ja-JP" altLang="en-US" sz="1800" dirty="0">
                <a:solidFill>
                  <a:srgbClr val="00B050"/>
                </a:solidFill>
              </a:rPr>
              <a:t> </a:t>
            </a:r>
            <a:r>
              <a:rPr lang="ja-JP" altLang="en-US" sz="1800" dirty="0" smtClean="0">
                <a:solidFill>
                  <a:srgbClr val="00B050"/>
                </a:solidFill>
              </a:rPr>
              <a:t>で複数変数を出力可能</a:t>
            </a:r>
            <a:endParaRPr lang="en-US" altLang="ja-JP" sz="1800" dirty="0" smtClean="0">
              <a:solidFill>
                <a:srgbClr val="00B050"/>
              </a:solidFill>
            </a:endParaRPr>
          </a:p>
          <a:p>
            <a:pPr marL="0" indent="0">
              <a:buNone/>
            </a:pPr>
            <a:r>
              <a:rPr lang="en-US" altLang="ja-JP" sz="1800" dirty="0" smtClean="0">
                <a:solidFill>
                  <a:srgbClr val="00B050"/>
                </a:solidFill>
              </a:rPr>
              <a:t>※ </a:t>
            </a:r>
            <a:r>
              <a:rPr lang="ja-JP" altLang="en-US" sz="1800" dirty="0" smtClean="0">
                <a:solidFill>
                  <a:srgbClr val="00B050"/>
                </a:solidFill>
              </a:rPr>
              <a:t>型変換も可能</a:t>
            </a:r>
            <a:endParaRPr lang="en-US" altLang="ja-JP" sz="1800" dirty="0" smtClean="0">
              <a:solidFill>
                <a:srgbClr val="00B050"/>
              </a:solidFill>
            </a:endParaRPr>
          </a:p>
        </p:txBody>
      </p:sp>
      <p:sp>
        <p:nvSpPr>
          <p:cNvPr id="5" name="正方形/長方形 4"/>
          <p:cNvSpPr/>
          <p:nvPr/>
        </p:nvSpPr>
        <p:spPr>
          <a:xfrm>
            <a:off x="7013607" y="202130"/>
            <a:ext cx="5016812" cy="6555641"/>
          </a:xfrm>
          <a:prstGeom prst="rect">
            <a:avLst/>
          </a:prstGeom>
          <a:solidFill>
            <a:schemeClr val="bg1"/>
          </a:solidFill>
          <a:ln w="31750">
            <a:solidFill>
              <a:schemeClr val="tx1"/>
            </a:solidFill>
          </a:ln>
        </p:spPr>
        <p:txBody>
          <a:bodyPr wrap="square">
            <a:spAutoFit/>
          </a:bodyPr>
          <a:lstStyle/>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 ex2.py</a:t>
            </a:r>
          </a:p>
          <a:p>
            <a:pPr>
              <a:lnSpc>
                <a:spcPts val="1800"/>
              </a:lnSpc>
            </a:pPr>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en-US" altLang="ja-JP" sz="1600" b="1" dirty="0" err="1">
                <a:solidFill>
                  <a:srgbClr val="008000"/>
                </a:solidFill>
                <a:latin typeface="ＭＳ ゴシック" panose="020B0609070205080204" pitchFamily="49" charset="-128"/>
                <a:ea typeface="ＭＳ ゴシック" panose="020B0609070205080204" pitchFamily="49" charset="-128"/>
              </a:rPr>
              <a:t>int</a:t>
            </a:r>
            <a:endParaRPr lang="en-US" altLang="ja-JP" sz="1600" b="1" dirty="0">
              <a:solidFill>
                <a:srgbClr val="008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1234 </a:t>
            </a:r>
          </a:p>
          <a:p>
            <a:pPr>
              <a:lnSpc>
                <a:spcPts val="1800"/>
              </a:lnSpc>
            </a:pP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a:solidFill>
                  <a:srgbClr val="0000FF"/>
                </a:solidFill>
                <a:latin typeface="ＭＳ ゴシック" panose="020B0609070205080204" pitchFamily="49" charset="-128"/>
                <a:ea typeface="ＭＳ ゴシック" panose="020B0609070205080204" pitchFamily="49" charset="-128"/>
              </a:rPr>
              <a:t>id</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pPr>
              <a:lnSpc>
                <a:spcPts val="1800"/>
              </a:lnSpc>
            </a:pPr>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#float</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1.234</a:t>
            </a:r>
          </a:p>
          <a:p>
            <a:pPr>
              <a:lnSpc>
                <a:spcPts val="1800"/>
              </a:lnSpc>
            </a:pP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a:solidFill>
                  <a:srgbClr val="0000FF"/>
                </a:solidFill>
                <a:latin typeface="ＭＳ ゴシック" panose="020B0609070205080204" pitchFamily="49" charset="-128"/>
                <a:ea typeface="ＭＳ ゴシック" panose="020B0609070205080204" pitchFamily="49" charset="-128"/>
              </a:rPr>
              <a:t>id</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1.2345</a:t>
            </a:r>
          </a:p>
          <a:p>
            <a:pPr>
              <a:lnSpc>
                <a:spcPts val="1800"/>
              </a:lnSpc>
            </a:pP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a:solidFill>
                  <a:srgbClr val="0000FF"/>
                </a:solidFill>
                <a:latin typeface="ＭＳ ゴシック" panose="020B0609070205080204" pitchFamily="49" charset="-128"/>
                <a:ea typeface="ＭＳ ゴシック" panose="020B0609070205080204" pitchFamily="49" charset="-128"/>
              </a:rPr>
              <a:t>id</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1</a:t>
            </a:r>
          </a:p>
          <a:p>
            <a:pPr>
              <a:lnSpc>
                <a:spcPts val="1800"/>
              </a:lnSpc>
            </a:pP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a:solidFill>
                  <a:srgbClr val="0000FF"/>
                </a:solidFill>
                <a:latin typeface="ＭＳ ゴシック" panose="020B0609070205080204" pitchFamily="49" charset="-128"/>
                <a:ea typeface="ＭＳ ゴシック" panose="020B0609070205080204" pitchFamily="49" charset="-128"/>
              </a:rPr>
              <a:t>id</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pPr>
              <a:lnSpc>
                <a:spcPts val="1800"/>
              </a:lnSpc>
            </a:pPr>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#bool</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a:solidFill>
                  <a:srgbClr val="0000FF"/>
                </a:solidFill>
                <a:latin typeface="ＭＳ ゴシック" panose="020B0609070205080204" pitchFamily="49" charset="-128"/>
                <a:ea typeface="ＭＳ ゴシック" panose="020B0609070205080204" pitchFamily="49" charset="-128"/>
              </a:rPr>
              <a:t>True</a:t>
            </a:r>
            <a:r>
              <a:rPr lang="en-US" altLang="ja-JP" sz="1600" b="1" dirty="0">
                <a:solidFill>
                  <a:srgbClr val="000000"/>
                </a:solidFill>
                <a:latin typeface="ＭＳ ゴシック" panose="020B0609070205080204" pitchFamily="49" charset="-128"/>
                <a:ea typeface="ＭＳ ゴシック" panose="020B0609070205080204" pitchFamily="49" charset="-128"/>
              </a:rPr>
              <a:t> </a:t>
            </a:r>
          </a:p>
          <a:p>
            <a:pPr>
              <a:lnSpc>
                <a:spcPts val="1800"/>
              </a:lnSpc>
            </a:pP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a:solidFill>
                  <a:srgbClr val="0000FF"/>
                </a:solidFill>
                <a:latin typeface="ＭＳ ゴシック" panose="020B0609070205080204" pitchFamily="49" charset="-128"/>
                <a:ea typeface="ＭＳ ゴシック" panose="020B0609070205080204" pitchFamily="49" charset="-128"/>
              </a:rPr>
              <a:t>id</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pPr>
              <a:lnSpc>
                <a:spcPts val="1800"/>
              </a:lnSpc>
            </a:pPr>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#string</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a:solidFill>
                  <a:srgbClr val="A31515"/>
                </a:solidFill>
                <a:latin typeface="ＭＳ ゴシック" panose="020B0609070205080204" pitchFamily="49" charset="-128"/>
                <a:ea typeface="ＭＳ ゴシック" panose="020B0609070205080204" pitchFamily="49" charset="-128"/>
              </a:rPr>
              <a:t>"hello, world"</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a:solidFill>
                  <a:srgbClr val="0000FF"/>
                </a:solidFill>
                <a:latin typeface="ＭＳ ゴシック" panose="020B0609070205080204" pitchFamily="49" charset="-128"/>
                <a:ea typeface="ＭＳ ゴシック" panose="020B0609070205080204" pitchFamily="49" charset="-128"/>
              </a:rPr>
              <a:t>id</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pPr>
              <a:lnSpc>
                <a:spcPts val="1800"/>
              </a:lnSpc>
            </a:pPr>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型変換例</a:t>
            </a:r>
            <a:r>
              <a:rPr lang="en-US" altLang="ja-JP" sz="1600" b="1" dirty="0">
                <a:solidFill>
                  <a:srgbClr val="008000"/>
                </a:solidFill>
                <a:latin typeface="ＭＳ ゴシック" panose="020B0609070205080204" pitchFamily="49" charset="-128"/>
                <a:ea typeface="ＭＳ ゴシック" panose="020B0609070205080204" pitchFamily="49" charset="-128"/>
              </a:rPr>
              <a:t>: float-&gt;</a:t>
            </a:r>
            <a:r>
              <a:rPr lang="en-US" altLang="ja-JP" sz="1600" b="1" dirty="0" err="1">
                <a:solidFill>
                  <a:srgbClr val="008000"/>
                </a:solidFill>
                <a:latin typeface="ＭＳ ゴシック" panose="020B0609070205080204" pitchFamily="49" charset="-128"/>
                <a:ea typeface="ＭＳ ゴシック" panose="020B0609070205080204" pitchFamily="49" charset="-128"/>
              </a:rPr>
              <a:t>int</a:t>
            </a:r>
            <a:r>
              <a:rPr lang="en-US" altLang="ja-JP" sz="1600" b="1" dirty="0">
                <a:solidFill>
                  <a:srgbClr val="008000"/>
                </a:solidFill>
                <a:latin typeface="ＭＳ ゴシック" panose="020B0609070205080204" pitchFamily="49" charset="-128"/>
                <a:ea typeface="ＭＳ ゴシック" panose="020B0609070205080204" pitchFamily="49" charset="-128"/>
              </a:rPr>
              <a:t>, string-&gt;</a:t>
            </a:r>
            <a:r>
              <a:rPr lang="en-US" altLang="ja-JP" sz="1600" b="1" dirty="0" err="1">
                <a:solidFill>
                  <a:srgbClr val="008000"/>
                </a:solidFill>
                <a:latin typeface="ＭＳ ゴシック" panose="020B0609070205080204" pitchFamily="49" charset="-128"/>
                <a:ea typeface="ＭＳ ゴシック" panose="020B0609070205080204" pitchFamily="49" charset="-128"/>
              </a:rPr>
              <a:t>int</a:t>
            </a:r>
            <a:r>
              <a:rPr lang="en-US" altLang="ja-JP" sz="1600" b="1" dirty="0">
                <a:solidFill>
                  <a:srgbClr val="008000"/>
                </a:solidFill>
                <a:latin typeface="ＭＳ ゴシック" panose="020B0609070205080204" pitchFamily="49" charset="-128"/>
                <a:ea typeface="ＭＳ ゴシック" panose="020B0609070205080204" pitchFamily="49" charset="-128"/>
              </a:rPr>
              <a:t>, </a:t>
            </a:r>
            <a:r>
              <a:rPr lang="en-US" altLang="ja-JP" sz="1600" b="1" dirty="0" err="1">
                <a:solidFill>
                  <a:srgbClr val="008000"/>
                </a:solidFill>
                <a:latin typeface="ＭＳ ゴシック" panose="020B0609070205080204" pitchFamily="49" charset="-128"/>
                <a:ea typeface="ＭＳ ゴシック" panose="020B0609070205080204" pitchFamily="49" charset="-128"/>
              </a:rPr>
              <a:t>int</a:t>
            </a:r>
            <a:r>
              <a:rPr lang="en-US" altLang="ja-JP" sz="1600" b="1" dirty="0">
                <a:solidFill>
                  <a:srgbClr val="008000"/>
                </a:solidFill>
                <a:latin typeface="ＭＳ ゴシック" panose="020B0609070205080204" pitchFamily="49" charset="-128"/>
                <a:ea typeface="ＭＳ ゴシック" panose="020B0609070205080204" pitchFamily="49" charset="-128"/>
              </a:rPr>
              <a:t>-&gt;float</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err="1">
                <a:solidFill>
                  <a:srgbClr val="2B91AF"/>
                </a:solidFill>
                <a:latin typeface="ＭＳ ゴシック" panose="020B0609070205080204" pitchFamily="49" charset="-128"/>
                <a:ea typeface="ＭＳ ゴシック" panose="020B0609070205080204" pitchFamily="49" charset="-128"/>
              </a:rPr>
              <a:t>int</a:t>
            </a:r>
            <a:r>
              <a:rPr lang="en-US" altLang="ja-JP" sz="1600" b="1" dirty="0">
                <a:solidFill>
                  <a:srgbClr val="000000"/>
                </a:solidFill>
                <a:latin typeface="ＭＳ ゴシック" panose="020B0609070205080204" pitchFamily="49" charset="-128"/>
                <a:ea typeface="ＭＳ ゴシック" panose="020B0609070205080204" pitchFamily="49" charset="-128"/>
              </a:rPr>
              <a:t>(16.2)</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err="1">
                <a:solidFill>
                  <a:srgbClr val="2B91AF"/>
                </a:solidFill>
                <a:latin typeface="ＭＳ ゴシック" panose="020B0609070205080204" pitchFamily="49" charset="-128"/>
                <a:ea typeface="ＭＳ ゴシック" panose="020B0609070205080204" pitchFamily="49" charset="-128"/>
              </a:rPr>
              <a:t>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'16'</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a:solidFill>
                  <a:srgbClr val="2B91AF"/>
                </a:solidFill>
                <a:latin typeface="ＭＳ ゴシック" panose="020B0609070205080204" pitchFamily="49" charset="-128"/>
                <a:ea typeface="ＭＳ ゴシック" panose="020B0609070205080204" pitchFamily="49" charset="-128"/>
              </a:rPr>
              <a:t>float</a:t>
            </a:r>
            <a:r>
              <a:rPr lang="en-US" altLang="ja-JP" sz="1600" b="1" dirty="0">
                <a:solidFill>
                  <a:srgbClr val="000000"/>
                </a:solidFill>
                <a:latin typeface="ＭＳ ゴシック" panose="020B0609070205080204" pitchFamily="49" charset="-128"/>
                <a:ea typeface="ＭＳ ゴシック" panose="020B0609070205080204" pitchFamily="49" charset="-128"/>
              </a:rPr>
              <a:t>(16)</a:t>
            </a:r>
            <a:endParaRPr lang="en-US" altLang="ja-JP" sz="1600" b="1"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588261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37863" y="1917544"/>
            <a:ext cx="6512879" cy="3597886"/>
          </a:xfrm>
        </p:spPr>
        <p:txBody>
          <a:bodyPr>
            <a:normAutofit/>
          </a:bodyPr>
          <a:lstStyle/>
          <a:p>
            <a:pPr marL="0" indent="0">
              <a:buNone/>
            </a:pPr>
            <a:r>
              <a:rPr lang="ja-JP" altLang="en-US" sz="2000" dirty="0" smtClean="0"/>
              <a:t>始めに</a:t>
            </a:r>
            <a:r>
              <a:rPr lang="en-US" altLang="ja-JP" sz="2000" dirty="0" smtClean="0"/>
              <a:t>C</a:t>
            </a:r>
            <a:r>
              <a:rPr lang="ja-JP" altLang="en-US" sz="2000" dirty="0" smtClean="0"/>
              <a:t>言語を学んだ皆さんからすると</a:t>
            </a:r>
            <a:r>
              <a:rPr lang="en-US" altLang="ja-JP" sz="2000" dirty="0" smtClean="0"/>
              <a:t>…</a:t>
            </a:r>
          </a:p>
          <a:p>
            <a:r>
              <a:rPr lang="ja-JP" altLang="en-US" sz="2000" dirty="0" smtClean="0"/>
              <a:t>型指定が暗黙的に行なわれる</a:t>
            </a:r>
            <a:endParaRPr lang="en-US" altLang="ja-JP" sz="2000" dirty="0" smtClean="0"/>
          </a:p>
          <a:p>
            <a:r>
              <a:rPr lang="en-US" altLang="ja-JP" sz="2000" dirty="0" err="1" smtClean="0"/>
              <a:t>int</a:t>
            </a:r>
            <a:r>
              <a:rPr lang="ja-JP" altLang="en-US" sz="2000" dirty="0" smtClean="0"/>
              <a:t>型の変数に</a:t>
            </a:r>
            <a:r>
              <a:rPr lang="en-US" altLang="ja-JP" sz="2000" dirty="0" smtClean="0"/>
              <a:t>float</a:t>
            </a:r>
            <a:r>
              <a:rPr lang="ja-JP" altLang="en-US" sz="2000" dirty="0" smtClean="0"/>
              <a:t>型を突っ込むと</a:t>
            </a:r>
            <a:r>
              <a:rPr lang="en-US" altLang="ja-JP" sz="2000" dirty="0" smtClean="0"/>
              <a:t>float</a:t>
            </a:r>
            <a:r>
              <a:rPr lang="ja-JP" altLang="en-US" sz="2000" dirty="0" smtClean="0"/>
              <a:t>型になる</a:t>
            </a:r>
            <a:r>
              <a:rPr lang="en-US" altLang="ja-JP" sz="2000" dirty="0" smtClean="0"/>
              <a:t>	</a:t>
            </a:r>
          </a:p>
          <a:p>
            <a:pPr marL="0" indent="0">
              <a:buNone/>
            </a:pPr>
            <a:r>
              <a:rPr lang="ja-JP" altLang="en-US" sz="2000" dirty="0" smtClean="0"/>
              <a:t>あたりが気持ち悪いと</a:t>
            </a:r>
            <a:r>
              <a:rPr lang="ja-JP" altLang="en-US" sz="2000" dirty="0"/>
              <a:t>感じるかも</a:t>
            </a:r>
            <a:r>
              <a:rPr lang="ja-JP" altLang="en-US" sz="2000" dirty="0" smtClean="0"/>
              <a:t>しれません</a:t>
            </a:r>
            <a:endParaRPr lang="en-US" altLang="ja-JP" sz="2000" dirty="0" smtClean="0"/>
          </a:p>
          <a:p>
            <a:pPr marL="0" indent="0">
              <a:buNone/>
            </a:pPr>
            <a:r>
              <a:rPr lang="en-US" altLang="ja-JP" sz="2000" dirty="0" smtClean="0"/>
              <a:t>Python</a:t>
            </a:r>
            <a:r>
              <a:rPr lang="ja-JP" altLang="en-US" sz="2000" dirty="0" smtClean="0"/>
              <a:t>は型付けが動的（実行時）に行なわれるので，上からプログラムを実行していって，変数が必要になった瞬間にその型が決まるようなイメージです</a:t>
            </a:r>
            <a:endParaRPr lang="en-US" altLang="ja-JP" sz="2000" dirty="0" smtClean="0"/>
          </a:p>
          <a:p>
            <a:pPr marL="0" indent="0">
              <a:buNone/>
            </a:pPr>
            <a:endParaRPr lang="en-US" altLang="ja-JP" sz="2000" dirty="0" smtClean="0"/>
          </a:p>
        </p:txBody>
      </p:sp>
      <p:sp>
        <p:nvSpPr>
          <p:cNvPr id="5" name="正方形/長方形 4"/>
          <p:cNvSpPr/>
          <p:nvPr/>
        </p:nvSpPr>
        <p:spPr>
          <a:xfrm>
            <a:off x="7013607" y="202130"/>
            <a:ext cx="5016812" cy="6555641"/>
          </a:xfrm>
          <a:prstGeom prst="rect">
            <a:avLst/>
          </a:prstGeom>
          <a:solidFill>
            <a:schemeClr val="bg1"/>
          </a:solidFill>
          <a:ln w="31750">
            <a:solidFill>
              <a:schemeClr val="tx1"/>
            </a:solidFill>
          </a:ln>
        </p:spPr>
        <p:txBody>
          <a:bodyPr wrap="square">
            <a:spAutoFit/>
          </a:bodyPr>
          <a:lstStyle/>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 ex2.py</a:t>
            </a:r>
          </a:p>
          <a:p>
            <a:pPr>
              <a:lnSpc>
                <a:spcPts val="1800"/>
              </a:lnSpc>
            </a:pPr>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en-US" altLang="ja-JP" sz="1600" b="1" dirty="0" err="1">
                <a:solidFill>
                  <a:srgbClr val="008000"/>
                </a:solidFill>
                <a:latin typeface="ＭＳ ゴシック" panose="020B0609070205080204" pitchFamily="49" charset="-128"/>
                <a:ea typeface="ＭＳ ゴシック" panose="020B0609070205080204" pitchFamily="49" charset="-128"/>
              </a:rPr>
              <a:t>int</a:t>
            </a:r>
            <a:endParaRPr lang="en-US" altLang="ja-JP" sz="1600" b="1" dirty="0">
              <a:solidFill>
                <a:srgbClr val="008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1234 </a:t>
            </a:r>
          </a:p>
          <a:p>
            <a:pPr>
              <a:lnSpc>
                <a:spcPts val="1800"/>
              </a:lnSpc>
            </a:pP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a:solidFill>
                  <a:srgbClr val="0000FF"/>
                </a:solidFill>
                <a:latin typeface="ＭＳ ゴシック" panose="020B0609070205080204" pitchFamily="49" charset="-128"/>
                <a:ea typeface="ＭＳ ゴシック" panose="020B0609070205080204" pitchFamily="49" charset="-128"/>
              </a:rPr>
              <a:t>id</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pPr>
              <a:lnSpc>
                <a:spcPts val="1800"/>
              </a:lnSpc>
            </a:pPr>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#float</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1.234</a:t>
            </a:r>
          </a:p>
          <a:p>
            <a:pPr>
              <a:lnSpc>
                <a:spcPts val="1800"/>
              </a:lnSpc>
            </a:pP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a:solidFill>
                  <a:srgbClr val="0000FF"/>
                </a:solidFill>
                <a:latin typeface="ＭＳ ゴシック" panose="020B0609070205080204" pitchFamily="49" charset="-128"/>
                <a:ea typeface="ＭＳ ゴシック" panose="020B0609070205080204" pitchFamily="49" charset="-128"/>
              </a:rPr>
              <a:t>id</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1.2345</a:t>
            </a:r>
          </a:p>
          <a:p>
            <a:pPr>
              <a:lnSpc>
                <a:spcPts val="1800"/>
              </a:lnSpc>
            </a:pP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a:solidFill>
                  <a:srgbClr val="0000FF"/>
                </a:solidFill>
                <a:latin typeface="ＭＳ ゴシック" panose="020B0609070205080204" pitchFamily="49" charset="-128"/>
                <a:ea typeface="ＭＳ ゴシック" panose="020B0609070205080204" pitchFamily="49" charset="-128"/>
              </a:rPr>
              <a:t>id</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1</a:t>
            </a:r>
          </a:p>
          <a:p>
            <a:pPr>
              <a:lnSpc>
                <a:spcPts val="1800"/>
              </a:lnSpc>
            </a:pP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a:solidFill>
                  <a:srgbClr val="0000FF"/>
                </a:solidFill>
                <a:latin typeface="ＭＳ ゴシック" panose="020B0609070205080204" pitchFamily="49" charset="-128"/>
                <a:ea typeface="ＭＳ ゴシック" panose="020B0609070205080204" pitchFamily="49" charset="-128"/>
              </a:rPr>
              <a:t>id</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pPr>
              <a:lnSpc>
                <a:spcPts val="1800"/>
              </a:lnSpc>
            </a:pPr>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#bool</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a:solidFill>
                  <a:srgbClr val="0000FF"/>
                </a:solidFill>
                <a:latin typeface="ＭＳ ゴシック" panose="020B0609070205080204" pitchFamily="49" charset="-128"/>
                <a:ea typeface="ＭＳ ゴシック" panose="020B0609070205080204" pitchFamily="49" charset="-128"/>
              </a:rPr>
              <a:t>True</a:t>
            </a:r>
            <a:r>
              <a:rPr lang="en-US" altLang="ja-JP" sz="1600" b="1" dirty="0">
                <a:solidFill>
                  <a:srgbClr val="000000"/>
                </a:solidFill>
                <a:latin typeface="ＭＳ ゴシック" panose="020B0609070205080204" pitchFamily="49" charset="-128"/>
                <a:ea typeface="ＭＳ ゴシック" panose="020B0609070205080204" pitchFamily="49" charset="-128"/>
              </a:rPr>
              <a:t> </a:t>
            </a:r>
          </a:p>
          <a:p>
            <a:pPr>
              <a:lnSpc>
                <a:spcPts val="1800"/>
              </a:lnSpc>
            </a:pP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a:solidFill>
                  <a:srgbClr val="0000FF"/>
                </a:solidFill>
                <a:latin typeface="ＭＳ ゴシック" panose="020B0609070205080204" pitchFamily="49" charset="-128"/>
                <a:ea typeface="ＭＳ ゴシック" panose="020B0609070205080204" pitchFamily="49" charset="-128"/>
              </a:rPr>
              <a:t>id</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pPr>
              <a:lnSpc>
                <a:spcPts val="1800"/>
              </a:lnSpc>
            </a:pPr>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#string</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a:solidFill>
                  <a:srgbClr val="A31515"/>
                </a:solidFill>
                <a:latin typeface="ＭＳ ゴシック" panose="020B0609070205080204" pitchFamily="49" charset="-128"/>
                <a:ea typeface="ＭＳ ゴシック" panose="020B0609070205080204" pitchFamily="49" charset="-128"/>
              </a:rPr>
              <a:t>"hello, world"</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00FF"/>
                </a:solidFill>
                <a:latin typeface="ＭＳ ゴシック" panose="020B0609070205080204" pitchFamily="49" charset="-128"/>
                <a:ea typeface="ＭＳ ゴシック" panose="020B0609070205080204" pitchFamily="49" charset="-128"/>
              </a:rPr>
              <a:t>type</a:t>
            </a:r>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a:solidFill>
                  <a:srgbClr val="0000FF"/>
                </a:solidFill>
                <a:latin typeface="ＭＳ ゴシック" panose="020B0609070205080204" pitchFamily="49" charset="-128"/>
                <a:ea typeface="ＭＳ ゴシック" panose="020B0609070205080204" pitchFamily="49" charset="-128"/>
              </a:rPr>
              <a:t>id</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pPr>
              <a:lnSpc>
                <a:spcPts val="1800"/>
              </a:lnSpc>
            </a:pPr>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pPr>
              <a:lnSpc>
                <a:spcPts val="1800"/>
              </a:lnSpc>
            </a:pP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型変換例</a:t>
            </a:r>
            <a:r>
              <a:rPr lang="en-US" altLang="ja-JP" sz="1600" b="1" dirty="0">
                <a:solidFill>
                  <a:srgbClr val="008000"/>
                </a:solidFill>
                <a:latin typeface="ＭＳ ゴシック" panose="020B0609070205080204" pitchFamily="49" charset="-128"/>
                <a:ea typeface="ＭＳ ゴシック" panose="020B0609070205080204" pitchFamily="49" charset="-128"/>
              </a:rPr>
              <a:t>: float-&gt;</a:t>
            </a:r>
            <a:r>
              <a:rPr lang="en-US" altLang="ja-JP" sz="1600" b="1" dirty="0" err="1">
                <a:solidFill>
                  <a:srgbClr val="008000"/>
                </a:solidFill>
                <a:latin typeface="ＭＳ ゴシック" panose="020B0609070205080204" pitchFamily="49" charset="-128"/>
                <a:ea typeface="ＭＳ ゴシック" panose="020B0609070205080204" pitchFamily="49" charset="-128"/>
              </a:rPr>
              <a:t>int</a:t>
            </a:r>
            <a:r>
              <a:rPr lang="en-US" altLang="ja-JP" sz="1600" b="1" dirty="0">
                <a:solidFill>
                  <a:srgbClr val="008000"/>
                </a:solidFill>
                <a:latin typeface="ＭＳ ゴシック" panose="020B0609070205080204" pitchFamily="49" charset="-128"/>
                <a:ea typeface="ＭＳ ゴシック" panose="020B0609070205080204" pitchFamily="49" charset="-128"/>
              </a:rPr>
              <a:t>, string-&gt;</a:t>
            </a:r>
            <a:r>
              <a:rPr lang="en-US" altLang="ja-JP" sz="1600" b="1" dirty="0" err="1">
                <a:solidFill>
                  <a:srgbClr val="008000"/>
                </a:solidFill>
                <a:latin typeface="ＭＳ ゴシック" panose="020B0609070205080204" pitchFamily="49" charset="-128"/>
                <a:ea typeface="ＭＳ ゴシック" panose="020B0609070205080204" pitchFamily="49" charset="-128"/>
              </a:rPr>
              <a:t>int</a:t>
            </a:r>
            <a:r>
              <a:rPr lang="en-US" altLang="ja-JP" sz="1600" b="1" dirty="0">
                <a:solidFill>
                  <a:srgbClr val="008000"/>
                </a:solidFill>
                <a:latin typeface="ＭＳ ゴシック" panose="020B0609070205080204" pitchFamily="49" charset="-128"/>
                <a:ea typeface="ＭＳ ゴシック" panose="020B0609070205080204" pitchFamily="49" charset="-128"/>
              </a:rPr>
              <a:t>, </a:t>
            </a:r>
            <a:r>
              <a:rPr lang="en-US" altLang="ja-JP" sz="1600" b="1" dirty="0" err="1">
                <a:solidFill>
                  <a:srgbClr val="008000"/>
                </a:solidFill>
                <a:latin typeface="ＭＳ ゴシック" panose="020B0609070205080204" pitchFamily="49" charset="-128"/>
                <a:ea typeface="ＭＳ ゴシック" panose="020B0609070205080204" pitchFamily="49" charset="-128"/>
              </a:rPr>
              <a:t>int</a:t>
            </a:r>
            <a:r>
              <a:rPr lang="en-US" altLang="ja-JP" sz="1600" b="1" dirty="0">
                <a:solidFill>
                  <a:srgbClr val="008000"/>
                </a:solidFill>
                <a:latin typeface="ＭＳ ゴシック" panose="020B0609070205080204" pitchFamily="49" charset="-128"/>
                <a:ea typeface="ＭＳ ゴシック" panose="020B0609070205080204" pitchFamily="49" charset="-128"/>
              </a:rPr>
              <a:t>-&gt;float</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err="1">
                <a:solidFill>
                  <a:srgbClr val="2B91AF"/>
                </a:solidFill>
                <a:latin typeface="ＭＳ ゴシック" panose="020B0609070205080204" pitchFamily="49" charset="-128"/>
                <a:ea typeface="ＭＳ ゴシック" panose="020B0609070205080204" pitchFamily="49" charset="-128"/>
              </a:rPr>
              <a:t>int</a:t>
            </a:r>
            <a:r>
              <a:rPr lang="en-US" altLang="ja-JP" sz="1600" b="1" dirty="0">
                <a:solidFill>
                  <a:srgbClr val="000000"/>
                </a:solidFill>
                <a:latin typeface="ＭＳ ゴシック" panose="020B0609070205080204" pitchFamily="49" charset="-128"/>
                <a:ea typeface="ＭＳ ゴシック" panose="020B0609070205080204" pitchFamily="49" charset="-128"/>
              </a:rPr>
              <a:t>(16.2)</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err="1">
                <a:solidFill>
                  <a:srgbClr val="2B91AF"/>
                </a:solidFill>
                <a:latin typeface="ＭＳ ゴシック" panose="020B0609070205080204" pitchFamily="49" charset="-128"/>
                <a:ea typeface="ＭＳ ゴシック" panose="020B0609070205080204" pitchFamily="49" charset="-128"/>
              </a:rPr>
              <a:t>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'16'</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pPr>
              <a:lnSpc>
                <a:spcPts val="1800"/>
              </a:lnSpc>
            </a:pPr>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a:solidFill>
                  <a:srgbClr val="2B91AF"/>
                </a:solidFill>
                <a:latin typeface="ＭＳ ゴシック" panose="020B0609070205080204" pitchFamily="49" charset="-128"/>
                <a:ea typeface="ＭＳ ゴシック" panose="020B0609070205080204" pitchFamily="49" charset="-128"/>
              </a:rPr>
              <a:t>float</a:t>
            </a:r>
            <a:r>
              <a:rPr lang="en-US" altLang="ja-JP" sz="1600" b="1" dirty="0">
                <a:solidFill>
                  <a:srgbClr val="000000"/>
                </a:solidFill>
                <a:latin typeface="ＭＳ ゴシック" panose="020B0609070205080204" pitchFamily="49" charset="-128"/>
                <a:ea typeface="ＭＳ ゴシック" panose="020B0609070205080204" pitchFamily="49" charset="-128"/>
              </a:rPr>
              <a:t>(16)</a:t>
            </a:r>
            <a:endParaRPr lang="en-US" altLang="ja-JP" sz="1600" b="1"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
        <p:nvSpPr>
          <p:cNvPr id="4" name="タイトル 3"/>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1929061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3937" y="319971"/>
            <a:ext cx="7473584" cy="733270"/>
          </a:xfrm>
        </p:spPr>
        <p:txBody>
          <a:bodyPr>
            <a:normAutofit/>
          </a:bodyPr>
          <a:lstStyle/>
          <a:p>
            <a:r>
              <a:rPr kumimoji="1" lang="en-US" altLang="ja-JP" sz="3600" b="1" dirty="0" smtClean="0"/>
              <a:t>Ex3.py </a:t>
            </a:r>
            <a:r>
              <a:rPr kumimoji="1" lang="ja-JP" altLang="en-US" sz="3600" b="1" dirty="0" smtClean="0"/>
              <a:t>コマンドライン引数</a:t>
            </a:r>
            <a:endParaRPr kumimoji="1" lang="ja-JP" altLang="en-US" sz="3600" b="1" dirty="0"/>
          </a:p>
        </p:txBody>
      </p:sp>
      <p:sp>
        <p:nvSpPr>
          <p:cNvPr id="3" name="コンテンツ プレースホルダー 2"/>
          <p:cNvSpPr>
            <a:spLocks noGrp="1"/>
          </p:cNvSpPr>
          <p:nvPr>
            <p:ph idx="1"/>
          </p:nvPr>
        </p:nvSpPr>
        <p:spPr>
          <a:xfrm>
            <a:off x="323937" y="1298568"/>
            <a:ext cx="6468749" cy="5189318"/>
          </a:xfrm>
        </p:spPr>
        <p:txBody>
          <a:bodyPr>
            <a:normAutofit/>
          </a:bodyPr>
          <a:lstStyle/>
          <a:p>
            <a:pPr marL="0" indent="0">
              <a:lnSpc>
                <a:spcPct val="100000"/>
              </a:lnSpc>
              <a:spcBef>
                <a:spcPts val="600"/>
              </a:spcBef>
              <a:buNone/>
            </a:pPr>
            <a:r>
              <a:rPr lang="ja-JP" altLang="en-US" sz="2000" dirty="0" smtClean="0"/>
              <a:t>コマンドライン引数とは，コマンドラインから</a:t>
            </a:r>
            <a:r>
              <a:rPr lang="en-US" altLang="ja-JP" sz="2000" dirty="0" smtClean="0"/>
              <a:t>python</a:t>
            </a:r>
            <a:r>
              <a:rPr lang="ja-JP" altLang="en-US" sz="2000" dirty="0" smtClean="0"/>
              <a:t>を起動する際に，</a:t>
            </a:r>
            <a:r>
              <a:rPr lang="ja-JP" altLang="en-US" sz="2000" dirty="0"/>
              <a:t>下のよう</a:t>
            </a:r>
            <a:r>
              <a:rPr lang="ja-JP" altLang="en-US" sz="2000" dirty="0" smtClean="0"/>
              <a:t>に与える引数の事です</a:t>
            </a:r>
            <a:endParaRPr lang="en-US" altLang="ja-JP" sz="2000" dirty="0" smtClean="0"/>
          </a:p>
          <a:p>
            <a:pPr marL="0" indent="0">
              <a:lnSpc>
                <a:spcPct val="100000"/>
              </a:lnSpc>
              <a:spcBef>
                <a:spcPts val="600"/>
              </a:spcBef>
              <a:buNone/>
            </a:pPr>
            <a:endParaRPr lang="en-US" altLang="ja-JP" sz="2000" dirty="0"/>
          </a:p>
          <a:p>
            <a:pPr marL="0" indent="0">
              <a:lnSpc>
                <a:spcPct val="100000"/>
              </a:lnSpc>
              <a:spcBef>
                <a:spcPts val="600"/>
              </a:spcBef>
              <a:buNone/>
            </a:pPr>
            <a:endParaRPr lang="en-US" altLang="ja-JP" sz="2000" dirty="0" smtClean="0"/>
          </a:p>
          <a:p>
            <a:pPr marL="0" indent="0">
              <a:lnSpc>
                <a:spcPct val="100000"/>
              </a:lnSpc>
              <a:spcBef>
                <a:spcPts val="600"/>
              </a:spcBef>
              <a:buNone/>
            </a:pPr>
            <a:r>
              <a:rPr lang="ja-JP" altLang="en-US" sz="2000" dirty="0" smtClean="0"/>
              <a:t>この</a:t>
            </a:r>
            <a:r>
              <a:rPr lang="ja-JP" altLang="en-US" sz="2000" dirty="0"/>
              <a:t>例</a:t>
            </a:r>
            <a:r>
              <a:rPr lang="ja-JP" altLang="en-US" sz="2000" dirty="0" smtClean="0"/>
              <a:t>では，</a:t>
            </a:r>
            <a:r>
              <a:rPr lang="en-US" altLang="ja-JP" sz="2000" dirty="0" smtClean="0"/>
              <a:t>3</a:t>
            </a:r>
            <a:r>
              <a:rPr lang="ja-JP" altLang="en-US" sz="2000" dirty="0" smtClean="0"/>
              <a:t>個の文字列</a:t>
            </a:r>
            <a:r>
              <a:rPr lang="en-US" altLang="ja-JP" sz="2000" dirty="0"/>
              <a:t>『</a:t>
            </a:r>
            <a:r>
              <a:rPr lang="en-US" altLang="ja-JP" sz="2000" dirty="0" smtClean="0"/>
              <a:t>arg1』『arg2』『5』</a:t>
            </a:r>
            <a:r>
              <a:rPr lang="ja-JP" altLang="en-US" sz="2000" dirty="0" smtClean="0"/>
              <a:t>を引数として与えています</a:t>
            </a:r>
            <a:endParaRPr lang="en-US" altLang="ja-JP" sz="2000" dirty="0" smtClean="0"/>
          </a:p>
          <a:p>
            <a:pPr marL="0" indent="0">
              <a:lnSpc>
                <a:spcPct val="100000"/>
              </a:lnSpc>
              <a:spcBef>
                <a:spcPts val="600"/>
              </a:spcBef>
              <a:buNone/>
            </a:pPr>
            <a:endParaRPr lang="en-US" altLang="ja-JP" sz="2000" dirty="0" smtClean="0"/>
          </a:p>
          <a:p>
            <a:pPr marL="0" indent="0">
              <a:buNone/>
            </a:pPr>
            <a:r>
              <a:rPr lang="ja-JP" altLang="en-US" sz="2000" b="1" dirty="0">
                <a:solidFill>
                  <a:srgbClr val="C00000"/>
                </a:solidFill>
              </a:rPr>
              <a:t>実習</a:t>
            </a:r>
            <a:r>
              <a:rPr lang="en-US" altLang="ja-JP" sz="2000" b="1" dirty="0">
                <a:solidFill>
                  <a:srgbClr val="C00000"/>
                </a:solidFill>
              </a:rPr>
              <a:t>: 3</a:t>
            </a:r>
            <a:r>
              <a:rPr lang="ja-JP" altLang="en-US" sz="2000" b="1" dirty="0">
                <a:solidFill>
                  <a:srgbClr val="C00000"/>
                </a:solidFill>
              </a:rPr>
              <a:t>個の引数を受け取る右のコードの動作を確認して</a:t>
            </a:r>
            <a:r>
              <a:rPr lang="ja-JP" altLang="en-US" sz="2000" b="1" dirty="0" smtClean="0">
                <a:solidFill>
                  <a:srgbClr val="C00000"/>
                </a:solidFill>
              </a:rPr>
              <a:t>ください．また，引数を変化させてみてください．実行コマンドは</a:t>
            </a:r>
            <a:r>
              <a:rPr lang="ja-JP" altLang="en-US" sz="2000" b="1" dirty="0">
                <a:solidFill>
                  <a:srgbClr val="C00000"/>
                </a:solidFill>
              </a:rPr>
              <a:t>以下</a:t>
            </a:r>
            <a:r>
              <a:rPr lang="ja-JP" altLang="en-US" sz="2000" b="1" dirty="0" smtClean="0">
                <a:solidFill>
                  <a:srgbClr val="C00000"/>
                </a:solidFill>
              </a:rPr>
              <a:t>の通り</a:t>
            </a:r>
            <a:r>
              <a:rPr lang="en-US" altLang="ja-JP" sz="2000" b="1" dirty="0">
                <a:solidFill>
                  <a:srgbClr val="C00000"/>
                </a:solidFill>
              </a:rPr>
              <a:t>;</a:t>
            </a:r>
            <a:endParaRPr lang="en-US" altLang="ja-JP" sz="2000" b="1" dirty="0" smtClean="0">
              <a:solidFill>
                <a:srgbClr val="C00000"/>
              </a:solidFill>
            </a:endParaRPr>
          </a:p>
          <a:p>
            <a:pPr marL="0" indent="0">
              <a:buNone/>
            </a:pPr>
            <a:endParaRPr lang="en-US" altLang="ja-JP" sz="2000" b="1" dirty="0">
              <a:solidFill>
                <a:srgbClr val="C00000"/>
              </a:solidFill>
            </a:endParaRPr>
          </a:p>
          <a:p>
            <a:pPr marL="0" indent="0">
              <a:buNone/>
            </a:pPr>
            <a:endParaRPr lang="en-US" altLang="ja-JP" sz="2000" b="1" dirty="0">
              <a:solidFill>
                <a:srgbClr val="C00000"/>
              </a:solidFill>
            </a:endParaRPr>
          </a:p>
          <a:p>
            <a:pPr marL="0" indent="0">
              <a:lnSpc>
                <a:spcPct val="100000"/>
              </a:lnSpc>
              <a:spcBef>
                <a:spcPts val="600"/>
              </a:spcBef>
              <a:buNone/>
            </a:pPr>
            <a:endParaRPr lang="en-US" altLang="ja-JP" sz="2000" dirty="0"/>
          </a:p>
        </p:txBody>
      </p:sp>
      <p:sp>
        <p:nvSpPr>
          <p:cNvPr id="4" name="正方形/長方形 3"/>
          <p:cNvSpPr/>
          <p:nvPr/>
        </p:nvSpPr>
        <p:spPr>
          <a:xfrm>
            <a:off x="7563556" y="1366521"/>
            <a:ext cx="3726997" cy="3170099"/>
          </a:xfrm>
          <a:prstGeom prst="rect">
            <a:avLst/>
          </a:prstGeom>
          <a:solidFill>
            <a:schemeClr val="bg1"/>
          </a:solidFill>
          <a:ln w="31750">
            <a:solidFill>
              <a:schemeClr val="tx1"/>
            </a:solidFill>
          </a:ln>
        </p:spPr>
        <p:txBody>
          <a:bodyPr wrap="square">
            <a:spAutoFit/>
          </a:bodyPr>
          <a:lstStyle/>
          <a:p>
            <a:r>
              <a:rPr lang="en-US" altLang="ja-JP" sz="2000"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2000" dirty="0">
                <a:solidFill>
                  <a:srgbClr val="008000"/>
                </a:solidFill>
                <a:latin typeface="ＭＳ ゴシック" panose="020B0609070205080204" pitchFamily="49" charset="-128"/>
                <a:ea typeface="ＭＳ ゴシック" panose="020B0609070205080204" pitchFamily="49" charset="-128"/>
              </a:rPr>
              <a:t># ex3.py</a:t>
            </a:r>
          </a:p>
          <a:p>
            <a:endParaRPr lang="ja-JP" altLang="en-US" sz="2000" dirty="0">
              <a:solidFill>
                <a:srgbClr val="000000"/>
              </a:solidFill>
              <a:latin typeface="ＭＳ ゴシック" panose="020B0609070205080204" pitchFamily="49" charset="-128"/>
              <a:ea typeface="ＭＳ ゴシック" panose="020B0609070205080204" pitchFamily="49" charset="-128"/>
            </a:endParaRPr>
          </a:p>
          <a:p>
            <a:r>
              <a:rPr lang="en-US" altLang="ja-JP" sz="2000" dirty="0">
                <a:solidFill>
                  <a:srgbClr val="0000FF"/>
                </a:solidFill>
                <a:latin typeface="ＭＳ ゴシック" panose="020B0609070205080204" pitchFamily="49" charset="-128"/>
                <a:ea typeface="ＭＳ ゴシック" panose="020B0609070205080204" pitchFamily="49" charset="-128"/>
              </a:rPr>
              <a:t>import</a:t>
            </a:r>
            <a:r>
              <a:rPr lang="en-US" altLang="ja-JP" sz="2000" dirty="0">
                <a:solidFill>
                  <a:srgbClr val="000000"/>
                </a:solidFill>
                <a:latin typeface="ＭＳ ゴシック" panose="020B0609070205080204" pitchFamily="49" charset="-128"/>
                <a:ea typeface="ＭＳ ゴシック" panose="020B0609070205080204" pitchFamily="49" charset="-128"/>
              </a:rPr>
              <a:t> </a:t>
            </a:r>
            <a:r>
              <a:rPr lang="en-US" altLang="ja-JP" sz="2000" dirty="0" smtClean="0">
                <a:solidFill>
                  <a:srgbClr val="000000"/>
                </a:solidFill>
                <a:latin typeface="ＭＳ ゴシック" panose="020B0609070205080204" pitchFamily="49" charset="-128"/>
                <a:ea typeface="ＭＳ ゴシック" panose="020B0609070205080204" pitchFamily="49" charset="-128"/>
              </a:rPr>
              <a:t>sys</a:t>
            </a:r>
          </a:p>
          <a:p>
            <a:endParaRPr lang="en-US" altLang="ja-JP" sz="2000" dirty="0">
              <a:solidFill>
                <a:srgbClr val="000000"/>
              </a:solidFill>
              <a:latin typeface="ＭＳ ゴシック" panose="020B0609070205080204" pitchFamily="49" charset="-128"/>
              <a:ea typeface="ＭＳ ゴシック" panose="020B0609070205080204" pitchFamily="49" charset="-128"/>
            </a:endParaRPr>
          </a:p>
          <a:p>
            <a:r>
              <a:rPr lang="en-US" altLang="ja-JP" sz="2000" dirty="0">
                <a:solidFill>
                  <a:srgbClr val="000000"/>
                </a:solidFill>
                <a:latin typeface="ＭＳ ゴシック" panose="020B0609070205080204" pitchFamily="49" charset="-128"/>
                <a:ea typeface="ＭＳ ゴシック" panose="020B0609070205080204" pitchFamily="49" charset="-128"/>
              </a:rPr>
              <a:t>a1 = </a:t>
            </a:r>
            <a:r>
              <a:rPr lang="en-US" altLang="ja-JP" sz="2000" dirty="0" err="1">
                <a:solidFill>
                  <a:srgbClr val="000000"/>
                </a:solidFill>
                <a:latin typeface="ＭＳ ゴシック" panose="020B0609070205080204" pitchFamily="49" charset="-128"/>
                <a:ea typeface="ＭＳ ゴシック" panose="020B0609070205080204" pitchFamily="49" charset="-128"/>
              </a:rPr>
              <a:t>sys.argv</a:t>
            </a:r>
            <a:r>
              <a:rPr lang="en-US" altLang="ja-JP" sz="2000" dirty="0">
                <a:solidFill>
                  <a:srgbClr val="000000"/>
                </a:solidFill>
                <a:latin typeface="ＭＳ ゴシック" panose="020B0609070205080204" pitchFamily="49" charset="-128"/>
                <a:ea typeface="ＭＳ ゴシック" panose="020B0609070205080204" pitchFamily="49" charset="-128"/>
              </a:rPr>
              <a:t>[1]</a:t>
            </a:r>
          </a:p>
          <a:p>
            <a:r>
              <a:rPr lang="en-US" altLang="ja-JP" sz="2000" dirty="0">
                <a:solidFill>
                  <a:srgbClr val="000000"/>
                </a:solidFill>
                <a:latin typeface="ＭＳ ゴシック" panose="020B0609070205080204" pitchFamily="49" charset="-128"/>
                <a:ea typeface="ＭＳ ゴシック" panose="020B0609070205080204" pitchFamily="49" charset="-128"/>
              </a:rPr>
              <a:t>a2 = </a:t>
            </a:r>
            <a:r>
              <a:rPr lang="en-US" altLang="ja-JP" sz="2000" dirty="0" err="1">
                <a:solidFill>
                  <a:srgbClr val="000000"/>
                </a:solidFill>
                <a:latin typeface="ＭＳ ゴシック" panose="020B0609070205080204" pitchFamily="49" charset="-128"/>
                <a:ea typeface="ＭＳ ゴシック" panose="020B0609070205080204" pitchFamily="49" charset="-128"/>
              </a:rPr>
              <a:t>sys.argv</a:t>
            </a:r>
            <a:r>
              <a:rPr lang="en-US" altLang="ja-JP" sz="2000" dirty="0">
                <a:solidFill>
                  <a:srgbClr val="000000"/>
                </a:solidFill>
                <a:latin typeface="ＭＳ ゴシック" panose="020B0609070205080204" pitchFamily="49" charset="-128"/>
                <a:ea typeface="ＭＳ ゴシック" panose="020B0609070205080204" pitchFamily="49" charset="-128"/>
              </a:rPr>
              <a:t>[2]</a:t>
            </a:r>
          </a:p>
          <a:p>
            <a:r>
              <a:rPr lang="en-US" altLang="ja-JP" sz="2000" dirty="0">
                <a:solidFill>
                  <a:srgbClr val="000000"/>
                </a:solidFill>
                <a:latin typeface="ＭＳ ゴシック" panose="020B0609070205080204" pitchFamily="49" charset="-128"/>
                <a:ea typeface="ＭＳ ゴシック" panose="020B0609070205080204" pitchFamily="49" charset="-128"/>
              </a:rPr>
              <a:t>a3 = </a:t>
            </a:r>
            <a:r>
              <a:rPr lang="en-US" altLang="ja-JP" sz="2000" dirty="0" err="1">
                <a:solidFill>
                  <a:srgbClr val="000000"/>
                </a:solidFill>
                <a:latin typeface="ＭＳ ゴシック" panose="020B0609070205080204" pitchFamily="49" charset="-128"/>
                <a:ea typeface="ＭＳ ゴシック" panose="020B0609070205080204" pitchFamily="49" charset="-128"/>
              </a:rPr>
              <a:t>sys.argv</a:t>
            </a:r>
            <a:r>
              <a:rPr lang="en-US" altLang="ja-JP" sz="2000" dirty="0">
                <a:solidFill>
                  <a:srgbClr val="000000"/>
                </a:solidFill>
                <a:latin typeface="ＭＳ ゴシック" panose="020B0609070205080204" pitchFamily="49" charset="-128"/>
                <a:ea typeface="ＭＳ ゴシック" panose="020B0609070205080204" pitchFamily="49" charset="-128"/>
              </a:rPr>
              <a:t>[3]</a:t>
            </a:r>
          </a:p>
          <a:p>
            <a:r>
              <a:rPr lang="en-US" altLang="ja-JP" sz="2000" dirty="0">
                <a:solidFill>
                  <a:srgbClr val="0000FF"/>
                </a:solidFill>
                <a:latin typeface="ＭＳ ゴシック" panose="020B0609070205080204" pitchFamily="49" charset="-128"/>
                <a:ea typeface="ＭＳ ゴシック" panose="020B0609070205080204" pitchFamily="49" charset="-128"/>
              </a:rPr>
              <a:t>print</a:t>
            </a:r>
            <a:r>
              <a:rPr lang="en-US" altLang="ja-JP" sz="2000" dirty="0">
                <a:solidFill>
                  <a:srgbClr val="000000"/>
                </a:solidFill>
                <a:latin typeface="ＭＳ ゴシック" panose="020B0609070205080204" pitchFamily="49" charset="-128"/>
                <a:ea typeface="ＭＳ ゴシック" panose="020B0609070205080204" pitchFamily="49" charset="-128"/>
              </a:rPr>
              <a:t>(a1, a2, a3</a:t>
            </a:r>
            <a:r>
              <a:rPr lang="en-US" altLang="ja-JP" sz="2000" dirty="0" smtClean="0">
                <a:solidFill>
                  <a:srgbClr val="000000"/>
                </a:solidFill>
                <a:latin typeface="ＭＳ ゴシック" panose="020B0609070205080204" pitchFamily="49" charset="-128"/>
                <a:ea typeface="ＭＳ ゴシック" panose="020B0609070205080204" pitchFamily="49" charset="-128"/>
              </a:rPr>
              <a:t>)</a:t>
            </a:r>
          </a:p>
          <a:p>
            <a:endParaRPr lang="en-US" altLang="ja-JP" sz="2000" dirty="0">
              <a:solidFill>
                <a:srgbClr val="000000"/>
              </a:solidFill>
              <a:latin typeface="ＭＳ ゴシック" panose="020B0609070205080204" pitchFamily="49" charset="-128"/>
              <a:ea typeface="ＭＳ ゴシック" panose="020B0609070205080204" pitchFamily="49" charset="-128"/>
            </a:endParaRPr>
          </a:p>
        </p:txBody>
      </p:sp>
      <p:sp>
        <p:nvSpPr>
          <p:cNvPr id="5" name="正方形/長方形 4"/>
          <p:cNvSpPr/>
          <p:nvPr/>
        </p:nvSpPr>
        <p:spPr>
          <a:xfrm>
            <a:off x="398397" y="2024909"/>
            <a:ext cx="6133032" cy="584775"/>
          </a:xfrm>
          <a:prstGeom prst="rect">
            <a:avLst/>
          </a:prstGeom>
          <a:solidFill>
            <a:schemeClr val="tx1"/>
          </a:solidFill>
        </p:spPr>
        <p:txBody>
          <a:bodyPr wrap="square">
            <a:spAutoFit/>
          </a:bodyPr>
          <a:lstStyle/>
          <a:p>
            <a:r>
              <a:rPr lang="en-US" altLang="ja-JP" sz="3200" dirty="0">
                <a:solidFill>
                  <a:schemeClr val="bg1"/>
                </a:solidFill>
              </a:rPr>
              <a:t>&gt; python </a:t>
            </a:r>
            <a:r>
              <a:rPr lang="en-US" altLang="ja-JP" sz="3200" dirty="0" smtClean="0">
                <a:solidFill>
                  <a:schemeClr val="bg1"/>
                </a:solidFill>
              </a:rPr>
              <a:t>ex3.py</a:t>
            </a:r>
            <a:r>
              <a:rPr lang="ja-JP" altLang="en-US" sz="3200" dirty="0" smtClean="0">
                <a:solidFill>
                  <a:schemeClr val="bg1"/>
                </a:solidFill>
              </a:rPr>
              <a:t>  </a:t>
            </a:r>
            <a:r>
              <a:rPr lang="en-US" altLang="ja-JP" sz="3200" dirty="0" smtClean="0">
                <a:solidFill>
                  <a:schemeClr val="bg1"/>
                </a:solidFill>
              </a:rPr>
              <a:t>arg1  arg2 5</a:t>
            </a:r>
            <a:endParaRPr lang="ja-JP" altLang="en-US" sz="3200" dirty="0">
              <a:solidFill>
                <a:schemeClr val="bg1"/>
              </a:solidFill>
            </a:endParaRPr>
          </a:p>
        </p:txBody>
      </p:sp>
      <p:sp>
        <p:nvSpPr>
          <p:cNvPr id="6" name="コンテンツ プレースホルダー 2"/>
          <p:cNvSpPr txBox="1">
            <a:spLocks/>
          </p:cNvSpPr>
          <p:nvPr/>
        </p:nvSpPr>
        <p:spPr>
          <a:xfrm>
            <a:off x="7213601" y="4927502"/>
            <a:ext cx="4978400" cy="22860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10000"/>
              </a:lnSpc>
              <a:spcBef>
                <a:spcPts val="600"/>
              </a:spcBef>
              <a:buNone/>
            </a:pPr>
            <a:r>
              <a:rPr lang="en-US" altLang="ja-JP" sz="2000" dirty="0" smtClean="0">
                <a:solidFill>
                  <a:srgbClr val="00B050"/>
                </a:solidFill>
              </a:rPr>
              <a:t>※</a:t>
            </a:r>
            <a:r>
              <a:rPr lang="ja-JP" altLang="en-US" sz="2000" dirty="0" smtClean="0">
                <a:solidFill>
                  <a:srgbClr val="00B050"/>
                </a:solidFill>
              </a:rPr>
              <a:t> </a:t>
            </a:r>
            <a:r>
              <a:rPr lang="en-US" altLang="ja-JP" sz="2000" dirty="0">
                <a:solidFill>
                  <a:srgbClr val="00B050"/>
                </a:solidFill>
              </a:rPr>
              <a:t>『import sys</a:t>
            </a:r>
            <a:r>
              <a:rPr lang="en-US" altLang="ja-JP" sz="2000" dirty="0" smtClean="0">
                <a:solidFill>
                  <a:srgbClr val="00B050"/>
                </a:solidFill>
              </a:rPr>
              <a:t>』</a:t>
            </a:r>
            <a:r>
              <a:rPr lang="ja-JP" altLang="en-US" sz="2000" dirty="0" smtClean="0">
                <a:solidFill>
                  <a:srgbClr val="00B050"/>
                </a:solidFill>
              </a:rPr>
              <a:t>は引数読み込みのためのライブラリを利用する準備</a:t>
            </a:r>
            <a:endParaRPr lang="en-US" altLang="ja-JP" sz="2000" dirty="0" smtClean="0">
              <a:solidFill>
                <a:srgbClr val="00B050"/>
              </a:solidFill>
            </a:endParaRPr>
          </a:p>
          <a:p>
            <a:pPr marL="0" indent="0">
              <a:lnSpc>
                <a:spcPct val="110000"/>
              </a:lnSpc>
              <a:spcBef>
                <a:spcPts val="600"/>
              </a:spcBef>
              <a:buNone/>
            </a:pPr>
            <a:r>
              <a:rPr lang="en-US" altLang="ja-JP" sz="2000" dirty="0" smtClean="0">
                <a:solidFill>
                  <a:srgbClr val="00B050"/>
                </a:solidFill>
              </a:rPr>
              <a:t>※ </a:t>
            </a:r>
            <a:r>
              <a:rPr lang="en-US" altLang="ja-JP" sz="2000" dirty="0">
                <a:solidFill>
                  <a:srgbClr val="00B050"/>
                </a:solidFill>
              </a:rPr>
              <a:t>『</a:t>
            </a:r>
            <a:r>
              <a:rPr lang="en-US" altLang="ja-JP" sz="2000" dirty="0" err="1" smtClean="0">
                <a:solidFill>
                  <a:srgbClr val="00B050"/>
                </a:solidFill>
              </a:rPr>
              <a:t>sys.argv</a:t>
            </a:r>
            <a:r>
              <a:rPr lang="en-US" altLang="ja-JP" sz="2000" dirty="0" smtClean="0">
                <a:solidFill>
                  <a:srgbClr val="00B050"/>
                </a:solidFill>
              </a:rPr>
              <a:t>[</a:t>
            </a:r>
            <a:r>
              <a:rPr lang="en-US" altLang="ja-JP" sz="2000" dirty="0" err="1" smtClean="0">
                <a:solidFill>
                  <a:srgbClr val="00B050"/>
                </a:solidFill>
              </a:rPr>
              <a:t>i</a:t>
            </a:r>
            <a:r>
              <a:rPr lang="en-US" altLang="ja-JP" sz="2000" dirty="0" smtClean="0">
                <a:solidFill>
                  <a:srgbClr val="00B050"/>
                </a:solidFill>
              </a:rPr>
              <a:t>]』</a:t>
            </a:r>
            <a:r>
              <a:rPr lang="ja-JP" altLang="en-US" sz="2000" dirty="0" smtClean="0">
                <a:solidFill>
                  <a:srgbClr val="00B050"/>
                </a:solidFill>
              </a:rPr>
              <a:t>に</a:t>
            </a:r>
            <a:r>
              <a:rPr lang="en-US" altLang="ja-JP" sz="2000" dirty="0" err="1" smtClean="0">
                <a:solidFill>
                  <a:srgbClr val="00B050"/>
                </a:solidFill>
              </a:rPr>
              <a:t>i</a:t>
            </a:r>
            <a:r>
              <a:rPr lang="ja-JP" altLang="en-US" sz="2000" dirty="0" smtClean="0">
                <a:solidFill>
                  <a:srgbClr val="00B050"/>
                </a:solidFill>
              </a:rPr>
              <a:t>番目の引数が入る</a:t>
            </a:r>
            <a:endParaRPr lang="en-US" altLang="ja-JP" sz="2000" dirty="0" smtClean="0">
              <a:solidFill>
                <a:srgbClr val="00B050"/>
              </a:solidFill>
            </a:endParaRPr>
          </a:p>
          <a:p>
            <a:pPr marL="0" indent="0">
              <a:lnSpc>
                <a:spcPct val="110000"/>
              </a:lnSpc>
              <a:spcBef>
                <a:spcPts val="600"/>
              </a:spcBef>
              <a:buNone/>
            </a:pPr>
            <a:r>
              <a:rPr lang="en-US" altLang="ja-JP" sz="2000" dirty="0" smtClean="0">
                <a:solidFill>
                  <a:srgbClr val="00B050"/>
                </a:solidFill>
              </a:rPr>
              <a:t>※ </a:t>
            </a:r>
            <a:r>
              <a:rPr lang="ja-JP" altLang="en-US" sz="2000" dirty="0" smtClean="0">
                <a:solidFill>
                  <a:srgbClr val="00B050"/>
                </a:solidFill>
              </a:rPr>
              <a:t>引数は文字列型</a:t>
            </a:r>
            <a:endParaRPr lang="en-US" altLang="ja-JP" sz="2000" dirty="0">
              <a:solidFill>
                <a:srgbClr val="00B050"/>
              </a:solidFill>
            </a:endParaRPr>
          </a:p>
        </p:txBody>
      </p:sp>
      <p:sp>
        <p:nvSpPr>
          <p:cNvPr id="7" name="コンテンツ プレースホルダー 2"/>
          <p:cNvSpPr txBox="1">
            <a:spLocks/>
          </p:cNvSpPr>
          <p:nvPr/>
        </p:nvSpPr>
        <p:spPr>
          <a:xfrm>
            <a:off x="323937" y="3765996"/>
            <a:ext cx="6770199" cy="2388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sz="2000" b="1" dirty="0" smtClean="0">
              <a:solidFill>
                <a:srgbClr val="C00000"/>
              </a:solidFill>
            </a:endParaRPr>
          </a:p>
        </p:txBody>
      </p:sp>
      <p:sp>
        <p:nvSpPr>
          <p:cNvPr id="8" name="正方形/長方形 7"/>
          <p:cNvSpPr/>
          <p:nvPr/>
        </p:nvSpPr>
        <p:spPr>
          <a:xfrm>
            <a:off x="412912" y="4855194"/>
            <a:ext cx="6133032" cy="584775"/>
          </a:xfrm>
          <a:prstGeom prst="rect">
            <a:avLst/>
          </a:prstGeom>
          <a:solidFill>
            <a:schemeClr val="tx1"/>
          </a:solidFill>
        </p:spPr>
        <p:txBody>
          <a:bodyPr wrap="square">
            <a:spAutoFit/>
          </a:bodyPr>
          <a:lstStyle/>
          <a:p>
            <a:r>
              <a:rPr lang="en-US" altLang="ja-JP" sz="3200" dirty="0">
                <a:solidFill>
                  <a:schemeClr val="bg1"/>
                </a:solidFill>
              </a:rPr>
              <a:t>&gt; python </a:t>
            </a:r>
            <a:r>
              <a:rPr lang="en-US" altLang="ja-JP" sz="3200" dirty="0" smtClean="0">
                <a:solidFill>
                  <a:schemeClr val="bg1"/>
                </a:solidFill>
              </a:rPr>
              <a:t>ex3.py</a:t>
            </a:r>
            <a:r>
              <a:rPr lang="ja-JP" altLang="en-US" sz="3200" dirty="0" smtClean="0">
                <a:solidFill>
                  <a:schemeClr val="bg1"/>
                </a:solidFill>
              </a:rPr>
              <a:t>  </a:t>
            </a:r>
            <a:r>
              <a:rPr lang="en-US" altLang="ja-JP" sz="3200" dirty="0" err="1" smtClean="0">
                <a:solidFill>
                  <a:schemeClr val="bg1"/>
                </a:solidFill>
              </a:rPr>
              <a:t>aaa</a:t>
            </a:r>
            <a:r>
              <a:rPr lang="en-US" altLang="ja-JP" sz="3200" dirty="0" smtClean="0">
                <a:solidFill>
                  <a:schemeClr val="bg1"/>
                </a:solidFill>
              </a:rPr>
              <a:t>  </a:t>
            </a:r>
            <a:r>
              <a:rPr lang="en-US" altLang="ja-JP" sz="3200" dirty="0" err="1" smtClean="0">
                <a:solidFill>
                  <a:schemeClr val="bg1"/>
                </a:solidFill>
              </a:rPr>
              <a:t>bbb</a:t>
            </a:r>
            <a:r>
              <a:rPr lang="en-US" altLang="ja-JP" sz="3200" dirty="0" smtClean="0">
                <a:solidFill>
                  <a:schemeClr val="bg1"/>
                </a:solidFill>
              </a:rPr>
              <a:t> ccc</a:t>
            </a:r>
            <a:endParaRPr lang="ja-JP" altLang="en-US" sz="3200" dirty="0">
              <a:solidFill>
                <a:schemeClr val="bg1"/>
              </a:solidFill>
            </a:endParaRPr>
          </a:p>
        </p:txBody>
      </p:sp>
    </p:spTree>
    <p:extLst>
      <p:ext uri="{BB962C8B-B14F-4D97-AF65-F5344CB8AC3E}">
        <p14:creationId xmlns:p14="http://schemas.microsoft.com/office/powerpoint/2010/main" val="3627883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1041" y="343861"/>
            <a:ext cx="5781777" cy="733270"/>
          </a:xfrm>
        </p:spPr>
        <p:txBody>
          <a:bodyPr>
            <a:normAutofit/>
          </a:bodyPr>
          <a:lstStyle/>
          <a:p>
            <a:r>
              <a:rPr kumimoji="1" lang="en-US" altLang="ja-JP" sz="3600" b="1" dirty="0" smtClean="0"/>
              <a:t>Ex4.py </a:t>
            </a:r>
            <a:r>
              <a:rPr kumimoji="1" lang="ja-JP" altLang="en-US" sz="3600" b="1" dirty="0" smtClean="0"/>
              <a:t>配列</a:t>
            </a:r>
            <a:endParaRPr kumimoji="1" lang="ja-JP" altLang="en-US" sz="3600" b="1" dirty="0"/>
          </a:p>
        </p:txBody>
      </p:sp>
      <p:sp>
        <p:nvSpPr>
          <p:cNvPr id="6" name="コンテンツ プレースホルダー 2"/>
          <p:cNvSpPr txBox="1">
            <a:spLocks/>
          </p:cNvSpPr>
          <p:nvPr/>
        </p:nvSpPr>
        <p:spPr>
          <a:xfrm>
            <a:off x="821041" y="1248029"/>
            <a:ext cx="10597419" cy="53124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en-US" altLang="ja-JP" sz="2400" dirty="0" smtClean="0"/>
              <a:t>Python</a:t>
            </a:r>
            <a:r>
              <a:rPr lang="ja-JP" altLang="en-US" sz="2400" dirty="0" smtClean="0"/>
              <a:t>では</a:t>
            </a:r>
            <a:r>
              <a:rPr lang="en-US" altLang="ja-JP" sz="2400" dirty="0" smtClean="0"/>
              <a:t>, tuple</a:t>
            </a:r>
            <a:r>
              <a:rPr lang="ja-JP" altLang="en-US" sz="2400" dirty="0"/>
              <a:t> </a:t>
            </a:r>
            <a:r>
              <a:rPr lang="en-US" altLang="ja-JP" sz="2400" dirty="0" smtClean="0"/>
              <a:t>/ list</a:t>
            </a:r>
            <a:r>
              <a:rPr lang="ja-JP" altLang="en-US" sz="2400" dirty="0" smtClean="0"/>
              <a:t> </a:t>
            </a:r>
            <a:r>
              <a:rPr lang="en-US" altLang="ja-JP" sz="2400" dirty="0" smtClean="0"/>
              <a:t>/ </a:t>
            </a:r>
            <a:r>
              <a:rPr lang="en-US" altLang="ja-JP" sz="2400" dirty="0" err="1" smtClean="0"/>
              <a:t>np.array</a:t>
            </a:r>
            <a:r>
              <a:rPr lang="ja-JP" altLang="en-US" sz="2400" dirty="0" smtClean="0"/>
              <a:t> という</a:t>
            </a:r>
            <a:r>
              <a:rPr lang="en-US" altLang="ja-JP" sz="2400" dirty="0" smtClean="0"/>
              <a:t>3</a:t>
            </a:r>
            <a:r>
              <a:rPr lang="ja-JP" altLang="en-US" sz="2400" dirty="0" smtClean="0"/>
              <a:t>種類の配列表現が利用可能</a:t>
            </a:r>
            <a:endParaRPr lang="en-US" altLang="ja-JP" sz="2400" dirty="0" smtClean="0"/>
          </a:p>
          <a:p>
            <a:pPr marL="0" indent="0">
              <a:lnSpc>
                <a:spcPct val="100000"/>
              </a:lnSpc>
              <a:spcBef>
                <a:spcPts val="600"/>
              </a:spcBef>
              <a:buFont typeface="Arial" panose="020B0604020202020204" pitchFamily="34" charset="0"/>
              <a:buNone/>
            </a:pPr>
            <a:endParaRPr lang="en-US" altLang="ja-JP" sz="2400" dirty="0" smtClean="0"/>
          </a:p>
          <a:p>
            <a:pPr marL="0" indent="0">
              <a:lnSpc>
                <a:spcPct val="100000"/>
              </a:lnSpc>
              <a:spcBef>
                <a:spcPts val="600"/>
              </a:spcBef>
              <a:buFont typeface="Arial" panose="020B0604020202020204" pitchFamily="34" charset="0"/>
              <a:buNone/>
            </a:pPr>
            <a:r>
              <a:rPr lang="en-US" altLang="ja-JP" sz="2400" dirty="0" smtClean="0"/>
              <a:t>(1,2,3)		tuple     : </a:t>
            </a:r>
            <a:r>
              <a:rPr lang="ja-JP" altLang="en-US" sz="2400" b="1" dirty="0" smtClean="0">
                <a:solidFill>
                  <a:srgbClr val="FF0000"/>
                </a:solidFill>
              </a:rPr>
              <a:t>長さ</a:t>
            </a:r>
            <a:r>
              <a:rPr lang="en-US" altLang="ja-JP" sz="2400" b="1" dirty="0" smtClean="0">
                <a:solidFill>
                  <a:srgbClr val="FF0000"/>
                </a:solidFill>
              </a:rPr>
              <a:t>&amp;</a:t>
            </a:r>
            <a:r>
              <a:rPr lang="ja-JP" altLang="en-US" sz="2400" b="1" dirty="0" smtClean="0">
                <a:solidFill>
                  <a:srgbClr val="FF0000"/>
                </a:solidFill>
              </a:rPr>
              <a:t>値 変更不可</a:t>
            </a:r>
            <a:r>
              <a:rPr lang="ja-JP" altLang="en-US" sz="2400" dirty="0" smtClean="0"/>
              <a:t>の配列</a:t>
            </a:r>
            <a:endParaRPr lang="en-US" altLang="ja-JP" sz="2400" dirty="0" smtClean="0"/>
          </a:p>
          <a:p>
            <a:pPr marL="0" indent="0">
              <a:lnSpc>
                <a:spcPct val="100000"/>
              </a:lnSpc>
              <a:spcBef>
                <a:spcPts val="600"/>
              </a:spcBef>
              <a:buFont typeface="Arial" panose="020B0604020202020204" pitchFamily="34" charset="0"/>
              <a:buNone/>
            </a:pPr>
            <a:r>
              <a:rPr lang="en-US" altLang="ja-JP" sz="2400" dirty="0" smtClean="0"/>
              <a:t>[1,2,3]		list</a:t>
            </a:r>
            <a:r>
              <a:rPr lang="ja-JP" altLang="en-US" sz="2400" dirty="0" smtClean="0"/>
              <a:t>　     </a:t>
            </a:r>
            <a:r>
              <a:rPr lang="en-US" altLang="ja-JP" sz="2400" dirty="0" smtClean="0"/>
              <a:t>: </a:t>
            </a:r>
            <a:r>
              <a:rPr lang="ja-JP" altLang="en-US" sz="2400" dirty="0" smtClean="0"/>
              <a:t>可変長配列（要素を後から追加削除可）</a:t>
            </a:r>
            <a:endParaRPr lang="en-US" altLang="ja-JP" sz="2400" dirty="0" smtClean="0"/>
          </a:p>
          <a:p>
            <a:pPr marL="0" indent="0">
              <a:lnSpc>
                <a:spcPct val="100000"/>
              </a:lnSpc>
              <a:spcBef>
                <a:spcPts val="600"/>
              </a:spcBef>
              <a:buFont typeface="Arial" panose="020B0604020202020204" pitchFamily="34" charset="0"/>
              <a:buNone/>
            </a:pPr>
            <a:r>
              <a:rPr lang="en-US" altLang="ja-JP" sz="2400" dirty="0" err="1" smtClean="0"/>
              <a:t>np.array</a:t>
            </a:r>
            <a:r>
              <a:rPr lang="en-US" altLang="ja-JP" sz="2400" dirty="0" smtClean="0"/>
              <a:t>(1,2,3) 	</a:t>
            </a:r>
            <a:r>
              <a:rPr lang="en-US" altLang="ja-JP" sz="2400" dirty="0" err="1" smtClean="0"/>
              <a:t>np.array</a:t>
            </a:r>
            <a:r>
              <a:rPr lang="en-US" altLang="ja-JP" sz="2400" dirty="0" smtClean="0"/>
              <a:t>: </a:t>
            </a:r>
            <a:r>
              <a:rPr lang="en-US" altLang="ja-JP" sz="2400" i="1" dirty="0" smtClean="0"/>
              <a:t>n</a:t>
            </a:r>
            <a:r>
              <a:rPr lang="ja-JP" altLang="en-US" sz="2400" dirty="0" smtClean="0"/>
              <a:t>次元配列（画像などはこれで表現される）</a:t>
            </a:r>
            <a:endParaRPr lang="en-US" altLang="ja-JP" sz="2400" dirty="0" smtClean="0"/>
          </a:p>
          <a:p>
            <a:pPr marL="0" indent="0">
              <a:lnSpc>
                <a:spcPct val="100000"/>
              </a:lnSpc>
              <a:spcBef>
                <a:spcPts val="600"/>
              </a:spcBef>
              <a:buFont typeface="Arial" panose="020B0604020202020204" pitchFamily="34" charset="0"/>
              <a:buNone/>
            </a:pPr>
            <a:endParaRPr lang="en-US" altLang="ja-JP" sz="2400" dirty="0" smtClean="0"/>
          </a:p>
          <a:p>
            <a:pPr>
              <a:lnSpc>
                <a:spcPct val="100000"/>
              </a:lnSpc>
              <a:spcBef>
                <a:spcPts val="600"/>
              </a:spcBef>
            </a:pPr>
            <a:r>
              <a:rPr lang="en-US" altLang="ja-JP" sz="2400" dirty="0" err="1" smtClean="0"/>
              <a:t>np.array</a:t>
            </a:r>
            <a:r>
              <a:rPr lang="ja-JP" altLang="en-US" sz="2400" dirty="0" smtClean="0"/>
              <a:t>は高速処理のための制約がある配列</a:t>
            </a:r>
            <a:endParaRPr lang="en-US" altLang="ja-JP" sz="2400" dirty="0" smtClean="0"/>
          </a:p>
          <a:p>
            <a:pPr lvl="1">
              <a:lnSpc>
                <a:spcPct val="100000"/>
              </a:lnSpc>
              <a:spcBef>
                <a:spcPts val="600"/>
              </a:spcBef>
            </a:pPr>
            <a:r>
              <a:rPr lang="en-US" altLang="ja-JP" sz="2000" dirty="0" err="1" smtClean="0"/>
              <a:t>np.array</a:t>
            </a:r>
            <a:r>
              <a:rPr lang="en-US" altLang="ja-JP" sz="2000" dirty="0" smtClean="0"/>
              <a:t> </a:t>
            </a:r>
            <a:r>
              <a:rPr lang="ja-JP" altLang="en-US" sz="2000" dirty="0" smtClean="0"/>
              <a:t>では要素がメモリ内の連続領域に配置される</a:t>
            </a:r>
            <a:endParaRPr lang="en-US" altLang="ja-JP" sz="2000" dirty="0" smtClean="0"/>
          </a:p>
          <a:p>
            <a:pPr lvl="1">
              <a:lnSpc>
                <a:spcPct val="100000"/>
              </a:lnSpc>
              <a:spcBef>
                <a:spcPts val="600"/>
              </a:spcBef>
            </a:pPr>
            <a:r>
              <a:rPr lang="en-US" altLang="ja-JP" sz="2000" dirty="0" err="1" smtClean="0"/>
              <a:t>np.array</a:t>
            </a:r>
            <a:r>
              <a:rPr lang="en-US" altLang="ja-JP" sz="2000" dirty="0" smtClean="0"/>
              <a:t> </a:t>
            </a:r>
            <a:r>
              <a:rPr lang="ja-JP" altLang="en-US" sz="2000" dirty="0" smtClean="0"/>
              <a:t>では各次元の要素数は等しい（行列の形になる）</a:t>
            </a:r>
            <a:endParaRPr lang="en-US" altLang="ja-JP" sz="2000" dirty="0" smtClean="0"/>
          </a:p>
          <a:p>
            <a:pPr lvl="1">
              <a:lnSpc>
                <a:spcPct val="100000"/>
              </a:lnSpc>
              <a:spcBef>
                <a:spcPts val="600"/>
              </a:spcBef>
            </a:pPr>
            <a:r>
              <a:rPr lang="en-US" altLang="ja-JP" sz="2000" dirty="0" err="1" smtClean="0"/>
              <a:t>np.array</a:t>
            </a:r>
            <a:r>
              <a:rPr lang="en-US" altLang="ja-JP" sz="2000" dirty="0" smtClean="0"/>
              <a:t> </a:t>
            </a:r>
            <a:r>
              <a:rPr lang="ja-JP" altLang="en-US" sz="2000" dirty="0" smtClean="0"/>
              <a:t>では原則的に要素は同じ型</a:t>
            </a:r>
            <a:endParaRPr lang="en-US" altLang="ja-JP" sz="2000" dirty="0" smtClean="0"/>
          </a:p>
          <a:p>
            <a:pPr lvl="1">
              <a:lnSpc>
                <a:spcPct val="100000"/>
              </a:lnSpc>
              <a:spcBef>
                <a:spcPts val="600"/>
              </a:spcBef>
            </a:pPr>
            <a:r>
              <a:rPr lang="ja-JP" altLang="en-US" sz="2000" dirty="0"/>
              <a:t>参考</a:t>
            </a:r>
            <a:r>
              <a:rPr lang="ja-JP" altLang="en-US" sz="2000" dirty="0" smtClean="0"/>
              <a:t> </a:t>
            </a:r>
            <a:r>
              <a:rPr lang="en-US" altLang="ja-JP" sz="2000" dirty="0" smtClean="0">
                <a:sym typeface="Wingdings" panose="05000000000000000000" pitchFamily="2" charset="2"/>
              </a:rPr>
              <a:t>:</a:t>
            </a:r>
            <a:r>
              <a:rPr lang="en-US" altLang="ja-JP" sz="2000" dirty="0" smtClean="0"/>
              <a:t> </a:t>
            </a:r>
            <a:r>
              <a:rPr lang="en-US" altLang="ja-JP" sz="2000" dirty="0" smtClean="0">
                <a:hlinkClick r:id="rId2"/>
              </a:rPr>
              <a:t>http://www.kamishima.net/mlmpyja/nbayes1/ndarray.html</a:t>
            </a:r>
            <a:endParaRPr lang="en-US" altLang="ja-JP" sz="2000" dirty="0" smtClean="0"/>
          </a:p>
        </p:txBody>
      </p:sp>
    </p:spTree>
    <p:extLst>
      <p:ext uri="{BB962C8B-B14F-4D97-AF65-F5344CB8AC3E}">
        <p14:creationId xmlns:p14="http://schemas.microsoft.com/office/powerpoint/2010/main" val="3567974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en-US" altLang="ja-JP" sz="3600" b="1" dirty="0" smtClean="0"/>
              <a:t>Ex4.py </a:t>
            </a:r>
            <a:r>
              <a:rPr kumimoji="1" lang="ja-JP" altLang="en-US" sz="3600" b="1" dirty="0" smtClean="0"/>
              <a:t>配列</a:t>
            </a:r>
            <a:endParaRPr kumimoji="1" lang="ja-JP" altLang="en-US" sz="3600" b="1" dirty="0"/>
          </a:p>
        </p:txBody>
      </p:sp>
      <p:sp>
        <p:nvSpPr>
          <p:cNvPr id="4" name="コンテンツ プレースホルダー 2"/>
          <p:cNvSpPr>
            <a:spLocks noGrp="1"/>
          </p:cNvSpPr>
          <p:nvPr>
            <p:ph idx="1"/>
          </p:nvPr>
        </p:nvSpPr>
        <p:spPr>
          <a:xfrm>
            <a:off x="667474" y="1322457"/>
            <a:ext cx="5451972" cy="5629186"/>
          </a:xfrm>
        </p:spPr>
        <p:txBody>
          <a:bodyPr>
            <a:normAutofit lnSpcReduction="10000"/>
          </a:bodyPr>
          <a:lstStyle/>
          <a:p>
            <a:pPr marL="0" indent="0">
              <a:buNone/>
            </a:pPr>
            <a:r>
              <a:rPr lang="ja-JP" altLang="en-US" sz="2000" b="1" dirty="0" smtClean="0">
                <a:solidFill>
                  <a:srgbClr val="C00000"/>
                </a:solidFill>
              </a:rPr>
              <a:t>実習 </a:t>
            </a:r>
            <a:r>
              <a:rPr lang="en-US" altLang="ja-JP" sz="2000" b="1" dirty="0" smtClean="0">
                <a:solidFill>
                  <a:srgbClr val="C00000"/>
                </a:solidFill>
              </a:rPr>
              <a:t>: </a:t>
            </a:r>
            <a:r>
              <a:rPr kumimoji="1" lang="ja-JP" altLang="en-US" sz="2000" b="1" dirty="0" smtClean="0">
                <a:solidFill>
                  <a:srgbClr val="C00000"/>
                </a:solidFill>
              </a:rPr>
              <a:t>右のコードの</a:t>
            </a:r>
            <a:r>
              <a:rPr lang="ja-JP" altLang="en-US" sz="2000" b="1" dirty="0" smtClean="0">
                <a:solidFill>
                  <a:srgbClr val="C00000"/>
                </a:solidFill>
              </a:rPr>
              <a:t>出力を予想してください</a:t>
            </a:r>
            <a:endParaRPr lang="en-US" altLang="ja-JP" sz="2000" b="1" dirty="0" smtClean="0">
              <a:solidFill>
                <a:srgbClr val="C00000"/>
              </a:solidFill>
            </a:endParaRPr>
          </a:p>
          <a:p>
            <a:pPr marL="0" indent="0">
              <a:buNone/>
            </a:pPr>
            <a:r>
              <a:rPr lang="ja-JP" altLang="en-US" sz="2000" i="1" dirty="0" smtClean="0">
                <a:solidFill>
                  <a:srgbClr val="C00000"/>
                </a:solidFill>
              </a:rPr>
              <a:t>　　</a:t>
            </a:r>
            <a:r>
              <a:rPr kumimoji="1" lang="en-US" altLang="ja-JP" sz="2000" dirty="0" smtClean="0">
                <a:solidFill>
                  <a:srgbClr val="C00000"/>
                </a:solidFill>
              </a:rPr>
              <a:t>                                                    </a:t>
            </a:r>
          </a:p>
          <a:p>
            <a:pPr marL="0" indent="0">
              <a:buNone/>
            </a:pPr>
            <a:endParaRPr kumimoji="1" lang="en-US" altLang="ja-JP" sz="2000" dirty="0" smtClean="0">
              <a:solidFill>
                <a:srgbClr val="C00000"/>
              </a:solidFill>
            </a:endParaRPr>
          </a:p>
          <a:p>
            <a:pPr marL="0" indent="0">
              <a:buNone/>
            </a:pPr>
            <a:endParaRPr kumimoji="1" lang="en-US" altLang="ja-JP" sz="2000" dirty="0" smtClean="0">
              <a:solidFill>
                <a:srgbClr val="C00000"/>
              </a:solidFill>
            </a:endParaRPr>
          </a:p>
          <a:p>
            <a:pPr marL="0" indent="0">
              <a:buNone/>
            </a:pPr>
            <a:endParaRPr kumimoji="1" lang="en-US" altLang="ja-JP" sz="2000" dirty="0" smtClean="0">
              <a:solidFill>
                <a:srgbClr val="C00000"/>
              </a:solidFill>
            </a:endParaRPr>
          </a:p>
          <a:p>
            <a:pPr marL="0" indent="0">
              <a:buNone/>
            </a:pPr>
            <a:endParaRPr kumimoji="1" lang="en-US" altLang="ja-JP" sz="1100" dirty="0" smtClean="0">
              <a:solidFill>
                <a:srgbClr val="C00000"/>
              </a:solidFill>
            </a:endParaRPr>
          </a:p>
          <a:p>
            <a:pPr marL="0" indent="0">
              <a:buNone/>
            </a:pPr>
            <a:r>
              <a:rPr lang="ja-JP" altLang="en-US" sz="2000" b="1" dirty="0" smtClean="0">
                <a:solidFill>
                  <a:srgbClr val="C00000"/>
                </a:solidFill>
              </a:rPr>
              <a:t>実習 </a:t>
            </a:r>
            <a:r>
              <a:rPr lang="en-US" altLang="ja-JP" sz="2000" b="1" dirty="0">
                <a:solidFill>
                  <a:srgbClr val="C00000"/>
                </a:solidFill>
              </a:rPr>
              <a:t>:</a:t>
            </a:r>
            <a:r>
              <a:rPr kumimoji="1" lang="ja-JP" altLang="en-US" sz="2000" b="1" dirty="0" smtClean="0">
                <a:solidFill>
                  <a:srgbClr val="C00000"/>
                </a:solidFill>
              </a:rPr>
              <a:t>コードを実行し，予想と比べてください</a:t>
            </a:r>
            <a:endParaRPr kumimoji="1" lang="en-US" altLang="ja-JP" sz="2000" b="1" dirty="0" smtClean="0">
              <a:solidFill>
                <a:srgbClr val="C00000"/>
              </a:solidFill>
            </a:endParaRPr>
          </a:p>
          <a:p>
            <a:pPr marL="0" indent="0">
              <a:buNone/>
            </a:pPr>
            <a:r>
              <a:rPr lang="ja-JP" altLang="en-US" sz="2000" b="1" dirty="0">
                <a:solidFill>
                  <a:srgbClr val="C00000"/>
                </a:solidFill>
              </a:rPr>
              <a:t>実習 </a:t>
            </a:r>
            <a:r>
              <a:rPr lang="en-US" altLang="ja-JP" sz="2000" b="1" dirty="0">
                <a:solidFill>
                  <a:srgbClr val="C00000"/>
                </a:solidFill>
              </a:rPr>
              <a:t>:</a:t>
            </a:r>
            <a:r>
              <a:rPr kumimoji="1" lang="ja-JP" altLang="en-US" sz="2000" b="1" dirty="0" smtClean="0">
                <a:solidFill>
                  <a:srgbClr val="C00000"/>
                </a:solidFill>
              </a:rPr>
              <a:t>コードの中身を色々変化させ，配列とタプルの挙動を確認してください</a:t>
            </a:r>
            <a:endParaRPr kumimoji="1" lang="en-US" altLang="ja-JP" sz="2000" b="1" dirty="0" smtClean="0">
              <a:solidFill>
                <a:srgbClr val="C00000"/>
              </a:solidFill>
            </a:endParaRPr>
          </a:p>
          <a:p>
            <a:pPr marL="0" indent="0">
              <a:buNone/>
            </a:pPr>
            <a:endParaRPr kumimoji="1" lang="en-US" altLang="ja-JP" sz="2000" b="1" dirty="0" smtClean="0">
              <a:solidFill>
                <a:srgbClr val="C00000"/>
              </a:solidFill>
            </a:endParaRPr>
          </a:p>
          <a:p>
            <a:pPr marL="0" indent="0">
              <a:buNone/>
            </a:pPr>
            <a:r>
              <a:rPr lang="en-US" altLang="ja-JP" sz="2000" dirty="0" smtClean="0">
                <a:solidFill>
                  <a:srgbClr val="00B050"/>
                </a:solidFill>
              </a:rPr>
              <a:t>※ </a:t>
            </a:r>
            <a:r>
              <a:rPr lang="ja-JP" altLang="en-US" sz="2000" dirty="0" smtClean="0">
                <a:solidFill>
                  <a:srgbClr val="00B050"/>
                </a:solidFill>
              </a:rPr>
              <a:t>配列は角括弧 </a:t>
            </a:r>
            <a:r>
              <a:rPr lang="en-US" altLang="ja-JP" sz="2000" dirty="0" smtClean="0">
                <a:solidFill>
                  <a:srgbClr val="00B050"/>
                </a:solidFill>
              </a:rPr>
              <a:t>[ ] </a:t>
            </a:r>
            <a:r>
              <a:rPr lang="ja-JP" altLang="en-US" sz="2000" dirty="0" smtClean="0">
                <a:solidFill>
                  <a:srgbClr val="00B050"/>
                </a:solidFill>
              </a:rPr>
              <a:t>で表現される</a:t>
            </a:r>
            <a:endParaRPr lang="en-US" altLang="ja-JP" sz="2000" dirty="0">
              <a:solidFill>
                <a:srgbClr val="00B050"/>
              </a:solidFill>
            </a:endParaRPr>
          </a:p>
          <a:p>
            <a:pPr marL="0" indent="0">
              <a:buNone/>
            </a:pPr>
            <a:r>
              <a:rPr lang="en-US" altLang="ja-JP" sz="2000" dirty="0" smtClean="0">
                <a:solidFill>
                  <a:srgbClr val="00B050"/>
                </a:solidFill>
              </a:rPr>
              <a:t>※ </a:t>
            </a:r>
            <a:r>
              <a:rPr lang="en-US" altLang="ja-JP" sz="2000" dirty="0" err="1">
                <a:solidFill>
                  <a:srgbClr val="00B050"/>
                </a:solidFill>
              </a:rPr>
              <a:t>tupple</a:t>
            </a:r>
            <a:r>
              <a:rPr lang="ja-JP" altLang="en-US" sz="2000" dirty="0" smtClean="0">
                <a:solidFill>
                  <a:srgbClr val="00B050"/>
                </a:solidFill>
              </a:rPr>
              <a:t>は丸括弧 </a:t>
            </a:r>
            <a:r>
              <a:rPr lang="en-US" altLang="ja-JP" sz="2000" dirty="0" smtClean="0">
                <a:solidFill>
                  <a:srgbClr val="00B050"/>
                </a:solidFill>
              </a:rPr>
              <a:t>( ) </a:t>
            </a:r>
            <a:r>
              <a:rPr lang="ja-JP" altLang="en-US" sz="2000" dirty="0" smtClean="0">
                <a:solidFill>
                  <a:srgbClr val="00B050"/>
                </a:solidFill>
              </a:rPr>
              <a:t>で表現される</a:t>
            </a:r>
            <a:endParaRPr lang="en-US" altLang="ja-JP" sz="2000" dirty="0" smtClean="0">
              <a:solidFill>
                <a:srgbClr val="00B050"/>
              </a:solidFill>
            </a:endParaRPr>
          </a:p>
          <a:p>
            <a:pPr marL="0" indent="0">
              <a:buNone/>
            </a:pPr>
            <a:r>
              <a:rPr lang="en-US" altLang="ja-JP" sz="2000" dirty="0" smtClean="0">
                <a:solidFill>
                  <a:srgbClr val="00B050"/>
                </a:solidFill>
              </a:rPr>
              <a:t>※ </a:t>
            </a:r>
            <a:r>
              <a:rPr lang="ja-JP" altLang="en-US" sz="2000" dirty="0" smtClean="0">
                <a:solidFill>
                  <a:srgbClr val="00B050"/>
                </a:solidFill>
              </a:rPr>
              <a:t>配列要素の変更・追加・削除ができる</a:t>
            </a:r>
            <a:endParaRPr lang="en-US" altLang="ja-JP" sz="2000" dirty="0" smtClean="0">
              <a:solidFill>
                <a:srgbClr val="00B050"/>
              </a:solidFill>
            </a:endParaRPr>
          </a:p>
          <a:p>
            <a:pPr marL="0" indent="0">
              <a:buNone/>
            </a:pPr>
            <a:r>
              <a:rPr lang="en-US" altLang="ja-JP" sz="2000" dirty="0" smtClean="0">
                <a:solidFill>
                  <a:srgbClr val="00B050"/>
                </a:solidFill>
              </a:rPr>
              <a:t>※ </a:t>
            </a:r>
            <a:r>
              <a:rPr lang="en-US" altLang="ja-JP" sz="2000" dirty="0" err="1" smtClean="0">
                <a:solidFill>
                  <a:srgbClr val="00B050"/>
                </a:solidFill>
              </a:rPr>
              <a:t>len</a:t>
            </a:r>
            <a:r>
              <a:rPr lang="en-US" altLang="ja-JP" sz="2000" dirty="0" smtClean="0">
                <a:solidFill>
                  <a:srgbClr val="00B050"/>
                </a:solidFill>
              </a:rPr>
              <a:t>(</a:t>
            </a:r>
            <a:r>
              <a:rPr lang="ja-JP" altLang="en-US" sz="2000" dirty="0" smtClean="0">
                <a:solidFill>
                  <a:srgbClr val="00B050"/>
                </a:solidFill>
              </a:rPr>
              <a:t>配列名</a:t>
            </a:r>
            <a:r>
              <a:rPr lang="en-US" altLang="ja-JP" sz="2000" dirty="0" smtClean="0">
                <a:solidFill>
                  <a:srgbClr val="00B050"/>
                </a:solidFill>
              </a:rPr>
              <a:t>)</a:t>
            </a:r>
            <a:r>
              <a:rPr lang="ja-JP" altLang="en-US" sz="2000" dirty="0" smtClean="0">
                <a:solidFill>
                  <a:srgbClr val="00B050"/>
                </a:solidFill>
              </a:rPr>
              <a:t>で長さを取得できる</a:t>
            </a:r>
            <a:endParaRPr lang="en-US" altLang="ja-JP" sz="2000" dirty="0" smtClean="0">
              <a:solidFill>
                <a:srgbClr val="00B050"/>
              </a:solidFill>
            </a:endParaRPr>
          </a:p>
          <a:p>
            <a:pPr marL="0" indent="0">
              <a:buNone/>
            </a:pPr>
            <a:r>
              <a:rPr lang="en-US" altLang="ja-JP" sz="2000" dirty="0" smtClean="0">
                <a:solidFill>
                  <a:srgbClr val="00B050"/>
                </a:solidFill>
              </a:rPr>
              <a:t>※ 2</a:t>
            </a:r>
            <a:r>
              <a:rPr lang="ja-JP" altLang="en-US" sz="2000" dirty="0" smtClean="0">
                <a:solidFill>
                  <a:srgbClr val="00B050"/>
                </a:solidFill>
              </a:rPr>
              <a:t>次元配列（行列）も表現可能</a:t>
            </a:r>
            <a:endParaRPr lang="en-US" altLang="ja-JP" sz="2000" dirty="0" smtClean="0">
              <a:solidFill>
                <a:srgbClr val="00B050"/>
              </a:solidFill>
            </a:endParaRPr>
          </a:p>
        </p:txBody>
      </p:sp>
      <p:sp>
        <p:nvSpPr>
          <p:cNvPr id="3" name="正方形/長方形 2"/>
          <p:cNvSpPr/>
          <p:nvPr/>
        </p:nvSpPr>
        <p:spPr>
          <a:xfrm>
            <a:off x="682142" y="1683961"/>
            <a:ext cx="4626420" cy="1636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kumimoji="1" lang="en-US" altLang="ja-JP" sz="2000" b="1" dirty="0" smtClean="0">
                <a:solidFill>
                  <a:schemeClr val="tx1"/>
                </a:solidFill>
              </a:rPr>
              <a:t>output1 </a:t>
            </a:r>
          </a:p>
          <a:p>
            <a:pPr>
              <a:spcBef>
                <a:spcPts val="600"/>
              </a:spcBef>
            </a:pPr>
            <a:r>
              <a:rPr lang="en-US" altLang="ja-JP" sz="2000" b="1" dirty="0" smtClean="0">
                <a:solidFill>
                  <a:schemeClr val="tx1"/>
                </a:solidFill>
              </a:rPr>
              <a:t>output2 </a:t>
            </a:r>
          </a:p>
          <a:p>
            <a:pPr>
              <a:spcBef>
                <a:spcPts val="600"/>
              </a:spcBef>
            </a:pPr>
            <a:r>
              <a:rPr kumimoji="1" lang="en-US" altLang="ja-JP" sz="2000" b="1" dirty="0" smtClean="0">
                <a:solidFill>
                  <a:schemeClr val="tx1"/>
                </a:solidFill>
              </a:rPr>
              <a:t>output3</a:t>
            </a:r>
          </a:p>
          <a:p>
            <a:pPr>
              <a:spcBef>
                <a:spcPts val="600"/>
              </a:spcBef>
            </a:pPr>
            <a:r>
              <a:rPr kumimoji="1" lang="en-US" altLang="ja-JP" sz="2000" b="1" dirty="0" smtClean="0">
                <a:solidFill>
                  <a:schemeClr val="tx1"/>
                </a:solidFill>
              </a:rPr>
              <a:t>outout4 </a:t>
            </a:r>
            <a:endParaRPr kumimoji="1" lang="ja-JP" altLang="en-US" sz="2000" b="1" dirty="0">
              <a:solidFill>
                <a:schemeClr val="tx1"/>
              </a:solidFill>
            </a:endParaRPr>
          </a:p>
        </p:txBody>
      </p:sp>
      <p:sp>
        <p:nvSpPr>
          <p:cNvPr id="5" name="正方形/長方形 4"/>
          <p:cNvSpPr/>
          <p:nvPr/>
        </p:nvSpPr>
        <p:spPr>
          <a:xfrm>
            <a:off x="6975106" y="710496"/>
            <a:ext cx="4642585" cy="5509200"/>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ex4.py</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#1D array </a:t>
            </a:r>
          </a:p>
          <a:p>
            <a:r>
              <a:rPr lang="en-US" altLang="ja-JP" sz="1600" b="1" dirty="0">
                <a:solidFill>
                  <a:srgbClr val="000000"/>
                </a:solidFill>
                <a:latin typeface="ＭＳ ゴシック" panose="020B0609070205080204" pitchFamily="49" charset="-128"/>
                <a:ea typeface="ＭＳ ゴシック" panose="020B0609070205080204" pitchFamily="49" charset="-128"/>
              </a:rPr>
              <a:t>A  = [1,3,5,7]</a:t>
            </a:r>
          </a:p>
          <a:p>
            <a:r>
              <a:rPr lang="en-US" altLang="ja-JP" sz="1600" b="1" dirty="0">
                <a:solidFill>
                  <a:srgbClr val="000000"/>
                </a:solidFill>
                <a:latin typeface="ＭＳ ゴシック" panose="020B0609070205080204" pitchFamily="49" charset="-128"/>
                <a:ea typeface="ＭＳ ゴシック" panose="020B0609070205080204" pitchFamily="49" charset="-128"/>
              </a:rPr>
              <a:t>N  = </a:t>
            </a:r>
            <a:r>
              <a:rPr lang="en-US" altLang="ja-JP" sz="1600" b="1" dirty="0" err="1">
                <a:solidFill>
                  <a:srgbClr val="000000"/>
                </a:solidFill>
                <a:latin typeface="ＭＳ ゴシック" panose="020B0609070205080204" pitchFamily="49" charset="-128"/>
                <a:ea typeface="ＭＳ ゴシック" panose="020B0609070205080204" pitchFamily="49" charset="-128"/>
              </a:rPr>
              <a:t>len</a:t>
            </a:r>
            <a:r>
              <a:rPr lang="en-US" altLang="ja-JP" sz="1600" b="1" dirty="0">
                <a:solidFill>
                  <a:srgbClr val="000000"/>
                </a:solidFill>
                <a:latin typeface="ＭＳ ゴシック" panose="020B0609070205080204" pitchFamily="49" charset="-128"/>
                <a:ea typeface="ＭＳ ゴシック" panose="020B0609070205080204" pitchFamily="49" charset="-128"/>
              </a:rPr>
              <a:t>(A)  </a:t>
            </a: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要素数</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"output1:"</a:t>
            </a:r>
            <a:r>
              <a:rPr lang="en-US" altLang="ja-JP" sz="1600" b="1" dirty="0">
                <a:solidFill>
                  <a:srgbClr val="000000"/>
                </a:solidFill>
                <a:latin typeface="ＭＳ ゴシック" panose="020B0609070205080204" pitchFamily="49" charset="-128"/>
                <a:ea typeface="ＭＳ ゴシック" panose="020B0609070205080204" pitchFamily="49" charset="-128"/>
              </a:rPr>
              <a:t>, A, N )</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a2 = A[2]    </a:t>
            </a:r>
            <a:r>
              <a:rPr lang="en-US" altLang="ja-JP" sz="1600" b="1" dirty="0">
                <a:solidFill>
                  <a:srgbClr val="008000"/>
                </a:solidFill>
                <a:latin typeface="ＭＳ ゴシック" panose="020B0609070205080204" pitchFamily="49" charset="-128"/>
                <a:ea typeface="ＭＳ ゴシック" panose="020B0609070205080204" pitchFamily="49" charset="-128"/>
              </a:rPr>
              <a:t>#2</a:t>
            </a:r>
            <a:r>
              <a:rPr lang="ja-JP" altLang="en-US" sz="1600" b="1" dirty="0">
                <a:solidFill>
                  <a:srgbClr val="008000"/>
                </a:solidFill>
                <a:latin typeface="ＭＳ ゴシック" panose="020B0609070205080204" pitchFamily="49" charset="-128"/>
                <a:ea typeface="ＭＳ ゴシック" panose="020B0609070205080204" pitchFamily="49" charset="-128"/>
              </a:rPr>
              <a:t>番目の要素を参照 </a:t>
            </a:r>
          </a:p>
          <a:p>
            <a:r>
              <a:rPr lang="en-US" altLang="ja-JP" sz="1600" b="1" dirty="0" err="1">
                <a:solidFill>
                  <a:srgbClr val="000000"/>
                </a:solidFill>
                <a:latin typeface="ＭＳ ゴシック" panose="020B0609070205080204" pitchFamily="49" charset="-128"/>
                <a:ea typeface="ＭＳ ゴシック" panose="020B0609070205080204" pitchFamily="49" charset="-128"/>
              </a:rPr>
              <a:t>A.append</a:t>
            </a:r>
            <a:r>
              <a:rPr lang="en-US" altLang="ja-JP" sz="1600" b="1" dirty="0">
                <a:solidFill>
                  <a:srgbClr val="000000"/>
                </a:solidFill>
                <a:latin typeface="ＭＳ ゴシック" panose="020B0609070205080204" pitchFamily="49" charset="-128"/>
                <a:ea typeface="ＭＳ ゴシック" panose="020B0609070205080204" pitchFamily="49" charset="-128"/>
              </a:rPr>
              <a:t>(4)  </a:t>
            </a: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後ろに</a:t>
            </a:r>
            <a:r>
              <a:rPr lang="en-US" altLang="ja-JP" sz="1600" b="1" dirty="0">
                <a:solidFill>
                  <a:srgbClr val="008000"/>
                </a:solidFill>
                <a:latin typeface="ＭＳ ゴシック" panose="020B0609070205080204" pitchFamily="49" charset="-128"/>
                <a:ea typeface="ＭＳ ゴシック" panose="020B0609070205080204" pitchFamily="49" charset="-128"/>
              </a:rPr>
              <a:t>"4"</a:t>
            </a:r>
            <a:r>
              <a:rPr lang="ja-JP" altLang="en-US" sz="1600" b="1" dirty="0">
                <a:solidFill>
                  <a:srgbClr val="008000"/>
                </a:solidFill>
                <a:latin typeface="ＭＳ ゴシック" panose="020B0609070205080204" pitchFamily="49" charset="-128"/>
                <a:ea typeface="ＭＳ ゴシック" panose="020B0609070205080204" pitchFamily="49" charset="-128"/>
              </a:rPr>
              <a:t>を挿入</a:t>
            </a:r>
          </a:p>
          <a:p>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err="1">
                <a:solidFill>
                  <a:srgbClr val="000000"/>
                </a:solidFill>
                <a:latin typeface="ＭＳ ゴシック" panose="020B0609070205080204" pitchFamily="49" charset="-128"/>
                <a:ea typeface="ＭＳ ゴシック" panose="020B0609070205080204" pitchFamily="49" charset="-128"/>
              </a:rPr>
              <a:t>A.pop</a:t>
            </a:r>
            <a:r>
              <a:rPr lang="en-US" altLang="ja-JP" sz="1600" b="1" dirty="0">
                <a:solidFill>
                  <a:srgbClr val="000000"/>
                </a:solidFill>
                <a:latin typeface="ＭＳ ゴシック" panose="020B0609070205080204" pitchFamily="49" charset="-128"/>
                <a:ea typeface="ＭＳ ゴシック" panose="020B0609070205080204" pitchFamily="49" charset="-128"/>
              </a:rPr>
              <a:t>(2) </a:t>
            </a:r>
            <a:r>
              <a:rPr lang="en-US" altLang="ja-JP" sz="1600" b="1" dirty="0">
                <a:solidFill>
                  <a:srgbClr val="008000"/>
                </a:solidFill>
                <a:latin typeface="ＭＳ ゴシック" panose="020B0609070205080204" pitchFamily="49" charset="-128"/>
                <a:ea typeface="ＭＳ ゴシック" panose="020B0609070205080204" pitchFamily="49" charset="-128"/>
              </a:rPr>
              <a:t>#2</a:t>
            </a:r>
            <a:r>
              <a:rPr lang="ja-JP" altLang="en-US" sz="1600" b="1" dirty="0">
                <a:solidFill>
                  <a:srgbClr val="008000"/>
                </a:solidFill>
                <a:latin typeface="ＭＳ ゴシック" panose="020B0609070205080204" pitchFamily="49" charset="-128"/>
                <a:ea typeface="ＭＳ ゴシック" panose="020B0609070205080204" pitchFamily="49" charset="-128"/>
              </a:rPr>
              <a:t>番目の要素を</a:t>
            </a:r>
            <a:r>
              <a:rPr lang="en-US" altLang="ja-JP" sz="1600" b="1" dirty="0">
                <a:solidFill>
                  <a:srgbClr val="008000"/>
                </a:solidFill>
                <a:latin typeface="ＭＳ ゴシック" panose="020B0609070205080204" pitchFamily="49" charset="-128"/>
                <a:ea typeface="ＭＳ ゴシック" panose="020B0609070205080204" pitchFamily="49" charset="-128"/>
              </a:rPr>
              <a:t>pop </a:t>
            </a:r>
          </a:p>
          <a:p>
            <a:r>
              <a:rPr lang="en-US" altLang="ja-JP" sz="1600" b="1" dirty="0" err="1">
                <a:solidFill>
                  <a:srgbClr val="000000"/>
                </a:solidFill>
                <a:latin typeface="ＭＳ ゴシック" panose="020B0609070205080204" pitchFamily="49" charset="-128"/>
                <a:ea typeface="ＭＳ ゴシック" panose="020B0609070205080204" pitchFamily="49" charset="-128"/>
              </a:rPr>
              <a:t>A.remove</a:t>
            </a:r>
            <a:r>
              <a:rPr lang="en-US" altLang="ja-JP" sz="1600" b="1" dirty="0">
                <a:solidFill>
                  <a:srgbClr val="000000"/>
                </a:solidFill>
                <a:latin typeface="ＭＳ ゴシック" panose="020B0609070205080204" pitchFamily="49" charset="-128"/>
                <a:ea typeface="ＭＳ ゴシック" panose="020B0609070205080204" pitchFamily="49" charset="-128"/>
              </a:rPr>
              <a:t>(3)  </a:t>
            </a: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値が</a:t>
            </a:r>
            <a:r>
              <a:rPr lang="en-US" altLang="ja-JP" sz="1600" b="1" dirty="0">
                <a:solidFill>
                  <a:srgbClr val="008000"/>
                </a:solidFill>
                <a:latin typeface="ＭＳ ゴシック" panose="020B0609070205080204" pitchFamily="49" charset="-128"/>
                <a:ea typeface="ＭＳ ゴシック" panose="020B0609070205080204" pitchFamily="49" charset="-128"/>
              </a:rPr>
              <a:t>3</a:t>
            </a:r>
            <a:r>
              <a:rPr lang="ja-JP" altLang="en-US" sz="1600" b="1" dirty="0">
                <a:solidFill>
                  <a:srgbClr val="008000"/>
                </a:solidFill>
                <a:latin typeface="ＭＳ ゴシック" panose="020B0609070205080204" pitchFamily="49" charset="-128"/>
                <a:ea typeface="ＭＳ ゴシック" panose="020B0609070205080204" pitchFamily="49" charset="-128"/>
              </a:rPr>
              <a:t>の最初の要素を削除</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A31515"/>
                </a:solidFill>
                <a:latin typeface="ＭＳ ゴシック" panose="020B0609070205080204" pitchFamily="49" charset="-128"/>
                <a:ea typeface="ＭＳ ゴシック" panose="020B0609070205080204" pitchFamily="49" charset="-128"/>
              </a:rPr>
              <a:t>"output2"</a:t>
            </a:r>
            <a:r>
              <a:rPr lang="en-US" altLang="ja-JP" sz="1600" b="1" dirty="0">
                <a:solidFill>
                  <a:srgbClr val="000000"/>
                </a:solidFill>
                <a:latin typeface="ＭＳ ゴシック" panose="020B0609070205080204" pitchFamily="49" charset="-128"/>
                <a:ea typeface="ＭＳ ゴシック" panose="020B0609070205080204" pitchFamily="49" charset="-128"/>
              </a:rPr>
              <a:t>, a, a2, A )</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#2D array</a:t>
            </a:r>
          </a:p>
          <a:p>
            <a:r>
              <a:rPr lang="en-US" altLang="ja-JP" sz="1600" b="1" dirty="0">
                <a:solidFill>
                  <a:srgbClr val="000000"/>
                </a:solidFill>
                <a:latin typeface="ＭＳ ゴシック" panose="020B0609070205080204" pitchFamily="49" charset="-128"/>
                <a:ea typeface="ＭＳ ゴシック" panose="020B0609070205080204" pitchFamily="49" charset="-128"/>
              </a:rPr>
              <a:t>A = [[1,2],[3,4],[5,6]]</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A31515"/>
                </a:solidFill>
                <a:latin typeface="ＭＳ ゴシック" panose="020B0609070205080204" pitchFamily="49" charset="-128"/>
                <a:ea typeface="ＭＳ ゴシック" panose="020B0609070205080204" pitchFamily="49" charset="-128"/>
              </a:rPr>
              <a:t>"</a:t>
            </a:r>
            <a:r>
              <a:rPr lang="en-US" altLang="ja-JP" sz="1600" b="1" dirty="0" smtClean="0">
                <a:solidFill>
                  <a:srgbClr val="A31515"/>
                </a:solidFill>
                <a:latin typeface="ＭＳ ゴシック" panose="020B0609070205080204" pitchFamily="49" charset="-128"/>
                <a:ea typeface="ＭＳ ゴシック" panose="020B0609070205080204" pitchFamily="49" charset="-128"/>
              </a:rPr>
              <a:t>output3</a:t>
            </a:r>
            <a:r>
              <a:rPr lang="en-US" altLang="ja-JP" sz="1600" b="1" dirty="0">
                <a:solidFill>
                  <a:srgbClr val="A31515"/>
                </a:solidFill>
                <a:latin typeface="ＭＳ ゴシック" panose="020B0609070205080204" pitchFamily="49" charset="-128"/>
                <a:ea typeface="ＭＳ ゴシック" panose="020B0609070205080204" pitchFamily="49" charset="-128"/>
              </a:rPr>
              <a:t>"</a:t>
            </a:r>
            <a:r>
              <a:rPr lang="en-US" altLang="ja-JP" sz="1600" b="1" dirty="0">
                <a:solidFill>
                  <a:srgbClr val="000000"/>
                </a:solidFill>
                <a:latin typeface="ＭＳ ゴシック" panose="020B0609070205080204" pitchFamily="49" charset="-128"/>
                <a:ea typeface="ＭＳ ゴシック" panose="020B0609070205080204" pitchFamily="49" charset="-128"/>
              </a:rPr>
              <a:t>, A[0][1], A, </a:t>
            </a:r>
            <a:r>
              <a:rPr lang="en-US" altLang="ja-JP" sz="1600" b="1" dirty="0" err="1">
                <a:solidFill>
                  <a:srgbClr val="000000"/>
                </a:solidFill>
                <a:latin typeface="ＭＳ ゴシック" panose="020B0609070205080204" pitchFamily="49" charset="-128"/>
                <a:ea typeface="ＭＳ ゴシック" panose="020B0609070205080204" pitchFamily="49" charset="-128"/>
              </a:rPr>
              <a:t>len</a:t>
            </a:r>
            <a:r>
              <a:rPr lang="en-US" altLang="ja-JP" sz="1600" b="1" dirty="0">
                <a:solidFill>
                  <a:srgbClr val="000000"/>
                </a:solidFill>
                <a:latin typeface="ＭＳ ゴシック" panose="020B0609070205080204" pitchFamily="49" charset="-128"/>
                <a:ea typeface="ＭＳ ゴシック" panose="020B0609070205080204" pitchFamily="49" charset="-128"/>
              </a:rPr>
              <a:t>(A))</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en-US" altLang="ja-JP" sz="1600" b="1" dirty="0" err="1">
                <a:solidFill>
                  <a:srgbClr val="008000"/>
                </a:solidFill>
                <a:latin typeface="ＭＳ ゴシック" panose="020B0609070205080204" pitchFamily="49" charset="-128"/>
                <a:ea typeface="ＭＳ ゴシック" panose="020B0609070205080204" pitchFamily="49" charset="-128"/>
              </a:rPr>
              <a:t>tupple</a:t>
            </a:r>
            <a:r>
              <a:rPr lang="en-US" altLang="ja-JP" sz="1600" b="1" dirty="0">
                <a:solidFill>
                  <a:srgbClr val="008000"/>
                </a:solidFill>
                <a:latin typeface="ＭＳ ゴシック" panose="020B0609070205080204" pitchFamily="49" charset="-128"/>
                <a:ea typeface="ＭＳ ゴシック" panose="020B0609070205080204" pitchFamily="49" charset="-128"/>
              </a:rPr>
              <a:t> </a:t>
            </a:r>
          </a:p>
          <a:p>
            <a:r>
              <a:rPr lang="en-US" altLang="ja-JP" sz="1600" b="1" dirty="0">
                <a:solidFill>
                  <a:srgbClr val="000000"/>
                </a:solidFill>
                <a:latin typeface="ＭＳ ゴシック" panose="020B0609070205080204" pitchFamily="49" charset="-128"/>
                <a:ea typeface="ＭＳ ゴシック" panose="020B0609070205080204" pitchFamily="49" charset="-128"/>
              </a:rPr>
              <a:t>T = (1,2,3)</a:t>
            </a:r>
          </a:p>
          <a:p>
            <a:r>
              <a:rPr lang="en-US" altLang="ja-JP" sz="1600" b="1" dirty="0">
                <a:solidFill>
                  <a:srgbClr val="008000"/>
                </a:solidFill>
                <a:latin typeface="ＭＳ ゴシック" panose="020B0609070205080204" pitchFamily="49" charset="-128"/>
                <a:ea typeface="ＭＳ ゴシック" panose="020B0609070205080204" pitchFamily="49" charset="-128"/>
              </a:rPr>
              <a:t># T[1] = 2  #error </a:t>
            </a:r>
            <a:r>
              <a:rPr lang="en-US" altLang="ja-JP" sz="1600" b="1" dirty="0" err="1">
                <a:solidFill>
                  <a:srgbClr val="008000"/>
                </a:solidFill>
                <a:latin typeface="ＭＳ ゴシック" panose="020B0609070205080204" pitchFamily="49" charset="-128"/>
                <a:ea typeface="ＭＳ ゴシック" panose="020B0609070205080204" pitchFamily="49" charset="-128"/>
              </a:rPr>
              <a:t>tapple</a:t>
            </a:r>
            <a:r>
              <a:rPr lang="ja-JP" altLang="en-US" sz="1600" b="1" dirty="0">
                <a:solidFill>
                  <a:srgbClr val="008000"/>
                </a:solidFill>
                <a:latin typeface="ＭＳ ゴシック" panose="020B0609070205080204" pitchFamily="49" charset="-128"/>
                <a:ea typeface="ＭＳ ゴシック" panose="020B0609070205080204" pitchFamily="49" charset="-128"/>
              </a:rPr>
              <a:t>は変更不可</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"output4"</a:t>
            </a:r>
            <a:r>
              <a:rPr lang="en-US" altLang="ja-JP" sz="1600" b="1" dirty="0">
                <a:solidFill>
                  <a:srgbClr val="000000"/>
                </a:solidFill>
                <a:latin typeface="ＭＳ ゴシック" panose="020B0609070205080204" pitchFamily="49" charset="-128"/>
                <a:ea typeface="ＭＳ ゴシック" panose="020B0609070205080204" pitchFamily="49" charset="-128"/>
              </a:rPr>
              <a:t>,T, T[1])</a:t>
            </a:r>
          </a:p>
        </p:txBody>
      </p:sp>
    </p:spTree>
    <p:extLst>
      <p:ext uri="{BB962C8B-B14F-4D97-AF65-F5344CB8AC3E}">
        <p14:creationId xmlns:p14="http://schemas.microsoft.com/office/powerpoint/2010/main" val="3179054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2"/>
          <p:cNvSpPr>
            <a:spLocks noGrp="1"/>
          </p:cNvSpPr>
          <p:nvPr>
            <p:ph idx="1"/>
          </p:nvPr>
        </p:nvSpPr>
        <p:spPr>
          <a:xfrm>
            <a:off x="510139" y="1322457"/>
            <a:ext cx="5236143" cy="5296829"/>
          </a:xfrm>
        </p:spPr>
        <p:txBody>
          <a:bodyPr>
            <a:normAutofit/>
          </a:bodyPr>
          <a:lstStyle/>
          <a:p>
            <a:pPr marL="0" indent="0">
              <a:buNone/>
            </a:pPr>
            <a:r>
              <a:rPr lang="en-US" altLang="ja-JP" sz="2000" dirty="0" err="1" smtClean="0"/>
              <a:t>np.array</a:t>
            </a:r>
            <a:r>
              <a:rPr lang="ja-JP" altLang="en-US" sz="2000" dirty="0" smtClean="0"/>
              <a:t>を含むコードを右に示す</a:t>
            </a:r>
            <a:endParaRPr lang="en-US" altLang="ja-JP" sz="2000" dirty="0" smtClean="0"/>
          </a:p>
          <a:p>
            <a:pPr marL="0" indent="0">
              <a:buNone/>
            </a:pPr>
            <a:r>
              <a:rPr lang="ja-JP" altLang="en-US" sz="2000" b="1" dirty="0" smtClean="0">
                <a:solidFill>
                  <a:srgbClr val="C00000"/>
                </a:solidFill>
              </a:rPr>
              <a:t>実習 </a:t>
            </a:r>
            <a:r>
              <a:rPr lang="en-US" altLang="ja-JP" sz="2000" b="1" dirty="0" smtClean="0">
                <a:solidFill>
                  <a:srgbClr val="C00000"/>
                </a:solidFill>
              </a:rPr>
              <a:t>: </a:t>
            </a:r>
            <a:r>
              <a:rPr kumimoji="1" lang="ja-JP" altLang="en-US" sz="2000" b="1" dirty="0" smtClean="0">
                <a:solidFill>
                  <a:srgbClr val="C00000"/>
                </a:solidFill>
              </a:rPr>
              <a:t>右のコード</a:t>
            </a:r>
            <a:r>
              <a:rPr lang="ja-JP" altLang="en-US" sz="2000" b="1" dirty="0" smtClean="0">
                <a:solidFill>
                  <a:srgbClr val="C00000"/>
                </a:solidFill>
              </a:rPr>
              <a:t>に</a:t>
            </a:r>
            <a:r>
              <a:rPr lang="en-US" altLang="ja-JP" sz="2000" b="1" dirty="0" smtClean="0">
                <a:solidFill>
                  <a:srgbClr val="C00000"/>
                </a:solidFill>
              </a:rPr>
              <a:t>print</a:t>
            </a:r>
            <a:r>
              <a:rPr lang="ja-JP" altLang="en-US" sz="2000" b="1" dirty="0" smtClean="0">
                <a:solidFill>
                  <a:srgbClr val="C00000"/>
                </a:solidFill>
              </a:rPr>
              <a:t>文を挿入し，</a:t>
            </a:r>
            <a:r>
              <a:rPr lang="en-US" altLang="ja-JP" sz="2000" b="1" dirty="0" smtClean="0">
                <a:solidFill>
                  <a:srgbClr val="C00000"/>
                </a:solidFill>
              </a:rPr>
              <a:t>C,D,…,I</a:t>
            </a:r>
            <a:r>
              <a:rPr lang="ja-JP" altLang="en-US" sz="2000" b="1" dirty="0" smtClean="0">
                <a:solidFill>
                  <a:srgbClr val="C00000"/>
                </a:solidFill>
              </a:rPr>
              <a:t>の計算結果を確認してください</a:t>
            </a:r>
            <a:endParaRPr kumimoji="1" lang="en-US" altLang="ja-JP" sz="2000" b="1" dirty="0" smtClean="0">
              <a:solidFill>
                <a:srgbClr val="C00000"/>
              </a:solidFill>
            </a:endParaRPr>
          </a:p>
          <a:p>
            <a:pPr marL="0" indent="0">
              <a:buNone/>
            </a:pPr>
            <a:r>
              <a:rPr lang="ja-JP" altLang="en-US" sz="2000" b="1" dirty="0">
                <a:solidFill>
                  <a:srgbClr val="C00000"/>
                </a:solidFill>
              </a:rPr>
              <a:t>実習 </a:t>
            </a:r>
            <a:r>
              <a:rPr lang="en-US" altLang="ja-JP" sz="2000" b="1" dirty="0" smtClean="0">
                <a:solidFill>
                  <a:srgbClr val="C00000"/>
                </a:solidFill>
              </a:rPr>
              <a:t>: </a:t>
            </a:r>
            <a:r>
              <a:rPr kumimoji="1" lang="ja-JP" altLang="en-US" sz="2000" b="1" dirty="0" smtClean="0">
                <a:solidFill>
                  <a:srgbClr val="C00000"/>
                </a:solidFill>
              </a:rPr>
              <a:t>コードの中身を色々変化させ，</a:t>
            </a:r>
            <a:r>
              <a:rPr kumimoji="1" lang="en-US" altLang="ja-JP" sz="2000" b="1" dirty="0" err="1" smtClean="0">
                <a:solidFill>
                  <a:srgbClr val="C00000"/>
                </a:solidFill>
              </a:rPr>
              <a:t>np.array</a:t>
            </a:r>
            <a:r>
              <a:rPr kumimoji="1" lang="en-US" altLang="ja-JP" sz="2000" b="1" dirty="0" smtClean="0">
                <a:solidFill>
                  <a:srgbClr val="C00000"/>
                </a:solidFill>
              </a:rPr>
              <a:t> </a:t>
            </a:r>
            <a:r>
              <a:rPr kumimoji="1" lang="ja-JP" altLang="en-US" sz="2000" b="1" dirty="0" smtClean="0">
                <a:solidFill>
                  <a:srgbClr val="C00000"/>
                </a:solidFill>
              </a:rPr>
              <a:t>の挙動を確認してください</a:t>
            </a:r>
            <a:endParaRPr kumimoji="1" lang="en-US" altLang="ja-JP" sz="2000" b="1" dirty="0" smtClean="0">
              <a:solidFill>
                <a:srgbClr val="C00000"/>
              </a:solidFill>
            </a:endParaRPr>
          </a:p>
          <a:p>
            <a:pPr marL="0" indent="0">
              <a:buNone/>
            </a:pPr>
            <a:endParaRPr lang="en-US" altLang="ja-JP" sz="2000" dirty="0" smtClean="0"/>
          </a:p>
          <a:p>
            <a:pPr marL="0" indent="0">
              <a:buNone/>
            </a:pPr>
            <a:r>
              <a:rPr lang="en-US" altLang="ja-JP" sz="2000" dirty="0" smtClean="0">
                <a:solidFill>
                  <a:srgbClr val="00B050"/>
                </a:solidFill>
              </a:rPr>
              <a:t>※『import </a:t>
            </a:r>
            <a:r>
              <a:rPr lang="en-US" altLang="ja-JP" sz="2000" dirty="0" err="1" smtClean="0">
                <a:solidFill>
                  <a:srgbClr val="00B050"/>
                </a:solidFill>
              </a:rPr>
              <a:t>numpy</a:t>
            </a:r>
            <a:r>
              <a:rPr lang="en-US" altLang="ja-JP" sz="2000" dirty="0" smtClean="0">
                <a:solidFill>
                  <a:srgbClr val="00B050"/>
                </a:solidFill>
              </a:rPr>
              <a:t> as np』</a:t>
            </a:r>
            <a:r>
              <a:rPr lang="ja-JP" altLang="en-US" sz="2000" dirty="0" smtClean="0">
                <a:solidFill>
                  <a:srgbClr val="00B050"/>
                </a:solidFill>
              </a:rPr>
              <a:t>は</a:t>
            </a:r>
            <a:r>
              <a:rPr lang="en-US" altLang="ja-JP" sz="2000" dirty="0" err="1" smtClean="0">
                <a:solidFill>
                  <a:srgbClr val="00B050"/>
                </a:solidFill>
              </a:rPr>
              <a:t>numpy</a:t>
            </a:r>
            <a:r>
              <a:rPr lang="ja-JP" altLang="en-US" sz="2000" dirty="0" smtClean="0">
                <a:solidFill>
                  <a:srgbClr val="00B050"/>
                </a:solidFill>
              </a:rPr>
              <a:t>関連モジュールを利用する準備</a:t>
            </a:r>
            <a:endParaRPr lang="en-US" altLang="ja-JP" sz="2000" dirty="0" smtClean="0">
              <a:solidFill>
                <a:srgbClr val="00B050"/>
              </a:solidFill>
            </a:endParaRPr>
          </a:p>
          <a:p>
            <a:pPr marL="0" indent="0">
              <a:buNone/>
            </a:pPr>
            <a:r>
              <a:rPr lang="en-US" altLang="ja-JP" sz="2000" dirty="0" smtClean="0">
                <a:solidFill>
                  <a:srgbClr val="00B050"/>
                </a:solidFill>
              </a:rPr>
              <a:t>※</a:t>
            </a:r>
            <a:r>
              <a:rPr lang="ja-JP" altLang="en-US" sz="2000" dirty="0">
                <a:solidFill>
                  <a:srgbClr val="00B050"/>
                </a:solidFill>
              </a:rPr>
              <a:t> </a:t>
            </a:r>
            <a:r>
              <a:rPr lang="en-US" altLang="ja-JP" sz="2000" dirty="0" smtClean="0">
                <a:solidFill>
                  <a:srgbClr val="00B050"/>
                </a:solidFill>
              </a:rPr>
              <a:t>python &amp; </a:t>
            </a:r>
            <a:r>
              <a:rPr lang="en-US" altLang="ja-JP" sz="2000" dirty="0" err="1" smtClean="0">
                <a:solidFill>
                  <a:srgbClr val="00B050"/>
                </a:solidFill>
              </a:rPr>
              <a:t>openCV</a:t>
            </a:r>
            <a:r>
              <a:rPr lang="ja-JP" altLang="en-US" sz="2000" dirty="0" smtClean="0">
                <a:solidFill>
                  <a:srgbClr val="00B050"/>
                </a:solidFill>
              </a:rPr>
              <a:t>環境では，</a:t>
            </a:r>
            <a:r>
              <a:rPr lang="en-US" altLang="ja-JP" sz="2000" dirty="0" err="1" smtClean="0">
                <a:solidFill>
                  <a:srgbClr val="00B050"/>
                </a:solidFill>
              </a:rPr>
              <a:t>np.array</a:t>
            </a:r>
            <a:r>
              <a:rPr lang="ja-JP" altLang="en-US" sz="2000" dirty="0" smtClean="0">
                <a:solidFill>
                  <a:srgbClr val="00B050"/>
                </a:solidFill>
              </a:rPr>
              <a:t>で</a:t>
            </a:r>
            <a:r>
              <a:rPr lang="ja-JP" altLang="en-US" sz="2000" dirty="0">
                <a:solidFill>
                  <a:srgbClr val="00B050"/>
                </a:solidFill>
              </a:rPr>
              <a:t>画像を</a:t>
            </a:r>
            <a:r>
              <a:rPr lang="ja-JP" altLang="en-US" sz="2000" dirty="0" smtClean="0">
                <a:solidFill>
                  <a:srgbClr val="00B050"/>
                </a:solidFill>
              </a:rPr>
              <a:t>表現</a:t>
            </a:r>
            <a:endParaRPr lang="en-US" altLang="ja-JP" sz="2000" dirty="0" smtClean="0">
              <a:solidFill>
                <a:srgbClr val="00B050"/>
              </a:solidFill>
            </a:endParaRPr>
          </a:p>
          <a:p>
            <a:pPr marL="0" indent="0">
              <a:buNone/>
            </a:pPr>
            <a:r>
              <a:rPr lang="en-US" altLang="ja-JP" sz="2000" dirty="0" smtClean="0">
                <a:solidFill>
                  <a:srgbClr val="00B050"/>
                </a:solidFill>
              </a:rPr>
              <a:t>※</a:t>
            </a:r>
            <a:r>
              <a:rPr lang="ja-JP" altLang="en-US" sz="2000" dirty="0">
                <a:solidFill>
                  <a:srgbClr val="00B050"/>
                </a:solidFill>
              </a:rPr>
              <a:t> </a:t>
            </a:r>
            <a:r>
              <a:rPr lang="ja-JP" altLang="en-US" sz="2000" dirty="0" smtClean="0">
                <a:solidFill>
                  <a:srgbClr val="00B050"/>
                </a:solidFill>
              </a:rPr>
              <a:t>要素ごとの演算が一行で書ける（画像と画像の和など）のでとても便利</a:t>
            </a:r>
            <a:endParaRPr lang="en-US" altLang="ja-JP" sz="2000" dirty="0" smtClean="0">
              <a:solidFill>
                <a:srgbClr val="00B050"/>
              </a:solidFill>
            </a:endParaRPr>
          </a:p>
          <a:p>
            <a:pPr marL="0" indent="0">
              <a:buNone/>
            </a:pPr>
            <a:r>
              <a:rPr lang="en-US" altLang="ja-JP" sz="2000" dirty="0" smtClean="0">
                <a:solidFill>
                  <a:srgbClr val="00B050"/>
                </a:solidFill>
              </a:rPr>
              <a:t>※ </a:t>
            </a:r>
            <a:r>
              <a:rPr lang="en-US" altLang="ja-JP" sz="2000" b="1" dirty="0" smtClean="0">
                <a:solidFill>
                  <a:srgbClr val="00B050"/>
                </a:solidFill>
              </a:rPr>
              <a:t>np</a:t>
            </a:r>
            <a:r>
              <a:rPr lang="ja-JP" altLang="en-US" sz="2000" b="1" dirty="0" smtClean="0">
                <a:solidFill>
                  <a:srgbClr val="00B050"/>
                </a:solidFill>
              </a:rPr>
              <a:t>配列名</a:t>
            </a:r>
            <a:r>
              <a:rPr lang="en-US" altLang="ja-JP" sz="2000" b="1" dirty="0" smtClean="0">
                <a:solidFill>
                  <a:srgbClr val="00B050"/>
                </a:solidFill>
              </a:rPr>
              <a:t>.shape</a:t>
            </a:r>
            <a:r>
              <a:rPr lang="ja-JP" altLang="en-US" sz="2000" dirty="0" smtClean="0">
                <a:solidFill>
                  <a:srgbClr val="00B050"/>
                </a:solidFill>
              </a:rPr>
              <a:t>で配列サイズを取得</a:t>
            </a:r>
            <a:endParaRPr lang="en-US" altLang="ja-JP" sz="2000" dirty="0" smtClean="0">
              <a:solidFill>
                <a:srgbClr val="00B050"/>
              </a:solidFill>
            </a:endParaRPr>
          </a:p>
        </p:txBody>
      </p:sp>
      <p:sp>
        <p:nvSpPr>
          <p:cNvPr id="2" name="タイトル 1"/>
          <p:cNvSpPr>
            <a:spLocks noGrp="1"/>
          </p:cNvSpPr>
          <p:nvPr>
            <p:ph type="title"/>
          </p:nvPr>
        </p:nvSpPr>
        <p:spPr>
          <a:xfrm>
            <a:off x="510139" y="343861"/>
            <a:ext cx="5781777" cy="733270"/>
          </a:xfrm>
        </p:spPr>
        <p:txBody>
          <a:bodyPr>
            <a:normAutofit/>
          </a:bodyPr>
          <a:lstStyle/>
          <a:p>
            <a:r>
              <a:rPr kumimoji="1" lang="en-US" altLang="ja-JP" sz="4000" b="1" dirty="0" smtClean="0"/>
              <a:t>Ex5.py </a:t>
            </a:r>
            <a:r>
              <a:rPr kumimoji="1" lang="en-US" altLang="ja-JP" sz="4000" b="1" dirty="0" err="1" smtClean="0"/>
              <a:t>np.array</a:t>
            </a:r>
            <a:endParaRPr kumimoji="1" lang="ja-JP" altLang="en-US" sz="4000" b="1" dirty="0"/>
          </a:p>
        </p:txBody>
      </p:sp>
      <p:sp>
        <p:nvSpPr>
          <p:cNvPr id="5" name="正方形/長方形 4"/>
          <p:cNvSpPr/>
          <p:nvPr/>
        </p:nvSpPr>
        <p:spPr>
          <a:xfrm>
            <a:off x="6975106" y="710496"/>
            <a:ext cx="4642585" cy="5755422"/>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ex5.py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err="1">
                <a:solidFill>
                  <a:srgbClr val="000000"/>
                </a:solidFill>
                <a:latin typeface="ＭＳ ゴシック" panose="020B0609070205080204" pitchFamily="49" charset="-128"/>
                <a:ea typeface="ＭＳ ゴシック" panose="020B0609070205080204" pitchFamily="49" charset="-128"/>
              </a:rPr>
              <a:t>np.array</a:t>
            </a:r>
            <a:r>
              <a:rPr lang="en-US" altLang="ja-JP" sz="1600" b="1" dirty="0">
                <a:solidFill>
                  <a:srgbClr val="000000"/>
                </a:solidFill>
                <a:latin typeface="ＭＳ ゴシック" panose="020B0609070205080204" pitchFamily="49" charset="-128"/>
                <a:ea typeface="ＭＳ ゴシック" panose="020B0609070205080204" pitchFamily="49" charset="-128"/>
              </a:rPr>
              <a:t>([5,6,7,8])</a:t>
            </a:r>
          </a:p>
          <a:p>
            <a:r>
              <a:rPr lang="en-US" altLang="ja-JP" sz="1600" b="1" dirty="0">
                <a:solidFill>
                  <a:srgbClr val="000000"/>
                </a:solidFill>
                <a:latin typeface="ＭＳ ゴシック" panose="020B0609070205080204" pitchFamily="49" charset="-128"/>
                <a:ea typeface="ＭＳ ゴシック" panose="020B0609070205080204" pitchFamily="49" charset="-128"/>
              </a:rPr>
              <a:t>B = </a:t>
            </a:r>
            <a:r>
              <a:rPr lang="en-US" altLang="ja-JP" sz="1600" b="1" dirty="0" err="1">
                <a:solidFill>
                  <a:srgbClr val="000000"/>
                </a:solidFill>
                <a:latin typeface="ＭＳ ゴシック" panose="020B0609070205080204" pitchFamily="49" charset="-128"/>
                <a:ea typeface="ＭＳ ゴシック" panose="020B0609070205080204" pitchFamily="49" charset="-128"/>
              </a:rPr>
              <a:t>np.array</a:t>
            </a:r>
            <a:r>
              <a:rPr lang="en-US" altLang="ja-JP" sz="1600" b="1" dirty="0">
                <a:solidFill>
                  <a:srgbClr val="000000"/>
                </a:solidFill>
                <a:latin typeface="ＭＳ ゴシック" panose="020B0609070205080204" pitchFamily="49" charset="-128"/>
                <a:ea typeface="ＭＳ ゴシック" panose="020B0609070205080204" pitchFamily="49" charset="-128"/>
              </a:rPr>
              <a:t>([1,2,3,4])</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err="1">
                <a:solidFill>
                  <a:srgbClr val="000000"/>
                </a:solidFill>
                <a:latin typeface="ＭＳ ゴシック" panose="020B0609070205080204" pitchFamily="49" charset="-128"/>
                <a:ea typeface="ＭＳ ゴシック" panose="020B0609070205080204" pitchFamily="49" charset="-128"/>
              </a:rPr>
              <a:t>A.shape</a:t>
            </a:r>
            <a:r>
              <a:rPr lang="en-US" altLang="ja-JP" sz="1600" b="1" dirty="0">
                <a:solidFill>
                  <a:srgbClr val="000000"/>
                </a:solidFill>
                <a:latin typeface="ＭＳ ゴシック" panose="020B0609070205080204" pitchFamily="49" charset="-128"/>
                <a:ea typeface="ＭＳ ゴシック" panose="020B0609070205080204" pitchFamily="49" charset="-128"/>
              </a:rPr>
              <a:t>, A)</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err="1">
                <a:solidFill>
                  <a:srgbClr val="000000"/>
                </a:solidFill>
                <a:latin typeface="ＭＳ ゴシック" panose="020B0609070205080204" pitchFamily="49" charset="-128"/>
                <a:ea typeface="ＭＳ ゴシック" panose="020B0609070205080204" pitchFamily="49" charset="-128"/>
              </a:rPr>
              <a:t>B.shape</a:t>
            </a:r>
            <a:r>
              <a:rPr lang="en-US" altLang="ja-JP" sz="1600" b="1" dirty="0">
                <a:solidFill>
                  <a:srgbClr val="000000"/>
                </a:solidFill>
                <a:latin typeface="ＭＳ ゴシック" panose="020B0609070205080204" pitchFamily="49" charset="-128"/>
                <a:ea typeface="ＭＳ ゴシック" panose="020B0609070205080204" pitchFamily="49" charset="-128"/>
              </a:rPr>
              <a:t>, B)</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要素ごとの演算</a:t>
            </a: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和差積商余</a:t>
            </a:r>
            <a:r>
              <a:rPr lang="ja-JP" altLang="en-US" sz="1600" b="1" dirty="0" err="1">
                <a:solidFill>
                  <a:srgbClr val="008000"/>
                </a:solidFill>
                <a:latin typeface="ＭＳ ゴシック" panose="020B0609070205080204" pitchFamily="49" charset="-128"/>
                <a:ea typeface="ＭＳ ゴシック" panose="020B0609070205080204" pitchFamily="49" charset="-128"/>
              </a:rPr>
              <a:t>べ</a:t>
            </a:r>
            <a:r>
              <a:rPr lang="ja-JP" altLang="en-US" sz="1600" b="1" dirty="0">
                <a:solidFill>
                  <a:srgbClr val="008000"/>
                </a:solidFill>
                <a:latin typeface="ＭＳ ゴシック" panose="020B0609070205080204" pitchFamily="49" charset="-128"/>
                <a:ea typeface="ＭＳ ゴシック" panose="020B0609070205080204" pitchFamily="49" charset="-128"/>
              </a:rPr>
              <a:t>き</a:t>
            </a:r>
            <a:r>
              <a:rPr lang="en-US" altLang="ja-JP" sz="1600" b="1" dirty="0">
                <a:solidFill>
                  <a:srgbClr val="008000"/>
                </a:solidFill>
                <a:latin typeface="ＭＳ ゴシック" panose="020B0609070205080204" pitchFamily="49" charset="-128"/>
                <a:ea typeface="ＭＳ ゴシック" panose="020B0609070205080204" pitchFamily="49" charset="-128"/>
              </a:rPr>
              <a:t>)</a:t>
            </a:r>
          </a:p>
          <a:p>
            <a:r>
              <a:rPr lang="en-US" altLang="ja-JP" sz="1600" b="1" dirty="0">
                <a:solidFill>
                  <a:srgbClr val="000000"/>
                </a:solidFill>
                <a:latin typeface="ＭＳ ゴシック" panose="020B0609070205080204" pitchFamily="49" charset="-128"/>
                <a:ea typeface="ＭＳ ゴシック" panose="020B0609070205080204" pitchFamily="49" charset="-128"/>
              </a:rPr>
              <a:t>C = A + B</a:t>
            </a:r>
          </a:p>
          <a:p>
            <a:r>
              <a:rPr lang="en-US" altLang="ja-JP" sz="1600" b="1" dirty="0">
                <a:solidFill>
                  <a:srgbClr val="000000"/>
                </a:solidFill>
                <a:latin typeface="ＭＳ ゴシック" panose="020B0609070205080204" pitchFamily="49" charset="-128"/>
                <a:ea typeface="ＭＳ ゴシック" panose="020B0609070205080204" pitchFamily="49" charset="-128"/>
              </a:rPr>
              <a:t>D = A - B</a:t>
            </a:r>
          </a:p>
          <a:p>
            <a:r>
              <a:rPr lang="en-US" altLang="ja-JP" sz="1600" b="1" dirty="0">
                <a:solidFill>
                  <a:srgbClr val="000000"/>
                </a:solidFill>
                <a:latin typeface="ＭＳ ゴシック" panose="020B0609070205080204" pitchFamily="49" charset="-128"/>
                <a:ea typeface="ＭＳ ゴシック" panose="020B0609070205080204" pitchFamily="49" charset="-128"/>
              </a:rPr>
              <a:t>E = A * B</a:t>
            </a:r>
          </a:p>
          <a:p>
            <a:r>
              <a:rPr lang="en-US" altLang="ja-JP" sz="1600" b="1" dirty="0">
                <a:solidFill>
                  <a:srgbClr val="000000"/>
                </a:solidFill>
                <a:latin typeface="ＭＳ ゴシック" panose="020B0609070205080204" pitchFamily="49" charset="-128"/>
                <a:ea typeface="ＭＳ ゴシック" panose="020B0609070205080204" pitchFamily="49" charset="-128"/>
              </a:rPr>
              <a:t>F = A / B</a:t>
            </a:r>
          </a:p>
          <a:p>
            <a:r>
              <a:rPr lang="en-US" altLang="ja-JP" sz="1600" b="1" dirty="0">
                <a:solidFill>
                  <a:srgbClr val="000000"/>
                </a:solidFill>
                <a:latin typeface="ＭＳ ゴシック" panose="020B0609070205080204" pitchFamily="49" charset="-128"/>
                <a:ea typeface="ＭＳ ゴシック" panose="020B0609070205080204" pitchFamily="49" charset="-128"/>
              </a:rPr>
              <a:t>G = A % B</a:t>
            </a:r>
          </a:p>
          <a:p>
            <a:r>
              <a:rPr lang="en-US" altLang="ja-JP" sz="1600" b="1" dirty="0">
                <a:solidFill>
                  <a:srgbClr val="000000"/>
                </a:solidFill>
                <a:latin typeface="ＭＳ ゴシック" panose="020B0609070205080204" pitchFamily="49" charset="-128"/>
                <a:ea typeface="ＭＳ ゴシック" panose="020B0609070205080204" pitchFamily="49" charset="-128"/>
              </a:rPr>
              <a:t>H = A ** B</a:t>
            </a:r>
          </a:p>
          <a:p>
            <a:r>
              <a:rPr lang="en-US" altLang="ja-JP" sz="1600" b="1" dirty="0">
                <a:solidFill>
                  <a:srgbClr val="000000"/>
                </a:solidFill>
                <a:latin typeface="ＭＳ ゴシック" panose="020B0609070205080204" pitchFamily="49" charset="-128"/>
                <a:ea typeface="ＭＳ ゴシック" panose="020B0609070205080204" pitchFamily="49" charset="-128"/>
              </a:rPr>
              <a:t>I = A + 3  </a:t>
            </a: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スカラーとの和</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#2D </a:t>
            </a:r>
          </a:p>
          <a:p>
            <a:r>
              <a:rPr lang="en-US" altLang="ja-JP" sz="1600" b="1" dirty="0">
                <a:solidFill>
                  <a:srgbClr val="000000"/>
                </a:solidFill>
                <a:latin typeface="ＭＳ ゴシック" panose="020B0609070205080204" pitchFamily="49" charset="-128"/>
                <a:ea typeface="ＭＳ ゴシック" panose="020B0609070205080204" pitchFamily="49" charset="-128"/>
              </a:rPr>
              <a:t>A=</a:t>
            </a:r>
            <a:r>
              <a:rPr lang="en-US" altLang="ja-JP" sz="1600" b="1" dirty="0" err="1">
                <a:solidFill>
                  <a:srgbClr val="000000"/>
                </a:solidFill>
                <a:latin typeface="ＭＳ ゴシック" panose="020B0609070205080204" pitchFamily="49" charset="-128"/>
                <a:ea typeface="ＭＳ ゴシック" panose="020B0609070205080204" pitchFamily="49" charset="-128"/>
              </a:rPr>
              <a:t>np.array</a:t>
            </a:r>
            <a:r>
              <a:rPr lang="en-US" altLang="ja-JP" sz="1600" b="1" dirty="0">
                <a:solidFill>
                  <a:srgbClr val="000000"/>
                </a:solidFill>
                <a:latin typeface="ＭＳ ゴシック" panose="020B0609070205080204" pitchFamily="49" charset="-128"/>
                <a:ea typeface="ＭＳ ゴシック" panose="020B0609070205080204" pitchFamily="49" charset="-128"/>
              </a:rPr>
              <a:t>([[1,2,3],[4,5,6]])</a:t>
            </a:r>
          </a:p>
          <a:p>
            <a:r>
              <a:rPr lang="en-US" altLang="ja-JP" sz="1600" b="1" dirty="0">
                <a:solidFill>
                  <a:srgbClr val="000000"/>
                </a:solidFill>
                <a:latin typeface="ＭＳ ゴシック" panose="020B0609070205080204" pitchFamily="49" charset="-128"/>
                <a:ea typeface="ＭＳ ゴシック" panose="020B0609070205080204" pitchFamily="49" charset="-128"/>
              </a:rPr>
              <a:t>B=</a:t>
            </a:r>
            <a:r>
              <a:rPr lang="en-US" altLang="ja-JP" sz="1600" b="1" dirty="0" err="1">
                <a:solidFill>
                  <a:srgbClr val="000000"/>
                </a:solidFill>
                <a:latin typeface="ＭＳ ゴシック" panose="020B0609070205080204" pitchFamily="49" charset="-128"/>
                <a:ea typeface="ＭＳ ゴシック" panose="020B0609070205080204" pitchFamily="49" charset="-128"/>
              </a:rPr>
              <a:t>np.array</a:t>
            </a:r>
            <a:r>
              <a:rPr lang="en-US" altLang="ja-JP" sz="1600" b="1" dirty="0">
                <a:solidFill>
                  <a:srgbClr val="000000"/>
                </a:solidFill>
                <a:latin typeface="ＭＳ ゴシック" panose="020B0609070205080204" pitchFamily="49" charset="-128"/>
                <a:ea typeface="ＭＳ ゴシック" panose="020B0609070205080204" pitchFamily="49" charset="-128"/>
              </a:rPr>
              <a:t>([[1,2,3],[4,5,6]])</a:t>
            </a:r>
          </a:p>
          <a:p>
            <a:r>
              <a:rPr lang="en-US" altLang="ja-JP" sz="1600" b="1" dirty="0">
                <a:solidFill>
                  <a:srgbClr val="000000"/>
                </a:solidFill>
                <a:latin typeface="ＭＳ ゴシック" panose="020B0609070205080204" pitchFamily="49" charset="-128"/>
                <a:ea typeface="ＭＳ ゴシック" panose="020B0609070205080204" pitchFamily="49" charset="-128"/>
              </a:rPr>
              <a:t>C=A+B</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err="1">
                <a:solidFill>
                  <a:srgbClr val="000000"/>
                </a:solidFill>
                <a:latin typeface="ＭＳ ゴシック" panose="020B0609070205080204" pitchFamily="49" charset="-128"/>
                <a:ea typeface="ＭＳ ゴシック" panose="020B0609070205080204" pitchFamily="49" charset="-128"/>
              </a:rPr>
              <a:t>C,C.shape</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1077292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1583" y="343861"/>
            <a:ext cx="5781777" cy="733270"/>
          </a:xfrm>
        </p:spPr>
        <p:txBody>
          <a:bodyPr>
            <a:normAutofit/>
          </a:bodyPr>
          <a:lstStyle/>
          <a:p>
            <a:r>
              <a:rPr kumimoji="1" lang="en-US" altLang="ja-JP" sz="3600" b="1" dirty="0" smtClean="0"/>
              <a:t>Ex6.py </a:t>
            </a:r>
            <a:r>
              <a:rPr kumimoji="1" lang="en-US" altLang="ja-JP" sz="3600" b="1" dirty="0" err="1" smtClean="0"/>
              <a:t>np.array</a:t>
            </a:r>
            <a:endParaRPr kumimoji="1" lang="ja-JP" altLang="en-US" sz="3600" b="1" dirty="0"/>
          </a:p>
        </p:txBody>
      </p:sp>
      <p:sp>
        <p:nvSpPr>
          <p:cNvPr id="4" name="コンテンツ プレースホルダー 2"/>
          <p:cNvSpPr>
            <a:spLocks noGrp="1"/>
          </p:cNvSpPr>
          <p:nvPr>
            <p:ph idx="1"/>
          </p:nvPr>
        </p:nvSpPr>
        <p:spPr>
          <a:xfrm>
            <a:off x="431583" y="1322457"/>
            <a:ext cx="6056303" cy="4860629"/>
          </a:xfrm>
        </p:spPr>
        <p:txBody>
          <a:bodyPr>
            <a:normAutofit/>
          </a:bodyPr>
          <a:lstStyle/>
          <a:p>
            <a:pPr marL="0" indent="0">
              <a:lnSpc>
                <a:spcPct val="100000"/>
              </a:lnSpc>
              <a:spcBef>
                <a:spcPts val="600"/>
              </a:spcBef>
              <a:buNone/>
            </a:pPr>
            <a:r>
              <a:rPr lang="ja-JP" altLang="en-US" sz="2000" dirty="0" smtClean="0"/>
              <a:t>要素の総和・平均・分散の計算など，多様な便利機能が用意されている</a:t>
            </a:r>
            <a:endParaRPr lang="en-US" altLang="ja-JP" sz="2000" dirty="0" smtClean="0"/>
          </a:p>
          <a:p>
            <a:pPr marL="0" indent="0">
              <a:lnSpc>
                <a:spcPct val="100000"/>
              </a:lnSpc>
              <a:spcBef>
                <a:spcPts val="600"/>
              </a:spcBef>
              <a:buNone/>
            </a:pPr>
            <a:r>
              <a:rPr lang="en-US" altLang="ja-JP" sz="2000" dirty="0" err="1" smtClean="0"/>
              <a:t>Np.array</a:t>
            </a:r>
            <a:r>
              <a:rPr lang="en-US" altLang="ja-JP" sz="2000" dirty="0" smtClean="0"/>
              <a:t> </a:t>
            </a:r>
            <a:r>
              <a:rPr lang="ja-JP" altLang="en-US" sz="2000" dirty="0" err="1" smtClean="0"/>
              <a:t>には</a:t>
            </a:r>
            <a:r>
              <a:rPr lang="ja-JP" altLang="en-US" sz="2000" dirty="0" smtClean="0"/>
              <a:t>便利な初期化方法が用意されている</a:t>
            </a:r>
            <a:endParaRPr lang="en-US" altLang="ja-JP" sz="2000" dirty="0" smtClean="0"/>
          </a:p>
          <a:p>
            <a:pPr marL="0" indent="0">
              <a:lnSpc>
                <a:spcPct val="100000"/>
              </a:lnSpc>
              <a:spcBef>
                <a:spcPts val="600"/>
              </a:spcBef>
              <a:buNone/>
            </a:pPr>
            <a:endParaRPr lang="en-US" altLang="ja-JP" sz="1000" dirty="0" smtClean="0"/>
          </a:p>
          <a:p>
            <a:pPr marL="0" indent="0">
              <a:lnSpc>
                <a:spcPct val="100000"/>
              </a:lnSpc>
              <a:spcBef>
                <a:spcPts val="600"/>
              </a:spcBef>
              <a:buNone/>
            </a:pPr>
            <a:r>
              <a:rPr lang="ja-JP" altLang="en-US" sz="2000" b="1" dirty="0">
                <a:solidFill>
                  <a:srgbClr val="C00000"/>
                </a:solidFill>
              </a:rPr>
              <a:t>実習 </a:t>
            </a:r>
            <a:r>
              <a:rPr lang="en-US" altLang="ja-JP" sz="2000" b="1" dirty="0">
                <a:solidFill>
                  <a:srgbClr val="C00000"/>
                </a:solidFill>
              </a:rPr>
              <a:t>: </a:t>
            </a:r>
            <a:r>
              <a:rPr lang="ja-JP" altLang="en-US" sz="2000" b="1" dirty="0">
                <a:solidFill>
                  <a:srgbClr val="C00000"/>
                </a:solidFill>
              </a:rPr>
              <a:t>右の</a:t>
            </a:r>
            <a:r>
              <a:rPr lang="ja-JP" altLang="en-US" sz="2000" b="1" dirty="0" smtClean="0">
                <a:solidFill>
                  <a:srgbClr val="C00000"/>
                </a:solidFill>
              </a:rPr>
              <a:t>コードを</a:t>
            </a:r>
            <a:r>
              <a:rPr lang="ja-JP" altLang="en-US" sz="2000" b="1" dirty="0">
                <a:solidFill>
                  <a:srgbClr val="C00000"/>
                </a:solidFill>
              </a:rPr>
              <a:t>実行</a:t>
            </a:r>
            <a:r>
              <a:rPr lang="ja-JP" altLang="en-US" sz="2000" b="1" dirty="0" smtClean="0">
                <a:solidFill>
                  <a:srgbClr val="C00000"/>
                </a:solidFill>
              </a:rPr>
              <a:t>し結果</a:t>
            </a:r>
            <a:r>
              <a:rPr lang="ja-JP" altLang="en-US" sz="2000" b="1" dirty="0">
                <a:solidFill>
                  <a:srgbClr val="C00000"/>
                </a:solidFill>
              </a:rPr>
              <a:t>を確認してください</a:t>
            </a:r>
            <a:endParaRPr lang="en-US" altLang="ja-JP" sz="2000" b="1" dirty="0">
              <a:solidFill>
                <a:srgbClr val="C00000"/>
              </a:solidFill>
            </a:endParaRPr>
          </a:p>
          <a:p>
            <a:pPr marL="0" indent="0">
              <a:lnSpc>
                <a:spcPct val="100000"/>
              </a:lnSpc>
              <a:spcBef>
                <a:spcPts val="600"/>
              </a:spcBef>
              <a:buNone/>
            </a:pPr>
            <a:r>
              <a:rPr lang="ja-JP" altLang="en-US" sz="2000" b="1" dirty="0">
                <a:solidFill>
                  <a:srgbClr val="C00000"/>
                </a:solidFill>
              </a:rPr>
              <a:t>実習 </a:t>
            </a:r>
            <a:r>
              <a:rPr lang="en-US" altLang="ja-JP" sz="2000" b="1" dirty="0">
                <a:solidFill>
                  <a:srgbClr val="C00000"/>
                </a:solidFill>
              </a:rPr>
              <a:t>: </a:t>
            </a:r>
            <a:r>
              <a:rPr lang="ja-JP" altLang="en-US" sz="2000" b="1" dirty="0" smtClean="0">
                <a:solidFill>
                  <a:srgbClr val="C00000"/>
                </a:solidFill>
              </a:rPr>
              <a:t>配列の分散が計算されていることを確認してください</a:t>
            </a:r>
            <a:endParaRPr lang="en-US" altLang="ja-JP" sz="2000" b="1" dirty="0" smtClean="0">
              <a:solidFill>
                <a:srgbClr val="C00000"/>
              </a:solidFill>
            </a:endParaRPr>
          </a:p>
          <a:p>
            <a:pPr marL="0" indent="0">
              <a:lnSpc>
                <a:spcPct val="100000"/>
              </a:lnSpc>
              <a:spcBef>
                <a:spcPts val="600"/>
              </a:spcBef>
              <a:buNone/>
            </a:pPr>
            <a:endParaRPr lang="en-US" altLang="ja-JP" sz="2000" b="1" dirty="0">
              <a:solidFill>
                <a:srgbClr val="C00000"/>
              </a:solidFill>
            </a:endParaRPr>
          </a:p>
          <a:p>
            <a:pPr marL="0" indent="0">
              <a:lnSpc>
                <a:spcPct val="100000"/>
              </a:lnSpc>
              <a:spcBef>
                <a:spcPts val="600"/>
              </a:spcBef>
              <a:buNone/>
            </a:pPr>
            <a:r>
              <a:rPr lang="en-US" altLang="ja-JP" sz="2000" dirty="0" smtClean="0"/>
              <a:t>※</a:t>
            </a:r>
            <a:r>
              <a:rPr lang="ja-JP" altLang="en-US" sz="2000" dirty="0" smtClean="0"/>
              <a:t>右の構文は，無理に覚える必要がありません．このスライドを辞書として使ってください</a:t>
            </a:r>
            <a:endParaRPr lang="en-US" altLang="ja-JP" sz="2000" dirty="0" smtClean="0"/>
          </a:p>
        </p:txBody>
      </p:sp>
      <p:sp>
        <p:nvSpPr>
          <p:cNvPr id="6" name="正方形/長方形 5"/>
          <p:cNvSpPr/>
          <p:nvPr/>
        </p:nvSpPr>
        <p:spPr>
          <a:xfrm>
            <a:off x="6627812" y="262915"/>
            <a:ext cx="5462588" cy="6463308"/>
          </a:xfrm>
          <a:prstGeom prst="rect">
            <a:avLst/>
          </a:prstGeom>
          <a:solidFill>
            <a:schemeClr val="bg1"/>
          </a:solidFill>
          <a:ln w="31750">
            <a:solidFill>
              <a:schemeClr val="tx1"/>
            </a:solidFill>
          </a:ln>
        </p:spPr>
        <p:txBody>
          <a:bodyPr wrap="square">
            <a:spAutoFit/>
          </a:bodyPr>
          <a:lstStyle/>
          <a:p>
            <a:r>
              <a:rPr lang="en-US" altLang="ja-JP"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b="1" dirty="0">
                <a:solidFill>
                  <a:srgbClr val="008000"/>
                </a:solidFill>
                <a:latin typeface="ＭＳ ゴシック" panose="020B0609070205080204" pitchFamily="49" charset="-128"/>
                <a:ea typeface="ＭＳ ゴシック" panose="020B0609070205080204" pitchFamily="49" charset="-128"/>
              </a:rPr>
              <a:t># ex6.py</a:t>
            </a:r>
          </a:p>
          <a:p>
            <a:r>
              <a:rPr lang="en-US" altLang="ja-JP" b="1" dirty="0">
                <a:solidFill>
                  <a:srgbClr val="0000FF"/>
                </a:solidFill>
                <a:latin typeface="ＭＳ ゴシック" panose="020B0609070205080204" pitchFamily="49" charset="-128"/>
                <a:ea typeface="ＭＳ ゴシック" panose="020B0609070205080204" pitchFamily="49" charset="-128"/>
              </a:rPr>
              <a:t>import</a:t>
            </a:r>
            <a:r>
              <a:rPr lang="en-US" altLang="ja-JP" b="1" dirty="0">
                <a:solidFill>
                  <a:srgbClr val="000000"/>
                </a:solidFill>
                <a:latin typeface="ＭＳ ゴシック" panose="020B0609070205080204" pitchFamily="49" charset="-128"/>
                <a:ea typeface="ＭＳ ゴシック" panose="020B0609070205080204" pitchFamily="49" charset="-128"/>
              </a:rPr>
              <a:t> </a:t>
            </a:r>
            <a:r>
              <a:rPr lang="en-US" altLang="ja-JP" b="1" dirty="0" err="1">
                <a:solidFill>
                  <a:srgbClr val="000000"/>
                </a:solidFill>
                <a:latin typeface="ＭＳ ゴシック" panose="020B0609070205080204" pitchFamily="49" charset="-128"/>
                <a:ea typeface="ＭＳ ゴシック" panose="020B0609070205080204" pitchFamily="49" charset="-128"/>
              </a:rPr>
              <a:t>numpy</a:t>
            </a:r>
            <a:r>
              <a:rPr lang="en-US" altLang="ja-JP" b="1" dirty="0">
                <a:solidFill>
                  <a:srgbClr val="000000"/>
                </a:solidFill>
                <a:latin typeface="ＭＳ ゴシック" panose="020B0609070205080204" pitchFamily="49" charset="-128"/>
                <a:ea typeface="ＭＳ ゴシック" panose="020B0609070205080204" pitchFamily="49" charset="-128"/>
              </a:rPr>
              <a:t> </a:t>
            </a:r>
            <a:r>
              <a:rPr lang="en-US" altLang="ja-JP" b="1" dirty="0">
                <a:solidFill>
                  <a:srgbClr val="0000FF"/>
                </a:solidFill>
                <a:latin typeface="ＭＳ ゴシック" panose="020B0609070205080204" pitchFamily="49" charset="-128"/>
                <a:ea typeface="ＭＳ ゴシック" panose="020B0609070205080204" pitchFamily="49" charset="-128"/>
              </a:rPr>
              <a:t>as</a:t>
            </a:r>
            <a:r>
              <a:rPr lang="en-US" altLang="ja-JP" b="1" dirty="0">
                <a:solidFill>
                  <a:srgbClr val="000000"/>
                </a:solidFill>
                <a:latin typeface="ＭＳ ゴシック" panose="020B0609070205080204" pitchFamily="49" charset="-128"/>
                <a:ea typeface="ＭＳ ゴシック" panose="020B0609070205080204" pitchFamily="49" charset="-128"/>
              </a:rPr>
              <a:t> np</a:t>
            </a:r>
          </a:p>
          <a:p>
            <a:endParaRPr lang="ja-JP" altLang="en-US" b="1" dirty="0">
              <a:solidFill>
                <a:srgbClr val="000000"/>
              </a:solidFill>
              <a:latin typeface="ＭＳ ゴシック" panose="020B0609070205080204" pitchFamily="49" charset="-128"/>
              <a:ea typeface="ＭＳ ゴシック" panose="020B0609070205080204" pitchFamily="49" charset="-128"/>
            </a:endParaRPr>
          </a:p>
          <a:p>
            <a:r>
              <a:rPr lang="en-US" altLang="ja-JP" b="1" dirty="0">
                <a:solidFill>
                  <a:srgbClr val="000000"/>
                </a:solidFill>
                <a:latin typeface="ＭＳ ゴシック" panose="020B0609070205080204" pitchFamily="49" charset="-128"/>
                <a:ea typeface="ＭＳ ゴシック" panose="020B0609070205080204" pitchFamily="49" charset="-128"/>
              </a:rPr>
              <a:t>A    = </a:t>
            </a:r>
            <a:r>
              <a:rPr lang="en-US" altLang="ja-JP" b="1" dirty="0" err="1">
                <a:solidFill>
                  <a:srgbClr val="000000"/>
                </a:solidFill>
                <a:latin typeface="ＭＳ ゴシック" panose="020B0609070205080204" pitchFamily="49" charset="-128"/>
                <a:ea typeface="ＭＳ ゴシック" panose="020B0609070205080204" pitchFamily="49" charset="-128"/>
              </a:rPr>
              <a:t>np.array</a:t>
            </a:r>
            <a:r>
              <a:rPr lang="en-US" altLang="ja-JP" b="1" dirty="0">
                <a:solidFill>
                  <a:srgbClr val="000000"/>
                </a:solidFill>
                <a:latin typeface="ＭＳ ゴシック" panose="020B0609070205080204" pitchFamily="49" charset="-128"/>
                <a:ea typeface="ＭＳ ゴシック" panose="020B0609070205080204" pitchFamily="49" charset="-128"/>
              </a:rPr>
              <a:t>([1,2,3,4,5,6,7,8])</a:t>
            </a:r>
          </a:p>
          <a:p>
            <a:r>
              <a:rPr lang="en-US" altLang="ja-JP" b="1" dirty="0">
                <a:solidFill>
                  <a:srgbClr val="000000"/>
                </a:solidFill>
                <a:latin typeface="ＭＳ ゴシック" panose="020B0609070205080204" pitchFamily="49" charset="-128"/>
                <a:ea typeface="ＭＳ ゴシック" panose="020B0609070205080204" pitchFamily="49" charset="-128"/>
              </a:rPr>
              <a:t>mean = </a:t>
            </a:r>
            <a:r>
              <a:rPr lang="en-US" altLang="ja-JP" b="1" dirty="0" err="1">
                <a:solidFill>
                  <a:srgbClr val="000000"/>
                </a:solidFill>
                <a:latin typeface="ＭＳ ゴシック" panose="020B0609070205080204" pitchFamily="49" charset="-128"/>
                <a:ea typeface="ＭＳ ゴシック" panose="020B0609070205080204" pitchFamily="49" charset="-128"/>
              </a:rPr>
              <a:t>np.mean</a:t>
            </a:r>
            <a:r>
              <a:rPr lang="en-US" altLang="ja-JP" b="1" dirty="0">
                <a:solidFill>
                  <a:srgbClr val="000000"/>
                </a:solidFill>
                <a:latin typeface="ＭＳ ゴシック" panose="020B0609070205080204" pitchFamily="49" charset="-128"/>
                <a:ea typeface="ＭＳ ゴシック" panose="020B0609070205080204" pitchFamily="49" charset="-128"/>
              </a:rPr>
              <a:t>( A ) </a:t>
            </a:r>
            <a:r>
              <a:rPr lang="en-US" altLang="ja-JP" b="1" dirty="0">
                <a:solidFill>
                  <a:srgbClr val="008000"/>
                </a:solidFill>
                <a:latin typeface="ＭＳ ゴシック" panose="020B0609070205080204" pitchFamily="49" charset="-128"/>
                <a:ea typeface="ＭＳ ゴシック" panose="020B0609070205080204" pitchFamily="49" charset="-128"/>
              </a:rPr>
              <a:t>#</a:t>
            </a:r>
            <a:r>
              <a:rPr lang="ja-JP" altLang="en-US" b="1" dirty="0">
                <a:solidFill>
                  <a:srgbClr val="008000"/>
                </a:solidFill>
                <a:latin typeface="ＭＳ ゴシック" panose="020B0609070205080204" pitchFamily="49" charset="-128"/>
                <a:ea typeface="ＭＳ ゴシック" panose="020B0609070205080204" pitchFamily="49" charset="-128"/>
              </a:rPr>
              <a:t>全要素の平均</a:t>
            </a:r>
          </a:p>
          <a:p>
            <a:r>
              <a:rPr lang="en-US" altLang="ja-JP" b="1" dirty="0">
                <a:solidFill>
                  <a:srgbClr val="000000"/>
                </a:solidFill>
                <a:latin typeface="ＭＳ ゴシック" panose="020B0609070205080204" pitchFamily="49" charset="-128"/>
                <a:ea typeface="ＭＳ ゴシック" panose="020B0609070205080204" pitchFamily="49" charset="-128"/>
              </a:rPr>
              <a:t>sum  = </a:t>
            </a:r>
            <a:r>
              <a:rPr lang="en-US" altLang="ja-JP" b="1" dirty="0" err="1">
                <a:solidFill>
                  <a:srgbClr val="000000"/>
                </a:solidFill>
                <a:latin typeface="ＭＳ ゴシック" panose="020B0609070205080204" pitchFamily="49" charset="-128"/>
                <a:ea typeface="ＭＳ ゴシック" panose="020B0609070205080204" pitchFamily="49" charset="-128"/>
              </a:rPr>
              <a:t>np.sum</a:t>
            </a:r>
            <a:r>
              <a:rPr lang="en-US" altLang="ja-JP" b="1" dirty="0">
                <a:solidFill>
                  <a:srgbClr val="000000"/>
                </a:solidFill>
                <a:latin typeface="ＭＳ ゴシック" panose="020B0609070205080204" pitchFamily="49" charset="-128"/>
                <a:ea typeface="ＭＳ ゴシック" panose="020B0609070205080204" pitchFamily="49" charset="-128"/>
              </a:rPr>
              <a:t> ( A ) </a:t>
            </a:r>
            <a:r>
              <a:rPr lang="en-US" altLang="ja-JP" b="1" dirty="0">
                <a:solidFill>
                  <a:srgbClr val="008000"/>
                </a:solidFill>
                <a:latin typeface="ＭＳ ゴシック" panose="020B0609070205080204" pitchFamily="49" charset="-128"/>
                <a:ea typeface="ＭＳ ゴシック" panose="020B0609070205080204" pitchFamily="49" charset="-128"/>
              </a:rPr>
              <a:t>#</a:t>
            </a:r>
            <a:r>
              <a:rPr lang="ja-JP" altLang="en-US" b="1" dirty="0">
                <a:solidFill>
                  <a:srgbClr val="008000"/>
                </a:solidFill>
                <a:latin typeface="ＭＳ ゴシック" panose="020B0609070205080204" pitchFamily="49" charset="-128"/>
                <a:ea typeface="ＭＳ ゴシック" panose="020B0609070205080204" pitchFamily="49" charset="-128"/>
              </a:rPr>
              <a:t>全要素の総和</a:t>
            </a:r>
          </a:p>
          <a:p>
            <a:r>
              <a:rPr lang="en-US" altLang="ja-JP" b="1" dirty="0" err="1">
                <a:solidFill>
                  <a:srgbClr val="000000"/>
                </a:solidFill>
                <a:latin typeface="ＭＳ ゴシック" panose="020B0609070205080204" pitchFamily="49" charset="-128"/>
                <a:ea typeface="ＭＳ ゴシック" panose="020B0609070205080204" pitchFamily="49" charset="-128"/>
              </a:rPr>
              <a:t>vari</a:t>
            </a:r>
            <a:r>
              <a:rPr lang="en-US" altLang="ja-JP" b="1" dirty="0">
                <a:solidFill>
                  <a:srgbClr val="000000"/>
                </a:solidFill>
                <a:latin typeface="ＭＳ ゴシック" panose="020B0609070205080204" pitchFamily="49" charset="-128"/>
                <a:ea typeface="ＭＳ ゴシック" panose="020B0609070205080204" pitchFamily="49" charset="-128"/>
              </a:rPr>
              <a:t> = </a:t>
            </a:r>
            <a:r>
              <a:rPr lang="en-US" altLang="ja-JP" b="1" dirty="0" err="1">
                <a:solidFill>
                  <a:srgbClr val="000000"/>
                </a:solidFill>
                <a:latin typeface="ＭＳ ゴシック" panose="020B0609070205080204" pitchFamily="49" charset="-128"/>
                <a:ea typeface="ＭＳ ゴシック" panose="020B0609070205080204" pitchFamily="49" charset="-128"/>
              </a:rPr>
              <a:t>np.var</a:t>
            </a:r>
            <a:r>
              <a:rPr lang="en-US" altLang="ja-JP" b="1" dirty="0">
                <a:solidFill>
                  <a:srgbClr val="000000"/>
                </a:solidFill>
                <a:latin typeface="ＭＳ ゴシック" panose="020B0609070205080204" pitchFamily="49" charset="-128"/>
                <a:ea typeface="ＭＳ ゴシック" panose="020B0609070205080204" pitchFamily="49" charset="-128"/>
              </a:rPr>
              <a:t> ( A ) </a:t>
            </a:r>
            <a:r>
              <a:rPr lang="en-US" altLang="ja-JP" b="1" dirty="0">
                <a:solidFill>
                  <a:srgbClr val="008000"/>
                </a:solidFill>
                <a:latin typeface="ＭＳ ゴシック" panose="020B0609070205080204" pitchFamily="49" charset="-128"/>
                <a:ea typeface="ＭＳ ゴシック" panose="020B0609070205080204" pitchFamily="49" charset="-128"/>
              </a:rPr>
              <a:t>#</a:t>
            </a:r>
            <a:r>
              <a:rPr lang="ja-JP" altLang="en-US" b="1" dirty="0">
                <a:solidFill>
                  <a:srgbClr val="008000"/>
                </a:solidFill>
                <a:latin typeface="ＭＳ ゴシック" panose="020B0609070205080204" pitchFamily="49" charset="-128"/>
                <a:ea typeface="ＭＳ ゴシック" panose="020B0609070205080204" pitchFamily="49" charset="-128"/>
              </a:rPr>
              <a:t>全要素の分散</a:t>
            </a:r>
          </a:p>
          <a:p>
            <a:r>
              <a:rPr lang="en-US" altLang="ja-JP" b="1" dirty="0">
                <a:solidFill>
                  <a:srgbClr val="0000FF"/>
                </a:solidFill>
                <a:latin typeface="ＭＳ ゴシック" panose="020B0609070205080204" pitchFamily="49" charset="-128"/>
                <a:ea typeface="ＭＳ ゴシック" panose="020B0609070205080204" pitchFamily="49" charset="-128"/>
              </a:rPr>
              <a:t>print</a:t>
            </a:r>
            <a:r>
              <a:rPr lang="en-US" altLang="ja-JP" b="1" dirty="0">
                <a:solidFill>
                  <a:srgbClr val="000000"/>
                </a:solidFill>
                <a:latin typeface="ＭＳ ゴシック" panose="020B0609070205080204" pitchFamily="49" charset="-128"/>
                <a:ea typeface="ＭＳ ゴシック" panose="020B0609070205080204" pitchFamily="49" charset="-128"/>
              </a:rPr>
              <a:t>( mean, sum, </a:t>
            </a:r>
            <a:r>
              <a:rPr lang="en-US" altLang="ja-JP" b="1" dirty="0" err="1">
                <a:solidFill>
                  <a:srgbClr val="000000"/>
                </a:solidFill>
                <a:latin typeface="ＭＳ ゴシック" panose="020B0609070205080204" pitchFamily="49" charset="-128"/>
                <a:ea typeface="ＭＳ ゴシック" panose="020B0609070205080204" pitchFamily="49" charset="-128"/>
              </a:rPr>
              <a:t>vari</a:t>
            </a:r>
            <a:r>
              <a:rPr lang="en-US" altLang="ja-JP" b="1" dirty="0">
                <a:solidFill>
                  <a:srgbClr val="000000"/>
                </a:solidFill>
                <a:latin typeface="ＭＳ ゴシック" panose="020B0609070205080204" pitchFamily="49" charset="-128"/>
                <a:ea typeface="ＭＳ ゴシック" panose="020B0609070205080204" pitchFamily="49" charset="-128"/>
              </a:rPr>
              <a:t>)</a:t>
            </a:r>
          </a:p>
          <a:p>
            <a:endParaRPr lang="ja-JP" altLang="en-US" b="1" dirty="0">
              <a:solidFill>
                <a:srgbClr val="000000"/>
              </a:solidFill>
              <a:latin typeface="ＭＳ ゴシック" panose="020B0609070205080204" pitchFamily="49" charset="-128"/>
              <a:ea typeface="ＭＳ ゴシック" panose="020B0609070205080204" pitchFamily="49" charset="-128"/>
            </a:endParaRPr>
          </a:p>
          <a:p>
            <a:r>
              <a:rPr lang="en-US" altLang="ja-JP" b="1" dirty="0">
                <a:solidFill>
                  <a:srgbClr val="008000"/>
                </a:solidFill>
                <a:latin typeface="ＭＳ ゴシック" panose="020B0609070205080204" pitchFamily="49" charset="-128"/>
                <a:ea typeface="ＭＳ ゴシック" panose="020B0609070205080204" pitchFamily="49" charset="-128"/>
              </a:rPr>
              <a:t>#</a:t>
            </a:r>
            <a:r>
              <a:rPr lang="ja-JP" altLang="en-US" b="1" dirty="0">
                <a:solidFill>
                  <a:srgbClr val="008000"/>
                </a:solidFill>
                <a:latin typeface="ＭＳ ゴシック" panose="020B0609070205080204" pitchFamily="49" charset="-128"/>
                <a:ea typeface="ＭＳ ゴシック" panose="020B0609070205080204" pitchFamily="49" charset="-128"/>
              </a:rPr>
              <a:t>分散は以下の方法でも計算可能</a:t>
            </a:r>
          </a:p>
          <a:p>
            <a:r>
              <a:rPr lang="en-US" altLang="ja-JP" b="1" dirty="0">
                <a:solidFill>
                  <a:srgbClr val="000000"/>
                </a:solidFill>
                <a:latin typeface="ＭＳ ゴシック" panose="020B0609070205080204" pitchFamily="49" charset="-128"/>
                <a:ea typeface="ＭＳ ゴシック" panose="020B0609070205080204" pitchFamily="49" charset="-128"/>
              </a:rPr>
              <a:t>A = A-mean </a:t>
            </a:r>
            <a:r>
              <a:rPr lang="en-US" altLang="ja-JP" b="1" dirty="0">
                <a:solidFill>
                  <a:srgbClr val="008000"/>
                </a:solidFill>
                <a:latin typeface="ＭＳ ゴシック" panose="020B0609070205080204" pitchFamily="49" charset="-128"/>
                <a:ea typeface="ＭＳ ゴシック" panose="020B0609070205080204" pitchFamily="49" charset="-128"/>
              </a:rPr>
              <a:t># </a:t>
            </a:r>
            <a:r>
              <a:rPr lang="ja-JP" altLang="en-US" b="1" dirty="0">
                <a:solidFill>
                  <a:srgbClr val="008000"/>
                </a:solidFill>
                <a:latin typeface="ＭＳ ゴシック" panose="020B0609070205080204" pitchFamily="49" charset="-128"/>
                <a:ea typeface="ＭＳ ゴシック" panose="020B0609070205080204" pitchFamily="49" charset="-128"/>
              </a:rPr>
              <a:t>全要素から</a:t>
            </a:r>
            <a:r>
              <a:rPr lang="en-US" altLang="ja-JP" b="1" dirty="0">
                <a:solidFill>
                  <a:srgbClr val="008000"/>
                </a:solidFill>
                <a:latin typeface="ＭＳ ゴシック" panose="020B0609070205080204" pitchFamily="49" charset="-128"/>
                <a:ea typeface="ＭＳ ゴシック" panose="020B0609070205080204" pitchFamily="49" charset="-128"/>
              </a:rPr>
              <a:t>mean</a:t>
            </a:r>
            <a:r>
              <a:rPr lang="ja-JP" altLang="en-US" b="1" dirty="0">
                <a:solidFill>
                  <a:srgbClr val="008000"/>
                </a:solidFill>
                <a:latin typeface="ＭＳ ゴシック" panose="020B0609070205080204" pitchFamily="49" charset="-128"/>
                <a:ea typeface="ＭＳ ゴシック" panose="020B0609070205080204" pitchFamily="49" charset="-128"/>
              </a:rPr>
              <a:t>を引く</a:t>
            </a:r>
          </a:p>
          <a:p>
            <a:r>
              <a:rPr lang="en-US" altLang="ja-JP" b="1" dirty="0">
                <a:solidFill>
                  <a:srgbClr val="000000"/>
                </a:solidFill>
                <a:latin typeface="ＭＳ ゴシック" panose="020B0609070205080204" pitchFamily="49" charset="-128"/>
                <a:ea typeface="ＭＳ ゴシック" panose="020B0609070205080204" pitchFamily="49" charset="-128"/>
              </a:rPr>
              <a:t>A = A**2   </a:t>
            </a:r>
            <a:r>
              <a:rPr lang="en-US" altLang="ja-JP" b="1" dirty="0">
                <a:solidFill>
                  <a:srgbClr val="008000"/>
                </a:solidFill>
                <a:latin typeface="ＭＳ ゴシック" panose="020B0609070205080204" pitchFamily="49" charset="-128"/>
                <a:ea typeface="ＭＳ ゴシック" panose="020B0609070205080204" pitchFamily="49" charset="-128"/>
              </a:rPr>
              <a:t># </a:t>
            </a:r>
            <a:r>
              <a:rPr lang="ja-JP" altLang="en-US" b="1" dirty="0">
                <a:solidFill>
                  <a:srgbClr val="008000"/>
                </a:solidFill>
                <a:latin typeface="ＭＳ ゴシック" panose="020B0609070205080204" pitchFamily="49" charset="-128"/>
                <a:ea typeface="ＭＳ ゴシック" panose="020B0609070205080204" pitchFamily="49" charset="-128"/>
              </a:rPr>
              <a:t>全要素を二乗</a:t>
            </a:r>
          </a:p>
          <a:p>
            <a:r>
              <a:rPr lang="en-US" altLang="ja-JP" b="1" dirty="0">
                <a:solidFill>
                  <a:srgbClr val="0000FF"/>
                </a:solidFill>
                <a:latin typeface="ＭＳ ゴシック" panose="020B0609070205080204" pitchFamily="49" charset="-128"/>
                <a:ea typeface="ＭＳ ゴシック" panose="020B0609070205080204" pitchFamily="49" charset="-128"/>
              </a:rPr>
              <a:t>print</a:t>
            </a:r>
            <a:r>
              <a:rPr lang="en-US" altLang="ja-JP" b="1" dirty="0">
                <a:solidFill>
                  <a:srgbClr val="000000"/>
                </a:solidFill>
                <a:latin typeface="ＭＳ ゴシック" panose="020B0609070205080204" pitchFamily="49" charset="-128"/>
                <a:ea typeface="ＭＳ ゴシック" panose="020B0609070205080204" pitchFamily="49" charset="-128"/>
              </a:rPr>
              <a:t>( </a:t>
            </a:r>
            <a:r>
              <a:rPr lang="en-US" altLang="ja-JP" b="1" dirty="0" err="1">
                <a:solidFill>
                  <a:srgbClr val="000000"/>
                </a:solidFill>
                <a:latin typeface="ＭＳ ゴシック" panose="020B0609070205080204" pitchFamily="49" charset="-128"/>
                <a:ea typeface="ＭＳ ゴシック" panose="020B0609070205080204" pitchFamily="49" charset="-128"/>
              </a:rPr>
              <a:t>np.sum</a:t>
            </a:r>
            <a:r>
              <a:rPr lang="en-US" altLang="ja-JP" b="1" dirty="0">
                <a:solidFill>
                  <a:srgbClr val="000000"/>
                </a:solidFill>
                <a:latin typeface="ＭＳ ゴシック" panose="020B0609070205080204" pitchFamily="49" charset="-128"/>
                <a:ea typeface="ＭＳ ゴシック" panose="020B0609070205080204" pitchFamily="49" charset="-128"/>
              </a:rPr>
              <a:t>(A)/</a:t>
            </a:r>
            <a:r>
              <a:rPr lang="en-US" altLang="ja-JP" b="1" dirty="0" err="1">
                <a:solidFill>
                  <a:srgbClr val="000000"/>
                </a:solidFill>
                <a:latin typeface="ＭＳ ゴシック" panose="020B0609070205080204" pitchFamily="49" charset="-128"/>
                <a:ea typeface="ＭＳ ゴシック" panose="020B0609070205080204" pitchFamily="49" charset="-128"/>
              </a:rPr>
              <a:t>A.shape</a:t>
            </a:r>
            <a:r>
              <a:rPr lang="en-US" altLang="ja-JP" b="1" dirty="0">
                <a:solidFill>
                  <a:srgbClr val="000000"/>
                </a:solidFill>
                <a:latin typeface="ＭＳ ゴシック" panose="020B0609070205080204" pitchFamily="49" charset="-128"/>
                <a:ea typeface="ＭＳ ゴシック" panose="020B0609070205080204" pitchFamily="49" charset="-128"/>
              </a:rPr>
              <a:t>[0</a:t>
            </a:r>
            <a:r>
              <a:rPr lang="en-US" altLang="ja-JP" b="1" dirty="0" smtClean="0">
                <a:solidFill>
                  <a:srgbClr val="000000"/>
                </a:solidFill>
                <a:latin typeface="ＭＳ ゴシック" panose="020B0609070205080204" pitchFamily="49" charset="-128"/>
                <a:ea typeface="ＭＳ ゴシック" panose="020B0609070205080204" pitchFamily="49" charset="-128"/>
              </a:rPr>
              <a:t>])</a:t>
            </a:r>
            <a:endParaRPr lang="ja-JP" altLang="en-US" b="1" dirty="0">
              <a:solidFill>
                <a:srgbClr val="000000"/>
              </a:solidFill>
              <a:latin typeface="ＭＳ ゴシック" panose="020B0609070205080204" pitchFamily="49" charset="-128"/>
              <a:ea typeface="ＭＳ ゴシック" panose="020B0609070205080204" pitchFamily="49" charset="-128"/>
            </a:endParaRPr>
          </a:p>
          <a:p>
            <a:endParaRPr lang="ja-JP" altLang="en-US" b="1" dirty="0">
              <a:solidFill>
                <a:srgbClr val="000000"/>
              </a:solidFill>
              <a:latin typeface="ＭＳ ゴシック" panose="020B0609070205080204" pitchFamily="49" charset="-128"/>
              <a:ea typeface="ＭＳ ゴシック" panose="020B0609070205080204" pitchFamily="49" charset="-128"/>
            </a:endParaRPr>
          </a:p>
          <a:p>
            <a:r>
              <a:rPr lang="en-US" altLang="ja-JP" b="1" dirty="0">
                <a:solidFill>
                  <a:srgbClr val="008000"/>
                </a:solidFill>
                <a:latin typeface="ＭＳ ゴシック" panose="020B0609070205080204" pitchFamily="49" charset="-128"/>
                <a:ea typeface="ＭＳ ゴシック" panose="020B0609070205080204" pitchFamily="49" charset="-128"/>
              </a:rPr>
              <a:t>#</a:t>
            </a:r>
            <a:r>
              <a:rPr lang="en-US" altLang="ja-JP" b="1" dirty="0" err="1">
                <a:solidFill>
                  <a:srgbClr val="008000"/>
                </a:solidFill>
                <a:latin typeface="ＭＳ ゴシック" panose="020B0609070205080204" pitchFamily="49" charset="-128"/>
                <a:ea typeface="ＭＳ ゴシック" panose="020B0609070205080204" pitchFamily="49" charset="-128"/>
              </a:rPr>
              <a:t>np.array</a:t>
            </a:r>
            <a:r>
              <a:rPr lang="ja-JP" altLang="en-US" b="1" dirty="0">
                <a:solidFill>
                  <a:srgbClr val="008000"/>
                </a:solidFill>
                <a:latin typeface="ＭＳ ゴシック" panose="020B0609070205080204" pitchFamily="49" charset="-128"/>
                <a:ea typeface="ＭＳ ゴシック" panose="020B0609070205080204" pitchFamily="49" charset="-128"/>
              </a:rPr>
              <a:t>の初期化方法</a:t>
            </a:r>
          </a:p>
          <a:p>
            <a:r>
              <a:rPr lang="en-US" altLang="ja-JP" b="1" dirty="0">
                <a:solidFill>
                  <a:srgbClr val="000000"/>
                </a:solidFill>
                <a:latin typeface="ＭＳ ゴシック" panose="020B0609070205080204" pitchFamily="49" charset="-128"/>
                <a:ea typeface="ＭＳ ゴシック" panose="020B0609070205080204" pitchFamily="49" charset="-128"/>
              </a:rPr>
              <a:t>A = </a:t>
            </a:r>
            <a:r>
              <a:rPr lang="en-US" altLang="ja-JP" b="1" dirty="0" err="1">
                <a:solidFill>
                  <a:srgbClr val="000000"/>
                </a:solidFill>
                <a:latin typeface="ＭＳ ゴシック" panose="020B0609070205080204" pitchFamily="49" charset="-128"/>
                <a:ea typeface="ＭＳ ゴシック" panose="020B0609070205080204" pitchFamily="49" charset="-128"/>
              </a:rPr>
              <a:t>np.array</a:t>
            </a:r>
            <a:r>
              <a:rPr lang="en-US" altLang="ja-JP" b="1" dirty="0">
                <a:solidFill>
                  <a:srgbClr val="000000"/>
                </a:solidFill>
                <a:latin typeface="ＭＳ ゴシック" panose="020B0609070205080204" pitchFamily="49" charset="-128"/>
                <a:ea typeface="ＭＳ ゴシック" panose="020B0609070205080204" pitchFamily="49" charset="-128"/>
              </a:rPr>
              <a:t>([1,2,3,4]) </a:t>
            </a:r>
            <a:r>
              <a:rPr lang="en-US" altLang="ja-JP" b="1" dirty="0">
                <a:solidFill>
                  <a:srgbClr val="008000"/>
                </a:solidFill>
                <a:latin typeface="ＭＳ ゴシック" panose="020B0609070205080204" pitchFamily="49" charset="-128"/>
                <a:ea typeface="ＭＳ ゴシック" panose="020B0609070205080204" pitchFamily="49" charset="-128"/>
              </a:rPr>
              <a:t>#list</a:t>
            </a:r>
            <a:r>
              <a:rPr lang="ja-JP" altLang="en-US" b="1" dirty="0">
                <a:solidFill>
                  <a:srgbClr val="008000"/>
                </a:solidFill>
                <a:latin typeface="ＭＳ ゴシック" panose="020B0609070205080204" pitchFamily="49" charset="-128"/>
                <a:ea typeface="ＭＳ ゴシック" panose="020B0609070205080204" pitchFamily="49" charset="-128"/>
              </a:rPr>
              <a:t>で初期化</a:t>
            </a:r>
          </a:p>
          <a:p>
            <a:r>
              <a:rPr lang="en-US" altLang="ja-JP" b="1" dirty="0">
                <a:solidFill>
                  <a:srgbClr val="000000"/>
                </a:solidFill>
                <a:latin typeface="ＭＳ ゴシック" panose="020B0609070205080204" pitchFamily="49" charset="-128"/>
                <a:ea typeface="ＭＳ ゴシック" panose="020B0609070205080204" pitchFamily="49" charset="-128"/>
              </a:rPr>
              <a:t>B = </a:t>
            </a:r>
            <a:r>
              <a:rPr lang="en-US" altLang="ja-JP" b="1" dirty="0" err="1">
                <a:solidFill>
                  <a:srgbClr val="000000"/>
                </a:solidFill>
                <a:latin typeface="ＭＳ ゴシック" panose="020B0609070205080204" pitchFamily="49" charset="-128"/>
                <a:ea typeface="ＭＳ ゴシック" panose="020B0609070205080204" pitchFamily="49" charset="-128"/>
              </a:rPr>
              <a:t>np.array</a:t>
            </a:r>
            <a:r>
              <a:rPr lang="en-US" altLang="ja-JP" b="1" dirty="0">
                <a:solidFill>
                  <a:srgbClr val="000000"/>
                </a:solidFill>
                <a:latin typeface="ＭＳ ゴシック" panose="020B0609070205080204" pitchFamily="49" charset="-128"/>
                <a:ea typeface="ＭＳ ゴシック" panose="020B0609070205080204" pitchFamily="49" charset="-128"/>
              </a:rPr>
              <a:t>((1,2,3,4)) </a:t>
            </a:r>
            <a:r>
              <a:rPr lang="en-US" altLang="ja-JP" b="1" dirty="0">
                <a:solidFill>
                  <a:srgbClr val="008000"/>
                </a:solidFill>
                <a:latin typeface="ＭＳ ゴシック" panose="020B0609070205080204" pitchFamily="49" charset="-128"/>
                <a:ea typeface="ＭＳ ゴシック" panose="020B0609070205080204" pitchFamily="49" charset="-128"/>
              </a:rPr>
              <a:t>#tuple</a:t>
            </a:r>
            <a:r>
              <a:rPr lang="ja-JP" altLang="en-US" b="1" dirty="0">
                <a:solidFill>
                  <a:srgbClr val="008000"/>
                </a:solidFill>
                <a:latin typeface="ＭＳ ゴシック" panose="020B0609070205080204" pitchFamily="49" charset="-128"/>
                <a:ea typeface="ＭＳ ゴシック" panose="020B0609070205080204" pitchFamily="49" charset="-128"/>
              </a:rPr>
              <a:t>で初期化</a:t>
            </a:r>
          </a:p>
          <a:p>
            <a:r>
              <a:rPr lang="en-US" altLang="ja-JP" b="1" dirty="0">
                <a:solidFill>
                  <a:srgbClr val="000000"/>
                </a:solidFill>
                <a:latin typeface="ＭＳ ゴシック" panose="020B0609070205080204" pitchFamily="49" charset="-128"/>
                <a:ea typeface="ＭＳ ゴシック" panose="020B0609070205080204" pitchFamily="49" charset="-128"/>
              </a:rPr>
              <a:t>C = </a:t>
            </a:r>
            <a:r>
              <a:rPr lang="en-US" altLang="ja-JP" b="1" dirty="0" err="1">
                <a:solidFill>
                  <a:srgbClr val="000000"/>
                </a:solidFill>
                <a:latin typeface="ＭＳ ゴシック" panose="020B0609070205080204" pitchFamily="49" charset="-128"/>
                <a:ea typeface="ＭＳ ゴシック" panose="020B0609070205080204" pitchFamily="49" charset="-128"/>
              </a:rPr>
              <a:t>np.zeros</a:t>
            </a:r>
            <a:r>
              <a:rPr lang="en-US" altLang="ja-JP" b="1" dirty="0">
                <a:solidFill>
                  <a:srgbClr val="000000"/>
                </a:solidFill>
                <a:latin typeface="ＭＳ ゴシック" panose="020B0609070205080204" pitchFamily="49" charset="-128"/>
                <a:ea typeface="ＭＳ ゴシック" panose="020B0609070205080204" pitchFamily="49" charset="-128"/>
              </a:rPr>
              <a:t>(3)         </a:t>
            </a:r>
            <a:r>
              <a:rPr lang="en-US" altLang="ja-JP" b="1" dirty="0">
                <a:solidFill>
                  <a:srgbClr val="008000"/>
                </a:solidFill>
                <a:latin typeface="ＭＳ ゴシック" panose="020B0609070205080204" pitchFamily="49" charset="-128"/>
                <a:ea typeface="ＭＳ ゴシック" panose="020B0609070205080204" pitchFamily="49" charset="-128"/>
              </a:rPr>
              <a:t>#</a:t>
            </a:r>
            <a:r>
              <a:rPr lang="ja-JP" altLang="en-US" b="1" dirty="0">
                <a:solidFill>
                  <a:srgbClr val="008000"/>
                </a:solidFill>
                <a:latin typeface="ＭＳ ゴシック" panose="020B0609070205080204" pitchFamily="49" charset="-128"/>
                <a:ea typeface="ＭＳ ゴシック" panose="020B0609070205080204" pitchFamily="49" charset="-128"/>
              </a:rPr>
              <a:t>要素数指定</a:t>
            </a:r>
            <a:r>
              <a:rPr lang="en-US" altLang="ja-JP" b="1" dirty="0">
                <a:solidFill>
                  <a:srgbClr val="008000"/>
                </a:solidFill>
                <a:latin typeface="ＭＳ ゴシック" panose="020B0609070205080204" pitchFamily="49" charset="-128"/>
                <a:ea typeface="ＭＳ ゴシック" panose="020B0609070205080204" pitchFamily="49" charset="-128"/>
              </a:rPr>
              <a:t>, </a:t>
            </a:r>
            <a:r>
              <a:rPr lang="ja-JP" altLang="en-US" b="1" dirty="0">
                <a:solidFill>
                  <a:srgbClr val="008000"/>
                </a:solidFill>
                <a:latin typeface="ＭＳ ゴシック" panose="020B0609070205080204" pitchFamily="49" charset="-128"/>
                <a:ea typeface="ＭＳ ゴシック" panose="020B0609070205080204" pitchFamily="49" charset="-128"/>
              </a:rPr>
              <a:t>要素は</a:t>
            </a:r>
            <a:r>
              <a:rPr lang="en-US" altLang="ja-JP" b="1" dirty="0">
                <a:solidFill>
                  <a:srgbClr val="008000"/>
                </a:solidFill>
                <a:latin typeface="ＭＳ ゴシック" panose="020B0609070205080204" pitchFamily="49" charset="-128"/>
                <a:ea typeface="ＭＳ ゴシック" panose="020B0609070205080204" pitchFamily="49" charset="-128"/>
              </a:rPr>
              <a:t>0</a:t>
            </a:r>
          </a:p>
          <a:p>
            <a:r>
              <a:rPr lang="en-US" altLang="ja-JP" b="1" dirty="0">
                <a:solidFill>
                  <a:srgbClr val="000000"/>
                </a:solidFill>
                <a:latin typeface="ＭＳ ゴシック" panose="020B0609070205080204" pitchFamily="49" charset="-128"/>
                <a:ea typeface="ＭＳ ゴシック" panose="020B0609070205080204" pitchFamily="49" charset="-128"/>
              </a:rPr>
              <a:t>D = </a:t>
            </a:r>
            <a:r>
              <a:rPr lang="en-US" altLang="ja-JP" b="1" dirty="0" err="1">
                <a:solidFill>
                  <a:srgbClr val="000000"/>
                </a:solidFill>
                <a:latin typeface="ＭＳ ゴシック" panose="020B0609070205080204" pitchFamily="49" charset="-128"/>
                <a:ea typeface="ＭＳ ゴシック" panose="020B0609070205080204" pitchFamily="49" charset="-128"/>
              </a:rPr>
              <a:t>np.ones</a:t>
            </a:r>
            <a:r>
              <a:rPr lang="en-US" altLang="ja-JP" b="1" dirty="0">
                <a:solidFill>
                  <a:srgbClr val="000000"/>
                </a:solidFill>
                <a:latin typeface="ＭＳ ゴシック" panose="020B0609070205080204" pitchFamily="49" charset="-128"/>
                <a:ea typeface="ＭＳ ゴシック" panose="020B0609070205080204" pitchFamily="49" charset="-128"/>
              </a:rPr>
              <a:t>(3)          </a:t>
            </a:r>
            <a:r>
              <a:rPr lang="en-US" altLang="ja-JP" b="1" dirty="0">
                <a:solidFill>
                  <a:srgbClr val="008000"/>
                </a:solidFill>
                <a:latin typeface="ＭＳ ゴシック" panose="020B0609070205080204" pitchFamily="49" charset="-128"/>
                <a:ea typeface="ＭＳ ゴシック" panose="020B0609070205080204" pitchFamily="49" charset="-128"/>
              </a:rPr>
              <a:t>#</a:t>
            </a:r>
            <a:r>
              <a:rPr lang="ja-JP" altLang="en-US" b="1" dirty="0">
                <a:solidFill>
                  <a:srgbClr val="008000"/>
                </a:solidFill>
                <a:latin typeface="ＭＳ ゴシック" panose="020B0609070205080204" pitchFamily="49" charset="-128"/>
                <a:ea typeface="ＭＳ ゴシック" panose="020B0609070205080204" pitchFamily="49" charset="-128"/>
              </a:rPr>
              <a:t>要素数指定</a:t>
            </a:r>
            <a:r>
              <a:rPr lang="en-US" altLang="ja-JP" b="1" dirty="0">
                <a:solidFill>
                  <a:srgbClr val="008000"/>
                </a:solidFill>
                <a:latin typeface="ＭＳ ゴシック" panose="020B0609070205080204" pitchFamily="49" charset="-128"/>
                <a:ea typeface="ＭＳ ゴシック" panose="020B0609070205080204" pitchFamily="49" charset="-128"/>
              </a:rPr>
              <a:t>, </a:t>
            </a:r>
            <a:r>
              <a:rPr lang="ja-JP" altLang="en-US" b="1" dirty="0">
                <a:solidFill>
                  <a:srgbClr val="008000"/>
                </a:solidFill>
                <a:latin typeface="ＭＳ ゴシック" panose="020B0609070205080204" pitchFamily="49" charset="-128"/>
                <a:ea typeface="ＭＳ ゴシック" panose="020B0609070205080204" pitchFamily="49" charset="-128"/>
              </a:rPr>
              <a:t>要素は</a:t>
            </a:r>
            <a:r>
              <a:rPr lang="en-US" altLang="ja-JP" b="1" dirty="0">
                <a:solidFill>
                  <a:srgbClr val="008000"/>
                </a:solidFill>
                <a:latin typeface="ＭＳ ゴシック" panose="020B0609070205080204" pitchFamily="49" charset="-128"/>
                <a:ea typeface="ＭＳ ゴシック" panose="020B0609070205080204" pitchFamily="49" charset="-128"/>
              </a:rPr>
              <a:t>1</a:t>
            </a:r>
          </a:p>
          <a:p>
            <a:r>
              <a:rPr lang="pt-BR" altLang="ja-JP" b="1" dirty="0">
                <a:solidFill>
                  <a:srgbClr val="000000"/>
                </a:solidFill>
                <a:latin typeface="ＭＳ ゴシック" panose="020B0609070205080204" pitchFamily="49" charset="-128"/>
                <a:ea typeface="ＭＳ ゴシック" panose="020B0609070205080204" pitchFamily="49" charset="-128"/>
              </a:rPr>
              <a:t>E = np.ones((2,3))      </a:t>
            </a:r>
            <a:r>
              <a:rPr lang="pt-BR" altLang="ja-JP" b="1" dirty="0">
                <a:solidFill>
                  <a:srgbClr val="008000"/>
                </a:solidFill>
                <a:latin typeface="ＭＳ ゴシック" panose="020B0609070205080204" pitchFamily="49" charset="-128"/>
                <a:ea typeface="ＭＳ ゴシック" panose="020B0609070205080204" pitchFamily="49" charset="-128"/>
              </a:rPr>
              <a:t>#[[1,1,1][1,1,1]]</a:t>
            </a:r>
          </a:p>
          <a:p>
            <a:r>
              <a:rPr lang="en-US" altLang="ja-JP" b="1" dirty="0">
                <a:solidFill>
                  <a:srgbClr val="000000"/>
                </a:solidFill>
                <a:latin typeface="ＭＳ ゴシック" panose="020B0609070205080204" pitchFamily="49" charset="-128"/>
                <a:ea typeface="ＭＳ ゴシック" panose="020B0609070205080204" pitchFamily="49" charset="-128"/>
              </a:rPr>
              <a:t>F = </a:t>
            </a:r>
            <a:r>
              <a:rPr lang="en-US" altLang="ja-JP" b="1" dirty="0" err="1">
                <a:solidFill>
                  <a:srgbClr val="000000"/>
                </a:solidFill>
                <a:latin typeface="ＭＳ ゴシック" panose="020B0609070205080204" pitchFamily="49" charset="-128"/>
                <a:ea typeface="ＭＳ ゴシック" panose="020B0609070205080204" pitchFamily="49" charset="-128"/>
              </a:rPr>
              <a:t>np.zeros_like</a:t>
            </a:r>
            <a:r>
              <a:rPr lang="en-US" altLang="ja-JP" b="1" dirty="0">
                <a:solidFill>
                  <a:srgbClr val="000000"/>
                </a:solidFill>
                <a:latin typeface="ＭＳ ゴシック" panose="020B0609070205080204" pitchFamily="49" charset="-128"/>
                <a:ea typeface="ＭＳ ゴシック" panose="020B0609070205080204" pitchFamily="49" charset="-128"/>
              </a:rPr>
              <a:t>(E)    </a:t>
            </a:r>
            <a:r>
              <a:rPr lang="en-US" altLang="ja-JP" b="1" dirty="0">
                <a:solidFill>
                  <a:srgbClr val="008000"/>
                </a:solidFill>
                <a:latin typeface="ＭＳ ゴシック" panose="020B0609070205080204" pitchFamily="49" charset="-128"/>
                <a:ea typeface="ＭＳ ゴシック" panose="020B0609070205080204" pitchFamily="49" charset="-128"/>
              </a:rPr>
              <a:t>#E</a:t>
            </a:r>
            <a:r>
              <a:rPr lang="ja-JP" altLang="en-US" b="1" dirty="0">
                <a:solidFill>
                  <a:srgbClr val="008000"/>
                </a:solidFill>
                <a:latin typeface="ＭＳ ゴシック" panose="020B0609070205080204" pitchFamily="49" charset="-128"/>
                <a:ea typeface="ＭＳ ゴシック" panose="020B0609070205080204" pitchFamily="49" charset="-128"/>
              </a:rPr>
              <a:t>と同じサイズの</a:t>
            </a:r>
            <a:r>
              <a:rPr lang="en-US" altLang="ja-JP" b="1" dirty="0">
                <a:solidFill>
                  <a:srgbClr val="008000"/>
                </a:solidFill>
                <a:latin typeface="ＭＳ ゴシック" panose="020B0609070205080204" pitchFamily="49" charset="-128"/>
                <a:ea typeface="ＭＳ ゴシック" panose="020B0609070205080204" pitchFamily="49" charset="-128"/>
              </a:rPr>
              <a:t>0</a:t>
            </a:r>
            <a:r>
              <a:rPr lang="ja-JP" altLang="en-US" b="1" dirty="0">
                <a:solidFill>
                  <a:srgbClr val="008000"/>
                </a:solidFill>
                <a:latin typeface="ＭＳ ゴシック" panose="020B0609070205080204" pitchFamily="49" charset="-128"/>
                <a:ea typeface="ＭＳ ゴシック" panose="020B0609070205080204" pitchFamily="49" charset="-128"/>
              </a:rPr>
              <a:t>配列</a:t>
            </a:r>
          </a:p>
          <a:p>
            <a:r>
              <a:rPr lang="en-US" altLang="ja-JP" b="1" dirty="0">
                <a:solidFill>
                  <a:srgbClr val="000000"/>
                </a:solidFill>
                <a:latin typeface="ＭＳ ゴシック" panose="020B0609070205080204" pitchFamily="49" charset="-128"/>
                <a:ea typeface="ＭＳ ゴシック" panose="020B0609070205080204" pitchFamily="49" charset="-128"/>
              </a:rPr>
              <a:t>F = </a:t>
            </a:r>
            <a:r>
              <a:rPr lang="en-US" altLang="ja-JP" b="1" dirty="0" err="1">
                <a:solidFill>
                  <a:srgbClr val="000000"/>
                </a:solidFill>
                <a:latin typeface="ＭＳ ゴシック" panose="020B0609070205080204" pitchFamily="49" charset="-128"/>
                <a:ea typeface="ＭＳ ゴシック" panose="020B0609070205080204" pitchFamily="49" charset="-128"/>
              </a:rPr>
              <a:t>np.identity</a:t>
            </a:r>
            <a:r>
              <a:rPr lang="en-US" altLang="ja-JP" b="1" dirty="0">
                <a:solidFill>
                  <a:srgbClr val="000000"/>
                </a:solidFill>
                <a:latin typeface="ＭＳ ゴシック" panose="020B0609070205080204" pitchFamily="49" charset="-128"/>
                <a:ea typeface="ＭＳ ゴシック" panose="020B0609070205080204" pitchFamily="49" charset="-128"/>
              </a:rPr>
              <a:t>(3)      </a:t>
            </a:r>
            <a:r>
              <a:rPr lang="en-US" altLang="ja-JP" b="1" dirty="0">
                <a:solidFill>
                  <a:srgbClr val="008000"/>
                </a:solidFill>
                <a:latin typeface="ＭＳ ゴシック" panose="020B0609070205080204" pitchFamily="49" charset="-128"/>
                <a:ea typeface="ＭＳ ゴシック" panose="020B0609070205080204" pitchFamily="49" charset="-128"/>
              </a:rPr>
              <a:t>#3x3 </a:t>
            </a:r>
            <a:r>
              <a:rPr lang="ja-JP" altLang="en-US" b="1" dirty="0">
                <a:solidFill>
                  <a:srgbClr val="008000"/>
                </a:solidFill>
                <a:latin typeface="ＭＳ ゴシック" panose="020B0609070205080204" pitchFamily="49" charset="-128"/>
                <a:ea typeface="ＭＳ ゴシック" panose="020B0609070205080204" pitchFamily="49" charset="-128"/>
              </a:rPr>
              <a:t>単位行列</a:t>
            </a:r>
          </a:p>
        </p:txBody>
      </p:sp>
    </p:spTree>
    <p:extLst>
      <p:ext uri="{BB962C8B-B14F-4D97-AF65-F5344CB8AC3E}">
        <p14:creationId xmlns:p14="http://schemas.microsoft.com/office/powerpoint/2010/main" val="2918025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en-US" altLang="ja-JP" sz="3600" b="1" dirty="0" smtClean="0"/>
              <a:t>Ex7.py  for</a:t>
            </a:r>
            <a:r>
              <a:rPr kumimoji="1" lang="ja-JP" altLang="en-US" sz="3600" b="1" dirty="0" smtClean="0"/>
              <a:t>文</a:t>
            </a:r>
            <a:endParaRPr kumimoji="1" lang="ja-JP" altLang="en-US" sz="3600" b="1" dirty="0"/>
          </a:p>
        </p:txBody>
      </p:sp>
      <p:sp>
        <p:nvSpPr>
          <p:cNvPr id="4" name="コンテンツ プレースホルダー 2"/>
          <p:cNvSpPr>
            <a:spLocks noGrp="1"/>
          </p:cNvSpPr>
          <p:nvPr>
            <p:ph idx="1"/>
          </p:nvPr>
        </p:nvSpPr>
        <p:spPr>
          <a:xfrm>
            <a:off x="667474" y="1311824"/>
            <a:ext cx="5689259" cy="5546176"/>
          </a:xfrm>
        </p:spPr>
        <p:txBody>
          <a:bodyPr>
            <a:normAutofit/>
          </a:bodyPr>
          <a:lstStyle/>
          <a:p>
            <a:pPr marL="0" indent="0">
              <a:buNone/>
            </a:pPr>
            <a:r>
              <a:rPr lang="ja-JP" altLang="en-US" sz="2000" b="1" dirty="0" smtClean="0">
                <a:solidFill>
                  <a:srgbClr val="C00000"/>
                </a:solidFill>
              </a:rPr>
              <a:t>実習 </a:t>
            </a:r>
            <a:r>
              <a:rPr lang="en-US" altLang="ja-JP" sz="2000" b="1" dirty="0" smtClean="0">
                <a:solidFill>
                  <a:srgbClr val="C00000"/>
                </a:solidFill>
              </a:rPr>
              <a:t>: </a:t>
            </a:r>
            <a:r>
              <a:rPr lang="ja-JP" altLang="en-US" sz="2000" b="1" dirty="0" smtClean="0">
                <a:solidFill>
                  <a:srgbClr val="C00000"/>
                </a:solidFill>
              </a:rPr>
              <a:t>コード</a:t>
            </a:r>
            <a:r>
              <a:rPr lang="ja-JP" altLang="en-US" sz="2000" b="1" dirty="0">
                <a:solidFill>
                  <a:srgbClr val="C00000"/>
                </a:solidFill>
              </a:rPr>
              <a:t>を実行</a:t>
            </a:r>
            <a:r>
              <a:rPr lang="ja-JP" altLang="en-US" sz="2000" b="1" dirty="0" smtClean="0">
                <a:solidFill>
                  <a:srgbClr val="C00000"/>
                </a:solidFill>
              </a:rPr>
              <a:t>し</a:t>
            </a:r>
            <a:r>
              <a:rPr lang="ja-JP" altLang="en-US" sz="2000" b="1" dirty="0">
                <a:solidFill>
                  <a:srgbClr val="C00000"/>
                </a:solidFill>
              </a:rPr>
              <a:t>結果</a:t>
            </a:r>
            <a:r>
              <a:rPr lang="ja-JP" altLang="en-US" sz="2000" b="1" dirty="0" smtClean="0">
                <a:solidFill>
                  <a:srgbClr val="C00000"/>
                </a:solidFill>
              </a:rPr>
              <a:t>を</a:t>
            </a:r>
            <a:r>
              <a:rPr lang="ja-JP" altLang="en-US" sz="2000" b="1" dirty="0">
                <a:solidFill>
                  <a:srgbClr val="C00000"/>
                </a:solidFill>
              </a:rPr>
              <a:t>確認</a:t>
            </a:r>
            <a:r>
              <a:rPr lang="ja-JP" altLang="en-US" sz="2000" b="1" dirty="0" smtClean="0">
                <a:solidFill>
                  <a:srgbClr val="C00000"/>
                </a:solidFill>
              </a:rPr>
              <a:t>してください</a:t>
            </a:r>
            <a:endParaRPr lang="en-US" altLang="ja-JP" sz="2000" b="1" dirty="0">
              <a:solidFill>
                <a:srgbClr val="C00000"/>
              </a:solidFill>
            </a:endParaRPr>
          </a:p>
          <a:p>
            <a:pPr marL="0" indent="0">
              <a:buNone/>
            </a:pPr>
            <a:r>
              <a:rPr lang="ja-JP" altLang="en-US" sz="2000" b="1" dirty="0" smtClean="0">
                <a:solidFill>
                  <a:srgbClr val="C00000"/>
                </a:solidFill>
              </a:rPr>
              <a:t>実習 </a:t>
            </a:r>
            <a:r>
              <a:rPr lang="en-US" altLang="ja-JP" sz="2000" b="1" dirty="0" smtClean="0">
                <a:solidFill>
                  <a:srgbClr val="C00000"/>
                </a:solidFill>
              </a:rPr>
              <a:t>: </a:t>
            </a:r>
            <a:r>
              <a:rPr lang="ja-JP" altLang="en-US" sz="2000" b="1" dirty="0" smtClean="0">
                <a:solidFill>
                  <a:srgbClr val="C00000"/>
                </a:solidFill>
              </a:rPr>
              <a:t>右</a:t>
            </a:r>
            <a:r>
              <a:rPr lang="ja-JP" altLang="en-US" sz="2000" b="1" dirty="0">
                <a:solidFill>
                  <a:srgbClr val="C00000"/>
                </a:solidFill>
              </a:rPr>
              <a:t>のコードを少し変更</a:t>
            </a:r>
            <a:r>
              <a:rPr lang="ja-JP" altLang="en-US" sz="2000" b="1" dirty="0" smtClean="0">
                <a:solidFill>
                  <a:srgbClr val="C00000"/>
                </a:solidFill>
              </a:rPr>
              <a:t>し，</a:t>
            </a:r>
            <a:r>
              <a:rPr lang="en-US" altLang="ja-JP" sz="2000" b="1" dirty="0" smtClean="0">
                <a:solidFill>
                  <a:srgbClr val="C00000"/>
                </a:solidFill>
              </a:rPr>
              <a:t>for</a:t>
            </a:r>
            <a:r>
              <a:rPr lang="ja-JP" altLang="en-US" sz="2000" b="1" dirty="0" smtClean="0">
                <a:solidFill>
                  <a:srgbClr val="C00000"/>
                </a:solidFill>
              </a:rPr>
              <a:t>分を使って</a:t>
            </a:r>
            <a:r>
              <a:rPr lang="en-US" altLang="ja-JP" sz="2000" b="1" dirty="0" smtClean="0">
                <a:solidFill>
                  <a:srgbClr val="C00000"/>
                </a:solidFill>
              </a:rPr>
              <a:t>A</a:t>
            </a:r>
            <a:r>
              <a:rPr lang="ja-JP" altLang="en-US" sz="2000" b="1" dirty="0" smtClean="0">
                <a:solidFill>
                  <a:srgbClr val="C00000"/>
                </a:solidFill>
              </a:rPr>
              <a:t>の分散を計算してください</a:t>
            </a:r>
            <a:endParaRPr lang="en-US" altLang="ja-JP" sz="2000" b="1" dirty="0" smtClean="0">
              <a:solidFill>
                <a:srgbClr val="C00000"/>
              </a:solidFill>
            </a:endParaRPr>
          </a:p>
          <a:p>
            <a:pPr marL="0" indent="0">
              <a:buNone/>
            </a:pPr>
            <a:endParaRPr kumimoji="1" lang="en-US" altLang="ja-JP" sz="2000" dirty="0" smtClean="0"/>
          </a:p>
          <a:p>
            <a:pPr marL="0" indent="0">
              <a:buNone/>
            </a:pPr>
            <a:r>
              <a:rPr lang="en-US" altLang="ja-JP" sz="2000" dirty="0">
                <a:solidFill>
                  <a:srgbClr val="00B050"/>
                </a:solidFill>
              </a:rPr>
              <a:t>※</a:t>
            </a:r>
            <a:r>
              <a:rPr lang="ja-JP" altLang="en-US" sz="2000" dirty="0" smtClean="0">
                <a:solidFill>
                  <a:srgbClr val="00B050"/>
                </a:solidFill>
              </a:rPr>
              <a:t>インデント</a:t>
            </a:r>
            <a:r>
              <a:rPr lang="ja-JP" altLang="en-US" sz="2000" dirty="0">
                <a:solidFill>
                  <a:srgbClr val="00B050"/>
                </a:solidFill>
              </a:rPr>
              <a:t>により</a:t>
            </a:r>
            <a:r>
              <a:rPr lang="ja-JP" altLang="en-US" sz="2000" dirty="0" smtClean="0">
                <a:solidFill>
                  <a:srgbClr val="00B050"/>
                </a:solidFill>
              </a:rPr>
              <a:t>ブロックを定義する　　　（</a:t>
            </a:r>
            <a:r>
              <a:rPr lang="en-US" altLang="ja-JP" sz="2000" dirty="0" smtClean="0">
                <a:solidFill>
                  <a:srgbClr val="00B050"/>
                </a:solidFill>
              </a:rPr>
              <a:t>C</a:t>
            </a:r>
            <a:r>
              <a:rPr lang="ja-JP" altLang="en-US" sz="2000" dirty="0" smtClean="0">
                <a:solidFill>
                  <a:srgbClr val="00B050"/>
                </a:solidFill>
              </a:rPr>
              <a:t>では</a:t>
            </a:r>
            <a:r>
              <a:rPr lang="en-US" altLang="ja-JP" sz="2000" dirty="0" smtClean="0">
                <a:solidFill>
                  <a:srgbClr val="00B050"/>
                </a:solidFill>
              </a:rPr>
              <a:t>{}</a:t>
            </a:r>
            <a:r>
              <a:rPr lang="ja-JP" altLang="en-US" sz="2000" dirty="0">
                <a:solidFill>
                  <a:srgbClr val="00B050"/>
                </a:solidFill>
              </a:rPr>
              <a:t>で</a:t>
            </a:r>
            <a:r>
              <a:rPr lang="ja-JP" altLang="en-US" sz="2000" dirty="0" smtClean="0">
                <a:solidFill>
                  <a:srgbClr val="00B050"/>
                </a:solidFill>
              </a:rPr>
              <a:t>ブロックを定義した）</a:t>
            </a:r>
            <a:endParaRPr lang="en-US" altLang="ja-JP" sz="2000" dirty="0" smtClean="0">
              <a:solidFill>
                <a:srgbClr val="00B050"/>
              </a:solidFill>
            </a:endParaRPr>
          </a:p>
          <a:p>
            <a:pPr marL="0" indent="0">
              <a:buNone/>
            </a:pPr>
            <a:r>
              <a:rPr lang="en-US" altLang="ja-JP" sz="2000" b="1" dirty="0" smtClean="0">
                <a:solidFill>
                  <a:srgbClr val="C00000"/>
                </a:solidFill>
              </a:rPr>
              <a:t>※</a:t>
            </a:r>
            <a:r>
              <a:rPr lang="ja-JP" altLang="en-US" sz="2000" b="1" dirty="0" smtClean="0">
                <a:solidFill>
                  <a:srgbClr val="C00000"/>
                </a:solidFill>
              </a:rPr>
              <a:t>インデントは半角スペース</a:t>
            </a:r>
            <a:r>
              <a:rPr lang="en-US" altLang="ja-JP" sz="2000" b="1" dirty="0" smtClean="0">
                <a:solidFill>
                  <a:srgbClr val="C00000"/>
                </a:solidFill>
              </a:rPr>
              <a:t>4</a:t>
            </a:r>
            <a:r>
              <a:rPr lang="ja-JP" altLang="en-US" sz="2000" b="1" dirty="0" smtClean="0">
                <a:solidFill>
                  <a:srgbClr val="C00000"/>
                </a:solidFill>
              </a:rPr>
              <a:t>個を推奨</a:t>
            </a:r>
            <a:endParaRPr lang="en-US" altLang="ja-JP" sz="2000" b="1" dirty="0">
              <a:solidFill>
                <a:srgbClr val="C00000"/>
              </a:solidFill>
            </a:endParaRPr>
          </a:p>
          <a:p>
            <a:pPr marL="0" indent="0">
              <a:buNone/>
            </a:pPr>
            <a:r>
              <a:rPr lang="en-US" altLang="ja-JP" sz="2000" dirty="0" smtClean="0">
                <a:solidFill>
                  <a:srgbClr val="00B050"/>
                </a:solidFill>
              </a:rPr>
              <a:t>※</a:t>
            </a:r>
            <a:r>
              <a:rPr lang="ja-JP" altLang="en-US" sz="2000" dirty="0" smtClean="0">
                <a:solidFill>
                  <a:srgbClr val="00B050"/>
                </a:solidFill>
              </a:rPr>
              <a:t>ブロック開始部分に </a:t>
            </a:r>
            <a:r>
              <a:rPr lang="en-US" altLang="ja-JP" sz="2000" dirty="0" smtClean="0">
                <a:solidFill>
                  <a:srgbClr val="00B050"/>
                </a:solidFill>
              </a:rPr>
              <a:t>『:』</a:t>
            </a:r>
            <a:r>
              <a:rPr lang="ja-JP" altLang="en-US" sz="2000" dirty="0" smtClean="0">
                <a:solidFill>
                  <a:srgbClr val="00B050"/>
                </a:solidFill>
              </a:rPr>
              <a:t>が必要</a:t>
            </a:r>
            <a:endParaRPr lang="en-US" altLang="ja-JP" sz="2000" dirty="0">
              <a:solidFill>
                <a:srgbClr val="00B050"/>
              </a:solidFill>
            </a:endParaRPr>
          </a:p>
          <a:p>
            <a:pPr marL="0" indent="0">
              <a:buNone/>
            </a:pPr>
            <a:r>
              <a:rPr lang="en-US" altLang="ja-JP" sz="2000" dirty="0">
                <a:solidFill>
                  <a:srgbClr val="00B050"/>
                </a:solidFill>
              </a:rPr>
              <a:t>※ 『for </a:t>
            </a:r>
            <a:r>
              <a:rPr lang="en-US" altLang="ja-JP" sz="2000" dirty="0" smtClean="0">
                <a:solidFill>
                  <a:srgbClr val="00B050"/>
                </a:solidFill>
              </a:rPr>
              <a:t>p </a:t>
            </a:r>
            <a:r>
              <a:rPr lang="en-US" altLang="ja-JP" sz="2000" dirty="0">
                <a:solidFill>
                  <a:srgbClr val="00B050"/>
                </a:solidFill>
              </a:rPr>
              <a:t>in </a:t>
            </a:r>
            <a:r>
              <a:rPr lang="en-US" altLang="ja-JP" sz="2000" dirty="0" smtClean="0">
                <a:solidFill>
                  <a:srgbClr val="00B050"/>
                </a:solidFill>
              </a:rPr>
              <a:t>A :』</a:t>
            </a:r>
            <a:r>
              <a:rPr lang="ja-JP" altLang="en-US" sz="2000" dirty="0" smtClean="0">
                <a:solidFill>
                  <a:srgbClr val="00B050"/>
                </a:solidFill>
              </a:rPr>
              <a:t>で</a:t>
            </a:r>
            <a:r>
              <a:rPr lang="en-US" altLang="ja-JP" sz="2000" dirty="0" smtClean="0">
                <a:solidFill>
                  <a:srgbClr val="00B050"/>
                </a:solidFill>
              </a:rPr>
              <a:t>A</a:t>
            </a:r>
            <a:r>
              <a:rPr lang="ja-JP" altLang="en-US" sz="2000" dirty="0" smtClean="0">
                <a:solidFill>
                  <a:srgbClr val="00B050"/>
                </a:solidFill>
              </a:rPr>
              <a:t>のすべての要素に順にアクセスできる</a:t>
            </a:r>
            <a:endParaRPr lang="en-US" altLang="ja-JP" sz="2000" dirty="0" smtClean="0">
              <a:solidFill>
                <a:srgbClr val="00B050"/>
              </a:solidFill>
            </a:endParaRPr>
          </a:p>
          <a:p>
            <a:pPr marL="0" indent="0">
              <a:buNone/>
            </a:pPr>
            <a:r>
              <a:rPr lang="en-US" altLang="ja-JP" sz="2000" dirty="0" smtClean="0">
                <a:solidFill>
                  <a:srgbClr val="00B050"/>
                </a:solidFill>
              </a:rPr>
              <a:t>※ 『for </a:t>
            </a:r>
            <a:r>
              <a:rPr lang="en-US" altLang="ja-JP" sz="2000" dirty="0" err="1">
                <a:solidFill>
                  <a:srgbClr val="00B050"/>
                </a:solidFill>
              </a:rPr>
              <a:t>i</a:t>
            </a:r>
            <a:r>
              <a:rPr lang="en-US" altLang="ja-JP" sz="2000" dirty="0" smtClean="0">
                <a:solidFill>
                  <a:srgbClr val="00B050"/>
                </a:solidFill>
              </a:rPr>
              <a:t> in range(a, b) :』</a:t>
            </a:r>
            <a:r>
              <a:rPr lang="ja-JP" altLang="en-US" sz="2000" dirty="0" smtClean="0">
                <a:solidFill>
                  <a:srgbClr val="00B050"/>
                </a:solidFill>
              </a:rPr>
              <a:t>で </a:t>
            </a:r>
            <a:r>
              <a:rPr lang="en-US" altLang="ja-JP" sz="2000" dirty="0" err="1" smtClean="0">
                <a:solidFill>
                  <a:srgbClr val="00B050"/>
                </a:solidFill>
              </a:rPr>
              <a:t>i</a:t>
            </a:r>
            <a:r>
              <a:rPr lang="en-US" altLang="ja-JP" sz="2000" dirty="0" smtClean="0">
                <a:solidFill>
                  <a:srgbClr val="00B050"/>
                </a:solidFill>
              </a:rPr>
              <a:t> = a~b-1</a:t>
            </a:r>
            <a:r>
              <a:rPr lang="ja-JP" altLang="en-US" sz="2000" dirty="0" smtClean="0">
                <a:solidFill>
                  <a:srgbClr val="00B050"/>
                </a:solidFill>
              </a:rPr>
              <a:t>をループできる</a:t>
            </a:r>
            <a:endParaRPr lang="en-US" altLang="ja-JP" sz="2000" dirty="0">
              <a:solidFill>
                <a:srgbClr val="00B050"/>
              </a:solidFill>
            </a:endParaRPr>
          </a:p>
          <a:p>
            <a:pPr marL="0" indent="0">
              <a:buNone/>
            </a:pPr>
            <a:endParaRPr lang="en-US" altLang="ja-JP" sz="2000" dirty="0" smtClean="0">
              <a:solidFill>
                <a:srgbClr val="00B050"/>
              </a:solidFill>
            </a:endParaRPr>
          </a:p>
        </p:txBody>
      </p:sp>
      <p:sp>
        <p:nvSpPr>
          <p:cNvPr id="5" name="正方形/長方形 4"/>
          <p:cNvSpPr/>
          <p:nvPr/>
        </p:nvSpPr>
        <p:spPr>
          <a:xfrm>
            <a:off x="7091220" y="971753"/>
            <a:ext cx="4642585" cy="5509200"/>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ex6.py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A = </a:t>
            </a:r>
            <a:r>
              <a:rPr lang="en-US" altLang="ja-JP" sz="1600" b="1" dirty="0" err="1">
                <a:solidFill>
                  <a:srgbClr val="000000"/>
                </a:solidFill>
                <a:latin typeface="ＭＳ ゴシック" panose="020B0609070205080204" pitchFamily="49" charset="-128"/>
                <a:ea typeface="ＭＳ ゴシック" panose="020B0609070205080204" pitchFamily="49" charset="-128"/>
              </a:rPr>
              <a:t>np.array</a:t>
            </a:r>
            <a:r>
              <a:rPr lang="en-US" altLang="ja-JP" sz="1600" b="1" dirty="0">
                <a:solidFill>
                  <a:srgbClr val="000000"/>
                </a:solidFill>
                <a:latin typeface="ＭＳ ゴシック" panose="020B0609070205080204" pitchFamily="49" charset="-128"/>
                <a:ea typeface="ＭＳ ゴシック" panose="020B0609070205080204" pitchFamily="49" charset="-128"/>
              </a:rPr>
              <a:t>([1,2,3,4,5,6,7,8])</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#A</a:t>
            </a:r>
            <a:r>
              <a:rPr lang="ja-JP" altLang="en-US" sz="1600" b="1" dirty="0">
                <a:solidFill>
                  <a:srgbClr val="008000"/>
                </a:solidFill>
                <a:latin typeface="ＭＳ ゴシック" panose="020B0609070205080204" pitchFamily="49" charset="-128"/>
                <a:ea typeface="ＭＳ ゴシック" panose="020B0609070205080204" pitchFamily="49" charset="-128"/>
              </a:rPr>
              <a:t>の全要素をまわる</a:t>
            </a:r>
          </a:p>
          <a:p>
            <a:r>
              <a:rPr lang="en-US" altLang="ja-JP" sz="1600" b="1" dirty="0">
                <a:solidFill>
                  <a:srgbClr val="0000FF"/>
                </a:solidFill>
                <a:latin typeface="ＭＳ ゴシック" panose="020B0609070205080204" pitchFamily="49" charset="-128"/>
                <a:ea typeface="ＭＳ ゴシック" panose="020B0609070205080204" pitchFamily="49" charset="-128"/>
              </a:rPr>
              <a:t>sum</a:t>
            </a:r>
            <a:r>
              <a:rPr lang="en-US" altLang="ja-JP" sz="1600" b="1" dirty="0">
                <a:solidFill>
                  <a:srgbClr val="000000"/>
                </a:solidFill>
                <a:latin typeface="ＭＳ ゴシック" panose="020B0609070205080204" pitchFamily="49" charset="-128"/>
                <a:ea typeface="ＭＳ ゴシック" panose="020B0609070205080204" pitchFamily="49" charset="-128"/>
              </a:rPr>
              <a:t> = 0</a:t>
            </a:r>
          </a:p>
          <a:p>
            <a:r>
              <a:rPr lang="en-US" altLang="ja-JP" sz="1600" b="1" dirty="0">
                <a:solidFill>
                  <a:srgbClr val="0000FF"/>
                </a:solidFill>
                <a:latin typeface="ＭＳ ゴシック" panose="020B0609070205080204" pitchFamily="49" charset="-128"/>
                <a:ea typeface="ＭＳ ゴシック" panose="020B0609070205080204" pitchFamily="49" charset="-128"/>
              </a:rPr>
              <a:t>for</a:t>
            </a:r>
            <a:r>
              <a:rPr lang="en-US" altLang="ja-JP" sz="1600" b="1" dirty="0">
                <a:solidFill>
                  <a:srgbClr val="000000"/>
                </a:solidFill>
                <a:latin typeface="ＭＳ ゴシック" panose="020B0609070205080204" pitchFamily="49" charset="-128"/>
                <a:ea typeface="ＭＳ ゴシック" panose="020B0609070205080204" pitchFamily="49" charset="-128"/>
              </a:rPr>
              <a:t> p in </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A:</a:t>
            </a:r>
          </a:p>
          <a:p>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smtClean="0">
                <a:solidFill>
                  <a:srgbClr val="0000FF"/>
                </a:solidFill>
                <a:latin typeface="ＭＳ ゴシック" panose="020B0609070205080204" pitchFamily="49" charset="-128"/>
                <a:ea typeface="ＭＳ ゴシック" panose="020B0609070205080204" pitchFamily="49" charset="-128"/>
              </a:rPr>
              <a:t>print</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(p)</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FF"/>
                </a:solidFill>
                <a:latin typeface="ＭＳ ゴシック" panose="020B0609070205080204" pitchFamily="49" charset="-128"/>
                <a:ea typeface="ＭＳ ゴシック" panose="020B0609070205080204" pitchFamily="49" charset="-128"/>
              </a:rPr>
              <a:t> </a:t>
            </a:r>
            <a:r>
              <a:rPr lang="en-US" altLang="ja-JP" sz="1600" b="1" dirty="0" smtClean="0">
                <a:solidFill>
                  <a:srgbClr val="0000FF"/>
                </a:solidFill>
                <a:latin typeface="ＭＳ ゴシック" panose="020B0609070205080204" pitchFamily="49" charset="-128"/>
                <a:ea typeface="ＭＳ ゴシック" panose="020B0609070205080204" pitchFamily="49" charset="-128"/>
              </a:rPr>
              <a:t>   </a:t>
            </a:r>
            <a:r>
              <a:rPr lang="en-US" altLang="ja-JP" sz="1600" b="1" dirty="0" smtClean="0">
                <a:latin typeface="ＭＳ ゴシック" panose="020B0609070205080204" pitchFamily="49" charset="-128"/>
                <a:ea typeface="ＭＳ ゴシック" panose="020B0609070205080204" pitchFamily="49" charset="-128"/>
              </a:rPr>
              <a:t>sum </a:t>
            </a:r>
            <a:r>
              <a:rPr lang="en-US" altLang="ja-JP" sz="1600" b="1" dirty="0">
                <a:solidFill>
                  <a:srgbClr val="000000"/>
                </a:solidFill>
                <a:latin typeface="ＭＳ ゴシック" panose="020B0609070205080204" pitchFamily="49" charset="-128"/>
                <a:ea typeface="ＭＳ ゴシック" panose="020B0609070205080204" pitchFamily="49" charset="-128"/>
              </a:rPr>
              <a:t>+= p</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smtClean="0">
                <a:latin typeface="ＭＳ ゴシック" panose="020B0609070205080204" pitchFamily="49" charset="-128"/>
                <a:ea typeface="ＭＳ ゴシック" panose="020B0609070205080204" pitchFamily="49" charset="-128"/>
              </a:rPr>
              <a:t>sum</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A.shape</a:t>
            </a:r>
            <a:r>
              <a:rPr lang="en-US" altLang="ja-JP" sz="1600" b="1" dirty="0">
                <a:solidFill>
                  <a:srgbClr val="000000"/>
                </a:solidFill>
                <a:latin typeface="ＭＳ ゴシック" panose="020B0609070205080204" pitchFamily="49" charset="-128"/>
                <a:ea typeface="ＭＳ ゴシック" panose="020B0609070205080204" pitchFamily="49" charset="-128"/>
              </a:rPr>
              <a:t>[0])</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添え字を利用し要素を参照する</a:t>
            </a:r>
          </a:p>
          <a:p>
            <a:r>
              <a:rPr lang="en-US" altLang="ja-JP" sz="1600" b="1" dirty="0">
                <a:latin typeface="ＭＳ ゴシック" panose="020B0609070205080204" pitchFamily="49" charset="-128"/>
                <a:ea typeface="ＭＳ ゴシック" panose="020B0609070205080204" pitchFamily="49" charset="-128"/>
              </a:rPr>
              <a:t>sum </a:t>
            </a:r>
            <a:r>
              <a:rPr lang="en-US" altLang="ja-JP" sz="1600" b="1" dirty="0">
                <a:solidFill>
                  <a:srgbClr val="000000"/>
                </a:solidFill>
                <a:latin typeface="ＭＳ ゴシック" panose="020B0609070205080204" pitchFamily="49" charset="-128"/>
                <a:ea typeface="ＭＳ ゴシック" panose="020B0609070205080204" pitchFamily="49" charset="-128"/>
              </a:rPr>
              <a:t>= 0</a:t>
            </a:r>
          </a:p>
          <a:p>
            <a:r>
              <a:rPr lang="en-US" altLang="ja-JP" sz="1600" b="1" dirty="0">
                <a:solidFill>
                  <a:srgbClr val="000000"/>
                </a:solidFill>
                <a:latin typeface="ＭＳ ゴシック" panose="020B0609070205080204" pitchFamily="49" charset="-128"/>
                <a:ea typeface="ＭＳ ゴシック" panose="020B0609070205080204" pitchFamily="49" charset="-128"/>
              </a:rPr>
              <a:t>N   = </a:t>
            </a:r>
            <a:r>
              <a:rPr lang="en-US" altLang="ja-JP" sz="1600" b="1" dirty="0" err="1">
                <a:solidFill>
                  <a:srgbClr val="000000"/>
                </a:solidFill>
                <a:latin typeface="ＭＳ ゴシック" panose="020B0609070205080204" pitchFamily="49" charset="-128"/>
                <a:ea typeface="ＭＳ ゴシック" panose="020B0609070205080204" pitchFamily="49" charset="-128"/>
              </a:rPr>
              <a:t>A.shape</a:t>
            </a:r>
            <a:r>
              <a:rPr lang="en-US" altLang="ja-JP" sz="1600" b="1" dirty="0">
                <a:solidFill>
                  <a:srgbClr val="000000"/>
                </a:solidFill>
                <a:latin typeface="ＭＳ ゴシック" panose="020B0609070205080204" pitchFamily="49" charset="-128"/>
                <a:ea typeface="ＭＳ ゴシック" panose="020B0609070205080204" pitchFamily="49" charset="-128"/>
              </a:rPr>
              <a:t>[0]</a:t>
            </a:r>
          </a:p>
          <a:p>
            <a:r>
              <a:rPr lang="en-US" altLang="ja-JP" sz="1600" b="1" dirty="0">
                <a:solidFill>
                  <a:srgbClr val="0000FF"/>
                </a:solidFill>
                <a:latin typeface="ＭＳ ゴシック" panose="020B0609070205080204" pitchFamily="49" charset="-128"/>
                <a:ea typeface="ＭＳ ゴシック" panose="020B0609070205080204" pitchFamily="49" charset="-128"/>
              </a:rPr>
              <a:t>for</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i</a:t>
            </a:r>
            <a:r>
              <a:rPr lang="en-US" altLang="ja-JP" sz="1600" b="1" dirty="0">
                <a:solidFill>
                  <a:srgbClr val="000000"/>
                </a:solidFill>
                <a:latin typeface="ＭＳ ゴシック" panose="020B0609070205080204" pitchFamily="49" charset="-128"/>
                <a:ea typeface="ＭＳ ゴシック" panose="020B0609070205080204" pitchFamily="49" charset="-128"/>
              </a:rPr>
              <a:t> in </a:t>
            </a:r>
            <a:r>
              <a:rPr lang="en-US" altLang="ja-JP" sz="1600" b="1" dirty="0">
                <a:solidFill>
                  <a:srgbClr val="0000FF"/>
                </a:solidFill>
                <a:latin typeface="ＭＳ ゴシック" panose="020B0609070205080204" pitchFamily="49" charset="-128"/>
                <a:ea typeface="ＭＳ ゴシック" panose="020B0609070205080204" pitchFamily="49" charset="-128"/>
              </a:rPr>
              <a:t>range</a:t>
            </a:r>
            <a:r>
              <a:rPr lang="en-US" altLang="ja-JP" sz="1600" b="1" dirty="0">
                <a:solidFill>
                  <a:srgbClr val="000000"/>
                </a:solidFill>
                <a:latin typeface="ＭＳ ゴシック" panose="020B0609070205080204" pitchFamily="49" charset="-128"/>
                <a:ea typeface="ＭＳ ゴシック" panose="020B0609070205080204" pitchFamily="49" charset="-128"/>
              </a:rPr>
              <a:t>(N):</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smtClean="0">
                <a:solidFill>
                  <a:srgbClr val="0000FF"/>
                </a:solidFill>
                <a:latin typeface="ＭＳ ゴシック" panose="020B0609070205080204" pitchFamily="49" charset="-128"/>
                <a:ea typeface="ＭＳ ゴシック" panose="020B0609070205080204" pitchFamily="49" charset="-128"/>
              </a:rPr>
              <a:t>print</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a:t>
            </a:r>
            <a:r>
              <a:rPr lang="ja-JP" altLang="en-US"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A[</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i</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p>
          <a:p>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a:latin typeface="ＭＳ ゴシック" panose="020B0609070205080204" pitchFamily="49" charset="-128"/>
                <a:ea typeface="ＭＳ ゴシック" panose="020B0609070205080204" pitchFamily="49" charset="-128"/>
              </a:rPr>
              <a:t>sum</a:t>
            </a:r>
            <a:r>
              <a:rPr lang="en-US" altLang="ja-JP" sz="1600" b="1" dirty="0">
                <a:solidFill>
                  <a:srgbClr val="000000"/>
                </a:solidFill>
                <a:latin typeface="ＭＳ ゴシック" panose="020B0609070205080204" pitchFamily="49" charset="-128"/>
                <a:ea typeface="ＭＳ ゴシック" panose="020B0609070205080204" pitchFamily="49" charset="-128"/>
              </a:rPr>
              <a:t> += A[</a:t>
            </a:r>
            <a:r>
              <a:rPr lang="en-US" altLang="ja-JP" sz="1600" b="1" dirty="0" err="1">
                <a:solidFill>
                  <a:srgbClr val="000000"/>
                </a:solidFill>
                <a:latin typeface="ＭＳ ゴシック" panose="020B0609070205080204" pitchFamily="49" charset="-128"/>
                <a:ea typeface="ＭＳ ゴシック" panose="020B0609070205080204" pitchFamily="49" charset="-128"/>
              </a:rPr>
              <a:t>i</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a:t>
            </a:r>
          </a:p>
          <a:p>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0000FF"/>
                </a:solidFill>
                <a:latin typeface="ＭＳ ゴシック" panose="020B0609070205080204" pitchFamily="49" charset="-128"/>
                <a:ea typeface="ＭＳ ゴシック" panose="020B0609070205080204" pitchFamily="49" charset="-128"/>
              </a:rPr>
              <a:t>sum</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r>
              <a:rPr lang="en-US" altLang="ja-JP" sz="1600" b="1" dirty="0" err="1">
                <a:solidFill>
                  <a:srgbClr val="000000"/>
                </a:solidFill>
                <a:latin typeface="ＭＳ ゴシック" panose="020B0609070205080204" pitchFamily="49" charset="-128"/>
                <a:ea typeface="ＭＳ ゴシック" panose="020B0609070205080204" pitchFamily="49" charset="-128"/>
              </a:rPr>
              <a:t>A.shape</a:t>
            </a:r>
            <a:r>
              <a:rPr lang="en-US" altLang="ja-JP" sz="1600" b="1" dirty="0">
                <a:solidFill>
                  <a:srgbClr val="000000"/>
                </a:solidFill>
                <a:latin typeface="ＭＳ ゴシック" panose="020B0609070205080204" pitchFamily="49" charset="-128"/>
                <a:ea typeface="ＭＳ ゴシック" panose="020B0609070205080204" pitchFamily="49" charset="-128"/>
              </a:rPr>
              <a:t>[0])</a:t>
            </a:r>
          </a:p>
        </p:txBody>
      </p:sp>
    </p:spTree>
    <p:extLst>
      <p:ext uri="{BB962C8B-B14F-4D97-AF65-F5344CB8AC3E}">
        <p14:creationId xmlns:p14="http://schemas.microsoft.com/office/powerpoint/2010/main" val="2491327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204353"/>
            <a:ext cx="11504464" cy="733270"/>
          </a:xfrm>
        </p:spPr>
        <p:txBody>
          <a:bodyPr>
            <a:normAutofit/>
          </a:bodyPr>
          <a:lstStyle/>
          <a:p>
            <a:r>
              <a:rPr lang="ja-JP" altLang="en-US" sz="3600" dirty="0"/>
              <a:t>画像処理演習 </a:t>
            </a:r>
            <a:r>
              <a:rPr lang="en-US" altLang="ja-JP" sz="3600" dirty="0"/>
              <a:t>: python</a:t>
            </a:r>
            <a:r>
              <a:rPr lang="ja-JP" altLang="en-US" sz="3600" dirty="0" smtClean="0"/>
              <a:t>入門</a:t>
            </a:r>
            <a:endParaRPr kumimoji="1" lang="ja-JP" altLang="en-US" sz="3600" dirty="0"/>
          </a:p>
        </p:txBody>
      </p:sp>
      <p:sp>
        <p:nvSpPr>
          <p:cNvPr id="3" name="コンテンツ プレースホルダー 2"/>
          <p:cNvSpPr>
            <a:spLocks noGrp="1"/>
          </p:cNvSpPr>
          <p:nvPr>
            <p:ph idx="1"/>
          </p:nvPr>
        </p:nvSpPr>
        <p:spPr>
          <a:xfrm>
            <a:off x="483220" y="1627834"/>
            <a:ext cx="10221223" cy="4290646"/>
          </a:xfrm>
        </p:spPr>
        <p:txBody>
          <a:bodyPr>
            <a:normAutofit/>
          </a:bodyPr>
          <a:lstStyle/>
          <a:p>
            <a:pPr marL="0" indent="0">
              <a:buNone/>
            </a:pPr>
            <a:r>
              <a:rPr kumimoji="1" lang="ja-JP" altLang="en-US" dirty="0" smtClean="0"/>
              <a:t>達成目標</a:t>
            </a:r>
            <a:endParaRPr kumimoji="1" lang="en-US" altLang="ja-JP" dirty="0" smtClean="0"/>
          </a:p>
          <a:p>
            <a:r>
              <a:rPr kumimoji="1" lang="en-US" altLang="ja-JP" sz="2400" dirty="0" err="1" smtClean="0"/>
              <a:t>Python+OpenCV</a:t>
            </a:r>
            <a:r>
              <a:rPr lang="ja-JP" altLang="en-US" sz="2400" dirty="0"/>
              <a:t>環境</a:t>
            </a:r>
            <a:r>
              <a:rPr lang="ja-JP" altLang="en-US" sz="2400" dirty="0" smtClean="0"/>
              <a:t>における簡単なプログラムを作成できる</a:t>
            </a:r>
            <a:endParaRPr lang="en-US" altLang="ja-JP" sz="2400" dirty="0" smtClean="0"/>
          </a:p>
          <a:p>
            <a:r>
              <a:rPr lang="ja-JP" altLang="en-US" sz="2400" dirty="0" smtClean="0"/>
              <a:t>本</a:t>
            </a:r>
            <a:r>
              <a:rPr lang="ja-JP" altLang="en-US" sz="2400" dirty="0"/>
              <a:t>講義</a:t>
            </a:r>
            <a:r>
              <a:rPr lang="ja-JP" altLang="en-US" sz="2400" dirty="0" smtClean="0"/>
              <a:t>にて</a:t>
            </a:r>
            <a:r>
              <a:rPr lang="ja-JP" altLang="en-US" sz="2400" dirty="0"/>
              <a:t>解説</a:t>
            </a:r>
            <a:r>
              <a:rPr lang="ja-JP" altLang="en-US" sz="2400" dirty="0" smtClean="0"/>
              <a:t>したフィルタ処理をプログラムとして記述できる</a:t>
            </a:r>
            <a:endParaRPr lang="en-US" altLang="ja-JP" sz="2400" dirty="0" smtClean="0"/>
          </a:p>
          <a:p>
            <a:pPr marL="0" indent="0">
              <a:buNone/>
            </a:pPr>
            <a:endParaRPr lang="en-US" altLang="ja-JP" sz="2000" dirty="0"/>
          </a:p>
          <a:p>
            <a:pPr marL="0" indent="0">
              <a:buNone/>
            </a:pPr>
            <a:r>
              <a:rPr lang="ja-JP" altLang="en-US" sz="2000" dirty="0"/>
              <a:t>注 </a:t>
            </a:r>
            <a:r>
              <a:rPr lang="en-US" altLang="ja-JP" sz="2000" dirty="0"/>
              <a:t>: </a:t>
            </a:r>
            <a:r>
              <a:rPr lang="ja-JP" altLang="en-US" sz="2000" dirty="0"/>
              <a:t>本講義で取り扱うのはあくまでほんの触りの部分だけです．もし興味が湧いた方は，デジタルメディア処理</a:t>
            </a:r>
            <a:r>
              <a:rPr lang="en-US" altLang="ja-JP" sz="2000" dirty="0"/>
              <a:t>2</a:t>
            </a:r>
            <a:r>
              <a:rPr lang="ja-JP" altLang="en-US" sz="2000" dirty="0"/>
              <a:t>や</a:t>
            </a:r>
            <a:r>
              <a:rPr lang="en-US" altLang="ja-JP" sz="2000" dirty="0"/>
              <a:t>3</a:t>
            </a:r>
            <a:r>
              <a:rPr lang="ja-JP" altLang="en-US" sz="2000" dirty="0"/>
              <a:t>年後期の高度情報処理演習</a:t>
            </a:r>
            <a:r>
              <a:rPr lang="en-US" altLang="ja-JP" sz="2000" dirty="0"/>
              <a:t>A</a:t>
            </a:r>
            <a:r>
              <a:rPr lang="ja-JP" altLang="en-US" sz="2000" dirty="0"/>
              <a:t>を履修するか，独学で学修を進めてください．</a:t>
            </a:r>
            <a:endParaRPr lang="en-US" altLang="ja-JP" sz="2000" dirty="0"/>
          </a:p>
          <a:p>
            <a:pPr marL="0" indent="0">
              <a:buNone/>
            </a:pPr>
            <a:r>
              <a:rPr lang="ja-JP" altLang="en-US" sz="2000" dirty="0"/>
              <a:t>注 </a:t>
            </a:r>
            <a:r>
              <a:rPr lang="en-US" altLang="ja-JP" sz="2000" dirty="0"/>
              <a:t>: </a:t>
            </a:r>
            <a:r>
              <a:rPr lang="ja-JP" altLang="en-US" sz="2000" dirty="0" smtClean="0"/>
              <a:t>本演習で</a:t>
            </a:r>
            <a:r>
              <a:rPr lang="ja-JP" altLang="en-US" sz="2000" dirty="0"/>
              <a:t>は，コードを書きながら</a:t>
            </a:r>
            <a:r>
              <a:rPr lang="en-US" altLang="ja-JP" sz="2000" dirty="0"/>
              <a:t>Python</a:t>
            </a:r>
            <a:r>
              <a:rPr lang="ja-JP" altLang="en-US" sz="2000" dirty="0"/>
              <a:t>の表面的な使い方を体験します．網羅的な機能・文法の紹介は行ないません．</a:t>
            </a:r>
            <a:endParaRPr lang="en-US" altLang="ja-JP" sz="2000" dirty="0"/>
          </a:p>
          <a:p>
            <a:pPr marL="0" indent="0">
              <a:buNone/>
            </a:pPr>
            <a:endParaRPr lang="en-US" altLang="ja-JP" sz="2400" dirty="0"/>
          </a:p>
        </p:txBody>
      </p:sp>
    </p:spTree>
    <p:extLst>
      <p:ext uri="{BB962C8B-B14F-4D97-AF65-F5344CB8AC3E}">
        <p14:creationId xmlns:p14="http://schemas.microsoft.com/office/powerpoint/2010/main" val="1567207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lang="ja-JP" altLang="en-US" sz="3600" b="1" dirty="0" smtClean="0"/>
              <a:t>インデントについて</a:t>
            </a:r>
            <a:endParaRPr kumimoji="1" lang="ja-JP" altLang="en-US" sz="3600" b="1" dirty="0"/>
          </a:p>
        </p:txBody>
      </p:sp>
      <p:sp>
        <p:nvSpPr>
          <p:cNvPr id="4" name="コンテンツ プレースホルダー 2"/>
          <p:cNvSpPr>
            <a:spLocks noGrp="1"/>
          </p:cNvSpPr>
          <p:nvPr>
            <p:ph idx="1"/>
          </p:nvPr>
        </p:nvSpPr>
        <p:spPr>
          <a:xfrm>
            <a:off x="667474" y="1152167"/>
            <a:ext cx="6430012" cy="5546176"/>
          </a:xfrm>
        </p:spPr>
        <p:txBody>
          <a:bodyPr>
            <a:normAutofit/>
          </a:bodyPr>
          <a:lstStyle/>
          <a:p>
            <a:pPr marL="0" indent="0">
              <a:lnSpc>
                <a:spcPct val="100000"/>
              </a:lnSpc>
              <a:spcBef>
                <a:spcPts val="600"/>
              </a:spcBef>
              <a:buNone/>
            </a:pPr>
            <a:r>
              <a:rPr lang="ja-JP" altLang="en-US" sz="2000" b="1" dirty="0" smtClean="0">
                <a:solidFill>
                  <a:srgbClr val="C00000"/>
                </a:solidFill>
              </a:rPr>
              <a:t>大事な事なので繰り返します</a:t>
            </a:r>
            <a:endParaRPr kumimoji="1" lang="en-US" altLang="ja-JP" sz="2000" dirty="0" smtClean="0"/>
          </a:p>
          <a:p>
            <a:pPr>
              <a:lnSpc>
                <a:spcPct val="100000"/>
              </a:lnSpc>
              <a:spcBef>
                <a:spcPts val="600"/>
              </a:spcBef>
            </a:pPr>
            <a:r>
              <a:rPr lang="en-US" altLang="ja-JP" sz="2000" b="1" dirty="0" smtClean="0"/>
              <a:t>Python</a:t>
            </a:r>
            <a:r>
              <a:rPr lang="ja-JP" altLang="en-US" sz="2000" b="1" dirty="0" smtClean="0"/>
              <a:t>ではインデント</a:t>
            </a:r>
            <a:r>
              <a:rPr lang="ja-JP" altLang="en-US" sz="2000" b="1" dirty="0"/>
              <a:t>により</a:t>
            </a:r>
            <a:r>
              <a:rPr lang="ja-JP" altLang="en-US" sz="2000" b="1" dirty="0" smtClean="0"/>
              <a:t>ブロックを定義する　　　</a:t>
            </a:r>
            <a:endParaRPr lang="en-US" altLang="ja-JP" sz="2000" b="1" dirty="0" smtClean="0"/>
          </a:p>
          <a:p>
            <a:pPr lvl="1">
              <a:lnSpc>
                <a:spcPct val="100000"/>
              </a:lnSpc>
              <a:spcBef>
                <a:spcPts val="600"/>
              </a:spcBef>
            </a:pPr>
            <a:r>
              <a:rPr lang="en-US" altLang="ja-JP" sz="1600" b="1" dirty="0" err="1"/>
              <a:t>Pytyon</a:t>
            </a:r>
            <a:r>
              <a:rPr lang="ja-JP" altLang="en-US" sz="1600" b="1" dirty="0"/>
              <a:t>では右の場所が</a:t>
            </a:r>
            <a:r>
              <a:rPr lang="ja-JP" altLang="en-US" sz="1600" b="1" dirty="0" smtClean="0"/>
              <a:t>ブロック</a:t>
            </a:r>
            <a:endParaRPr lang="en-US" altLang="ja-JP" sz="1600" b="1" dirty="0" smtClean="0"/>
          </a:p>
          <a:p>
            <a:pPr lvl="1">
              <a:lnSpc>
                <a:spcPct val="100000"/>
              </a:lnSpc>
              <a:spcBef>
                <a:spcPts val="600"/>
              </a:spcBef>
            </a:pPr>
            <a:endParaRPr lang="en-US" altLang="ja-JP" sz="1600" b="1" dirty="0" smtClean="0"/>
          </a:p>
          <a:p>
            <a:pPr lvl="1">
              <a:lnSpc>
                <a:spcPct val="100000"/>
              </a:lnSpc>
              <a:spcBef>
                <a:spcPts val="600"/>
              </a:spcBef>
            </a:pPr>
            <a:r>
              <a:rPr lang="ja-JP" altLang="en-US" sz="1600" b="1" dirty="0" smtClean="0"/>
              <a:t>参考</a:t>
            </a:r>
            <a:r>
              <a:rPr lang="en-US" altLang="ja-JP" sz="1600" b="1" dirty="0" smtClean="0"/>
              <a:t>: C</a:t>
            </a:r>
            <a:r>
              <a:rPr lang="ja-JP" altLang="en-US" sz="1600" b="1" dirty="0" smtClean="0"/>
              <a:t>では</a:t>
            </a:r>
            <a:r>
              <a:rPr lang="en-US" altLang="ja-JP" sz="1600" b="1" dirty="0" smtClean="0"/>
              <a:t>{}</a:t>
            </a:r>
            <a:r>
              <a:rPr lang="ja-JP" altLang="en-US" sz="1600" b="1" dirty="0"/>
              <a:t>で</a:t>
            </a:r>
            <a:r>
              <a:rPr lang="ja-JP" altLang="en-US" sz="1600" b="1" dirty="0" smtClean="0"/>
              <a:t>ブロックを定義した</a:t>
            </a:r>
            <a:endParaRPr lang="en-US" altLang="ja-JP" sz="1600" b="1" dirty="0" smtClean="0"/>
          </a:p>
          <a:p>
            <a:pPr marL="457200" lvl="1" indent="0">
              <a:lnSpc>
                <a:spcPct val="100000"/>
              </a:lnSpc>
              <a:spcBef>
                <a:spcPts val="600"/>
              </a:spcBef>
              <a:buNone/>
            </a:pPr>
            <a:r>
              <a:rPr lang="en-US" altLang="ja-JP" sz="1600" b="1" dirty="0" smtClean="0"/>
              <a:t>    for( </a:t>
            </a:r>
            <a:r>
              <a:rPr lang="en-US" altLang="ja-JP" sz="1600" b="1" dirty="0" err="1" smtClean="0"/>
              <a:t>i</a:t>
            </a:r>
            <a:r>
              <a:rPr lang="en-US" altLang="ja-JP" sz="1600" b="1" dirty="0" smtClean="0"/>
              <a:t>=0;i&lt;N;++</a:t>
            </a:r>
            <a:r>
              <a:rPr lang="en-US" altLang="ja-JP" sz="1600" b="1" dirty="0" err="1" smtClean="0"/>
              <a:t>i</a:t>
            </a:r>
            <a:r>
              <a:rPr lang="en-US" altLang="ja-JP" sz="1600" b="1" dirty="0" smtClean="0"/>
              <a:t>){</a:t>
            </a:r>
          </a:p>
          <a:p>
            <a:pPr marL="457200" lvl="1" indent="0">
              <a:lnSpc>
                <a:spcPct val="100000"/>
              </a:lnSpc>
              <a:spcBef>
                <a:spcPts val="600"/>
              </a:spcBef>
              <a:buNone/>
            </a:pPr>
            <a:r>
              <a:rPr lang="en-US" altLang="ja-JP" sz="1600" b="1" dirty="0"/>
              <a:t> </a:t>
            </a:r>
            <a:r>
              <a:rPr lang="en-US" altLang="ja-JP" sz="1600" b="1" dirty="0" smtClean="0"/>
              <a:t>       // </a:t>
            </a:r>
            <a:r>
              <a:rPr lang="en-US" altLang="ja-JP" sz="1600" b="1" dirty="0"/>
              <a:t>C</a:t>
            </a:r>
            <a:r>
              <a:rPr lang="ja-JP" altLang="en-US" sz="1600" b="1" dirty="0"/>
              <a:t>では</a:t>
            </a:r>
            <a:r>
              <a:rPr lang="ja-JP" altLang="en-US" sz="1600" b="1" dirty="0" smtClean="0"/>
              <a:t>ここがブロック</a:t>
            </a:r>
            <a:endParaRPr lang="en-US" altLang="ja-JP" sz="1600" b="1" dirty="0" smtClean="0"/>
          </a:p>
          <a:p>
            <a:pPr marL="457200" lvl="1" indent="0">
              <a:lnSpc>
                <a:spcPct val="100000"/>
              </a:lnSpc>
              <a:spcBef>
                <a:spcPts val="600"/>
              </a:spcBef>
              <a:buNone/>
            </a:pPr>
            <a:r>
              <a:rPr lang="en-US" altLang="ja-JP" sz="1600" b="1" dirty="0" smtClean="0"/>
              <a:t>    }</a:t>
            </a:r>
          </a:p>
          <a:p>
            <a:pPr marL="457200" lvl="1" indent="0">
              <a:lnSpc>
                <a:spcPct val="100000"/>
              </a:lnSpc>
              <a:spcBef>
                <a:spcPts val="600"/>
              </a:spcBef>
              <a:buNone/>
            </a:pPr>
            <a:endParaRPr lang="en-US" altLang="ja-JP" sz="1600" b="1" dirty="0" smtClean="0"/>
          </a:p>
          <a:p>
            <a:pPr>
              <a:lnSpc>
                <a:spcPct val="100000"/>
              </a:lnSpc>
              <a:spcBef>
                <a:spcPts val="600"/>
              </a:spcBef>
            </a:pPr>
            <a:r>
              <a:rPr lang="ja-JP" altLang="en-US" sz="2000" b="1" dirty="0" smtClean="0"/>
              <a:t>インデントは半角スペース</a:t>
            </a:r>
            <a:r>
              <a:rPr lang="en-US" altLang="ja-JP" sz="2000" b="1" dirty="0" smtClean="0"/>
              <a:t>4</a:t>
            </a:r>
            <a:r>
              <a:rPr lang="ja-JP" altLang="en-US" sz="2000" b="1" dirty="0" smtClean="0"/>
              <a:t>個を推奨</a:t>
            </a:r>
            <a:endParaRPr lang="en-US" altLang="ja-JP" sz="2000" b="1" dirty="0" smtClean="0"/>
          </a:p>
          <a:p>
            <a:pPr>
              <a:lnSpc>
                <a:spcPct val="100000"/>
              </a:lnSpc>
              <a:spcBef>
                <a:spcPts val="600"/>
              </a:spcBef>
            </a:pPr>
            <a:r>
              <a:rPr lang="ja-JP" altLang="en-US" sz="2000" b="1" dirty="0" smtClean="0"/>
              <a:t>インデント内にスペースとタブが混在するとエラーが出るので注意</a:t>
            </a:r>
            <a:endParaRPr lang="en-US" altLang="ja-JP" sz="2000" b="1" dirty="0" smtClean="0"/>
          </a:p>
          <a:p>
            <a:pPr>
              <a:lnSpc>
                <a:spcPct val="100000"/>
              </a:lnSpc>
              <a:spcBef>
                <a:spcPts val="600"/>
              </a:spcBef>
            </a:pPr>
            <a:endParaRPr lang="en-US" altLang="ja-JP" sz="2000" b="1" dirty="0"/>
          </a:p>
          <a:p>
            <a:pPr>
              <a:lnSpc>
                <a:spcPct val="100000"/>
              </a:lnSpc>
              <a:spcBef>
                <a:spcPts val="600"/>
              </a:spcBef>
            </a:pPr>
            <a:r>
              <a:rPr lang="en-US" altLang="ja-JP" sz="2000" b="1" dirty="0" smtClean="0"/>
              <a:t>※ if</a:t>
            </a:r>
            <a:r>
              <a:rPr lang="ja-JP" altLang="en-US" sz="2000" b="1" dirty="0" smtClean="0"/>
              <a:t>文や</a:t>
            </a:r>
            <a:r>
              <a:rPr lang="en-US" altLang="ja-JP" sz="2000" b="1" dirty="0" smtClean="0"/>
              <a:t>for</a:t>
            </a:r>
            <a:r>
              <a:rPr lang="ja-JP" altLang="en-US" sz="2000" b="1" dirty="0" smtClean="0"/>
              <a:t>文はスコープを作らないのでブロック内で定義した変数を外から参照できる（講義中に説明します）</a:t>
            </a:r>
            <a:endParaRPr lang="en-US" altLang="ja-JP" sz="2000" b="1" dirty="0"/>
          </a:p>
          <a:p>
            <a:pPr>
              <a:lnSpc>
                <a:spcPct val="100000"/>
              </a:lnSpc>
              <a:spcBef>
                <a:spcPts val="600"/>
              </a:spcBef>
            </a:pPr>
            <a:endParaRPr lang="en-US" altLang="ja-JP" sz="2000" b="1" dirty="0"/>
          </a:p>
        </p:txBody>
      </p:sp>
      <p:sp>
        <p:nvSpPr>
          <p:cNvPr id="5" name="正方形/長方形 4"/>
          <p:cNvSpPr/>
          <p:nvPr/>
        </p:nvSpPr>
        <p:spPr>
          <a:xfrm>
            <a:off x="7825188" y="1726495"/>
            <a:ext cx="3902355" cy="3170099"/>
          </a:xfrm>
          <a:prstGeom prst="rect">
            <a:avLst/>
          </a:prstGeom>
          <a:solidFill>
            <a:schemeClr val="bg1"/>
          </a:solidFill>
          <a:ln w="31750">
            <a:solidFill>
              <a:schemeClr val="tx1"/>
            </a:solidFill>
          </a:ln>
        </p:spPr>
        <p:txBody>
          <a:bodyPr wrap="square">
            <a:spAutoFit/>
          </a:bodyPr>
          <a:lstStyle/>
          <a:p>
            <a:r>
              <a:rPr lang="en-US" altLang="ja-JP" sz="2000" b="1" dirty="0">
                <a:solidFill>
                  <a:srgbClr val="000000"/>
                </a:solidFill>
                <a:latin typeface="ＭＳ ゴシック" panose="020B0609070205080204" pitchFamily="49" charset="-128"/>
                <a:ea typeface="ＭＳ ゴシック" panose="020B0609070205080204" pitchFamily="49" charset="-128"/>
              </a:rPr>
              <a:t>A = [1,2,3,4,5,6,7]</a:t>
            </a:r>
          </a:p>
          <a:p>
            <a:r>
              <a:rPr lang="en-US" altLang="ja-JP" sz="2000" b="1" dirty="0">
                <a:solidFill>
                  <a:srgbClr val="000000"/>
                </a:solidFill>
                <a:latin typeface="ＭＳ ゴシック" panose="020B0609070205080204" pitchFamily="49" charset="-128"/>
                <a:ea typeface="ＭＳ ゴシック" panose="020B0609070205080204" pitchFamily="49" charset="-128"/>
              </a:rPr>
              <a:t>N = </a:t>
            </a:r>
            <a:r>
              <a:rPr lang="en-US" altLang="ja-JP" sz="2000" b="1" dirty="0" err="1">
                <a:solidFill>
                  <a:srgbClr val="000000"/>
                </a:solidFill>
                <a:latin typeface="ＭＳ ゴシック" panose="020B0609070205080204" pitchFamily="49" charset="-128"/>
                <a:ea typeface="ＭＳ ゴシック" panose="020B0609070205080204" pitchFamily="49" charset="-128"/>
              </a:rPr>
              <a:t>len</a:t>
            </a:r>
            <a:r>
              <a:rPr lang="en-US" altLang="ja-JP" sz="2000" b="1" dirty="0">
                <a:solidFill>
                  <a:srgbClr val="000000"/>
                </a:solidFill>
                <a:latin typeface="ＭＳ ゴシック" panose="020B0609070205080204" pitchFamily="49" charset="-128"/>
                <a:ea typeface="ＭＳ ゴシック" panose="020B0609070205080204" pitchFamily="49" charset="-128"/>
              </a:rPr>
              <a:t>(A)</a:t>
            </a:r>
          </a:p>
          <a:p>
            <a:r>
              <a:rPr lang="en-US" altLang="ja-JP" sz="2000" b="1" dirty="0">
                <a:solidFill>
                  <a:srgbClr val="000000"/>
                </a:solidFill>
                <a:latin typeface="ＭＳ ゴシック" panose="020B0609070205080204" pitchFamily="49" charset="-128"/>
                <a:ea typeface="ＭＳ ゴシック" panose="020B0609070205080204" pitchFamily="49" charset="-128"/>
              </a:rPr>
              <a:t>sum = 0</a:t>
            </a:r>
          </a:p>
          <a:p>
            <a:endParaRPr lang="ja-JP" altLang="en-US" sz="2000" b="1" dirty="0">
              <a:solidFill>
                <a:srgbClr val="000000"/>
              </a:solidFill>
              <a:latin typeface="ＭＳ ゴシック" panose="020B0609070205080204" pitchFamily="49" charset="-128"/>
              <a:ea typeface="ＭＳ ゴシック" panose="020B0609070205080204" pitchFamily="49" charset="-128"/>
            </a:endParaRPr>
          </a:p>
          <a:p>
            <a:r>
              <a:rPr lang="en-US" altLang="ja-JP" sz="2000" b="1" dirty="0">
                <a:solidFill>
                  <a:srgbClr val="0000FF"/>
                </a:solidFill>
                <a:latin typeface="ＭＳ ゴシック" panose="020B0609070205080204" pitchFamily="49" charset="-128"/>
                <a:ea typeface="ＭＳ ゴシック" panose="020B0609070205080204" pitchFamily="49" charset="-128"/>
              </a:rPr>
              <a:t>for</a:t>
            </a:r>
            <a:r>
              <a:rPr lang="en-US" altLang="ja-JP" sz="2000" b="1" dirty="0">
                <a:solidFill>
                  <a:srgbClr val="000000"/>
                </a:solidFill>
                <a:latin typeface="ＭＳ ゴシック" panose="020B0609070205080204" pitchFamily="49" charset="-128"/>
                <a:ea typeface="ＭＳ ゴシック" panose="020B0609070205080204" pitchFamily="49" charset="-128"/>
              </a:rPr>
              <a:t> </a:t>
            </a:r>
            <a:r>
              <a:rPr lang="en-US" altLang="ja-JP" sz="2000" b="1" dirty="0" err="1">
                <a:solidFill>
                  <a:srgbClr val="000000"/>
                </a:solidFill>
                <a:latin typeface="ＭＳ ゴシック" panose="020B0609070205080204" pitchFamily="49" charset="-128"/>
                <a:ea typeface="ＭＳ ゴシック" panose="020B0609070205080204" pitchFamily="49" charset="-128"/>
              </a:rPr>
              <a:t>i</a:t>
            </a:r>
            <a:r>
              <a:rPr lang="en-US" altLang="ja-JP" sz="2000" b="1" dirty="0">
                <a:solidFill>
                  <a:srgbClr val="000000"/>
                </a:solidFill>
                <a:latin typeface="ＭＳ ゴシック" panose="020B0609070205080204" pitchFamily="49" charset="-128"/>
                <a:ea typeface="ＭＳ ゴシック" panose="020B0609070205080204" pitchFamily="49" charset="-128"/>
              </a:rPr>
              <a:t> in range(N</a:t>
            </a:r>
            <a:r>
              <a:rPr lang="en-US" altLang="ja-JP" sz="2000" b="1" dirty="0" smtClean="0">
                <a:solidFill>
                  <a:srgbClr val="000000"/>
                </a:solidFill>
                <a:latin typeface="ＭＳ ゴシック" panose="020B0609070205080204" pitchFamily="49" charset="-128"/>
                <a:ea typeface="ＭＳ ゴシック" panose="020B0609070205080204" pitchFamily="49" charset="-128"/>
              </a:rPr>
              <a:t>):</a:t>
            </a:r>
            <a:endParaRPr lang="en-US" altLang="ja-JP" sz="2000" b="1" dirty="0">
              <a:solidFill>
                <a:srgbClr val="000000"/>
              </a:solidFill>
              <a:latin typeface="ＭＳ ゴシック" panose="020B0609070205080204" pitchFamily="49" charset="-128"/>
              <a:ea typeface="ＭＳ ゴシック" panose="020B0609070205080204" pitchFamily="49" charset="-128"/>
            </a:endParaRPr>
          </a:p>
          <a:p>
            <a:r>
              <a:rPr lang="en-US" altLang="ja-JP" sz="2000" b="1" dirty="0">
                <a:solidFill>
                  <a:srgbClr val="000000"/>
                </a:solidFill>
                <a:latin typeface="ＭＳ ゴシック" panose="020B0609070205080204" pitchFamily="49" charset="-128"/>
                <a:ea typeface="ＭＳ ゴシック" panose="020B0609070205080204" pitchFamily="49" charset="-128"/>
              </a:rPr>
              <a:t>    </a:t>
            </a:r>
            <a:r>
              <a:rPr lang="en-US" altLang="ja-JP" sz="2000" b="1" dirty="0">
                <a:solidFill>
                  <a:srgbClr val="0000FF"/>
                </a:solidFill>
                <a:latin typeface="ＭＳ ゴシック" panose="020B0609070205080204" pitchFamily="49" charset="-128"/>
                <a:ea typeface="ＭＳ ゴシック" panose="020B0609070205080204" pitchFamily="49" charset="-128"/>
              </a:rPr>
              <a:t>print</a:t>
            </a:r>
            <a:r>
              <a:rPr lang="en-US" altLang="ja-JP" sz="2000" b="1" dirty="0">
                <a:solidFill>
                  <a:srgbClr val="000000"/>
                </a:solidFill>
                <a:latin typeface="ＭＳ ゴシック" panose="020B0609070205080204" pitchFamily="49" charset="-128"/>
                <a:ea typeface="ＭＳ ゴシック" panose="020B0609070205080204" pitchFamily="49" charset="-128"/>
              </a:rPr>
              <a:t>(</a:t>
            </a:r>
            <a:r>
              <a:rPr lang="en-US" altLang="ja-JP" sz="2000" b="1" dirty="0" err="1">
                <a:solidFill>
                  <a:srgbClr val="000000"/>
                </a:solidFill>
                <a:latin typeface="ＭＳ ゴシック" panose="020B0609070205080204" pitchFamily="49" charset="-128"/>
                <a:ea typeface="ＭＳ ゴシック" panose="020B0609070205080204" pitchFamily="49" charset="-128"/>
              </a:rPr>
              <a:t>i</a:t>
            </a:r>
            <a:r>
              <a:rPr lang="en-US" altLang="ja-JP" sz="2000" b="1" dirty="0">
                <a:solidFill>
                  <a:srgbClr val="000000"/>
                </a:solidFill>
                <a:latin typeface="ＭＳ ゴシック" panose="020B0609070205080204" pitchFamily="49" charset="-128"/>
                <a:ea typeface="ＭＳ ゴシック" panose="020B0609070205080204" pitchFamily="49" charset="-128"/>
              </a:rPr>
              <a:t>)</a:t>
            </a:r>
          </a:p>
          <a:p>
            <a:r>
              <a:rPr lang="en-US" altLang="ja-JP" sz="2000" b="1" dirty="0">
                <a:solidFill>
                  <a:srgbClr val="000000"/>
                </a:solidFill>
                <a:latin typeface="ＭＳ ゴシック" panose="020B0609070205080204" pitchFamily="49" charset="-128"/>
                <a:ea typeface="ＭＳ ゴシック" panose="020B0609070205080204" pitchFamily="49" charset="-128"/>
              </a:rPr>
              <a:t>    </a:t>
            </a:r>
            <a:r>
              <a:rPr lang="en-US" altLang="ja-JP" sz="2000" b="1" dirty="0">
                <a:solidFill>
                  <a:srgbClr val="0000FF"/>
                </a:solidFill>
                <a:latin typeface="ＭＳ ゴシック" panose="020B0609070205080204" pitchFamily="49" charset="-128"/>
                <a:ea typeface="ＭＳ ゴシック" panose="020B0609070205080204" pitchFamily="49" charset="-128"/>
              </a:rPr>
              <a:t>print</a:t>
            </a:r>
            <a:r>
              <a:rPr lang="en-US" altLang="ja-JP" sz="2000" b="1" dirty="0">
                <a:solidFill>
                  <a:srgbClr val="000000"/>
                </a:solidFill>
                <a:latin typeface="ＭＳ ゴシック" panose="020B0609070205080204" pitchFamily="49" charset="-128"/>
                <a:ea typeface="ＭＳ ゴシック" panose="020B0609070205080204" pitchFamily="49" charset="-128"/>
              </a:rPr>
              <a:t>(A[</a:t>
            </a:r>
            <a:r>
              <a:rPr lang="en-US" altLang="ja-JP" sz="2000" b="1" dirty="0" err="1">
                <a:solidFill>
                  <a:srgbClr val="000000"/>
                </a:solidFill>
                <a:latin typeface="ＭＳ ゴシック" panose="020B0609070205080204" pitchFamily="49" charset="-128"/>
                <a:ea typeface="ＭＳ ゴシック" panose="020B0609070205080204" pitchFamily="49" charset="-128"/>
              </a:rPr>
              <a:t>i</a:t>
            </a:r>
            <a:r>
              <a:rPr lang="en-US" altLang="ja-JP" sz="2000" b="1" dirty="0">
                <a:solidFill>
                  <a:srgbClr val="000000"/>
                </a:solidFill>
                <a:latin typeface="ＭＳ ゴシック" panose="020B0609070205080204" pitchFamily="49" charset="-128"/>
                <a:ea typeface="ＭＳ ゴシック" panose="020B0609070205080204" pitchFamily="49" charset="-128"/>
              </a:rPr>
              <a:t>])</a:t>
            </a:r>
          </a:p>
          <a:p>
            <a:r>
              <a:rPr lang="en-US" altLang="ja-JP" sz="2000" b="1" dirty="0">
                <a:solidFill>
                  <a:srgbClr val="000000"/>
                </a:solidFill>
                <a:latin typeface="ＭＳ ゴシック" panose="020B0609070205080204" pitchFamily="49" charset="-128"/>
                <a:ea typeface="ＭＳ ゴシック" panose="020B0609070205080204" pitchFamily="49" charset="-128"/>
              </a:rPr>
              <a:t>    sum += A[</a:t>
            </a:r>
            <a:r>
              <a:rPr lang="en-US" altLang="ja-JP" sz="2000" b="1" dirty="0" err="1">
                <a:solidFill>
                  <a:srgbClr val="000000"/>
                </a:solidFill>
                <a:latin typeface="ＭＳ ゴシック" panose="020B0609070205080204" pitchFamily="49" charset="-128"/>
                <a:ea typeface="ＭＳ ゴシック" panose="020B0609070205080204" pitchFamily="49" charset="-128"/>
              </a:rPr>
              <a:t>i</a:t>
            </a:r>
            <a:r>
              <a:rPr lang="en-US" altLang="ja-JP" sz="2000" b="1" dirty="0" smtClean="0">
                <a:solidFill>
                  <a:srgbClr val="000000"/>
                </a:solidFill>
                <a:latin typeface="ＭＳ ゴシック" panose="020B0609070205080204" pitchFamily="49" charset="-128"/>
                <a:ea typeface="ＭＳ ゴシック" panose="020B0609070205080204" pitchFamily="49" charset="-128"/>
              </a:rPr>
              <a:t>]</a:t>
            </a:r>
          </a:p>
          <a:p>
            <a:endParaRPr lang="en-US" altLang="ja-JP" sz="2000" b="1" dirty="0">
              <a:solidFill>
                <a:srgbClr val="000000"/>
              </a:solidFill>
              <a:latin typeface="ＭＳ ゴシック" panose="020B0609070205080204" pitchFamily="49" charset="-128"/>
              <a:ea typeface="ＭＳ ゴシック" panose="020B0609070205080204" pitchFamily="49" charset="-128"/>
            </a:endParaRPr>
          </a:p>
          <a:p>
            <a:r>
              <a:rPr lang="en-US" altLang="ja-JP" sz="2000" b="1" dirty="0">
                <a:solidFill>
                  <a:srgbClr val="000000"/>
                </a:solidFill>
                <a:latin typeface="ＭＳ ゴシック" panose="020B0609070205080204" pitchFamily="49" charset="-128"/>
                <a:ea typeface="ＭＳ ゴシック" panose="020B0609070205080204" pitchFamily="49" charset="-128"/>
              </a:rPr>
              <a:t>p</a:t>
            </a:r>
            <a:r>
              <a:rPr lang="en-US" altLang="ja-JP" sz="2000" b="1" dirty="0" smtClean="0">
                <a:solidFill>
                  <a:srgbClr val="000000"/>
                </a:solidFill>
                <a:latin typeface="ＭＳ ゴシック" panose="020B0609070205080204" pitchFamily="49" charset="-128"/>
                <a:ea typeface="ＭＳ ゴシック" panose="020B0609070205080204" pitchFamily="49" charset="-128"/>
              </a:rPr>
              <a:t>rint(sum)</a:t>
            </a:r>
          </a:p>
        </p:txBody>
      </p:sp>
      <p:sp>
        <p:nvSpPr>
          <p:cNvPr id="3" name="右中かっこ 2"/>
          <p:cNvSpPr/>
          <p:nvPr/>
        </p:nvSpPr>
        <p:spPr>
          <a:xfrm>
            <a:off x="10189029" y="3352800"/>
            <a:ext cx="217714" cy="812800"/>
          </a:xfrm>
          <a:prstGeom prst="rightBrace">
            <a:avLst>
              <a:gd name="adj1" fmla="val 60833"/>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正方形/長方形 5"/>
          <p:cNvSpPr/>
          <p:nvPr/>
        </p:nvSpPr>
        <p:spPr>
          <a:xfrm>
            <a:off x="10645068" y="3606284"/>
            <a:ext cx="1114408" cy="369332"/>
          </a:xfrm>
          <a:prstGeom prst="rect">
            <a:avLst/>
          </a:prstGeom>
        </p:spPr>
        <p:txBody>
          <a:bodyPr wrap="none">
            <a:spAutoFit/>
          </a:bodyPr>
          <a:lstStyle/>
          <a:p>
            <a:r>
              <a:rPr lang="ja-JP" altLang="en-US"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ブロック</a:t>
            </a:r>
            <a:endPar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229311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en-US" altLang="ja-JP" sz="3600" b="1" dirty="0" smtClean="0"/>
              <a:t>Ex8.py  if</a:t>
            </a:r>
            <a:r>
              <a:rPr kumimoji="1" lang="ja-JP" altLang="en-US" sz="3600" b="1" dirty="0" smtClean="0"/>
              <a:t>文</a:t>
            </a:r>
            <a:endParaRPr kumimoji="1" lang="ja-JP" altLang="en-US" sz="3600" b="1" dirty="0"/>
          </a:p>
        </p:txBody>
      </p:sp>
      <p:sp>
        <p:nvSpPr>
          <p:cNvPr id="4" name="コンテンツ プレースホルダー 2"/>
          <p:cNvSpPr>
            <a:spLocks noGrp="1"/>
          </p:cNvSpPr>
          <p:nvPr>
            <p:ph idx="1"/>
          </p:nvPr>
        </p:nvSpPr>
        <p:spPr>
          <a:xfrm>
            <a:off x="667474" y="1311824"/>
            <a:ext cx="6135260" cy="5296829"/>
          </a:xfrm>
        </p:spPr>
        <p:txBody>
          <a:bodyPr>
            <a:normAutofit/>
          </a:bodyPr>
          <a:lstStyle/>
          <a:p>
            <a:r>
              <a:rPr kumimoji="1" lang="en-US" altLang="ja-JP" sz="2000" dirty="0" smtClean="0"/>
              <a:t>if </a:t>
            </a:r>
            <a:r>
              <a:rPr kumimoji="1" lang="ja-JP" altLang="en-US" sz="2000" dirty="0" smtClean="0"/>
              <a:t>文</a:t>
            </a:r>
            <a:r>
              <a:rPr lang="ja-JP" altLang="en-US" sz="2000" dirty="0"/>
              <a:t>は</a:t>
            </a:r>
            <a:r>
              <a:rPr kumimoji="1" lang="ja-JP" altLang="en-US" sz="2000" dirty="0" smtClean="0"/>
              <a:t>右のコード</a:t>
            </a:r>
            <a:r>
              <a:rPr lang="ja-JP" altLang="en-US" sz="2000" dirty="0"/>
              <a:t>の通り定義</a:t>
            </a:r>
            <a:r>
              <a:rPr lang="ja-JP" altLang="en-US" sz="2000" dirty="0" smtClean="0"/>
              <a:t>できる</a:t>
            </a:r>
            <a:endParaRPr lang="en-US" altLang="ja-JP" sz="2000" dirty="0" smtClean="0"/>
          </a:p>
          <a:p>
            <a:r>
              <a:rPr lang="en-US" altLang="ja-JP" sz="2000" dirty="0" smtClean="0"/>
              <a:t>else if () </a:t>
            </a:r>
            <a:r>
              <a:rPr lang="ja-JP" altLang="en-US" sz="2000" dirty="0" smtClean="0"/>
              <a:t>は </a:t>
            </a:r>
            <a:r>
              <a:rPr lang="en-US" altLang="ja-JP" sz="2000" dirty="0" err="1" smtClean="0"/>
              <a:t>elif</a:t>
            </a:r>
            <a:r>
              <a:rPr lang="en-US" altLang="ja-JP" sz="2000" dirty="0" smtClean="0"/>
              <a:t>(</a:t>
            </a:r>
            <a:r>
              <a:rPr lang="ja-JP" altLang="en-US" sz="2000" dirty="0"/>
              <a:t> </a:t>
            </a:r>
            <a:r>
              <a:rPr lang="en-US" altLang="ja-JP" sz="2000" dirty="0" smtClean="0"/>
              <a:t>) : </a:t>
            </a:r>
            <a:r>
              <a:rPr lang="ja-JP" altLang="en-US" sz="2000" dirty="0" smtClean="0"/>
              <a:t>と書く</a:t>
            </a:r>
            <a:endParaRPr lang="en-US" altLang="ja-JP" sz="2000" dirty="0"/>
          </a:p>
          <a:p>
            <a:r>
              <a:rPr kumimoji="1" lang="en-US" altLang="ja-JP" sz="2000" dirty="0" smtClean="0"/>
              <a:t>for</a:t>
            </a:r>
            <a:r>
              <a:rPr kumimoji="1" lang="ja-JP" altLang="en-US" sz="2000" dirty="0" smtClean="0"/>
              <a:t>文と同様に</a:t>
            </a:r>
            <a:r>
              <a:rPr lang="ja-JP" altLang="en-US" sz="2000" dirty="0" smtClean="0"/>
              <a:t>インデント</a:t>
            </a:r>
            <a:r>
              <a:rPr lang="ja-JP" altLang="en-US" sz="2000" dirty="0"/>
              <a:t>で</a:t>
            </a:r>
            <a:r>
              <a:rPr lang="ja-JP" altLang="en-US" sz="2000" dirty="0" smtClean="0"/>
              <a:t>ブロックを</a:t>
            </a:r>
            <a:r>
              <a:rPr lang="ja-JP" altLang="en-US" sz="2000" dirty="0"/>
              <a:t>定義</a:t>
            </a:r>
            <a:r>
              <a:rPr lang="ja-JP" altLang="en-US" sz="2000" dirty="0" smtClean="0"/>
              <a:t>する</a:t>
            </a:r>
            <a:endParaRPr lang="en-US" altLang="ja-JP" sz="2000" dirty="0"/>
          </a:p>
          <a:p>
            <a:pPr marL="0" indent="0">
              <a:buNone/>
            </a:pPr>
            <a:r>
              <a:rPr lang="ja-JP" altLang="en-US" sz="2000" b="1" dirty="0" smtClean="0">
                <a:solidFill>
                  <a:srgbClr val="C00000"/>
                </a:solidFill>
              </a:rPr>
              <a:t>実習 </a:t>
            </a:r>
            <a:r>
              <a:rPr lang="en-US" altLang="ja-JP" sz="2000" b="1" dirty="0" smtClean="0">
                <a:solidFill>
                  <a:srgbClr val="C00000"/>
                </a:solidFill>
              </a:rPr>
              <a:t>: </a:t>
            </a:r>
            <a:r>
              <a:rPr lang="ja-JP" altLang="en-US" sz="2000" b="1" dirty="0" smtClean="0">
                <a:solidFill>
                  <a:srgbClr val="C00000"/>
                </a:solidFill>
              </a:rPr>
              <a:t>右のコードを実行し挙動を確認してください</a:t>
            </a:r>
            <a:endParaRPr lang="en-US" altLang="ja-JP" sz="2000" b="1" dirty="0" smtClean="0">
              <a:solidFill>
                <a:srgbClr val="C00000"/>
              </a:solidFill>
            </a:endParaRPr>
          </a:p>
          <a:p>
            <a:endParaRPr lang="en-US" altLang="ja-JP" sz="2000" dirty="0">
              <a:solidFill>
                <a:srgbClr val="00B050"/>
              </a:solidFill>
            </a:endParaRPr>
          </a:p>
          <a:p>
            <a:pPr marL="0" indent="0">
              <a:buNone/>
            </a:pPr>
            <a:r>
              <a:rPr lang="en-US" altLang="ja-JP" sz="2000" dirty="0" smtClean="0">
                <a:solidFill>
                  <a:srgbClr val="00B050"/>
                </a:solidFill>
              </a:rPr>
              <a:t>※『A</a:t>
            </a:r>
            <a:r>
              <a:rPr lang="ja-JP" altLang="en-US" sz="2000" dirty="0" smtClean="0">
                <a:solidFill>
                  <a:srgbClr val="00B050"/>
                </a:solidFill>
              </a:rPr>
              <a:t>かつ</a:t>
            </a:r>
            <a:r>
              <a:rPr lang="en-US" altLang="ja-JP" sz="2000" dirty="0" smtClean="0">
                <a:solidFill>
                  <a:srgbClr val="00B050"/>
                </a:solidFill>
              </a:rPr>
              <a:t>B』</a:t>
            </a:r>
            <a:r>
              <a:rPr lang="en-US" altLang="ja-JP" sz="2000" dirty="0">
                <a:solidFill>
                  <a:srgbClr val="00B050"/>
                </a:solidFill>
                <a:sym typeface="Wingdings" panose="05000000000000000000" pitchFamily="2" charset="2"/>
              </a:rPr>
              <a:t> </a:t>
            </a:r>
            <a:r>
              <a:rPr lang="en-US" altLang="ja-JP" sz="2000" dirty="0" smtClean="0">
                <a:solidFill>
                  <a:srgbClr val="00B050"/>
                </a:solidFill>
                <a:sym typeface="Wingdings" panose="05000000000000000000" pitchFamily="2" charset="2"/>
              </a:rPr>
              <a:t>	 if </a:t>
            </a:r>
            <a:r>
              <a:rPr lang="ja-JP" altLang="en-US" sz="2000" dirty="0">
                <a:solidFill>
                  <a:srgbClr val="00B050"/>
                </a:solidFill>
                <a:sym typeface="Wingdings" panose="05000000000000000000" pitchFamily="2" charset="2"/>
              </a:rPr>
              <a:t>条件</a:t>
            </a:r>
            <a:r>
              <a:rPr lang="en-US" altLang="ja-JP" sz="2000" dirty="0">
                <a:solidFill>
                  <a:srgbClr val="00B050"/>
                </a:solidFill>
                <a:sym typeface="Wingdings" panose="05000000000000000000" pitchFamily="2" charset="2"/>
              </a:rPr>
              <a:t>A and </a:t>
            </a:r>
            <a:r>
              <a:rPr lang="ja-JP" altLang="en-US" sz="2000" dirty="0">
                <a:solidFill>
                  <a:srgbClr val="00B050"/>
                </a:solidFill>
                <a:sym typeface="Wingdings" panose="05000000000000000000" pitchFamily="2" charset="2"/>
              </a:rPr>
              <a:t>条件</a:t>
            </a:r>
            <a:r>
              <a:rPr lang="en-US" altLang="ja-JP" sz="2000" dirty="0" smtClean="0">
                <a:solidFill>
                  <a:srgbClr val="00B050"/>
                </a:solidFill>
                <a:sym typeface="Wingdings" panose="05000000000000000000" pitchFamily="2" charset="2"/>
              </a:rPr>
              <a:t>B: </a:t>
            </a:r>
            <a:endParaRPr lang="en-US" altLang="ja-JP" sz="2000" dirty="0" smtClean="0">
              <a:solidFill>
                <a:srgbClr val="00B050"/>
              </a:solidFill>
            </a:endParaRPr>
          </a:p>
          <a:p>
            <a:pPr marL="0" indent="0">
              <a:buNone/>
            </a:pPr>
            <a:r>
              <a:rPr lang="en-US" altLang="ja-JP" sz="2000" dirty="0" smtClean="0">
                <a:solidFill>
                  <a:srgbClr val="00B050"/>
                </a:solidFill>
              </a:rPr>
              <a:t>※『A</a:t>
            </a:r>
            <a:r>
              <a:rPr lang="ja-JP" altLang="en-US" sz="2000" dirty="0" smtClean="0">
                <a:solidFill>
                  <a:srgbClr val="00B050"/>
                </a:solidFill>
              </a:rPr>
              <a:t>または</a:t>
            </a:r>
            <a:r>
              <a:rPr lang="en-US" altLang="ja-JP" sz="2000" dirty="0" smtClean="0">
                <a:solidFill>
                  <a:srgbClr val="00B050"/>
                </a:solidFill>
              </a:rPr>
              <a:t>B』</a:t>
            </a:r>
            <a:r>
              <a:rPr lang="en-US" altLang="ja-JP" sz="2000" dirty="0" smtClean="0">
                <a:solidFill>
                  <a:srgbClr val="00B050"/>
                </a:solidFill>
                <a:sym typeface="Wingdings" panose="05000000000000000000" pitchFamily="2" charset="2"/>
              </a:rPr>
              <a:t> if </a:t>
            </a:r>
            <a:r>
              <a:rPr lang="ja-JP" altLang="en-US" sz="2000" dirty="0">
                <a:solidFill>
                  <a:srgbClr val="00B050"/>
                </a:solidFill>
                <a:sym typeface="Wingdings" panose="05000000000000000000" pitchFamily="2" charset="2"/>
              </a:rPr>
              <a:t>条件</a:t>
            </a:r>
            <a:r>
              <a:rPr lang="en-US" altLang="ja-JP" sz="2000" dirty="0">
                <a:solidFill>
                  <a:srgbClr val="00B050"/>
                </a:solidFill>
                <a:sym typeface="Wingdings" panose="05000000000000000000" pitchFamily="2" charset="2"/>
              </a:rPr>
              <a:t>A </a:t>
            </a:r>
            <a:r>
              <a:rPr lang="en-US" altLang="ja-JP" sz="2000" dirty="0" smtClean="0">
                <a:solidFill>
                  <a:srgbClr val="00B050"/>
                </a:solidFill>
                <a:sym typeface="Wingdings" panose="05000000000000000000" pitchFamily="2" charset="2"/>
              </a:rPr>
              <a:t>or </a:t>
            </a:r>
            <a:r>
              <a:rPr lang="ja-JP" altLang="en-US" sz="2000" dirty="0">
                <a:solidFill>
                  <a:srgbClr val="00B050"/>
                </a:solidFill>
                <a:sym typeface="Wingdings" panose="05000000000000000000" pitchFamily="2" charset="2"/>
              </a:rPr>
              <a:t>条件</a:t>
            </a:r>
            <a:r>
              <a:rPr lang="en-US" altLang="ja-JP" sz="2000" dirty="0" smtClean="0">
                <a:solidFill>
                  <a:srgbClr val="00B050"/>
                </a:solidFill>
                <a:sym typeface="Wingdings" panose="05000000000000000000" pitchFamily="2" charset="2"/>
              </a:rPr>
              <a:t>B:</a:t>
            </a:r>
            <a:endParaRPr lang="en-US" altLang="ja-JP" sz="2000" dirty="0">
              <a:solidFill>
                <a:srgbClr val="00B050"/>
              </a:solidFill>
            </a:endParaRPr>
          </a:p>
        </p:txBody>
      </p:sp>
      <p:sp>
        <p:nvSpPr>
          <p:cNvPr id="5" name="正方形/長方形 4"/>
          <p:cNvSpPr/>
          <p:nvPr/>
        </p:nvSpPr>
        <p:spPr>
          <a:xfrm>
            <a:off x="7451357" y="1072446"/>
            <a:ext cx="3959594" cy="3785652"/>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dirty="0">
                <a:solidFill>
                  <a:srgbClr val="008000"/>
                </a:solidFill>
                <a:latin typeface="ＭＳ ゴシック" panose="020B0609070205080204" pitchFamily="49" charset="-128"/>
                <a:ea typeface="ＭＳ ゴシック" panose="020B0609070205080204" pitchFamily="49" charset="-128"/>
              </a:rPr>
              <a:t># ex8.py</a:t>
            </a:r>
          </a:p>
          <a:p>
            <a:r>
              <a:rPr lang="en-US" altLang="ja-JP" sz="1600" dirty="0">
                <a:solidFill>
                  <a:srgbClr val="0000FF"/>
                </a:solidFill>
                <a:latin typeface="ＭＳ ゴシック" panose="020B0609070205080204" pitchFamily="49" charset="-128"/>
                <a:ea typeface="ＭＳ ゴシック" panose="020B0609070205080204" pitchFamily="49" charset="-128"/>
              </a:rPr>
              <a:t>import</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numpy</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as</a:t>
            </a:r>
            <a:r>
              <a:rPr lang="en-US" altLang="ja-JP" sz="1600" dirty="0">
                <a:solidFill>
                  <a:srgbClr val="000000"/>
                </a:solidFill>
                <a:latin typeface="ＭＳ ゴシック" panose="020B0609070205080204" pitchFamily="49" charset="-128"/>
                <a:ea typeface="ＭＳ ゴシック" panose="020B0609070205080204" pitchFamily="49" charset="-128"/>
              </a:rPr>
              <a:t> np</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pt-BR" altLang="ja-JP" sz="1600" dirty="0">
                <a:solidFill>
                  <a:srgbClr val="000000"/>
                </a:solidFill>
                <a:latin typeface="ＭＳ ゴシック" panose="020B0609070205080204" pitchFamily="49" charset="-128"/>
                <a:ea typeface="ＭＳ ゴシック" panose="020B0609070205080204" pitchFamily="49" charset="-128"/>
              </a:rPr>
              <a:t>A = [1, 2, 4, 2, 1, 1, 3, 4]</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00FF"/>
                </a:solidFill>
                <a:latin typeface="ＭＳ ゴシック" panose="020B0609070205080204" pitchFamily="49" charset="-128"/>
                <a:ea typeface="ＭＳ ゴシック" panose="020B0609070205080204" pitchFamily="49" charset="-128"/>
              </a:rPr>
              <a:t>for</a:t>
            </a:r>
            <a:r>
              <a:rPr lang="en-US" altLang="ja-JP" sz="1600" dirty="0">
                <a:solidFill>
                  <a:srgbClr val="000000"/>
                </a:solidFill>
                <a:latin typeface="ＭＳ ゴシック" panose="020B0609070205080204" pitchFamily="49" charset="-128"/>
                <a:ea typeface="ＭＳ ゴシック" panose="020B0609070205080204" pitchFamily="49" charset="-128"/>
              </a:rPr>
              <a:t> p in A : </a:t>
            </a:r>
          </a:p>
          <a:p>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if</a:t>
            </a:r>
            <a:r>
              <a:rPr lang="en-US" altLang="ja-JP" sz="1600" dirty="0">
                <a:solidFill>
                  <a:srgbClr val="000000"/>
                </a:solidFill>
                <a:latin typeface="ＭＳ ゴシック" panose="020B0609070205080204" pitchFamily="49" charset="-128"/>
                <a:ea typeface="ＭＳ ゴシック" panose="020B0609070205080204" pitchFamily="49" charset="-128"/>
              </a:rPr>
              <a:t> p == 1:</a:t>
            </a:r>
          </a:p>
          <a:p>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print</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A31515"/>
                </a:solidFill>
                <a:latin typeface="ＭＳ ゴシック" panose="020B0609070205080204" pitchFamily="49" charset="-128"/>
                <a:ea typeface="ＭＳ ゴシック" panose="020B0609070205080204" pitchFamily="49" charset="-128"/>
              </a:rPr>
              <a:t>"a"</a:t>
            </a:r>
            <a:r>
              <a:rPr lang="en-US" altLang="ja-JP" sz="1600" dirty="0">
                <a:solidFill>
                  <a:srgbClr val="000000"/>
                </a:solidFill>
                <a:latin typeface="ＭＳ ゴシック" panose="020B0609070205080204" pitchFamily="49" charset="-128"/>
                <a:ea typeface="ＭＳ ゴシック" panose="020B0609070205080204" pitchFamily="49" charset="-128"/>
              </a:rPr>
              <a:t> )</a:t>
            </a:r>
          </a:p>
          <a:p>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FF"/>
                </a:solidFill>
                <a:latin typeface="ＭＳ ゴシック" panose="020B0609070205080204" pitchFamily="49" charset="-128"/>
                <a:ea typeface="ＭＳ ゴシック" panose="020B0609070205080204" pitchFamily="49" charset="-128"/>
              </a:rPr>
              <a:t>elif</a:t>
            </a:r>
            <a:r>
              <a:rPr lang="en-US" altLang="ja-JP" sz="1600" dirty="0">
                <a:solidFill>
                  <a:srgbClr val="000000"/>
                </a:solidFill>
                <a:latin typeface="ＭＳ ゴシック" panose="020B0609070205080204" pitchFamily="49" charset="-128"/>
                <a:ea typeface="ＭＳ ゴシック" panose="020B0609070205080204" pitchFamily="49" charset="-128"/>
              </a:rPr>
              <a:t> p == 2: </a:t>
            </a:r>
          </a:p>
          <a:p>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print</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A31515"/>
                </a:solidFill>
                <a:latin typeface="ＭＳ ゴシック" panose="020B0609070205080204" pitchFamily="49" charset="-128"/>
                <a:ea typeface="ＭＳ ゴシック" panose="020B0609070205080204" pitchFamily="49" charset="-128"/>
              </a:rPr>
              <a:t>"b"</a:t>
            </a:r>
            <a:r>
              <a:rPr lang="en-US" altLang="ja-JP" sz="1600" dirty="0">
                <a:solidFill>
                  <a:srgbClr val="000000"/>
                </a:solidFill>
                <a:latin typeface="ＭＳ ゴシック" panose="020B0609070205080204" pitchFamily="49" charset="-128"/>
                <a:ea typeface="ＭＳ ゴシック" panose="020B0609070205080204" pitchFamily="49" charset="-128"/>
              </a:rPr>
              <a:t> )</a:t>
            </a:r>
          </a:p>
          <a:p>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else</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print</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A31515"/>
                </a:solidFill>
                <a:latin typeface="ＭＳ ゴシック" panose="020B0609070205080204" pitchFamily="49" charset="-128"/>
                <a:ea typeface="ＭＳ ゴシック" panose="020B0609070205080204" pitchFamily="49" charset="-128"/>
              </a:rPr>
              <a:t>"c"</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smtClean="0">
                <a:solidFill>
                  <a:srgbClr val="000000"/>
                </a:solidFill>
                <a:latin typeface="ＭＳ ゴシック" panose="020B0609070205080204" pitchFamily="49" charset="-128"/>
                <a:ea typeface="ＭＳ ゴシック" panose="020B0609070205080204" pitchFamily="49" charset="-128"/>
              </a:rPr>
              <a:t>)</a:t>
            </a:r>
          </a:p>
          <a:p>
            <a:endParaRPr lang="en-US" altLang="ja-JP" sz="1600" dirty="0">
              <a:solidFill>
                <a:srgbClr val="000000"/>
              </a:solidFill>
              <a:latin typeface="ＭＳ ゴシック" panose="020B0609070205080204" pitchFamily="49" charset="-128"/>
              <a:ea typeface="ＭＳ ゴシック" panose="020B0609070205080204" pitchFamily="49" charset="-128"/>
            </a:endParaRPr>
          </a:p>
          <a:p>
            <a:endParaRPr lang="en-US" altLang="ja-JP" sz="1600" dirty="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042529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6699" y="343861"/>
            <a:ext cx="5781777" cy="733270"/>
          </a:xfrm>
        </p:spPr>
        <p:txBody>
          <a:bodyPr>
            <a:normAutofit/>
          </a:bodyPr>
          <a:lstStyle/>
          <a:p>
            <a:r>
              <a:rPr kumimoji="1" lang="en-US" altLang="ja-JP" sz="3600" b="1" dirty="0" smtClean="0"/>
              <a:t>Ex8.py  </a:t>
            </a:r>
            <a:r>
              <a:rPr kumimoji="1" lang="ja-JP" altLang="en-US" sz="3600" b="1" dirty="0" smtClean="0"/>
              <a:t>関数</a:t>
            </a:r>
            <a:endParaRPr kumimoji="1" lang="ja-JP" altLang="en-US" sz="3600" b="1" dirty="0"/>
          </a:p>
        </p:txBody>
      </p:sp>
      <p:sp>
        <p:nvSpPr>
          <p:cNvPr id="4" name="コンテンツ プレースホルダー 2"/>
          <p:cNvSpPr>
            <a:spLocks noGrp="1"/>
          </p:cNvSpPr>
          <p:nvPr>
            <p:ph idx="1"/>
          </p:nvPr>
        </p:nvSpPr>
        <p:spPr>
          <a:xfrm>
            <a:off x="536700" y="1311824"/>
            <a:ext cx="6438406" cy="5296829"/>
          </a:xfrm>
        </p:spPr>
        <p:txBody>
          <a:bodyPr>
            <a:normAutofit/>
          </a:bodyPr>
          <a:lstStyle/>
          <a:p>
            <a:pPr marL="0" indent="0">
              <a:buNone/>
            </a:pPr>
            <a:r>
              <a:rPr lang="ja-JP" altLang="en-US" sz="2000" b="1" dirty="0" smtClean="0">
                <a:solidFill>
                  <a:srgbClr val="C00000"/>
                </a:solidFill>
              </a:rPr>
              <a:t>実習 </a:t>
            </a:r>
            <a:r>
              <a:rPr lang="en-US" altLang="ja-JP" sz="2000" b="1" dirty="0" smtClean="0">
                <a:solidFill>
                  <a:srgbClr val="C00000"/>
                </a:solidFill>
              </a:rPr>
              <a:t>: </a:t>
            </a:r>
            <a:r>
              <a:rPr lang="ja-JP" altLang="en-US" sz="2000" b="1" dirty="0" smtClean="0">
                <a:solidFill>
                  <a:srgbClr val="C00000"/>
                </a:solidFill>
              </a:rPr>
              <a:t>コードを実行してください．</a:t>
            </a:r>
            <a:endParaRPr lang="en-US" altLang="ja-JP" sz="2000" b="1" dirty="0" smtClean="0">
              <a:solidFill>
                <a:srgbClr val="C00000"/>
              </a:solidFill>
            </a:endParaRPr>
          </a:p>
          <a:p>
            <a:pPr marL="0" indent="0">
              <a:buNone/>
            </a:pPr>
            <a:r>
              <a:rPr lang="ja-JP" altLang="en-US" sz="2000" b="1" dirty="0">
                <a:solidFill>
                  <a:srgbClr val="C00000"/>
                </a:solidFill>
              </a:rPr>
              <a:t>実習 </a:t>
            </a:r>
            <a:r>
              <a:rPr lang="en-US" altLang="ja-JP" sz="2000" b="1" dirty="0" smtClean="0">
                <a:solidFill>
                  <a:srgbClr val="C00000"/>
                </a:solidFill>
              </a:rPr>
              <a:t>: a</a:t>
            </a:r>
            <a:r>
              <a:rPr lang="ja-JP" altLang="en-US" sz="2000" b="1" dirty="0" smtClean="0">
                <a:solidFill>
                  <a:srgbClr val="C00000"/>
                </a:solidFill>
              </a:rPr>
              <a:t>と</a:t>
            </a:r>
            <a:r>
              <a:rPr lang="en-US" altLang="ja-JP" sz="2000" b="1" dirty="0" smtClean="0">
                <a:solidFill>
                  <a:srgbClr val="C00000"/>
                </a:solidFill>
              </a:rPr>
              <a:t>b</a:t>
            </a:r>
            <a:r>
              <a:rPr lang="ja-JP" altLang="en-US" sz="2000" b="1" dirty="0" smtClean="0">
                <a:solidFill>
                  <a:srgbClr val="C00000"/>
                </a:solidFill>
              </a:rPr>
              <a:t>の積も返すよう関数を修正してください</a:t>
            </a:r>
            <a:endParaRPr lang="en-US" altLang="ja-JP" sz="2000" dirty="0">
              <a:solidFill>
                <a:srgbClr val="00B050"/>
              </a:solidFill>
            </a:endParaRPr>
          </a:p>
          <a:p>
            <a:pPr marL="0" indent="0">
              <a:spcBef>
                <a:spcPts val="600"/>
              </a:spcBef>
              <a:buNone/>
            </a:pPr>
            <a:r>
              <a:rPr lang="en-US" altLang="ja-JP" sz="1400" dirty="0" smtClean="0">
                <a:solidFill>
                  <a:srgbClr val="00B050"/>
                </a:solidFill>
              </a:rPr>
              <a:t>※</a:t>
            </a:r>
            <a:r>
              <a:rPr lang="ja-JP" altLang="en-US" sz="1400" dirty="0" smtClean="0">
                <a:solidFill>
                  <a:srgbClr val="00B050"/>
                </a:solidFill>
              </a:rPr>
              <a:t>以下の構文で関数を定義できる</a:t>
            </a:r>
            <a:endParaRPr lang="en-US" altLang="ja-JP" sz="1400" dirty="0" smtClean="0">
              <a:solidFill>
                <a:srgbClr val="00B050"/>
              </a:solidFill>
            </a:endParaRPr>
          </a:p>
          <a:p>
            <a:pPr marL="0" indent="0">
              <a:spcBef>
                <a:spcPts val="600"/>
              </a:spcBef>
              <a:buNone/>
            </a:pPr>
            <a:r>
              <a:rPr lang="en-US" altLang="ja-JP" sz="1400" dirty="0" err="1" smtClean="0"/>
              <a:t>def</a:t>
            </a:r>
            <a:r>
              <a:rPr lang="en-US" altLang="ja-JP" sz="1400" dirty="0" smtClean="0"/>
              <a:t> </a:t>
            </a:r>
            <a:r>
              <a:rPr lang="ja-JP" altLang="en-US" sz="1400" dirty="0" smtClean="0"/>
              <a:t>関数名 </a:t>
            </a:r>
            <a:r>
              <a:rPr lang="en-US" altLang="ja-JP" sz="1400" dirty="0" smtClean="0"/>
              <a:t>(</a:t>
            </a:r>
            <a:r>
              <a:rPr lang="ja-JP" altLang="en-US" sz="1400" dirty="0" smtClean="0"/>
              <a:t>引数</a:t>
            </a:r>
            <a:r>
              <a:rPr lang="en-US" altLang="ja-JP" sz="1400" dirty="0" smtClean="0"/>
              <a:t>1, </a:t>
            </a:r>
            <a:r>
              <a:rPr lang="ja-JP" altLang="en-US" sz="1400" dirty="0" smtClean="0"/>
              <a:t>引数</a:t>
            </a:r>
            <a:r>
              <a:rPr lang="en-US" altLang="ja-JP" sz="1400" dirty="0" smtClean="0"/>
              <a:t>2) : </a:t>
            </a:r>
          </a:p>
          <a:p>
            <a:pPr marL="0" indent="0">
              <a:spcBef>
                <a:spcPts val="600"/>
              </a:spcBef>
              <a:buNone/>
            </a:pPr>
            <a:r>
              <a:rPr lang="en-US" altLang="ja-JP" sz="1400" dirty="0"/>
              <a:t> </a:t>
            </a:r>
            <a:r>
              <a:rPr lang="en-US" altLang="ja-JP" sz="1400" dirty="0" smtClean="0"/>
              <a:t>    </a:t>
            </a:r>
            <a:r>
              <a:rPr lang="ja-JP" altLang="en-US" sz="1400" dirty="0" smtClean="0"/>
              <a:t>処理</a:t>
            </a:r>
            <a:r>
              <a:rPr lang="en-US" altLang="ja-JP" sz="1400" dirty="0" smtClean="0"/>
              <a:t>1</a:t>
            </a:r>
            <a:endParaRPr lang="en-US" altLang="ja-JP" sz="1400" dirty="0"/>
          </a:p>
          <a:p>
            <a:pPr marL="0" indent="0">
              <a:spcBef>
                <a:spcPts val="600"/>
              </a:spcBef>
              <a:buNone/>
            </a:pPr>
            <a:r>
              <a:rPr lang="en-US" altLang="ja-JP" sz="1400" dirty="0" smtClean="0"/>
              <a:t>     </a:t>
            </a:r>
            <a:r>
              <a:rPr lang="ja-JP" altLang="en-US" sz="1400" dirty="0" smtClean="0"/>
              <a:t>処理</a:t>
            </a:r>
            <a:r>
              <a:rPr lang="en-US" altLang="ja-JP" sz="1400" dirty="0" smtClean="0"/>
              <a:t>2</a:t>
            </a:r>
          </a:p>
          <a:p>
            <a:pPr marL="0" indent="0">
              <a:spcBef>
                <a:spcPts val="600"/>
              </a:spcBef>
              <a:buNone/>
            </a:pPr>
            <a:r>
              <a:rPr lang="en-US" altLang="ja-JP" sz="1400" dirty="0"/>
              <a:t> </a:t>
            </a:r>
            <a:r>
              <a:rPr lang="en-US" altLang="ja-JP" sz="1400" dirty="0" smtClean="0"/>
              <a:t>       :</a:t>
            </a:r>
          </a:p>
          <a:p>
            <a:pPr marL="0" indent="0">
              <a:spcBef>
                <a:spcPts val="600"/>
              </a:spcBef>
              <a:buNone/>
            </a:pPr>
            <a:r>
              <a:rPr lang="en-US" altLang="ja-JP" sz="1400" dirty="0" smtClean="0"/>
              <a:t>     return </a:t>
            </a:r>
            <a:r>
              <a:rPr lang="ja-JP" altLang="en-US" sz="1400" dirty="0" smtClean="0"/>
              <a:t>変数</a:t>
            </a:r>
            <a:endParaRPr lang="en-US" altLang="ja-JP" sz="1400" dirty="0" smtClean="0"/>
          </a:p>
          <a:p>
            <a:pPr marL="0" indent="0">
              <a:spcBef>
                <a:spcPts val="600"/>
              </a:spcBef>
              <a:buNone/>
            </a:pPr>
            <a:endParaRPr lang="en-US" altLang="ja-JP" sz="1400" dirty="0" smtClean="0">
              <a:solidFill>
                <a:srgbClr val="00B050"/>
              </a:solidFill>
            </a:endParaRPr>
          </a:p>
          <a:p>
            <a:pPr marL="0" indent="0">
              <a:spcBef>
                <a:spcPts val="600"/>
              </a:spcBef>
              <a:buNone/>
            </a:pPr>
            <a:r>
              <a:rPr lang="en-US" altLang="ja-JP" sz="1400" dirty="0" smtClean="0">
                <a:solidFill>
                  <a:srgbClr val="00B050"/>
                </a:solidFill>
              </a:rPr>
              <a:t>※</a:t>
            </a:r>
            <a:r>
              <a:rPr lang="ja-JP" altLang="en-US" sz="1400" dirty="0" smtClean="0">
                <a:solidFill>
                  <a:srgbClr val="00B050"/>
                </a:solidFill>
              </a:rPr>
              <a:t>複数の</a:t>
            </a:r>
            <a:r>
              <a:rPr lang="ja-JP" altLang="en-US" sz="1400" dirty="0">
                <a:solidFill>
                  <a:srgbClr val="00B050"/>
                </a:solidFill>
              </a:rPr>
              <a:t>引数</a:t>
            </a:r>
            <a:r>
              <a:rPr lang="ja-JP" altLang="en-US" sz="1400" dirty="0" smtClean="0">
                <a:solidFill>
                  <a:srgbClr val="00B050"/>
                </a:solidFill>
              </a:rPr>
              <a:t>を受け取れ</a:t>
            </a:r>
            <a:r>
              <a:rPr lang="en-US" altLang="ja-JP" sz="1400" dirty="0" smtClean="0">
                <a:solidFill>
                  <a:srgbClr val="00B050"/>
                </a:solidFill>
              </a:rPr>
              <a:t>, </a:t>
            </a:r>
            <a:r>
              <a:rPr lang="ja-JP" altLang="en-US" sz="1400" b="1" dirty="0" smtClean="0">
                <a:solidFill>
                  <a:srgbClr val="C00000"/>
                </a:solidFill>
              </a:rPr>
              <a:t>複数の戻り値を返せ</a:t>
            </a:r>
            <a:r>
              <a:rPr lang="ja-JP" altLang="en-US" sz="1400" b="1" dirty="0">
                <a:solidFill>
                  <a:srgbClr val="C00000"/>
                </a:solidFill>
              </a:rPr>
              <a:t>る</a:t>
            </a:r>
            <a:r>
              <a:rPr lang="en-US" altLang="ja-JP" sz="1400" dirty="0" smtClean="0">
                <a:solidFill>
                  <a:srgbClr val="00B050"/>
                </a:solidFill>
              </a:rPr>
              <a:t>!</a:t>
            </a:r>
          </a:p>
          <a:p>
            <a:pPr marL="0" indent="0">
              <a:spcBef>
                <a:spcPts val="600"/>
              </a:spcBef>
              <a:buNone/>
            </a:pPr>
            <a:r>
              <a:rPr lang="en-US" altLang="ja-JP" sz="1400" dirty="0">
                <a:solidFill>
                  <a:srgbClr val="00B050"/>
                </a:solidFill>
              </a:rPr>
              <a:t>※</a:t>
            </a:r>
            <a:r>
              <a:rPr lang="ja-JP" altLang="en-US" sz="1400" dirty="0">
                <a:solidFill>
                  <a:srgbClr val="00B050"/>
                </a:solidFill>
              </a:rPr>
              <a:t>関数はスコープを作る：関数内部で定義した変数は外に漏れない</a:t>
            </a:r>
            <a:endParaRPr lang="en-US" altLang="ja-JP" sz="1400" dirty="0">
              <a:solidFill>
                <a:srgbClr val="00B050"/>
              </a:solidFill>
            </a:endParaRPr>
          </a:p>
          <a:p>
            <a:pPr marL="0" indent="0">
              <a:spcBef>
                <a:spcPts val="600"/>
              </a:spcBef>
              <a:buNone/>
            </a:pPr>
            <a:r>
              <a:rPr lang="en-US" altLang="ja-JP" sz="1400" dirty="0" smtClean="0">
                <a:solidFill>
                  <a:srgbClr val="00B050"/>
                </a:solidFill>
              </a:rPr>
              <a:t>※</a:t>
            </a:r>
            <a:r>
              <a:rPr lang="ja-JP" altLang="en-US" sz="1400" dirty="0" smtClean="0">
                <a:solidFill>
                  <a:srgbClr val="00B050"/>
                </a:solidFill>
              </a:rPr>
              <a:t>引数は参照渡し</a:t>
            </a:r>
            <a:endParaRPr lang="en-US" altLang="ja-JP" sz="1400" dirty="0" smtClean="0">
              <a:solidFill>
                <a:srgbClr val="00B050"/>
              </a:solidFill>
            </a:endParaRPr>
          </a:p>
          <a:p>
            <a:pPr>
              <a:spcBef>
                <a:spcPts val="600"/>
              </a:spcBef>
            </a:pPr>
            <a:r>
              <a:rPr lang="ja-JP" altLang="en-US" sz="1200" dirty="0" smtClean="0">
                <a:solidFill>
                  <a:srgbClr val="00B050"/>
                </a:solidFill>
              </a:rPr>
              <a:t>ただし</a:t>
            </a:r>
            <a:r>
              <a:rPr lang="en-US" altLang="ja-JP" sz="1200" dirty="0" smtClean="0">
                <a:solidFill>
                  <a:srgbClr val="00B050"/>
                </a:solidFill>
              </a:rPr>
              <a:t>, </a:t>
            </a:r>
            <a:r>
              <a:rPr lang="ja-JP" altLang="en-US" sz="1200" dirty="0" smtClean="0">
                <a:solidFill>
                  <a:srgbClr val="00B050"/>
                </a:solidFill>
              </a:rPr>
              <a:t>組み込み型</a:t>
            </a:r>
            <a:r>
              <a:rPr lang="en-US" altLang="ja-JP" sz="1200" dirty="0" err="1" smtClean="0">
                <a:solidFill>
                  <a:srgbClr val="00B050"/>
                </a:solidFill>
              </a:rPr>
              <a:t>int</a:t>
            </a:r>
            <a:r>
              <a:rPr lang="en-US" altLang="ja-JP" sz="1200" dirty="0" smtClean="0">
                <a:solidFill>
                  <a:srgbClr val="00B050"/>
                </a:solidFill>
              </a:rPr>
              <a:t>, float, bool, </a:t>
            </a:r>
            <a:r>
              <a:rPr lang="en-US" altLang="ja-JP" sz="1200" dirty="0" err="1" smtClean="0">
                <a:solidFill>
                  <a:srgbClr val="00B050"/>
                </a:solidFill>
              </a:rPr>
              <a:t>str</a:t>
            </a:r>
            <a:r>
              <a:rPr lang="en-US" altLang="ja-JP" sz="1200" dirty="0" smtClean="0">
                <a:solidFill>
                  <a:srgbClr val="00B050"/>
                </a:solidFill>
              </a:rPr>
              <a:t>, tuple, </a:t>
            </a:r>
            <a:r>
              <a:rPr lang="en-US" altLang="ja-JP" sz="1200" dirty="0" err="1" smtClean="0">
                <a:solidFill>
                  <a:srgbClr val="00B050"/>
                </a:solidFill>
              </a:rPr>
              <a:t>unicode</a:t>
            </a:r>
            <a:r>
              <a:rPr lang="ja-JP" altLang="en-US" sz="1200" dirty="0" smtClean="0">
                <a:solidFill>
                  <a:srgbClr val="00B050"/>
                </a:solidFill>
              </a:rPr>
              <a:t>は、値渡しのように振舞う）</a:t>
            </a:r>
            <a:endParaRPr lang="en-US" altLang="ja-JP" sz="1200" dirty="0" smtClean="0">
              <a:solidFill>
                <a:srgbClr val="00B050"/>
              </a:solidFill>
            </a:endParaRPr>
          </a:p>
          <a:p>
            <a:pPr>
              <a:spcBef>
                <a:spcPts val="600"/>
              </a:spcBef>
            </a:pPr>
            <a:r>
              <a:rPr lang="ja-JP" altLang="en-US" sz="1200" dirty="0" smtClean="0">
                <a:solidFill>
                  <a:srgbClr val="00B050"/>
                </a:solidFill>
              </a:rPr>
              <a:t>ある引数</a:t>
            </a:r>
            <a:r>
              <a:rPr lang="en-US" altLang="ja-JP" sz="1200" dirty="0" smtClean="0">
                <a:solidFill>
                  <a:srgbClr val="00B050"/>
                </a:solidFill>
              </a:rPr>
              <a:t>a</a:t>
            </a:r>
            <a:r>
              <a:rPr lang="ja-JP" altLang="en-US" sz="1200" dirty="0" smtClean="0">
                <a:solidFill>
                  <a:srgbClr val="00B050"/>
                </a:solidFill>
              </a:rPr>
              <a:t>があるとき，</a:t>
            </a:r>
            <a:r>
              <a:rPr lang="en-US" altLang="ja-JP" sz="1200" dirty="0" smtClean="0">
                <a:solidFill>
                  <a:srgbClr val="00B050"/>
                </a:solidFill>
              </a:rPr>
              <a:t>a</a:t>
            </a:r>
            <a:r>
              <a:rPr lang="ja-JP" altLang="en-US" sz="1200" dirty="0" smtClean="0">
                <a:solidFill>
                  <a:srgbClr val="00B050"/>
                </a:solidFill>
              </a:rPr>
              <a:t>に代入をしない場合は</a:t>
            </a:r>
            <a:r>
              <a:rPr lang="en-US" altLang="ja-JP" sz="1200" dirty="0" smtClean="0">
                <a:solidFill>
                  <a:srgbClr val="00B050"/>
                </a:solidFill>
              </a:rPr>
              <a:t>a</a:t>
            </a:r>
            <a:r>
              <a:rPr lang="ja-JP" altLang="en-US" sz="1200" dirty="0" err="1" smtClean="0">
                <a:solidFill>
                  <a:srgbClr val="00B050"/>
                </a:solidFill>
              </a:rPr>
              <a:t>への</a:t>
            </a:r>
            <a:r>
              <a:rPr lang="ja-JP" altLang="en-US" sz="1200" dirty="0" smtClean="0">
                <a:solidFill>
                  <a:srgbClr val="00B050"/>
                </a:solidFill>
              </a:rPr>
              <a:t>参照が保持される．関数内で</a:t>
            </a:r>
            <a:r>
              <a:rPr lang="en-US" altLang="ja-JP" sz="1200" dirty="0" smtClean="0">
                <a:solidFill>
                  <a:srgbClr val="00B050"/>
                </a:solidFill>
              </a:rPr>
              <a:t>a</a:t>
            </a:r>
            <a:r>
              <a:rPr lang="ja-JP" altLang="en-US" sz="1200" dirty="0" err="1" smtClean="0">
                <a:solidFill>
                  <a:srgbClr val="00B050"/>
                </a:solidFill>
              </a:rPr>
              <a:t>への</a:t>
            </a:r>
            <a:r>
              <a:rPr lang="ja-JP" altLang="en-US" sz="1200" dirty="0" smtClean="0">
                <a:solidFill>
                  <a:srgbClr val="00B050"/>
                </a:solidFill>
              </a:rPr>
              <a:t>代入が起こると，その瞬間に新たに変数</a:t>
            </a:r>
            <a:r>
              <a:rPr lang="en-US" altLang="ja-JP" sz="1200" dirty="0" smtClean="0">
                <a:solidFill>
                  <a:srgbClr val="00B050"/>
                </a:solidFill>
              </a:rPr>
              <a:t>a</a:t>
            </a:r>
            <a:r>
              <a:rPr lang="ja-JP" altLang="en-US" sz="1200" dirty="0" smtClean="0">
                <a:solidFill>
                  <a:srgbClr val="00B050"/>
                </a:solidFill>
              </a:rPr>
              <a:t>が生成される．そのため，関数外部からみると引数変数の変化は起きないため，値渡しのように見える．</a:t>
            </a:r>
            <a:endParaRPr lang="en-US" altLang="ja-JP" sz="1200" dirty="0" smtClean="0">
              <a:solidFill>
                <a:srgbClr val="00B050"/>
              </a:solidFill>
            </a:endParaRPr>
          </a:p>
          <a:p>
            <a:pPr>
              <a:spcBef>
                <a:spcPts val="600"/>
              </a:spcBef>
            </a:pPr>
            <a:r>
              <a:rPr lang="ja-JP" altLang="en-US" sz="1200" dirty="0">
                <a:solidFill>
                  <a:srgbClr val="00B050"/>
                </a:solidFill>
              </a:rPr>
              <a:t>意味</a:t>
            </a:r>
            <a:r>
              <a:rPr lang="ja-JP" altLang="en-US" sz="1200" dirty="0" smtClean="0">
                <a:solidFill>
                  <a:srgbClr val="00B050"/>
                </a:solidFill>
              </a:rPr>
              <a:t>が分からない人はとりあえず無視して</a:t>
            </a:r>
            <a:r>
              <a:rPr lang="en-US" altLang="ja-JP" sz="1200" dirty="0" smtClean="0">
                <a:solidFill>
                  <a:srgbClr val="00B050"/>
                </a:solidFill>
              </a:rPr>
              <a:t>OK</a:t>
            </a:r>
          </a:p>
          <a:p>
            <a:pPr>
              <a:spcBef>
                <a:spcPts val="600"/>
              </a:spcBef>
            </a:pPr>
            <a:r>
              <a:rPr lang="ja-JP" altLang="en-US" sz="1200" dirty="0">
                <a:solidFill>
                  <a:srgbClr val="00B050"/>
                </a:solidFill>
              </a:rPr>
              <a:t>講義中</a:t>
            </a:r>
            <a:r>
              <a:rPr lang="ja-JP" altLang="en-US" sz="1200" dirty="0" smtClean="0">
                <a:solidFill>
                  <a:srgbClr val="00B050"/>
                </a:solidFill>
              </a:rPr>
              <a:t>に詳しく</a:t>
            </a:r>
            <a:r>
              <a:rPr lang="ja-JP" altLang="en-US" sz="1200" dirty="0">
                <a:solidFill>
                  <a:srgbClr val="00B050"/>
                </a:solidFill>
              </a:rPr>
              <a:t>説明</a:t>
            </a:r>
            <a:r>
              <a:rPr lang="ja-JP" altLang="en-US" sz="1200" dirty="0" smtClean="0">
                <a:solidFill>
                  <a:srgbClr val="00B050"/>
                </a:solidFill>
              </a:rPr>
              <a:t>する</a:t>
            </a:r>
            <a:r>
              <a:rPr lang="ja-JP" altLang="en-US" sz="1200" dirty="0">
                <a:solidFill>
                  <a:srgbClr val="00B050"/>
                </a:solidFill>
              </a:rPr>
              <a:t>予定</a:t>
            </a:r>
            <a:endParaRPr lang="en-US" altLang="ja-JP" sz="1200" dirty="0" smtClean="0">
              <a:solidFill>
                <a:srgbClr val="00B050"/>
              </a:solidFill>
            </a:endParaRPr>
          </a:p>
        </p:txBody>
      </p:sp>
      <p:sp>
        <p:nvSpPr>
          <p:cNvPr id="5" name="正方形/長方形 4"/>
          <p:cNvSpPr/>
          <p:nvPr/>
        </p:nvSpPr>
        <p:spPr>
          <a:xfrm>
            <a:off x="7276692" y="1618297"/>
            <a:ext cx="4642585" cy="4031873"/>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ex8.py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err="1">
                <a:solidFill>
                  <a:srgbClr val="0000FF"/>
                </a:solidFill>
                <a:latin typeface="ＭＳ ゴシック" panose="020B0609070205080204" pitchFamily="49" charset="-128"/>
                <a:ea typeface="ＭＳ ゴシック" panose="020B0609070205080204" pitchFamily="49" charset="-128"/>
              </a:rPr>
              <a:t>def</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2B91AF"/>
                </a:solidFill>
                <a:latin typeface="ＭＳ ゴシック" panose="020B0609070205080204" pitchFamily="49" charset="-128"/>
                <a:ea typeface="ＭＳ ゴシック" panose="020B0609070205080204" pitchFamily="49" charset="-128"/>
              </a:rPr>
              <a:t>func</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 a, b): </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"a is "</a:t>
            </a:r>
            <a:r>
              <a:rPr lang="en-US" altLang="ja-JP" sz="1600" b="1" dirty="0">
                <a:solidFill>
                  <a:srgbClr val="000000"/>
                </a:solidFill>
                <a:latin typeface="ＭＳ ゴシック" panose="020B0609070205080204" pitchFamily="49" charset="-128"/>
                <a:ea typeface="ＭＳ ゴシック" panose="020B0609070205080204" pitchFamily="49" charset="-128"/>
              </a:rPr>
              <a:t>, a)</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"b is "</a:t>
            </a:r>
            <a:r>
              <a:rPr lang="en-US" altLang="ja-JP" sz="1600" b="1" dirty="0">
                <a:solidFill>
                  <a:srgbClr val="000000"/>
                </a:solidFill>
                <a:latin typeface="ＭＳ ゴシック" panose="020B0609070205080204" pitchFamily="49" charset="-128"/>
                <a:ea typeface="ＭＳ ゴシック" panose="020B0609070205080204" pitchFamily="49" charset="-128"/>
              </a:rPr>
              <a:t>, b)</a:t>
            </a:r>
          </a:p>
          <a:p>
            <a:r>
              <a:rPr lang="ja-JP" altLang="en-US" sz="1600" b="1" dirty="0">
                <a:solidFill>
                  <a:srgbClr val="000000"/>
                </a:solidFill>
                <a:latin typeface="ＭＳ ゴシック" panose="020B0609070205080204" pitchFamily="49" charset="-128"/>
                <a:ea typeface="ＭＳ ゴシック" panose="020B0609070205080204" pitchFamily="49" charset="-128"/>
              </a:rPr>
              <a:t> </a:t>
            </a:r>
            <a:r>
              <a:rPr lang="ja-JP" altLang="en-US"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err="1" smtClean="0">
                <a:solidFill>
                  <a:srgbClr val="000000"/>
                </a:solidFill>
                <a:latin typeface="ＭＳ ゴシック" panose="020B0609070205080204" pitchFamily="49" charset="-128"/>
                <a:ea typeface="ＭＳ ゴシック" panose="020B0609070205080204" pitchFamily="49" charset="-128"/>
              </a:rPr>
              <a:t>wa</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a+b</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sa</a:t>
            </a:r>
            <a:r>
              <a:rPr lang="en-US" altLang="ja-JP" sz="1600" b="1" dirty="0">
                <a:solidFill>
                  <a:srgbClr val="000000"/>
                </a:solidFill>
                <a:latin typeface="ＭＳ ゴシック" panose="020B0609070205080204" pitchFamily="49" charset="-128"/>
                <a:ea typeface="ＭＳ ゴシック" panose="020B0609070205080204" pitchFamily="49" charset="-128"/>
              </a:rPr>
              <a:t> = a-b</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return</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wa</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sa</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a = 1</a:t>
            </a:r>
          </a:p>
          <a:p>
            <a:r>
              <a:rPr lang="en-US" altLang="ja-JP" sz="1600" b="1" dirty="0">
                <a:solidFill>
                  <a:srgbClr val="000000"/>
                </a:solidFill>
                <a:latin typeface="ＭＳ ゴシック" panose="020B0609070205080204" pitchFamily="49" charset="-128"/>
                <a:ea typeface="ＭＳ ゴシック" panose="020B0609070205080204" pitchFamily="49" charset="-128"/>
              </a:rPr>
              <a:t>b = </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2</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latin typeface="ＭＳ ゴシック" panose="020B0609070205080204" pitchFamily="49" charset="-128"/>
                <a:ea typeface="ＭＳ ゴシック" panose="020B0609070205080204" pitchFamily="49" charset="-128"/>
              </a:rPr>
              <a:t>sum</a:t>
            </a:r>
            <a:r>
              <a:rPr lang="en-US" altLang="ja-JP" sz="1600" b="1" dirty="0">
                <a:solidFill>
                  <a:srgbClr val="000000"/>
                </a:solidFill>
                <a:latin typeface="ＭＳ ゴシック" panose="020B0609070205080204" pitchFamily="49" charset="-128"/>
                <a:ea typeface="ＭＳ ゴシック" panose="020B0609070205080204" pitchFamily="49" charset="-128"/>
              </a:rPr>
              <a:t>, sub = </a:t>
            </a:r>
            <a:r>
              <a:rPr lang="en-US" altLang="ja-JP" sz="1600" b="1" dirty="0" err="1">
                <a:solidFill>
                  <a:srgbClr val="000000"/>
                </a:solidFill>
                <a:latin typeface="ＭＳ ゴシック" panose="020B0609070205080204" pitchFamily="49" charset="-128"/>
                <a:ea typeface="ＭＳ ゴシック" panose="020B0609070205080204" pitchFamily="49" charset="-128"/>
              </a:rPr>
              <a:t>func</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err="1">
                <a:solidFill>
                  <a:srgbClr val="000000"/>
                </a:solidFill>
                <a:latin typeface="ＭＳ ゴシック" panose="020B0609070205080204" pitchFamily="49" charset="-128"/>
                <a:ea typeface="ＭＳ ゴシック" panose="020B0609070205080204" pitchFamily="49" charset="-128"/>
              </a:rPr>
              <a:t>a,b</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a,b</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latin typeface="ＭＳ ゴシック" panose="020B0609070205080204" pitchFamily="49" charset="-128"/>
                <a:ea typeface="ＭＳ ゴシック" panose="020B0609070205080204" pitchFamily="49" charset="-128"/>
              </a:rPr>
              <a:t>sum</a:t>
            </a:r>
            <a:r>
              <a:rPr lang="en-US" altLang="ja-JP" sz="1600" b="1" dirty="0">
                <a:solidFill>
                  <a:srgbClr val="000000"/>
                </a:solidFill>
                <a:latin typeface="ＭＳ ゴシック" panose="020B0609070205080204" pitchFamily="49" charset="-128"/>
                <a:ea typeface="ＭＳ ゴシック" panose="020B0609070205080204" pitchFamily="49" charset="-128"/>
              </a:rPr>
              <a:t>, sub)</a:t>
            </a:r>
          </a:p>
        </p:txBody>
      </p:sp>
    </p:spTree>
    <p:extLst>
      <p:ext uri="{BB962C8B-B14F-4D97-AF65-F5344CB8AC3E}">
        <p14:creationId xmlns:p14="http://schemas.microsoft.com/office/powerpoint/2010/main" val="7482397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94473" y="171985"/>
            <a:ext cx="10823120" cy="733270"/>
          </a:xfrm>
        </p:spPr>
        <p:txBody>
          <a:bodyPr>
            <a:normAutofit/>
          </a:bodyPr>
          <a:lstStyle/>
          <a:p>
            <a:r>
              <a:rPr lang="en-US" altLang="ja-JP" sz="3600" b="1" dirty="0"/>
              <a:t>e</a:t>
            </a:r>
            <a:r>
              <a:rPr lang="en-US" altLang="ja-JP" sz="3600" b="1" dirty="0" smtClean="0"/>
              <a:t>x9mail.py main </a:t>
            </a:r>
            <a:r>
              <a:rPr kumimoji="1" lang="ja-JP" altLang="en-US" sz="3600" b="1" dirty="0" smtClean="0"/>
              <a:t>関数  </a:t>
            </a:r>
            <a:r>
              <a:rPr kumimoji="1" lang="en-US" altLang="ja-JP" sz="2400" dirty="0" smtClean="0"/>
              <a:t>(</a:t>
            </a:r>
            <a:r>
              <a:rPr kumimoji="1" lang="ja-JP" altLang="en-US" sz="2400" dirty="0" smtClean="0"/>
              <a:t>使わないので飛ばして</a:t>
            </a:r>
            <a:r>
              <a:rPr lang="ja-JP" altLang="en-US" sz="2400" dirty="0"/>
              <a:t>も</a:t>
            </a:r>
            <a:r>
              <a:rPr kumimoji="1" lang="en-US" altLang="ja-JP" sz="2400" dirty="0" smtClean="0"/>
              <a:t>OK)</a:t>
            </a:r>
            <a:endParaRPr kumimoji="1" lang="ja-JP" altLang="en-US" sz="3600" dirty="0"/>
          </a:p>
        </p:txBody>
      </p:sp>
      <p:sp>
        <p:nvSpPr>
          <p:cNvPr id="4" name="コンテンツ プレースホルダー 2"/>
          <p:cNvSpPr>
            <a:spLocks noGrp="1"/>
          </p:cNvSpPr>
          <p:nvPr>
            <p:ph idx="1"/>
          </p:nvPr>
        </p:nvSpPr>
        <p:spPr>
          <a:xfrm>
            <a:off x="794474" y="905255"/>
            <a:ext cx="11027336" cy="1935261"/>
          </a:xfrm>
        </p:spPr>
        <p:txBody>
          <a:bodyPr>
            <a:normAutofit fontScale="92500" lnSpcReduction="10000"/>
          </a:bodyPr>
          <a:lstStyle/>
          <a:p>
            <a:pPr marL="0" indent="0">
              <a:lnSpc>
                <a:spcPct val="110000"/>
              </a:lnSpc>
              <a:buNone/>
            </a:pPr>
            <a:r>
              <a:rPr lang="en-US" altLang="ja-JP" sz="2000" dirty="0" smtClean="0"/>
              <a:t>Python</a:t>
            </a:r>
            <a:r>
              <a:rPr lang="ja-JP" altLang="en-US" sz="2000" dirty="0" smtClean="0"/>
              <a:t>では，スクリプト</a:t>
            </a:r>
            <a:r>
              <a:rPr lang="ja-JP" altLang="en-US" sz="2000" dirty="0"/>
              <a:t>が</a:t>
            </a:r>
            <a:r>
              <a:rPr lang="en-US" altLang="ja-JP" sz="2000" dirty="0" smtClean="0"/>
              <a:t>.</a:t>
            </a:r>
            <a:r>
              <a:rPr lang="en-US" altLang="ja-JP" sz="2000" dirty="0" err="1" smtClean="0"/>
              <a:t>py</a:t>
            </a:r>
            <a:r>
              <a:rPr lang="ja-JP" altLang="en-US" sz="2000" dirty="0" smtClean="0"/>
              <a:t>ファイルの上から順に実行される</a:t>
            </a:r>
            <a:endParaRPr lang="en-US" altLang="ja-JP" sz="2000" dirty="0" smtClean="0"/>
          </a:p>
          <a:p>
            <a:pPr marL="0" indent="0">
              <a:lnSpc>
                <a:spcPct val="110000"/>
              </a:lnSpc>
              <a:buNone/>
            </a:pPr>
            <a:r>
              <a:rPr lang="ja-JP" altLang="en-US" sz="2000" dirty="0" smtClean="0"/>
              <a:t>ある</a:t>
            </a:r>
            <a:r>
              <a:rPr lang="en-US" altLang="ja-JP" sz="2000" dirty="0" smtClean="0"/>
              <a:t>.</a:t>
            </a:r>
            <a:r>
              <a:rPr lang="en-US" altLang="ja-JP" sz="2000" dirty="0" err="1" smtClean="0"/>
              <a:t>py</a:t>
            </a:r>
            <a:r>
              <a:rPr lang="ja-JP" altLang="en-US" sz="2000" dirty="0" smtClean="0"/>
              <a:t>ファイル内に定義された関数を，</a:t>
            </a:r>
            <a:r>
              <a:rPr lang="ja-JP" altLang="en-US" sz="2000" dirty="0"/>
              <a:t>他</a:t>
            </a:r>
            <a:r>
              <a:rPr lang="ja-JP" altLang="en-US" sz="2000" dirty="0" smtClean="0"/>
              <a:t>の</a:t>
            </a:r>
            <a:r>
              <a:rPr lang="en-US" altLang="ja-JP" sz="2000" dirty="0" smtClean="0"/>
              <a:t>.</a:t>
            </a:r>
            <a:r>
              <a:rPr lang="en-US" altLang="ja-JP" sz="2000" dirty="0" err="1" smtClean="0"/>
              <a:t>py</a:t>
            </a:r>
            <a:r>
              <a:rPr lang="ja-JP" altLang="en-US" sz="2000" dirty="0" smtClean="0"/>
              <a:t>ファイルから呼び出せる</a:t>
            </a:r>
            <a:r>
              <a:rPr lang="en-US" altLang="ja-JP" sz="2000" dirty="0" smtClean="0"/>
              <a:t>(import</a:t>
            </a:r>
            <a:r>
              <a:rPr lang="ja-JP" altLang="en-US" sz="2000" dirty="0" smtClean="0"/>
              <a:t>できる</a:t>
            </a:r>
            <a:r>
              <a:rPr lang="en-US" altLang="ja-JP" sz="2000" dirty="0" smtClean="0"/>
              <a:t>)</a:t>
            </a:r>
            <a:r>
              <a:rPr lang="ja-JP" altLang="en-US" sz="2000" dirty="0" err="1" smtClean="0"/>
              <a:t>．</a:t>
            </a:r>
            <a:r>
              <a:rPr lang="ja-JP" altLang="en-US" sz="2000" dirty="0" smtClean="0"/>
              <a:t>このとき，関数だけ読み込みたいのに，</a:t>
            </a:r>
            <a:r>
              <a:rPr lang="en-US" altLang="ja-JP" sz="2000" dirty="0" smtClean="0"/>
              <a:t>import</a:t>
            </a:r>
            <a:r>
              <a:rPr lang="ja-JP" altLang="en-US" sz="2000" dirty="0" smtClean="0"/>
              <a:t>したファイルのスクリプトが実行されてしまうと困る</a:t>
            </a:r>
            <a:endParaRPr lang="en-US" altLang="ja-JP" sz="2000" dirty="0" smtClean="0"/>
          </a:p>
          <a:p>
            <a:pPr marL="0" indent="0">
              <a:lnSpc>
                <a:spcPct val="110000"/>
              </a:lnSpc>
              <a:buNone/>
            </a:pPr>
            <a:r>
              <a:rPr lang="ja-JP" altLang="en-US" sz="2000" dirty="0" smtClean="0"/>
              <a:t>スクリプト部分を</a:t>
            </a:r>
            <a:r>
              <a:rPr lang="en-US" altLang="ja-JP" sz="2000" dirty="0" smtClean="0"/>
              <a:t>『</a:t>
            </a:r>
            <a:r>
              <a:rPr lang="en-US" altLang="ja-JP" sz="2000" b="1" dirty="0">
                <a:solidFill>
                  <a:srgbClr val="0000FF"/>
                </a:solidFill>
                <a:latin typeface="ＭＳ ゴシック" panose="020B0609070205080204" pitchFamily="49" charset="-128"/>
                <a:ea typeface="ＭＳ ゴシック" panose="020B0609070205080204" pitchFamily="49" charset="-128"/>
              </a:rPr>
              <a:t>if</a:t>
            </a:r>
            <a:r>
              <a:rPr lang="en-US" altLang="ja-JP" sz="2000" b="1" dirty="0">
                <a:solidFill>
                  <a:srgbClr val="000000"/>
                </a:solidFill>
                <a:latin typeface="ＭＳ ゴシック" panose="020B0609070205080204" pitchFamily="49" charset="-128"/>
                <a:ea typeface="ＭＳ ゴシック" panose="020B0609070205080204" pitchFamily="49" charset="-128"/>
              </a:rPr>
              <a:t> __name__ == </a:t>
            </a:r>
            <a:r>
              <a:rPr lang="en-US" altLang="ja-JP" sz="2000" b="1" dirty="0" smtClean="0">
                <a:solidFill>
                  <a:srgbClr val="A31515"/>
                </a:solidFill>
                <a:latin typeface="ＭＳ ゴシック" panose="020B0609070205080204" pitchFamily="49" charset="-128"/>
                <a:ea typeface="ＭＳ ゴシック" panose="020B0609070205080204" pitchFamily="49" charset="-128"/>
              </a:rPr>
              <a:t>‘__</a:t>
            </a:r>
            <a:r>
              <a:rPr lang="en-US" altLang="ja-JP" sz="2000" b="1" dirty="0">
                <a:solidFill>
                  <a:srgbClr val="A31515"/>
                </a:solidFill>
                <a:latin typeface="ＭＳ ゴシック" panose="020B0609070205080204" pitchFamily="49" charset="-128"/>
                <a:ea typeface="ＭＳ ゴシック" panose="020B0609070205080204" pitchFamily="49" charset="-128"/>
              </a:rPr>
              <a:t>main</a:t>
            </a:r>
            <a:r>
              <a:rPr lang="en-US" altLang="ja-JP" sz="2000" b="1" dirty="0" smtClean="0">
                <a:solidFill>
                  <a:srgbClr val="A31515"/>
                </a:solidFill>
                <a:latin typeface="ＭＳ ゴシック" panose="020B0609070205080204" pitchFamily="49" charset="-128"/>
                <a:ea typeface="ＭＳ ゴシック" panose="020B0609070205080204" pitchFamily="49" charset="-128"/>
              </a:rPr>
              <a:t>__’</a:t>
            </a:r>
            <a:r>
              <a:rPr lang="en-US" altLang="ja-JP" sz="2000" b="1" dirty="0" smtClean="0">
                <a:solidFill>
                  <a:srgbClr val="000000"/>
                </a:solidFill>
                <a:latin typeface="ＭＳ ゴシック" panose="020B0609070205080204" pitchFamily="49" charset="-128"/>
                <a:ea typeface="ＭＳ ゴシック" panose="020B0609070205080204" pitchFamily="49" charset="-128"/>
              </a:rPr>
              <a:t>:</a:t>
            </a:r>
            <a:r>
              <a:rPr lang="en-US" altLang="ja-JP" sz="2000" dirty="0" smtClean="0"/>
              <a:t>』</a:t>
            </a:r>
            <a:r>
              <a:rPr lang="ja-JP" altLang="en-US" sz="2000" dirty="0" smtClean="0"/>
              <a:t>に入れると，外から</a:t>
            </a:r>
            <a:r>
              <a:rPr lang="en-US" altLang="ja-JP" sz="2000" dirty="0" smtClean="0"/>
              <a:t>import</a:t>
            </a:r>
            <a:r>
              <a:rPr lang="ja-JP" altLang="en-US" sz="2000" dirty="0" smtClean="0"/>
              <a:t>された時には実行されない</a:t>
            </a:r>
            <a:endParaRPr lang="en-US" altLang="ja-JP" sz="2000" dirty="0" smtClean="0"/>
          </a:p>
        </p:txBody>
      </p:sp>
      <p:sp>
        <p:nvSpPr>
          <p:cNvPr id="5" name="正方形/長方形 4"/>
          <p:cNvSpPr/>
          <p:nvPr/>
        </p:nvSpPr>
        <p:spPr>
          <a:xfrm>
            <a:off x="838711" y="2876220"/>
            <a:ext cx="3832441" cy="3293209"/>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a:t>
            </a:r>
            <a:r>
              <a:rPr lang="en-US" altLang="ja-JP" sz="1600" b="1" dirty="0" smtClean="0">
                <a:solidFill>
                  <a:srgbClr val="008000"/>
                </a:solidFill>
                <a:latin typeface="ＭＳ ゴシック" panose="020B0609070205080204" pitchFamily="49" charset="-128"/>
                <a:ea typeface="ＭＳ ゴシック" panose="020B0609070205080204" pitchFamily="49" charset="-128"/>
              </a:rPr>
              <a:t>ex9.py</a:t>
            </a:r>
            <a:endParaRPr lang="en-US" altLang="ja-JP" sz="1600" b="1" dirty="0">
              <a:solidFill>
                <a:srgbClr val="008000"/>
              </a:solidFill>
              <a:latin typeface="ＭＳ ゴシック" panose="020B0609070205080204" pitchFamily="49" charset="-128"/>
              <a:ea typeface="ＭＳ ゴシック" panose="020B0609070205080204" pitchFamily="49" charset="-128"/>
            </a:endParaRP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err="1">
                <a:solidFill>
                  <a:srgbClr val="0000FF"/>
                </a:solidFill>
                <a:latin typeface="ＭＳ ゴシック" panose="020B0609070205080204" pitchFamily="49" charset="-128"/>
                <a:ea typeface="ＭＳ ゴシック" panose="020B0609070205080204" pitchFamily="49" charset="-128"/>
              </a:rPr>
              <a:t>def</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2B91AF"/>
                </a:solidFill>
                <a:latin typeface="ＭＳ ゴシック" panose="020B0609070205080204" pitchFamily="49" charset="-128"/>
                <a:ea typeface="ＭＳ ゴシック" panose="020B0609070205080204" pitchFamily="49" charset="-128"/>
              </a:rPr>
              <a:t>func</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err="1">
                <a:solidFill>
                  <a:srgbClr val="000000"/>
                </a:solidFill>
                <a:latin typeface="ＭＳ ゴシック" panose="020B0609070205080204" pitchFamily="49" charset="-128"/>
                <a:ea typeface="ＭＳ ゴシック" panose="020B0609070205080204" pitchFamily="49" charset="-128"/>
              </a:rPr>
              <a:t>a,b</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"a is "</a:t>
            </a:r>
            <a:r>
              <a:rPr lang="en-US" altLang="ja-JP" sz="1600" b="1" dirty="0">
                <a:solidFill>
                  <a:srgbClr val="000000"/>
                </a:solidFill>
                <a:latin typeface="ＭＳ ゴシック" panose="020B0609070205080204" pitchFamily="49" charset="-128"/>
                <a:ea typeface="ＭＳ ゴシック" panose="020B0609070205080204" pitchFamily="49" charset="-128"/>
              </a:rPr>
              <a:t>, a)</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"b is "</a:t>
            </a:r>
            <a:r>
              <a:rPr lang="en-US" altLang="ja-JP" sz="1600" b="1" dirty="0">
                <a:solidFill>
                  <a:srgbClr val="000000"/>
                </a:solidFill>
                <a:latin typeface="ＭＳ ゴシック" panose="020B0609070205080204" pitchFamily="49" charset="-128"/>
                <a:ea typeface="ＭＳ ゴシック" panose="020B0609070205080204" pitchFamily="49" charset="-128"/>
              </a:rPr>
              <a:t>, b)</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wa</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r>
              <a:rPr lang="en-US" altLang="ja-JP" sz="1600" b="1" dirty="0" err="1">
                <a:solidFill>
                  <a:srgbClr val="000000"/>
                </a:solidFill>
                <a:latin typeface="ＭＳ ゴシック" panose="020B0609070205080204" pitchFamily="49" charset="-128"/>
                <a:ea typeface="ＭＳ ゴシック" panose="020B0609070205080204" pitchFamily="49" charset="-128"/>
              </a:rPr>
              <a:t>a+b</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sa</a:t>
            </a:r>
            <a:r>
              <a:rPr lang="en-US" altLang="ja-JP" sz="1600" b="1" dirty="0">
                <a:solidFill>
                  <a:srgbClr val="000000"/>
                </a:solidFill>
                <a:latin typeface="ＭＳ ゴシック" panose="020B0609070205080204" pitchFamily="49" charset="-128"/>
                <a:ea typeface="ＭＳ ゴシック" panose="020B0609070205080204" pitchFamily="49" charset="-128"/>
              </a:rPr>
              <a:t> = a-b</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return</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wa</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sa</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endParaRPr lang="en-US" altLang="ja-JP" sz="1600" b="1" dirty="0" smtClean="0">
              <a:solidFill>
                <a:srgbClr val="000000"/>
              </a:solidFill>
              <a:latin typeface="ＭＳ ゴシック" panose="020B0609070205080204" pitchFamily="49" charset="-128"/>
              <a:ea typeface="ＭＳ ゴシック" panose="020B0609070205080204" pitchFamily="49" charset="-128"/>
            </a:endParaRPr>
          </a:p>
          <a:p>
            <a:r>
              <a:rPr lang="en-US" altLang="ja-JP" sz="1600" b="1" dirty="0" smtClean="0">
                <a:latin typeface="ＭＳ ゴシック" panose="020B0609070205080204" pitchFamily="49" charset="-128"/>
                <a:ea typeface="ＭＳ ゴシック" panose="020B0609070205080204" pitchFamily="49" charset="-128"/>
              </a:rPr>
              <a:t>sum</a:t>
            </a:r>
            <a:r>
              <a:rPr lang="en-US" altLang="ja-JP" sz="1600" b="1" dirty="0">
                <a:latin typeface="ＭＳ ゴシック" panose="020B0609070205080204" pitchFamily="49" charset="-128"/>
                <a:ea typeface="ＭＳ ゴシック" panose="020B0609070205080204" pitchFamily="49" charset="-128"/>
              </a:rPr>
              <a:t>, sub = </a:t>
            </a:r>
            <a:r>
              <a:rPr lang="en-US" altLang="ja-JP" sz="1600" b="1" dirty="0" err="1">
                <a:latin typeface="ＭＳ ゴシック" panose="020B0609070205080204" pitchFamily="49" charset="-128"/>
                <a:ea typeface="ＭＳ ゴシック" panose="020B0609070205080204" pitchFamily="49" charset="-128"/>
              </a:rPr>
              <a:t>func</a:t>
            </a:r>
            <a:r>
              <a:rPr lang="en-US" altLang="ja-JP" sz="1600" b="1" dirty="0">
                <a:latin typeface="ＭＳ ゴシック" panose="020B0609070205080204" pitchFamily="49" charset="-128"/>
                <a:ea typeface="ＭＳ ゴシック" panose="020B0609070205080204" pitchFamily="49" charset="-128"/>
              </a:rPr>
              <a:t>(1,2)</a:t>
            </a:r>
          </a:p>
          <a:p>
            <a:r>
              <a:rPr lang="en-US" altLang="ja-JP" sz="1600" b="1" dirty="0">
                <a:latin typeface="ＭＳ ゴシック" panose="020B0609070205080204" pitchFamily="49" charset="-128"/>
                <a:ea typeface="ＭＳ ゴシック" panose="020B0609070205080204" pitchFamily="49" charset="-128"/>
              </a:rPr>
              <a:t>print( </a:t>
            </a:r>
            <a:r>
              <a:rPr lang="en-US" altLang="ja-JP" sz="1600" b="1" dirty="0" err="1">
                <a:latin typeface="ＭＳ ゴシック" panose="020B0609070205080204" pitchFamily="49" charset="-128"/>
                <a:ea typeface="ＭＳ ゴシック" panose="020B0609070205080204" pitchFamily="49" charset="-128"/>
              </a:rPr>
              <a:t>a,b</a:t>
            </a:r>
            <a:r>
              <a:rPr lang="en-US" altLang="ja-JP" sz="1600" b="1" dirty="0">
                <a:latin typeface="ＭＳ ゴシック" panose="020B0609070205080204" pitchFamily="49" charset="-128"/>
                <a:ea typeface="ＭＳ ゴシック" panose="020B0609070205080204" pitchFamily="49" charset="-128"/>
              </a:rPr>
              <a:t>, sum, sub)</a:t>
            </a:r>
          </a:p>
        </p:txBody>
      </p:sp>
      <p:sp>
        <p:nvSpPr>
          <p:cNvPr id="6" name="正方形/長方形 5"/>
          <p:cNvSpPr/>
          <p:nvPr/>
        </p:nvSpPr>
        <p:spPr>
          <a:xfrm>
            <a:off x="6710701" y="2876220"/>
            <a:ext cx="3810407" cy="3539430"/>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a:t>
            </a:r>
            <a:r>
              <a:rPr lang="en-US" altLang="ja-JP" sz="1600" b="1" dirty="0" smtClean="0">
                <a:solidFill>
                  <a:srgbClr val="008000"/>
                </a:solidFill>
                <a:latin typeface="ＭＳ ゴシック" panose="020B0609070205080204" pitchFamily="49" charset="-128"/>
                <a:ea typeface="ＭＳ ゴシック" panose="020B0609070205080204" pitchFamily="49" charset="-128"/>
              </a:rPr>
              <a:t>ex9main.py</a:t>
            </a:r>
            <a:endParaRPr lang="en-US" altLang="ja-JP" sz="1600" b="1" dirty="0">
              <a:solidFill>
                <a:srgbClr val="008000"/>
              </a:solidFill>
              <a:latin typeface="ＭＳ ゴシック" panose="020B0609070205080204" pitchFamily="49" charset="-128"/>
              <a:ea typeface="ＭＳ ゴシック" panose="020B0609070205080204" pitchFamily="49" charset="-128"/>
            </a:endParaRP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err="1">
                <a:solidFill>
                  <a:srgbClr val="0000FF"/>
                </a:solidFill>
                <a:latin typeface="ＭＳ ゴシック" panose="020B0609070205080204" pitchFamily="49" charset="-128"/>
                <a:ea typeface="ＭＳ ゴシック" panose="020B0609070205080204" pitchFamily="49" charset="-128"/>
              </a:rPr>
              <a:t>def</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2B91AF"/>
                </a:solidFill>
                <a:latin typeface="ＭＳ ゴシック" panose="020B0609070205080204" pitchFamily="49" charset="-128"/>
                <a:ea typeface="ＭＳ ゴシック" panose="020B0609070205080204" pitchFamily="49" charset="-128"/>
              </a:rPr>
              <a:t>func</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err="1">
                <a:solidFill>
                  <a:srgbClr val="000000"/>
                </a:solidFill>
                <a:latin typeface="ＭＳ ゴシック" panose="020B0609070205080204" pitchFamily="49" charset="-128"/>
                <a:ea typeface="ＭＳ ゴシック" panose="020B0609070205080204" pitchFamily="49" charset="-128"/>
              </a:rPr>
              <a:t>a,b</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"a is "</a:t>
            </a:r>
            <a:r>
              <a:rPr lang="en-US" altLang="ja-JP" sz="1600" b="1" dirty="0">
                <a:solidFill>
                  <a:srgbClr val="000000"/>
                </a:solidFill>
                <a:latin typeface="ＭＳ ゴシック" panose="020B0609070205080204" pitchFamily="49" charset="-128"/>
                <a:ea typeface="ＭＳ ゴシック" panose="020B0609070205080204" pitchFamily="49" charset="-128"/>
              </a:rPr>
              <a:t>, a)</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a:solidFill>
                  <a:srgbClr val="A31515"/>
                </a:solidFill>
                <a:latin typeface="ＭＳ ゴシック" panose="020B0609070205080204" pitchFamily="49" charset="-128"/>
                <a:ea typeface="ＭＳ ゴシック" panose="020B0609070205080204" pitchFamily="49" charset="-128"/>
              </a:rPr>
              <a:t>"b is "</a:t>
            </a:r>
            <a:r>
              <a:rPr lang="en-US" altLang="ja-JP" sz="1600" b="1" dirty="0">
                <a:solidFill>
                  <a:srgbClr val="000000"/>
                </a:solidFill>
                <a:latin typeface="ＭＳ ゴシック" panose="020B0609070205080204" pitchFamily="49" charset="-128"/>
                <a:ea typeface="ＭＳ ゴシック" panose="020B0609070205080204" pitchFamily="49" charset="-128"/>
              </a:rPr>
              <a:t>, b)</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wa</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r>
              <a:rPr lang="en-US" altLang="ja-JP" sz="1600" b="1" dirty="0" err="1">
                <a:solidFill>
                  <a:srgbClr val="000000"/>
                </a:solidFill>
                <a:latin typeface="ＭＳ ゴシック" panose="020B0609070205080204" pitchFamily="49" charset="-128"/>
                <a:ea typeface="ＭＳ ゴシック" panose="020B0609070205080204" pitchFamily="49" charset="-128"/>
              </a:rPr>
              <a:t>a+b</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sa</a:t>
            </a:r>
            <a:r>
              <a:rPr lang="en-US" altLang="ja-JP" sz="1600" b="1" dirty="0">
                <a:solidFill>
                  <a:srgbClr val="000000"/>
                </a:solidFill>
                <a:latin typeface="ＭＳ ゴシック" panose="020B0609070205080204" pitchFamily="49" charset="-128"/>
                <a:ea typeface="ＭＳ ゴシック" panose="020B0609070205080204" pitchFamily="49" charset="-128"/>
              </a:rPr>
              <a:t> = a-b</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return</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wa</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sa</a:t>
            </a:r>
            <a:endParaRPr lang="en-US" altLang="ja-JP" sz="1600" b="1" dirty="0">
              <a:solidFill>
                <a:srgbClr val="000000"/>
              </a:solidFill>
              <a:latin typeface="ＭＳ ゴシック" panose="020B0609070205080204" pitchFamily="49" charset="-128"/>
              <a:ea typeface="ＭＳ ゴシック" panose="020B0609070205080204" pitchFamily="49" charset="-128"/>
            </a:endParaRP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FF"/>
                </a:solidFill>
                <a:latin typeface="ＭＳ ゴシック" panose="020B0609070205080204" pitchFamily="49" charset="-128"/>
                <a:ea typeface="ＭＳ ゴシック" panose="020B0609070205080204" pitchFamily="49" charset="-128"/>
              </a:rPr>
              <a:t>if</a:t>
            </a:r>
            <a:r>
              <a:rPr lang="en-US" altLang="ja-JP" sz="1600" b="1" dirty="0">
                <a:solidFill>
                  <a:srgbClr val="000000"/>
                </a:solidFill>
                <a:latin typeface="ＭＳ ゴシック" panose="020B0609070205080204" pitchFamily="49" charset="-128"/>
                <a:ea typeface="ＭＳ ゴシック" panose="020B0609070205080204" pitchFamily="49" charset="-128"/>
              </a:rPr>
              <a:t> __name__ == </a:t>
            </a:r>
            <a:r>
              <a:rPr lang="en-US" altLang="ja-JP" sz="1600" b="1" dirty="0">
                <a:solidFill>
                  <a:srgbClr val="A31515"/>
                </a:solidFill>
                <a:latin typeface="ＭＳ ゴシック" panose="020B0609070205080204" pitchFamily="49" charset="-128"/>
                <a:ea typeface="ＭＳ ゴシック" panose="020B0609070205080204" pitchFamily="49" charset="-128"/>
              </a:rPr>
              <a:t>'__main__'</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ja-JP" altLang="en-US" sz="1600" b="1" dirty="0">
                <a:latin typeface="ＭＳ ゴシック" panose="020B0609070205080204" pitchFamily="49" charset="-128"/>
                <a:ea typeface="ＭＳ ゴシック" panose="020B0609070205080204" pitchFamily="49" charset="-128"/>
              </a:rPr>
              <a:t>　</a:t>
            </a:r>
            <a:r>
              <a:rPr lang="ja-JP" altLang="en-US" sz="1600" b="1" dirty="0" smtClean="0">
                <a:latin typeface="ＭＳ ゴシック" panose="020B0609070205080204" pitchFamily="49" charset="-128"/>
                <a:ea typeface="ＭＳ ゴシック" panose="020B0609070205080204" pitchFamily="49" charset="-128"/>
              </a:rPr>
              <a:t>　</a:t>
            </a:r>
            <a:r>
              <a:rPr lang="en-US" altLang="ja-JP" sz="1600" b="1" dirty="0" smtClean="0">
                <a:latin typeface="ＭＳ ゴシック" panose="020B0609070205080204" pitchFamily="49" charset="-128"/>
                <a:ea typeface="ＭＳ ゴシック" panose="020B0609070205080204" pitchFamily="49" charset="-128"/>
              </a:rPr>
              <a:t>sum</a:t>
            </a:r>
            <a:r>
              <a:rPr lang="en-US" altLang="ja-JP" sz="1600" b="1" dirty="0">
                <a:latin typeface="ＭＳ ゴシック" panose="020B0609070205080204" pitchFamily="49" charset="-128"/>
                <a:ea typeface="ＭＳ ゴシック" panose="020B0609070205080204" pitchFamily="49" charset="-128"/>
              </a:rPr>
              <a:t>, sub = </a:t>
            </a:r>
            <a:r>
              <a:rPr lang="en-US" altLang="ja-JP" sz="1600" b="1" dirty="0" err="1">
                <a:latin typeface="ＭＳ ゴシック" panose="020B0609070205080204" pitchFamily="49" charset="-128"/>
                <a:ea typeface="ＭＳ ゴシック" panose="020B0609070205080204" pitchFamily="49" charset="-128"/>
              </a:rPr>
              <a:t>func</a:t>
            </a:r>
            <a:r>
              <a:rPr lang="en-US" altLang="ja-JP" sz="1600" b="1" dirty="0">
                <a:latin typeface="ＭＳ ゴシック" panose="020B0609070205080204" pitchFamily="49" charset="-128"/>
                <a:ea typeface="ＭＳ ゴシック" panose="020B0609070205080204" pitchFamily="49" charset="-128"/>
              </a:rPr>
              <a:t>(1,2)</a:t>
            </a:r>
          </a:p>
          <a:p>
            <a:r>
              <a:rPr lang="ja-JP" altLang="en-US" sz="1600" b="1" dirty="0" smtClean="0">
                <a:latin typeface="ＭＳ ゴシック" panose="020B0609070205080204" pitchFamily="49" charset="-128"/>
                <a:ea typeface="ＭＳ ゴシック" panose="020B0609070205080204" pitchFamily="49" charset="-128"/>
              </a:rPr>
              <a:t>　　</a:t>
            </a:r>
            <a:r>
              <a:rPr lang="en-US" altLang="ja-JP" sz="1600" b="1" dirty="0" smtClean="0">
                <a:latin typeface="ＭＳ ゴシック" panose="020B0609070205080204" pitchFamily="49" charset="-128"/>
                <a:ea typeface="ＭＳ ゴシック" panose="020B0609070205080204" pitchFamily="49" charset="-128"/>
              </a:rPr>
              <a:t>print</a:t>
            </a:r>
            <a:r>
              <a:rPr lang="en-US" altLang="ja-JP" sz="1600" b="1" dirty="0">
                <a:latin typeface="ＭＳ ゴシック" panose="020B0609070205080204" pitchFamily="49" charset="-128"/>
                <a:ea typeface="ＭＳ ゴシック" panose="020B0609070205080204" pitchFamily="49" charset="-128"/>
              </a:rPr>
              <a:t>( </a:t>
            </a:r>
            <a:r>
              <a:rPr lang="en-US" altLang="ja-JP" sz="1600" b="1" dirty="0" err="1">
                <a:latin typeface="ＭＳ ゴシック" panose="020B0609070205080204" pitchFamily="49" charset="-128"/>
                <a:ea typeface="ＭＳ ゴシック" panose="020B0609070205080204" pitchFamily="49" charset="-128"/>
              </a:rPr>
              <a:t>a,b</a:t>
            </a:r>
            <a:r>
              <a:rPr lang="en-US" altLang="ja-JP" sz="1600" b="1" dirty="0">
                <a:latin typeface="ＭＳ ゴシック" panose="020B0609070205080204" pitchFamily="49" charset="-128"/>
                <a:ea typeface="ＭＳ ゴシック" panose="020B0609070205080204" pitchFamily="49" charset="-128"/>
              </a:rPr>
              <a:t>, sum, sub)</a:t>
            </a:r>
          </a:p>
        </p:txBody>
      </p:sp>
      <p:sp>
        <p:nvSpPr>
          <p:cNvPr id="7" name="右矢印 6"/>
          <p:cNvSpPr/>
          <p:nvPr/>
        </p:nvSpPr>
        <p:spPr>
          <a:xfrm>
            <a:off x="5597927" y="4339388"/>
            <a:ext cx="769822" cy="8593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09690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02293" y="442128"/>
            <a:ext cx="11708780" cy="733270"/>
          </a:xfrm>
        </p:spPr>
        <p:txBody>
          <a:bodyPr/>
          <a:lstStyle/>
          <a:p>
            <a:r>
              <a:rPr lang="en-US" altLang="ja-JP" dirty="0" smtClean="0"/>
              <a:t>Python</a:t>
            </a:r>
            <a:r>
              <a:rPr lang="ja-JP" altLang="en-US" dirty="0" smtClean="0"/>
              <a:t>と</a:t>
            </a:r>
            <a:r>
              <a:rPr lang="en-US" altLang="ja-JP" dirty="0" err="1" smtClean="0"/>
              <a:t>OpenCV</a:t>
            </a:r>
            <a:r>
              <a:rPr lang="ja-JP" altLang="en-US" dirty="0" smtClean="0"/>
              <a:t>を利用した画像処理</a:t>
            </a:r>
            <a:endParaRPr kumimoji="1" lang="ja-JP" altLang="en-US" dirty="0"/>
          </a:p>
        </p:txBody>
      </p:sp>
      <p:sp>
        <p:nvSpPr>
          <p:cNvPr id="3" name="コンテンツ プレースホルダー 2"/>
          <p:cNvSpPr>
            <a:spLocks noGrp="1"/>
          </p:cNvSpPr>
          <p:nvPr>
            <p:ph idx="1"/>
          </p:nvPr>
        </p:nvSpPr>
        <p:spPr>
          <a:xfrm>
            <a:off x="702293" y="1420724"/>
            <a:ext cx="10366760" cy="5296829"/>
          </a:xfrm>
        </p:spPr>
        <p:txBody>
          <a:bodyPr/>
          <a:lstStyle/>
          <a:p>
            <a:pPr>
              <a:lnSpc>
                <a:spcPct val="100000"/>
              </a:lnSpc>
              <a:spcBef>
                <a:spcPts val="600"/>
              </a:spcBef>
            </a:pPr>
            <a:r>
              <a:rPr kumimoji="1" lang="en-US" altLang="ja-JP" dirty="0" err="1" smtClean="0"/>
              <a:t>OpenCV</a:t>
            </a:r>
            <a:r>
              <a:rPr lang="ja-JP" altLang="en-US" dirty="0"/>
              <a:t>と</a:t>
            </a:r>
            <a:r>
              <a:rPr lang="ja-JP" altLang="en-US" dirty="0" smtClean="0"/>
              <a:t>は</a:t>
            </a:r>
            <a:endParaRPr lang="en-US" altLang="ja-JP" dirty="0" smtClean="0"/>
          </a:p>
          <a:p>
            <a:pPr lvl="1">
              <a:lnSpc>
                <a:spcPct val="100000"/>
              </a:lnSpc>
              <a:spcBef>
                <a:spcPts val="600"/>
              </a:spcBef>
            </a:pPr>
            <a:r>
              <a:rPr lang="en-US" altLang="ja-JP" dirty="0"/>
              <a:t>Open </a:t>
            </a:r>
            <a:r>
              <a:rPr lang="en-US" altLang="ja-JP" dirty="0" smtClean="0"/>
              <a:t>source</a:t>
            </a:r>
            <a:r>
              <a:rPr lang="ja-JP" altLang="en-US" dirty="0" smtClean="0"/>
              <a:t>の画像処理ライブラリ群</a:t>
            </a:r>
            <a:endParaRPr lang="en-US" altLang="ja-JP" dirty="0" smtClean="0"/>
          </a:p>
          <a:p>
            <a:pPr lvl="1">
              <a:lnSpc>
                <a:spcPct val="100000"/>
              </a:lnSpc>
              <a:spcBef>
                <a:spcPts val="600"/>
              </a:spcBef>
            </a:pPr>
            <a:r>
              <a:rPr kumimoji="1" lang="ja-JP" altLang="en-US" dirty="0"/>
              <a:t>多様</a:t>
            </a:r>
            <a:r>
              <a:rPr kumimoji="1" lang="ja-JP" altLang="en-US" dirty="0" smtClean="0"/>
              <a:t>な画像処理ツールを提供する</a:t>
            </a:r>
            <a:endParaRPr kumimoji="1" lang="en-US" altLang="ja-JP" dirty="0" smtClean="0"/>
          </a:p>
          <a:p>
            <a:pPr lvl="1">
              <a:lnSpc>
                <a:spcPct val="100000"/>
              </a:lnSpc>
              <a:spcBef>
                <a:spcPts val="600"/>
              </a:spcBef>
            </a:pPr>
            <a:r>
              <a:rPr lang="en-US" altLang="ja-JP" dirty="0" smtClean="0"/>
              <a:t>BSD</a:t>
            </a:r>
            <a:r>
              <a:rPr lang="ja-JP" altLang="en-US" dirty="0" smtClean="0"/>
              <a:t>ライセンス</a:t>
            </a:r>
            <a:r>
              <a:rPr lang="ja-JP" altLang="en-US" dirty="0"/>
              <a:t>：</a:t>
            </a:r>
            <a:r>
              <a:rPr lang="en-US" altLang="ja-JP" dirty="0" smtClean="0"/>
              <a:t>『</a:t>
            </a:r>
            <a:r>
              <a:rPr lang="ja-JP" altLang="en-US" dirty="0" smtClean="0"/>
              <a:t>「無保証</a:t>
            </a:r>
            <a:r>
              <a:rPr lang="ja-JP" altLang="en-US" dirty="0"/>
              <a:t>」であることの明記と</a:t>
            </a:r>
            <a:r>
              <a:rPr lang="ja-JP" altLang="en-US" dirty="0">
                <a:hlinkClick r:id="rId2" tooltip="著作権"/>
              </a:rPr>
              <a:t>著作権</a:t>
            </a:r>
            <a:r>
              <a:rPr lang="ja-JP" altLang="en-US" dirty="0"/>
              <a:t>およびライセンス条文自身の表示を再頒布の条件とする</a:t>
            </a:r>
            <a:r>
              <a:rPr lang="ja-JP" altLang="en-US" dirty="0">
                <a:hlinkClick r:id="rId3" tooltip="ライセンス"/>
              </a:rPr>
              <a:t>ライセンス</a:t>
            </a:r>
            <a:r>
              <a:rPr lang="ja-JP" altLang="en-US" dirty="0"/>
              <a:t>規定</a:t>
            </a:r>
            <a:r>
              <a:rPr lang="en-US" altLang="ja-JP" dirty="0"/>
              <a:t>』(</a:t>
            </a:r>
            <a:r>
              <a:rPr lang="en-US" altLang="ja-JP" dirty="0">
                <a:hlinkClick r:id="rId4"/>
              </a:rPr>
              <a:t>https://</a:t>
            </a:r>
            <a:r>
              <a:rPr lang="en-US" altLang="ja-JP" dirty="0" smtClean="0">
                <a:hlinkClick r:id="rId4"/>
              </a:rPr>
              <a:t>ja.wikipedia.org/wiki/BSD</a:t>
            </a:r>
            <a:r>
              <a:rPr lang="ja-JP" altLang="en-US" dirty="0" smtClean="0">
                <a:hlinkClick r:id="rId4"/>
              </a:rPr>
              <a:t>ライセンス</a:t>
            </a:r>
            <a:r>
              <a:rPr lang="ja-JP" altLang="en-US" dirty="0" smtClean="0"/>
              <a:t> より</a:t>
            </a:r>
            <a:r>
              <a:rPr lang="en-US" altLang="ja-JP" dirty="0" smtClean="0"/>
              <a:t>)</a:t>
            </a:r>
            <a:endParaRPr kumimoji="1" lang="en-US" altLang="ja-JP" dirty="0" smtClean="0"/>
          </a:p>
          <a:p>
            <a:pPr>
              <a:lnSpc>
                <a:spcPct val="100000"/>
              </a:lnSpc>
              <a:spcBef>
                <a:spcPts val="600"/>
              </a:spcBef>
            </a:pPr>
            <a:r>
              <a:rPr lang="en-US" altLang="ja-JP" dirty="0" smtClean="0"/>
              <a:t>C++, Python, java, unity</a:t>
            </a:r>
            <a:r>
              <a:rPr lang="ja-JP" altLang="en-US" dirty="0" smtClean="0"/>
              <a:t>などから利用可能</a:t>
            </a:r>
            <a:endParaRPr kumimoji="1" lang="en-US" altLang="ja-JP" dirty="0" smtClean="0"/>
          </a:p>
        </p:txBody>
      </p:sp>
      <p:sp>
        <p:nvSpPr>
          <p:cNvPr id="4" name="正方形/長方形 3"/>
          <p:cNvSpPr/>
          <p:nvPr/>
        </p:nvSpPr>
        <p:spPr>
          <a:xfrm>
            <a:off x="791219" y="5053038"/>
            <a:ext cx="9417963" cy="1323439"/>
          </a:xfrm>
          <a:prstGeom prst="rect">
            <a:avLst/>
          </a:prstGeom>
        </p:spPr>
        <p:txBody>
          <a:bodyPr wrap="none">
            <a:spAutoFit/>
          </a:bodyPr>
          <a:lstStyle/>
          <a:p>
            <a:r>
              <a:rPr lang="en-US" altLang="ja-JP"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以降のコードは学内環境にて動作することを確認しています</a:t>
            </a:r>
            <a:endParaRPr lang="en-US" altLang="ja-JP"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もし途中で落ちる場合は画像データの読み込みに失敗している場合があります</a:t>
            </a:r>
            <a:endParaRPr lang="en-US" altLang="ja-JP"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ファイル名や配置するフォルダを確認してください</a:t>
            </a:r>
            <a:endParaRPr lang="en-US" altLang="ja-JP" sz="20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69094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smtClean="0"/>
              <a:t>Ex10.py </a:t>
            </a:r>
            <a:r>
              <a:rPr lang="ja-JP" altLang="en-US" sz="4000" dirty="0" smtClean="0"/>
              <a:t>画像の入出力</a:t>
            </a:r>
            <a:endParaRPr kumimoji="1" lang="ja-JP" altLang="en-US" sz="4000" dirty="0"/>
          </a:p>
        </p:txBody>
      </p:sp>
      <p:sp>
        <p:nvSpPr>
          <p:cNvPr id="3" name="コンテンツ プレースホルダー 2"/>
          <p:cNvSpPr>
            <a:spLocks noGrp="1"/>
          </p:cNvSpPr>
          <p:nvPr>
            <p:ph idx="1"/>
          </p:nvPr>
        </p:nvSpPr>
        <p:spPr>
          <a:xfrm>
            <a:off x="268732" y="1072416"/>
            <a:ext cx="6775163" cy="6015545"/>
          </a:xfrm>
        </p:spPr>
        <p:txBody>
          <a:bodyPr>
            <a:normAutofit/>
          </a:bodyPr>
          <a:lstStyle/>
          <a:p>
            <a:pPr marL="0" indent="0">
              <a:buNone/>
            </a:pPr>
            <a:r>
              <a:rPr lang="ja-JP" altLang="en-US" sz="2000" b="1" dirty="0" smtClean="0">
                <a:solidFill>
                  <a:srgbClr val="C00000"/>
                </a:solidFill>
              </a:rPr>
              <a:t>実習</a:t>
            </a:r>
            <a:r>
              <a:rPr lang="en-US" altLang="ja-JP" sz="2000" b="1" dirty="0" smtClean="0">
                <a:solidFill>
                  <a:srgbClr val="C00000"/>
                </a:solidFill>
              </a:rPr>
              <a:t>: </a:t>
            </a:r>
          </a:p>
          <a:p>
            <a:r>
              <a:rPr lang="ja-JP" altLang="en-US" sz="2000" b="1" dirty="0" smtClean="0">
                <a:solidFill>
                  <a:srgbClr val="C00000"/>
                </a:solidFill>
              </a:rPr>
              <a:t>適当な画像を準備し，名前を「</a:t>
            </a:r>
            <a:r>
              <a:rPr lang="en-US" altLang="ja-JP" sz="2000" b="1" dirty="0" smtClean="0">
                <a:solidFill>
                  <a:srgbClr val="C00000"/>
                </a:solidFill>
              </a:rPr>
              <a:t>img.png</a:t>
            </a:r>
            <a:r>
              <a:rPr lang="ja-JP" altLang="en-US" sz="2000" b="1" dirty="0" smtClean="0">
                <a:solidFill>
                  <a:srgbClr val="C00000"/>
                </a:solidFill>
              </a:rPr>
              <a:t>」としてコードと同一フォルダに配置してください</a:t>
            </a:r>
            <a:endParaRPr lang="en-US" altLang="ja-JP" sz="2000" b="1" dirty="0" smtClean="0">
              <a:solidFill>
                <a:srgbClr val="C00000"/>
              </a:solidFill>
            </a:endParaRPr>
          </a:p>
          <a:p>
            <a:r>
              <a:rPr lang="ja-JP" altLang="en-US" sz="2000" b="1" dirty="0" smtClean="0">
                <a:solidFill>
                  <a:srgbClr val="C00000"/>
                </a:solidFill>
              </a:rPr>
              <a:t>コードを実行し画像が表示</a:t>
            </a:r>
            <a:r>
              <a:rPr lang="en-US" altLang="ja-JP" sz="2000" b="1" dirty="0" smtClean="0">
                <a:solidFill>
                  <a:srgbClr val="C00000"/>
                </a:solidFill>
              </a:rPr>
              <a:t>/</a:t>
            </a:r>
            <a:r>
              <a:rPr lang="ja-JP" altLang="en-US" sz="2000" b="1" dirty="0" smtClean="0">
                <a:solidFill>
                  <a:srgbClr val="C00000"/>
                </a:solidFill>
              </a:rPr>
              <a:t>保存されることを確認してください</a:t>
            </a:r>
            <a:endParaRPr lang="en-US" altLang="ja-JP" sz="2000" b="1" dirty="0" smtClean="0">
              <a:solidFill>
                <a:srgbClr val="C00000"/>
              </a:solidFill>
            </a:endParaRPr>
          </a:p>
          <a:p>
            <a:endParaRPr lang="en-US" altLang="ja-JP" sz="2000" b="1" dirty="0" smtClean="0">
              <a:solidFill>
                <a:srgbClr val="C00000"/>
              </a:solidFill>
            </a:endParaRPr>
          </a:p>
          <a:p>
            <a:pPr marL="0" indent="0">
              <a:buNone/>
            </a:pPr>
            <a:r>
              <a:rPr lang="en-US" altLang="ja-JP" sz="2000" dirty="0">
                <a:solidFill>
                  <a:srgbClr val="00B050"/>
                </a:solidFill>
              </a:rPr>
              <a:t>※</a:t>
            </a:r>
            <a:r>
              <a:rPr lang="en-US" altLang="ja-JP" sz="2000" b="1" dirty="0">
                <a:solidFill>
                  <a:srgbClr val="00B050"/>
                </a:solidFill>
              </a:rPr>
              <a:t>cv2.imread</a:t>
            </a:r>
            <a:r>
              <a:rPr lang="en-US" altLang="ja-JP" sz="2000" dirty="0" smtClean="0">
                <a:solidFill>
                  <a:srgbClr val="00B050"/>
                </a:solidFill>
              </a:rPr>
              <a:t>(“</a:t>
            </a:r>
            <a:r>
              <a:rPr lang="en-US" altLang="ja-JP" sz="2000" dirty="0" err="1" smtClean="0">
                <a:solidFill>
                  <a:srgbClr val="00B050"/>
                </a:solidFill>
              </a:rPr>
              <a:t>fname</a:t>
            </a:r>
            <a:r>
              <a:rPr lang="en-US" altLang="ja-JP" sz="2000" dirty="0" smtClean="0">
                <a:solidFill>
                  <a:srgbClr val="00B050"/>
                </a:solidFill>
              </a:rPr>
              <a:t>”)</a:t>
            </a:r>
            <a:r>
              <a:rPr lang="ja-JP" altLang="en-US" sz="2000" dirty="0" smtClean="0">
                <a:solidFill>
                  <a:srgbClr val="00B050"/>
                </a:solidFill>
              </a:rPr>
              <a:t>で画像読み込み</a:t>
            </a:r>
            <a:endParaRPr lang="en-US" altLang="ja-JP" sz="2000" dirty="0" smtClean="0">
              <a:solidFill>
                <a:srgbClr val="00B050"/>
              </a:solidFill>
            </a:endParaRPr>
          </a:p>
          <a:p>
            <a:pPr marL="0" indent="0">
              <a:buNone/>
            </a:pPr>
            <a:r>
              <a:rPr lang="en-US" altLang="ja-JP" sz="2000" dirty="0" smtClean="0">
                <a:solidFill>
                  <a:srgbClr val="00B050"/>
                </a:solidFill>
              </a:rPr>
              <a:t>※</a:t>
            </a:r>
            <a:r>
              <a:rPr lang="en-US" altLang="ja-JP" sz="2000" b="1" dirty="0" smtClean="0">
                <a:solidFill>
                  <a:srgbClr val="00B050"/>
                </a:solidFill>
              </a:rPr>
              <a:t>cv2.imshow</a:t>
            </a:r>
            <a:r>
              <a:rPr lang="en-US" altLang="ja-JP" sz="2000" dirty="0" smtClean="0">
                <a:solidFill>
                  <a:srgbClr val="00B050"/>
                </a:solidFill>
              </a:rPr>
              <a:t>(“caption”, </a:t>
            </a:r>
            <a:r>
              <a:rPr lang="en-US" altLang="ja-JP" sz="2000" dirty="0" err="1" smtClean="0">
                <a:solidFill>
                  <a:srgbClr val="00B050"/>
                </a:solidFill>
              </a:rPr>
              <a:t>img</a:t>
            </a:r>
            <a:r>
              <a:rPr lang="en-US" altLang="ja-JP" sz="2000" dirty="0" smtClean="0">
                <a:solidFill>
                  <a:srgbClr val="00B050"/>
                </a:solidFill>
              </a:rPr>
              <a:t>)</a:t>
            </a:r>
            <a:r>
              <a:rPr lang="ja-JP" altLang="en-US" sz="2000" dirty="0">
                <a:solidFill>
                  <a:srgbClr val="00B050"/>
                </a:solidFill>
              </a:rPr>
              <a:t>で</a:t>
            </a:r>
            <a:r>
              <a:rPr lang="ja-JP" altLang="en-US" sz="2000" dirty="0" smtClean="0">
                <a:solidFill>
                  <a:srgbClr val="00B050"/>
                </a:solidFill>
              </a:rPr>
              <a:t>画像表示</a:t>
            </a:r>
            <a:endParaRPr lang="en-US" altLang="ja-JP" sz="2000" dirty="0">
              <a:solidFill>
                <a:srgbClr val="00B050"/>
              </a:solidFill>
            </a:endParaRPr>
          </a:p>
          <a:p>
            <a:pPr marL="0" indent="0">
              <a:buNone/>
            </a:pPr>
            <a:r>
              <a:rPr lang="en-US" altLang="ja-JP" sz="2000" dirty="0" smtClean="0">
                <a:solidFill>
                  <a:srgbClr val="00B050"/>
                </a:solidFill>
              </a:rPr>
              <a:t>※</a:t>
            </a:r>
            <a:r>
              <a:rPr lang="en-US" altLang="ja-JP" sz="2000" b="1" dirty="0">
                <a:solidFill>
                  <a:srgbClr val="00B050"/>
                </a:solidFill>
              </a:rPr>
              <a:t>cv2.imwrite</a:t>
            </a:r>
            <a:r>
              <a:rPr lang="en-US" altLang="ja-JP" sz="2000" dirty="0" smtClean="0">
                <a:solidFill>
                  <a:srgbClr val="00B050"/>
                </a:solidFill>
              </a:rPr>
              <a:t>(“</a:t>
            </a:r>
            <a:r>
              <a:rPr lang="en-US" altLang="ja-JP" sz="2000" dirty="0" err="1" smtClean="0">
                <a:solidFill>
                  <a:srgbClr val="00B050"/>
                </a:solidFill>
              </a:rPr>
              <a:t>fname</a:t>
            </a:r>
            <a:r>
              <a:rPr lang="en-US" altLang="ja-JP" sz="2000" dirty="0" smtClean="0">
                <a:solidFill>
                  <a:srgbClr val="00B050"/>
                </a:solidFill>
              </a:rPr>
              <a:t>”, </a:t>
            </a:r>
            <a:r>
              <a:rPr lang="en-US" altLang="ja-JP" sz="2000" dirty="0" err="1">
                <a:solidFill>
                  <a:srgbClr val="00B050"/>
                </a:solidFill>
              </a:rPr>
              <a:t>img</a:t>
            </a:r>
            <a:r>
              <a:rPr lang="en-US" altLang="ja-JP" sz="2000" dirty="0" smtClean="0">
                <a:solidFill>
                  <a:srgbClr val="00B050"/>
                </a:solidFill>
              </a:rPr>
              <a:t>)</a:t>
            </a:r>
            <a:r>
              <a:rPr lang="ja-JP" altLang="en-US" sz="2000" dirty="0" smtClean="0">
                <a:solidFill>
                  <a:srgbClr val="00B050"/>
                </a:solidFill>
              </a:rPr>
              <a:t>で画像書き出し</a:t>
            </a:r>
            <a:endParaRPr lang="en-US" altLang="ja-JP" sz="2000" dirty="0" smtClean="0">
              <a:solidFill>
                <a:srgbClr val="00B050"/>
              </a:solidFill>
            </a:endParaRPr>
          </a:p>
          <a:p>
            <a:pPr marL="0" indent="0">
              <a:buNone/>
            </a:pPr>
            <a:endParaRPr lang="en-US" altLang="ja-JP" sz="2000" dirty="0" smtClean="0">
              <a:solidFill>
                <a:srgbClr val="00B050"/>
              </a:solidFill>
            </a:endParaRPr>
          </a:p>
          <a:p>
            <a:pPr marL="0" indent="0">
              <a:buNone/>
            </a:pPr>
            <a:r>
              <a:rPr lang="en-US" altLang="ja-JP" sz="2000" dirty="0" smtClean="0">
                <a:solidFill>
                  <a:srgbClr val="00B050"/>
                </a:solidFill>
              </a:rPr>
              <a:t>※</a:t>
            </a:r>
            <a:r>
              <a:rPr lang="ja-JP" altLang="en-US" sz="2000" dirty="0" smtClean="0">
                <a:solidFill>
                  <a:srgbClr val="00B050"/>
                </a:solidFill>
              </a:rPr>
              <a:t>画像は </a:t>
            </a:r>
            <a:r>
              <a:rPr lang="en-US" altLang="ja-JP" sz="2000" dirty="0" err="1" smtClean="0">
                <a:solidFill>
                  <a:srgbClr val="00B050"/>
                </a:solidFill>
              </a:rPr>
              <a:t>np.array</a:t>
            </a:r>
            <a:r>
              <a:rPr lang="en-US" altLang="ja-JP" sz="2000" dirty="0" smtClean="0">
                <a:solidFill>
                  <a:srgbClr val="00B050"/>
                </a:solidFill>
              </a:rPr>
              <a:t> </a:t>
            </a:r>
            <a:r>
              <a:rPr lang="ja-JP" altLang="en-US" sz="2000" dirty="0" smtClean="0">
                <a:solidFill>
                  <a:srgbClr val="00B050"/>
                </a:solidFill>
              </a:rPr>
              <a:t>形式で表現されます</a:t>
            </a:r>
            <a:endParaRPr lang="en-US" altLang="ja-JP" sz="2000" dirty="0" smtClean="0">
              <a:solidFill>
                <a:srgbClr val="00B050"/>
              </a:solidFill>
            </a:endParaRPr>
          </a:p>
          <a:p>
            <a:pPr marL="0" indent="0">
              <a:buNone/>
            </a:pPr>
            <a:r>
              <a:rPr lang="en-US" altLang="ja-JP" sz="2000" dirty="0" err="1" smtClean="0">
                <a:solidFill>
                  <a:srgbClr val="000000"/>
                </a:solidFill>
              </a:rPr>
              <a:t>img.shape</a:t>
            </a:r>
            <a:r>
              <a:rPr lang="en-US" altLang="ja-JP" sz="2000" dirty="0" smtClean="0">
                <a:solidFill>
                  <a:srgbClr val="000000"/>
                </a:solidFill>
              </a:rPr>
              <a:t> : </a:t>
            </a:r>
            <a:r>
              <a:rPr lang="ja-JP" altLang="en-US" sz="2000" dirty="0" smtClean="0">
                <a:solidFill>
                  <a:srgbClr val="000000"/>
                </a:solidFill>
              </a:rPr>
              <a:t>画像サイズ</a:t>
            </a:r>
            <a:endParaRPr lang="en-US" altLang="ja-JP" sz="2000" dirty="0" smtClean="0">
              <a:solidFill>
                <a:srgbClr val="000000"/>
              </a:solidFill>
            </a:endParaRPr>
          </a:p>
          <a:p>
            <a:pPr marL="0" indent="0">
              <a:buNone/>
            </a:pPr>
            <a:r>
              <a:rPr lang="en-US" altLang="ja-JP" sz="1200" dirty="0" smtClean="0">
                <a:solidFill>
                  <a:srgbClr val="000000"/>
                </a:solidFill>
                <a:sym typeface="Wingdings" panose="05000000000000000000" pitchFamily="2" charset="2"/>
              </a:rPr>
              <a:t> </a:t>
            </a:r>
            <a:r>
              <a:rPr lang="ja-JP" altLang="en-US" sz="1200" dirty="0" smtClean="0">
                <a:solidFill>
                  <a:srgbClr val="000000"/>
                </a:solidFill>
                <a:sym typeface="Wingdings" panose="05000000000000000000" pitchFamily="2" charset="2"/>
              </a:rPr>
              <a:t>幅</a:t>
            </a:r>
            <a:r>
              <a:rPr lang="en-US" altLang="ja-JP" sz="1200" dirty="0" smtClean="0">
                <a:solidFill>
                  <a:srgbClr val="000000"/>
                </a:solidFill>
                <a:sym typeface="Wingdings" panose="05000000000000000000" pitchFamily="2" charset="2"/>
              </a:rPr>
              <a:t>512, </a:t>
            </a:r>
            <a:r>
              <a:rPr lang="ja-JP" altLang="en-US" sz="1200" dirty="0" smtClean="0">
                <a:solidFill>
                  <a:srgbClr val="000000"/>
                </a:solidFill>
                <a:sym typeface="Wingdings" panose="05000000000000000000" pitchFamily="2" charset="2"/>
              </a:rPr>
              <a:t>高さ</a:t>
            </a:r>
            <a:r>
              <a:rPr lang="en-US" altLang="ja-JP" sz="1200" dirty="0" smtClean="0">
                <a:solidFill>
                  <a:srgbClr val="000000"/>
                </a:solidFill>
                <a:sym typeface="Wingdings" panose="05000000000000000000" pitchFamily="2" charset="2"/>
              </a:rPr>
              <a:t>128, </a:t>
            </a:r>
            <a:r>
              <a:rPr lang="ja-JP" altLang="en-US" sz="1200" dirty="0" smtClean="0">
                <a:solidFill>
                  <a:srgbClr val="000000"/>
                </a:solidFill>
                <a:sym typeface="Wingdings" panose="05000000000000000000" pitchFamily="2" charset="2"/>
              </a:rPr>
              <a:t>カラー画像なら </a:t>
            </a:r>
            <a:r>
              <a:rPr lang="en-US" altLang="ja-JP" sz="1200" dirty="0" err="1" smtClean="0">
                <a:solidFill>
                  <a:srgbClr val="000000"/>
                </a:solidFill>
              </a:rPr>
              <a:t>img.shape</a:t>
            </a:r>
            <a:r>
              <a:rPr lang="ja-JP" altLang="en-US" sz="1200" dirty="0" smtClean="0">
                <a:solidFill>
                  <a:srgbClr val="000000"/>
                </a:solidFill>
              </a:rPr>
              <a:t>は </a:t>
            </a:r>
            <a:r>
              <a:rPr lang="en-US" altLang="ja-JP" sz="1200" dirty="0" smtClean="0">
                <a:solidFill>
                  <a:srgbClr val="000000"/>
                </a:solidFill>
              </a:rPr>
              <a:t>(512, 128, 3)</a:t>
            </a:r>
            <a:r>
              <a:rPr lang="ja-JP" altLang="en-US" sz="1200" dirty="0" smtClean="0">
                <a:solidFill>
                  <a:srgbClr val="000000"/>
                </a:solidFill>
              </a:rPr>
              <a:t>というタプルになる</a:t>
            </a:r>
            <a:endParaRPr lang="en-US" altLang="ja-JP" sz="1200" dirty="0" smtClean="0">
              <a:solidFill>
                <a:srgbClr val="000000"/>
              </a:solidFill>
            </a:endParaRPr>
          </a:p>
          <a:p>
            <a:pPr marL="0" indent="0">
              <a:buNone/>
            </a:pPr>
            <a:r>
              <a:rPr lang="en-US" altLang="ja-JP" sz="2000" dirty="0" err="1">
                <a:solidFill>
                  <a:srgbClr val="000000"/>
                </a:solidFill>
              </a:rPr>
              <a:t>img.dtype</a:t>
            </a:r>
            <a:r>
              <a:rPr lang="en-US" altLang="ja-JP" sz="2000" dirty="0">
                <a:solidFill>
                  <a:srgbClr val="000000"/>
                </a:solidFill>
              </a:rPr>
              <a:t> </a:t>
            </a:r>
            <a:r>
              <a:rPr lang="en-US" altLang="ja-JP" sz="2000" dirty="0" smtClean="0">
                <a:solidFill>
                  <a:srgbClr val="000000"/>
                </a:solidFill>
              </a:rPr>
              <a:t>: </a:t>
            </a:r>
            <a:r>
              <a:rPr lang="ja-JP" altLang="en-US" sz="2000" dirty="0" smtClean="0">
                <a:solidFill>
                  <a:srgbClr val="000000"/>
                </a:solidFill>
              </a:rPr>
              <a:t>画像データの型</a:t>
            </a:r>
            <a:endParaRPr lang="en-US" altLang="ja-JP" sz="2000" dirty="0" smtClean="0">
              <a:solidFill>
                <a:srgbClr val="000000"/>
              </a:solidFill>
            </a:endParaRPr>
          </a:p>
          <a:p>
            <a:pPr marL="0" indent="0">
              <a:buNone/>
            </a:pPr>
            <a:endParaRPr lang="en-US" altLang="ja-JP" sz="2000" dirty="0" smtClean="0">
              <a:solidFill>
                <a:srgbClr val="00B050"/>
              </a:solidFill>
            </a:endParaRPr>
          </a:p>
        </p:txBody>
      </p:sp>
      <p:sp>
        <p:nvSpPr>
          <p:cNvPr id="4" name="正方形/長方形 3"/>
          <p:cNvSpPr/>
          <p:nvPr/>
        </p:nvSpPr>
        <p:spPr>
          <a:xfrm>
            <a:off x="7118026" y="1819605"/>
            <a:ext cx="4614937" cy="3785652"/>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ex10.py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cv2</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#load image</a:t>
            </a:r>
          </a:p>
          <a:p>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 = cv2.imread(</a:t>
            </a:r>
            <a:r>
              <a:rPr lang="en-US" altLang="ja-JP" sz="1600" b="1" dirty="0">
                <a:solidFill>
                  <a:srgbClr val="A31515"/>
                </a:solidFill>
                <a:latin typeface="ＭＳ ゴシック" panose="020B0609070205080204" pitchFamily="49" charset="-128"/>
                <a:ea typeface="ＭＳ ゴシック" panose="020B0609070205080204" pitchFamily="49" charset="-128"/>
              </a:rPr>
              <a:t>"img.png"</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en-US" altLang="ja-JP" sz="1600" b="1" dirty="0">
                <a:solidFill>
                  <a:srgbClr val="0000FF"/>
                </a:solidFill>
                <a:latin typeface="ＭＳ ゴシック" panose="020B0609070205080204" pitchFamily="49" charset="-128"/>
                <a:ea typeface="ＭＳ ゴシック" panose="020B0609070205080204" pitchFamily="49" charset="-128"/>
              </a:rPr>
              <a:t>print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img.shape</a:t>
            </a:r>
            <a:r>
              <a:rPr lang="en-US" altLang="ja-JP" sz="1600" b="1" dirty="0">
                <a:solidFill>
                  <a:srgbClr val="000000"/>
                </a:solidFill>
                <a:latin typeface="ＭＳ ゴシック" panose="020B0609070205080204" pitchFamily="49" charset="-128"/>
                <a:ea typeface="ＭＳ ゴシック" panose="020B0609070205080204" pitchFamily="49" charset="-128"/>
              </a:rPr>
              <a:t>, type(</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img.dtype</a:t>
            </a:r>
            <a:r>
              <a:rPr lang="en-US" altLang="ja-JP" sz="1600" b="1" dirty="0">
                <a:solidFill>
                  <a:srgbClr val="000000"/>
                </a:solidFill>
                <a:latin typeface="ＭＳ ゴシック" panose="020B0609070205080204" pitchFamily="49" charset="-128"/>
                <a:ea typeface="ＭＳ ゴシック" panose="020B0609070205080204" pitchFamily="49" charset="-128"/>
              </a:rPr>
              <a:t> )</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#save image</a:t>
            </a:r>
          </a:p>
          <a:p>
            <a:r>
              <a:rPr lang="en-US" altLang="ja-JP" sz="1600" b="1" dirty="0">
                <a:solidFill>
                  <a:srgbClr val="000000"/>
                </a:solidFill>
                <a:latin typeface="ＭＳ ゴシック" panose="020B0609070205080204" pitchFamily="49" charset="-128"/>
                <a:ea typeface="ＭＳ ゴシック" panose="020B0609070205080204" pitchFamily="49" charset="-128"/>
              </a:rPr>
              <a:t>cv2.imwrite(</a:t>
            </a:r>
            <a:r>
              <a:rPr lang="en-US" altLang="ja-JP" sz="1600" b="1" dirty="0">
                <a:solidFill>
                  <a:srgbClr val="A31515"/>
                </a:solidFill>
                <a:latin typeface="ＭＳ ゴシック" panose="020B0609070205080204" pitchFamily="49" charset="-128"/>
                <a:ea typeface="ＭＳ ゴシック" panose="020B0609070205080204" pitchFamily="49" charset="-128"/>
              </a:rPr>
              <a:t>"img_save.png"</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#display </a:t>
            </a:r>
            <a:r>
              <a:rPr lang="en-US" altLang="ja-JP" sz="1600" b="1" dirty="0" err="1">
                <a:solidFill>
                  <a:srgbClr val="008000"/>
                </a:solidFill>
                <a:latin typeface="ＭＳ ゴシック" panose="020B0609070205080204" pitchFamily="49" charset="-128"/>
                <a:ea typeface="ＭＳ ゴシック" panose="020B0609070205080204" pitchFamily="49" charset="-128"/>
              </a:rPr>
              <a:t>img</a:t>
            </a:r>
            <a:endParaRPr lang="en-US" altLang="ja-JP" sz="1600" b="1" dirty="0">
              <a:solidFill>
                <a:srgbClr val="008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cv2.imshow(</a:t>
            </a:r>
            <a:r>
              <a:rPr lang="en-US" altLang="ja-JP" sz="1600" b="1" dirty="0">
                <a:solidFill>
                  <a:srgbClr val="A31515"/>
                </a:solidFill>
                <a:latin typeface="ＭＳ ゴシック" panose="020B0609070205080204" pitchFamily="49" charset="-128"/>
                <a:ea typeface="ＭＳ ゴシック" panose="020B0609070205080204" pitchFamily="49" charset="-128"/>
              </a:rPr>
              <a:t>"show image"</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en-US" altLang="ja-JP" sz="1600" b="1" dirty="0">
                <a:solidFill>
                  <a:srgbClr val="000000"/>
                </a:solidFill>
                <a:latin typeface="ＭＳ ゴシック" panose="020B0609070205080204" pitchFamily="49" charset="-128"/>
                <a:ea typeface="ＭＳ ゴシック" panose="020B0609070205080204" pitchFamily="49" charset="-128"/>
              </a:rPr>
              <a:t>cv2.waitKey()</a:t>
            </a:r>
          </a:p>
        </p:txBody>
      </p:sp>
    </p:spTree>
    <p:extLst>
      <p:ext uri="{BB962C8B-B14F-4D97-AF65-F5344CB8AC3E}">
        <p14:creationId xmlns:p14="http://schemas.microsoft.com/office/powerpoint/2010/main" val="5290376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smtClean="0"/>
              <a:t>Ex11.py </a:t>
            </a:r>
            <a:r>
              <a:rPr lang="ja-JP" altLang="en-US" sz="3600" dirty="0" smtClean="0"/>
              <a:t>画像に図形を書き込む</a:t>
            </a:r>
            <a:endParaRPr kumimoji="1" lang="ja-JP" altLang="en-US" sz="3600" dirty="0"/>
          </a:p>
        </p:txBody>
      </p:sp>
      <p:sp>
        <p:nvSpPr>
          <p:cNvPr id="3" name="コンテンツ プレースホルダー 2"/>
          <p:cNvSpPr>
            <a:spLocks noGrp="1"/>
          </p:cNvSpPr>
          <p:nvPr>
            <p:ph idx="1"/>
          </p:nvPr>
        </p:nvSpPr>
        <p:spPr>
          <a:xfrm>
            <a:off x="366916" y="1229342"/>
            <a:ext cx="5758462" cy="6015545"/>
          </a:xfrm>
        </p:spPr>
        <p:txBody>
          <a:bodyPr>
            <a:normAutofit/>
          </a:bodyPr>
          <a:lstStyle/>
          <a:p>
            <a:pPr marL="0" indent="0">
              <a:buNone/>
            </a:pPr>
            <a:r>
              <a:rPr lang="ja-JP" altLang="en-US" sz="2000" b="1" dirty="0" smtClean="0">
                <a:solidFill>
                  <a:srgbClr val="C00000"/>
                </a:solidFill>
              </a:rPr>
              <a:t>実習</a:t>
            </a:r>
            <a:r>
              <a:rPr lang="en-US" altLang="ja-JP" sz="2000" b="1" dirty="0" smtClean="0">
                <a:solidFill>
                  <a:srgbClr val="C00000"/>
                </a:solidFill>
              </a:rPr>
              <a:t>: </a:t>
            </a:r>
          </a:p>
          <a:p>
            <a:r>
              <a:rPr lang="ja-JP" altLang="en-US" sz="2000" b="1" dirty="0" smtClean="0">
                <a:solidFill>
                  <a:srgbClr val="C00000"/>
                </a:solidFill>
              </a:rPr>
              <a:t>コードを実行し画像に図形が書き込まれることを確認してください</a:t>
            </a:r>
            <a:endParaRPr lang="en-US" altLang="ja-JP" sz="2000" b="1" dirty="0" smtClean="0">
              <a:solidFill>
                <a:srgbClr val="C00000"/>
              </a:solidFill>
            </a:endParaRPr>
          </a:p>
          <a:p>
            <a:r>
              <a:rPr lang="ja-JP" altLang="en-US" sz="2000" b="1" dirty="0" smtClean="0">
                <a:solidFill>
                  <a:srgbClr val="C00000"/>
                </a:solidFill>
              </a:rPr>
              <a:t>注意</a:t>
            </a:r>
            <a:r>
              <a:rPr lang="en-US" altLang="ja-JP" sz="2000" b="1" dirty="0" smtClean="0">
                <a:solidFill>
                  <a:srgbClr val="C00000"/>
                </a:solidFill>
              </a:rPr>
              <a:t>)Img.png</a:t>
            </a:r>
            <a:r>
              <a:rPr lang="ja-JP" altLang="en-US" sz="2000" b="1" dirty="0" smtClean="0">
                <a:solidFill>
                  <a:srgbClr val="C00000"/>
                </a:solidFill>
              </a:rPr>
              <a:t>が小さいとうまく書かれない</a:t>
            </a:r>
            <a:endParaRPr lang="en-US" altLang="ja-JP" sz="2000" b="1" dirty="0" smtClean="0">
              <a:solidFill>
                <a:srgbClr val="C00000"/>
              </a:solidFill>
            </a:endParaRPr>
          </a:p>
          <a:p>
            <a:endParaRPr lang="en-US" altLang="ja-JP" sz="2000" b="1" dirty="0" smtClean="0">
              <a:solidFill>
                <a:srgbClr val="C00000"/>
              </a:solidFill>
            </a:endParaRPr>
          </a:p>
          <a:p>
            <a:pPr marL="0" indent="0">
              <a:buNone/>
            </a:pPr>
            <a:r>
              <a:rPr lang="en-US" altLang="ja-JP" sz="2000" dirty="0" smtClean="0">
                <a:solidFill>
                  <a:srgbClr val="00B050"/>
                </a:solidFill>
              </a:rPr>
              <a:t>※</a:t>
            </a:r>
            <a:r>
              <a:rPr lang="ja-JP" altLang="en-US" sz="2000" dirty="0" smtClean="0">
                <a:solidFill>
                  <a:srgbClr val="00B050"/>
                </a:solidFill>
              </a:rPr>
              <a:t>手軽に画像</a:t>
            </a:r>
            <a:r>
              <a:rPr lang="ja-JP" altLang="en-US" sz="2000" dirty="0">
                <a:solidFill>
                  <a:srgbClr val="00B050"/>
                </a:solidFill>
              </a:rPr>
              <a:t>への</a:t>
            </a:r>
            <a:r>
              <a:rPr lang="ja-JP" altLang="en-US" sz="2000" dirty="0" smtClean="0">
                <a:solidFill>
                  <a:srgbClr val="00B050"/>
                </a:solidFill>
              </a:rPr>
              <a:t>書き込みが</a:t>
            </a:r>
            <a:r>
              <a:rPr lang="ja-JP" altLang="en-US" sz="2000" dirty="0">
                <a:solidFill>
                  <a:srgbClr val="00B050"/>
                </a:solidFill>
              </a:rPr>
              <a:t>行なえます</a:t>
            </a:r>
            <a:endParaRPr lang="en-US" altLang="ja-JP" sz="2000" dirty="0">
              <a:solidFill>
                <a:srgbClr val="00B050"/>
              </a:solidFill>
            </a:endParaRPr>
          </a:p>
          <a:p>
            <a:pPr marL="0" indent="0">
              <a:buNone/>
            </a:pPr>
            <a:r>
              <a:rPr lang="en-US" altLang="ja-JP" sz="2000" dirty="0" smtClean="0">
                <a:solidFill>
                  <a:srgbClr val="00B050"/>
                </a:solidFill>
              </a:rPr>
              <a:t>cv2.line        </a:t>
            </a:r>
            <a:r>
              <a:rPr lang="en-US" altLang="ja-JP" sz="2000" dirty="0">
                <a:solidFill>
                  <a:srgbClr val="00B050"/>
                </a:solidFill>
              </a:rPr>
              <a:t>(</a:t>
            </a:r>
            <a:r>
              <a:rPr lang="ja-JP" altLang="en-US" sz="2000" dirty="0">
                <a:solidFill>
                  <a:srgbClr val="00B050"/>
                </a:solidFill>
              </a:rPr>
              <a:t>画像，点</a:t>
            </a:r>
            <a:r>
              <a:rPr lang="en-US" altLang="ja-JP" sz="2000" dirty="0">
                <a:solidFill>
                  <a:srgbClr val="00B050"/>
                </a:solidFill>
              </a:rPr>
              <a:t>1, </a:t>
            </a:r>
            <a:r>
              <a:rPr lang="ja-JP" altLang="en-US" sz="2000" dirty="0">
                <a:solidFill>
                  <a:srgbClr val="00B050"/>
                </a:solidFill>
              </a:rPr>
              <a:t>点</a:t>
            </a:r>
            <a:r>
              <a:rPr lang="en-US" altLang="ja-JP" sz="2000" dirty="0">
                <a:solidFill>
                  <a:srgbClr val="00B050"/>
                </a:solidFill>
              </a:rPr>
              <a:t>2, </a:t>
            </a:r>
            <a:r>
              <a:rPr lang="ja-JP" altLang="en-US" sz="2000" dirty="0">
                <a:solidFill>
                  <a:srgbClr val="00B050"/>
                </a:solidFill>
              </a:rPr>
              <a:t>色</a:t>
            </a:r>
            <a:r>
              <a:rPr lang="en-US" altLang="ja-JP" sz="2000" dirty="0">
                <a:solidFill>
                  <a:srgbClr val="00B050"/>
                </a:solidFill>
              </a:rPr>
              <a:t>, </a:t>
            </a:r>
            <a:r>
              <a:rPr lang="ja-JP" altLang="en-US" sz="2000" dirty="0">
                <a:solidFill>
                  <a:srgbClr val="00B050"/>
                </a:solidFill>
              </a:rPr>
              <a:t>太さ</a:t>
            </a:r>
            <a:r>
              <a:rPr lang="en-US" altLang="ja-JP" sz="2000" dirty="0">
                <a:solidFill>
                  <a:srgbClr val="00B050"/>
                </a:solidFill>
              </a:rPr>
              <a:t>)</a:t>
            </a:r>
          </a:p>
          <a:p>
            <a:pPr marL="0" indent="0">
              <a:buNone/>
            </a:pPr>
            <a:r>
              <a:rPr lang="en-US" altLang="ja-JP" sz="2000" dirty="0">
                <a:solidFill>
                  <a:srgbClr val="00B050"/>
                </a:solidFill>
              </a:rPr>
              <a:t>cv2.rectangle(</a:t>
            </a:r>
            <a:r>
              <a:rPr lang="ja-JP" altLang="en-US" sz="2000" dirty="0">
                <a:solidFill>
                  <a:srgbClr val="00B050"/>
                </a:solidFill>
              </a:rPr>
              <a:t>画像，点</a:t>
            </a:r>
            <a:r>
              <a:rPr lang="en-US" altLang="ja-JP" sz="2000" dirty="0">
                <a:solidFill>
                  <a:srgbClr val="00B050"/>
                </a:solidFill>
              </a:rPr>
              <a:t>1, </a:t>
            </a:r>
            <a:r>
              <a:rPr lang="ja-JP" altLang="en-US" sz="2000" dirty="0">
                <a:solidFill>
                  <a:srgbClr val="00B050"/>
                </a:solidFill>
              </a:rPr>
              <a:t>点</a:t>
            </a:r>
            <a:r>
              <a:rPr lang="en-US" altLang="ja-JP" sz="2000" dirty="0">
                <a:solidFill>
                  <a:srgbClr val="00B050"/>
                </a:solidFill>
              </a:rPr>
              <a:t>2, </a:t>
            </a:r>
            <a:r>
              <a:rPr lang="ja-JP" altLang="en-US" sz="2000" dirty="0">
                <a:solidFill>
                  <a:srgbClr val="00B050"/>
                </a:solidFill>
              </a:rPr>
              <a:t>色</a:t>
            </a:r>
            <a:r>
              <a:rPr lang="en-US" altLang="ja-JP" sz="2000" dirty="0">
                <a:solidFill>
                  <a:srgbClr val="00B050"/>
                </a:solidFill>
              </a:rPr>
              <a:t>, </a:t>
            </a:r>
            <a:r>
              <a:rPr lang="ja-JP" altLang="en-US" sz="2000" dirty="0">
                <a:solidFill>
                  <a:srgbClr val="00B050"/>
                </a:solidFill>
              </a:rPr>
              <a:t>太さ</a:t>
            </a:r>
            <a:r>
              <a:rPr lang="en-US" altLang="ja-JP" sz="2000" dirty="0">
                <a:solidFill>
                  <a:srgbClr val="00B050"/>
                </a:solidFill>
              </a:rPr>
              <a:t>)</a:t>
            </a:r>
          </a:p>
          <a:p>
            <a:pPr marL="0" indent="0">
              <a:buNone/>
            </a:pPr>
            <a:r>
              <a:rPr lang="en-US" altLang="ja-JP" sz="2000" dirty="0">
                <a:solidFill>
                  <a:srgbClr val="00B050"/>
                </a:solidFill>
              </a:rPr>
              <a:t>cv2.circle      (</a:t>
            </a:r>
            <a:r>
              <a:rPr lang="ja-JP" altLang="en-US" sz="2000" dirty="0">
                <a:solidFill>
                  <a:srgbClr val="00B050"/>
                </a:solidFill>
              </a:rPr>
              <a:t>画像，中心</a:t>
            </a:r>
            <a:r>
              <a:rPr lang="en-US" altLang="ja-JP" sz="2000" dirty="0">
                <a:solidFill>
                  <a:srgbClr val="00B050"/>
                </a:solidFill>
              </a:rPr>
              <a:t>,</a:t>
            </a:r>
            <a:r>
              <a:rPr lang="ja-JP" altLang="en-US" sz="2000" dirty="0">
                <a:solidFill>
                  <a:srgbClr val="00B050"/>
                </a:solidFill>
              </a:rPr>
              <a:t> 半径</a:t>
            </a:r>
            <a:r>
              <a:rPr lang="en-US" altLang="ja-JP" sz="2000" dirty="0" smtClean="0">
                <a:solidFill>
                  <a:srgbClr val="00B050"/>
                </a:solidFill>
              </a:rPr>
              <a:t>, </a:t>
            </a:r>
            <a:r>
              <a:rPr lang="ja-JP" altLang="en-US" sz="2000" dirty="0">
                <a:solidFill>
                  <a:srgbClr val="00B050"/>
                </a:solidFill>
              </a:rPr>
              <a:t>色</a:t>
            </a:r>
            <a:r>
              <a:rPr lang="en-US" altLang="ja-JP" sz="2000" dirty="0">
                <a:solidFill>
                  <a:srgbClr val="00B050"/>
                </a:solidFill>
              </a:rPr>
              <a:t>, </a:t>
            </a:r>
            <a:r>
              <a:rPr lang="ja-JP" altLang="en-US" sz="2000" dirty="0">
                <a:solidFill>
                  <a:srgbClr val="00B050"/>
                </a:solidFill>
              </a:rPr>
              <a:t>太さ</a:t>
            </a:r>
            <a:r>
              <a:rPr lang="en-US" altLang="ja-JP" sz="2000" dirty="0" smtClean="0">
                <a:solidFill>
                  <a:srgbClr val="00B050"/>
                </a:solidFill>
              </a:rPr>
              <a:t>)</a:t>
            </a:r>
          </a:p>
          <a:p>
            <a:pPr marL="0" indent="0">
              <a:buNone/>
            </a:pPr>
            <a:endParaRPr lang="en-US" altLang="ja-JP" sz="2000" dirty="0" smtClean="0">
              <a:solidFill>
                <a:srgbClr val="00B050"/>
              </a:solidFill>
            </a:endParaRPr>
          </a:p>
          <a:p>
            <a:pPr marL="0" indent="0">
              <a:buNone/>
            </a:pPr>
            <a:r>
              <a:rPr lang="en-US" altLang="ja-JP" sz="2000" dirty="0">
                <a:solidFill>
                  <a:srgbClr val="00B050"/>
                </a:solidFill>
              </a:rPr>
              <a:t>※</a:t>
            </a:r>
            <a:r>
              <a:rPr lang="ja-JP" altLang="en-US" sz="2000" dirty="0">
                <a:solidFill>
                  <a:srgbClr val="00B050"/>
                </a:solidFill>
              </a:rPr>
              <a:t>その他の図形描画関数は以下を参照</a:t>
            </a:r>
            <a:r>
              <a:rPr lang="en-US" altLang="ja-JP" sz="2000" dirty="0">
                <a:solidFill>
                  <a:srgbClr val="00B050"/>
                </a:solidFill>
                <a:hlinkClick r:id="rId2"/>
              </a:rPr>
              <a:t>http://docs.opencv.org/2.4/modules/core/doc/drawing_functions.html</a:t>
            </a:r>
            <a:endParaRPr lang="en-US" altLang="ja-JP" sz="2000" dirty="0">
              <a:solidFill>
                <a:srgbClr val="00B050"/>
              </a:solidFill>
            </a:endParaRPr>
          </a:p>
          <a:p>
            <a:pPr marL="0" indent="0">
              <a:buNone/>
            </a:pPr>
            <a:endParaRPr lang="en-US" altLang="ja-JP" sz="2000" dirty="0" smtClean="0">
              <a:solidFill>
                <a:srgbClr val="00B050"/>
              </a:solidFill>
            </a:endParaRPr>
          </a:p>
        </p:txBody>
      </p:sp>
      <p:sp>
        <p:nvSpPr>
          <p:cNvPr id="4" name="正方形/長方形 3"/>
          <p:cNvSpPr/>
          <p:nvPr/>
        </p:nvSpPr>
        <p:spPr>
          <a:xfrm>
            <a:off x="6294179" y="1405612"/>
            <a:ext cx="5694591" cy="4524315"/>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dirty="0">
                <a:solidFill>
                  <a:srgbClr val="008000"/>
                </a:solidFill>
                <a:latin typeface="ＭＳ ゴシック" panose="020B0609070205080204" pitchFamily="49" charset="-128"/>
                <a:ea typeface="ＭＳ ゴシック" panose="020B0609070205080204" pitchFamily="49" charset="-128"/>
              </a:rPr>
              <a:t># ex10.py</a:t>
            </a:r>
          </a:p>
          <a:p>
            <a:r>
              <a:rPr lang="en-US" altLang="ja-JP" sz="1600" dirty="0">
                <a:solidFill>
                  <a:srgbClr val="0000FF"/>
                </a:solidFill>
                <a:latin typeface="ＭＳ ゴシック" panose="020B0609070205080204" pitchFamily="49" charset="-128"/>
                <a:ea typeface="ＭＳ ゴシック" panose="020B0609070205080204" pitchFamily="49" charset="-128"/>
              </a:rPr>
              <a:t>import</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numpy</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as</a:t>
            </a:r>
            <a:r>
              <a:rPr lang="en-US" altLang="ja-JP" sz="1600" dirty="0">
                <a:solidFill>
                  <a:srgbClr val="000000"/>
                </a:solidFill>
                <a:latin typeface="ＭＳ ゴシック" panose="020B0609070205080204" pitchFamily="49" charset="-128"/>
                <a:ea typeface="ＭＳ ゴシック" panose="020B0609070205080204" pitchFamily="49" charset="-128"/>
              </a:rPr>
              <a:t> np</a:t>
            </a:r>
          </a:p>
          <a:p>
            <a:r>
              <a:rPr lang="en-US" altLang="ja-JP" sz="1600" dirty="0">
                <a:solidFill>
                  <a:srgbClr val="0000FF"/>
                </a:solidFill>
                <a:latin typeface="ＭＳ ゴシック" panose="020B0609070205080204" pitchFamily="49" charset="-128"/>
                <a:ea typeface="ＭＳ ゴシック" panose="020B0609070205080204" pitchFamily="49" charset="-128"/>
              </a:rPr>
              <a:t>import</a:t>
            </a:r>
            <a:r>
              <a:rPr lang="en-US" altLang="ja-JP" sz="1600" dirty="0">
                <a:solidFill>
                  <a:srgbClr val="000000"/>
                </a:solidFill>
                <a:latin typeface="ＭＳ ゴシック" panose="020B0609070205080204" pitchFamily="49" charset="-128"/>
                <a:ea typeface="ＭＳ ゴシック" panose="020B0609070205080204" pitchFamily="49" charset="-128"/>
              </a:rPr>
              <a:t> cv2</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8000"/>
                </a:solidFill>
                <a:latin typeface="ＭＳ ゴシック" panose="020B0609070205080204" pitchFamily="49" charset="-128"/>
                <a:ea typeface="ＭＳ ゴシック" panose="020B0609070205080204" pitchFamily="49" charset="-128"/>
              </a:rPr>
              <a:t>#load image</a:t>
            </a:r>
          </a:p>
          <a:p>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 = cv2.imread(</a:t>
            </a:r>
            <a:r>
              <a:rPr lang="en-US" altLang="ja-JP" sz="1600" dirty="0">
                <a:solidFill>
                  <a:srgbClr val="A31515"/>
                </a:solidFill>
                <a:latin typeface="ＭＳ ゴシック" panose="020B0609070205080204" pitchFamily="49" charset="-128"/>
                <a:ea typeface="ＭＳ ゴシック" panose="020B0609070205080204" pitchFamily="49" charset="-128"/>
              </a:rPr>
              <a:t>"img.png"</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r>
              <a:rPr lang="en-US" altLang="ja-JP" sz="1600" dirty="0">
                <a:solidFill>
                  <a:srgbClr val="0000FF"/>
                </a:solidFill>
                <a:latin typeface="ＭＳ ゴシック" panose="020B0609070205080204" pitchFamily="49" charset="-128"/>
                <a:ea typeface="ＭＳ ゴシック" panose="020B0609070205080204" pitchFamily="49" charset="-128"/>
              </a:rPr>
              <a:t>print</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img.shape</a:t>
            </a:r>
            <a:r>
              <a:rPr lang="en-US" altLang="ja-JP" sz="1600" dirty="0">
                <a:solidFill>
                  <a:srgbClr val="000000"/>
                </a:solidFill>
                <a:latin typeface="ＭＳ ゴシック" panose="020B0609070205080204" pitchFamily="49" charset="-128"/>
                <a:ea typeface="ＭＳ ゴシック" panose="020B0609070205080204" pitchFamily="49" charset="-128"/>
              </a:rPr>
              <a:t>, type(</a:t>
            </a:r>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img.dtype</a:t>
            </a:r>
            <a:r>
              <a:rPr lang="en-US" altLang="ja-JP" sz="1600" dirty="0">
                <a:solidFill>
                  <a:srgbClr val="000000"/>
                </a:solidFill>
                <a:latin typeface="ＭＳ ゴシック" panose="020B0609070205080204" pitchFamily="49" charset="-128"/>
                <a:ea typeface="ＭＳ ゴシック" panose="020B0609070205080204" pitchFamily="49" charset="-128"/>
              </a:rPr>
              <a:t> )</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#draw </a:t>
            </a:r>
            <a:r>
              <a:rPr lang="en-US" altLang="ja-JP" sz="1600" b="1" dirty="0" err="1">
                <a:solidFill>
                  <a:srgbClr val="008000"/>
                </a:solidFill>
                <a:latin typeface="ＭＳ ゴシック" panose="020B0609070205080204" pitchFamily="49" charset="-128"/>
                <a:ea typeface="ＭＳ ゴシック" panose="020B0609070205080204" pitchFamily="49" charset="-128"/>
              </a:rPr>
              <a:t>rect</a:t>
            </a:r>
            <a:r>
              <a:rPr lang="en-US" altLang="ja-JP" sz="1600" b="1" dirty="0">
                <a:solidFill>
                  <a:srgbClr val="008000"/>
                </a:solidFill>
                <a:latin typeface="ＭＳ ゴシック" panose="020B0609070205080204" pitchFamily="49" charset="-128"/>
                <a:ea typeface="ＭＳ ゴシック" panose="020B0609070205080204" pitchFamily="49" charset="-128"/>
              </a:rPr>
              <a:t> and dots</a:t>
            </a:r>
          </a:p>
          <a:p>
            <a:r>
              <a:rPr lang="en-US" altLang="ja-JP" sz="1600" b="1" dirty="0">
                <a:solidFill>
                  <a:srgbClr val="000000"/>
                </a:solidFill>
                <a:latin typeface="ＭＳ ゴシック" panose="020B0609070205080204" pitchFamily="49" charset="-128"/>
                <a:ea typeface="ＭＳ ゴシック" panose="020B0609070205080204" pitchFamily="49" charset="-128"/>
              </a:rPr>
              <a:t>cv2.line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,(100,100),(300,200), (0,255,255),2)</a:t>
            </a:r>
          </a:p>
          <a:p>
            <a:r>
              <a:rPr lang="fr-FR" altLang="ja-JP" sz="1600" b="1" dirty="0">
                <a:solidFill>
                  <a:srgbClr val="000000"/>
                </a:solidFill>
                <a:latin typeface="ＭＳ ゴシック" panose="020B0609070205080204" pitchFamily="49" charset="-128"/>
                <a:ea typeface="ＭＳ ゴシック" panose="020B0609070205080204" pitchFamily="49" charset="-128"/>
              </a:rPr>
              <a:t>cv2.circle   (img,(100,100), 50,       (255,255,0),1)</a:t>
            </a:r>
          </a:p>
          <a:p>
            <a:r>
              <a:rPr lang="en-US" altLang="ja-JP" sz="1600" b="1" dirty="0">
                <a:solidFill>
                  <a:srgbClr val="000000"/>
                </a:solidFill>
                <a:latin typeface="ＭＳ ゴシック" panose="020B0609070205080204" pitchFamily="49" charset="-128"/>
                <a:ea typeface="ＭＳ ゴシック" panose="020B0609070205080204" pitchFamily="49" charset="-128"/>
              </a:rPr>
              <a:t>cv2.rectangle(</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,(100,100),(200,200), (255,0,255),1)</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8000"/>
                </a:solidFill>
                <a:latin typeface="ＭＳ ゴシック" panose="020B0609070205080204" pitchFamily="49" charset="-128"/>
                <a:ea typeface="ＭＳ ゴシック" panose="020B0609070205080204" pitchFamily="49" charset="-128"/>
              </a:rPr>
              <a:t>#display </a:t>
            </a:r>
            <a:r>
              <a:rPr lang="en-US" altLang="ja-JP" sz="1600" dirty="0" err="1">
                <a:solidFill>
                  <a:srgbClr val="008000"/>
                </a:solidFill>
                <a:latin typeface="ＭＳ ゴシック" panose="020B0609070205080204" pitchFamily="49" charset="-128"/>
                <a:ea typeface="ＭＳ ゴシック" panose="020B0609070205080204" pitchFamily="49" charset="-128"/>
              </a:rPr>
              <a:t>img</a:t>
            </a:r>
            <a:endParaRPr lang="en-US" altLang="ja-JP" sz="1600" dirty="0">
              <a:solidFill>
                <a:srgbClr val="008000"/>
              </a:solidFill>
              <a:latin typeface="ＭＳ ゴシック" panose="020B0609070205080204" pitchFamily="49" charset="-128"/>
              <a:ea typeface="ＭＳ ゴシック" panose="020B0609070205080204" pitchFamily="49" charset="-128"/>
            </a:endParaRPr>
          </a:p>
          <a:p>
            <a:r>
              <a:rPr lang="en-US" altLang="ja-JP" sz="1600" dirty="0">
                <a:solidFill>
                  <a:srgbClr val="000000"/>
                </a:solidFill>
                <a:latin typeface="ＭＳ ゴシック" panose="020B0609070205080204" pitchFamily="49" charset="-128"/>
                <a:ea typeface="ＭＳ ゴシック" panose="020B0609070205080204" pitchFamily="49" charset="-128"/>
              </a:rPr>
              <a:t>cv2.imshow(</a:t>
            </a:r>
            <a:r>
              <a:rPr lang="en-US" altLang="ja-JP" sz="1600" dirty="0">
                <a:solidFill>
                  <a:srgbClr val="A31515"/>
                </a:solidFill>
                <a:latin typeface="ＭＳ ゴシック" panose="020B0609070205080204" pitchFamily="49" charset="-128"/>
                <a:ea typeface="ＭＳ ゴシック" panose="020B0609070205080204" pitchFamily="49" charset="-128"/>
              </a:rPr>
              <a:t>"show image"</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r>
              <a:rPr lang="en-US" altLang="ja-JP" sz="1600" dirty="0">
                <a:solidFill>
                  <a:srgbClr val="000000"/>
                </a:solidFill>
                <a:latin typeface="ＭＳ ゴシック" panose="020B0609070205080204" pitchFamily="49" charset="-128"/>
                <a:ea typeface="ＭＳ ゴシック" panose="020B0609070205080204" pitchFamily="49" charset="-128"/>
              </a:rPr>
              <a:t>cv2.waitKey()</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4909407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4256" y="307375"/>
            <a:ext cx="6853539" cy="733270"/>
          </a:xfrm>
        </p:spPr>
        <p:txBody>
          <a:bodyPr>
            <a:normAutofit/>
          </a:bodyPr>
          <a:lstStyle/>
          <a:p>
            <a:r>
              <a:rPr lang="en-US" altLang="ja-JP" sz="4000" dirty="0" smtClean="0"/>
              <a:t>Ex12.py </a:t>
            </a:r>
            <a:r>
              <a:rPr lang="ja-JP" altLang="en-US" sz="4000" dirty="0"/>
              <a:t>画素へ</a:t>
            </a:r>
            <a:r>
              <a:rPr lang="ja-JP" altLang="en-US" sz="4000" dirty="0" smtClean="0"/>
              <a:t>の</a:t>
            </a:r>
            <a:r>
              <a:rPr lang="ja-JP" altLang="en-US" sz="4000" dirty="0"/>
              <a:t>アクセス</a:t>
            </a:r>
            <a:endParaRPr kumimoji="1" lang="ja-JP" altLang="en-US" sz="4000" dirty="0"/>
          </a:p>
        </p:txBody>
      </p:sp>
      <p:sp>
        <p:nvSpPr>
          <p:cNvPr id="3" name="コンテンツ プレースホルダー 2"/>
          <p:cNvSpPr>
            <a:spLocks noGrp="1"/>
          </p:cNvSpPr>
          <p:nvPr>
            <p:ph idx="1"/>
          </p:nvPr>
        </p:nvSpPr>
        <p:spPr>
          <a:xfrm>
            <a:off x="534255" y="1285971"/>
            <a:ext cx="5997173" cy="5296829"/>
          </a:xfrm>
        </p:spPr>
        <p:txBody>
          <a:bodyPr>
            <a:normAutofit fontScale="92500" lnSpcReduction="10000"/>
          </a:bodyPr>
          <a:lstStyle/>
          <a:p>
            <a:pPr marL="0" indent="0">
              <a:lnSpc>
                <a:spcPct val="100000"/>
              </a:lnSpc>
              <a:spcBef>
                <a:spcPts val="600"/>
              </a:spcBef>
              <a:buNone/>
            </a:pPr>
            <a:r>
              <a:rPr lang="ja-JP" altLang="en-US" sz="2000" b="1" dirty="0">
                <a:solidFill>
                  <a:srgbClr val="C00000"/>
                </a:solidFill>
              </a:rPr>
              <a:t>実習 </a:t>
            </a:r>
            <a:r>
              <a:rPr lang="en-US" altLang="ja-JP" sz="2000" b="1" dirty="0">
                <a:solidFill>
                  <a:srgbClr val="C00000"/>
                </a:solidFill>
              </a:rPr>
              <a:t>: </a:t>
            </a:r>
            <a:r>
              <a:rPr lang="ja-JP" altLang="en-US" sz="2000" b="1" dirty="0">
                <a:solidFill>
                  <a:srgbClr val="C00000"/>
                </a:solidFill>
              </a:rPr>
              <a:t>右の</a:t>
            </a:r>
            <a:r>
              <a:rPr lang="ja-JP" altLang="en-US" sz="2000" b="1" dirty="0" smtClean="0">
                <a:solidFill>
                  <a:srgbClr val="C00000"/>
                </a:solidFill>
              </a:rPr>
              <a:t>コードを動かして，画像の</a:t>
            </a:r>
            <a:r>
              <a:rPr lang="en-US" altLang="ja-JP" sz="2000" b="1" dirty="0" smtClean="0">
                <a:solidFill>
                  <a:srgbClr val="C00000"/>
                </a:solidFill>
              </a:rPr>
              <a:t>red</a:t>
            </a:r>
            <a:r>
              <a:rPr lang="ja-JP" altLang="en-US" sz="2000" b="1" dirty="0" smtClean="0">
                <a:solidFill>
                  <a:srgbClr val="C00000"/>
                </a:solidFill>
              </a:rPr>
              <a:t>値を取り出した画像が表示されることを確認して下さい</a:t>
            </a:r>
            <a:endParaRPr lang="en-US" altLang="ja-JP" sz="2000" b="1" dirty="0" smtClean="0">
              <a:solidFill>
                <a:srgbClr val="C00000"/>
              </a:solidFill>
            </a:endParaRPr>
          </a:p>
          <a:p>
            <a:pPr marL="0" indent="0">
              <a:lnSpc>
                <a:spcPct val="100000"/>
              </a:lnSpc>
              <a:spcBef>
                <a:spcPts val="600"/>
              </a:spcBef>
              <a:buNone/>
            </a:pPr>
            <a:r>
              <a:rPr lang="ja-JP" altLang="en-US" sz="2000" b="1" dirty="0">
                <a:solidFill>
                  <a:srgbClr val="C00000"/>
                </a:solidFill>
              </a:rPr>
              <a:t>課題</a:t>
            </a:r>
            <a:r>
              <a:rPr lang="en-US" altLang="ja-JP" sz="2000" b="1" dirty="0" smtClean="0">
                <a:solidFill>
                  <a:srgbClr val="C00000"/>
                </a:solidFill>
              </a:rPr>
              <a:t>: </a:t>
            </a:r>
            <a:r>
              <a:rPr lang="ja-JP" altLang="en-US" sz="2000" b="1" dirty="0" smtClean="0">
                <a:solidFill>
                  <a:srgbClr val="C00000"/>
                </a:solidFill>
              </a:rPr>
              <a:t>右の</a:t>
            </a:r>
            <a:r>
              <a:rPr lang="ja-JP" altLang="en-US" sz="2000" b="1" dirty="0">
                <a:solidFill>
                  <a:srgbClr val="C00000"/>
                </a:solidFill>
              </a:rPr>
              <a:t>コード</a:t>
            </a:r>
            <a:r>
              <a:rPr lang="ja-JP" altLang="en-US" sz="2000" b="1" dirty="0" smtClean="0">
                <a:solidFill>
                  <a:srgbClr val="C00000"/>
                </a:solidFill>
              </a:rPr>
              <a:t>の</a:t>
            </a:r>
            <a:r>
              <a:rPr lang="ja-JP" altLang="en-US" sz="2000" b="1" dirty="0">
                <a:solidFill>
                  <a:srgbClr val="C00000"/>
                </a:solidFill>
              </a:rPr>
              <a:t>一部を編集</a:t>
            </a:r>
            <a:r>
              <a:rPr lang="ja-JP" altLang="en-US" sz="2000" b="1" dirty="0" smtClean="0">
                <a:solidFill>
                  <a:srgbClr val="C00000"/>
                </a:solidFill>
              </a:rPr>
              <a:t>し画像を</a:t>
            </a:r>
            <a:r>
              <a:rPr kumimoji="1" lang="ja-JP" altLang="en-US" sz="2000" b="1" dirty="0" smtClean="0">
                <a:solidFill>
                  <a:srgbClr val="C00000"/>
                </a:solidFill>
              </a:rPr>
              <a:t>グレースケール化し</a:t>
            </a:r>
            <a:r>
              <a:rPr lang="ja-JP" altLang="en-US" sz="2000" b="1" dirty="0">
                <a:solidFill>
                  <a:srgbClr val="C00000"/>
                </a:solidFill>
              </a:rPr>
              <a:t>て</a:t>
            </a:r>
            <a:r>
              <a:rPr lang="ja-JP" altLang="en-US" sz="2000" b="1" dirty="0" smtClean="0">
                <a:solidFill>
                  <a:srgbClr val="C00000"/>
                </a:solidFill>
              </a:rPr>
              <a:t>ください</a:t>
            </a:r>
            <a:endParaRPr lang="en-US" altLang="ja-JP" sz="2000" b="1" dirty="0" smtClean="0">
              <a:solidFill>
                <a:srgbClr val="C00000"/>
              </a:solidFill>
            </a:endParaRPr>
          </a:p>
          <a:p>
            <a:pPr>
              <a:lnSpc>
                <a:spcPct val="100000"/>
              </a:lnSpc>
              <a:spcBef>
                <a:spcPts val="600"/>
              </a:spcBef>
            </a:pPr>
            <a:r>
              <a:rPr lang="ja-JP" altLang="en-US" sz="2000" dirty="0" smtClean="0"/>
              <a:t>グレースケール値は，</a:t>
            </a:r>
            <a:r>
              <a:rPr lang="en-US" altLang="ja-JP" sz="2000" dirty="0" smtClean="0"/>
              <a:t>r g b</a:t>
            </a:r>
            <a:r>
              <a:rPr lang="ja-JP" altLang="en-US" sz="2000" dirty="0" smtClean="0"/>
              <a:t>の平均とする</a:t>
            </a:r>
            <a:endParaRPr lang="en-US" altLang="ja-JP" sz="2000" dirty="0" smtClean="0"/>
          </a:p>
          <a:p>
            <a:pPr marL="0" indent="0">
              <a:lnSpc>
                <a:spcPct val="100000"/>
              </a:lnSpc>
              <a:spcBef>
                <a:spcPts val="600"/>
              </a:spcBef>
              <a:buNone/>
            </a:pPr>
            <a:r>
              <a:rPr lang="en-US" altLang="ja-JP" sz="2000" dirty="0" smtClean="0"/>
              <a:t>   I = (</a:t>
            </a:r>
            <a:r>
              <a:rPr lang="en-US" altLang="ja-JP" sz="2000" dirty="0" err="1" smtClean="0"/>
              <a:t>r+g+b</a:t>
            </a:r>
            <a:r>
              <a:rPr lang="en-US" altLang="ja-JP" sz="2000" dirty="0" smtClean="0"/>
              <a:t>)/3</a:t>
            </a:r>
          </a:p>
          <a:p>
            <a:pPr>
              <a:lnSpc>
                <a:spcPct val="100000"/>
              </a:lnSpc>
              <a:spcBef>
                <a:spcPts val="600"/>
              </a:spcBef>
            </a:pPr>
            <a:r>
              <a:rPr lang="ja-JP" altLang="en-US" sz="2000" dirty="0" smtClean="0"/>
              <a:t>画像の</a:t>
            </a:r>
            <a:r>
              <a:rPr lang="en-US" altLang="ja-JP" sz="2000" dirty="0" smtClean="0"/>
              <a:t>(</a:t>
            </a:r>
            <a:r>
              <a:rPr lang="en-US" altLang="ja-JP" sz="2000" dirty="0" err="1" smtClean="0"/>
              <a:t>y,x</a:t>
            </a:r>
            <a:r>
              <a:rPr lang="en-US" altLang="ja-JP" sz="2000" dirty="0" smtClean="0"/>
              <a:t>)</a:t>
            </a:r>
            <a:r>
              <a:rPr lang="ja-JP" altLang="en-US" sz="2000" dirty="0" smtClean="0"/>
              <a:t>画素の</a:t>
            </a:r>
            <a:r>
              <a:rPr lang="en-US" altLang="ja-JP" sz="2000" dirty="0" smtClean="0"/>
              <a:t>(</a:t>
            </a:r>
            <a:r>
              <a:rPr lang="en-US" altLang="ja-JP" sz="2000" dirty="0" err="1" smtClean="0"/>
              <a:t>r,g,b</a:t>
            </a:r>
            <a:r>
              <a:rPr lang="en-US" altLang="ja-JP" sz="2000" dirty="0" smtClean="0"/>
              <a:t>)</a:t>
            </a:r>
            <a:r>
              <a:rPr lang="ja-JP" altLang="en-US" sz="2000" dirty="0" smtClean="0"/>
              <a:t>値は</a:t>
            </a:r>
            <a:endParaRPr lang="en-US" altLang="ja-JP" sz="2000" dirty="0" smtClean="0"/>
          </a:p>
          <a:p>
            <a:pPr marL="0" indent="0">
              <a:lnSpc>
                <a:spcPct val="100000"/>
              </a:lnSpc>
              <a:spcBef>
                <a:spcPts val="600"/>
              </a:spcBef>
              <a:buNone/>
            </a:pPr>
            <a:r>
              <a:rPr lang="ja-JP" altLang="en-US" sz="2000" dirty="0" smtClean="0"/>
              <a:t>　</a:t>
            </a:r>
            <a:r>
              <a:rPr lang="en-US" altLang="ja-JP" sz="2000" dirty="0" smtClean="0"/>
              <a:t>r = </a:t>
            </a:r>
            <a:r>
              <a:rPr lang="en-US" altLang="ja-JP" sz="2000" dirty="0" err="1" smtClean="0"/>
              <a:t>img</a:t>
            </a:r>
            <a:r>
              <a:rPr lang="en-US" altLang="ja-JP" sz="2000" dirty="0" smtClean="0"/>
              <a:t>[y,x,2] </a:t>
            </a:r>
          </a:p>
          <a:p>
            <a:pPr marL="0" indent="0">
              <a:lnSpc>
                <a:spcPct val="100000"/>
              </a:lnSpc>
              <a:spcBef>
                <a:spcPts val="600"/>
              </a:spcBef>
              <a:buNone/>
            </a:pPr>
            <a:r>
              <a:rPr lang="en-US" altLang="ja-JP" sz="2000" dirty="0" smtClean="0"/>
              <a:t>   g </a:t>
            </a:r>
            <a:r>
              <a:rPr lang="en-US" altLang="ja-JP" sz="2000" dirty="0"/>
              <a:t>= </a:t>
            </a:r>
            <a:r>
              <a:rPr lang="en-US" altLang="ja-JP" sz="2000" dirty="0" err="1" smtClean="0"/>
              <a:t>img</a:t>
            </a:r>
            <a:r>
              <a:rPr lang="en-US" altLang="ja-JP" sz="2000" dirty="0" smtClean="0"/>
              <a:t>[y,x,1] </a:t>
            </a:r>
          </a:p>
          <a:p>
            <a:pPr marL="0" indent="0">
              <a:lnSpc>
                <a:spcPct val="100000"/>
              </a:lnSpc>
              <a:spcBef>
                <a:spcPts val="600"/>
              </a:spcBef>
              <a:buNone/>
            </a:pPr>
            <a:r>
              <a:rPr lang="en-US" altLang="ja-JP" sz="2000" dirty="0" smtClean="0"/>
              <a:t>   b </a:t>
            </a:r>
            <a:r>
              <a:rPr lang="en-US" altLang="ja-JP" sz="2000" dirty="0"/>
              <a:t>= </a:t>
            </a:r>
            <a:r>
              <a:rPr lang="en-US" altLang="ja-JP" sz="2000" dirty="0" err="1" smtClean="0"/>
              <a:t>img</a:t>
            </a:r>
            <a:r>
              <a:rPr lang="en-US" altLang="ja-JP" sz="2000" dirty="0" smtClean="0"/>
              <a:t>[y,x,0]</a:t>
            </a:r>
            <a:endParaRPr lang="en-US" altLang="ja-JP" sz="2000" dirty="0"/>
          </a:p>
          <a:p>
            <a:pPr>
              <a:lnSpc>
                <a:spcPct val="100000"/>
              </a:lnSpc>
              <a:spcBef>
                <a:spcPts val="600"/>
              </a:spcBef>
            </a:pPr>
            <a:endParaRPr lang="en-US" altLang="ja-JP" sz="2000" b="1" dirty="0" smtClean="0">
              <a:solidFill>
                <a:srgbClr val="C00000"/>
              </a:solidFill>
            </a:endParaRPr>
          </a:p>
          <a:p>
            <a:pPr marL="0" indent="0">
              <a:lnSpc>
                <a:spcPct val="100000"/>
              </a:lnSpc>
              <a:spcBef>
                <a:spcPts val="600"/>
              </a:spcBef>
              <a:buNone/>
            </a:pPr>
            <a:r>
              <a:rPr kumimoji="1" lang="en-US" altLang="ja-JP" sz="1800" dirty="0" smtClean="0">
                <a:solidFill>
                  <a:srgbClr val="C00000"/>
                </a:solidFill>
              </a:rPr>
              <a:t>※</a:t>
            </a:r>
            <a:r>
              <a:rPr kumimoji="1" lang="ja-JP" altLang="en-US" sz="1800" dirty="0" smtClean="0">
                <a:solidFill>
                  <a:srgbClr val="C00000"/>
                </a:solidFill>
              </a:rPr>
              <a:t>途中計算時のオーバフローを避けるため，画像 </a:t>
            </a:r>
            <a:r>
              <a:rPr kumimoji="1" lang="en-US" altLang="ja-JP" sz="1800" dirty="0" err="1" smtClean="0">
                <a:solidFill>
                  <a:srgbClr val="C00000"/>
                </a:solidFill>
              </a:rPr>
              <a:t>img</a:t>
            </a:r>
            <a:r>
              <a:rPr kumimoji="1" lang="ja-JP" altLang="en-US" sz="1800" dirty="0" smtClean="0">
                <a:solidFill>
                  <a:srgbClr val="C00000"/>
                </a:solidFill>
              </a:rPr>
              <a:t>と</a:t>
            </a:r>
            <a:r>
              <a:rPr kumimoji="1" lang="en-US" altLang="ja-JP" sz="1800" dirty="0" err="1" smtClean="0">
                <a:solidFill>
                  <a:srgbClr val="C00000"/>
                </a:solidFill>
              </a:rPr>
              <a:t>img_gray</a:t>
            </a:r>
            <a:r>
              <a:rPr kumimoji="1" lang="ja-JP" altLang="en-US" sz="1800" dirty="0" smtClean="0">
                <a:solidFill>
                  <a:srgbClr val="C00000"/>
                </a:solidFill>
              </a:rPr>
              <a:t>は，</a:t>
            </a:r>
            <a:r>
              <a:rPr kumimoji="1" lang="en-US" altLang="ja-JP" sz="1800" dirty="0" smtClean="0">
                <a:solidFill>
                  <a:srgbClr val="C00000"/>
                </a:solidFill>
              </a:rPr>
              <a:t>float</a:t>
            </a:r>
            <a:r>
              <a:rPr kumimoji="1" lang="ja-JP" altLang="en-US" sz="1800" dirty="0" smtClean="0">
                <a:solidFill>
                  <a:srgbClr val="C00000"/>
                </a:solidFill>
              </a:rPr>
              <a:t>型に変換されて</a:t>
            </a:r>
            <a:r>
              <a:rPr lang="ja-JP" altLang="en-US" sz="1800" dirty="0" smtClean="0">
                <a:solidFill>
                  <a:srgbClr val="C00000"/>
                </a:solidFill>
              </a:rPr>
              <a:t>おり，可視化時に</a:t>
            </a:r>
            <a:r>
              <a:rPr lang="en-US" altLang="ja-JP" sz="1800" dirty="0" smtClean="0">
                <a:solidFill>
                  <a:srgbClr val="C00000"/>
                </a:solidFill>
              </a:rPr>
              <a:t>uint8</a:t>
            </a:r>
            <a:r>
              <a:rPr lang="ja-JP" altLang="en-US" sz="1800" dirty="0" smtClean="0">
                <a:solidFill>
                  <a:srgbClr val="C00000"/>
                </a:solidFill>
              </a:rPr>
              <a:t>型に変換されている．</a:t>
            </a:r>
            <a:endParaRPr lang="en-US" altLang="ja-JP" sz="1800" dirty="0" smtClean="0">
              <a:solidFill>
                <a:srgbClr val="C00000"/>
              </a:solidFill>
            </a:endParaRPr>
          </a:p>
          <a:p>
            <a:pPr marL="0" indent="0">
              <a:lnSpc>
                <a:spcPct val="100000"/>
              </a:lnSpc>
              <a:spcBef>
                <a:spcPts val="600"/>
              </a:spcBef>
              <a:buNone/>
            </a:pPr>
            <a:r>
              <a:rPr lang="en-US" altLang="ja-JP" sz="1800" dirty="0" err="1"/>
              <a:t>i</a:t>
            </a:r>
            <a:r>
              <a:rPr lang="en-US" altLang="ja-JP" sz="1800" dirty="0" err="1" smtClean="0"/>
              <a:t>mg</a:t>
            </a:r>
            <a:r>
              <a:rPr lang="en-US" altLang="ja-JP" sz="1800" dirty="0" smtClean="0"/>
              <a:t> = np.float64(</a:t>
            </a:r>
            <a:r>
              <a:rPr lang="en-US" altLang="ja-JP" sz="1800" dirty="0" err="1" smtClean="0"/>
              <a:t>img</a:t>
            </a:r>
            <a:r>
              <a:rPr lang="en-US" altLang="ja-JP" sz="1800" dirty="0" smtClean="0"/>
              <a:t>) #float64</a:t>
            </a:r>
            <a:r>
              <a:rPr lang="ja-JP" altLang="en-US" sz="1800" dirty="0" smtClean="0"/>
              <a:t>に変換</a:t>
            </a:r>
            <a:endParaRPr lang="en-US" altLang="ja-JP" sz="1800" dirty="0" smtClean="0"/>
          </a:p>
          <a:p>
            <a:pPr marL="0" indent="0">
              <a:lnSpc>
                <a:spcPct val="100000"/>
              </a:lnSpc>
              <a:spcBef>
                <a:spcPts val="600"/>
              </a:spcBef>
              <a:buNone/>
            </a:pPr>
            <a:r>
              <a:rPr lang="en-US" altLang="ja-JP" sz="1800" dirty="0" err="1" smtClean="0"/>
              <a:t>img</a:t>
            </a:r>
            <a:r>
              <a:rPr lang="en-US" altLang="ja-JP" sz="1800" dirty="0" smtClean="0"/>
              <a:t> </a:t>
            </a:r>
            <a:r>
              <a:rPr lang="en-US" altLang="ja-JP" sz="1800" dirty="0"/>
              <a:t>= </a:t>
            </a:r>
            <a:r>
              <a:rPr lang="en-US" altLang="ja-JP" sz="1800" dirty="0" smtClean="0"/>
              <a:t>np.uing8 (</a:t>
            </a:r>
            <a:r>
              <a:rPr lang="en-US" altLang="ja-JP" sz="1800" dirty="0" err="1" smtClean="0"/>
              <a:t>img</a:t>
            </a:r>
            <a:r>
              <a:rPr lang="en-US" altLang="ja-JP" sz="1800" dirty="0" smtClean="0"/>
              <a:t>)</a:t>
            </a:r>
            <a:r>
              <a:rPr lang="en-US" altLang="ja-JP" sz="1800" dirty="0"/>
              <a:t> </a:t>
            </a:r>
            <a:r>
              <a:rPr lang="en-US" altLang="ja-JP" sz="1800" dirty="0" smtClean="0"/>
              <a:t>#uint8</a:t>
            </a:r>
            <a:r>
              <a:rPr lang="ja-JP" altLang="en-US" sz="1800" dirty="0" smtClean="0"/>
              <a:t>に変換</a:t>
            </a:r>
            <a:endParaRPr lang="en-US" altLang="ja-JP" sz="1800" dirty="0" smtClean="0"/>
          </a:p>
          <a:p>
            <a:pPr marL="0" indent="0">
              <a:lnSpc>
                <a:spcPct val="100000"/>
              </a:lnSpc>
              <a:spcBef>
                <a:spcPts val="600"/>
              </a:spcBef>
              <a:buNone/>
            </a:pPr>
            <a:endParaRPr kumimoji="1" lang="en-US" altLang="ja-JP" sz="1800" dirty="0">
              <a:solidFill>
                <a:srgbClr val="FF0000"/>
              </a:solidFill>
            </a:endParaRPr>
          </a:p>
          <a:p>
            <a:pPr marL="0" indent="0">
              <a:lnSpc>
                <a:spcPct val="100000"/>
              </a:lnSpc>
              <a:spcBef>
                <a:spcPts val="600"/>
              </a:spcBef>
              <a:buNone/>
            </a:pPr>
            <a:endParaRPr kumimoji="1" lang="ja-JP" altLang="en-US" sz="2000" dirty="0">
              <a:solidFill>
                <a:srgbClr val="FF0000"/>
              </a:solidFill>
            </a:endParaRPr>
          </a:p>
        </p:txBody>
      </p:sp>
      <p:sp>
        <p:nvSpPr>
          <p:cNvPr id="4" name="正方形/長方形 3"/>
          <p:cNvSpPr/>
          <p:nvPr/>
        </p:nvSpPr>
        <p:spPr>
          <a:xfrm>
            <a:off x="6585423" y="984520"/>
            <a:ext cx="5462551" cy="5755422"/>
          </a:xfrm>
          <a:prstGeom prst="rect">
            <a:avLst/>
          </a:prstGeom>
          <a:solidFill>
            <a:schemeClr val="bg1"/>
          </a:solidFill>
          <a:ln w="31750">
            <a:solidFill>
              <a:schemeClr val="tx1"/>
            </a:solidFill>
          </a:ln>
        </p:spPr>
        <p:txBody>
          <a:bodyPr wrap="square">
            <a:spAutoFit/>
          </a:bodyPr>
          <a:lstStyle/>
          <a:p>
            <a:r>
              <a:rPr lang="en-US" altLang="ja-JP" sz="1600" b="1"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b="1" dirty="0">
                <a:solidFill>
                  <a:srgbClr val="008000"/>
                </a:solidFill>
                <a:latin typeface="ＭＳ ゴシック" panose="020B0609070205080204" pitchFamily="49" charset="-128"/>
                <a:ea typeface="ＭＳ ゴシック" panose="020B0609070205080204" pitchFamily="49" charset="-128"/>
              </a:rPr>
              <a:t># ex12.py</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numpy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as</a:t>
            </a:r>
            <a:r>
              <a:rPr lang="en-US" altLang="ja-JP" sz="1600" b="1" dirty="0">
                <a:solidFill>
                  <a:srgbClr val="000000"/>
                </a:solidFill>
                <a:latin typeface="ＭＳ ゴシック" panose="020B0609070205080204" pitchFamily="49" charset="-128"/>
                <a:ea typeface="ＭＳ ゴシック" panose="020B0609070205080204" pitchFamily="49" charset="-128"/>
              </a:rPr>
              <a:t> np</a:t>
            </a:r>
          </a:p>
          <a:p>
            <a:r>
              <a:rPr lang="en-US" altLang="ja-JP" sz="1600" b="1" dirty="0">
                <a:solidFill>
                  <a:srgbClr val="0000FF"/>
                </a:solidFill>
                <a:latin typeface="ＭＳ ゴシック" panose="020B0609070205080204" pitchFamily="49" charset="-128"/>
                <a:ea typeface="ＭＳ ゴシック" panose="020B0609070205080204" pitchFamily="49" charset="-128"/>
              </a:rPr>
              <a:t>import</a:t>
            </a:r>
            <a:r>
              <a:rPr lang="en-US" altLang="ja-JP" sz="1600" b="1" dirty="0">
                <a:solidFill>
                  <a:srgbClr val="000000"/>
                </a:solidFill>
                <a:latin typeface="ＭＳ ゴシック" panose="020B0609070205080204" pitchFamily="49" charset="-128"/>
                <a:ea typeface="ＭＳ ゴシック" panose="020B0609070205080204" pitchFamily="49" charset="-128"/>
              </a:rPr>
              <a:t> cv2</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8000"/>
                </a:solidFill>
                <a:latin typeface="ＭＳ ゴシック" panose="020B0609070205080204" pitchFamily="49" charset="-128"/>
                <a:ea typeface="ＭＳ ゴシック" panose="020B0609070205080204" pitchFamily="49" charset="-128"/>
              </a:rPr>
              <a:t>#load image</a:t>
            </a:r>
          </a:p>
          <a:p>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 = cv2.imread(</a:t>
            </a:r>
            <a:r>
              <a:rPr lang="en-US" altLang="ja-JP" sz="1600" b="1" dirty="0">
                <a:solidFill>
                  <a:srgbClr val="A31515"/>
                </a:solidFill>
                <a:latin typeface="ＭＳ ゴシック" panose="020B0609070205080204" pitchFamily="49" charset="-128"/>
                <a:ea typeface="ＭＳ ゴシック" panose="020B0609070205080204" pitchFamily="49" charset="-128"/>
              </a:rPr>
              <a:t>"img.png"</a:t>
            </a:r>
            <a:r>
              <a:rPr lang="en-US" altLang="ja-JP" sz="1600" b="1" dirty="0">
                <a:solidFill>
                  <a:srgbClr val="000000"/>
                </a:solidFill>
                <a:latin typeface="ＭＳ ゴシック" panose="020B0609070205080204" pitchFamily="49" charset="-128"/>
                <a:ea typeface="ＭＳ ゴシック" panose="020B0609070205080204" pitchFamily="49" charset="-128"/>
              </a:rPr>
              <a:t>)</a:t>
            </a:r>
          </a:p>
          <a:p>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 = np.float64(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要素を</a:t>
            </a:r>
            <a:r>
              <a:rPr lang="en-US" altLang="ja-JP" sz="1600" b="1" dirty="0">
                <a:solidFill>
                  <a:srgbClr val="008000"/>
                </a:solidFill>
                <a:latin typeface="ＭＳ ゴシック" panose="020B0609070205080204" pitchFamily="49" charset="-128"/>
                <a:ea typeface="ＭＳ ゴシック" panose="020B0609070205080204" pitchFamily="49" charset="-128"/>
              </a:rPr>
              <a:t>float</a:t>
            </a:r>
            <a:r>
              <a:rPr lang="ja-JP" altLang="en-US" sz="1600" b="1" dirty="0">
                <a:solidFill>
                  <a:srgbClr val="008000"/>
                </a:solidFill>
                <a:latin typeface="ＭＳ ゴシック" panose="020B0609070205080204" pitchFamily="49" charset="-128"/>
                <a:ea typeface="ＭＳ ゴシック" panose="020B0609070205080204" pitchFamily="49" charset="-128"/>
              </a:rPr>
              <a:t>型に </a:t>
            </a:r>
          </a:p>
          <a:p>
            <a:r>
              <a:rPr lang="en-US" altLang="ja-JP" sz="1600" b="1" dirty="0">
                <a:solidFill>
                  <a:srgbClr val="000000"/>
                </a:solidFill>
                <a:latin typeface="ＭＳ ゴシック" panose="020B0609070205080204" pitchFamily="49" charset="-128"/>
                <a:ea typeface="ＭＳ ゴシック" panose="020B0609070205080204" pitchFamily="49" charset="-128"/>
              </a:rPr>
              <a:t>H   =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img.shape</a:t>
            </a:r>
            <a:r>
              <a:rPr lang="en-US" altLang="ja-JP" sz="1600" b="1" dirty="0">
                <a:solidFill>
                  <a:srgbClr val="000000"/>
                </a:solidFill>
                <a:latin typeface="ＭＳ ゴシック" panose="020B0609070205080204" pitchFamily="49" charset="-128"/>
                <a:ea typeface="ＭＳ ゴシック" panose="020B0609070205080204" pitchFamily="49" charset="-128"/>
              </a:rPr>
              <a:t>[0]</a:t>
            </a:r>
          </a:p>
          <a:p>
            <a:r>
              <a:rPr lang="en-US" altLang="ja-JP" sz="1600" b="1" dirty="0">
                <a:solidFill>
                  <a:srgbClr val="000000"/>
                </a:solidFill>
                <a:latin typeface="ＭＳ ゴシック" panose="020B0609070205080204" pitchFamily="49" charset="-128"/>
                <a:ea typeface="ＭＳ ゴシック" panose="020B0609070205080204" pitchFamily="49" charset="-128"/>
              </a:rPr>
              <a:t>W   =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img.shape</a:t>
            </a:r>
            <a:r>
              <a:rPr lang="en-US" altLang="ja-JP" sz="1600" b="1" dirty="0">
                <a:solidFill>
                  <a:srgbClr val="000000"/>
                </a:solidFill>
                <a:latin typeface="ＭＳ ゴシック" panose="020B0609070205080204" pitchFamily="49" charset="-128"/>
                <a:ea typeface="ＭＳ ゴシック" panose="020B0609070205080204" pitchFamily="49" charset="-128"/>
              </a:rPr>
              <a:t>[1]</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err="1">
                <a:solidFill>
                  <a:srgbClr val="000000"/>
                </a:solidFill>
                <a:latin typeface="ＭＳ ゴシック" panose="020B0609070205080204" pitchFamily="49" charset="-128"/>
                <a:ea typeface="ＭＳ ゴシック" panose="020B0609070205080204" pitchFamily="49" charset="-128"/>
              </a:rPr>
              <a:t>img_gry</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r>
              <a:rPr lang="en-US" altLang="ja-JP" sz="1600" b="1" dirty="0" err="1">
                <a:solidFill>
                  <a:srgbClr val="000000"/>
                </a:solidFill>
                <a:latin typeface="ＭＳ ゴシック" panose="020B0609070205080204" pitchFamily="49" charset="-128"/>
                <a:ea typeface="ＭＳ ゴシック" panose="020B0609070205080204" pitchFamily="49" charset="-128"/>
              </a:rPr>
              <a:t>np.zeros</a:t>
            </a:r>
            <a:r>
              <a:rPr lang="en-US" altLang="ja-JP" sz="1600" b="1" dirty="0">
                <a:solidFill>
                  <a:srgbClr val="000000"/>
                </a:solidFill>
                <a:latin typeface="ＭＳ ゴシック" panose="020B0609070205080204" pitchFamily="49" charset="-128"/>
                <a:ea typeface="ＭＳ ゴシック" panose="020B0609070205080204" pitchFamily="49" charset="-128"/>
              </a:rPr>
              <a:t>( (H,W), </a:t>
            </a:r>
            <a:r>
              <a:rPr lang="en-US" altLang="ja-JP" sz="1600" b="1" dirty="0">
                <a:solidFill>
                  <a:srgbClr val="2B91AF"/>
                </a:solidFill>
                <a:latin typeface="ＭＳ ゴシック" panose="020B0609070205080204" pitchFamily="49" charset="-128"/>
                <a:ea typeface="ＭＳ ゴシック" panose="020B0609070205080204" pitchFamily="49" charset="-128"/>
              </a:rPr>
              <a:t>float</a:t>
            </a:r>
            <a:r>
              <a:rPr lang="en-US" altLang="ja-JP" sz="1600" b="1" dirty="0">
                <a:solidFill>
                  <a:srgbClr val="000000"/>
                </a:solidFill>
                <a:latin typeface="ＭＳ ゴシック" panose="020B0609070205080204" pitchFamily="49" charset="-128"/>
                <a:ea typeface="ＭＳ ゴシック" panose="020B0609070205080204" pitchFamily="49" charset="-128"/>
              </a:rPr>
              <a:t> ) </a:t>
            </a: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smtClean="0">
                <a:solidFill>
                  <a:srgbClr val="008000"/>
                </a:solidFill>
                <a:latin typeface="ＭＳ ゴシック" panose="020B0609070205080204" pitchFamily="49" charset="-128"/>
                <a:ea typeface="ＭＳ ゴシック" panose="020B0609070205080204" pitchFamily="49" charset="-128"/>
              </a:rPr>
              <a:t>空</a:t>
            </a:r>
            <a:r>
              <a:rPr lang="ja-JP" altLang="en-US" sz="1600" b="1" dirty="0">
                <a:solidFill>
                  <a:srgbClr val="008000"/>
                </a:solidFill>
                <a:latin typeface="ＭＳ ゴシック" panose="020B0609070205080204" pitchFamily="49" charset="-128"/>
                <a:ea typeface="ＭＳ ゴシック" panose="020B0609070205080204" pitchFamily="49" charset="-128"/>
              </a:rPr>
              <a:t>の</a:t>
            </a:r>
            <a:r>
              <a:rPr lang="ja-JP" altLang="en-US" sz="1600" b="1" dirty="0" smtClean="0">
                <a:solidFill>
                  <a:srgbClr val="008000"/>
                </a:solidFill>
                <a:latin typeface="ＭＳ ゴシック" panose="020B0609070205080204" pitchFamily="49" charset="-128"/>
                <a:ea typeface="ＭＳ ゴシック" panose="020B0609070205080204" pitchFamily="49" charset="-128"/>
              </a:rPr>
              <a:t>画像を</a:t>
            </a:r>
            <a:r>
              <a:rPr lang="ja-JP" altLang="en-US" sz="1600" b="1" dirty="0">
                <a:solidFill>
                  <a:srgbClr val="008000"/>
                </a:solidFill>
                <a:latin typeface="ＭＳ ゴシック" panose="020B0609070205080204" pitchFamily="49" charset="-128"/>
                <a:ea typeface="ＭＳ ゴシック" panose="020B0609070205080204" pitchFamily="49" charset="-128"/>
              </a:rPr>
              <a:t>用意</a:t>
            </a:r>
          </a:p>
          <a:p>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FF"/>
                </a:solidFill>
                <a:latin typeface="ＭＳ ゴシック" panose="020B0609070205080204" pitchFamily="49" charset="-128"/>
                <a:ea typeface="ＭＳ ゴシック" panose="020B0609070205080204" pitchFamily="49" charset="-128"/>
              </a:rPr>
              <a:t>for</a:t>
            </a:r>
            <a:r>
              <a:rPr lang="en-US" altLang="ja-JP" sz="1600" b="1" dirty="0">
                <a:solidFill>
                  <a:srgbClr val="000000"/>
                </a:solidFill>
                <a:latin typeface="ＭＳ ゴシック" panose="020B0609070205080204" pitchFamily="49" charset="-128"/>
                <a:ea typeface="ＭＳ ゴシック" panose="020B0609070205080204" pitchFamily="49" charset="-128"/>
              </a:rPr>
              <a:t> y in range(H) : </a:t>
            </a: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a:solidFill>
                  <a:srgbClr val="0000FF"/>
                </a:solidFill>
                <a:latin typeface="ＭＳ ゴシック" panose="020B0609070205080204" pitchFamily="49" charset="-128"/>
                <a:ea typeface="ＭＳ ゴシック" panose="020B0609070205080204" pitchFamily="49" charset="-128"/>
              </a:rPr>
              <a:t>for</a:t>
            </a:r>
            <a:r>
              <a:rPr lang="en-US" altLang="ja-JP" sz="1600" b="1" dirty="0">
                <a:solidFill>
                  <a:srgbClr val="000000"/>
                </a:solidFill>
                <a:latin typeface="ＭＳ ゴシック" panose="020B0609070205080204" pitchFamily="49" charset="-128"/>
                <a:ea typeface="ＭＳ ゴシック" panose="020B0609070205080204" pitchFamily="49" charset="-128"/>
              </a:rPr>
              <a:t> x in range(W) :</a:t>
            </a:r>
          </a:p>
          <a:p>
            <a:r>
              <a:rPr lang="ja-JP" altLang="en-US" sz="1600" b="1" dirty="0">
                <a:solidFill>
                  <a:srgbClr val="000000"/>
                </a:solidFill>
                <a:latin typeface="ＭＳ ゴシック" panose="020B0609070205080204" pitchFamily="49" charset="-128"/>
                <a:ea typeface="ＭＳ ゴシック" panose="020B0609070205080204" pitchFamily="49" charset="-128"/>
              </a:rPr>
              <a:t> </a:t>
            </a:r>
            <a:r>
              <a:rPr lang="ja-JP" altLang="en-US"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r </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[y,x,0] </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smtClean="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画素</a:t>
            </a: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en-US" altLang="ja-JP" sz="1600" b="1" dirty="0" err="1">
                <a:solidFill>
                  <a:srgbClr val="008000"/>
                </a:solidFill>
                <a:latin typeface="ＭＳ ゴシック" panose="020B0609070205080204" pitchFamily="49" charset="-128"/>
                <a:ea typeface="ＭＳ ゴシック" panose="020B0609070205080204" pitchFamily="49" charset="-128"/>
              </a:rPr>
              <a:t>y,x</a:t>
            </a: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の</a:t>
            </a:r>
            <a:r>
              <a:rPr lang="en-US" altLang="ja-JP" sz="1600" b="1" dirty="0">
                <a:solidFill>
                  <a:srgbClr val="008000"/>
                </a:solidFill>
                <a:latin typeface="ＭＳ ゴシック" panose="020B0609070205080204" pitchFamily="49" charset="-128"/>
                <a:ea typeface="ＭＳ ゴシック" panose="020B0609070205080204" pitchFamily="49" charset="-128"/>
              </a:rPr>
              <a:t>red</a:t>
            </a:r>
            <a:r>
              <a:rPr lang="ja-JP" altLang="en-US" sz="1600" b="1" dirty="0">
                <a:solidFill>
                  <a:srgbClr val="008000"/>
                </a:solidFill>
                <a:latin typeface="ＭＳ ゴシック" panose="020B0609070205080204" pitchFamily="49" charset="-128"/>
                <a:ea typeface="ＭＳ ゴシック" panose="020B0609070205080204" pitchFamily="49" charset="-128"/>
              </a:rPr>
              <a:t>値</a:t>
            </a:r>
          </a:p>
          <a:p>
            <a:r>
              <a:rPr lang="en-US" altLang="ja-JP" sz="1600" b="1" dirty="0" smtClean="0">
                <a:solidFill>
                  <a:srgbClr val="000000"/>
                </a:solidFill>
                <a:latin typeface="ＭＳ ゴシック" panose="020B0609070205080204" pitchFamily="49" charset="-128"/>
                <a:ea typeface="ＭＳ ゴシック" panose="020B0609070205080204" pitchFamily="49" charset="-128"/>
              </a:rPr>
              <a:t>        g </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[y,x,1] </a:t>
            </a:r>
            <a:r>
              <a:rPr lang="en-US" altLang="ja-JP"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smtClean="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画素</a:t>
            </a: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en-US" altLang="ja-JP" sz="1600" b="1" dirty="0" err="1">
                <a:solidFill>
                  <a:srgbClr val="008000"/>
                </a:solidFill>
                <a:latin typeface="ＭＳ ゴシック" panose="020B0609070205080204" pitchFamily="49" charset="-128"/>
                <a:ea typeface="ＭＳ ゴシック" panose="020B0609070205080204" pitchFamily="49" charset="-128"/>
              </a:rPr>
              <a:t>y,x</a:t>
            </a: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の</a:t>
            </a:r>
            <a:r>
              <a:rPr lang="en-US" altLang="ja-JP" sz="1600" b="1" dirty="0">
                <a:solidFill>
                  <a:srgbClr val="008000"/>
                </a:solidFill>
                <a:latin typeface="ＭＳ ゴシック" panose="020B0609070205080204" pitchFamily="49" charset="-128"/>
                <a:ea typeface="ＭＳ ゴシック" panose="020B0609070205080204" pitchFamily="49" charset="-128"/>
              </a:rPr>
              <a:t>green</a:t>
            </a:r>
            <a:r>
              <a:rPr lang="ja-JP" altLang="en-US" sz="1600" b="1" dirty="0">
                <a:solidFill>
                  <a:srgbClr val="008000"/>
                </a:solidFill>
                <a:latin typeface="ＭＳ ゴシック" panose="020B0609070205080204" pitchFamily="49" charset="-128"/>
                <a:ea typeface="ＭＳ ゴシック" panose="020B0609070205080204" pitchFamily="49" charset="-128"/>
              </a:rPr>
              <a:t>値</a:t>
            </a:r>
          </a:p>
          <a:p>
            <a:r>
              <a:rPr lang="en-US" altLang="ja-JP" sz="1600" b="1" dirty="0" smtClean="0">
                <a:solidFill>
                  <a:srgbClr val="000000"/>
                </a:solidFill>
                <a:latin typeface="ＭＳ ゴシック" panose="020B0609070205080204" pitchFamily="49" charset="-128"/>
                <a:ea typeface="ＭＳ ゴシック" panose="020B0609070205080204" pitchFamily="49" charset="-128"/>
              </a:rPr>
              <a:t>        b </a:t>
            </a:r>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a:t>
            </a:r>
            <a:r>
              <a:rPr lang="en-US" altLang="ja-JP" sz="1600" b="1" dirty="0">
                <a:solidFill>
                  <a:srgbClr val="000000"/>
                </a:solidFill>
                <a:latin typeface="ＭＳ ゴシック" panose="020B0609070205080204" pitchFamily="49" charset="-128"/>
                <a:ea typeface="ＭＳ ゴシック" panose="020B0609070205080204" pitchFamily="49" charset="-128"/>
              </a:rPr>
              <a:t>[y,x,2] </a:t>
            </a:r>
            <a:r>
              <a:rPr lang="ja-JP" altLang="en-US" sz="1600" b="1" dirty="0">
                <a:solidFill>
                  <a:srgbClr val="000000"/>
                </a:solidFill>
                <a:latin typeface="ＭＳ ゴシック" panose="020B0609070205080204" pitchFamily="49" charset="-128"/>
                <a:ea typeface="ＭＳ ゴシック" panose="020B0609070205080204" pitchFamily="49" charset="-128"/>
              </a:rPr>
              <a:t> </a:t>
            </a:r>
            <a:r>
              <a:rPr lang="ja-JP" altLang="en-US" sz="1600" b="1"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b="1" dirty="0" smtClean="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画素</a:t>
            </a: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en-US" altLang="ja-JP" sz="1600" b="1" dirty="0" err="1">
                <a:solidFill>
                  <a:srgbClr val="008000"/>
                </a:solidFill>
                <a:latin typeface="ＭＳ ゴシック" panose="020B0609070205080204" pitchFamily="49" charset="-128"/>
                <a:ea typeface="ＭＳ ゴシック" panose="020B0609070205080204" pitchFamily="49" charset="-128"/>
              </a:rPr>
              <a:t>y,x</a:t>
            </a:r>
            <a:r>
              <a:rPr lang="en-US" altLang="ja-JP" sz="1600" b="1" dirty="0">
                <a:solidFill>
                  <a:srgbClr val="008000"/>
                </a:solidFill>
                <a:latin typeface="ＭＳ ゴシック" panose="020B0609070205080204" pitchFamily="49" charset="-128"/>
                <a:ea typeface="ＭＳ ゴシック" panose="020B0609070205080204" pitchFamily="49" charset="-128"/>
              </a:rPr>
              <a:t>)</a:t>
            </a:r>
            <a:r>
              <a:rPr lang="ja-JP" altLang="en-US" sz="1600" b="1" dirty="0">
                <a:solidFill>
                  <a:srgbClr val="008000"/>
                </a:solidFill>
                <a:latin typeface="ＭＳ ゴシック" panose="020B0609070205080204" pitchFamily="49" charset="-128"/>
                <a:ea typeface="ＭＳ ゴシック" panose="020B0609070205080204" pitchFamily="49" charset="-128"/>
              </a:rPr>
              <a:t>の</a:t>
            </a:r>
            <a:r>
              <a:rPr lang="en-US" altLang="ja-JP" sz="1600" b="1" dirty="0">
                <a:solidFill>
                  <a:srgbClr val="008000"/>
                </a:solidFill>
                <a:latin typeface="ＭＳ ゴシック" panose="020B0609070205080204" pitchFamily="49" charset="-128"/>
                <a:ea typeface="ＭＳ ゴシック" panose="020B0609070205080204" pitchFamily="49" charset="-128"/>
              </a:rPr>
              <a:t>blue</a:t>
            </a:r>
            <a:r>
              <a:rPr lang="ja-JP" altLang="en-US" sz="1600" b="1" dirty="0" smtClean="0">
                <a:solidFill>
                  <a:srgbClr val="008000"/>
                </a:solidFill>
                <a:latin typeface="ＭＳ ゴシック" panose="020B0609070205080204" pitchFamily="49" charset="-128"/>
                <a:ea typeface="ＭＳ ゴシック" panose="020B0609070205080204" pitchFamily="49" charset="-128"/>
              </a:rPr>
              <a:t>値</a:t>
            </a:r>
            <a:endParaRPr lang="ja-JP" altLang="en-US" sz="1600" b="1" dirty="0">
              <a:solidFill>
                <a:srgbClr val="000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img_gry</a:t>
            </a:r>
            <a:r>
              <a:rPr lang="en-US" altLang="ja-JP" sz="1600" b="1" dirty="0">
                <a:solidFill>
                  <a:srgbClr val="000000"/>
                </a:solidFill>
                <a:latin typeface="ＭＳ ゴシック" panose="020B0609070205080204" pitchFamily="49" charset="-128"/>
                <a:ea typeface="ＭＳ ゴシック" panose="020B0609070205080204" pitchFamily="49" charset="-128"/>
              </a:rPr>
              <a:t>[</a:t>
            </a:r>
            <a:r>
              <a:rPr lang="en-US" altLang="ja-JP" sz="1600" b="1" dirty="0" err="1">
                <a:solidFill>
                  <a:srgbClr val="000000"/>
                </a:solidFill>
                <a:latin typeface="ＭＳ ゴシック" panose="020B0609070205080204" pitchFamily="49" charset="-128"/>
                <a:ea typeface="ＭＳ ゴシック" panose="020B0609070205080204" pitchFamily="49" charset="-128"/>
              </a:rPr>
              <a:t>y,x</a:t>
            </a:r>
            <a:r>
              <a:rPr lang="en-US" altLang="ja-JP" sz="1600" b="1" dirty="0">
                <a:solidFill>
                  <a:srgbClr val="000000"/>
                </a:solidFill>
                <a:latin typeface="ＭＳ ゴシック" panose="020B0609070205080204" pitchFamily="49" charset="-128"/>
                <a:ea typeface="ＭＳ ゴシック" panose="020B0609070205080204" pitchFamily="49" charset="-128"/>
              </a:rPr>
              <a:t>] = r </a:t>
            </a:r>
            <a:r>
              <a:rPr lang="en-US" altLang="ja-JP" sz="1600" b="1" dirty="0">
                <a:solidFill>
                  <a:srgbClr val="008000"/>
                </a:solidFill>
                <a:latin typeface="ＭＳ ゴシック" panose="020B0609070205080204" pitchFamily="49" charset="-128"/>
                <a:ea typeface="ＭＳ ゴシック" panose="020B0609070205080204" pitchFamily="49" charset="-128"/>
              </a:rPr>
              <a:t>#red</a:t>
            </a:r>
            <a:r>
              <a:rPr lang="ja-JP" altLang="en-US" sz="1600" b="1" dirty="0">
                <a:solidFill>
                  <a:srgbClr val="008000"/>
                </a:solidFill>
                <a:latin typeface="ＭＳ ゴシック" panose="020B0609070205080204" pitchFamily="49" charset="-128"/>
                <a:ea typeface="ＭＳ ゴシック" panose="020B0609070205080204" pitchFamily="49" charset="-128"/>
              </a:rPr>
              <a:t>値を代入</a:t>
            </a:r>
          </a:p>
          <a:p>
            <a:r>
              <a:rPr lang="ja-JP" altLang="en-US" sz="1600" b="1" dirty="0">
                <a:solidFill>
                  <a:srgbClr val="000000"/>
                </a:solidFill>
                <a:latin typeface="ＭＳ ゴシック" panose="020B0609070205080204" pitchFamily="49" charset="-128"/>
                <a:ea typeface="ＭＳ ゴシック" panose="020B0609070205080204" pitchFamily="49" charset="-128"/>
              </a:rPr>
              <a:t>        </a:t>
            </a:r>
          </a:p>
          <a:p>
            <a:r>
              <a:rPr lang="en-US" altLang="ja-JP" sz="1600" b="1" dirty="0">
                <a:solidFill>
                  <a:srgbClr val="008000"/>
                </a:solidFill>
                <a:latin typeface="ＭＳ ゴシック" panose="020B0609070205080204" pitchFamily="49" charset="-128"/>
                <a:ea typeface="ＭＳ ゴシック" panose="020B0609070205080204" pitchFamily="49" charset="-128"/>
              </a:rPr>
              <a:t>#display </a:t>
            </a:r>
            <a:r>
              <a:rPr lang="en-US" altLang="ja-JP" sz="1600" b="1" dirty="0" err="1">
                <a:solidFill>
                  <a:srgbClr val="008000"/>
                </a:solidFill>
                <a:latin typeface="ＭＳ ゴシック" panose="020B0609070205080204" pitchFamily="49" charset="-128"/>
                <a:ea typeface="ＭＳ ゴシック" panose="020B0609070205080204" pitchFamily="49" charset="-128"/>
              </a:rPr>
              <a:t>img</a:t>
            </a:r>
            <a:endParaRPr lang="en-US" altLang="ja-JP" sz="1600" b="1" dirty="0">
              <a:solidFill>
                <a:srgbClr val="008000"/>
              </a:solidFill>
              <a:latin typeface="ＭＳ ゴシック" panose="020B0609070205080204" pitchFamily="49" charset="-128"/>
              <a:ea typeface="ＭＳ ゴシック" panose="020B0609070205080204" pitchFamily="49" charset="-128"/>
            </a:endParaRPr>
          </a:p>
          <a:p>
            <a:r>
              <a:rPr lang="en-US" altLang="ja-JP" sz="1600" b="1" dirty="0">
                <a:solidFill>
                  <a:srgbClr val="000000"/>
                </a:solidFill>
                <a:latin typeface="ＭＳ ゴシック" panose="020B0609070205080204" pitchFamily="49" charset="-128"/>
                <a:ea typeface="ＭＳ ゴシック" panose="020B0609070205080204" pitchFamily="49" charset="-128"/>
              </a:rPr>
              <a:t>cv2.imshow(</a:t>
            </a:r>
            <a:r>
              <a:rPr lang="en-US" altLang="ja-JP" sz="1600" b="1" dirty="0">
                <a:solidFill>
                  <a:srgbClr val="A31515"/>
                </a:solidFill>
                <a:latin typeface="ＭＳ ゴシック" panose="020B0609070205080204" pitchFamily="49" charset="-128"/>
                <a:ea typeface="ＭＳ ゴシック" panose="020B0609070205080204" pitchFamily="49" charset="-128"/>
              </a:rPr>
              <a:t>"gray  image"</a:t>
            </a:r>
            <a:r>
              <a:rPr lang="en-US" altLang="ja-JP" sz="1600" b="1" dirty="0">
                <a:solidFill>
                  <a:srgbClr val="000000"/>
                </a:solidFill>
                <a:latin typeface="ＭＳ ゴシック" panose="020B0609070205080204" pitchFamily="49" charset="-128"/>
                <a:ea typeface="ＭＳ ゴシック" panose="020B0609070205080204" pitchFamily="49" charset="-128"/>
              </a:rPr>
              <a:t>, np.uint8( </a:t>
            </a:r>
            <a:r>
              <a:rPr lang="en-US" altLang="ja-JP" sz="1600" b="1" dirty="0" err="1">
                <a:solidFill>
                  <a:srgbClr val="000000"/>
                </a:solidFill>
                <a:latin typeface="ＭＳ ゴシック" panose="020B0609070205080204" pitchFamily="49" charset="-128"/>
                <a:ea typeface="ＭＳ ゴシック" panose="020B0609070205080204" pitchFamily="49" charset="-128"/>
              </a:rPr>
              <a:t>img_gry</a:t>
            </a:r>
            <a:r>
              <a:rPr lang="en-US" altLang="ja-JP" sz="1600" b="1" dirty="0">
                <a:solidFill>
                  <a:srgbClr val="000000"/>
                </a:solidFill>
                <a:latin typeface="ＭＳ ゴシック" panose="020B0609070205080204" pitchFamily="49" charset="-128"/>
                <a:ea typeface="ＭＳ ゴシック" panose="020B0609070205080204" pitchFamily="49" charset="-128"/>
              </a:rPr>
              <a:t>) )</a:t>
            </a:r>
          </a:p>
          <a:p>
            <a:r>
              <a:rPr lang="en-US" altLang="ja-JP" sz="1600" b="1" dirty="0">
                <a:solidFill>
                  <a:srgbClr val="000000"/>
                </a:solidFill>
                <a:latin typeface="ＭＳ ゴシック" panose="020B0609070205080204" pitchFamily="49" charset="-128"/>
                <a:ea typeface="ＭＳ ゴシック" panose="020B0609070205080204" pitchFamily="49" charset="-128"/>
              </a:rPr>
              <a:t>cv2.waitKey()</a:t>
            </a:r>
            <a:endParaRPr lang="en-US" altLang="ja-JP" sz="1600" b="1"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914672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9787" y="307375"/>
            <a:ext cx="8502844" cy="733270"/>
          </a:xfrm>
        </p:spPr>
        <p:txBody>
          <a:bodyPr>
            <a:normAutofit/>
          </a:bodyPr>
          <a:lstStyle/>
          <a:p>
            <a:r>
              <a:rPr lang="en-US" altLang="ja-JP" sz="4000" dirty="0" smtClean="0"/>
              <a:t>Ex13.py </a:t>
            </a:r>
            <a:r>
              <a:rPr lang="ja-JP" altLang="en-US" sz="4000" dirty="0" smtClean="0"/>
              <a:t>画像の作成</a:t>
            </a:r>
            <a:endParaRPr kumimoji="1" lang="ja-JP" altLang="en-US" sz="4000" dirty="0"/>
          </a:p>
        </p:txBody>
      </p:sp>
      <p:sp>
        <p:nvSpPr>
          <p:cNvPr id="3" name="コンテンツ プレースホルダー 2"/>
          <p:cNvSpPr>
            <a:spLocks noGrp="1"/>
          </p:cNvSpPr>
          <p:nvPr>
            <p:ph idx="1"/>
          </p:nvPr>
        </p:nvSpPr>
        <p:spPr>
          <a:xfrm>
            <a:off x="509787" y="1285971"/>
            <a:ext cx="5527456" cy="5296829"/>
          </a:xfrm>
        </p:spPr>
        <p:txBody>
          <a:bodyPr>
            <a:normAutofit/>
          </a:bodyPr>
          <a:lstStyle/>
          <a:p>
            <a:pPr marL="0" indent="0">
              <a:buNone/>
            </a:pPr>
            <a:r>
              <a:rPr lang="ja-JP" altLang="en-US" sz="2000" b="1" dirty="0">
                <a:solidFill>
                  <a:srgbClr val="C00000"/>
                </a:solidFill>
              </a:rPr>
              <a:t>実習 </a:t>
            </a:r>
            <a:r>
              <a:rPr lang="en-US" altLang="ja-JP" sz="2000" b="1" dirty="0">
                <a:solidFill>
                  <a:srgbClr val="C00000"/>
                </a:solidFill>
              </a:rPr>
              <a:t>: </a:t>
            </a:r>
            <a:r>
              <a:rPr lang="ja-JP" altLang="en-US" sz="2000" b="1" dirty="0">
                <a:solidFill>
                  <a:srgbClr val="C00000"/>
                </a:solidFill>
              </a:rPr>
              <a:t>右の</a:t>
            </a:r>
            <a:r>
              <a:rPr lang="ja-JP" altLang="en-US" sz="2000" b="1" dirty="0" smtClean="0">
                <a:solidFill>
                  <a:srgbClr val="C00000"/>
                </a:solidFill>
              </a:rPr>
              <a:t>コードを</a:t>
            </a:r>
            <a:r>
              <a:rPr lang="ja-JP" altLang="en-US" sz="2000" b="1" dirty="0">
                <a:solidFill>
                  <a:srgbClr val="C00000"/>
                </a:solidFill>
              </a:rPr>
              <a:t>実行</a:t>
            </a:r>
            <a:r>
              <a:rPr lang="ja-JP" altLang="en-US" sz="2000" b="1" dirty="0" smtClean="0">
                <a:solidFill>
                  <a:srgbClr val="C00000"/>
                </a:solidFill>
              </a:rPr>
              <a:t>し，縦</a:t>
            </a:r>
            <a:r>
              <a:rPr lang="ja-JP" altLang="en-US" sz="2000" b="1" dirty="0" err="1" smtClean="0">
                <a:solidFill>
                  <a:srgbClr val="C00000"/>
                </a:solidFill>
              </a:rPr>
              <a:t>じま</a:t>
            </a:r>
            <a:r>
              <a:rPr lang="ja-JP" altLang="en-US" sz="2000" b="1" dirty="0" smtClean="0">
                <a:solidFill>
                  <a:srgbClr val="C00000"/>
                </a:solidFill>
              </a:rPr>
              <a:t>画像が現れることを確認してください</a:t>
            </a:r>
            <a:endParaRPr lang="en-US" altLang="ja-JP" sz="2000" b="1" dirty="0" smtClean="0">
              <a:solidFill>
                <a:srgbClr val="C00000"/>
              </a:solidFill>
            </a:endParaRPr>
          </a:p>
          <a:p>
            <a:pPr marL="0" indent="0">
              <a:buNone/>
            </a:pPr>
            <a:endParaRPr lang="en-US" altLang="ja-JP" sz="2000" b="1" dirty="0">
              <a:solidFill>
                <a:srgbClr val="C00000"/>
              </a:solidFill>
            </a:endParaRPr>
          </a:p>
          <a:p>
            <a:pPr marL="0" indent="0">
              <a:buNone/>
            </a:pPr>
            <a:r>
              <a:rPr lang="en-US" altLang="ja-JP" sz="2000" dirty="0" smtClean="0">
                <a:solidFill>
                  <a:srgbClr val="00B050"/>
                </a:solidFill>
              </a:rPr>
              <a:t>※</a:t>
            </a:r>
            <a:r>
              <a:rPr lang="ja-JP" altLang="en-US" sz="2000" dirty="0" smtClean="0">
                <a:solidFill>
                  <a:srgbClr val="00B050"/>
                </a:solidFill>
              </a:rPr>
              <a:t>グレースケール画像は</a:t>
            </a:r>
            <a:r>
              <a:rPr lang="en-US" altLang="ja-JP" sz="2000" dirty="0" smtClean="0">
                <a:solidFill>
                  <a:srgbClr val="00B050"/>
                </a:solidFill>
              </a:rPr>
              <a:t>2</a:t>
            </a:r>
            <a:r>
              <a:rPr lang="ja-JP" altLang="en-US" sz="2000" dirty="0" smtClean="0">
                <a:solidFill>
                  <a:srgbClr val="00B050"/>
                </a:solidFill>
              </a:rPr>
              <a:t>次元行列となります</a:t>
            </a:r>
            <a:endParaRPr lang="en-US" altLang="ja-JP" sz="2000" dirty="0" smtClean="0">
              <a:solidFill>
                <a:srgbClr val="00B050"/>
              </a:solidFill>
            </a:endParaRPr>
          </a:p>
          <a:p>
            <a:pPr marL="0" indent="0">
              <a:buNone/>
            </a:pPr>
            <a:endParaRPr lang="en-US" altLang="ja-JP" sz="2000" dirty="0" smtClean="0">
              <a:solidFill>
                <a:srgbClr val="00B050"/>
              </a:solidFill>
            </a:endParaRPr>
          </a:p>
          <a:p>
            <a:pPr marL="0" indent="0">
              <a:buNone/>
            </a:pPr>
            <a:r>
              <a:rPr lang="ja-JP" altLang="en-US" sz="2000" b="1" dirty="0" smtClean="0">
                <a:solidFill>
                  <a:srgbClr val="00B050"/>
                </a:solidFill>
              </a:rPr>
              <a:t>スライス</a:t>
            </a:r>
            <a:r>
              <a:rPr lang="ja-JP" altLang="en-US" sz="2000" b="1" dirty="0">
                <a:solidFill>
                  <a:srgbClr val="00B050"/>
                </a:solidFill>
              </a:rPr>
              <a:t>表現</a:t>
            </a:r>
            <a:endParaRPr lang="en-US" altLang="ja-JP" sz="2000" b="1" dirty="0" smtClean="0">
              <a:solidFill>
                <a:srgbClr val="00B050"/>
              </a:solidFill>
            </a:endParaRPr>
          </a:p>
          <a:p>
            <a:pPr marL="0" indent="0">
              <a:buNone/>
            </a:pPr>
            <a:r>
              <a:rPr lang="en-US" altLang="ja-JP" sz="2000" dirty="0" smtClean="0">
                <a:solidFill>
                  <a:srgbClr val="00B050"/>
                </a:solidFill>
              </a:rPr>
              <a:t>※ </a:t>
            </a:r>
            <a:r>
              <a:rPr lang="en-US" altLang="ja-JP" sz="2000" dirty="0" err="1" smtClean="0">
                <a:solidFill>
                  <a:srgbClr val="00B050"/>
                </a:solidFill>
              </a:rPr>
              <a:t>img</a:t>
            </a:r>
            <a:r>
              <a:rPr lang="en-US" altLang="ja-JP" sz="2000" dirty="0" smtClean="0">
                <a:solidFill>
                  <a:srgbClr val="00B050"/>
                </a:solidFill>
              </a:rPr>
              <a:t>[10:20, 30:40] </a:t>
            </a:r>
            <a:r>
              <a:rPr lang="ja-JP" altLang="en-US" sz="2000" dirty="0" smtClean="0">
                <a:solidFill>
                  <a:srgbClr val="00B050"/>
                </a:solidFill>
              </a:rPr>
              <a:t>とすると</a:t>
            </a:r>
            <a:endParaRPr lang="en-US" altLang="ja-JP" sz="2000" dirty="0" smtClean="0">
              <a:solidFill>
                <a:srgbClr val="00B050"/>
              </a:solidFill>
            </a:endParaRPr>
          </a:p>
          <a:p>
            <a:pPr marL="0" indent="0">
              <a:buNone/>
            </a:pPr>
            <a:r>
              <a:rPr lang="ja-JP" altLang="en-US" sz="2000" dirty="0">
                <a:solidFill>
                  <a:srgbClr val="00B050"/>
                </a:solidFill>
              </a:rPr>
              <a:t>　</a:t>
            </a:r>
            <a:r>
              <a:rPr lang="ja-JP" altLang="en-US" sz="2000" dirty="0" smtClean="0">
                <a:solidFill>
                  <a:srgbClr val="00B050"/>
                </a:solidFill>
              </a:rPr>
              <a:t>　</a:t>
            </a:r>
            <a:r>
              <a:rPr lang="en-US" altLang="ja-JP" sz="2000" dirty="0" smtClean="0">
                <a:solidFill>
                  <a:srgbClr val="00B050"/>
                </a:solidFill>
              </a:rPr>
              <a:t>y = 10~19, x=30~39 </a:t>
            </a:r>
          </a:p>
          <a:p>
            <a:pPr marL="0" indent="0">
              <a:buNone/>
            </a:pPr>
            <a:r>
              <a:rPr lang="ja-JP" altLang="en-US" sz="2000" dirty="0" smtClean="0">
                <a:solidFill>
                  <a:srgbClr val="00B050"/>
                </a:solidFill>
              </a:rPr>
              <a:t>の矩形画像にアクセスできます</a:t>
            </a:r>
            <a:endParaRPr lang="en-US" altLang="ja-JP" sz="2000" dirty="0">
              <a:solidFill>
                <a:srgbClr val="00B050"/>
              </a:solidFill>
            </a:endParaRPr>
          </a:p>
          <a:p>
            <a:pPr marL="0" indent="0">
              <a:buNone/>
            </a:pPr>
            <a:r>
              <a:rPr lang="en-US" altLang="ja-JP" sz="2000" dirty="0" smtClean="0">
                <a:solidFill>
                  <a:srgbClr val="00B050"/>
                </a:solidFill>
              </a:rPr>
              <a:t>※</a:t>
            </a:r>
            <a:r>
              <a:rPr lang="en-US" altLang="ja-JP" sz="2000" dirty="0">
                <a:solidFill>
                  <a:srgbClr val="00B050"/>
                </a:solidFill>
              </a:rPr>
              <a:t> </a:t>
            </a:r>
            <a:r>
              <a:rPr lang="en-US" altLang="ja-JP" sz="2000" dirty="0" err="1">
                <a:solidFill>
                  <a:srgbClr val="00B050"/>
                </a:solidFill>
              </a:rPr>
              <a:t>img</a:t>
            </a:r>
            <a:r>
              <a:rPr lang="en-US" altLang="ja-JP" sz="2000" dirty="0">
                <a:solidFill>
                  <a:srgbClr val="00B050"/>
                </a:solidFill>
              </a:rPr>
              <a:t>[10:20, 30:40</a:t>
            </a:r>
            <a:r>
              <a:rPr lang="en-US" altLang="ja-JP" sz="2000" dirty="0" smtClean="0">
                <a:solidFill>
                  <a:srgbClr val="00B050"/>
                </a:solidFill>
              </a:rPr>
              <a:t>] = 10</a:t>
            </a:r>
            <a:r>
              <a:rPr lang="ja-JP" altLang="en-US" sz="2000" dirty="0" smtClean="0">
                <a:solidFill>
                  <a:srgbClr val="00B050"/>
                </a:solidFill>
              </a:rPr>
              <a:t> とすると矩形領域を値</a:t>
            </a:r>
            <a:r>
              <a:rPr lang="en-US" altLang="ja-JP" sz="2000" dirty="0" smtClean="0">
                <a:solidFill>
                  <a:srgbClr val="00B050"/>
                </a:solidFill>
              </a:rPr>
              <a:t>10</a:t>
            </a:r>
            <a:r>
              <a:rPr lang="ja-JP" altLang="en-US" sz="2000" dirty="0" smtClean="0">
                <a:solidFill>
                  <a:srgbClr val="00B050"/>
                </a:solidFill>
              </a:rPr>
              <a:t>で埋められます</a:t>
            </a:r>
            <a:endParaRPr lang="en-US" altLang="ja-JP" sz="2000" dirty="0">
              <a:solidFill>
                <a:srgbClr val="00B050"/>
              </a:solidFill>
            </a:endParaRPr>
          </a:p>
          <a:p>
            <a:pPr marL="0" indent="0">
              <a:buNone/>
            </a:pPr>
            <a:endParaRPr lang="en-US" altLang="ja-JP" sz="2000" b="1" dirty="0">
              <a:solidFill>
                <a:srgbClr val="C00000"/>
              </a:solidFill>
            </a:endParaRPr>
          </a:p>
          <a:p>
            <a:endParaRPr kumimoji="1" lang="ja-JP" altLang="en-US" sz="2000" dirty="0">
              <a:solidFill>
                <a:srgbClr val="FF0000"/>
              </a:solidFill>
            </a:endParaRPr>
          </a:p>
        </p:txBody>
      </p:sp>
      <p:sp>
        <p:nvSpPr>
          <p:cNvPr id="4" name="正方形/長方形 3"/>
          <p:cNvSpPr/>
          <p:nvPr/>
        </p:nvSpPr>
        <p:spPr>
          <a:xfrm>
            <a:off x="6352444" y="674010"/>
            <a:ext cx="5320374" cy="5755422"/>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dirty="0">
                <a:solidFill>
                  <a:srgbClr val="008000"/>
                </a:solidFill>
                <a:latin typeface="ＭＳ ゴシック" panose="020B0609070205080204" pitchFamily="49" charset="-128"/>
                <a:ea typeface="ＭＳ ゴシック" panose="020B0609070205080204" pitchFamily="49" charset="-128"/>
              </a:rPr>
              <a:t># ex13.py</a:t>
            </a:r>
          </a:p>
          <a:p>
            <a:r>
              <a:rPr lang="en-US" altLang="ja-JP" sz="1600" dirty="0">
                <a:solidFill>
                  <a:srgbClr val="0000FF"/>
                </a:solidFill>
                <a:latin typeface="ＭＳ ゴシック" panose="020B0609070205080204" pitchFamily="49" charset="-128"/>
                <a:ea typeface="ＭＳ ゴシック" panose="020B0609070205080204" pitchFamily="49" charset="-128"/>
              </a:rPr>
              <a:t>import</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numpy</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as</a:t>
            </a:r>
            <a:r>
              <a:rPr lang="en-US" altLang="ja-JP" sz="1600" dirty="0">
                <a:solidFill>
                  <a:srgbClr val="000000"/>
                </a:solidFill>
                <a:latin typeface="ＭＳ ゴシック" panose="020B0609070205080204" pitchFamily="49" charset="-128"/>
                <a:ea typeface="ＭＳ ゴシック" panose="020B0609070205080204" pitchFamily="49" charset="-128"/>
              </a:rPr>
              <a:t> np</a:t>
            </a:r>
          </a:p>
          <a:p>
            <a:r>
              <a:rPr lang="en-US" altLang="ja-JP" sz="1600" dirty="0">
                <a:solidFill>
                  <a:srgbClr val="0000FF"/>
                </a:solidFill>
                <a:latin typeface="ＭＳ ゴシック" panose="020B0609070205080204" pitchFamily="49" charset="-128"/>
                <a:ea typeface="ＭＳ ゴシック" panose="020B0609070205080204" pitchFamily="49" charset="-128"/>
              </a:rPr>
              <a:t>import</a:t>
            </a:r>
            <a:r>
              <a:rPr lang="en-US" altLang="ja-JP" sz="1600" dirty="0">
                <a:solidFill>
                  <a:srgbClr val="000000"/>
                </a:solidFill>
                <a:latin typeface="ＭＳ ゴシック" panose="020B0609070205080204" pitchFamily="49" charset="-128"/>
                <a:ea typeface="ＭＳ ゴシック" panose="020B0609070205080204" pitchFamily="49" charset="-128"/>
              </a:rPr>
              <a:t> cv2</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8000"/>
                </a:solidFill>
                <a:latin typeface="ＭＳ ゴシック" panose="020B0609070205080204" pitchFamily="49" charset="-128"/>
                <a:ea typeface="ＭＳ ゴシック" panose="020B0609070205080204" pitchFamily="49" charset="-128"/>
              </a:rPr>
              <a:t>#</a:t>
            </a:r>
            <a:r>
              <a:rPr lang="ja-JP" altLang="en-US" sz="1600" dirty="0">
                <a:solidFill>
                  <a:srgbClr val="008000"/>
                </a:solidFill>
                <a:latin typeface="ＭＳ ゴシック" panose="020B0609070205080204" pitchFamily="49" charset="-128"/>
                <a:ea typeface="ＭＳ ゴシック" panose="020B0609070205080204" pitchFamily="49" charset="-128"/>
              </a:rPr>
              <a:t>サイズ</a:t>
            </a:r>
            <a:r>
              <a:rPr lang="en-US" altLang="ja-JP" sz="1600" dirty="0">
                <a:solidFill>
                  <a:srgbClr val="008000"/>
                </a:solidFill>
                <a:latin typeface="ＭＳ ゴシック" panose="020B0609070205080204" pitchFamily="49" charset="-128"/>
                <a:ea typeface="ＭＳ ゴシック" panose="020B0609070205080204" pitchFamily="49" charset="-128"/>
              </a:rPr>
              <a:t>200x200</a:t>
            </a:r>
            <a:r>
              <a:rPr lang="ja-JP" altLang="en-US" sz="1600" dirty="0">
                <a:solidFill>
                  <a:srgbClr val="008000"/>
                </a:solidFill>
                <a:latin typeface="ＭＳ ゴシック" panose="020B0609070205080204" pitchFamily="49" charset="-128"/>
                <a:ea typeface="ＭＳ ゴシック" panose="020B0609070205080204" pitchFamily="49" charset="-128"/>
              </a:rPr>
              <a:t>の画像を作成</a:t>
            </a:r>
          </a:p>
          <a:p>
            <a:r>
              <a:rPr lang="en-US" altLang="ja-JP" sz="1600" dirty="0">
                <a:solidFill>
                  <a:srgbClr val="000000"/>
                </a:solidFill>
                <a:latin typeface="ＭＳ ゴシック" panose="020B0609070205080204" pitchFamily="49" charset="-128"/>
                <a:ea typeface="ＭＳ ゴシック" panose="020B0609070205080204" pitchFamily="49" charset="-128"/>
              </a:rPr>
              <a:t>N = 200</a:t>
            </a:r>
          </a:p>
          <a:p>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 = </a:t>
            </a:r>
            <a:r>
              <a:rPr lang="en-US" altLang="ja-JP" sz="1600" dirty="0" err="1">
                <a:solidFill>
                  <a:srgbClr val="000000"/>
                </a:solidFill>
                <a:latin typeface="ＭＳ ゴシック" panose="020B0609070205080204" pitchFamily="49" charset="-128"/>
                <a:ea typeface="ＭＳ ゴシック" panose="020B0609070205080204" pitchFamily="49" charset="-128"/>
              </a:rPr>
              <a:t>np.zeros</a:t>
            </a:r>
            <a:r>
              <a:rPr lang="en-US" altLang="ja-JP" sz="1600" dirty="0">
                <a:solidFill>
                  <a:srgbClr val="000000"/>
                </a:solidFill>
                <a:latin typeface="ＭＳ ゴシック" panose="020B0609070205080204" pitchFamily="49" charset="-128"/>
                <a:ea typeface="ＭＳ ゴシック" panose="020B0609070205080204" pitchFamily="49" charset="-128"/>
              </a:rPr>
              <a:t>( (N,N), np.uint8 )</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8000"/>
                </a:solidFill>
                <a:latin typeface="ＭＳ ゴシック" panose="020B0609070205080204" pitchFamily="49" charset="-128"/>
                <a:ea typeface="ＭＳ ゴシック" panose="020B0609070205080204" pitchFamily="49" charset="-128"/>
              </a:rPr>
              <a:t>#</a:t>
            </a:r>
            <a:r>
              <a:rPr lang="ja-JP" altLang="en-US" sz="1600" dirty="0">
                <a:solidFill>
                  <a:srgbClr val="008000"/>
                </a:solidFill>
                <a:latin typeface="ＭＳ ゴシック" panose="020B0609070205080204" pitchFamily="49" charset="-128"/>
                <a:ea typeface="ＭＳ ゴシック" panose="020B0609070205080204" pitchFamily="49" charset="-128"/>
              </a:rPr>
              <a:t>画素値代入</a:t>
            </a:r>
            <a:r>
              <a:rPr lang="en-US" altLang="ja-JP" sz="1600" dirty="0">
                <a:solidFill>
                  <a:srgbClr val="008000"/>
                </a:solidFill>
                <a:latin typeface="ＭＳ ゴシック" panose="020B0609070205080204" pitchFamily="49" charset="-128"/>
                <a:ea typeface="ＭＳ ゴシック" panose="020B0609070205080204" pitchFamily="49" charset="-128"/>
              </a:rPr>
              <a:t>(</a:t>
            </a:r>
            <a:r>
              <a:rPr lang="ja-JP" altLang="en-US" sz="1600" dirty="0">
                <a:solidFill>
                  <a:srgbClr val="008000"/>
                </a:solidFill>
                <a:latin typeface="ＭＳ ゴシック" panose="020B0609070205080204" pitchFamily="49" charset="-128"/>
                <a:ea typeface="ＭＳ ゴシック" panose="020B0609070205080204" pitchFamily="49" charset="-128"/>
              </a:rPr>
              <a:t>縦</a:t>
            </a:r>
            <a:r>
              <a:rPr lang="ja-JP" altLang="en-US" sz="1600" dirty="0" err="1">
                <a:solidFill>
                  <a:srgbClr val="008000"/>
                </a:solidFill>
                <a:latin typeface="ＭＳ ゴシック" panose="020B0609070205080204" pitchFamily="49" charset="-128"/>
                <a:ea typeface="ＭＳ ゴシック" panose="020B0609070205080204" pitchFamily="49" charset="-128"/>
              </a:rPr>
              <a:t>じま</a:t>
            </a:r>
            <a:r>
              <a:rPr lang="en-US" altLang="ja-JP" sz="1600" dirty="0">
                <a:solidFill>
                  <a:srgbClr val="008000"/>
                </a:solidFill>
                <a:latin typeface="ＭＳ ゴシック" panose="020B0609070205080204" pitchFamily="49" charset="-128"/>
                <a:ea typeface="ＭＳ ゴシック" panose="020B0609070205080204" pitchFamily="49" charset="-128"/>
              </a:rPr>
              <a:t>)</a:t>
            </a:r>
          </a:p>
          <a:p>
            <a:r>
              <a:rPr lang="en-US" altLang="ja-JP" sz="1600" dirty="0">
                <a:solidFill>
                  <a:srgbClr val="0000FF"/>
                </a:solidFill>
                <a:latin typeface="ＭＳ ゴシック" panose="020B0609070205080204" pitchFamily="49" charset="-128"/>
                <a:ea typeface="ＭＳ ゴシック" panose="020B0609070205080204" pitchFamily="49" charset="-128"/>
              </a:rPr>
              <a:t>for</a:t>
            </a:r>
            <a:r>
              <a:rPr lang="en-US" altLang="ja-JP" sz="1600" dirty="0">
                <a:solidFill>
                  <a:srgbClr val="000000"/>
                </a:solidFill>
                <a:latin typeface="ＭＳ ゴシック" panose="020B0609070205080204" pitchFamily="49" charset="-128"/>
                <a:ea typeface="ＭＳ ゴシック" panose="020B0609070205080204" pitchFamily="49" charset="-128"/>
              </a:rPr>
              <a:t> y in range(N) : </a:t>
            </a:r>
          </a:p>
          <a:p>
            <a:r>
              <a:rPr lang="en-US" altLang="ja-JP" sz="1600" dirty="0" smtClean="0">
                <a:solidFill>
                  <a:srgbClr val="0000FF"/>
                </a:solidFill>
                <a:latin typeface="ＭＳ ゴシック" panose="020B0609070205080204" pitchFamily="49" charset="-128"/>
                <a:ea typeface="ＭＳ ゴシック" panose="020B0609070205080204" pitchFamily="49" charset="-128"/>
              </a:rPr>
              <a:t>    for</a:t>
            </a:r>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00"/>
                </a:solidFill>
                <a:latin typeface="ＭＳ ゴシック" panose="020B0609070205080204" pitchFamily="49" charset="-128"/>
                <a:ea typeface="ＭＳ ゴシック" panose="020B0609070205080204" pitchFamily="49" charset="-128"/>
              </a:rPr>
              <a:t>x in range(N) :</a:t>
            </a:r>
          </a:p>
          <a:p>
            <a:r>
              <a:rPr lang="en-US" altLang="ja-JP" sz="1600" dirty="0" smtClean="0">
                <a:solidFill>
                  <a:srgbClr val="0000FF"/>
                </a:solidFill>
                <a:latin typeface="ＭＳ ゴシック" panose="020B0609070205080204" pitchFamily="49" charset="-128"/>
                <a:ea typeface="ＭＳ ゴシック" panose="020B0609070205080204" pitchFamily="49" charset="-128"/>
              </a:rPr>
              <a:t>        if</a:t>
            </a:r>
            <a:r>
              <a:rPr lang="en-US" altLang="ja-JP" sz="1600" dirty="0">
                <a:solidFill>
                  <a:srgbClr val="000000"/>
                </a:solidFill>
                <a:latin typeface="ＭＳ ゴシック" panose="020B0609070205080204" pitchFamily="49" charset="-128"/>
                <a:ea typeface="ＭＳ ゴシック" panose="020B0609070205080204" pitchFamily="49" charset="-128"/>
              </a:rPr>
              <a:t>( x % 2==0) : </a:t>
            </a:r>
          </a:p>
          <a:p>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err="1" smtClean="0">
                <a:solidFill>
                  <a:srgbClr val="000000"/>
                </a:solidFill>
                <a:latin typeface="ＭＳ ゴシック" panose="020B0609070205080204" pitchFamily="49" charset="-128"/>
                <a:ea typeface="ＭＳ ゴシック" panose="020B0609070205080204" pitchFamily="49" charset="-128"/>
              </a:rPr>
              <a:t>img</a:t>
            </a:r>
            <a:r>
              <a:rPr lang="en-US" altLang="ja-JP" sz="1600" dirty="0" smtClean="0">
                <a:solidFill>
                  <a:srgbClr val="000000"/>
                </a:solidFill>
                <a:latin typeface="ＭＳ ゴシック" panose="020B0609070205080204" pitchFamily="49" charset="-128"/>
                <a:ea typeface="ＭＳ ゴシック" panose="020B0609070205080204" pitchFamily="49" charset="-128"/>
              </a:rPr>
              <a:t>[</a:t>
            </a:r>
            <a:r>
              <a:rPr lang="en-US" altLang="ja-JP" sz="1600" dirty="0" err="1" smtClean="0">
                <a:solidFill>
                  <a:srgbClr val="000000"/>
                </a:solidFill>
                <a:latin typeface="ＭＳ ゴシック" panose="020B0609070205080204" pitchFamily="49" charset="-128"/>
                <a:ea typeface="ＭＳ ゴシック" panose="020B0609070205080204" pitchFamily="49" charset="-128"/>
              </a:rPr>
              <a:t>y,x</a:t>
            </a:r>
            <a:r>
              <a:rPr lang="en-US" altLang="ja-JP" sz="1600" dirty="0">
                <a:solidFill>
                  <a:srgbClr val="000000"/>
                </a:solidFill>
                <a:latin typeface="ＭＳ ゴシック" panose="020B0609070205080204" pitchFamily="49" charset="-128"/>
                <a:ea typeface="ＭＳ ゴシック" panose="020B0609070205080204" pitchFamily="49" charset="-128"/>
              </a:rPr>
              <a:t>] = x</a:t>
            </a:r>
          </a:p>
          <a:p>
            <a:r>
              <a:rPr lang="en-US" altLang="ja-JP" sz="1600" dirty="0" smtClean="0">
                <a:solidFill>
                  <a:srgbClr val="0000FF"/>
                </a:solidFill>
                <a:latin typeface="ＭＳ ゴシック" panose="020B0609070205080204" pitchFamily="49" charset="-128"/>
                <a:ea typeface="ＭＳ ゴシック" panose="020B0609070205080204" pitchFamily="49" charset="-128"/>
              </a:rPr>
              <a:t>        else</a:t>
            </a:r>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err="1" smtClean="0">
                <a:solidFill>
                  <a:srgbClr val="000000"/>
                </a:solidFill>
                <a:latin typeface="ＭＳ ゴシック" panose="020B0609070205080204" pitchFamily="49" charset="-128"/>
                <a:ea typeface="ＭＳ ゴシック" panose="020B0609070205080204" pitchFamily="49" charset="-128"/>
              </a:rPr>
              <a:t>img</a:t>
            </a:r>
            <a:r>
              <a:rPr lang="en-US" altLang="ja-JP" sz="1600" dirty="0" smtClean="0">
                <a:solidFill>
                  <a:srgbClr val="000000"/>
                </a:solidFill>
                <a:latin typeface="ＭＳ ゴシック" panose="020B0609070205080204" pitchFamily="49" charset="-128"/>
                <a:ea typeface="ＭＳ ゴシック" panose="020B0609070205080204" pitchFamily="49" charset="-128"/>
              </a:rPr>
              <a:t>[</a:t>
            </a:r>
            <a:r>
              <a:rPr lang="en-US" altLang="ja-JP" sz="1600" dirty="0" err="1" smtClean="0">
                <a:solidFill>
                  <a:srgbClr val="000000"/>
                </a:solidFill>
                <a:latin typeface="ＭＳ ゴシック" panose="020B0609070205080204" pitchFamily="49" charset="-128"/>
                <a:ea typeface="ＭＳ ゴシック" panose="020B0609070205080204" pitchFamily="49" charset="-128"/>
              </a:rPr>
              <a:t>y,x</a:t>
            </a:r>
            <a:r>
              <a:rPr lang="en-US" altLang="ja-JP" sz="1600" dirty="0">
                <a:solidFill>
                  <a:srgbClr val="000000"/>
                </a:solidFill>
                <a:latin typeface="ＭＳ ゴシック" panose="020B0609070205080204" pitchFamily="49" charset="-128"/>
                <a:ea typeface="ＭＳ ゴシック" panose="020B0609070205080204" pitchFamily="49" charset="-128"/>
              </a:rPr>
              <a:t>] = 255</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8000"/>
                </a:solidFill>
                <a:latin typeface="ＭＳ ゴシック" panose="020B0609070205080204" pitchFamily="49" charset="-128"/>
                <a:ea typeface="ＭＳ ゴシック" panose="020B0609070205080204" pitchFamily="49" charset="-128"/>
              </a:rPr>
              <a:t>#</a:t>
            </a:r>
            <a:r>
              <a:rPr lang="ja-JP" altLang="en-US" sz="1600" dirty="0">
                <a:solidFill>
                  <a:srgbClr val="008000"/>
                </a:solidFill>
                <a:latin typeface="ＭＳ ゴシック" panose="020B0609070205080204" pitchFamily="49" charset="-128"/>
                <a:ea typeface="ＭＳ ゴシック" panose="020B0609070205080204" pitchFamily="49" charset="-128"/>
              </a:rPr>
              <a:t>矩形領域に一度で代入も可能</a:t>
            </a:r>
            <a:r>
              <a:rPr lang="en-US" altLang="ja-JP" sz="1600" dirty="0">
                <a:solidFill>
                  <a:srgbClr val="008000"/>
                </a:solidFill>
                <a:latin typeface="ＭＳ ゴシック" panose="020B0609070205080204" pitchFamily="49" charset="-128"/>
                <a:ea typeface="ＭＳ ゴシック" panose="020B0609070205080204" pitchFamily="49" charset="-128"/>
              </a:rPr>
              <a:t>(</a:t>
            </a:r>
            <a:r>
              <a:rPr lang="ja-JP" altLang="en-US" sz="1600" dirty="0">
                <a:solidFill>
                  <a:srgbClr val="008000"/>
                </a:solidFill>
                <a:latin typeface="ＭＳ ゴシック" panose="020B0609070205080204" pitchFamily="49" charset="-128"/>
                <a:ea typeface="ＭＳ ゴシック" panose="020B0609070205080204" pitchFamily="49" charset="-128"/>
              </a:rPr>
              <a:t>スライス表現</a:t>
            </a:r>
            <a:r>
              <a:rPr lang="en-US" altLang="ja-JP" sz="1600" dirty="0">
                <a:solidFill>
                  <a:srgbClr val="008000"/>
                </a:solidFill>
                <a:latin typeface="ＭＳ ゴシック" panose="020B0609070205080204" pitchFamily="49" charset="-128"/>
                <a:ea typeface="ＭＳ ゴシック" panose="020B0609070205080204" pitchFamily="49" charset="-128"/>
              </a:rPr>
              <a:t>)        </a:t>
            </a:r>
          </a:p>
          <a:p>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[50:60, 50:70] = 255</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8000"/>
                </a:solidFill>
                <a:latin typeface="ＭＳ ゴシック" panose="020B0609070205080204" pitchFamily="49" charset="-128"/>
                <a:ea typeface="ＭＳ ゴシック" panose="020B0609070205080204" pitchFamily="49" charset="-128"/>
              </a:rPr>
              <a:t>#display </a:t>
            </a:r>
            <a:r>
              <a:rPr lang="en-US" altLang="ja-JP" sz="1600" dirty="0" err="1">
                <a:solidFill>
                  <a:srgbClr val="008000"/>
                </a:solidFill>
                <a:latin typeface="ＭＳ ゴシック" panose="020B0609070205080204" pitchFamily="49" charset="-128"/>
                <a:ea typeface="ＭＳ ゴシック" panose="020B0609070205080204" pitchFamily="49" charset="-128"/>
              </a:rPr>
              <a:t>img</a:t>
            </a:r>
            <a:endParaRPr lang="en-US" altLang="ja-JP" sz="1600" dirty="0">
              <a:solidFill>
                <a:srgbClr val="008000"/>
              </a:solidFill>
              <a:latin typeface="ＭＳ ゴシック" panose="020B0609070205080204" pitchFamily="49" charset="-128"/>
              <a:ea typeface="ＭＳ ゴシック" panose="020B0609070205080204" pitchFamily="49" charset="-128"/>
            </a:endParaRPr>
          </a:p>
          <a:p>
            <a:r>
              <a:rPr lang="en-US" altLang="ja-JP" sz="1600" dirty="0">
                <a:solidFill>
                  <a:srgbClr val="000000"/>
                </a:solidFill>
                <a:latin typeface="ＭＳ ゴシック" panose="020B0609070205080204" pitchFamily="49" charset="-128"/>
                <a:ea typeface="ＭＳ ゴシック" panose="020B0609070205080204" pitchFamily="49" charset="-128"/>
              </a:rPr>
              <a:t>cv2.imshow(</a:t>
            </a:r>
            <a:r>
              <a:rPr lang="en-US" altLang="ja-JP" sz="1600" dirty="0">
                <a:solidFill>
                  <a:srgbClr val="A31515"/>
                </a:solidFill>
                <a:latin typeface="ＭＳ ゴシック" panose="020B0609070205080204" pitchFamily="49" charset="-128"/>
                <a:ea typeface="ＭＳ ゴシック" panose="020B0609070205080204" pitchFamily="49" charset="-128"/>
              </a:rPr>
              <a:t>"image"</a:t>
            </a:r>
            <a:r>
              <a:rPr lang="en-US" altLang="ja-JP" sz="1600" dirty="0">
                <a:solidFill>
                  <a:srgbClr val="000000"/>
                </a:solidFill>
                <a:latin typeface="ＭＳ ゴシック" panose="020B0609070205080204" pitchFamily="49" charset="-128"/>
                <a:ea typeface="ＭＳ ゴシック" panose="020B0609070205080204" pitchFamily="49" charset="-128"/>
              </a:rPr>
              <a:t>, np.uint8( </a:t>
            </a:r>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 )</a:t>
            </a:r>
          </a:p>
          <a:p>
            <a:r>
              <a:rPr lang="en-US" altLang="ja-JP" sz="1600" dirty="0">
                <a:solidFill>
                  <a:srgbClr val="000000"/>
                </a:solidFill>
                <a:latin typeface="ＭＳ ゴシック" panose="020B0609070205080204" pitchFamily="49" charset="-128"/>
                <a:ea typeface="ＭＳ ゴシック" panose="020B0609070205080204" pitchFamily="49" charset="-128"/>
              </a:rPr>
              <a:t>cv2.waitKey()</a:t>
            </a:r>
            <a:endParaRPr lang="en-US" altLang="ja-JP" sz="1600" b="1"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560479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9787" y="307375"/>
            <a:ext cx="8502844" cy="733270"/>
          </a:xfrm>
        </p:spPr>
        <p:txBody>
          <a:bodyPr>
            <a:normAutofit/>
          </a:bodyPr>
          <a:lstStyle/>
          <a:p>
            <a:r>
              <a:rPr lang="ja-JP" altLang="en-US" sz="4000" dirty="0" smtClean="0"/>
              <a:t>スライス</a:t>
            </a:r>
            <a:endParaRPr kumimoji="1" lang="ja-JP" altLang="en-US" sz="4000" dirty="0"/>
          </a:p>
        </p:txBody>
      </p:sp>
      <p:sp>
        <p:nvSpPr>
          <p:cNvPr id="3" name="コンテンツ プレースホルダー 2"/>
          <p:cNvSpPr>
            <a:spLocks noGrp="1"/>
          </p:cNvSpPr>
          <p:nvPr>
            <p:ph idx="1"/>
          </p:nvPr>
        </p:nvSpPr>
        <p:spPr>
          <a:xfrm>
            <a:off x="509786" y="1285971"/>
            <a:ext cx="6001546" cy="5296829"/>
          </a:xfrm>
        </p:spPr>
        <p:txBody>
          <a:bodyPr>
            <a:normAutofit/>
          </a:bodyPr>
          <a:lstStyle/>
          <a:p>
            <a:pPr marL="0" indent="0">
              <a:lnSpc>
                <a:spcPct val="100000"/>
              </a:lnSpc>
              <a:buNone/>
            </a:pPr>
            <a:r>
              <a:rPr lang="ja-JP" altLang="en-US" sz="2000" b="1" dirty="0" smtClean="0">
                <a:solidFill>
                  <a:srgbClr val="C00000"/>
                </a:solidFill>
              </a:rPr>
              <a:t>スライスとは，配列のある部分にアクセスできる表現です．便利なので使って慣れてください．</a:t>
            </a:r>
            <a:endParaRPr lang="en-US" altLang="ja-JP" sz="2000" b="1" dirty="0" smtClean="0">
              <a:solidFill>
                <a:srgbClr val="C00000"/>
              </a:solidFill>
            </a:endParaRPr>
          </a:p>
          <a:p>
            <a:pPr marL="0" indent="0">
              <a:lnSpc>
                <a:spcPct val="100000"/>
              </a:lnSpc>
              <a:buNone/>
            </a:pPr>
            <a:r>
              <a:rPr lang="ja-JP" altLang="en-US" sz="2000" b="1" dirty="0" smtClean="0">
                <a:solidFill>
                  <a:srgbClr val="C00000"/>
                </a:solidFill>
              </a:rPr>
              <a:t>右はサンプルコードです</a:t>
            </a:r>
            <a:endParaRPr lang="en-US" altLang="ja-JP" sz="1800" b="1" dirty="0" smtClean="0">
              <a:solidFill>
                <a:srgbClr val="00B050"/>
              </a:solidFill>
            </a:endParaRPr>
          </a:p>
          <a:p>
            <a:pPr marL="0" indent="0">
              <a:lnSpc>
                <a:spcPct val="100000"/>
              </a:lnSpc>
              <a:buNone/>
            </a:pPr>
            <a:r>
              <a:rPr lang="en-US" altLang="ja-JP" sz="1800" dirty="0" smtClean="0">
                <a:solidFill>
                  <a:srgbClr val="00B050"/>
                </a:solidFill>
              </a:rPr>
              <a:t>※</a:t>
            </a:r>
            <a:r>
              <a:rPr lang="ja-JP" altLang="en-US" sz="1800" dirty="0" smtClean="0">
                <a:solidFill>
                  <a:srgbClr val="00B050"/>
                </a:solidFill>
              </a:rPr>
              <a:t>配列 </a:t>
            </a:r>
            <a:r>
              <a:rPr lang="en-US" altLang="ja-JP" sz="1800" dirty="0" smtClean="0">
                <a:solidFill>
                  <a:srgbClr val="00B050"/>
                </a:solidFill>
              </a:rPr>
              <a:t>a=[1,2,3,4,5,6,7]</a:t>
            </a:r>
            <a:r>
              <a:rPr lang="ja-JP" altLang="en-US" sz="1800" dirty="0">
                <a:solidFill>
                  <a:srgbClr val="00B050"/>
                </a:solidFill>
              </a:rPr>
              <a:t> </a:t>
            </a:r>
            <a:r>
              <a:rPr lang="ja-JP" altLang="en-US" sz="1800" dirty="0" smtClean="0">
                <a:solidFill>
                  <a:srgbClr val="00B050"/>
                </a:solidFill>
              </a:rPr>
              <a:t>の</a:t>
            </a:r>
            <a:r>
              <a:rPr lang="en-US" altLang="ja-JP" sz="1800" dirty="0" smtClean="0">
                <a:solidFill>
                  <a:srgbClr val="00B050"/>
                </a:solidFill>
              </a:rPr>
              <a:t>2</a:t>
            </a:r>
            <a:r>
              <a:rPr lang="ja-JP" altLang="en-US" sz="1800" dirty="0" smtClean="0">
                <a:solidFill>
                  <a:srgbClr val="00B050"/>
                </a:solidFill>
              </a:rPr>
              <a:t>番目の要素から</a:t>
            </a:r>
            <a:r>
              <a:rPr lang="en-US" altLang="ja-JP" sz="1800" dirty="0" smtClean="0">
                <a:solidFill>
                  <a:srgbClr val="00B050"/>
                </a:solidFill>
              </a:rPr>
              <a:t>5</a:t>
            </a:r>
            <a:r>
              <a:rPr lang="ja-JP" altLang="en-US" sz="1800" dirty="0" smtClean="0">
                <a:solidFill>
                  <a:srgbClr val="00B050"/>
                </a:solidFill>
              </a:rPr>
              <a:t>番目の要素までの連続部分を取り出したい場合には </a:t>
            </a:r>
            <a:endParaRPr lang="en-US" altLang="ja-JP" sz="1800" dirty="0" smtClean="0">
              <a:solidFill>
                <a:srgbClr val="00B050"/>
              </a:solidFill>
            </a:endParaRPr>
          </a:p>
          <a:p>
            <a:pPr marL="0" indent="0" algn="ctr">
              <a:lnSpc>
                <a:spcPct val="100000"/>
              </a:lnSpc>
              <a:buNone/>
            </a:pPr>
            <a:r>
              <a:rPr lang="en-US" altLang="ja-JP" sz="1800" dirty="0" smtClean="0">
                <a:solidFill>
                  <a:srgbClr val="00B050"/>
                </a:solidFill>
              </a:rPr>
              <a:t>a[2:6] </a:t>
            </a:r>
          </a:p>
          <a:p>
            <a:pPr marL="0" indent="0">
              <a:lnSpc>
                <a:spcPct val="100000"/>
              </a:lnSpc>
              <a:buNone/>
            </a:pPr>
            <a:r>
              <a:rPr lang="ja-JP" altLang="en-US" sz="1800" dirty="0" smtClean="0">
                <a:solidFill>
                  <a:srgbClr val="00B050"/>
                </a:solidFill>
              </a:rPr>
              <a:t>とします．この </a:t>
            </a:r>
            <a:r>
              <a:rPr lang="en-US" altLang="ja-JP" sz="1800" dirty="0" smtClean="0">
                <a:solidFill>
                  <a:srgbClr val="00B050"/>
                </a:solidFill>
              </a:rPr>
              <a:t>a[2:6]</a:t>
            </a:r>
            <a:r>
              <a:rPr lang="ja-JP" altLang="en-US" sz="1800" dirty="0">
                <a:solidFill>
                  <a:srgbClr val="00B050"/>
                </a:solidFill>
              </a:rPr>
              <a:t> </a:t>
            </a:r>
            <a:r>
              <a:rPr lang="ja-JP" altLang="en-US" sz="1800" dirty="0" smtClean="0">
                <a:solidFill>
                  <a:srgbClr val="00B050"/>
                </a:solidFill>
              </a:rPr>
              <a:t>には値</a:t>
            </a:r>
            <a:r>
              <a:rPr lang="ja-JP" altLang="en-US" sz="1800" dirty="0">
                <a:solidFill>
                  <a:srgbClr val="00B050"/>
                </a:solidFill>
              </a:rPr>
              <a:t>の</a:t>
            </a:r>
            <a:r>
              <a:rPr lang="ja-JP" altLang="en-US" sz="1800" dirty="0" smtClean="0">
                <a:solidFill>
                  <a:srgbClr val="00B050"/>
                </a:solidFill>
              </a:rPr>
              <a:t>代入も可能です．</a:t>
            </a:r>
            <a:endParaRPr lang="en-US" altLang="ja-JP" sz="1800" dirty="0" smtClean="0">
              <a:solidFill>
                <a:srgbClr val="00B050"/>
              </a:solidFill>
            </a:endParaRPr>
          </a:p>
          <a:p>
            <a:pPr marL="0" indent="0">
              <a:lnSpc>
                <a:spcPct val="100000"/>
              </a:lnSpc>
              <a:buNone/>
            </a:pPr>
            <a:r>
              <a:rPr lang="en-US" altLang="ja-JP" sz="1800" dirty="0" smtClean="0">
                <a:solidFill>
                  <a:srgbClr val="00B050"/>
                </a:solidFill>
              </a:rPr>
              <a:t>※ 2</a:t>
            </a:r>
            <a:r>
              <a:rPr lang="ja-JP" altLang="en-US" sz="1800" dirty="0" smtClean="0">
                <a:solidFill>
                  <a:srgbClr val="00B050"/>
                </a:solidFill>
              </a:rPr>
              <a:t>次元配列 </a:t>
            </a:r>
            <a:r>
              <a:rPr lang="en-US" altLang="ja-JP" sz="1800" dirty="0" err="1" smtClean="0">
                <a:solidFill>
                  <a:srgbClr val="00B050"/>
                </a:solidFill>
              </a:rPr>
              <a:t>img</a:t>
            </a:r>
            <a:r>
              <a:rPr lang="ja-JP" altLang="en-US" sz="1800" dirty="0" smtClean="0">
                <a:solidFill>
                  <a:srgbClr val="00B050"/>
                </a:solidFill>
              </a:rPr>
              <a:t>に対して，</a:t>
            </a:r>
            <a:endParaRPr lang="en-US" altLang="ja-JP" sz="1800" dirty="0" smtClean="0">
              <a:solidFill>
                <a:srgbClr val="00B050"/>
              </a:solidFill>
            </a:endParaRPr>
          </a:p>
          <a:p>
            <a:pPr marL="0" indent="0" algn="ctr">
              <a:lnSpc>
                <a:spcPct val="100000"/>
              </a:lnSpc>
              <a:buNone/>
            </a:pPr>
            <a:r>
              <a:rPr lang="en-US" altLang="ja-JP" sz="1800" dirty="0" err="1" smtClean="0">
                <a:solidFill>
                  <a:srgbClr val="00B050"/>
                </a:solidFill>
              </a:rPr>
              <a:t>img</a:t>
            </a:r>
            <a:r>
              <a:rPr lang="en-US" altLang="ja-JP" sz="1800" dirty="0" smtClean="0">
                <a:solidFill>
                  <a:srgbClr val="00B050"/>
                </a:solidFill>
              </a:rPr>
              <a:t>[10:20, 30:40] </a:t>
            </a:r>
          </a:p>
          <a:p>
            <a:pPr marL="0" indent="0">
              <a:lnSpc>
                <a:spcPct val="100000"/>
              </a:lnSpc>
              <a:buNone/>
            </a:pPr>
            <a:r>
              <a:rPr lang="ja-JP" altLang="en-US" sz="1800" dirty="0" smtClean="0">
                <a:solidFill>
                  <a:srgbClr val="00B050"/>
                </a:solidFill>
              </a:rPr>
              <a:t>とすると </a:t>
            </a:r>
            <a:r>
              <a:rPr lang="en-US" altLang="ja-JP" sz="1800" dirty="0" smtClean="0">
                <a:solidFill>
                  <a:srgbClr val="00B050"/>
                </a:solidFill>
              </a:rPr>
              <a:t>y=10~19, x=30~39 </a:t>
            </a:r>
            <a:r>
              <a:rPr lang="ja-JP" altLang="en-US" sz="1800" dirty="0" smtClean="0">
                <a:solidFill>
                  <a:srgbClr val="00B050"/>
                </a:solidFill>
              </a:rPr>
              <a:t>の矩形画像にアクセスできます</a:t>
            </a:r>
            <a:endParaRPr lang="en-US" altLang="ja-JP" sz="1800" dirty="0">
              <a:solidFill>
                <a:srgbClr val="00B050"/>
              </a:solidFill>
            </a:endParaRPr>
          </a:p>
          <a:p>
            <a:pPr marL="0" indent="0">
              <a:lnSpc>
                <a:spcPct val="100000"/>
              </a:lnSpc>
              <a:buNone/>
            </a:pPr>
            <a:r>
              <a:rPr lang="en-US" altLang="ja-JP" sz="1800" dirty="0" smtClean="0">
                <a:solidFill>
                  <a:srgbClr val="00B050"/>
                </a:solidFill>
              </a:rPr>
              <a:t>※</a:t>
            </a:r>
            <a:r>
              <a:rPr lang="en-US" altLang="ja-JP" sz="1800" dirty="0">
                <a:solidFill>
                  <a:srgbClr val="00B050"/>
                </a:solidFill>
              </a:rPr>
              <a:t> </a:t>
            </a:r>
            <a:r>
              <a:rPr lang="en-US" altLang="ja-JP" sz="1800" dirty="0" err="1">
                <a:solidFill>
                  <a:srgbClr val="00B050"/>
                </a:solidFill>
              </a:rPr>
              <a:t>img</a:t>
            </a:r>
            <a:r>
              <a:rPr lang="en-US" altLang="ja-JP" sz="1800" dirty="0">
                <a:solidFill>
                  <a:srgbClr val="00B050"/>
                </a:solidFill>
              </a:rPr>
              <a:t>[10:20, 30:40</a:t>
            </a:r>
            <a:r>
              <a:rPr lang="en-US" altLang="ja-JP" sz="1800" dirty="0" smtClean="0">
                <a:solidFill>
                  <a:srgbClr val="00B050"/>
                </a:solidFill>
              </a:rPr>
              <a:t>] = 10</a:t>
            </a:r>
            <a:r>
              <a:rPr lang="ja-JP" altLang="en-US" sz="1800" dirty="0" smtClean="0">
                <a:solidFill>
                  <a:srgbClr val="00B050"/>
                </a:solidFill>
              </a:rPr>
              <a:t> とすると矩形領域を値</a:t>
            </a:r>
            <a:r>
              <a:rPr lang="en-US" altLang="ja-JP" sz="1800" dirty="0" smtClean="0">
                <a:solidFill>
                  <a:srgbClr val="00B050"/>
                </a:solidFill>
              </a:rPr>
              <a:t>10</a:t>
            </a:r>
            <a:r>
              <a:rPr lang="ja-JP" altLang="en-US" sz="1800" dirty="0" smtClean="0">
                <a:solidFill>
                  <a:srgbClr val="00B050"/>
                </a:solidFill>
              </a:rPr>
              <a:t>で埋められます</a:t>
            </a:r>
            <a:endParaRPr lang="en-US" altLang="ja-JP" sz="2000" dirty="0">
              <a:solidFill>
                <a:srgbClr val="00B050"/>
              </a:solidFill>
            </a:endParaRPr>
          </a:p>
        </p:txBody>
      </p:sp>
      <p:sp>
        <p:nvSpPr>
          <p:cNvPr id="4" name="正方形/長方形 3"/>
          <p:cNvSpPr/>
          <p:nvPr/>
        </p:nvSpPr>
        <p:spPr>
          <a:xfrm>
            <a:off x="6439530" y="253096"/>
            <a:ext cx="5320374" cy="6340197"/>
          </a:xfrm>
          <a:prstGeom prst="rect">
            <a:avLst/>
          </a:prstGeom>
          <a:solidFill>
            <a:schemeClr val="bg1"/>
          </a:solidFill>
          <a:ln w="31750">
            <a:solidFill>
              <a:schemeClr val="tx1"/>
            </a:solidFill>
          </a:ln>
        </p:spPr>
        <p:txBody>
          <a:bodyPr wrap="square">
            <a:spAutoFit/>
          </a:bodyPr>
          <a:lstStyle/>
          <a:p>
            <a:r>
              <a:rPr lang="en-US" altLang="ja-JP" sz="1400"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400" dirty="0">
                <a:solidFill>
                  <a:srgbClr val="008000"/>
                </a:solidFill>
                <a:latin typeface="ＭＳ ゴシック" panose="020B0609070205080204" pitchFamily="49" charset="-128"/>
                <a:ea typeface="ＭＳ ゴシック" panose="020B0609070205080204" pitchFamily="49" charset="-128"/>
              </a:rPr>
              <a:t># ex13slice.py</a:t>
            </a:r>
          </a:p>
          <a:p>
            <a:r>
              <a:rPr lang="en-US" altLang="ja-JP" sz="1400" dirty="0">
                <a:solidFill>
                  <a:srgbClr val="0000FF"/>
                </a:solidFill>
                <a:latin typeface="ＭＳ ゴシック" panose="020B0609070205080204" pitchFamily="49" charset="-128"/>
                <a:ea typeface="ＭＳ ゴシック" panose="020B0609070205080204" pitchFamily="49" charset="-128"/>
              </a:rPr>
              <a:t>import</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err="1">
                <a:solidFill>
                  <a:srgbClr val="000000"/>
                </a:solidFill>
                <a:latin typeface="ＭＳ ゴシック" panose="020B0609070205080204" pitchFamily="49" charset="-128"/>
                <a:ea typeface="ＭＳ ゴシック" panose="020B0609070205080204" pitchFamily="49" charset="-128"/>
              </a:rPr>
              <a:t>numpy</a:t>
            </a:r>
            <a:r>
              <a:rPr lang="en-US" altLang="ja-JP" sz="1400" dirty="0">
                <a:solidFill>
                  <a:srgbClr val="000000"/>
                </a:solidFill>
                <a:latin typeface="ＭＳ ゴシック" panose="020B0609070205080204" pitchFamily="49" charset="-128"/>
                <a:ea typeface="ＭＳ ゴシック" panose="020B0609070205080204" pitchFamily="49" charset="-128"/>
              </a:rPr>
              <a:t> </a:t>
            </a:r>
            <a:r>
              <a:rPr lang="en-US" altLang="ja-JP" sz="1400" dirty="0">
                <a:solidFill>
                  <a:srgbClr val="0000FF"/>
                </a:solidFill>
                <a:latin typeface="ＭＳ ゴシック" panose="020B0609070205080204" pitchFamily="49" charset="-128"/>
                <a:ea typeface="ＭＳ ゴシック" panose="020B0609070205080204" pitchFamily="49" charset="-128"/>
              </a:rPr>
              <a:t>as</a:t>
            </a:r>
            <a:r>
              <a:rPr lang="en-US" altLang="ja-JP" sz="1400" dirty="0">
                <a:solidFill>
                  <a:srgbClr val="000000"/>
                </a:solidFill>
                <a:latin typeface="ＭＳ ゴシック" panose="020B0609070205080204" pitchFamily="49" charset="-128"/>
                <a:ea typeface="ＭＳ ゴシック" panose="020B0609070205080204" pitchFamily="49" charset="-128"/>
              </a:rPr>
              <a:t> np</a:t>
            </a:r>
          </a:p>
          <a:p>
            <a:r>
              <a:rPr lang="en-US" altLang="ja-JP" sz="1400" dirty="0">
                <a:solidFill>
                  <a:srgbClr val="0000FF"/>
                </a:solidFill>
                <a:latin typeface="ＭＳ ゴシック" panose="020B0609070205080204" pitchFamily="49" charset="-128"/>
                <a:ea typeface="ＭＳ ゴシック" panose="020B0609070205080204" pitchFamily="49" charset="-128"/>
              </a:rPr>
              <a:t>import</a:t>
            </a:r>
            <a:r>
              <a:rPr lang="en-US" altLang="ja-JP" sz="1400" dirty="0">
                <a:solidFill>
                  <a:srgbClr val="000000"/>
                </a:solidFill>
                <a:latin typeface="ＭＳ ゴシック" panose="020B0609070205080204" pitchFamily="49" charset="-128"/>
                <a:ea typeface="ＭＳ ゴシック" panose="020B0609070205080204" pitchFamily="49" charset="-128"/>
              </a:rPr>
              <a:t> cv2</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8000"/>
                </a:solidFill>
                <a:latin typeface="ＭＳ ゴシック" panose="020B0609070205080204" pitchFamily="49" charset="-128"/>
                <a:ea typeface="ＭＳ ゴシック" panose="020B0609070205080204" pitchFamily="49" charset="-128"/>
              </a:rPr>
              <a:t>#1D</a:t>
            </a:r>
          </a:p>
          <a:p>
            <a:r>
              <a:rPr lang="en-US" altLang="ja-JP" sz="1400" dirty="0">
                <a:solidFill>
                  <a:srgbClr val="000000"/>
                </a:solidFill>
                <a:latin typeface="ＭＳ ゴシック" panose="020B0609070205080204" pitchFamily="49" charset="-128"/>
                <a:ea typeface="ＭＳ ゴシック" panose="020B0609070205080204" pitchFamily="49" charset="-128"/>
              </a:rPr>
              <a:t>a1 = </a:t>
            </a:r>
            <a:r>
              <a:rPr lang="en-US" altLang="ja-JP" sz="1400" dirty="0" err="1">
                <a:solidFill>
                  <a:srgbClr val="000000"/>
                </a:solidFill>
                <a:latin typeface="ＭＳ ゴシック" panose="020B0609070205080204" pitchFamily="49" charset="-128"/>
                <a:ea typeface="ＭＳ ゴシック" panose="020B0609070205080204" pitchFamily="49" charset="-128"/>
              </a:rPr>
              <a:t>np.array</a:t>
            </a:r>
            <a:r>
              <a:rPr lang="en-US" altLang="ja-JP" sz="1400" dirty="0">
                <a:solidFill>
                  <a:srgbClr val="000000"/>
                </a:solidFill>
                <a:latin typeface="ＭＳ ゴシック" panose="020B0609070205080204" pitchFamily="49" charset="-128"/>
                <a:ea typeface="ＭＳ ゴシック" panose="020B0609070205080204" pitchFamily="49" charset="-128"/>
              </a:rPr>
              <a:t>([0,1,2,3,4,5,6,7,8,9])</a:t>
            </a:r>
          </a:p>
          <a:p>
            <a:r>
              <a:rPr lang="en-US" altLang="ja-JP" sz="1400" dirty="0">
                <a:solidFill>
                  <a:srgbClr val="000000"/>
                </a:solidFill>
                <a:latin typeface="ＭＳ ゴシック" panose="020B0609070205080204" pitchFamily="49" charset="-128"/>
                <a:ea typeface="ＭＳ ゴシック" panose="020B0609070205080204" pitchFamily="49" charset="-128"/>
              </a:rPr>
              <a:t>a2 = </a:t>
            </a:r>
            <a:r>
              <a:rPr lang="en-US" altLang="ja-JP" sz="1400" dirty="0" err="1">
                <a:solidFill>
                  <a:srgbClr val="000000"/>
                </a:solidFill>
                <a:latin typeface="ＭＳ ゴシック" panose="020B0609070205080204" pitchFamily="49" charset="-128"/>
                <a:ea typeface="ＭＳ ゴシック" panose="020B0609070205080204" pitchFamily="49" charset="-128"/>
              </a:rPr>
              <a:t>np.array</a:t>
            </a:r>
            <a:r>
              <a:rPr lang="en-US" altLang="ja-JP" sz="1400" dirty="0">
                <a:solidFill>
                  <a:srgbClr val="000000"/>
                </a:solidFill>
                <a:latin typeface="ＭＳ ゴシック" panose="020B0609070205080204" pitchFamily="49" charset="-128"/>
                <a:ea typeface="ＭＳ ゴシック" panose="020B0609070205080204" pitchFamily="49" charset="-128"/>
              </a:rPr>
              <a:t>([2,2,2,2,2,2,2,2,2,2])</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8000"/>
                </a:solidFill>
                <a:latin typeface="ＭＳ ゴシック" panose="020B0609070205080204" pitchFamily="49" charset="-128"/>
                <a:ea typeface="ＭＳ ゴシック" panose="020B0609070205080204" pitchFamily="49" charset="-128"/>
              </a:rPr>
              <a:t>#2</a:t>
            </a:r>
            <a:r>
              <a:rPr lang="ja-JP" altLang="en-US" sz="1400" dirty="0">
                <a:solidFill>
                  <a:srgbClr val="008000"/>
                </a:solidFill>
                <a:latin typeface="ＭＳ ゴシック" panose="020B0609070205080204" pitchFamily="49" charset="-128"/>
                <a:ea typeface="ＭＳ ゴシック" panose="020B0609070205080204" pitchFamily="49" charset="-128"/>
              </a:rPr>
              <a:t>番目から</a:t>
            </a:r>
            <a:r>
              <a:rPr lang="en-US" altLang="ja-JP" sz="1400" dirty="0">
                <a:solidFill>
                  <a:srgbClr val="008000"/>
                </a:solidFill>
                <a:latin typeface="ＭＳ ゴシック" panose="020B0609070205080204" pitchFamily="49" charset="-128"/>
                <a:ea typeface="ＭＳ ゴシック" panose="020B0609070205080204" pitchFamily="49" charset="-128"/>
              </a:rPr>
              <a:t>5</a:t>
            </a:r>
            <a:r>
              <a:rPr lang="ja-JP" altLang="en-US" sz="1400" dirty="0">
                <a:solidFill>
                  <a:srgbClr val="008000"/>
                </a:solidFill>
                <a:latin typeface="ＭＳ ゴシック" panose="020B0609070205080204" pitchFamily="49" charset="-128"/>
                <a:ea typeface="ＭＳ ゴシック" panose="020B0609070205080204" pitchFamily="49" charset="-128"/>
              </a:rPr>
              <a:t>番目の要素を取り出す</a:t>
            </a:r>
          </a:p>
          <a:p>
            <a:r>
              <a:rPr lang="en-US" altLang="ja-JP" sz="1400" dirty="0">
                <a:solidFill>
                  <a:srgbClr val="0000FF"/>
                </a:solidFill>
                <a:latin typeface="ＭＳ ゴシック" panose="020B0609070205080204" pitchFamily="49" charset="-128"/>
                <a:ea typeface="ＭＳ ゴシック" panose="020B0609070205080204" pitchFamily="49" charset="-128"/>
              </a:rPr>
              <a:t>print</a:t>
            </a:r>
            <a:r>
              <a:rPr lang="en-US" altLang="ja-JP" sz="1400" dirty="0">
                <a:solidFill>
                  <a:srgbClr val="000000"/>
                </a:solidFill>
                <a:latin typeface="ＭＳ ゴシック" panose="020B0609070205080204" pitchFamily="49" charset="-128"/>
                <a:ea typeface="ＭＳ ゴシック" panose="020B0609070205080204" pitchFamily="49" charset="-128"/>
              </a:rPr>
              <a:t>(a1[2:6])</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8000"/>
                </a:solidFill>
                <a:latin typeface="ＭＳ ゴシック" panose="020B0609070205080204" pitchFamily="49" charset="-128"/>
                <a:ea typeface="ＭＳ ゴシック" panose="020B0609070205080204" pitchFamily="49" charset="-128"/>
              </a:rPr>
              <a:t>#2</a:t>
            </a:r>
            <a:r>
              <a:rPr lang="ja-JP" altLang="en-US" sz="1400" dirty="0">
                <a:solidFill>
                  <a:srgbClr val="008000"/>
                </a:solidFill>
                <a:latin typeface="ＭＳ ゴシック" panose="020B0609070205080204" pitchFamily="49" charset="-128"/>
                <a:ea typeface="ＭＳ ゴシック" panose="020B0609070205080204" pitchFamily="49" charset="-128"/>
              </a:rPr>
              <a:t>番目から</a:t>
            </a:r>
            <a:r>
              <a:rPr lang="en-US" altLang="ja-JP" sz="1400" dirty="0">
                <a:solidFill>
                  <a:srgbClr val="008000"/>
                </a:solidFill>
                <a:latin typeface="ＭＳ ゴシック" panose="020B0609070205080204" pitchFamily="49" charset="-128"/>
                <a:ea typeface="ＭＳ ゴシック" panose="020B0609070205080204" pitchFamily="49" charset="-128"/>
              </a:rPr>
              <a:t>5</a:t>
            </a:r>
            <a:r>
              <a:rPr lang="ja-JP" altLang="en-US" sz="1400" dirty="0">
                <a:solidFill>
                  <a:srgbClr val="008000"/>
                </a:solidFill>
                <a:latin typeface="ＭＳ ゴシック" panose="020B0609070205080204" pitchFamily="49" charset="-128"/>
                <a:ea typeface="ＭＳ ゴシック" panose="020B0609070205080204" pitchFamily="49" charset="-128"/>
              </a:rPr>
              <a:t>番目に代入にする</a:t>
            </a:r>
          </a:p>
          <a:p>
            <a:r>
              <a:rPr lang="en-US" altLang="ja-JP" sz="1400" dirty="0">
                <a:solidFill>
                  <a:srgbClr val="000000"/>
                </a:solidFill>
                <a:latin typeface="ＭＳ ゴシック" panose="020B0609070205080204" pitchFamily="49" charset="-128"/>
                <a:ea typeface="ＭＳ ゴシック" panose="020B0609070205080204" pitchFamily="49" charset="-128"/>
              </a:rPr>
              <a:t>a1[2:6] = a2[2:6]</a:t>
            </a:r>
          </a:p>
          <a:p>
            <a:r>
              <a:rPr lang="en-US" altLang="ja-JP" sz="1400" dirty="0">
                <a:solidFill>
                  <a:srgbClr val="0000FF"/>
                </a:solidFill>
                <a:latin typeface="ＭＳ ゴシック" panose="020B0609070205080204" pitchFamily="49" charset="-128"/>
                <a:ea typeface="ＭＳ ゴシック" panose="020B0609070205080204" pitchFamily="49" charset="-128"/>
              </a:rPr>
              <a:t>print</a:t>
            </a:r>
            <a:r>
              <a:rPr lang="en-US" altLang="ja-JP" sz="1400" dirty="0">
                <a:solidFill>
                  <a:srgbClr val="000000"/>
                </a:solidFill>
                <a:latin typeface="ＭＳ ゴシック" panose="020B0609070205080204" pitchFamily="49" charset="-128"/>
                <a:ea typeface="ＭＳ ゴシック" panose="020B0609070205080204" pitchFamily="49" charset="-128"/>
              </a:rPr>
              <a:t>(a1[2:6</a:t>
            </a:r>
            <a:r>
              <a:rPr lang="en-US" altLang="ja-JP" sz="1400" dirty="0" smtClean="0">
                <a:solidFill>
                  <a:srgbClr val="000000"/>
                </a:solidFill>
                <a:latin typeface="ＭＳ ゴシック" panose="020B0609070205080204" pitchFamily="49" charset="-128"/>
                <a:ea typeface="ＭＳ ゴシック" panose="020B0609070205080204" pitchFamily="49" charset="-128"/>
              </a:rPr>
              <a:t>])</a:t>
            </a:r>
            <a:endParaRPr lang="ja-JP" altLang="en-US" sz="1400" dirty="0">
              <a:solidFill>
                <a:srgbClr val="000000"/>
              </a:solidFill>
              <a:latin typeface="ＭＳ ゴシック" panose="020B0609070205080204" pitchFamily="49" charset="-128"/>
              <a:ea typeface="ＭＳ ゴシック" panose="020B0609070205080204" pitchFamily="49" charset="-128"/>
            </a:endParaRP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8000"/>
                </a:solidFill>
                <a:latin typeface="ＭＳ ゴシック" panose="020B0609070205080204" pitchFamily="49" charset="-128"/>
                <a:ea typeface="ＭＳ ゴシック" panose="020B0609070205080204" pitchFamily="49" charset="-128"/>
              </a:rPr>
              <a:t>#2D</a:t>
            </a:r>
          </a:p>
          <a:p>
            <a:r>
              <a:rPr lang="en-US" altLang="ja-JP" sz="1400" dirty="0">
                <a:solidFill>
                  <a:srgbClr val="008000"/>
                </a:solidFill>
                <a:latin typeface="ＭＳ ゴシック" panose="020B0609070205080204" pitchFamily="49" charset="-128"/>
                <a:ea typeface="ＭＳ ゴシック" panose="020B0609070205080204" pitchFamily="49" charset="-128"/>
              </a:rPr>
              <a:t>#100x100</a:t>
            </a:r>
            <a:r>
              <a:rPr lang="ja-JP" altLang="en-US" sz="1400" dirty="0">
                <a:solidFill>
                  <a:srgbClr val="008000"/>
                </a:solidFill>
                <a:latin typeface="ＭＳ ゴシック" panose="020B0609070205080204" pitchFamily="49" charset="-128"/>
                <a:ea typeface="ＭＳ ゴシック" panose="020B0609070205080204" pitchFamily="49" charset="-128"/>
              </a:rPr>
              <a:t>の配列を作製</a:t>
            </a:r>
          </a:p>
          <a:p>
            <a:r>
              <a:rPr lang="en-US" altLang="ja-JP" sz="1400" dirty="0">
                <a:solidFill>
                  <a:srgbClr val="000000"/>
                </a:solidFill>
                <a:latin typeface="ＭＳ ゴシック" panose="020B0609070205080204" pitchFamily="49" charset="-128"/>
                <a:ea typeface="ＭＳ ゴシック" panose="020B0609070205080204" pitchFamily="49" charset="-128"/>
              </a:rPr>
              <a:t>img1 = </a:t>
            </a:r>
            <a:r>
              <a:rPr lang="en-US" altLang="ja-JP" sz="1400" dirty="0" err="1">
                <a:solidFill>
                  <a:srgbClr val="000000"/>
                </a:solidFill>
                <a:latin typeface="ＭＳ ゴシック" panose="020B0609070205080204" pitchFamily="49" charset="-128"/>
                <a:ea typeface="ＭＳ ゴシック" panose="020B0609070205080204" pitchFamily="49" charset="-128"/>
              </a:rPr>
              <a:t>np.zeros</a:t>
            </a:r>
            <a:r>
              <a:rPr lang="en-US" altLang="ja-JP" sz="1400" dirty="0">
                <a:solidFill>
                  <a:srgbClr val="000000"/>
                </a:solidFill>
                <a:latin typeface="ＭＳ ゴシック" panose="020B0609070205080204" pitchFamily="49" charset="-128"/>
                <a:ea typeface="ＭＳ ゴシック" panose="020B0609070205080204" pitchFamily="49" charset="-128"/>
              </a:rPr>
              <a:t>( (100,100), np.uint8 )</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8000"/>
                </a:solidFill>
                <a:latin typeface="ＭＳ ゴシック" panose="020B0609070205080204" pitchFamily="49" charset="-128"/>
                <a:ea typeface="ＭＳ ゴシック" panose="020B0609070205080204" pitchFamily="49" charset="-128"/>
              </a:rPr>
              <a:t>#x=10</a:t>
            </a:r>
            <a:r>
              <a:rPr lang="ja-JP" altLang="en-US" sz="1400" dirty="0">
                <a:solidFill>
                  <a:srgbClr val="008000"/>
                </a:solidFill>
                <a:latin typeface="ＭＳ ゴシック" panose="020B0609070205080204" pitchFamily="49" charset="-128"/>
                <a:ea typeface="ＭＳ ゴシック" panose="020B0609070205080204" pitchFamily="49" charset="-128"/>
              </a:rPr>
              <a:t>～</a:t>
            </a:r>
            <a:r>
              <a:rPr lang="en-US" altLang="ja-JP" sz="1400" dirty="0">
                <a:solidFill>
                  <a:srgbClr val="008000"/>
                </a:solidFill>
                <a:latin typeface="ＭＳ ゴシック" panose="020B0609070205080204" pitchFamily="49" charset="-128"/>
                <a:ea typeface="ＭＳ ゴシック" panose="020B0609070205080204" pitchFamily="49" charset="-128"/>
              </a:rPr>
              <a:t>50, y=20</a:t>
            </a:r>
            <a:r>
              <a:rPr lang="ja-JP" altLang="en-US" sz="1400" dirty="0">
                <a:solidFill>
                  <a:srgbClr val="008000"/>
                </a:solidFill>
                <a:latin typeface="ＭＳ ゴシック" panose="020B0609070205080204" pitchFamily="49" charset="-128"/>
                <a:ea typeface="ＭＳ ゴシック" panose="020B0609070205080204" pitchFamily="49" charset="-128"/>
              </a:rPr>
              <a:t>～</a:t>
            </a:r>
            <a:r>
              <a:rPr lang="en-US" altLang="ja-JP" sz="1400" dirty="0">
                <a:solidFill>
                  <a:srgbClr val="008000"/>
                </a:solidFill>
                <a:latin typeface="ＭＳ ゴシック" panose="020B0609070205080204" pitchFamily="49" charset="-128"/>
                <a:ea typeface="ＭＳ ゴシック" panose="020B0609070205080204" pitchFamily="49" charset="-128"/>
              </a:rPr>
              <a:t>30</a:t>
            </a:r>
            <a:r>
              <a:rPr lang="ja-JP" altLang="en-US" sz="1400" dirty="0">
                <a:solidFill>
                  <a:srgbClr val="008000"/>
                </a:solidFill>
                <a:latin typeface="ＭＳ ゴシック" panose="020B0609070205080204" pitchFamily="49" charset="-128"/>
                <a:ea typeface="ＭＳ ゴシック" panose="020B0609070205080204" pitchFamily="49" charset="-128"/>
              </a:rPr>
              <a:t>の部分を取り出す</a:t>
            </a:r>
          </a:p>
          <a:p>
            <a:r>
              <a:rPr lang="en-US" altLang="ja-JP" sz="1400" dirty="0">
                <a:solidFill>
                  <a:srgbClr val="000000"/>
                </a:solidFill>
                <a:latin typeface="ＭＳ ゴシック" panose="020B0609070205080204" pitchFamily="49" charset="-128"/>
                <a:ea typeface="ＭＳ ゴシック" panose="020B0609070205080204" pitchFamily="49" charset="-128"/>
              </a:rPr>
              <a:t>img2 = img1[20:31,10:51]</a:t>
            </a:r>
          </a:p>
          <a:p>
            <a:r>
              <a:rPr lang="en-US" altLang="ja-JP" sz="1400" dirty="0">
                <a:solidFill>
                  <a:srgbClr val="0000FF"/>
                </a:solidFill>
                <a:latin typeface="ＭＳ ゴシック" panose="020B0609070205080204" pitchFamily="49" charset="-128"/>
                <a:ea typeface="ＭＳ ゴシック" panose="020B0609070205080204" pitchFamily="49" charset="-128"/>
              </a:rPr>
              <a:t>print</a:t>
            </a:r>
            <a:r>
              <a:rPr lang="en-US" altLang="ja-JP" sz="1400" dirty="0">
                <a:solidFill>
                  <a:srgbClr val="000000"/>
                </a:solidFill>
                <a:latin typeface="ＭＳ ゴシック" panose="020B0609070205080204" pitchFamily="49" charset="-128"/>
                <a:ea typeface="ＭＳ ゴシック" panose="020B0609070205080204" pitchFamily="49" charset="-128"/>
              </a:rPr>
              <a:t>(img2.shape)</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8000"/>
                </a:solidFill>
                <a:latin typeface="ＭＳ ゴシック" panose="020B0609070205080204" pitchFamily="49" charset="-128"/>
                <a:ea typeface="ＭＳ ゴシック" panose="020B0609070205080204" pitchFamily="49" charset="-128"/>
              </a:rPr>
              <a:t>#x=10</a:t>
            </a:r>
            <a:r>
              <a:rPr lang="ja-JP" altLang="en-US" sz="1400" dirty="0">
                <a:solidFill>
                  <a:srgbClr val="008000"/>
                </a:solidFill>
                <a:latin typeface="ＭＳ ゴシック" panose="020B0609070205080204" pitchFamily="49" charset="-128"/>
                <a:ea typeface="ＭＳ ゴシック" panose="020B0609070205080204" pitchFamily="49" charset="-128"/>
              </a:rPr>
              <a:t>～</a:t>
            </a:r>
            <a:r>
              <a:rPr lang="en-US" altLang="ja-JP" sz="1400" dirty="0">
                <a:solidFill>
                  <a:srgbClr val="008000"/>
                </a:solidFill>
                <a:latin typeface="ＭＳ ゴシック" panose="020B0609070205080204" pitchFamily="49" charset="-128"/>
                <a:ea typeface="ＭＳ ゴシック" panose="020B0609070205080204" pitchFamily="49" charset="-128"/>
              </a:rPr>
              <a:t>50, y=20</a:t>
            </a:r>
            <a:r>
              <a:rPr lang="ja-JP" altLang="en-US" sz="1400" dirty="0">
                <a:solidFill>
                  <a:srgbClr val="008000"/>
                </a:solidFill>
                <a:latin typeface="ＭＳ ゴシック" panose="020B0609070205080204" pitchFamily="49" charset="-128"/>
                <a:ea typeface="ＭＳ ゴシック" panose="020B0609070205080204" pitchFamily="49" charset="-128"/>
              </a:rPr>
              <a:t>～</a:t>
            </a:r>
            <a:r>
              <a:rPr lang="en-US" altLang="ja-JP" sz="1400" dirty="0">
                <a:solidFill>
                  <a:srgbClr val="008000"/>
                </a:solidFill>
                <a:latin typeface="ＭＳ ゴシック" panose="020B0609070205080204" pitchFamily="49" charset="-128"/>
                <a:ea typeface="ＭＳ ゴシック" panose="020B0609070205080204" pitchFamily="49" charset="-128"/>
              </a:rPr>
              <a:t>30</a:t>
            </a:r>
            <a:r>
              <a:rPr lang="ja-JP" altLang="en-US" sz="1400" dirty="0">
                <a:solidFill>
                  <a:srgbClr val="008000"/>
                </a:solidFill>
                <a:latin typeface="ＭＳ ゴシック" panose="020B0609070205080204" pitchFamily="49" charset="-128"/>
                <a:ea typeface="ＭＳ ゴシック" panose="020B0609070205080204" pitchFamily="49" charset="-128"/>
              </a:rPr>
              <a:t>の部分を白く塗る</a:t>
            </a:r>
          </a:p>
          <a:p>
            <a:r>
              <a:rPr lang="en-US" altLang="ja-JP" sz="1400" dirty="0">
                <a:solidFill>
                  <a:srgbClr val="000000"/>
                </a:solidFill>
                <a:latin typeface="ＭＳ ゴシック" panose="020B0609070205080204" pitchFamily="49" charset="-128"/>
                <a:ea typeface="ＭＳ ゴシック" panose="020B0609070205080204" pitchFamily="49" charset="-128"/>
              </a:rPr>
              <a:t>img1[20:31,10:51] = 255</a:t>
            </a:r>
          </a:p>
          <a:p>
            <a:endParaRPr lang="ja-JP" altLang="en-US" sz="1400" dirty="0">
              <a:solidFill>
                <a:srgbClr val="000000"/>
              </a:solidFill>
              <a:latin typeface="ＭＳ ゴシック" panose="020B0609070205080204" pitchFamily="49" charset="-128"/>
              <a:ea typeface="ＭＳ ゴシック" panose="020B0609070205080204" pitchFamily="49" charset="-128"/>
            </a:endParaRPr>
          </a:p>
          <a:p>
            <a:r>
              <a:rPr lang="en-US" altLang="ja-JP" sz="1400" dirty="0">
                <a:solidFill>
                  <a:srgbClr val="000000"/>
                </a:solidFill>
                <a:latin typeface="ＭＳ ゴシック" panose="020B0609070205080204" pitchFamily="49" charset="-128"/>
                <a:ea typeface="ＭＳ ゴシック" panose="020B0609070205080204" pitchFamily="49" charset="-128"/>
              </a:rPr>
              <a:t>cv2.imshow(</a:t>
            </a:r>
            <a:r>
              <a:rPr lang="en-US" altLang="ja-JP" sz="1400" dirty="0">
                <a:solidFill>
                  <a:srgbClr val="A31515"/>
                </a:solidFill>
                <a:latin typeface="ＭＳ ゴシック" panose="020B0609070205080204" pitchFamily="49" charset="-128"/>
                <a:ea typeface="ＭＳ ゴシック" panose="020B0609070205080204" pitchFamily="49" charset="-128"/>
              </a:rPr>
              <a:t>"image"</a:t>
            </a:r>
            <a:r>
              <a:rPr lang="en-US" altLang="ja-JP" sz="1400" dirty="0">
                <a:solidFill>
                  <a:srgbClr val="000000"/>
                </a:solidFill>
                <a:latin typeface="ＭＳ ゴシック" panose="020B0609070205080204" pitchFamily="49" charset="-128"/>
                <a:ea typeface="ＭＳ ゴシック" panose="020B0609070205080204" pitchFamily="49" charset="-128"/>
              </a:rPr>
              <a:t>, np.uint8( img1) )</a:t>
            </a:r>
          </a:p>
          <a:p>
            <a:r>
              <a:rPr lang="en-US" altLang="ja-JP" sz="1400" dirty="0">
                <a:solidFill>
                  <a:srgbClr val="000000"/>
                </a:solidFill>
                <a:latin typeface="ＭＳ ゴシック" panose="020B0609070205080204" pitchFamily="49" charset="-128"/>
                <a:ea typeface="ＭＳ ゴシック" panose="020B0609070205080204" pitchFamily="49" charset="-128"/>
              </a:rPr>
              <a:t>cv2.waitKey()</a:t>
            </a:r>
            <a:endParaRPr lang="en-US" altLang="ja-JP" sz="1400" b="1"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898980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2665913"/>
            <a:ext cx="9799716" cy="1766940"/>
          </a:xfrm>
        </p:spPr>
        <p:txBody>
          <a:bodyPr>
            <a:normAutofit fontScale="90000"/>
          </a:bodyPr>
          <a:lstStyle/>
          <a:p>
            <a:r>
              <a:rPr lang="ja-JP" altLang="en-US" sz="4000" b="1" dirty="0"/>
              <a:t>自分の</a:t>
            </a:r>
            <a:r>
              <a:rPr lang="en-US" altLang="ja-JP" sz="4000" b="1" dirty="0"/>
              <a:t>PC</a:t>
            </a:r>
            <a:r>
              <a:rPr lang="ja-JP" altLang="en-US" sz="4000" b="1" dirty="0"/>
              <a:t>で</a:t>
            </a:r>
            <a:r>
              <a:rPr lang="en-US" altLang="ja-JP" sz="4000" b="1" dirty="0"/>
              <a:t>python</a:t>
            </a:r>
            <a:r>
              <a:rPr lang="ja-JP" altLang="en-US" sz="4000" b="1" dirty="0"/>
              <a:t>を動かしたい人向け</a:t>
            </a:r>
            <a:r>
              <a:rPr lang="ja-JP" altLang="en-US" sz="4000" b="1" dirty="0" smtClean="0"/>
              <a:t>メモ</a:t>
            </a:r>
            <a:r>
              <a:rPr lang="en-US" altLang="ja-JP" sz="3200" b="1" dirty="0" smtClean="0"/>
              <a:t/>
            </a:r>
            <a:br>
              <a:rPr lang="en-US" altLang="ja-JP" sz="3200" b="1" dirty="0" smtClean="0"/>
            </a:br>
            <a:r>
              <a:rPr lang="en-US" altLang="ja-JP" sz="3200" b="1" dirty="0"/>
              <a:t/>
            </a:r>
            <a:br>
              <a:rPr lang="en-US" altLang="ja-JP" sz="3200" b="1" dirty="0"/>
            </a:br>
            <a:r>
              <a:rPr lang="en-US" altLang="ja-JP" sz="3200" dirty="0" smtClean="0"/>
              <a:t>#</a:t>
            </a:r>
            <a:r>
              <a:rPr lang="ja-JP" altLang="en-US" sz="2800" dirty="0" smtClean="0"/>
              <a:t>学情</a:t>
            </a:r>
            <a:r>
              <a:rPr lang="en-US" altLang="ja-JP" sz="2800" dirty="0" smtClean="0"/>
              <a:t>PC</a:t>
            </a:r>
            <a:r>
              <a:rPr lang="ja-JP" altLang="en-US" sz="2800" dirty="0" err="1" smtClean="0"/>
              <a:t>には</a:t>
            </a:r>
            <a:r>
              <a:rPr lang="en-US" altLang="ja-JP" sz="2800" dirty="0" smtClean="0"/>
              <a:t>python</a:t>
            </a:r>
            <a:r>
              <a:rPr lang="ja-JP" altLang="en-US" sz="2800" dirty="0" smtClean="0"/>
              <a:t>環境がインストールされているので，学情</a:t>
            </a:r>
            <a:r>
              <a:rPr lang="en-US" altLang="ja-JP" sz="2800" dirty="0" smtClean="0"/>
              <a:t>PC</a:t>
            </a:r>
            <a:r>
              <a:rPr lang="ja-JP" altLang="en-US" sz="2800" dirty="0" smtClean="0"/>
              <a:t>のみを利用する人は読み飛ばしてください</a:t>
            </a:r>
            <a:endParaRPr kumimoji="1" lang="ja-JP" altLang="en-US" sz="3200" dirty="0"/>
          </a:p>
        </p:txBody>
      </p:sp>
    </p:spTree>
    <p:extLst>
      <p:ext uri="{BB962C8B-B14F-4D97-AF65-F5344CB8AC3E}">
        <p14:creationId xmlns:p14="http://schemas.microsoft.com/office/powerpoint/2010/main" val="154605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8288" y="307375"/>
            <a:ext cx="8502844" cy="733270"/>
          </a:xfrm>
        </p:spPr>
        <p:txBody>
          <a:bodyPr>
            <a:normAutofit/>
          </a:bodyPr>
          <a:lstStyle/>
          <a:p>
            <a:r>
              <a:rPr lang="en-US" altLang="ja-JP" sz="4000" dirty="0" smtClean="0"/>
              <a:t>Ex14.py </a:t>
            </a:r>
            <a:r>
              <a:rPr lang="ja-JP" altLang="en-US" sz="4000" dirty="0" smtClean="0"/>
              <a:t>平滑化</a:t>
            </a:r>
            <a:r>
              <a:rPr lang="ja-JP" altLang="en-US" sz="4000" dirty="0"/>
              <a:t>フィルタ</a:t>
            </a:r>
            <a:endParaRPr kumimoji="1" lang="ja-JP" altLang="en-US" sz="4000" dirty="0"/>
          </a:p>
        </p:txBody>
      </p:sp>
      <p:sp>
        <p:nvSpPr>
          <p:cNvPr id="3" name="コンテンツ プレースホルダー 2"/>
          <p:cNvSpPr>
            <a:spLocks noGrp="1"/>
          </p:cNvSpPr>
          <p:nvPr>
            <p:ph idx="1"/>
          </p:nvPr>
        </p:nvSpPr>
        <p:spPr>
          <a:xfrm>
            <a:off x="606345" y="1602500"/>
            <a:ext cx="5460626" cy="4398733"/>
          </a:xfrm>
        </p:spPr>
        <p:txBody>
          <a:bodyPr>
            <a:normAutofit/>
          </a:bodyPr>
          <a:lstStyle/>
          <a:p>
            <a:r>
              <a:rPr lang="ja-JP" altLang="en-US" sz="2000" b="1" dirty="0">
                <a:solidFill>
                  <a:srgbClr val="C00000"/>
                </a:solidFill>
              </a:rPr>
              <a:t>実習 </a:t>
            </a:r>
            <a:r>
              <a:rPr lang="en-US" altLang="ja-JP" sz="2000" b="1" dirty="0">
                <a:solidFill>
                  <a:srgbClr val="C00000"/>
                </a:solidFill>
              </a:rPr>
              <a:t>: </a:t>
            </a:r>
            <a:r>
              <a:rPr lang="ja-JP" altLang="en-US" sz="2000" b="1" dirty="0">
                <a:solidFill>
                  <a:srgbClr val="C00000"/>
                </a:solidFill>
              </a:rPr>
              <a:t>右のコードの一部を編集</a:t>
            </a:r>
            <a:r>
              <a:rPr lang="ja-JP" altLang="en-US" sz="2000" b="1" dirty="0" smtClean="0">
                <a:solidFill>
                  <a:srgbClr val="C00000"/>
                </a:solidFill>
              </a:rPr>
              <a:t>し</a:t>
            </a:r>
            <a:r>
              <a:rPr lang="en-US" altLang="ja-JP" sz="2000" b="1" dirty="0" smtClean="0">
                <a:solidFill>
                  <a:srgbClr val="C00000"/>
                </a:solidFill>
              </a:rPr>
              <a:t>,</a:t>
            </a:r>
            <a:r>
              <a:rPr lang="ja-JP" altLang="en-US" sz="2000" b="1" dirty="0" smtClean="0">
                <a:solidFill>
                  <a:srgbClr val="C00000"/>
                </a:solidFill>
              </a:rPr>
              <a:t>平滑化フィルタを完成させよ．</a:t>
            </a:r>
            <a:endParaRPr lang="en-US" altLang="ja-JP" sz="2000" b="1" dirty="0" smtClean="0">
              <a:solidFill>
                <a:srgbClr val="C00000"/>
              </a:solidFill>
            </a:endParaRPr>
          </a:p>
          <a:p>
            <a:r>
              <a:rPr lang="ja-JP" altLang="en-US" sz="2000" b="1" dirty="0" smtClean="0">
                <a:solidFill>
                  <a:srgbClr val="C00000"/>
                </a:solidFill>
              </a:rPr>
              <a:t>ただし，</a:t>
            </a:r>
            <a:r>
              <a:rPr lang="en-US" altLang="ja-JP" sz="2000" b="1" dirty="0">
                <a:solidFill>
                  <a:srgbClr val="C00000"/>
                </a:solidFill>
              </a:rPr>
              <a:t>『</a:t>
            </a:r>
            <a:r>
              <a:rPr lang="ja-JP" altLang="en-US" sz="2000" b="1" dirty="0" smtClean="0">
                <a:solidFill>
                  <a:srgbClr val="C00000"/>
                </a:solidFill>
              </a:rPr>
              <a:t>注目画素を中心とする</a:t>
            </a:r>
            <a:r>
              <a:rPr lang="en-US" altLang="ja-JP" sz="2000" b="1" dirty="0" smtClean="0">
                <a:solidFill>
                  <a:srgbClr val="C00000"/>
                </a:solidFill>
              </a:rPr>
              <a:t>9</a:t>
            </a:r>
            <a:r>
              <a:rPr lang="ja-JP" altLang="en-US" sz="2000" b="1" dirty="0" smtClean="0">
                <a:solidFill>
                  <a:srgbClr val="C00000"/>
                </a:solidFill>
              </a:rPr>
              <a:t>画素の平均値</a:t>
            </a:r>
            <a:r>
              <a:rPr lang="en-US" altLang="ja-JP" sz="2000" b="1" dirty="0" smtClean="0">
                <a:solidFill>
                  <a:srgbClr val="C00000"/>
                </a:solidFill>
              </a:rPr>
              <a:t>』</a:t>
            </a:r>
            <a:r>
              <a:rPr lang="ja-JP" altLang="en-US" sz="2000" b="1" dirty="0" smtClean="0">
                <a:solidFill>
                  <a:srgbClr val="C00000"/>
                </a:solidFill>
              </a:rPr>
              <a:t>を注目画素に格納するものとする</a:t>
            </a:r>
            <a:endParaRPr lang="en-US" altLang="ja-JP" sz="2000" b="1" dirty="0" smtClean="0">
              <a:solidFill>
                <a:srgbClr val="C00000"/>
              </a:solidFill>
            </a:endParaRPr>
          </a:p>
          <a:p>
            <a:endParaRPr lang="en-US" altLang="ja-JP" sz="2000" b="1" dirty="0">
              <a:solidFill>
                <a:srgbClr val="C00000"/>
              </a:solidFill>
            </a:endParaRPr>
          </a:p>
          <a:p>
            <a:endParaRPr lang="en-US" altLang="ja-JP" sz="2000" b="1" dirty="0" smtClean="0">
              <a:solidFill>
                <a:srgbClr val="C00000"/>
              </a:solidFill>
            </a:endParaRPr>
          </a:p>
          <a:p>
            <a:r>
              <a:rPr lang="ja-JP" altLang="en-US" sz="1800" dirty="0" smtClean="0"/>
              <a:t>これはプログラミング課題の一部です．取り組むのは，フィルタ処理の講義が終わってからでも良いです</a:t>
            </a:r>
            <a:endParaRPr lang="en-US" altLang="ja-JP" sz="1800" dirty="0" smtClean="0"/>
          </a:p>
          <a:p>
            <a:endParaRPr lang="en-US" altLang="ja-JP" sz="2000" dirty="0">
              <a:solidFill>
                <a:srgbClr val="FF0000"/>
              </a:solidFill>
            </a:endParaRPr>
          </a:p>
        </p:txBody>
      </p:sp>
      <p:sp>
        <p:nvSpPr>
          <p:cNvPr id="4" name="正方形/長方形 3"/>
          <p:cNvSpPr/>
          <p:nvPr/>
        </p:nvSpPr>
        <p:spPr>
          <a:xfrm>
            <a:off x="6205084" y="1285971"/>
            <a:ext cx="5576237" cy="4770537"/>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latin typeface="ＭＳ ゴシック" panose="020B0609070205080204" pitchFamily="49" charset="-128"/>
                <a:ea typeface="ＭＳ ゴシック" panose="020B0609070205080204" pitchFamily="49" charset="-128"/>
              </a:rPr>
              <a:t># -*- coding: utf-8 -*-</a:t>
            </a:r>
          </a:p>
          <a:p>
            <a:r>
              <a:rPr lang="en-US" altLang="ja-JP" sz="1600" dirty="0">
                <a:solidFill>
                  <a:srgbClr val="008000"/>
                </a:solidFill>
                <a:latin typeface="ＭＳ ゴシック" panose="020B0609070205080204" pitchFamily="49" charset="-128"/>
                <a:ea typeface="ＭＳ ゴシック" panose="020B0609070205080204" pitchFamily="49" charset="-128"/>
              </a:rPr>
              <a:t># ex14.py</a:t>
            </a:r>
          </a:p>
          <a:p>
            <a:r>
              <a:rPr lang="en-US" altLang="ja-JP" sz="1600" dirty="0">
                <a:solidFill>
                  <a:srgbClr val="0000FF"/>
                </a:solidFill>
                <a:latin typeface="ＭＳ ゴシック" panose="020B0609070205080204" pitchFamily="49" charset="-128"/>
                <a:ea typeface="ＭＳ ゴシック" panose="020B0609070205080204" pitchFamily="49" charset="-128"/>
              </a:rPr>
              <a:t>import</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numpy</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a:solidFill>
                  <a:srgbClr val="0000FF"/>
                </a:solidFill>
                <a:latin typeface="ＭＳ ゴシック" panose="020B0609070205080204" pitchFamily="49" charset="-128"/>
                <a:ea typeface="ＭＳ ゴシック" panose="020B0609070205080204" pitchFamily="49" charset="-128"/>
              </a:rPr>
              <a:t>as</a:t>
            </a:r>
            <a:r>
              <a:rPr lang="en-US" altLang="ja-JP" sz="1600" dirty="0">
                <a:solidFill>
                  <a:srgbClr val="000000"/>
                </a:solidFill>
                <a:latin typeface="ＭＳ ゴシック" panose="020B0609070205080204" pitchFamily="49" charset="-128"/>
                <a:ea typeface="ＭＳ ゴシック" panose="020B0609070205080204" pitchFamily="49" charset="-128"/>
              </a:rPr>
              <a:t> np</a:t>
            </a:r>
          </a:p>
          <a:p>
            <a:r>
              <a:rPr lang="en-US" altLang="ja-JP" sz="1600" dirty="0">
                <a:solidFill>
                  <a:srgbClr val="0000FF"/>
                </a:solidFill>
                <a:latin typeface="ＭＳ ゴシック" panose="020B0609070205080204" pitchFamily="49" charset="-128"/>
                <a:ea typeface="ＭＳ ゴシック" panose="020B0609070205080204" pitchFamily="49" charset="-128"/>
              </a:rPr>
              <a:t>import</a:t>
            </a:r>
            <a:r>
              <a:rPr lang="en-US" altLang="ja-JP" sz="1600" dirty="0">
                <a:solidFill>
                  <a:srgbClr val="000000"/>
                </a:solidFill>
                <a:latin typeface="ＭＳ ゴシック" panose="020B0609070205080204" pitchFamily="49" charset="-128"/>
                <a:ea typeface="ＭＳ ゴシック" panose="020B0609070205080204" pitchFamily="49" charset="-128"/>
              </a:rPr>
              <a:t> cv2</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8000"/>
                </a:solidFill>
                <a:latin typeface="ＭＳ ゴシック" panose="020B0609070205080204" pitchFamily="49" charset="-128"/>
                <a:ea typeface="ＭＳ ゴシック" panose="020B0609070205080204" pitchFamily="49" charset="-128"/>
              </a:rPr>
              <a:t>#load image, convert to grayscale float</a:t>
            </a:r>
          </a:p>
          <a:p>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 = cv2.imread(</a:t>
            </a:r>
            <a:r>
              <a:rPr lang="en-US" altLang="ja-JP" sz="1600" dirty="0">
                <a:solidFill>
                  <a:srgbClr val="A31515"/>
                </a:solidFill>
                <a:latin typeface="ＭＳ ゴシック" panose="020B0609070205080204" pitchFamily="49" charset="-128"/>
                <a:ea typeface="ＭＳ ゴシック" panose="020B0609070205080204" pitchFamily="49" charset="-128"/>
              </a:rPr>
              <a:t>"img.png"</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 = cv2.cvtColor(</a:t>
            </a:r>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 cv2.COLOR_RGB2GRAY)</a:t>
            </a:r>
          </a:p>
          <a:p>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 = np.float64(</a:t>
            </a:r>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latin typeface="ＭＳ ゴシック" panose="020B0609070205080204" pitchFamily="49" charset="-128"/>
                <a:ea typeface="ＭＳ ゴシック" panose="020B0609070205080204" pitchFamily="49" charset="-128"/>
              </a:rPr>
              <a:t>img_out</a:t>
            </a:r>
            <a:r>
              <a:rPr lang="en-US" altLang="ja-JP" sz="1600" dirty="0">
                <a:solidFill>
                  <a:srgbClr val="000000"/>
                </a:solidFill>
                <a:latin typeface="ＭＳ ゴシック" panose="020B0609070205080204" pitchFamily="49" charset="-128"/>
                <a:ea typeface="ＭＳ ゴシック" panose="020B0609070205080204" pitchFamily="49" charset="-128"/>
              </a:rPr>
              <a:t> = </a:t>
            </a:r>
            <a:r>
              <a:rPr lang="en-US" altLang="ja-JP" sz="1600" dirty="0" err="1">
                <a:solidFill>
                  <a:srgbClr val="000000"/>
                </a:solidFill>
                <a:latin typeface="ＭＳ ゴシック" panose="020B0609070205080204" pitchFamily="49" charset="-128"/>
                <a:ea typeface="ＭＳ ゴシック" panose="020B0609070205080204" pitchFamily="49" charset="-128"/>
              </a:rPr>
              <a:t>np.zeros_like</a:t>
            </a:r>
            <a:r>
              <a:rPr lang="en-US" altLang="ja-JP" sz="1600" dirty="0">
                <a:solidFill>
                  <a:srgbClr val="000000"/>
                </a:solidFill>
                <a:latin typeface="ＭＳ ゴシック" panose="020B0609070205080204" pitchFamily="49" charset="-128"/>
                <a:ea typeface="ＭＳ ゴシック" panose="020B0609070205080204" pitchFamily="49" charset="-128"/>
              </a:rPr>
              <a:t>( </a:t>
            </a:r>
            <a:r>
              <a:rPr lang="en-US" altLang="ja-JP" sz="1600" dirty="0" err="1">
                <a:solidFill>
                  <a:srgbClr val="000000"/>
                </a:solidFill>
                <a:latin typeface="ＭＳ ゴシック" panose="020B0609070205080204" pitchFamily="49" charset="-128"/>
                <a:ea typeface="ＭＳ ゴシック" panose="020B0609070205080204" pitchFamily="49" charset="-128"/>
              </a:rPr>
              <a:t>img</a:t>
            </a:r>
            <a:r>
              <a:rPr lang="en-US" altLang="ja-JP" sz="1600" dirty="0">
                <a:solidFill>
                  <a:srgbClr val="000000"/>
                </a:solidFill>
                <a:latin typeface="ＭＳ ゴシック" panose="020B0609070205080204" pitchFamily="49" charset="-128"/>
                <a:ea typeface="ＭＳ ゴシック" panose="020B0609070205080204" pitchFamily="49" charset="-128"/>
              </a:rPr>
              <a:t> )</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00FF"/>
                </a:solidFill>
                <a:latin typeface="ＭＳ ゴシック" panose="020B0609070205080204" pitchFamily="49" charset="-128"/>
                <a:ea typeface="ＭＳ ゴシック" panose="020B0609070205080204" pitchFamily="49" charset="-128"/>
              </a:rPr>
              <a:t>for</a:t>
            </a:r>
            <a:r>
              <a:rPr lang="en-US" altLang="ja-JP" sz="1600" dirty="0">
                <a:solidFill>
                  <a:srgbClr val="000000"/>
                </a:solidFill>
                <a:latin typeface="ＭＳ ゴシック" panose="020B0609070205080204" pitchFamily="49" charset="-128"/>
                <a:ea typeface="ＭＳ ゴシック" panose="020B0609070205080204" pitchFamily="49" charset="-128"/>
              </a:rPr>
              <a:t> y in range( 1, </a:t>
            </a:r>
            <a:r>
              <a:rPr lang="en-US" altLang="ja-JP" sz="1600" dirty="0" err="1">
                <a:solidFill>
                  <a:srgbClr val="000000"/>
                </a:solidFill>
                <a:latin typeface="ＭＳ ゴシック" panose="020B0609070205080204" pitchFamily="49" charset="-128"/>
                <a:ea typeface="ＭＳ ゴシック" panose="020B0609070205080204" pitchFamily="49" charset="-128"/>
              </a:rPr>
              <a:t>img.shape</a:t>
            </a:r>
            <a:r>
              <a:rPr lang="en-US" altLang="ja-JP" sz="1600" dirty="0">
                <a:solidFill>
                  <a:srgbClr val="000000"/>
                </a:solidFill>
                <a:latin typeface="ＭＳ ゴシック" panose="020B0609070205080204" pitchFamily="49" charset="-128"/>
                <a:ea typeface="ＭＳ ゴシック" panose="020B0609070205080204" pitchFamily="49" charset="-128"/>
              </a:rPr>
              <a:t>[0]-1 ): </a:t>
            </a:r>
          </a:p>
          <a:p>
            <a:r>
              <a:rPr lang="en-US" altLang="ja-JP" sz="1600" dirty="0">
                <a:solidFill>
                  <a:srgbClr val="0000FF"/>
                </a:solidFill>
                <a:latin typeface="ＭＳ ゴシック" panose="020B0609070205080204" pitchFamily="49" charset="-128"/>
                <a:ea typeface="ＭＳ ゴシック" panose="020B0609070205080204" pitchFamily="49" charset="-128"/>
              </a:rPr>
              <a:t>for</a:t>
            </a:r>
            <a:r>
              <a:rPr lang="en-US" altLang="ja-JP" sz="1600" dirty="0">
                <a:solidFill>
                  <a:srgbClr val="000000"/>
                </a:solidFill>
                <a:latin typeface="ＭＳ ゴシック" panose="020B0609070205080204" pitchFamily="49" charset="-128"/>
                <a:ea typeface="ＭＳ ゴシック" panose="020B0609070205080204" pitchFamily="49" charset="-128"/>
              </a:rPr>
              <a:t> x in range( 1, </a:t>
            </a:r>
            <a:r>
              <a:rPr lang="en-US" altLang="ja-JP" sz="1600" dirty="0" err="1">
                <a:solidFill>
                  <a:srgbClr val="000000"/>
                </a:solidFill>
                <a:latin typeface="ＭＳ ゴシック" panose="020B0609070205080204" pitchFamily="49" charset="-128"/>
                <a:ea typeface="ＭＳ ゴシック" panose="020B0609070205080204" pitchFamily="49" charset="-128"/>
              </a:rPr>
              <a:t>img.shape</a:t>
            </a:r>
            <a:r>
              <a:rPr lang="en-US" altLang="ja-JP" sz="1600" dirty="0">
                <a:solidFill>
                  <a:srgbClr val="000000"/>
                </a:solidFill>
                <a:latin typeface="ＭＳ ゴシック" panose="020B0609070205080204" pitchFamily="49" charset="-128"/>
                <a:ea typeface="ＭＳ ゴシック" panose="020B0609070205080204" pitchFamily="49" charset="-128"/>
              </a:rPr>
              <a:t>[1]-1 ): </a:t>
            </a:r>
          </a:p>
          <a:p>
            <a:r>
              <a:rPr lang="en-US" altLang="ja-JP" sz="1600" dirty="0" smtClean="0">
                <a:solidFill>
                  <a:srgbClr val="008000"/>
                </a:solidFill>
                <a:latin typeface="ＭＳ ゴシック" panose="020B0609070205080204" pitchFamily="49" charset="-128"/>
                <a:ea typeface="ＭＳ ゴシック" panose="020B0609070205080204" pitchFamily="49" charset="-128"/>
              </a:rPr>
              <a:t>    # </a:t>
            </a:r>
            <a:r>
              <a:rPr lang="ja-JP" altLang="en-US" sz="1600" dirty="0">
                <a:solidFill>
                  <a:srgbClr val="008000"/>
                </a:solidFill>
                <a:latin typeface="ＭＳ ゴシック" panose="020B0609070205080204" pitchFamily="49" charset="-128"/>
                <a:ea typeface="ＭＳ ゴシック" panose="020B0609070205080204" pitchFamily="49" charset="-128"/>
              </a:rPr>
              <a:t>ここを編集し平滑化フィルタを完成させる</a:t>
            </a:r>
          </a:p>
          <a:p>
            <a:r>
              <a:rPr lang="en-US" altLang="ja-JP" sz="1600" dirty="0" smtClean="0">
                <a:solidFill>
                  <a:srgbClr val="000000"/>
                </a:solidFill>
                <a:latin typeface="ＭＳ ゴシック" panose="020B0609070205080204" pitchFamily="49" charset="-128"/>
                <a:ea typeface="ＭＳ ゴシック" panose="020B0609070205080204" pitchFamily="49" charset="-128"/>
              </a:rPr>
              <a:t>    </a:t>
            </a:r>
            <a:r>
              <a:rPr lang="en-US" altLang="ja-JP" sz="1600" dirty="0" err="1" smtClean="0">
                <a:solidFill>
                  <a:srgbClr val="000000"/>
                </a:solidFill>
                <a:latin typeface="ＭＳ ゴシック" panose="020B0609070205080204" pitchFamily="49" charset="-128"/>
                <a:ea typeface="ＭＳ ゴシック" panose="020B0609070205080204" pitchFamily="49" charset="-128"/>
              </a:rPr>
              <a:t>img_out</a:t>
            </a:r>
            <a:r>
              <a:rPr lang="en-US" altLang="ja-JP" sz="1600" dirty="0" smtClean="0">
                <a:solidFill>
                  <a:srgbClr val="000000"/>
                </a:solidFill>
                <a:latin typeface="ＭＳ ゴシック" panose="020B0609070205080204" pitchFamily="49" charset="-128"/>
                <a:ea typeface="ＭＳ ゴシック" panose="020B0609070205080204" pitchFamily="49" charset="-128"/>
              </a:rPr>
              <a:t>[</a:t>
            </a:r>
            <a:r>
              <a:rPr lang="en-US" altLang="ja-JP" sz="1600" dirty="0" err="1" smtClean="0">
                <a:solidFill>
                  <a:srgbClr val="000000"/>
                </a:solidFill>
                <a:latin typeface="ＭＳ ゴシック" panose="020B0609070205080204" pitchFamily="49" charset="-128"/>
                <a:ea typeface="ＭＳ ゴシック" panose="020B0609070205080204" pitchFamily="49" charset="-128"/>
              </a:rPr>
              <a:t>y,x</a:t>
            </a:r>
            <a:r>
              <a:rPr lang="en-US" altLang="ja-JP" sz="1600" dirty="0">
                <a:solidFill>
                  <a:srgbClr val="000000"/>
                </a:solidFill>
                <a:latin typeface="ＭＳ ゴシック" panose="020B0609070205080204" pitchFamily="49" charset="-128"/>
                <a:ea typeface="ＭＳ ゴシック" panose="020B0609070205080204" pitchFamily="49" charset="-128"/>
              </a:rPr>
              <a:t>] = 128 </a:t>
            </a:r>
          </a:p>
          <a:p>
            <a:endParaRPr lang="ja-JP" altLang="en-US" sz="1600" dirty="0">
              <a:solidFill>
                <a:srgbClr val="000000"/>
              </a:solidFill>
              <a:latin typeface="ＭＳ ゴシック" panose="020B0609070205080204" pitchFamily="49" charset="-128"/>
              <a:ea typeface="ＭＳ ゴシック" panose="020B0609070205080204" pitchFamily="49" charset="-128"/>
            </a:endParaRPr>
          </a:p>
          <a:p>
            <a:r>
              <a:rPr lang="en-US" altLang="ja-JP" sz="1600" dirty="0">
                <a:solidFill>
                  <a:srgbClr val="000000"/>
                </a:solidFill>
                <a:latin typeface="ＭＳ ゴシック" panose="020B0609070205080204" pitchFamily="49" charset="-128"/>
                <a:ea typeface="ＭＳ ゴシック" panose="020B0609070205080204" pitchFamily="49" charset="-128"/>
              </a:rPr>
              <a:t>cv2.imshow( </a:t>
            </a:r>
            <a:r>
              <a:rPr lang="en-US" altLang="ja-JP" sz="1600" dirty="0">
                <a:solidFill>
                  <a:srgbClr val="A31515"/>
                </a:solidFill>
                <a:latin typeface="ＭＳ ゴシック" panose="020B0609070205080204" pitchFamily="49" charset="-128"/>
                <a:ea typeface="ＭＳ ゴシック" panose="020B0609070205080204" pitchFamily="49" charset="-128"/>
              </a:rPr>
              <a:t>"output"</a:t>
            </a:r>
            <a:r>
              <a:rPr lang="en-US" altLang="ja-JP" sz="1600" dirty="0">
                <a:solidFill>
                  <a:srgbClr val="000000"/>
                </a:solidFill>
                <a:latin typeface="ＭＳ ゴシック" panose="020B0609070205080204" pitchFamily="49" charset="-128"/>
                <a:ea typeface="ＭＳ ゴシック" panose="020B0609070205080204" pitchFamily="49" charset="-128"/>
              </a:rPr>
              <a:t>, np.uint8( </a:t>
            </a:r>
            <a:r>
              <a:rPr lang="en-US" altLang="ja-JP" sz="1600" dirty="0" err="1">
                <a:solidFill>
                  <a:srgbClr val="000000"/>
                </a:solidFill>
                <a:latin typeface="ＭＳ ゴシック" panose="020B0609070205080204" pitchFamily="49" charset="-128"/>
                <a:ea typeface="ＭＳ ゴシック" panose="020B0609070205080204" pitchFamily="49" charset="-128"/>
              </a:rPr>
              <a:t>img_out</a:t>
            </a:r>
            <a:r>
              <a:rPr lang="en-US" altLang="ja-JP" sz="1600" dirty="0">
                <a:solidFill>
                  <a:srgbClr val="000000"/>
                </a:solidFill>
                <a:latin typeface="ＭＳ ゴシック" panose="020B0609070205080204" pitchFamily="49" charset="-128"/>
                <a:ea typeface="ＭＳ ゴシック" panose="020B0609070205080204" pitchFamily="49" charset="-128"/>
              </a:rPr>
              <a:t> ) )</a:t>
            </a:r>
          </a:p>
          <a:p>
            <a:r>
              <a:rPr lang="en-US" altLang="ja-JP" sz="1600" dirty="0">
                <a:solidFill>
                  <a:srgbClr val="000000"/>
                </a:solidFill>
                <a:latin typeface="ＭＳ ゴシック" panose="020B0609070205080204" pitchFamily="49" charset="-128"/>
                <a:ea typeface="ＭＳ ゴシック" panose="020B0609070205080204" pitchFamily="49" charset="-128"/>
              </a:rPr>
              <a:t>cv2.waitKey()</a:t>
            </a:r>
          </a:p>
        </p:txBody>
      </p:sp>
    </p:spTree>
    <p:extLst>
      <p:ext uri="{BB962C8B-B14F-4D97-AF65-F5344CB8AC3E}">
        <p14:creationId xmlns:p14="http://schemas.microsoft.com/office/powerpoint/2010/main" val="13958719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69669" y="365126"/>
            <a:ext cx="10751771" cy="733270"/>
          </a:xfrm>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769669" y="1343722"/>
            <a:ext cx="10751771" cy="5296829"/>
          </a:xfrm>
        </p:spPr>
        <p:txBody>
          <a:bodyPr/>
          <a:lstStyle/>
          <a:p>
            <a:pPr>
              <a:lnSpc>
                <a:spcPct val="100000"/>
              </a:lnSpc>
            </a:pPr>
            <a:r>
              <a:rPr lang="ja-JP" altLang="en-US" dirty="0"/>
              <a:t>画像</a:t>
            </a:r>
            <a:r>
              <a:rPr lang="ja-JP" altLang="en-US" dirty="0" smtClean="0"/>
              <a:t>処理プログラミングの雰囲気を味合うために，</a:t>
            </a:r>
            <a:r>
              <a:rPr lang="en-US" altLang="ja-JP" dirty="0" smtClean="0"/>
              <a:t>Python &amp; </a:t>
            </a:r>
            <a:r>
              <a:rPr lang="en-US" altLang="ja-JP" dirty="0" err="1" smtClean="0"/>
              <a:t>OpenCV</a:t>
            </a:r>
            <a:r>
              <a:rPr lang="ja-JP" altLang="en-US" dirty="0"/>
              <a:t>環境</a:t>
            </a:r>
            <a:r>
              <a:rPr lang="ja-JP" altLang="en-US" dirty="0" smtClean="0"/>
              <a:t>で，初歩的なコードを書いた．</a:t>
            </a:r>
            <a:endParaRPr lang="en-US" altLang="ja-JP" dirty="0" smtClean="0"/>
          </a:p>
          <a:p>
            <a:pPr>
              <a:lnSpc>
                <a:spcPct val="100000"/>
              </a:lnSpc>
            </a:pPr>
            <a:endParaRPr lang="en-US" altLang="ja-JP" dirty="0" smtClean="0"/>
          </a:p>
          <a:p>
            <a:pPr>
              <a:lnSpc>
                <a:spcPct val="100000"/>
              </a:lnSpc>
            </a:pPr>
            <a:r>
              <a:rPr lang="ja-JP" altLang="en-US" dirty="0" smtClean="0"/>
              <a:t>この</a:t>
            </a:r>
            <a:r>
              <a:rPr lang="en-US" altLang="ja-JP" dirty="0" smtClean="0"/>
              <a:t>Python &amp; </a:t>
            </a:r>
            <a:r>
              <a:rPr lang="en-US" altLang="ja-JP" dirty="0" err="1" smtClean="0"/>
              <a:t>OpenCV</a:t>
            </a:r>
            <a:r>
              <a:rPr lang="ja-JP" altLang="en-US" dirty="0" smtClean="0"/>
              <a:t>環境は，比較的手軽にプロトタイピングが行えるので，興味がある方は是非学修を</a:t>
            </a:r>
            <a:r>
              <a:rPr lang="ja-JP" altLang="en-US" smtClean="0"/>
              <a:t>進めてほしい</a:t>
            </a:r>
            <a:endParaRPr lang="en-US" altLang="ja-JP" dirty="0" smtClean="0"/>
          </a:p>
        </p:txBody>
      </p:sp>
    </p:spTree>
    <p:extLst>
      <p:ext uri="{BB962C8B-B14F-4D97-AF65-F5344CB8AC3E}">
        <p14:creationId xmlns:p14="http://schemas.microsoft.com/office/powerpoint/2010/main" val="3110784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Anaconda</a:t>
            </a:r>
            <a:r>
              <a:rPr kumimoji="1" lang="ja-JP" altLang="en-US" dirty="0" smtClean="0"/>
              <a:t>をインストールする</a:t>
            </a:r>
            <a:endParaRPr kumimoji="1" lang="ja-JP" altLang="en-US" dirty="0"/>
          </a:p>
        </p:txBody>
      </p:sp>
      <p:sp>
        <p:nvSpPr>
          <p:cNvPr id="3" name="コンテンツ プレースホルダー 2"/>
          <p:cNvSpPr>
            <a:spLocks noGrp="1"/>
          </p:cNvSpPr>
          <p:nvPr>
            <p:ph idx="1"/>
          </p:nvPr>
        </p:nvSpPr>
        <p:spPr>
          <a:xfrm>
            <a:off x="278780" y="1343722"/>
            <a:ext cx="11597131" cy="5296829"/>
          </a:xfrm>
        </p:spPr>
        <p:txBody>
          <a:bodyPr>
            <a:normAutofit/>
          </a:bodyPr>
          <a:lstStyle/>
          <a:p>
            <a:pPr>
              <a:lnSpc>
                <a:spcPct val="100000"/>
              </a:lnSpc>
            </a:pPr>
            <a:r>
              <a:rPr lang="ja-JP" altLang="en-US" sz="2000" dirty="0" smtClean="0"/>
              <a:t>本家ページより，インストーラーをダウンロード</a:t>
            </a:r>
            <a:endParaRPr lang="en-US" altLang="ja-JP" sz="2000" dirty="0" smtClean="0"/>
          </a:p>
          <a:p>
            <a:pPr lvl="1">
              <a:lnSpc>
                <a:spcPct val="100000"/>
              </a:lnSpc>
            </a:pPr>
            <a:r>
              <a:rPr lang="en-US" altLang="ja-JP" sz="1600" dirty="0" smtClean="0">
                <a:hlinkClick r:id="rId2"/>
              </a:rPr>
              <a:t>https</a:t>
            </a:r>
            <a:r>
              <a:rPr lang="en-US" altLang="ja-JP" sz="1600" dirty="0">
                <a:hlinkClick r:id="rId2"/>
              </a:rPr>
              <a:t>://</a:t>
            </a:r>
            <a:r>
              <a:rPr lang="en-US" altLang="ja-JP" sz="1600" dirty="0" smtClean="0">
                <a:hlinkClick r:id="rId2"/>
              </a:rPr>
              <a:t>www.continuum.io/downloads</a:t>
            </a:r>
            <a:endParaRPr lang="en-US" altLang="ja-JP" sz="1600" dirty="0" smtClean="0"/>
          </a:p>
          <a:p>
            <a:pPr lvl="1">
              <a:lnSpc>
                <a:spcPct val="100000"/>
              </a:lnSpc>
            </a:pPr>
            <a:r>
              <a:rPr kumimoji="1" lang="ja-JP" altLang="en-US" sz="1600" dirty="0" smtClean="0"/>
              <a:t>今回は</a:t>
            </a:r>
            <a:r>
              <a:rPr kumimoji="1" lang="en-US" altLang="ja-JP" sz="1600" dirty="0" smtClean="0"/>
              <a:t>Python3, 64bit installer</a:t>
            </a:r>
            <a:r>
              <a:rPr lang="ja-JP" altLang="en-US" sz="1600" dirty="0" smtClean="0"/>
              <a:t>を選択</a:t>
            </a:r>
            <a:endParaRPr kumimoji="1" lang="en-US" altLang="ja-JP" sz="1600" dirty="0" smtClean="0"/>
          </a:p>
          <a:p>
            <a:pPr lvl="1">
              <a:lnSpc>
                <a:spcPct val="100000"/>
              </a:lnSpc>
            </a:pPr>
            <a:r>
              <a:rPr lang="ja-JP" altLang="en-US" sz="1600" dirty="0" smtClean="0"/>
              <a:t>ファイルサイズが</a:t>
            </a:r>
            <a:r>
              <a:rPr lang="ja-JP" altLang="en-US" sz="1600" dirty="0"/>
              <a:t>大</a:t>
            </a:r>
            <a:r>
              <a:rPr lang="ja-JP" altLang="en-US" sz="1600" dirty="0" smtClean="0"/>
              <a:t>きいので多少時間がかかる</a:t>
            </a:r>
            <a:endParaRPr lang="en-US" altLang="ja-JP" sz="1600" dirty="0" smtClean="0"/>
          </a:p>
          <a:p>
            <a:pPr marL="457200" lvl="1" indent="0">
              <a:lnSpc>
                <a:spcPct val="100000"/>
              </a:lnSpc>
              <a:buNone/>
            </a:pPr>
            <a:r>
              <a:rPr lang="en-US" altLang="ja-JP" sz="1400" dirty="0" smtClean="0">
                <a:solidFill>
                  <a:srgbClr val="FF0000"/>
                </a:solidFill>
              </a:rPr>
              <a:t>※2017/3/9</a:t>
            </a:r>
            <a:r>
              <a:rPr lang="ja-JP" altLang="en-US" sz="1400" dirty="0" smtClean="0">
                <a:solidFill>
                  <a:srgbClr val="FF0000"/>
                </a:solidFill>
              </a:rPr>
              <a:t>現在，</a:t>
            </a:r>
            <a:r>
              <a:rPr lang="en-US" altLang="ja-JP" sz="1400" dirty="0" smtClean="0">
                <a:solidFill>
                  <a:srgbClr val="FF0000"/>
                </a:solidFill>
              </a:rPr>
              <a:t>Anaconda4.3.0</a:t>
            </a:r>
            <a:r>
              <a:rPr lang="ja-JP" altLang="en-US" sz="1400" dirty="0" smtClean="0">
                <a:solidFill>
                  <a:srgbClr val="FF0000"/>
                </a:solidFill>
              </a:rPr>
              <a:t>が最新だが，このバージョンは</a:t>
            </a:r>
            <a:r>
              <a:rPr lang="en-US" altLang="ja-JP" sz="1400" dirty="0" err="1" smtClean="0">
                <a:solidFill>
                  <a:srgbClr val="FF0000"/>
                </a:solidFill>
              </a:rPr>
              <a:t>OpenCV</a:t>
            </a:r>
            <a:r>
              <a:rPr lang="ja-JP" altLang="en-US" sz="1400" dirty="0" smtClean="0">
                <a:solidFill>
                  <a:srgbClr val="FF0000"/>
                </a:solidFill>
              </a:rPr>
              <a:t>がうまくインストールできない</a:t>
            </a:r>
            <a:endParaRPr lang="en-US" altLang="ja-JP" sz="1400" dirty="0" smtClean="0">
              <a:solidFill>
                <a:srgbClr val="FF0000"/>
              </a:solidFill>
            </a:endParaRPr>
          </a:p>
          <a:p>
            <a:pPr marL="457200" lvl="1" indent="0">
              <a:lnSpc>
                <a:spcPct val="100000"/>
              </a:lnSpc>
              <a:buNone/>
            </a:pPr>
            <a:r>
              <a:rPr lang="en-US" altLang="ja-JP" sz="1400" dirty="0">
                <a:solidFill>
                  <a:srgbClr val="FF0000"/>
                </a:solidFill>
              </a:rPr>
              <a:t>※ </a:t>
            </a:r>
            <a:r>
              <a:rPr lang="en-US" altLang="ja-JP" sz="1400" dirty="0">
                <a:solidFill>
                  <a:srgbClr val="FF0000"/>
                </a:solidFill>
                <a:hlinkClick r:id="rId3"/>
              </a:rPr>
              <a:t>https://</a:t>
            </a:r>
            <a:r>
              <a:rPr lang="en-US" altLang="ja-JP" sz="1400" dirty="0" smtClean="0">
                <a:solidFill>
                  <a:srgbClr val="FF0000"/>
                </a:solidFill>
                <a:hlinkClick r:id="rId3"/>
              </a:rPr>
              <a:t>repo.continuum.io/archive/index.html</a:t>
            </a:r>
            <a:r>
              <a:rPr lang="ja-JP" altLang="en-US" sz="1400" dirty="0">
                <a:solidFill>
                  <a:srgbClr val="FF0000"/>
                </a:solidFill>
              </a:rPr>
              <a:t> </a:t>
            </a:r>
            <a:r>
              <a:rPr lang="ja-JP" altLang="en-US" sz="1400" dirty="0" smtClean="0">
                <a:solidFill>
                  <a:srgbClr val="FF0000"/>
                </a:solidFill>
              </a:rPr>
              <a:t>←こちらから「</a:t>
            </a:r>
            <a:r>
              <a:rPr lang="en-US" altLang="ja-JP" sz="1400" dirty="0">
                <a:solidFill>
                  <a:srgbClr val="FF0000"/>
                </a:solidFill>
                <a:hlinkClick r:id="rId4"/>
              </a:rPr>
              <a:t> </a:t>
            </a:r>
            <a:r>
              <a:rPr lang="en-US" altLang="ja-JP" sz="1400" dirty="0" smtClean="0">
                <a:solidFill>
                  <a:srgbClr val="FF0000"/>
                </a:solidFill>
                <a:hlinkClick r:id="rId4"/>
              </a:rPr>
              <a:t>Anaconda3-4.2.0-Windows-x86_64.exe </a:t>
            </a:r>
            <a:r>
              <a:rPr lang="ja-JP" altLang="en-US" sz="1400" dirty="0" smtClean="0">
                <a:solidFill>
                  <a:srgbClr val="FF0000"/>
                </a:solidFill>
              </a:rPr>
              <a:t>」を利用するとうまくいく．</a:t>
            </a:r>
            <a:endParaRPr kumimoji="1" lang="en-US" altLang="ja-JP" sz="1800" dirty="0"/>
          </a:p>
          <a:p>
            <a:pPr>
              <a:lnSpc>
                <a:spcPct val="100000"/>
              </a:lnSpc>
            </a:pPr>
            <a:r>
              <a:rPr lang="en-US" altLang="ja-JP" sz="2000" dirty="0"/>
              <a:t>『Anaconda3-4.2.0-Windows-x86_64.exe』</a:t>
            </a:r>
            <a:r>
              <a:rPr lang="ja-JP" altLang="en-US" sz="2000" dirty="0" smtClean="0"/>
              <a:t>を起動しインストール</a:t>
            </a:r>
            <a:endParaRPr lang="en-US" altLang="ja-JP" sz="2000" dirty="0" smtClean="0"/>
          </a:p>
          <a:p>
            <a:pPr marL="0" indent="0">
              <a:lnSpc>
                <a:spcPct val="100000"/>
              </a:lnSpc>
              <a:buNone/>
            </a:pPr>
            <a:r>
              <a:rPr kumimoji="1" lang="ja-JP" altLang="en-US" sz="2000" dirty="0" smtClean="0"/>
              <a:t>　　コマンドプロンプト</a:t>
            </a:r>
            <a:r>
              <a:rPr lang="ja-JP" altLang="en-US" sz="2000" dirty="0" smtClean="0"/>
              <a:t>を起動し</a:t>
            </a:r>
            <a:r>
              <a:rPr kumimoji="1" lang="en-US" altLang="ja-JP" sz="1800" dirty="0" smtClean="0"/>
              <a:t>『&gt; python –version』 </a:t>
            </a:r>
            <a:r>
              <a:rPr kumimoji="1" lang="ja-JP" altLang="en-US" sz="1800" dirty="0" smtClean="0"/>
              <a:t>とコマンドを打って，以下の出力が出れば成功</a:t>
            </a:r>
            <a:endParaRPr kumimoji="1" lang="ja-JP" altLang="en-US" sz="1800" dirty="0"/>
          </a:p>
        </p:txBody>
      </p:sp>
      <p:pic>
        <p:nvPicPr>
          <p:cNvPr id="4" name="図 3"/>
          <p:cNvPicPr>
            <a:picLocks noChangeAspect="1"/>
          </p:cNvPicPr>
          <p:nvPr/>
        </p:nvPicPr>
        <p:blipFill>
          <a:blip r:embed="rId5"/>
          <a:stretch>
            <a:fillRect/>
          </a:stretch>
        </p:blipFill>
        <p:spPr>
          <a:xfrm>
            <a:off x="719440" y="4501885"/>
            <a:ext cx="6259757" cy="1786025"/>
          </a:xfrm>
          <a:prstGeom prst="rect">
            <a:avLst/>
          </a:prstGeom>
        </p:spPr>
      </p:pic>
    </p:spTree>
    <p:extLst>
      <p:ext uri="{BB962C8B-B14F-4D97-AF65-F5344CB8AC3E}">
        <p14:creationId xmlns:p14="http://schemas.microsoft.com/office/powerpoint/2010/main" val="2132278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6771" y="143393"/>
            <a:ext cx="9991492" cy="733270"/>
          </a:xfrm>
        </p:spPr>
        <p:txBody>
          <a:bodyPr>
            <a:normAutofit/>
          </a:bodyPr>
          <a:lstStyle/>
          <a:p>
            <a:r>
              <a:rPr kumimoji="1" lang="en-US" altLang="ja-JP" sz="4000" dirty="0" err="1" smtClean="0"/>
              <a:t>OpenCV</a:t>
            </a:r>
            <a:r>
              <a:rPr kumimoji="1" lang="ja-JP" altLang="en-US" sz="4000" dirty="0" smtClean="0"/>
              <a:t>をインストール</a:t>
            </a:r>
            <a:endParaRPr kumimoji="1" lang="ja-JP" altLang="en-US" sz="4000" dirty="0"/>
          </a:p>
        </p:txBody>
      </p:sp>
      <p:sp>
        <p:nvSpPr>
          <p:cNvPr id="3" name="コンテンツ プレースホルダー 2"/>
          <p:cNvSpPr>
            <a:spLocks noGrp="1"/>
          </p:cNvSpPr>
          <p:nvPr>
            <p:ph idx="1"/>
          </p:nvPr>
        </p:nvSpPr>
        <p:spPr>
          <a:xfrm>
            <a:off x="646771" y="876662"/>
            <a:ext cx="9991492" cy="5981337"/>
          </a:xfrm>
        </p:spPr>
        <p:txBody>
          <a:bodyPr>
            <a:normAutofit/>
          </a:bodyPr>
          <a:lstStyle/>
          <a:p>
            <a:pPr marL="0" indent="0">
              <a:buNone/>
            </a:pPr>
            <a:r>
              <a:rPr lang="en-US" altLang="ja-JP" sz="1600" dirty="0" smtClean="0"/>
              <a:t>1. </a:t>
            </a:r>
            <a:r>
              <a:rPr lang="ja-JP" altLang="en-US" sz="1600" dirty="0" smtClean="0"/>
              <a:t>コマンドプロンプトのアイコンを右クリックして管理者権限で起動</a:t>
            </a:r>
            <a:endParaRPr lang="en-US" altLang="ja-JP" sz="1600" dirty="0" smtClean="0"/>
          </a:p>
          <a:p>
            <a:pPr marL="0" indent="0">
              <a:buNone/>
            </a:pPr>
            <a:r>
              <a:rPr kumimoji="1" lang="en-US" altLang="ja-JP" sz="1600" dirty="0" smtClean="0"/>
              <a:t>2. 『&gt; </a:t>
            </a:r>
            <a:r>
              <a:rPr kumimoji="1" lang="en-US" altLang="ja-JP" sz="1600" dirty="0" err="1" smtClean="0"/>
              <a:t>conda</a:t>
            </a:r>
            <a:r>
              <a:rPr kumimoji="1" lang="en-US" altLang="ja-JP" sz="1600" dirty="0" smtClean="0"/>
              <a:t> install –c </a:t>
            </a:r>
            <a:r>
              <a:rPr kumimoji="1" lang="en-US" altLang="ja-JP" sz="1600" dirty="0" err="1" smtClean="0"/>
              <a:t>menpo</a:t>
            </a:r>
            <a:r>
              <a:rPr kumimoji="1" lang="en-US" altLang="ja-JP" sz="1600" dirty="0" smtClean="0"/>
              <a:t> opencv3』</a:t>
            </a:r>
            <a:r>
              <a:rPr kumimoji="1" lang="ja-JP" altLang="en-US" sz="1600" dirty="0" smtClean="0"/>
              <a:t>と打つ</a:t>
            </a:r>
            <a:r>
              <a:rPr kumimoji="1" lang="en-US" altLang="ja-JP" sz="1600" dirty="0" smtClean="0"/>
              <a:t> </a:t>
            </a:r>
          </a:p>
          <a:p>
            <a:pPr marL="0" indent="0">
              <a:buNone/>
            </a:pPr>
            <a:r>
              <a:rPr lang="en-US" altLang="ja-JP" sz="1600" dirty="0" smtClean="0"/>
              <a:t>3. </a:t>
            </a:r>
            <a:r>
              <a:rPr kumimoji="1" lang="ja-JP" altLang="en-US" sz="1600" dirty="0" smtClean="0"/>
              <a:t>途中で</a:t>
            </a:r>
            <a:r>
              <a:rPr kumimoji="1" lang="en-US" altLang="ja-JP" sz="1600" dirty="0" smtClean="0"/>
              <a:t>y</a:t>
            </a:r>
            <a:r>
              <a:rPr kumimoji="1" lang="ja-JP" altLang="en-US" sz="1600" dirty="0" smtClean="0"/>
              <a:t>キーを押す</a:t>
            </a:r>
            <a:endParaRPr kumimoji="1" lang="en-US" altLang="ja-JP" sz="1600" dirty="0" smtClean="0"/>
          </a:p>
          <a:p>
            <a:pPr marL="0" indent="0">
              <a:buNone/>
            </a:pPr>
            <a:r>
              <a:rPr lang="en-US" altLang="ja-JP" sz="1600" dirty="0" smtClean="0"/>
              <a:t>4. 5</a:t>
            </a:r>
            <a:r>
              <a:rPr lang="ja-JP" altLang="en-US" sz="1600" dirty="0" smtClean="0"/>
              <a:t>分くらいで</a:t>
            </a:r>
            <a:r>
              <a:rPr lang="ja-JP" altLang="en-US" sz="1600" dirty="0"/>
              <a:t>インストール</a:t>
            </a:r>
            <a:r>
              <a:rPr lang="ja-JP" altLang="en-US" sz="1600" dirty="0" smtClean="0"/>
              <a:t>が終わる</a:t>
            </a:r>
            <a:endParaRPr lang="en-US" altLang="ja-JP" sz="1600" dirty="0" smtClean="0"/>
          </a:p>
          <a:p>
            <a:pPr marL="0" indent="0">
              <a:buNone/>
            </a:pPr>
            <a:endParaRPr lang="en-US" altLang="ja-JP" sz="1600" dirty="0" smtClean="0"/>
          </a:p>
          <a:p>
            <a:pPr marL="0" indent="0">
              <a:buNone/>
            </a:pPr>
            <a:r>
              <a:rPr lang="ja-JP" altLang="en-US" sz="1600" dirty="0" smtClean="0"/>
              <a:t>以下，インストールできたかどうかの確認</a:t>
            </a:r>
            <a:endParaRPr lang="en-US" altLang="ja-JP" sz="1600" dirty="0" smtClean="0"/>
          </a:p>
          <a:p>
            <a:pPr marL="0" indent="0">
              <a:buNone/>
            </a:pPr>
            <a:r>
              <a:rPr lang="en-US" altLang="ja-JP" sz="1600" dirty="0" smtClean="0"/>
              <a:t>5. </a:t>
            </a:r>
            <a:r>
              <a:rPr lang="ja-JP" altLang="en-US" sz="1600" dirty="0" smtClean="0"/>
              <a:t>あるディレクトリに </a:t>
            </a:r>
            <a:r>
              <a:rPr lang="en-US" altLang="ja-JP" sz="1600" dirty="0" smtClean="0"/>
              <a:t>sample.py</a:t>
            </a:r>
            <a:r>
              <a:rPr lang="ja-JP" altLang="en-US" sz="1600" dirty="0" smtClean="0"/>
              <a:t>というファイルを作成し，中身を以下のようにする</a:t>
            </a:r>
            <a:r>
              <a:rPr lang="en-US" altLang="ja-JP" sz="1600" dirty="0" smtClean="0"/>
              <a:t> </a:t>
            </a:r>
          </a:p>
          <a:p>
            <a:pPr marL="0" indent="0">
              <a:buNone/>
            </a:pPr>
            <a:endParaRPr lang="en-US" altLang="ja-JP" sz="1600" dirty="0" smtClean="0"/>
          </a:p>
          <a:p>
            <a:pPr marL="0" indent="0">
              <a:buNone/>
            </a:pPr>
            <a:endParaRPr lang="en-US" altLang="ja-JP" sz="1600" dirty="0" smtClean="0"/>
          </a:p>
          <a:p>
            <a:pPr marL="0" indent="0">
              <a:buNone/>
            </a:pPr>
            <a:endParaRPr lang="en-US" altLang="ja-JP" sz="1600" dirty="0"/>
          </a:p>
          <a:p>
            <a:pPr marL="0" indent="0">
              <a:buNone/>
            </a:pPr>
            <a:endParaRPr lang="en-US" altLang="ja-JP" sz="1600" dirty="0" smtClean="0"/>
          </a:p>
          <a:p>
            <a:pPr marL="0" indent="0">
              <a:buNone/>
            </a:pPr>
            <a:endParaRPr lang="en-US" altLang="ja-JP" sz="1600" dirty="0" smtClean="0"/>
          </a:p>
          <a:p>
            <a:pPr marL="0" indent="0">
              <a:buNone/>
            </a:pPr>
            <a:r>
              <a:rPr lang="en-US" altLang="ja-JP" sz="1600" dirty="0"/>
              <a:t>6</a:t>
            </a:r>
            <a:r>
              <a:rPr lang="en-US" altLang="ja-JP" sz="1600" dirty="0" smtClean="0"/>
              <a:t>. </a:t>
            </a:r>
            <a:r>
              <a:rPr lang="ja-JP" altLang="en-US" sz="1600" dirty="0" smtClean="0"/>
              <a:t>同じディレクトリに</a:t>
            </a:r>
            <a:r>
              <a:rPr lang="en-US" altLang="ja-JP" sz="1600" dirty="0" smtClean="0"/>
              <a:t>sample.jpg</a:t>
            </a:r>
            <a:r>
              <a:rPr lang="ja-JP" altLang="en-US" sz="1600" dirty="0" smtClean="0"/>
              <a:t>という画像を用意</a:t>
            </a:r>
            <a:endParaRPr lang="en-US" altLang="ja-JP" sz="1600" dirty="0" smtClean="0"/>
          </a:p>
          <a:p>
            <a:pPr marL="0" indent="0">
              <a:buNone/>
            </a:pPr>
            <a:r>
              <a:rPr lang="en-US" altLang="ja-JP" sz="1600" dirty="0" smtClean="0"/>
              <a:t>7. </a:t>
            </a:r>
            <a:r>
              <a:rPr lang="ja-JP" altLang="en-US" sz="1600" dirty="0" smtClean="0"/>
              <a:t>コマンドプロンプトを起動し，そのディレクトリをカレントディレクトリにする</a:t>
            </a:r>
            <a:endParaRPr lang="en-US" altLang="ja-JP" sz="1600" dirty="0" smtClean="0"/>
          </a:p>
          <a:p>
            <a:pPr marL="0" indent="0">
              <a:buNone/>
            </a:pPr>
            <a:r>
              <a:rPr lang="en-US" altLang="ja-JP" sz="1600" dirty="0" smtClean="0"/>
              <a:t>8. 『&gt;</a:t>
            </a:r>
            <a:r>
              <a:rPr lang="ja-JP" altLang="en-US" sz="1600" dirty="0" smtClean="0"/>
              <a:t> </a:t>
            </a:r>
            <a:r>
              <a:rPr lang="en-US" altLang="ja-JP" sz="1600" dirty="0" smtClean="0"/>
              <a:t>python sample.py』</a:t>
            </a:r>
            <a:r>
              <a:rPr lang="ja-JP" altLang="en-US" sz="1600" dirty="0" smtClean="0"/>
              <a:t>とコマンドを打って，画像が表示されたら</a:t>
            </a:r>
            <a:r>
              <a:rPr lang="en-US" altLang="ja-JP" sz="1600" dirty="0" smtClean="0"/>
              <a:t>OK</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endParaRPr kumimoji="1" lang="en-US" altLang="ja-JP" sz="1600" dirty="0" smtClean="0"/>
          </a:p>
        </p:txBody>
      </p:sp>
      <p:sp>
        <p:nvSpPr>
          <p:cNvPr id="4" name="正方形/長方形 3"/>
          <p:cNvSpPr/>
          <p:nvPr/>
        </p:nvSpPr>
        <p:spPr>
          <a:xfrm>
            <a:off x="646771" y="3339576"/>
            <a:ext cx="6096000" cy="1477328"/>
          </a:xfrm>
          <a:prstGeom prst="rect">
            <a:avLst/>
          </a:prstGeom>
          <a:solidFill>
            <a:schemeClr val="accent4">
              <a:lumMod val="20000"/>
              <a:lumOff val="80000"/>
            </a:schemeClr>
          </a:solidFill>
        </p:spPr>
        <p:txBody>
          <a:bodyPr>
            <a:spAutoFit/>
          </a:bodyPr>
          <a:lstStyle/>
          <a:p>
            <a:r>
              <a:rPr lang="en-US" altLang="ja-JP" dirty="0" smtClean="0">
                <a:latin typeface="Consolas" panose="020B0609020204030204" pitchFamily="49" charset="0"/>
              </a:rPr>
              <a:t>import cv2</a:t>
            </a:r>
          </a:p>
          <a:p>
            <a:r>
              <a:rPr lang="en-US" altLang="ja-JP" dirty="0" err="1" smtClean="0">
                <a:latin typeface="Consolas" panose="020B0609020204030204" pitchFamily="49" charset="0"/>
              </a:rPr>
              <a:t>img</a:t>
            </a:r>
            <a:r>
              <a:rPr lang="en-US" altLang="ja-JP" dirty="0">
                <a:latin typeface="Consolas" panose="020B0609020204030204" pitchFamily="49" charset="0"/>
              </a:rPr>
              <a:t> = cv2.imread(</a:t>
            </a:r>
            <a:r>
              <a:rPr lang="en-US" altLang="ja-JP" dirty="0">
                <a:solidFill>
                  <a:srgbClr val="FF00FF"/>
                </a:solidFill>
                <a:latin typeface="Consolas" panose="020B0609020204030204" pitchFamily="49" charset="0"/>
              </a:rPr>
              <a:t>'sample.jpg'</a:t>
            </a:r>
            <a:r>
              <a:rPr lang="en-US" altLang="ja-JP" dirty="0">
                <a:latin typeface="Consolas" panose="020B0609020204030204" pitchFamily="49" charset="0"/>
              </a:rPr>
              <a:t>)</a:t>
            </a:r>
          </a:p>
          <a:p>
            <a:r>
              <a:rPr lang="en-US" altLang="ja-JP" dirty="0" smtClean="0">
                <a:solidFill>
                  <a:srgbClr val="0000FF"/>
                </a:solidFill>
                <a:latin typeface="Consolas" panose="020B0609020204030204" pitchFamily="49" charset="0"/>
              </a:rPr>
              <a:t>print</a:t>
            </a:r>
            <a:r>
              <a:rPr lang="en-US" altLang="ja-JP" dirty="0">
                <a:latin typeface="Consolas" panose="020B0609020204030204" pitchFamily="49" charset="0"/>
              </a:rPr>
              <a:t>( </a:t>
            </a:r>
            <a:r>
              <a:rPr lang="en-US" altLang="ja-JP" dirty="0" err="1">
                <a:latin typeface="Consolas" panose="020B0609020204030204" pitchFamily="49" charset="0"/>
              </a:rPr>
              <a:t>img.</a:t>
            </a:r>
            <a:r>
              <a:rPr lang="en-US" altLang="ja-JP" dirty="0" err="1">
                <a:solidFill>
                  <a:srgbClr val="008080"/>
                </a:solidFill>
                <a:latin typeface="Consolas" panose="020B0609020204030204" pitchFamily="49" charset="0"/>
              </a:rPr>
              <a:t>shape</a:t>
            </a:r>
            <a:r>
              <a:rPr lang="en-US" altLang="ja-JP" dirty="0">
                <a:latin typeface="Consolas" panose="020B0609020204030204" pitchFamily="49" charset="0"/>
              </a:rPr>
              <a:t> )</a:t>
            </a:r>
          </a:p>
          <a:p>
            <a:r>
              <a:rPr lang="en-US" altLang="ja-JP" dirty="0" smtClean="0">
                <a:latin typeface="Consolas" panose="020B0609020204030204" pitchFamily="49" charset="0"/>
              </a:rPr>
              <a:t>cv2.imshow</a:t>
            </a:r>
            <a:r>
              <a:rPr lang="en-US" altLang="ja-JP" dirty="0">
                <a:latin typeface="Consolas" panose="020B0609020204030204" pitchFamily="49" charset="0"/>
              </a:rPr>
              <a:t>(</a:t>
            </a:r>
            <a:r>
              <a:rPr lang="en-US" altLang="ja-JP" dirty="0">
                <a:solidFill>
                  <a:srgbClr val="FF00FF"/>
                </a:solidFill>
                <a:latin typeface="Consolas" panose="020B0609020204030204" pitchFamily="49" charset="0"/>
              </a:rPr>
              <a:t>'sample'</a:t>
            </a:r>
            <a:r>
              <a:rPr lang="en-US" altLang="ja-JP" dirty="0">
                <a:latin typeface="Consolas" panose="020B0609020204030204" pitchFamily="49" charset="0"/>
              </a:rPr>
              <a:t>, </a:t>
            </a:r>
            <a:r>
              <a:rPr lang="en-US" altLang="ja-JP" dirty="0" err="1">
                <a:latin typeface="Consolas" panose="020B0609020204030204" pitchFamily="49" charset="0"/>
              </a:rPr>
              <a:t>img</a:t>
            </a:r>
            <a:r>
              <a:rPr lang="en-US" altLang="ja-JP" dirty="0">
                <a:latin typeface="Consolas" panose="020B0609020204030204" pitchFamily="49" charset="0"/>
              </a:rPr>
              <a:t>)</a:t>
            </a:r>
          </a:p>
          <a:p>
            <a:r>
              <a:rPr lang="en-US" altLang="ja-JP" dirty="0" smtClean="0">
                <a:latin typeface="Consolas" panose="020B0609020204030204" pitchFamily="49" charset="0"/>
              </a:rPr>
              <a:t>cv2.waitKey(0</a:t>
            </a:r>
            <a:r>
              <a:rPr lang="en-US" altLang="ja-JP" dirty="0">
                <a:latin typeface="Consolas" panose="020B0609020204030204" pitchFamily="49" charset="0"/>
              </a:rPr>
              <a:t>)</a:t>
            </a:r>
            <a:endParaRPr lang="en-US" altLang="ja-JP" dirty="0">
              <a:effectLst/>
              <a:latin typeface="Consolas" panose="020B0609020204030204" pitchFamily="49" charset="0"/>
            </a:endParaRPr>
          </a:p>
        </p:txBody>
      </p:sp>
    </p:spTree>
    <p:extLst>
      <p:ext uri="{BB962C8B-B14F-4D97-AF65-F5344CB8AC3E}">
        <p14:creationId xmlns:p14="http://schemas.microsoft.com/office/powerpoint/2010/main" val="37812749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77800" y="218371"/>
            <a:ext cx="11708780" cy="733270"/>
          </a:xfrm>
        </p:spPr>
        <p:txBody>
          <a:bodyPr>
            <a:normAutofit/>
          </a:bodyPr>
          <a:lstStyle/>
          <a:p>
            <a:r>
              <a:rPr kumimoji="1" lang="ja-JP" altLang="en-US" sz="4000" dirty="0" smtClean="0"/>
              <a:t>エディタ</a:t>
            </a:r>
            <a:endParaRPr kumimoji="1" lang="ja-JP" altLang="en-US" sz="4000" dirty="0"/>
          </a:p>
        </p:txBody>
      </p:sp>
      <p:sp>
        <p:nvSpPr>
          <p:cNvPr id="3" name="コンテンツ プレースホルダー 2"/>
          <p:cNvSpPr>
            <a:spLocks noGrp="1"/>
          </p:cNvSpPr>
          <p:nvPr>
            <p:ph idx="1"/>
          </p:nvPr>
        </p:nvSpPr>
        <p:spPr>
          <a:xfrm>
            <a:off x="677800" y="1558088"/>
            <a:ext cx="10805531" cy="3365604"/>
          </a:xfrm>
        </p:spPr>
        <p:txBody>
          <a:bodyPr>
            <a:normAutofit/>
          </a:bodyPr>
          <a:lstStyle/>
          <a:p>
            <a:r>
              <a:rPr kumimoji="1" lang="ja-JP" altLang="en-US" sz="2000" dirty="0" smtClean="0"/>
              <a:t>エディタはなんでも良いと思います</a:t>
            </a:r>
            <a:endParaRPr kumimoji="1" lang="en-US" altLang="ja-JP" sz="2000" dirty="0" smtClean="0"/>
          </a:p>
          <a:p>
            <a:pPr lvl="1"/>
            <a:r>
              <a:rPr kumimoji="1" lang="en-US" altLang="ja-JP" sz="1600" dirty="0" smtClean="0"/>
              <a:t>Atom/Vim/</a:t>
            </a:r>
            <a:r>
              <a:rPr kumimoji="1" lang="en-US" altLang="ja-JP" sz="1600" dirty="0" err="1" smtClean="0"/>
              <a:t>Emacs</a:t>
            </a:r>
            <a:r>
              <a:rPr kumimoji="1" lang="en-US" altLang="ja-JP" sz="1600" dirty="0" smtClean="0"/>
              <a:t>/</a:t>
            </a:r>
            <a:r>
              <a:rPr kumimoji="1" lang="en-US" altLang="ja-JP" sz="1600" dirty="0" err="1" smtClean="0"/>
              <a:t>limetext</a:t>
            </a:r>
            <a:r>
              <a:rPr kumimoji="1" lang="en-US" altLang="ja-JP" sz="1600" dirty="0" smtClean="0"/>
              <a:t>/</a:t>
            </a:r>
            <a:r>
              <a:rPr kumimoji="1" lang="en-US" altLang="ja-JP" sz="1600" dirty="0" err="1" smtClean="0"/>
              <a:t>xzy</a:t>
            </a:r>
            <a:r>
              <a:rPr kumimoji="1" lang="en-US" altLang="ja-JP" sz="1600" dirty="0" smtClean="0"/>
              <a:t>/</a:t>
            </a:r>
            <a:r>
              <a:rPr kumimoji="1" lang="ja-JP" altLang="en-US" sz="1600" dirty="0" smtClean="0"/>
              <a:t>秀丸</a:t>
            </a:r>
            <a:r>
              <a:rPr kumimoji="1" lang="en-US" altLang="ja-JP" sz="1600" dirty="0" smtClean="0"/>
              <a:t>/</a:t>
            </a:r>
            <a:r>
              <a:rPr kumimoji="1" lang="en-US" altLang="ja-JP" sz="1600" dirty="0" err="1" smtClean="0"/>
              <a:t>VisualStudio</a:t>
            </a:r>
            <a:r>
              <a:rPr lang="ja-JP" altLang="en-US" sz="1600" dirty="0" smtClean="0"/>
              <a:t>など手になじんだものを使ってください</a:t>
            </a:r>
            <a:endParaRPr kumimoji="1" lang="en-US" altLang="ja-JP" sz="1600" dirty="0" smtClean="0"/>
          </a:p>
          <a:p>
            <a:r>
              <a:rPr kumimoji="1" lang="ja-JP" altLang="en-US" sz="2000" dirty="0" smtClean="0"/>
              <a:t>学情</a:t>
            </a:r>
            <a:r>
              <a:rPr kumimoji="1" lang="en-US" altLang="ja-JP" sz="2000" dirty="0" smtClean="0"/>
              <a:t>PC</a:t>
            </a:r>
            <a:r>
              <a:rPr kumimoji="1" lang="ja-JP" altLang="en-US" sz="2000" dirty="0" err="1" smtClean="0"/>
              <a:t>には</a:t>
            </a:r>
            <a:r>
              <a:rPr kumimoji="1" lang="en-US" altLang="ja-JP" sz="2000" dirty="0" smtClean="0"/>
              <a:t>atom</a:t>
            </a:r>
            <a:r>
              <a:rPr kumimoji="1" lang="ja-JP" altLang="en-US" sz="2000" dirty="0" smtClean="0"/>
              <a:t>をインストールできるのでお勧めです</a:t>
            </a:r>
            <a:endParaRPr kumimoji="1" lang="en-US" altLang="ja-JP" sz="2000" dirty="0" smtClean="0"/>
          </a:p>
          <a:p>
            <a:r>
              <a:rPr lang="ja-JP" altLang="en-US" sz="2000" dirty="0"/>
              <a:t>学情</a:t>
            </a:r>
            <a:r>
              <a:rPr lang="en-US" altLang="ja-JP" sz="2000" dirty="0"/>
              <a:t>PC</a:t>
            </a:r>
            <a:r>
              <a:rPr lang="ja-JP" altLang="en-US" sz="2000" dirty="0" err="1" smtClean="0"/>
              <a:t>には</a:t>
            </a:r>
            <a:r>
              <a:rPr lang="en-US" altLang="ja-JP" sz="2000" dirty="0" smtClean="0"/>
              <a:t>Adobe Edge code</a:t>
            </a:r>
            <a:r>
              <a:rPr lang="ja-JP" altLang="en-US" sz="2000" dirty="0" smtClean="0"/>
              <a:t>が入っていてこれでも良いと思います</a:t>
            </a:r>
            <a:endParaRPr lang="en-US" altLang="ja-JP" sz="2000" dirty="0" smtClean="0"/>
          </a:p>
          <a:p>
            <a:endParaRPr lang="en-US" altLang="ja-JP" sz="2000" dirty="0" smtClean="0"/>
          </a:p>
          <a:p>
            <a:pPr marL="0" indent="0">
              <a:buNone/>
            </a:pPr>
            <a:r>
              <a:rPr lang="en-US" altLang="ja-JP" sz="2000" dirty="0" smtClean="0">
                <a:solidFill>
                  <a:srgbClr val="FF0000"/>
                </a:solidFill>
              </a:rPr>
              <a:t>※</a:t>
            </a:r>
            <a:r>
              <a:rPr lang="ja-JP" altLang="en-US" sz="2000" dirty="0" smtClean="0">
                <a:solidFill>
                  <a:srgbClr val="FF0000"/>
                </a:solidFill>
              </a:rPr>
              <a:t>インデントにタブとスペースが混在するとエラーが吐かれるので気をつけてください（昨年は何度もこのエラー関連の質問が来ました．）</a:t>
            </a:r>
            <a:endParaRPr kumimoji="1" lang="en-US" altLang="ja-JP" sz="2000" dirty="0" smtClean="0">
              <a:solidFill>
                <a:srgbClr val="FF0000"/>
              </a:solidFill>
            </a:endParaRPr>
          </a:p>
          <a:p>
            <a:endParaRPr lang="ja-JP" altLang="en-US" sz="2000" dirty="0" smtClean="0"/>
          </a:p>
        </p:txBody>
      </p:sp>
    </p:spTree>
    <p:extLst>
      <p:ext uri="{BB962C8B-B14F-4D97-AF65-F5344CB8AC3E}">
        <p14:creationId xmlns:p14="http://schemas.microsoft.com/office/powerpoint/2010/main" val="29139987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0" y="3125905"/>
            <a:ext cx="11913219" cy="3500673"/>
          </a:xfrm>
        </p:spPr>
        <p:txBody>
          <a:bodyPr anchor="t">
            <a:normAutofit/>
          </a:bodyPr>
          <a:lstStyle/>
          <a:p>
            <a:pPr>
              <a:lnSpc>
                <a:spcPct val="100000"/>
              </a:lnSpc>
            </a:pPr>
            <a:r>
              <a:rPr kumimoji="1" lang="ja-JP" altLang="en-US" sz="4000" b="1" dirty="0" smtClean="0"/>
              <a:t>初めての</a:t>
            </a:r>
            <a:r>
              <a:rPr kumimoji="1" lang="en-US" altLang="ja-JP" sz="4000" b="1" dirty="0" smtClean="0"/>
              <a:t>Python</a:t>
            </a:r>
            <a:br>
              <a:rPr kumimoji="1" lang="en-US" altLang="ja-JP" sz="4000" b="1" dirty="0" smtClean="0"/>
            </a:br>
            <a:r>
              <a:rPr kumimoji="1" lang="en-US" altLang="ja-JP" sz="2000" b="1" dirty="0" smtClean="0"/>
              <a:t/>
            </a:r>
            <a:br>
              <a:rPr kumimoji="1" lang="en-US" altLang="ja-JP" sz="2000" b="1" dirty="0" smtClean="0"/>
            </a:br>
            <a:r>
              <a:rPr lang="en-US" altLang="ja-JP" sz="2200" dirty="0" smtClean="0"/>
              <a:t>※</a:t>
            </a:r>
            <a:r>
              <a:rPr lang="ja-JP" altLang="en-US" sz="2200" dirty="0"/>
              <a:t> </a:t>
            </a:r>
            <a:r>
              <a:rPr lang="ja-JP" altLang="en-US" sz="2200" dirty="0" smtClean="0"/>
              <a:t>複数人で協力して実習・課題を進めることを奨励します</a:t>
            </a:r>
            <a:r>
              <a:rPr lang="en-US" altLang="ja-JP" sz="2200" dirty="0"/>
              <a:t/>
            </a:r>
            <a:br>
              <a:rPr lang="en-US" altLang="ja-JP" sz="2200" dirty="0"/>
            </a:br>
            <a:r>
              <a:rPr lang="en-US" altLang="ja-JP" sz="2200" dirty="0" smtClean="0"/>
              <a:t>- </a:t>
            </a:r>
            <a:r>
              <a:rPr lang="ja-JP" altLang="en-US" sz="2200" dirty="0" smtClean="0"/>
              <a:t>教わる方は，何がわからないかを言語化できるようになってください</a:t>
            </a:r>
            <a:r>
              <a:rPr lang="en-US" altLang="ja-JP" sz="2200" dirty="0" smtClean="0"/>
              <a:t/>
            </a:r>
            <a:br>
              <a:rPr lang="en-US" altLang="ja-JP" sz="2200" dirty="0" smtClean="0"/>
            </a:br>
            <a:r>
              <a:rPr lang="en-US" altLang="ja-JP" sz="2200" dirty="0" smtClean="0"/>
              <a:t>- </a:t>
            </a:r>
            <a:r>
              <a:rPr lang="ja-JP" altLang="en-US" sz="2200" dirty="0" smtClean="0"/>
              <a:t>教える方は，何がわかってないかを引き出してください</a:t>
            </a:r>
            <a:r>
              <a:rPr lang="en-US" altLang="ja-JP" sz="2200" dirty="0" smtClean="0"/>
              <a:t/>
            </a:r>
            <a:br>
              <a:rPr lang="en-US" altLang="ja-JP" sz="2200" dirty="0" smtClean="0"/>
            </a:br>
            <a:r>
              <a:rPr lang="en-US" altLang="ja-JP" sz="2200" dirty="0" smtClean="0"/>
              <a:t>- </a:t>
            </a:r>
            <a:r>
              <a:rPr lang="ja-JP" altLang="en-US" sz="2200" dirty="0"/>
              <a:t>教えるのも教わるのも非常に良い勉強になります</a:t>
            </a:r>
            <a:r>
              <a:rPr lang="en-US" altLang="ja-JP" sz="2200" dirty="0"/>
              <a:t/>
            </a:r>
            <a:br>
              <a:rPr lang="en-US" altLang="ja-JP" sz="2200" dirty="0"/>
            </a:br>
            <a:r>
              <a:rPr lang="en-US" altLang="ja-JP" sz="2200" dirty="0"/>
              <a:t>※</a:t>
            </a:r>
            <a:r>
              <a:rPr lang="ja-JP" altLang="en-US" sz="2200" dirty="0"/>
              <a:t> </a:t>
            </a:r>
            <a:r>
              <a:rPr lang="ja-JP" altLang="en-US" sz="2200" dirty="0" smtClean="0"/>
              <a:t>分からない事や気になる事があれば，井尻や</a:t>
            </a:r>
            <a:r>
              <a:rPr lang="en-US" altLang="ja-JP" sz="2200" dirty="0" smtClean="0"/>
              <a:t>TA</a:t>
            </a:r>
            <a:r>
              <a:rPr lang="ja-JP" altLang="en-US" sz="2200" dirty="0" smtClean="0"/>
              <a:t>に聞いてください</a:t>
            </a:r>
            <a:endParaRPr kumimoji="1" lang="ja-JP" altLang="en-US" sz="2200" dirty="0"/>
          </a:p>
        </p:txBody>
      </p:sp>
    </p:spTree>
    <p:extLst>
      <p:ext uri="{BB962C8B-B14F-4D97-AF65-F5344CB8AC3E}">
        <p14:creationId xmlns:p14="http://schemas.microsoft.com/office/powerpoint/2010/main" val="4023451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3624" y="365126"/>
            <a:ext cx="11708780" cy="733270"/>
          </a:xfrm>
        </p:spPr>
        <p:txBody>
          <a:bodyPr/>
          <a:lstStyle/>
          <a:p>
            <a:r>
              <a:rPr lang="en-US" altLang="ja-JP" dirty="0" smtClean="0"/>
              <a:t>Python</a:t>
            </a:r>
            <a:endParaRPr kumimoji="1" lang="ja-JP" altLang="en-US" dirty="0"/>
          </a:p>
        </p:txBody>
      </p:sp>
      <p:sp>
        <p:nvSpPr>
          <p:cNvPr id="3" name="コンテンツ プレースホルダー 2"/>
          <p:cNvSpPr>
            <a:spLocks noGrp="1"/>
          </p:cNvSpPr>
          <p:nvPr>
            <p:ph idx="1"/>
          </p:nvPr>
        </p:nvSpPr>
        <p:spPr>
          <a:xfrm>
            <a:off x="723624" y="1682389"/>
            <a:ext cx="10174748" cy="4549078"/>
          </a:xfrm>
        </p:spPr>
        <p:txBody>
          <a:bodyPr>
            <a:normAutofit/>
          </a:bodyPr>
          <a:lstStyle/>
          <a:p>
            <a:r>
              <a:rPr lang="ja-JP" altLang="en-US" dirty="0"/>
              <a:t>最近流行り</a:t>
            </a:r>
            <a:r>
              <a:rPr lang="ja-JP" altLang="en-US" dirty="0" smtClean="0"/>
              <a:t>のスクリプト言語</a:t>
            </a:r>
            <a:endParaRPr lang="en-US" altLang="ja-JP" dirty="0" smtClean="0"/>
          </a:p>
          <a:p>
            <a:r>
              <a:rPr lang="ja-JP" altLang="en-US" dirty="0"/>
              <a:t>機械</a:t>
            </a:r>
            <a:r>
              <a:rPr lang="ja-JP" altLang="en-US" dirty="0" smtClean="0"/>
              <a:t>学習関連のライブラリが充実</a:t>
            </a:r>
            <a:endParaRPr lang="en-US" altLang="ja-JP" dirty="0" smtClean="0"/>
          </a:p>
          <a:p>
            <a:r>
              <a:rPr lang="ja-JP" altLang="en-US" dirty="0"/>
              <a:t>画像</a:t>
            </a:r>
            <a:r>
              <a:rPr lang="ja-JP" altLang="en-US" dirty="0" smtClean="0"/>
              <a:t>処理関連のライブラリも充実（</a:t>
            </a:r>
            <a:r>
              <a:rPr lang="en-US" altLang="ja-JP" dirty="0" err="1" smtClean="0"/>
              <a:t>OpenCV</a:t>
            </a:r>
            <a:r>
              <a:rPr lang="ja-JP" altLang="en-US" dirty="0" smtClean="0"/>
              <a:t>）</a:t>
            </a:r>
            <a:endParaRPr lang="en-US" altLang="ja-JP" dirty="0" smtClean="0"/>
          </a:p>
          <a:p>
            <a:r>
              <a:rPr lang="ja-JP" altLang="en-US" dirty="0" smtClean="0"/>
              <a:t>開発コストが低い（井尻が普段利用している</a:t>
            </a:r>
            <a:r>
              <a:rPr lang="en-US" altLang="ja-JP" dirty="0" smtClean="0"/>
              <a:t>C++</a:t>
            </a:r>
            <a:r>
              <a:rPr lang="ja-JP" altLang="en-US" dirty="0" smtClean="0"/>
              <a:t>に比べて）</a:t>
            </a:r>
            <a:endParaRPr lang="en-US" altLang="ja-JP" dirty="0" smtClean="0"/>
          </a:p>
          <a:p>
            <a:endParaRPr lang="en-US" altLang="ja-JP" dirty="0" smtClean="0"/>
          </a:p>
          <a:p>
            <a:r>
              <a:rPr lang="ja-JP" altLang="en-US" dirty="0" smtClean="0"/>
              <a:t>コードの可読性が高い</a:t>
            </a:r>
            <a:endParaRPr lang="en-US" altLang="ja-JP" dirty="0" smtClean="0"/>
          </a:p>
          <a:p>
            <a:r>
              <a:rPr lang="ja-JP" altLang="en-US" dirty="0" smtClean="0"/>
              <a:t>インデントでブロックを強制</a:t>
            </a:r>
            <a:endParaRPr lang="en-US" altLang="ja-JP" dirty="0" smtClean="0"/>
          </a:p>
          <a:p>
            <a:pPr marL="457200" lvl="1" indent="0">
              <a:buNone/>
            </a:pPr>
            <a:r>
              <a:rPr lang="en-US" altLang="ja-JP" dirty="0" smtClean="0">
                <a:sym typeface="Wingdings" panose="05000000000000000000" pitchFamily="2" charset="2"/>
              </a:rPr>
              <a:t> </a:t>
            </a:r>
            <a:r>
              <a:rPr lang="ja-JP" altLang="en-US" dirty="0" smtClean="0"/>
              <a:t>変なコードが生成されにくく，学生のコードを読む側としてはとてもありがたい．</a:t>
            </a:r>
            <a:endParaRPr lang="en-US" altLang="ja-JP" dirty="0" smtClean="0"/>
          </a:p>
          <a:p>
            <a:endParaRPr lang="en-US" altLang="ja-JP" dirty="0"/>
          </a:p>
          <a:p>
            <a:endParaRPr lang="en-US" altLang="ja-JP" dirty="0" smtClean="0"/>
          </a:p>
          <a:p>
            <a:pPr marL="0" indent="0">
              <a:buNone/>
            </a:pPr>
            <a:endParaRPr lang="en-US" altLang="ja-JP" dirty="0"/>
          </a:p>
        </p:txBody>
      </p:sp>
    </p:spTree>
    <p:extLst>
      <p:ext uri="{BB962C8B-B14F-4D97-AF65-F5344CB8AC3E}">
        <p14:creationId xmlns:p14="http://schemas.microsoft.com/office/powerpoint/2010/main" val="503814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準備</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pPr>
            <a:r>
              <a:rPr lang="en-US" altLang="ja-JP" sz="2400" dirty="0" smtClean="0"/>
              <a:t>Python</a:t>
            </a:r>
            <a:r>
              <a:rPr lang="ja-JP" altLang="en-US" sz="2400" dirty="0"/>
              <a:t> </a:t>
            </a:r>
            <a:r>
              <a:rPr lang="en-US" altLang="ja-JP" sz="2400" dirty="0" smtClean="0"/>
              <a:t>3</a:t>
            </a:r>
            <a:r>
              <a:rPr lang="ja-JP" altLang="en-US" sz="2400" dirty="0" smtClean="0"/>
              <a:t>のインストールされたマシンを用意する</a:t>
            </a:r>
            <a:endParaRPr lang="en-US" altLang="ja-JP" sz="2400" dirty="0" smtClean="0"/>
          </a:p>
          <a:p>
            <a:pPr lvl="1">
              <a:lnSpc>
                <a:spcPct val="100000"/>
              </a:lnSpc>
            </a:pPr>
            <a:r>
              <a:rPr kumimoji="1" lang="ja-JP" altLang="en-US" sz="2000" dirty="0"/>
              <a:t>学</a:t>
            </a:r>
            <a:r>
              <a:rPr kumimoji="1" lang="ja-JP" altLang="en-US" sz="2000" dirty="0" smtClean="0"/>
              <a:t>情</a:t>
            </a:r>
            <a:r>
              <a:rPr kumimoji="1" lang="en-US" altLang="ja-JP" sz="2000" dirty="0" smtClean="0"/>
              <a:t>PC</a:t>
            </a:r>
            <a:r>
              <a:rPr kumimoji="1" lang="ja-JP" altLang="en-US" sz="2000" dirty="0" smtClean="0"/>
              <a:t>はそのまま利用できます</a:t>
            </a:r>
            <a:endParaRPr kumimoji="1" lang="en-US" altLang="ja-JP" sz="2000" dirty="0" smtClean="0"/>
          </a:p>
          <a:p>
            <a:pPr lvl="1">
              <a:lnSpc>
                <a:spcPct val="100000"/>
              </a:lnSpc>
            </a:pPr>
            <a:r>
              <a:rPr lang="ja-JP" altLang="en-US" sz="2000" dirty="0"/>
              <a:t>自分</a:t>
            </a:r>
            <a:r>
              <a:rPr lang="ja-JP" altLang="en-US" sz="2000" dirty="0" smtClean="0"/>
              <a:t>の</a:t>
            </a:r>
            <a:r>
              <a:rPr lang="en-US" altLang="ja-JP" sz="2000" dirty="0" smtClean="0"/>
              <a:t>Windows PC</a:t>
            </a:r>
            <a:r>
              <a:rPr lang="ja-JP" altLang="en-US" sz="2000" dirty="0" smtClean="0"/>
              <a:t>を利用する人は前述の方法でインストールしてください</a:t>
            </a:r>
            <a:endParaRPr lang="en-US" altLang="ja-JP" sz="2000" dirty="0" smtClean="0"/>
          </a:p>
          <a:p>
            <a:pPr>
              <a:lnSpc>
                <a:spcPct val="100000"/>
              </a:lnSpc>
            </a:pPr>
            <a:r>
              <a:rPr lang="ja-JP" altLang="en-US" sz="2400" dirty="0" smtClean="0"/>
              <a:t>作業ディレクトリを用意してください</a:t>
            </a:r>
            <a:endParaRPr lang="en-US" altLang="ja-JP" sz="2400" dirty="0" smtClean="0"/>
          </a:p>
          <a:p>
            <a:pPr lvl="1">
              <a:lnSpc>
                <a:spcPct val="100000"/>
              </a:lnSpc>
            </a:pPr>
            <a:r>
              <a:rPr lang="ja-JP" altLang="en-US" sz="2000" dirty="0" smtClean="0"/>
              <a:t>どこでもよいです</a:t>
            </a:r>
            <a:endParaRPr lang="en-US" altLang="ja-JP" sz="2000" dirty="0" smtClean="0"/>
          </a:p>
          <a:p>
            <a:pPr>
              <a:lnSpc>
                <a:spcPct val="100000"/>
              </a:lnSpc>
            </a:pPr>
            <a:r>
              <a:rPr lang="ja-JP" altLang="en-US" sz="2400" dirty="0" smtClean="0"/>
              <a:t>サンプルコードを以下の</a:t>
            </a:r>
            <a:r>
              <a:rPr lang="en-US" altLang="ja-JP" sz="2400" dirty="0" smtClean="0"/>
              <a:t>URL</a:t>
            </a:r>
            <a:r>
              <a:rPr lang="ja-JP" altLang="en-US" sz="2400" dirty="0" smtClean="0"/>
              <a:t>よりダウンロードしてください</a:t>
            </a:r>
            <a:endParaRPr lang="en-US" altLang="ja-JP" sz="2400" dirty="0" smtClean="0"/>
          </a:p>
          <a:p>
            <a:pPr lvl="1">
              <a:lnSpc>
                <a:spcPct val="100000"/>
              </a:lnSpc>
            </a:pPr>
            <a:r>
              <a:rPr lang="en-US" altLang="ja-JP" sz="2000" dirty="0">
                <a:hlinkClick r:id="rId2"/>
              </a:rPr>
              <a:t>http://</a:t>
            </a:r>
            <a:r>
              <a:rPr lang="en-US" altLang="ja-JP" sz="2000" dirty="0" smtClean="0">
                <a:hlinkClick r:id="rId2"/>
              </a:rPr>
              <a:t>takashiijiri.com/classes/dm2018_1/ex.zip</a:t>
            </a:r>
            <a:endParaRPr lang="en-US" altLang="ja-JP" sz="2000" dirty="0" smtClean="0"/>
          </a:p>
          <a:p>
            <a:pPr lvl="1">
              <a:lnSpc>
                <a:spcPct val="100000"/>
              </a:lnSpc>
            </a:pPr>
            <a:r>
              <a:rPr lang="ja-JP" altLang="en-US" sz="2000" dirty="0" smtClean="0"/>
              <a:t>この資料を写経してもよいのですが面倒だと思うので用意しておきました</a:t>
            </a:r>
            <a:endParaRPr lang="en-US" altLang="ja-JP" sz="2000" dirty="0" smtClean="0"/>
          </a:p>
          <a:p>
            <a:pPr>
              <a:lnSpc>
                <a:spcPct val="100000"/>
              </a:lnSpc>
            </a:pPr>
            <a:endParaRPr lang="en-US" altLang="ja-JP" sz="2400" dirty="0" smtClean="0"/>
          </a:p>
        </p:txBody>
      </p:sp>
    </p:spTree>
    <p:extLst>
      <p:ext uri="{BB962C8B-B14F-4D97-AF65-F5344CB8AC3E}">
        <p14:creationId xmlns:p14="http://schemas.microsoft.com/office/powerpoint/2010/main" val="295086931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18034</TotalTime>
  <Words>3881</Words>
  <Application>Microsoft Office PowerPoint</Application>
  <PresentationFormat>ワイド画面</PresentationFormat>
  <Paragraphs>665</Paragraphs>
  <Slides>31</Slides>
  <Notes>4</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31</vt:i4>
      </vt:variant>
    </vt:vector>
  </HeadingPairs>
  <TitlesOfParts>
    <vt:vector size="39" baseType="lpstr">
      <vt:lpstr>ＭＳ Ｐゴシック</vt:lpstr>
      <vt:lpstr>ＭＳ ゴシック</vt:lpstr>
      <vt:lpstr>メイリオ</vt:lpstr>
      <vt:lpstr>Arial</vt:lpstr>
      <vt:lpstr>Calibri</vt:lpstr>
      <vt:lpstr>Consolas</vt:lpstr>
      <vt:lpstr>Wingdings</vt:lpstr>
      <vt:lpstr>Office テーマ</vt:lpstr>
      <vt:lpstr>デジタルメディア処理1</vt:lpstr>
      <vt:lpstr>画像処理演習 : python入門</vt:lpstr>
      <vt:lpstr>自分のPCでpythonを動かしたい人向けメモ  #学情PCにはpython環境がインストールされているので，学情PCのみを利用する人は読み飛ばしてください</vt:lpstr>
      <vt:lpstr>Anacondaをインストールする</vt:lpstr>
      <vt:lpstr>OpenCVをインストール</vt:lpstr>
      <vt:lpstr>エディタ</vt:lpstr>
      <vt:lpstr>初めてのPython  ※ 複数人で協力して実習・課題を進めることを奨励します - 教わる方は，何がわからないかを言語化できるようになってください - 教える方は，何がわかってないかを引き出してください - 教えるのも教わるのも非常に良い勉強になります ※ 分からない事や気になる事があれば，井尻やTAに聞いてください</vt:lpstr>
      <vt:lpstr>Python</vt:lpstr>
      <vt:lpstr>準備</vt:lpstr>
      <vt:lpstr>Ex1.py “Hello world”</vt:lpstr>
      <vt:lpstr>コマンドプロンプトについて</vt:lpstr>
      <vt:lpstr>Ex2.py 変数の型</vt:lpstr>
      <vt:lpstr>PowerPoint プレゼンテーション</vt:lpstr>
      <vt:lpstr>Ex3.py コマンドライン引数</vt:lpstr>
      <vt:lpstr>Ex4.py 配列</vt:lpstr>
      <vt:lpstr>Ex4.py 配列</vt:lpstr>
      <vt:lpstr>Ex5.py np.array</vt:lpstr>
      <vt:lpstr>Ex6.py np.array</vt:lpstr>
      <vt:lpstr>Ex7.py  for文</vt:lpstr>
      <vt:lpstr>インデントについて</vt:lpstr>
      <vt:lpstr>Ex8.py  if文</vt:lpstr>
      <vt:lpstr>Ex8.py  関数</vt:lpstr>
      <vt:lpstr>ex9mail.py main 関数  (使わないので飛ばしてもOK)</vt:lpstr>
      <vt:lpstr>PythonとOpenCVを利用した画像処理</vt:lpstr>
      <vt:lpstr>Ex10.py 画像の入出力</vt:lpstr>
      <vt:lpstr>Ex11.py 画像に図形を書き込む</vt:lpstr>
      <vt:lpstr>Ex12.py 画素へのアクセス</vt:lpstr>
      <vt:lpstr>Ex13.py 画像の作成</vt:lpstr>
      <vt:lpstr>スライス</vt:lpstr>
      <vt:lpstr>Ex14.py 平滑化フィルタ</vt:lpstr>
      <vt:lpstr>まとめ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645</cp:revision>
  <cp:lastPrinted>2018-09-10T09:08:59Z</cp:lastPrinted>
  <dcterms:created xsi:type="dcterms:W3CDTF">2017-01-19T02:23:36Z</dcterms:created>
  <dcterms:modified xsi:type="dcterms:W3CDTF">2018-09-10T09:08:59Z</dcterms:modified>
</cp:coreProperties>
</file>