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28" r:id="rId2"/>
    <p:sldId id="340" r:id="rId3"/>
    <p:sldId id="278" r:id="rId4"/>
    <p:sldId id="287" r:id="rId5"/>
    <p:sldId id="281" r:id="rId6"/>
    <p:sldId id="282" r:id="rId7"/>
    <p:sldId id="283" r:id="rId8"/>
    <p:sldId id="284" r:id="rId9"/>
    <p:sldId id="285" r:id="rId10"/>
    <p:sldId id="289" r:id="rId11"/>
    <p:sldId id="288" r:id="rId12"/>
    <p:sldId id="290" r:id="rId13"/>
    <p:sldId id="292" r:id="rId14"/>
    <p:sldId id="291" r:id="rId15"/>
    <p:sldId id="299" r:id="rId16"/>
    <p:sldId id="297" r:id="rId17"/>
    <p:sldId id="300" r:id="rId18"/>
    <p:sldId id="302" r:id="rId19"/>
    <p:sldId id="303" r:id="rId20"/>
    <p:sldId id="306" r:id="rId21"/>
    <p:sldId id="307" r:id="rId22"/>
    <p:sldId id="341" r:id="rId23"/>
    <p:sldId id="342" r:id="rId24"/>
    <p:sldId id="331" r:id="rId25"/>
    <p:sldId id="333" r:id="rId26"/>
    <p:sldId id="308" r:id="rId27"/>
    <p:sldId id="309" r:id="rId28"/>
    <p:sldId id="332" r:id="rId2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0" autoAdjust="0"/>
    <p:restoredTop sz="52498" autoAdjust="0"/>
  </p:normalViewPr>
  <p:slideViewPr>
    <p:cSldViewPr snapToGrid="0">
      <p:cViewPr varScale="1">
        <p:scale>
          <a:sx n="86" d="100"/>
          <a:sy n="86" d="100"/>
        </p:scale>
        <p:origin x="3414" y="6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2024/3/30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602280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en-US" altLang="ja-JP" baseline="0" dirty="0"/>
              <a:t> Non maximum suppression</a:t>
            </a:r>
          </a:p>
          <a:p>
            <a:r>
              <a:rPr kumimoji="1" lang="ja-JP" altLang="en-US" dirty="0"/>
              <a:t>　　</a:t>
            </a:r>
            <a:r>
              <a:rPr kumimoji="1" lang="en-US" altLang="ja-JP" dirty="0"/>
              <a:t>8</a:t>
            </a:r>
            <a:r>
              <a:rPr kumimoji="1" lang="ja-JP" altLang="en-US" dirty="0"/>
              <a:t>近傍の極大を見てはだめ。</a:t>
            </a:r>
            <a:endParaRPr kumimoji="1" lang="en-US" altLang="ja-JP" dirty="0"/>
          </a:p>
          <a:p>
            <a:r>
              <a:rPr kumimoji="1" lang="ja-JP" altLang="en-US" dirty="0"/>
              <a:t>　　エッジ方向を考えて、エッジと垂直な方向のみを考慮して極大を計算しないとだめ</a:t>
            </a:r>
            <a:endParaRPr kumimoji="1" lang="en-US" altLang="ja-JP" dirty="0"/>
          </a:p>
          <a:p>
            <a:r>
              <a:rPr kumimoji="1" lang="ja-JP" altLang="en-US" dirty="0"/>
              <a:t>　　図を描いて説明したほうが良いかも</a:t>
            </a:r>
            <a:endParaRPr kumimoji="1" lang="en-US" altLang="ja-JP" dirty="0"/>
          </a:p>
          <a:p>
            <a:endParaRPr kumimoji="1" lang="en-US" altLang="ja-JP" dirty="0"/>
          </a:p>
          <a:p>
            <a:endParaRPr kumimoji="1" lang="en-US" altLang="ja-JP" dirty="0"/>
          </a:p>
          <a:p>
            <a:r>
              <a:rPr kumimoji="1" lang="en-US" altLang="ja-JP" dirty="0"/>
              <a:t>4</a:t>
            </a:r>
            <a:r>
              <a:rPr kumimoji="1" lang="ja-JP" altLang="en-US" dirty="0"/>
              <a:t>閾値処理</a:t>
            </a:r>
            <a:r>
              <a:rPr kumimoji="1" lang="en-US" altLang="ja-JP" dirty="0"/>
              <a:t>: </a:t>
            </a:r>
            <a:r>
              <a:rPr kumimoji="1" lang="ja-JP" altLang="en-US" dirty="0"/>
              <a:t>なぜ二つの閾値を利用するかが大切。</a:t>
            </a:r>
            <a:endParaRPr kumimoji="1" lang="en-US" altLang="ja-JP" dirty="0"/>
          </a:p>
          <a:p>
            <a:r>
              <a:rPr kumimoji="1" lang="ja-JP" altLang="en-US" dirty="0"/>
              <a:t>　本当のエッジとノイズによるエッジが存在する。</a:t>
            </a:r>
            <a:endParaRPr kumimoji="1" lang="en-US" altLang="ja-JP" dirty="0"/>
          </a:p>
          <a:p>
            <a:r>
              <a:rPr kumimoji="1" lang="ja-JP" altLang="en-US" dirty="0"/>
              <a:t>　</a:t>
            </a:r>
            <a:r>
              <a:rPr kumimoji="1" lang="en-US" altLang="ja-JP" dirty="0"/>
              <a:t>Week edge</a:t>
            </a:r>
            <a:r>
              <a:rPr kumimoji="1" lang="ja-JP" altLang="en-US" dirty="0"/>
              <a:t>は両者を含んでしまう。</a:t>
            </a:r>
            <a:endParaRPr kumimoji="1" lang="en-US" altLang="ja-JP" dirty="0"/>
          </a:p>
          <a:p>
            <a:r>
              <a:rPr kumimoji="1" lang="ja-JP" altLang="en-US" dirty="0"/>
              <a:t>　本当のエッジなのに、ノイズや陰影など何かしらの影響で勾配強度が弱い画素は</a:t>
            </a:r>
            <a:r>
              <a:rPr kumimoji="1" lang="en-US" altLang="ja-JP" dirty="0"/>
              <a:t>week</a:t>
            </a:r>
            <a:r>
              <a:rPr kumimoji="1" lang="ja-JP" altLang="en-US" dirty="0"/>
              <a:t>エッジになる。</a:t>
            </a:r>
            <a:endParaRPr kumimoji="1" lang="en-US" altLang="ja-JP" dirty="0"/>
          </a:p>
          <a:p>
            <a:r>
              <a:rPr kumimoji="1" lang="ja-JP" altLang="en-US" dirty="0"/>
              <a:t>　ただしそのような</a:t>
            </a:r>
            <a:r>
              <a:rPr kumimoji="1" lang="en-US" altLang="ja-JP" dirty="0"/>
              <a:t>week edge</a:t>
            </a:r>
            <a:r>
              <a:rPr kumimoji="1" lang="ja-JP" altLang="en-US" dirty="0"/>
              <a:t>は</a:t>
            </a:r>
            <a:r>
              <a:rPr kumimoji="1" lang="en-US" altLang="ja-JP" dirty="0"/>
              <a:t>Strong edge</a:t>
            </a:r>
            <a:r>
              <a:rPr kumimoji="1" lang="ja-JP" altLang="en-US" dirty="0"/>
              <a:t>に隣接していることが多い。そのため</a:t>
            </a:r>
            <a:r>
              <a:rPr kumimoji="1" lang="en-US" altLang="ja-JP" dirty="0"/>
              <a:t>Strong edge</a:t>
            </a:r>
            <a:r>
              <a:rPr kumimoji="1" lang="ja-JP" altLang="en-US" dirty="0"/>
              <a:t>が近傍にあればエッジとして受け入れる．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L1/L2</a:t>
            </a:r>
            <a:r>
              <a:rPr kumimoji="1" lang="ja-JP" altLang="en-US" dirty="0" smtClean="0"/>
              <a:t>正則化の話を聞くと、こういうノルムの理解が深まるかも</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a:t>
            </a:fld>
            <a:endParaRPr kumimoji="1" lang="ja-JP" altLang="en-US"/>
          </a:p>
        </p:txBody>
      </p:sp>
    </p:spTree>
    <p:extLst>
      <p:ext uri="{BB962C8B-B14F-4D97-AF65-F5344CB8AC3E}">
        <p14:creationId xmlns:p14="http://schemas.microsoft.com/office/powerpoint/2010/main" val="331579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 X =</a:t>
            </a:r>
            <a:r>
              <a:rPr kumimoji="1" lang="en-US" altLang="ja-JP" baseline="0" dirty="0"/>
              <a:t> ½ (f1 – f-1) / (f0 – f-1)      f-1 &gt; f1</a:t>
            </a:r>
          </a:p>
          <a:p>
            <a:r>
              <a:rPr kumimoji="1" lang="en-US" altLang="ja-JP" baseline="0" dirty="0"/>
              <a:t>1b: X = ½ (f1 – f-1) / (f0 – f1 )      otherwise</a:t>
            </a:r>
          </a:p>
          <a:p>
            <a:r>
              <a:rPr kumimoji="1" lang="en-US" altLang="ja-JP" baseline="0" dirty="0"/>
              <a:t>2: X = (f-1 – f1) / (2f-1 – 4f0 + 2f1)</a:t>
            </a:r>
          </a:p>
          <a:p>
            <a:endParaRPr kumimoji="1" lang="en-US" altLang="ja-JP" baseline="0" dirty="0"/>
          </a:p>
          <a:p>
            <a:r>
              <a:rPr kumimoji="1" lang="en-US" altLang="ja-JP" baseline="0" dirty="0"/>
              <a:t>1a: y = (f0-f-1)x + f0,  </a:t>
            </a:r>
          </a:p>
          <a:p>
            <a:r>
              <a:rPr kumimoji="1" lang="en-US" altLang="ja-JP" baseline="0" dirty="0"/>
              <a:t>      y = -(f0-f-1)(x-1) + f1 </a:t>
            </a:r>
            <a:r>
              <a:rPr kumimoji="1" lang="en-US" altLang="ja-JP" baseline="0" dirty="0">
                <a:sym typeface="Wingdings" panose="05000000000000000000" pitchFamily="2" charset="2"/>
              </a:rPr>
              <a:t> </a:t>
            </a:r>
          </a:p>
          <a:p>
            <a:endParaRPr kumimoji="1" lang="en-US" altLang="ja-JP" baseline="0" dirty="0"/>
          </a:p>
          <a:p>
            <a:r>
              <a:rPr kumimoji="1" lang="en-US" altLang="ja-JP" baseline="0" dirty="0"/>
              <a:t>2) y = ax^2 + </a:t>
            </a:r>
            <a:r>
              <a:rPr kumimoji="1" lang="en-US" altLang="ja-JP" baseline="0" dirty="0" err="1"/>
              <a:t>bx</a:t>
            </a:r>
            <a:r>
              <a:rPr kumimoji="1" lang="en-US" altLang="ja-JP" baseline="0" dirty="0"/>
              <a:t> + c </a:t>
            </a:r>
          </a:p>
          <a:p>
            <a:r>
              <a:rPr kumimoji="1" lang="en-US" altLang="ja-JP" baseline="0" dirty="0"/>
              <a:t>c = f0</a:t>
            </a:r>
          </a:p>
          <a:p>
            <a:r>
              <a:rPr kumimoji="1" lang="en-US" altLang="ja-JP" baseline="0" dirty="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 + b + f0 = f1</a:t>
            </a:r>
          </a:p>
          <a:p>
            <a:r>
              <a:rPr kumimoji="1" lang="en-US" altLang="ja-JP" baseline="0" dirty="0"/>
              <a:t>a = (f-1 – 2f0 + f1)/2</a:t>
            </a:r>
          </a:p>
          <a:p>
            <a:r>
              <a:rPr kumimoji="1" lang="en-US" altLang="ja-JP" baseline="0" dirty="0"/>
              <a:t>b = (f1 - f-1)/2</a:t>
            </a:r>
          </a:p>
          <a:p>
            <a:r>
              <a:rPr kumimoji="1" lang="en-US" altLang="ja-JP" baseline="0" dirty="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a:t>∇</a:t>
            </a:r>
            <a:r>
              <a:rPr kumimoji="1" lang="en-US" altLang="ja-JP" baseline="0" dirty="0"/>
              <a:t>I </a:t>
            </a:r>
            <a:r>
              <a:rPr kumimoji="1" lang="ja-JP" altLang="en-US" baseline="0" dirty="0"/>
              <a:t>∇</a:t>
            </a:r>
            <a:r>
              <a:rPr kumimoji="1" lang="en-US" altLang="ja-JP" baseline="0" dirty="0"/>
              <a:t>It </a:t>
            </a:r>
            <a:r>
              <a:rPr kumimoji="1" lang="ja-JP" altLang="en-US" baseline="0" dirty="0"/>
              <a:t>の </a:t>
            </a:r>
            <a:r>
              <a:rPr kumimoji="1" lang="ja-JP" altLang="en-US" dirty="0"/>
              <a:t>半正定値性について</a:t>
            </a:r>
            <a:r>
              <a:rPr kumimoji="1" lang="ja-JP" altLang="en-US" dirty="0" err="1"/>
              <a:t>。。。</a:t>
            </a:r>
            <a:endParaRPr kumimoji="1" lang="en-US" altLang="ja-JP" dirty="0"/>
          </a:p>
          <a:p>
            <a:endParaRPr kumimoji="1" lang="en-US" altLang="ja-JP" dirty="0"/>
          </a:p>
          <a:p>
            <a:r>
              <a:rPr kumimoji="1" lang="en-US" altLang="ja-JP" baseline="0" dirty="0"/>
              <a:t>a b</a:t>
            </a:r>
            <a:endParaRPr kumimoji="1" lang="en-US" altLang="ja-JP" dirty="0"/>
          </a:p>
          <a:p>
            <a:r>
              <a:rPr kumimoji="1" lang="en-US" altLang="ja-JP" dirty="0"/>
              <a:t>b c   </a:t>
            </a:r>
            <a:r>
              <a:rPr kumimoji="1" lang="ja-JP" altLang="en-US" dirty="0"/>
              <a:t>について</a:t>
            </a:r>
            <a:endParaRPr kumimoji="1" lang="en-US" altLang="ja-JP" dirty="0"/>
          </a:p>
          <a:p>
            <a:r>
              <a:rPr kumimoji="1" lang="en-US" altLang="ja-JP" dirty="0"/>
              <a:t>          a  b     x</a:t>
            </a:r>
          </a:p>
          <a:p>
            <a:r>
              <a:rPr kumimoji="1" lang="en-US" altLang="ja-JP" dirty="0"/>
              <a:t>(</a:t>
            </a:r>
            <a:r>
              <a:rPr kumimoji="1" lang="en-US" altLang="ja-JP" dirty="0" err="1"/>
              <a:t>x,y</a:t>
            </a:r>
            <a:r>
              <a:rPr kumimoji="1" lang="en-US" altLang="ja-JP" dirty="0"/>
              <a:t>)   b  c     y</a:t>
            </a:r>
          </a:p>
          <a:p>
            <a:endParaRPr kumimoji="1" lang="en-US" altLang="ja-JP" dirty="0"/>
          </a:p>
          <a:p>
            <a:pPr algn="l"/>
            <a:r>
              <a:rPr kumimoji="1" lang="en-US" altLang="ja-JP" dirty="0"/>
              <a:t>= a x</a:t>
            </a:r>
            <a:r>
              <a:rPr kumimoji="1" lang="en-US" altLang="ja-JP" baseline="30000" dirty="0"/>
              <a:t>2 </a:t>
            </a:r>
            <a:r>
              <a:rPr kumimoji="1" lang="en-US" altLang="ja-JP" baseline="0" dirty="0"/>
              <a:t>+ 2b </a:t>
            </a:r>
            <a:r>
              <a:rPr kumimoji="1" lang="en-US" altLang="ja-JP" baseline="0" dirty="0" err="1"/>
              <a:t>xy</a:t>
            </a:r>
            <a:r>
              <a:rPr kumimoji="1" lang="en-US" altLang="ja-JP" baseline="0" dirty="0"/>
              <a:t> + cy</a:t>
            </a:r>
            <a:r>
              <a:rPr kumimoji="1" lang="en-US" altLang="ja-JP" baseline="30000" dirty="0"/>
              <a:t>2</a:t>
            </a:r>
          </a:p>
          <a:p>
            <a:pPr algn="l"/>
            <a:r>
              <a:rPr kumimoji="1" lang="en-US" altLang="ja-JP" baseline="0" dirty="0"/>
              <a:t>= a( (x - b/a y)</a:t>
            </a:r>
            <a:r>
              <a:rPr kumimoji="1" lang="en-US" altLang="ja-JP" baseline="30000" dirty="0"/>
              <a:t>2</a:t>
            </a:r>
            <a:r>
              <a:rPr kumimoji="1" lang="en-US" altLang="ja-JP" baseline="0" dirty="0"/>
              <a:t> + (ac-b</a:t>
            </a:r>
            <a:r>
              <a:rPr kumimoji="1" lang="en-US" altLang="ja-JP" baseline="30000" dirty="0"/>
              <a:t>2</a:t>
            </a:r>
            <a:r>
              <a:rPr kumimoji="1" lang="en-US" altLang="ja-JP" baseline="0" dirty="0"/>
              <a:t>)y</a:t>
            </a:r>
            <a:r>
              <a:rPr kumimoji="1" lang="en-US" altLang="ja-JP" baseline="30000" dirty="0"/>
              <a:t>2</a:t>
            </a:r>
            <a:r>
              <a:rPr kumimoji="1" lang="en-US" altLang="ja-JP" baseline="0" dirty="0"/>
              <a:t>/a )</a:t>
            </a:r>
          </a:p>
          <a:p>
            <a:pPr algn="l"/>
            <a:r>
              <a:rPr kumimoji="1" lang="ja-JP" altLang="en-US" baseline="0" dirty="0"/>
              <a:t>このため，</a:t>
            </a:r>
            <a:r>
              <a:rPr kumimoji="1" lang="en-US" altLang="ja-JP" baseline="0" dirty="0"/>
              <a:t>ac-b &gt;= 0</a:t>
            </a:r>
            <a:r>
              <a:rPr kumimoji="1" lang="ja-JP" altLang="en-US" baseline="0" dirty="0"/>
              <a:t>なら</a:t>
            </a:r>
            <a:r>
              <a:rPr kumimoji="1" lang="ja-JP" altLang="en-US" dirty="0"/>
              <a:t>半正定値</a:t>
            </a:r>
            <a:r>
              <a:rPr kumimoji="1" lang="ja-JP" altLang="en-US" baseline="0" dirty="0"/>
              <a:t>となる</a:t>
            </a:r>
            <a:endParaRPr kumimoji="1" lang="en-US" altLang="ja-JP" baseline="0" dirty="0"/>
          </a:p>
          <a:p>
            <a:pPr algn="l"/>
            <a:endParaRPr kumimoji="1" lang="en-US" altLang="ja-JP" baseline="0" dirty="0"/>
          </a:p>
          <a:p>
            <a:pPr algn="l"/>
            <a:r>
              <a:rPr kumimoji="1" lang="ja-JP" altLang="en-US" baseline="0" dirty="0"/>
              <a:t>∇</a:t>
            </a:r>
            <a:r>
              <a:rPr kumimoji="1" lang="en-US" altLang="ja-JP" baseline="0" dirty="0"/>
              <a:t>I </a:t>
            </a:r>
            <a:r>
              <a:rPr kumimoji="1" lang="ja-JP" altLang="en-US" baseline="0" dirty="0"/>
              <a:t>∇</a:t>
            </a:r>
            <a:r>
              <a:rPr kumimoji="1" lang="en-US" altLang="ja-JP" baseline="0" dirty="0"/>
              <a:t>I</a:t>
            </a:r>
            <a:r>
              <a:rPr kumimoji="1" lang="en-US" altLang="ja-JP" baseline="30000" dirty="0"/>
              <a:t>T</a:t>
            </a:r>
            <a:r>
              <a:rPr kumimoji="1" lang="ja-JP" altLang="en-US" baseline="0" dirty="0"/>
              <a:t>は，</a:t>
            </a:r>
            <a:r>
              <a:rPr kumimoji="1" lang="en-US" altLang="ja-JP" baseline="0" dirty="0"/>
              <a:t>ac-b</a:t>
            </a:r>
            <a:r>
              <a:rPr kumimoji="1" lang="en-US" altLang="ja-JP" baseline="30000" dirty="0"/>
              <a:t>2</a:t>
            </a:r>
            <a:r>
              <a:rPr kumimoji="1" lang="en-US" altLang="ja-JP" baseline="0" dirty="0"/>
              <a:t> = 0</a:t>
            </a:r>
            <a:r>
              <a:rPr kumimoji="1" lang="ja-JP" altLang="en-US" baseline="0" dirty="0" err="1"/>
              <a:t>なので</a:t>
            </a:r>
            <a:r>
              <a:rPr kumimoji="1" lang="ja-JP" altLang="en-US" baseline="0" dirty="0"/>
              <a:t>半正定置である</a:t>
            </a:r>
            <a:r>
              <a:rPr kumimoji="1" lang="ja-JP" altLang="en-US" baseline="0" dirty="0" smtClean="0"/>
              <a:t>．</a:t>
            </a:r>
            <a:endParaRPr kumimoji="1" lang="en-US" altLang="ja-JP" baseline="0" dirty="0" smtClean="0"/>
          </a:p>
          <a:p>
            <a:pPr algn="l"/>
            <a:endParaRPr kumimoji="1" lang="en-US" altLang="ja-JP" baseline="0" dirty="0"/>
          </a:p>
          <a:p>
            <a:pPr algn="l"/>
            <a:endParaRPr kumimoji="1" lang="en-US" altLang="ja-JP" baseline="0" dirty="0"/>
          </a:p>
          <a:p>
            <a:pPr algn="l"/>
            <a:endParaRPr kumimoji="1" lang="en-US" altLang="ja-JP" baseline="0"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最初に利用した資料の影響で、原著と</a:t>
            </a:r>
            <a:r>
              <a:rPr kumimoji="1" lang="en-US" altLang="ja-JP" dirty="0"/>
              <a:t>(</a:t>
            </a:r>
            <a:r>
              <a:rPr kumimoji="1" lang="en-US" altLang="ja-JP" dirty="0" err="1"/>
              <a:t>u,v</a:t>
            </a:r>
            <a:r>
              <a:rPr kumimoji="1" lang="en-US" altLang="ja-JP" dirty="0"/>
              <a:t>) (</a:t>
            </a:r>
            <a:r>
              <a:rPr kumimoji="1" lang="en-US" altLang="ja-JP" dirty="0" err="1"/>
              <a:t>x,y</a:t>
            </a:r>
            <a:r>
              <a:rPr kumimoji="1" lang="en-US" altLang="ja-JP" dirty="0"/>
              <a:t>)</a:t>
            </a:r>
            <a:r>
              <a:rPr kumimoji="1" lang="ja-JP" altLang="en-US" dirty="0"/>
              <a:t>を逆に書いてしまった。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22</a:t>
            </a:fld>
            <a:endParaRPr kumimoji="1" lang="ja-JP" altLang="en-US"/>
          </a:p>
        </p:txBody>
      </p:sp>
    </p:spTree>
    <p:extLst>
      <p:ext uri="{BB962C8B-B14F-4D97-AF65-F5344CB8AC3E}">
        <p14:creationId xmlns:p14="http://schemas.microsoft.com/office/powerpoint/2010/main" val="32589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3120069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25</a:t>
            </a:fld>
            <a:endParaRPr kumimoji="1" lang="ja-JP" altLang="en-US"/>
          </a:p>
        </p:txBody>
      </p:sp>
    </p:spTree>
    <p:extLst>
      <p:ext uri="{BB962C8B-B14F-4D97-AF65-F5344CB8AC3E}">
        <p14:creationId xmlns:p14="http://schemas.microsoft.com/office/powerpoint/2010/main" val="1072528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2024/3/30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2024/3/30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2024/3/30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52.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1.png"/><Relationship Id="rId9"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67.png"/><Relationship Id="rId4" Type="http://schemas.openxmlformats.org/officeDocument/2006/relationships/image" Target="../media/image66.png"/></Relationships>
</file>

<file path=ppt/slides/_rels/slide2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2.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2.jpeg"/><Relationship Id="rId4" Type="http://schemas.openxmlformats.org/officeDocument/2006/relationships/hyperlink" Target="http://docs.opencv.org/2.4/doc/tutorials/imgproc/imgtrans/canny_detector/canny_detector.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コンピュータ</a:t>
            </a:r>
            <a:r>
              <a:rPr lang="ja-JP" altLang="en-US" sz="5400" dirty="0"/>
              <a:t>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202146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a:t>類似度・相違度の</a:t>
            </a:r>
            <a:r>
              <a:rPr lang="ja-JP" altLang="en-US" sz="3600" dirty="0"/>
              <a:t>定性</a:t>
            </a:r>
            <a:r>
              <a:rPr kumimoji="1" lang="ja-JP" altLang="en-US" sz="3600" dirty="0"/>
              <a:t>的理解</a:t>
            </a:r>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a:t>入力画像・テンプレートは </a:t>
            </a:r>
            <a:r>
              <a:rPr lang="en-US" altLang="ja-JP" sz="2400" dirty="0"/>
              <a:t>W x H </a:t>
            </a:r>
            <a:r>
              <a:rPr lang="ja-JP" altLang="en-US" sz="2400" dirty="0"/>
              <a:t>グレースケール画像</a:t>
            </a:r>
            <a:endParaRPr lang="en-US" altLang="ja-JP" sz="2400" dirty="0"/>
          </a:p>
          <a:p>
            <a:r>
              <a:rPr kumimoji="1" lang="ja-JP" altLang="en-US" sz="2400" dirty="0"/>
              <a:t>これを </a:t>
            </a:r>
            <a:r>
              <a:rPr lang="en-US" altLang="ja-JP" sz="2400" dirty="0"/>
              <a:t>(</a:t>
            </a:r>
            <a:r>
              <a:rPr kumimoji="1" lang="en-US" altLang="ja-JP" sz="2400" dirty="0"/>
              <a:t>WH</a:t>
            </a:r>
            <a:r>
              <a:rPr lang="en-US" altLang="ja-JP" sz="2400" dirty="0"/>
              <a:t>)</a:t>
            </a:r>
            <a:r>
              <a:rPr kumimoji="1" lang="en-US" altLang="ja-JP" sz="2400" dirty="0"/>
              <a:t>-</a:t>
            </a:r>
            <a:r>
              <a:rPr kumimoji="1" lang="ja-JP" altLang="en-US" sz="2400" dirty="0"/>
              <a:t>次元ベクトルと考える</a:t>
            </a:r>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a:t> </a:t>
                </a:r>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空間</a:t>
                </a: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のユークリッド距離</a:t>
                </a: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の市街地距離</a:t>
                </a: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a:t>テンプレート</a:t>
            </a:r>
            <a:r>
              <a:rPr lang="ja-JP" altLang="en-US" dirty="0"/>
              <a:t>マッチングは目的画像にテンプレート画像を重ね差分を評価するため</a:t>
            </a:r>
            <a:r>
              <a:rPr lang="ja-JP" altLang="en-US" dirty="0">
                <a:sym typeface="Wingdings" panose="05000000000000000000" pitchFamily="2" charset="2"/>
              </a:rPr>
              <a:t>発見できる位置は</a:t>
            </a:r>
            <a:r>
              <a:rPr lang="ja-JP" altLang="en-US" b="1" dirty="0">
                <a:sym typeface="Wingdings" panose="05000000000000000000" pitchFamily="2" charset="2"/>
              </a:rPr>
              <a:t>ピクセル単位（離散値）</a:t>
            </a:r>
            <a:endParaRPr lang="en-US" altLang="ja-JP" b="1" dirty="0">
              <a:sym typeface="Wingdings" panose="05000000000000000000" pitchFamily="2" charset="2"/>
            </a:endParaRPr>
          </a:p>
          <a:p>
            <a:r>
              <a:rPr lang="ja-JP" altLang="en-US" b="1" dirty="0">
                <a:sym typeface="Wingdings" panose="05000000000000000000" pitchFamily="2" charset="2"/>
              </a:rPr>
              <a:t>サブピクセル（連続値）</a:t>
            </a:r>
            <a:r>
              <a:rPr lang="ja-JP" altLang="en-US" dirty="0">
                <a:sym typeface="Wingdings" panose="05000000000000000000" pitchFamily="2" charset="2"/>
              </a:rPr>
              <a:t>精度で位置検出を行いたい</a:t>
            </a:r>
            <a:endParaRPr lang="en-US" altLang="ja-JP" dirty="0">
              <a:sym typeface="Wingdings" panose="05000000000000000000" pitchFamily="2" charset="2"/>
            </a:endParaRPr>
          </a:p>
          <a:p>
            <a:endParaRPr lang="en-US" altLang="ja-JP" dirty="0">
              <a:sym typeface="Wingdings" panose="05000000000000000000" pitchFamily="2" charset="2"/>
            </a:endParaRPr>
          </a:p>
          <a:p>
            <a:r>
              <a:rPr lang="ja-JP" altLang="en-US" dirty="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等角直線フィッテイング</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a:p>
          <a:p>
            <a:r>
              <a:rPr lang="ja-JP" altLang="en-US" sz="2400" dirty="0"/>
              <a:t>相違度が</a:t>
            </a:r>
            <a:r>
              <a:rPr kumimoji="1" lang="ja-JP" altLang="en-US" sz="2400" dirty="0"/>
              <a:t>最小</a:t>
            </a:r>
            <a:r>
              <a:rPr lang="ja-JP" altLang="en-US" sz="2400" dirty="0"/>
              <a:t>の</a:t>
            </a:r>
            <a:r>
              <a:rPr kumimoji="1" lang="ja-JP" altLang="en-US" sz="2400" dirty="0"/>
              <a:t>画素を原点</a:t>
            </a:r>
            <a:r>
              <a:rPr kumimoji="1" lang="en-US" altLang="ja-JP" sz="2400" dirty="0"/>
              <a:t>(x=0)</a:t>
            </a:r>
            <a:r>
              <a:rPr kumimoji="1" lang="ja-JP" altLang="en-US" sz="2400" dirty="0"/>
              <a:t>にとる</a:t>
            </a:r>
            <a:endParaRPr kumimoji="1" lang="en-US" altLang="ja-JP" sz="2400" dirty="0"/>
          </a:p>
          <a:p>
            <a:r>
              <a:rPr lang="en-US" altLang="ja-JP" sz="2400" dirty="0"/>
              <a:t>x=±1 </a:t>
            </a:r>
            <a:r>
              <a:rPr lang="ja-JP" altLang="en-US" sz="2400" dirty="0"/>
              <a:t>の相違度も既知</a:t>
            </a:r>
            <a:endParaRPr lang="en-US" altLang="ja-JP" sz="2400" dirty="0"/>
          </a:p>
          <a:p>
            <a:r>
              <a:rPr lang="ja-JP" altLang="en-US" sz="2400" dirty="0"/>
              <a:t>最小値を与える位置</a:t>
            </a:r>
            <a:r>
              <a:rPr lang="en-US" altLang="ja-JP" sz="2400" dirty="0"/>
              <a:t>x</a:t>
            </a:r>
            <a:r>
              <a:rPr lang="ja-JP" altLang="en-US" sz="2400" dirty="0"/>
              <a:t>（実数精度）はどこ？</a:t>
            </a:r>
            <a:endParaRPr lang="en-US" altLang="ja-JP" sz="2400" dirty="0"/>
          </a:p>
          <a:p>
            <a:pPr marL="0" indent="0">
              <a:buNone/>
            </a:pPr>
            <a:r>
              <a:rPr lang="en-US" altLang="ja-JP" sz="1900" dirty="0"/>
              <a:t>※</a:t>
            </a:r>
            <a:r>
              <a:rPr lang="ja-JP" altLang="en-US" sz="1900" dirty="0"/>
              <a:t>画像に適用する際は縦横を独立に扱えば良い</a:t>
            </a:r>
            <a:endParaRPr lang="en-US" altLang="ja-JP" sz="1900" dirty="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位置</a:t>
              </a: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等角直線フィッティング</a:t>
            </a:r>
            <a:endParaRPr lang="en-US" altLang="ja-JP" sz="2400" dirty="0"/>
          </a:p>
          <a:p>
            <a:pPr marL="0" indent="0">
              <a:buNone/>
            </a:pPr>
            <a:r>
              <a:rPr lang="ja-JP" altLang="en-US" sz="1800" dirty="0"/>
              <a:t>下図の通り傾きが</a:t>
            </a:r>
            <a:r>
              <a:rPr lang="en-US" altLang="ja-JP" sz="1800" dirty="0"/>
              <a:t>-1</a:t>
            </a:r>
            <a:r>
              <a:rPr lang="ja-JP" altLang="en-US" sz="1800" dirty="0"/>
              <a:t>倍の</a:t>
            </a:r>
            <a:r>
              <a:rPr lang="en-US" altLang="ja-JP" sz="1800" dirty="0"/>
              <a:t>2</a:t>
            </a:r>
            <a:r>
              <a:rPr lang="ja-JP" altLang="en-US" sz="1800" dirty="0"/>
              <a:t>本の直線の交点を利用</a:t>
            </a:r>
            <a:endParaRPr lang="en-US" altLang="ja-JP" sz="1800" dirty="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パラボラフィッティング</a:t>
            </a:r>
            <a:endParaRPr lang="en-US" altLang="ja-JP" sz="2400" dirty="0"/>
          </a:p>
          <a:p>
            <a:pPr marL="0" indent="0">
              <a:buFont typeface="Arial" panose="020B0604020202020204" pitchFamily="34" charset="0"/>
              <a:buNone/>
            </a:pPr>
            <a:r>
              <a:rPr lang="ja-JP" altLang="en-US" sz="1800" dirty="0"/>
              <a:t>二次関数で相違度を補間し相違度の最小位置を求める</a:t>
            </a:r>
            <a:endParaRPr lang="en-US" altLang="ja-JP" sz="2400" dirty="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a:t>対象画像全領域にテンプレートを重ね合わせて差分を計算する計算量は</a:t>
            </a:r>
            <a:r>
              <a:rPr lang="en-US" altLang="ja-JP" dirty="0"/>
              <a:t>…</a:t>
            </a:r>
          </a:p>
          <a:p>
            <a:pPr marL="0" indent="0">
              <a:buNone/>
            </a:pPr>
            <a:r>
              <a:rPr kumimoji="1" lang="en-US" altLang="ja-JP" dirty="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a:t>残差逐次検定</a:t>
            </a:r>
            <a:r>
              <a:rPr lang="ja-JP" altLang="en-US" sz="2400" dirty="0"/>
              <a:t> </a:t>
            </a:r>
            <a:r>
              <a:rPr lang="en-US" altLang="ja-JP" sz="2400" dirty="0"/>
              <a:t>: </a:t>
            </a:r>
            <a:r>
              <a:rPr lang="ja-JP" altLang="en-US" sz="2000" dirty="0"/>
              <a:t>目標画像をラスタスキャンしテンプレートとの差分計算をする際，現在の最小値よりも差分が大きくなったら計算を打ち切る</a:t>
            </a:r>
            <a:endParaRPr lang="en-US" altLang="ja-JP" sz="2400" dirty="0"/>
          </a:p>
          <a:p>
            <a:pPr marL="0" indent="0">
              <a:buNone/>
            </a:pPr>
            <a:r>
              <a:rPr lang="ja-JP" altLang="en-US" sz="2400" b="1" dirty="0"/>
              <a:t>粗密探査法</a:t>
            </a:r>
            <a:r>
              <a:rPr lang="ja-JP" altLang="en-US" sz="2400" dirty="0"/>
              <a:t> </a:t>
            </a:r>
            <a:r>
              <a:rPr lang="en-US" altLang="ja-JP" sz="2400" dirty="0"/>
              <a:t>: </a:t>
            </a:r>
            <a:r>
              <a:rPr lang="ja-JP" altLang="en-US" sz="2000" dirty="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a:t>© CG ARTS</a:t>
            </a:r>
            <a:r>
              <a:rPr lang="ja-JP" altLang="en-US" dirty="0"/>
              <a:t>協会 </a:t>
            </a:r>
            <a:r>
              <a:rPr lang="en-US" altLang="ja-JP" dirty="0"/>
              <a:t> </a:t>
            </a:r>
            <a:endParaRPr lang="ja-JP" altLang="en-US" dirty="0"/>
          </a:p>
        </p:txBody>
      </p:sp>
      <p:sp>
        <p:nvSpPr>
          <p:cNvPr id="14" name="正方形/長方形 13"/>
          <p:cNvSpPr/>
          <p:nvPr/>
        </p:nvSpPr>
        <p:spPr>
          <a:xfrm>
            <a:off x="10973087" y="-28024"/>
            <a:ext cx="1107996" cy="369332"/>
          </a:xfrm>
          <a:prstGeom prst="rect">
            <a:avLst/>
          </a:prstGeom>
        </p:spPr>
        <p:txBody>
          <a:bodyPr wrap="none">
            <a:spAutoFit/>
          </a:bodyPr>
          <a:lstStyle/>
          <a:p>
            <a:r>
              <a:rPr lang="ja-JP" altLang="en-US" b="1" dirty="0">
                <a:solidFill>
                  <a:srgbClr val="FF0000"/>
                </a:solidFill>
              </a:rPr>
              <a:t>参考資料</a:t>
            </a:r>
          </a:p>
        </p:txBody>
      </p:sp>
      <p:pic>
        <p:nvPicPr>
          <p:cNvPr id="12" name="図 11"/>
          <p:cNvPicPr>
            <a:picLocks noChangeAspect="1"/>
          </p:cNvPicPr>
          <p:nvPr/>
        </p:nvPicPr>
        <p:blipFill rotWithShape="1">
          <a:blip r:embed="rId4"/>
          <a:srcRect l="3058" t="31104" r="70752" b="23045"/>
          <a:stretch/>
        </p:blipFill>
        <p:spPr>
          <a:xfrm>
            <a:off x="9860928" y="4211279"/>
            <a:ext cx="1992936" cy="1839477"/>
          </a:xfrm>
          <a:prstGeom prst="rect">
            <a:avLst/>
          </a:prstGeom>
        </p:spPr>
      </p:pic>
      <p:pic>
        <p:nvPicPr>
          <p:cNvPr id="16" name="図 15"/>
          <p:cNvPicPr>
            <a:picLocks noChangeAspect="1"/>
          </p:cNvPicPr>
          <p:nvPr/>
        </p:nvPicPr>
        <p:blipFill rotWithShape="1">
          <a:blip r:embed="rId4"/>
          <a:srcRect l="17855" t="31104" r="68968" b="45601"/>
          <a:stretch/>
        </p:blipFill>
        <p:spPr>
          <a:xfrm>
            <a:off x="8418650" y="4211279"/>
            <a:ext cx="1002714" cy="934602"/>
          </a:xfrm>
          <a:prstGeom prst="rect">
            <a:avLst/>
          </a:prstGeom>
        </p:spPr>
      </p:pic>
      <p:pic>
        <p:nvPicPr>
          <p:cNvPr id="17" name="図 16"/>
          <p:cNvPicPr>
            <a:picLocks noChangeAspect="1"/>
          </p:cNvPicPr>
          <p:nvPr/>
        </p:nvPicPr>
        <p:blipFill rotWithShape="1">
          <a:blip r:embed="rId4"/>
          <a:srcRect l="24284" t="31104" r="68968" b="57087"/>
          <a:stretch/>
        </p:blipFill>
        <p:spPr>
          <a:xfrm>
            <a:off x="7465561" y="4211279"/>
            <a:ext cx="513526" cy="473750"/>
          </a:xfrm>
          <a:prstGeom prst="rect">
            <a:avLst/>
          </a:prstGeom>
        </p:spPr>
      </p:pic>
      <p:sp>
        <p:nvSpPr>
          <p:cNvPr id="18" name="正方形/長方形 17"/>
          <p:cNvSpPr/>
          <p:nvPr/>
        </p:nvSpPr>
        <p:spPr>
          <a:xfrm>
            <a:off x="8665770" y="5109924"/>
            <a:ext cx="508473" cy="369332"/>
          </a:xfrm>
          <a:prstGeom prst="rect">
            <a:avLst/>
          </a:prstGeom>
        </p:spPr>
        <p:txBody>
          <a:bodyPr wrap="none">
            <a:spAutoFit/>
          </a:bodyPr>
          <a:lstStyle/>
          <a:p>
            <a:r>
              <a:rPr lang="en-US" altLang="ja-JP" dirty="0" smtClean="0"/>
              <a:t>1/2</a:t>
            </a:r>
            <a:endParaRPr lang="ja-JP" altLang="en-US" dirty="0"/>
          </a:p>
        </p:txBody>
      </p:sp>
      <p:sp>
        <p:nvSpPr>
          <p:cNvPr id="19" name="正方形/長方形 18"/>
          <p:cNvSpPr/>
          <p:nvPr/>
        </p:nvSpPr>
        <p:spPr>
          <a:xfrm>
            <a:off x="7477729" y="4639033"/>
            <a:ext cx="508473" cy="369332"/>
          </a:xfrm>
          <a:prstGeom prst="rect">
            <a:avLst/>
          </a:prstGeom>
        </p:spPr>
        <p:txBody>
          <a:bodyPr wrap="none">
            <a:spAutoFit/>
          </a:bodyPr>
          <a:lstStyle/>
          <a:p>
            <a:r>
              <a:rPr lang="en-US" altLang="ja-JP" dirty="0" smtClean="0"/>
              <a:t>1/4</a:t>
            </a:r>
            <a:endParaRPr lang="ja-JP" altLang="en-US" dirty="0"/>
          </a:p>
        </p:txBody>
      </p:sp>
      <p:sp>
        <p:nvSpPr>
          <p:cNvPr id="20" name="正方形/長方形 19"/>
          <p:cNvSpPr/>
          <p:nvPr/>
        </p:nvSpPr>
        <p:spPr>
          <a:xfrm>
            <a:off x="7713101" y="4342605"/>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8920005" y="4450040"/>
            <a:ext cx="233519" cy="2285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9029930" y="4567911"/>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1239729" y="5018485"/>
            <a:ext cx="123594" cy="107157"/>
          </a:xfrm>
          <a:prstGeom prst="rect">
            <a:avLst/>
          </a:prstGeom>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1235761" y="4902995"/>
            <a:ext cx="241865" cy="2351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p:cNvCxnSpPr/>
          <p:nvPr/>
        </p:nvCxnSpPr>
        <p:spPr>
          <a:xfrm>
            <a:off x="7839870" y="4337962"/>
            <a:ext cx="1070995" cy="1173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7836695" y="4450932"/>
            <a:ext cx="1074170" cy="220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9174243" y="4572297"/>
            <a:ext cx="2063105" cy="3354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9153524" y="4678580"/>
            <a:ext cx="2083824" cy="4524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8267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28" y="365126"/>
            <a:ext cx="8217519" cy="733270"/>
          </a:xfrm>
        </p:spPr>
        <p:txBody>
          <a:bodyPr>
            <a:normAutofit/>
          </a:bodyPr>
          <a:lstStyle/>
          <a:p>
            <a:r>
              <a:rPr lang="ja-JP" altLang="en-US" sz="3600" dirty="0"/>
              <a:t>まとめ </a:t>
            </a:r>
            <a:r>
              <a:rPr lang="en-US" altLang="ja-JP" sz="3600" dirty="0"/>
              <a:t>: </a:t>
            </a:r>
            <a:r>
              <a:rPr lang="ja-JP" altLang="en-US" sz="3600" dirty="0"/>
              <a:t>テンプレートマッチング</a:t>
            </a:r>
            <a:endParaRPr kumimoji="1" lang="ja-JP" altLang="en-US" sz="3600" dirty="0"/>
          </a:p>
        </p:txBody>
      </p:sp>
      <p:sp>
        <p:nvSpPr>
          <p:cNvPr id="3" name="コンテンツ プレースホルダー 2"/>
          <p:cNvSpPr>
            <a:spLocks noGrp="1"/>
          </p:cNvSpPr>
          <p:nvPr>
            <p:ph idx="1"/>
          </p:nvPr>
        </p:nvSpPr>
        <p:spPr>
          <a:xfrm>
            <a:off x="435428" y="1592830"/>
            <a:ext cx="6265817" cy="2711728"/>
          </a:xfrm>
        </p:spPr>
        <p:txBody>
          <a:bodyPr>
            <a:normAutofit/>
          </a:bodyPr>
          <a:lstStyle/>
          <a:p>
            <a:pPr>
              <a:lnSpc>
                <a:spcPct val="100000"/>
              </a:lnSpc>
              <a:spcBef>
                <a:spcPts val="1200"/>
              </a:spcBef>
            </a:pPr>
            <a:r>
              <a:rPr lang="ja-JP" altLang="en-US" sz="2400" dirty="0"/>
              <a:t>入力画像から物体を検出するための手法</a:t>
            </a:r>
            <a:endParaRPr lang="en-US" altLang="ja-JP" sz="2400" dirty="0"/>
          </a:p>
          <a:p>
            <a:pPr>
              <a:lnSpc>
                <a:spcPct val="100000"/>
              </a:lnSpc>
              <a:spcBef>
                <a:spcPts val="1200"/>
              </a:spcBef>
            </a:pPr>
            <a:r>
              <a:rPr lang="ja-JP" altLang="en-US" sz="2400" dirty="0"/>
              <a:t>検出対象の画像（テンプレート）を用意し，入力画像をラスタスキャンし相違度を評価</a:t>
            </a:r>
            <a:endParaRPr lang="en-US" altLang="ja-JP" sz="2400" dirty="0"/>
          </a:p>
          <a:p>
            <a:pPr>
              <a:lnSpc>
                <a:spcPct val="100000"/>
              </a:lnSpc>
              <a:spcBef>
                <a:spcPts val="1200"/>
              </a:spcBef>
            </a:pPr>
            <a:r>
              <a:rPr lang="ja-JP" altLang="en-US" sz="2400" dirty="0"/>
              <a:t>相違度が閾値以下の領域を出力する</a:t>
            </a:r>
            <a:endParaRPr lang="en-US" altLang="ja-JP" sz="2400" dirty="0"/>
          </a:p>
          <a:p>
            <a:pPr>
              <a:lnSpc>
                <a:spcPct val="100000"/>
              </a:lnSpc>
              <a:spcBef>
                <a:spcPts val="1200"/>
              </a:spcBef>
            </a:pPr>
            <a:r>
              <a:rPr lang="ja-JP" altLang="en-US" sz="2400" dirty="0"/>
              <a:t>相違</a:t>
            </a:r>
            <a:r>
              <a:rPr lang="en-US" altLang="ja-JP" sz="2400" dirty="0"/>
              <a:t>(</a:t>
            </a:r>
            <a:r>
              <a:rPr lang="ja-JP" altLang="en-US" sz="2400" dirty="0"/>
              <a:t>類似</a:t>
            </a:r>
            <a:r>
              <a:rPr lang="en-US" altLang="ja-JP" sz="2400" dirty="0"/>
              <a:t>)</a:t>
            </a:r>
            <a:r>
              <a:rPr lang="ja-JP" altLang="en-US" sz="2400" dirty="0"/>
              <a:t>度 </a:t>
            </a:r>
            <a:r>
              <a:rPr lang="en-US" altLang="ja-JP" sz="2400" dirty="0"/>
              <a:t>: SAD, SSD, NCC</a:t>
            </a:r>
            <a:r>
              <a:rPr lang="ja-JP" altLang="en-US" sz="2400" dirty="0"/>
              <a:t>など</a:t>
            </a:r>
            <a:endParaRPr lang="en-US" altLang="ja-JP" sz="2400" dirty="0"/>
          </a:p>
        </p:txBody>
      </p:sp>
      <p:grpSp>
        <p:nvGrpSpPr>
          <p:cNvPr id="13" name="グループ化 12"/>
          <p:cNvGrpSpPr/>
          <p:nvPr/>
        </p:nvGrpSpPr>
        <p:grpSpPr>
          <a:xfrm>
            <a:off x="6796650" y="1506634"/>
            <a:ext cx="5395350" cy="3292356"/>
            <a:chOff x="396240" y="1626870"/>
            <a:chExt cx="5395350" cy="3292356"/>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8" name="コンテンツ プレースホルダー 2"/>
          <p:cNvSpPr txBox="1">
            <a:spLocks/>
          </p:cNvSpPr>
          <p:nvPr/>
        </p:nvSpPr>
        <p:spPr>
          <a:xfrm>
            <a:off x="618308" y="5215045"/>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t>サブピクセル精度</a:t>
            </a:r>
            <a:r>
              <a:rPr lang="ja-JP" altLang="en-US" sz="2400" dirty="0"/>
              <a:t>で検出するための関数フィッティング</a:t>
            </a:r>
            <a:endParaRPr lang="en-US" altLang="ja-JP" sz="2400" dirty="0"/>
          </a:p>
          <a:p>
            <a:pPr marL="0" indent="0">
              <a:buFont typeface="Arial" panose="020B0604020202020204" pitchFamily="34" charset="0"/>
              <a:buNone/>
            </a:pPr>
            <a:r>
              <a:rPr lang="ja-JP" altLang="en-US" sz="2400" b="1" dirty="0"/>
              <a:t>高速化</a:t>
            </a:r>
            <a:r>
              <a:rPr lang="ja-JP" altLang="en-US" sz="2400" dirty="0"/>
              <a:t>のための残差逐次検定・粗密</a:t>
            </a:r>
            <a:r>
              <a:rPr lang="en-US" altLang="ja-JP" sz="2400" dirty="0"/>
              <a:t>(coarse to fine)</a:t>
            </a:r>
            <a:r>
              <a:rPr lang="ja-JP" altLang="en-US" sz="2400" dirty="0"/>
              <a:t>探索・</a:t>
            </a:r>
            <a:r>
              <a:rPr lang="en-US" altLang="ja-JP" sz="2400" dirty="0"/>
              <a:t>chamfer matching</a:t>
            </a:r>
          </a:p>
        </p:txBody>
      </p:sp>
    </p:spTree>
    <p:extLst>
      <p:ext uri="{BB962C8B-B14F-4D97-AF65-F5344CB8AC3E}">
        <p14:creationId xmlns:p14="http://schemas.microsoft.com/office/powerpoint/2010/main" val="27338439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a:t>物体認識・物体追跡・位置あわせなど，より高度な画像処理に利用するため</a:t>
            </a:r>
            <a:endParaRPr lang="en-US" altLang="ja-JP" sz="2400" dirty="0"/>
          </a:p>
          <a:p>
            <a:pPr marL="0" indent="0">
              <a:buNone/>
            </a:pPr>
            <a:r>
              <a:rPr lang="ja-JP" altLang="en-US" sz="2400" dirty="0"/>
              <a:t>画像から</a:t>
            </a:r>
            <a:r>
              <a:rPr lang="en-US" altLang="ja-JP" sz="2400" dirty="0"/>
              <a:t>『</a:t>
            </a:r>
            <a:r>
              <a:rPr lang="ja-JP" altLang="en-US" sz="2400" dirty="0"/>
              <a:t>コーナー</a:t>
            </a:r>
            <a:r>
              <a:rPr lang="en-US" altLang="ja-JP" sz="2400" dirty="0"/>
              <a:t>』</a:t>
            </a:r>
            <a:r>
              <a:rPr lang="ja-JP" altLang="en-US" sz="2400" dirty="0"/>
              <a:t>や</a:t>
            </a:r>
            <a:r>
              <a:rPr lang="en-US" altLang="ja-JP" sz="2400" dirty="0"/>
              <a:t>『</a:t>
            </a:r>
            <a:r>
              <a:rPr lang="ja-JP" altLang="en-US" sz="2400" dirty="0"/>
              <a:t>輪郭線</a:t>
            </a:r>
            <a:r>
              <a:rPr lang="en-US" altLang="ja-JP" sz="2400" dirty="0"/>
              <a:t>』</a:t>
            </a:r>
            <a:r>
              <a:rPr lang="ja-JP" altLang="en-US" sz="2400" dirty="0"/>
              <a:t>といった特徴的な点・曲線を検出する</a:t>
            </a:r>
            <a:endParaRPr lang="en-US" altLang="ja-JP" sz="2400" dirty="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コーナー検出</a:t>
            </a:r>
            <a:endParaRPr lang="en-US" altLang="ja-JP" sz="2000" dirty="0"/>
          </a:p>
          <a:p>
            <a:pPr marL="0" indent="0" algn="ctr">
              <a:buFont typeface="Arial" panose="020B0604020202020204" pitchFamily="34" charset="0"/>
              <a:buNone/>
            </a:pPr>
            <a:r>
              <a:rPr lang="en-US" altLang="ja-JP" sz="2000" dirty="0"/>
              <a:t>(Harris Corner</a:t>
            </a:r>
            <a:r>
              <a:rPr lang="ja-JP" altLang="en-US" sz="2000" dirty="0"/>
              <a:t> </a:t>
            </a:r>
            <a:r>
              <a:rPr lang="en-US" altLang="ja-JP" sz="2000" dirty="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輪郭検出</a:t>
            </a:r>
            <a:endParaRPr lang="en-US" altLang="ja-JP" sz="2000" dirty="0"/>
          </a:p>
          <a:p>
            <a:pPr marL="0" indent="0" algn="ctr">
              <a:buFont typeface="Arial" panose="020B0604020202020204" pitchFamily="34" charset="0"/>
              <a:buNone/>
            </a:pPr>
            <a:r>
              <a:rPr lang="en-US" altLang="ja-JP" sz="2000" dirty="0"/>
              <a:t>(Canny</a:t>
            </a:r>
            <a:r>
              <a:rPr lang="ja-JP" altLang="en-US" sz="2000" dirty="0"/>
              <a:t> </a:t>
            </a:r>
            <a:r>
              <a:rPr lang="en-US" altLang="ja-JP" sz="2000" dirty="0"/>
              <a:t>Edge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a:t>HarrisCorner.py</a:t>
            </a:r>
            <a:r>
              <a:rPr lang="ja-JP" altLang="en-US" dirty="0"/>
              <a:t> </a:t>
            </a:r>
            <a:endParaRPr lang="en-US" altLang="ja-JP" dirty="0"/>
          </a:p>
          <a:p>
            <a:r>
              <a:rPr lang="en-US" altLang="ja-JP" dirty="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a:t>Harris</a:t>
            </a:r>
            <a:r>
              <a:rPr kumimoji="1" lang="ja-JP" altLang="en-US" sz="3200" dirty="0"/>
              <a:t>のコーナー検出アルゴリズム</a:t>
            </a:r>
            <a:r>
              <a:rPr lang="en-US" altLang="ja-JP" sz="3200" dirty="0"/>
              <a:t/>
            </a:r>
            <a:br>
              <a:rPr lang="en-US" altLang="ja-JP" sz="3200" dirty="0"/>
            </a:br>
            <a:r>
              <a:rPr lang="en-US" altLang="ja-JP" sz="1300" dirty="0"/>
              <a:t>[</a:t>
            </a:r>
            <a:r>
              <a:rPr lang="en-US" altLang="ja-JP" sz="1200" i="1" dirty="0"/>
              <a:t>C. Harris &amp; M. Stephens (1988). "A Combined Corner and Edge Detector". Proc. of the 4th ALVEY Vision Conference. pp. 147–151.</a:t>
            </a:r>
            <a:r>
              <a:rPr lang="en-US" altLang="ja-JP" sz="1300" dirty="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a:t>入力</a:t>
            </a:r>
            <a:r>
              <a:rPr lang="ja-JP" altLang="en-US" sz="2000" dirty="0"/>
              <a:t> </a:t>
            </a:r>
            <a:r>
              <a:rPr lang="en-US" altLang="ja-JP" sz="2000" dirty="0"/>
              <a:t>: </a:t>
            </a:r>
            <a:r>
              <a:rPr lang="ja-JP" altLang="en-US" sz="2000" dirty="0"/>
              <a:t>グレースケール画像</a:t>
            </a:r>
            <a:endParaRPr lang="en-US" altLang="ja-JP" sz="2000" dirty="0"/>
          </a:p>
          <a:p>
            <a:r>
              <a:rPr lang="ja-JP" altLang="en-US" sz="2000" b="1" dirty="0"/>
              <a:t>出力 </a:t>
            </a:r>
            <a:r>
              <a:rPr lang="en-US" altLang="ja-JP" sz="2000" dirty="0"/>
              <a:t>: </a:t>
            </a:r>
            <a:r>
              <a:rPr lang="ja-JP" altLang="en-US" sz="2000" dirty="0"/>
              <a:t>コーナー画素群</a:t>
            </a:r>
            <a:endParaRPr lang="en-US" altLang="ja-JP" sz="2000" dirty="0"/>
          </a:p>
          <a:p>
            <a:r>
              <a:rPr lang="ja-JP" altLang="en-US" sz="2000" b="1" dirty="0"/>
              <a:t>手法の概要 </a:t>
            </a:r>
            <a:endParaRPr lang="en-US" altLang="ja-JP" sz="2000" dirty="0"/>
          </a:p>
          <a:p>
            <a:pPr marL="457200" lvl="1" indent="0">
              <a:buNone/>
            </a:pPr>
            <a:r>
              <a:rPr lang="en-US" altLang="ja-JP" sz="2000" dirty="0"/>
              <a:t>Harris</a:t>
            </a:r>
            <a:r>
              <a:rPr lang="ja-JP" altLang="en-US" sz="2000" dirty="0"/>
              <a:t>行列 </a:t>
            </a:r>
            <a:r>
              <a:rPr lang="en-US" altLang="ja-JP" sz="2000" dirty="0"/>
              <a:t>(</a:t>
            </a:r>
            <a:r>
              <a:rPr lang="ja-JP" altLang="en-US" sz="2000" dirty="0"/>
              <a:t>又は</a:t>
            </a:r>
            <a:r>
              <a:rPr lang="en-US" altLang="ja-JP" sz="2000" dirty="0"/>
              <a:t>Structure tensor matrix</a:t>
            </a:r>
            <a:r>
              <a:rPr lang="ja-JP" altLang="en-US" sz="2000" dirty="0"/>
              <a:t>と呼ばれる）を定義し，この固有値固有ベクトルを用いて，局所領域の輝度変化方向と変化量を検出する</a:t>
            </a:r>
          </a:p>
          <a:p>
            <a:pPr marL="457200" lvl="1" indent="0">
              <a:buNone/>
            </a:pPr>
            <a:r>
              <a:rPr lang="ja-JP" altLang="en-US" sz="2000" dirty="0"/>
              <a:t>局所領域の輝度変化が，直交する</a:t>
            </a:r>
            <a:r>
              <a:rPr lang="en-US" altLang="ja-JP" sz="2000" dirty="0"/>
              <a:t>2</a:t>
            </a:r>
            <a:r>
              <a:rPr lang="ja-JP" altLang="en-US" sz="2000" dirty="0"/>
              <a:t>方向について大きくなる部分をコーナーと定義</a:t>
            </a:r>
            <a:endParaRPr lang="en-US" altLang="ja-JP"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画像上の点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と表す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方向の微分画像（</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上で理解できる人はよいのですが、そうでない人は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a:t>中心からの距離に応じて</a:t>
              </a:r>
              <a:endParaRPr lang="en-US" altLang="ja-JP" sz="1400" dirty="0"/>
            </a:p>
            <a:p>
              <a:r>
                <a:rPr lang="ja-JP" altLang="en-US" sz="1400" dirty="0"/>
                <a:t>重み付けして足し合わせる</a:t>
              </a:r>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lnSpcReduction="10000"/>
              </a:bodyPr>
              <a:lstStyle/>
              <a:p>
                <a:pPr marL="0" indent="0">
                  <a:lnSpc>
                    <a:spcPct val="100000"/>
                  </a:lnSpc>
                  <a:buNone/>
                </a:pPr>
                <a:r>
                  <a:rPr kumimoji="1" lang="en-US" altLang="ja-JP" dirty="0"/>
                  <a:t>Structure Tensor</a:t>
                </a:r>
                <a:r>
                  <a:rPr kumimoji="1" lang="ja-JP" altLang="en-US" dirty="0"/>
                  <a:t>の性質</a:t>
                </a:r>
                <a:endParaRPr kumimoji="1" lang="en-US" altLang="ja-JP" dirty="0"/>
              </a:p>
              <a:p>
                <a:pPr>
                  <a:lnSpc>
                    <a:spcPct val="100000"/>
                  </a:lnSpc>
                </a:pPr>
                <a:r>
                  <a:rPr lang="ja-JP" altLang="en-US" sz="2000" dirty="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a:t> </a:t>
                </a:r>
                <a:r>
                  <a:rPr lang="ja-JP" altLang="en-US" sz="2000" b="0" dirty="0"/>
                  <a:t>とする </a:t>
                </a:r>
                <a:r>
                  <a:rPr lang="en-US" altLang="ja-JP" sz="2000" b="0" dirty="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a:t>)</a:t>
                </a:r>
              </a:p>
              <a:p>
                <a:pPr>
                  <a:lnSpc>
                    <a:spcPct val="100000"/>
                  </a:lnSpc>
                </a:pPr>
                <a:r>
                  <a:rPr lang="ja-JP" altLang="en-US" sz="2000" dirty="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a:t>とする</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kumimoji="1" lang="ja-JP" altLang="en-US" sz="2000" i="1" dirty="0"/>
                  <a:t>固有値は実数</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lang="ja-JP" altLang="en-US" sz="2000" dirty="0">
                    <a:sym typeface="Wingdings" panose="05000000000000000000" pitchFamily="2" charset="2"/>
                  </a:rPr>
                  <a:t>固有ベクトルは直交</a:t>
                </a:r>
                <a:r>
                  <a:rPr lang="en-US" altLang="ja-JP" sz="2000" i="1" dirty="0">
                    <a:sym typeface="Wingdings" panose="05000000000000000000" pitchFamily="2" charset="2"/>
                  </a:rPr>
                  <a:t> </a:t>
                </a:r>
                <a:endParaRPr kumimoji="1" lang="en-US" altLang="ja-JP" sz="2000" i="1" dirty="0"/>
              </a:p>
              <a:p>
                <a:pPr>
                  <a:lnSpc>
                    <a:spcPct val="100000"/>
                  </a:lnSpc>
                </a:pPr>
                <a:r>
                  <a:rPr lang="ja-JP" altLang="en-US" sz="2000" i="1" dirty="0"/>
                  <a:t>半正定置</a:t>
                </a:r>
                <a:r>
                  <a:rPr lang="en-US" altLang="ja-JP" sz="2000" i="1" dirty="0"/>
                  <a:t> </a:t>
                </a:r>
                <a:r>
                  <a:rPr lang="en-US" altLang="ja-JP" sz="2000" dirty="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a:p>
              <a:p>
                <a:pPr lvl="1">
                  <a:lnSpc>
                    <a:spcPct val="100000"/>
                  </a:lnSpc>
                </a:pPr>
                <a:r>
                  <a:rPr lang="ja-JP" altLang="en-US" sz="1800" i="1" dirty="0"/>
                  <a:t>半正定置行列の和なので</a:t>
                </a:r>
                <a:r>
                  <a:rPr lang="en-US" altLang="ja-JP" sz="1800" i="1" dirty="0"/>
                  <a:t>Structure tensor</a:t>
                </a:r>
                <a:r>
                  <a:rPr lang="ja-JP" altLang="en-US" sz="1800" i="1" dirty="0"/>
                  <a:t>は半正定値になる</a:t>
                </a:r>
                <a:endParaRPr lang="en-US" altLang="ja-JP" sz="1800" i="1" dirty="0"/>
              </a:p>
              <a:p>
                <a:pPr lvl="1">
                  <a:lnSpc>
                    <a:spcPct val="100000"/>
                  </a:lnSpc>
                </a:pPr>
                <a:endParaRPr lang="en-US" altLang="ja-JP" sz="1800" i="1" dirty="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は輝度値変化の最も大きな方向</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endParaRPr lang="en-US" altLang="ja-JP" sz="2000" i="1" dirty="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863" r="-1081"/>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実際の計算手順</a:t>
            </a: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01.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02.</a:t>
            </a:r>
            <a:r>
              <a:rPr lang="ja-JP" altLang="en-US" sz="1800" dirty="0"/>
              <a:t>　特徴検出</a:t>
            </a:r>
            <a:r>
              <a:rPr lang="en-US" altLang="ja-JP" sz="1800" dirty="0"/>
              <a:t>1 		: </a:t>
            </a:r>
            <a:r>
              <a:rPr lang="ja-JP" altLang="en-US" sz="1800" dirty="0"/>
              <a:t>テンプレートマッチング、コーナー検出、エッジ検出</a:t>
            </a:r>
            <a:r>
              <a:rPr lang="en-US" altLang="ja-JP" sz="1800" dirty="0"/>
              <a:t>	</a:t>
            </a:r>
          </a:p>
          <a:p>
            <a:pPr marL="0" indent="0">
              <a:lnSpc>
                <a:spcPct val="100000"/>
              </a:lnSpc>
              <a:spcBef>
                <a:spcPts val="600"/>
              </a:spcBef>
              <a:spcAft>
                <a:spcPts val="600"/>
              </a:spcAft>
              <a:buNone/>
            </a:pPr>
            <a:r>
              <a:rPr lang="en-US" altLang="ja-JP" sz="1800" dirty="0"/>
              <a:t>03.   </a:t>
            </a:r>
            <a:r>
              <a:rPr lang="ja-JP" altLang="en-US" sz="1800" dirty="0"/>
              <a:t>特徴検出</a:t>
            </a:r>
            <a:r>
              <a:rPr lang="en-US" altLang="ja-JP" sz="1800" dirty="0"/>
              <a:t>2 		: </a:t>
            </a:r>
            <a:r>
              <a:rPr lang="ja-JP" altLang="en-US" sz="1800" dirty="0"/>
              <a:t>ハフ変換、</a:t>
            </a:r>
            <a:r>
              <a:rPr lang="en-US" altLang="ja-JP" sz="1800" dirty="0"/>
              <a:t> </a:t>
            </a:r>
            <a:r>
              <a:rPr lang="en-US" altLang="ja-JP" sz="1800" dirty="0" err="1"/>
              <a:t>DoG</a:t>
            </a:r>
            <a:r>
              <a:rPr lang="ja-JP" altLang="en-US" sz="1800" dirty="0"/>
              <a:t>，</a:t>
            </a:r>
            <a:r>
              <a:rPr lang="en-US" altLang="ja-JP" sz="1800" dirty="0"/>
              <a:t>SIFT</a:t>
            </a:r>
            <a:r>
              <a:rPr lang="ja-JP" altLang="en-US" sz="1800" dirty="0"/>
              <a:t>特徴</a:t>
            </a:r>
            <a:r>
              <a:rPr lang="en-US" altLang="ja-JP" sz="1800" dirty="0"/>
              <a:t>			</a:t>
            </a:r>
          </a:p>
          <a:p>
            <a:pPr marL="0" indent="0">
              <a:lnSpc>
                <a:spcPct val="100000"/>
              </a:lnSpc>
              <a:spcBef>
                <a:spcPts val="600"/>
              </a:spcBef>
              <a:spcAft>
                <a:spcPts val="600"/>
              </a:spcAft>
              <a:buNone/>
            </a:pPr>
            <a:r>
              <a:rPr lang="en-US" altLang="ja-JP" sz="1800" dirty="0"/>
              <a:t>04.</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p>
          <a:p>
            <a:pPr marL="0" indent="0">
              <a:lnSpc>
                <a:spcPct val="100000"/>
              </a:lnSpc>
              <a:spcBef>
                <a:spcPts val="600"/>
              </a:spcBef>
              <a:spcAft>
                <a:spcPts val="600"/>
              </a:spcAft>
              <a:buNone/>
            </a:pPr>
            <a:r>
              <a:rPr lang="en-US" altLang="ja-JP" sz="1800" dirty="0"/>
              <a:t>05. </a:t>
            </a:r>
            <a:r>
              <a:rPr lang="ja-JP" altLang="en-US" sz="1800" dirty="0"/>
              <a:t>  オプティカルフロー </a:t>
            </a:r>
            <a:r>
              <a:rPr lang="en-US" altLang="ja-JP" sz="1800" dirty="0"/>
              <a:t>: </a:t>
            </a:r>
            <a:r>
              <a:rPr lang="ja-JP" altLang="en-US" sz="1800" dirty="0"/>
              <a:t>領域分割残り，</a:t>
            </a:r>
            <a:r>
              <a:rPr lang="en-US" altLang="ja-JP" sz="1800" dirty="0"/>
              <a:t>Lucas-</a:t>
            </a:r>
            <a:r>
              <a:rPr lang="en-US" altLang="ja-JP" sz="1800" dirty="0" err="1"/>
              <a:t>Kanade</a:t>
            </a:r>
            <a:r>
              <a:rPr lang="ja-JP" altLang="en-US" sz="1800" dirty="0"/>
              <a:t>法 </a:t>
            </a:r>
            <a:r>
              <a:rPr lang="en-US" altLang="ja-JP" sz="1800" dirty="0"/>
              <a:t>	</a:t>
            </a:r>
          </a:p>
          <a:p>
            <a:pPr marL="0" indent="0">
              <a:lnSpc>
                <a:spcPct val="100000"/>
              </a:lnSpc>
              <a:spcBef>
                <a:spcPts val="600"/>
              </a:spcBef>
              <a:spcAft>
                <a:spcPts val="600"/>
              </a:spcAft>
              <a:buNone/>
            </a:pPr>
            <a:r>
              <a:rPr lang="en-US" altLang="ja-JP" sz="1800" dirty="0"/>
              <a:t>06.</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07.</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08.</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endParaRPr lang="en-US" altLang="ja-JP" sz="1800" dirty="0"/>
          </a:p>
          <a:p>
            <a:pPr marL="0" indent="0">
              <a:lnSpc>
                <a:spcPct val="100000"/>
              </a:lnSpc>
              <a:spcBef>
                <a:spcPts val="600"/>
              </a:spcBef>
              <a:spcAft>
                <a:spcPts val="600"/>
              </a:spcAft>
              <a:buNone/>
            </a:pPr>
            <a:r>
              <a:rPr lang="en-US" altLang="ja-JP" sz="1800" dirty="0" smtClean="0">
                <a:solidFill>
                  <a:srgbClr val="0070C0"/>
                </a:solidFill>
              </a:rPr>
              <a:t>09.</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PC</a:t>
            </a:r>
            <a:r>
              <a:rPr lang="ja-JP" altLang="en-US" sz="1800" dirty="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10</a:t>
            </a:r>
            <a:r>
              <a:rPr lang="en-US" altLang="ja-JP" sz="1800" dirty="0">
                <a:solidFill>
                  <a:srgbClr val="0070C0"/>
                </a:solidFill>
              </a:rPr>
              <a:t>.</a:t>
            </a:r>
            <a:r>
              <a:rPr lang="ja-JP" altLang="en-US" sz="1800" dirty="0">
                <a:solidFill>
                  <a:srgbClr val="0070C0"/>
                </a:solidFill>
              </a:rPr>
              <a:t>　プログラミング演習  </a:t>
            </a:r>
            <a:r>
              <a:rPr lang="en-US" altLang="ja-JP" sz="1800" dirty="0">
                <a:solidFill>
                  <a:srgbClr val="0070C0"/>
                </a:solidFill>
              </a:rPr>
              <a:t>2</a:t>
            </a:r>
            <a:r>
              <a:rPr lang="ja-JP" altLang="en-US"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a:t>
            </a:r>
            <a:r>
              <a:rPr lang="en-US" altLang="ja-JP" sz="1800" dirty="0">
                <a:solidFill>
                  <a:srgbClr val="0070C0"/>
                </a:solidFill>
              </a:rPr>
              <a:t>  </a:t>
            </a:r>
            <a:r>
              <a:rPr lang="en-US" altLang="ja-JP" sz="1800" dirty="0" smtClean="0">
                <a:solidFill>
                  <a:srgbClr val="0070C0"/>
                </a:solidFill>
              </a:rPr>
              <a:t>3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12.   </a:t>
            </a:r>
            <a:r>
              <a:rPr lang="ja-JP" altLang="en-US" sz="1800" dirty="0">
                <a:solidFill>
                  <a:srgbClr val="0070C0"/>
                </a:solidFill>
              </a:rPr>
              <a:t>プログラミング演習  </a:t>
            </a:r>
            <a:r>
              <a:rPr lang="en-US" altLang="ja-JP" sz="1800" dirty="0">
                <a:solidFill>
                  <a:srgbClr val="0070C0"/>
                </a:solidFill>
              </a:rPr>
              <a:t>4</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13.</a:t>
            </a:r>
            <a:r>
              <a:rPr lang="ja-JP" altLang="en-US" sz="1800" dirty="0">
                <a:solidFill>
                  <a:srgbClr val="0070C0"/>
                </a:solidFill>
              </a:rPr>
              <a:t>　プログラミング演習  </a:t>
            </a:r>
            <a:r>
              <a:rPr lang="en-US" altLang="ja-JP" sz="1800" dirty="0">
                <a:solidFill>
                  <a:srgbClr val="0070C0"/>
                </a:solidFill>
              </a:rPr>
              <a:t>5</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14.</a:t>
            </a:r>
            <a:r>
              <a:rPr lang="ja-JP" altLang="en-US" sz="1800" dirty="0">
                <a:solidFill>
                  <a:srgbClr val="0070C0"/>
                </a:solidFill>
              </a:rPr>
              <a:t>　プログラミング演習  </a:t>
            </a:r>
            <a:r>
              <a:rPr lang="en-US" altLang="ja-JP" sz="1800" dirty="0">
                <a:solidFill>
                  <a:srgbClr val="0070C0"/>
                </a:solidFill>
              </a:rPr>
              <a:t>6</a:t>
            </a:r>
            <a:r>
              <a:rPr lang="en-US" altLang="ja-JP" sz="1800" dirty="0" smtClean="0">
                <a:solidFill>
                  <a:srgbClr val="0070C0"/>
                </a:solidFill>
              </a:rPr>
              <a:t> </a:t>
            </a:r>
            <a:r>
              <a:rPr lang="en-US" altLang="ja-JP" sz="1800" dirty="0">
                <a:solidFill>
                  <a:srgbClr val="0070C0"/>
                </a:solidFill>
              </a:rPr>
              <a:t>: PC</a:t>
            </a:r>
            <a:r>
              <a:rPr lang="ja-JP" altLang="en-US" sz="1800" dirty="0" smtClean="0">
                <a:solidFill>
                  <a:srgbClr val="0070C0"/>
                </a:solidFill>
              </a:rPr>
              <a:t>室</a:t>
            </a:r>
            <a:endParaRPr lang="en-US" altLang="ja-JP" sz="1800" dirty="0">
              <a:solidFill>
                <a:srgbClr val="0070C0"/>
              </a:solidFill>
            </a:endParaRPr>
          </a:p>
          <a:p>
            <a:pPr marL="0" indent="0">
              <a:lnSpc>
                <a:spcPct val="100000"/>
              </a:lnSpc>
              <a:spcBef>
                <a:spcPts val="600"/>
              </a:spcBef>
              <a:spcAft>
                <a:spcPts val="600"/>
              </a:spcAft>
              <a:buNone/>
            </a:pPr>
            <a:endParaRPr lang="en-US" altLang="ja-JP" sz="1800" dirty="0"/>
          </a:p>
          <a:p>
            <a:pPr marL="0" indent="0">
              <a:lnSpc>
                <a:spcPct val="100000"/>
              </a:lnSpc>
              <a:spcBef>
                <a:spcPts val="600"/>
              </a:spcBef>
              <a:spcAft>
                <a:spcPts val="600"/>
              </a:spcAft>
              <a:buNone/>
            </a:pPr>
            <a:endParaRPr lang="en-US" altLang="ja-JP" sz="1800" dirty="0"/>
          </a:p>
        </p:txBody>
      </p:sp>
    </p:spTree>
    <p:extLst>
      <p:ext uri="{BB962C8B-B14F-4D97-AF65-F5344CB8AC3E}">
        <p14:creationId xmlns:p14="http://schemas.microsoft.com/office/powerpoint/2010/main" val="32178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a:t>グレースケール</a:t>
                </a:r>
                <a:r>
                  <a:rPr kumimoji="1" lang="ja-JP" altLang="en-US" sz="2400" dirty="0"/>
                  <a:t>画像からコーナーを検出</a:t>
                </a:r>
                <a:endParaRPr kumimoji="1" lang="en-US" altLang="ja-JP" sz="24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a:t>を計算</a:t>
                </a:r>
                <a:endParaRPr kumimoji="1"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a:p>
                <a:pPr marL="0" indent="0">
                  <a:lnSpc>
                    <a:spcPct val="100000"/>
                  </a:lnSpc>
                  <a:buNone/>
                </a:pPr>
                <a:r>
                  <a:rPr kumimoji="1" lang="en-US" altLang="ja-JP" sz="2000" dirty="0"/>
                  <a:t>※</a:t>
                </a:r>
                <a:r>
                  <a:rPr kumimoji="1" lang="ja-JP" altLang="en-US" sz="2000" dirty="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a:t>はユーザが指定するパラメタ </a:t>
                </a:r>
                <a:r>
                  <a:rPr kumimoji="1" lang="en-US" altLang="ja-JP" sz="2000" dirty="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a:solidFill>
                      <a:srgbClr val="C00000"/>
                    </a:solidFill>
                  </a:rPr>
                  <a:t>は</a:t>
                </a:r>
                <a:r>
                  <a:rPr kumimoji="1" lang="ja-JP" altLang="en-US" sz="2000" dirty="0"/>
                  <a:t>，コーナーらしさを現す関数</a:t>
                </a:r>
                <a:r>
                  <a:rPr lang="en-US" altLang="ja-JP" sz="2000" dirty="0"/>
                  <a:t> :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a:t>プロット </a:t>
            </a:r>
            <a:r>
              <a:rPr lang="en-US" altLang="ja-JP" dirty="0">
                <a:sym typeface="Wingdings" panose="05000000000000000000" pitchFamily="2" charset="2"/>
              </a:rPr>
              <a:t> </a:t>
            </a:r>
            <a:endParaRPr lang="en-US" altLang="ja-JP" dirty="0">
              <a:hlinkClick r:id="rId3"/>
            </a:endParaRPr>
          </a:p>
          <a:p>
            <a:r>
              <a:rPr lang="ja-JP" altLang="en-US" dirty="0">
                <a:hlinkClick r:id="rId3"/>
              </a:rPr>
              <a:t>http://www.wolframalpha.com/input/?i=z%3Dx*y+-+0.02*(x%2By)%5E2</a:t>
            </a:r>
            <a:endParaRPr lang="en-US" altLang="ja-JP" dirty="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a:solidFill>
                      <a:schemeClr val="tx1"/>
                    </a:solidFill>
                  </a:rPr>
                  <a:t>グレースケール</a:t>
                </a:r>
                <a:r>
                  <a:rPr kumimoji="1" lang="ja-JP" altLang="en-US" sz="2400" dirty="0">
                    <a:solidFill>
                      <a:schemeClr val="tx1"/>
                    </a:solidFill>
                  </a:rPr>
                  <a:t>画像からコーナーを検出</a:t>
                </a:r>
                <a:endParaRPr kumimoji="1" lang="en-US" altLang="ja-JP" sz="24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における</a:t>
                </a:r>
                <a:r>
                  <a:rPr lang="en-US" altLang="ja-JP" sz="2000" dirty="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a:solidFill>
                      <a:schemeClr val="tx1"/>
                    </a:solidFill>
                  </a:rPr>
                  <a:t>を計算</a:t>
                </a:r>
                <a:endParaRPr kumimoji="1" lang="en-US" altLang="ja-JP" sz="20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a:solidFill>
                      <a:schemeClr val="tx1"/>
                    </a:solidFill>
                  </a:rPr>
                  <a:t>を計算</a:t>
                </a:r>
                <a:endParaRPr lang="en-US" altLang="ja-JP" sz="2000" dirty="0">
                  <a:solidFill>
                    <a:schemeClr val="tx1"/>
                  </a:solidFill>
                </a:endParaRPr>
              </a:p>
              <a:p>
                <a:pPr marL="457200" indent="-457200">
                  <a:lnSpc>
                    <a:spcPct val="100000"/>
                  </a:lnSpc>
                  <a:buFont typeface="+mj-lt"/>
                  <a:buAutoNum type="arabicPeriod"/>
                </a:pPr>
                <a:r>
                  <a:rPr lang="en-US" altLang="ja-JP" sz="2000" i="1" dirty="0">
                    <a:solidFill>
                      <a:schemeClr val="tx1"/>
                    </a:solidFill>
                  </a:rPr>
                  <a:t>R</a:t>
                </a:r>
                <a:r>
                  <a:rPr lang="ja-JP" altLang="en-US" sz="2000" dirty="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a:t>グレースケール画像からコーナーを検出 </a:t>
                </a:r>
                <a:r>
                  <a:rPr lang="en-US" altLang="ja-JP" sz="2400" b="1" dirty="0">
                    <a:solidFill>
                      <a:srgbClr val="FF0000"/>
                    </a:solidFill>
                  </a:rPr>
                  <a:t>new</a:t>
                </a:r>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を計算</a:t>
                </a:r>
                <a:endParaRPr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a:solidFill>
                      <a:srgbClr val="FF0000"/>
                    </a:solidFill>
                  </a:rPr>
                  <a:t>固有値の計算時間が無駄</a:t>
                </a:r>
                <a:endParaRPr lang="en-US" altLang="ja-JP" sz="2400" b="1" dirty="0">
                  <a:solidFill>
                    <a:srgbClr val="FF0000"/>
                  </a:solidFill>
                </a:endParaRPr>
              </a:p>
              <a:p>
                <a:pPr marL="0" indent="0">
                  <a:lnSpc>
                    <a:spcPct val="100000"/>
                  </a:lnSpc>
                  <a:spcBef>
                    <a:spcPts val="600"/>
                  </a:spcBef>
                  <a:buNone/>
                </a:pPr>
                <a:r>
                  <a:rPr lang="ja-JP" altLang="en-US" sz="2400" dirty="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a:solidFill>
                      <a:srgbClr val="FF0000"/>
                    </a:solidFill>
                  </a:rPr>
                  <a:t> </a:t>
                </a:r>
              </a:p>
              <a:p>
                <a:pPr marL="0" indent="0">
                  <a:lnSpc>
                    <a:spcPct val="100000"/>
                  </a:lnSpc>
                  <a:spcBef>
                    <a:spcPts val="600"/>
                  </a:spcBef>
                  <a:buNone/>
                </a:pPr>
                <a:r>
                  <a:rPr lang="ja-JP" altLang="en-US" sz="2400" b="1" dirty="0">
                    <a:solidFill>
                      <a:srgbClr val="FF0000"/>
                    </a:solidFill>
                  </a:rPr>
                  <a:t>という関係を利用すると計算を効率化できる</a:t>
                </a: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r>
                  <a:rPr lang="en-US" altLang="ja-JP" sz="2000" dirty="0"/>
                  <a:t>※</a:t>
                </a:r>
                <a:r>
                  <a:rPr lang="ja-JP" altLang="en-US" sz="2000" dirty="0"/>
                  <a:t>練習</a:t>
                </a:r>
                <a:r>
                  <a:rPr lang="en-US" altLang="ja-JP" sz="2000" dirty="0"/>
                  <a:t>) </a:t>
                </a:r>
                <a:r>
                  <a:rPr lang="ja-JP" altLang="en-US" sz="2000" dirty="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err="1"/>
                  <a:t>を微</a:t>
                </a:r>
                <a:r>
                  <a:rPr lang="ja-JP" altLang="en-US" sz="2400" dirty="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を考える．</a:t>
                </a:r>
                <a:endParaRPr lang="en-US" altLang="ja-JP" sz="2400" dirty="0"/>
              </a:p>
              <a:p>
                <a:pPr marL="0" indent="0">
                  <a:lnSpc>
                    <a:spcPct val="100000"/>
                  </a:lnSpc>
                  <a:spcBef>
                    <a:spcPts val="1200"/>
                  </a:spcBef>
                  <a:buNone/>
                </a:pPr>
                <a:r>
                  <a:rPr lang="ja-JP" altLang="en-US" sz="2400" dirty="0"/>
                  <a:t>この</a:t>
                </a:r>
                <a:r>
                  <a:rPr lang="en-US" altLang="ja-JP" sz="2400" dirty="0"/>
                  <a:t>2</a:t>
                </a:r>
                <a:r>
                  <a:rPr lang="ja-JP" altLang="en-US" sz="2400" dirty="0"/>
                  <a:t>領域の重み付き二乗誤差は以下の通り．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a:p>
              <a:p>
                <a:pPr marL="0" indent="0">
                  <a:lnSpc>
                    <a:spcPct val="100000"/>
                  </a:lnSpc>
                  <a:spcBef>
                    <a:spcPts val="1200"/>
                  </a:spcBef>
                  <a:buNone/>
                </a:pPr>
                <a:r>
                  <a:rPr kumimoji="1" lang="ja-JP" altLang="en-US" sz="2400" b="0" dirty="0"/>
                  <a:t>これは</a:t>
                </a:r>
                <a:r>
                  <a:rPr kumimoji="1" lang="en-US" altLang="ja-JP" sz="2400" b="0" dirty="0"/>
                  <a:t>S</a:t>
                </a:r>
                <a:r>
                  <a:rPr kumimoji="1" lang="ja-JP" altLang="en-US" sz="2400" b="0" dirty="0"/>
                  <a:t>を</a:t>
                </a:r>
                <a:r>
                  <a:rPr kumimoji="1" lang="en-US" altLang="ja-JP" sz="2400" b="0" dirty="0"/>
                  <a:t>(</a:t>
                </a:r>
                <a:r>
                  <a:rPr kumimoji="1" lang="en-US" altLang="ja-JP" sz="2400" b="0" i="1" dirty="0" err="1"/>
                  <a:t>u,v</a:t>
                </a:r>
                <a:r>
                  <a:rPr kumimoji="1" lang="en-US" altLang="ja-JP" sz="2400" b="0" dirty="0"/>
                  <a:t>)</a:t>
                </a:r>
                <a:r>
                  <a:rPr kumimoji="1" lang="ja-JP" altLang="en-US" sz="2400" b="0" dirty="0"/>
                  <a:t>だけずらした際の画像の変化量を示す</a:t>
                </a:r>
                <a:endParaRPr kumimoji="1" lang="en-US" altLang="ja-JP" sz="2400" b="0" dirty="0"/>
              </a:p>
              <a:p>
                <a:pPr marL="0" indent="0">
                  <a:lnSpc>
                    <a:spcPct val="100000"/>
                  </a:lnSpc>
                  <a:spcBef>
                    <a:spcPts val="1200"/>
                  </a:spcBef>
                  <a:buNone/>
                </a:pPr>
                <a:r>
                  <a:rPr lang="en-US" altLang="ja-JP" sz="1600" dirty="0"/>
                  <a:t>※</a:t>
                </a:r>
                <a:r>
                  <a:rPr lang="ja-JP" altLang="en-US" sz="1600" dirty="0"/>
                  <a:t> 重み関数</a:t>
                </a:r>
                <a:r>
                  <a:rPr lang="en-US" altLang="ja-JP" sz="1600" i="1" dirty="0"/>
                  <a:t>G</a:t>
                </a:r>
                <a:r>
                  <a:rPr lang="en-US" altLang="ja-JP" sz="1600" dirty="0"/>
                  <a:t>(</a:t>
                </a:r>
                <a:r>
                  <a:rPr lang="en-US" altLang="ja-JP" sz="1600" dirty="0" err="1"/>
                  <a:t>x,y</a:t>
                </a:r>
                <a:r>
                  <a:rPr lang="en-US" altLang="ja-JP" sz="1600" dirty="0"/>
                  <a:t>)</a:t>
                </a:r>
                <a:r>
                  <a:rPr lang="ja-JP" altLang="en-US" sz="1600" dirty="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a:latin typeface="Cambria Math" panose="02040503050406030204" pitchFamily="18" charset="0"/>
                  </a:rPr>
                  <a:t>テーラー展開し</a:t>
                </a:r>
                <a:r>
                  <a:rPr lang="en-US" altLang="ja-JP" sz="2400" dirty="0">
                    <a:latin typeface="Cambria Math" panose="02040503050406030204" pitchFamily="18" charset="0"/>
                  </a:rPr>
                  <a:t>2</a:t>
                </a:r>
                <a:r>
                  <a:rPr lang="ja-JP" altLang="en-US" sz="2400" i="1" dirty="0">
                    <a:latin typeface="Cambria Math" panose="02040503050406030204" pitchFamily="18" charset="0"/>
                  </a:rPr>
                  <a:t>次以降の項を無視すると，以下の変形が得られる</a:t>
                </a:r>
                <a:endParaRPr lang="en-US" altLang="ja-JP" sz="2400" i="1" dirty="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a:t>　</a:t>
                </a:r>
                <a:endParaRPr lang="en-US" altLang="ja-JP" sz="2400" dirty="0"/>
              </a:p>
              <a:p>
                <a:pPr marL="0" indent="0">
                  <a:lnSpc>
                    <a:spcPct val="100000"/>
                  </a:lnSpc>
                  <a:spcBef>
                    <a:spcPts val="1200"/>
                  </a:spcBef>
                  <a:spcAft>
                    <a:spcPts val="600"/>
                  </a:spcAft>
                  <a:buNone/>
                </a:pPr>
                <a:r>
                  <a:rPr lang="ja-JP" altLang="en-US" sz="2400" dirty="0"/>
                  <a:t>これを</a:t>
                </a:r>
                <a:r>
                  <a:rPr lang="en-US" altLang="ja-JP" sz="2400" dirty="0"/>
                  <a:t>(1)</a:t>
                </a:r>
                <a:r>
                  <a:rPr lang="ja-JP" altLang="en-US" sz="2400" dirty="0"/>
                  <a:t>に代入すると</a:t>
                </a:r>
                <a:r>
                  <a:rPr lang="en-US" altLang="ja-JP" sz="2400" dirty="0"/>
                  <a:t>, </a:t>
                </a:r>
                <a:r>
                  <a:rPr lang="ja-JP" altLang="en-US" sz="2400" dirty="0"/>
                  <a:t>以下の通り</a:t>
                </a:r>
                <a:r>
                  <a:rPr lang="en-US" altLang="ja-JP" sz="2400" dirty="0"/>
                  <a:t>Structure Tensor Matrix A </a:t>
                </a:r>
                <a:r>
                  <a:rPr lang="ja-JP" altLang="en-US" sz="2400" dirty="0"/>
                  <a:t>が現れる</a:t>
                </a:r>
                <a:endParaRPr lang="en-US" altLang="ja-JP" sz="2400" dirty="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a:xfrm>
            <a:off x="11572875" y="6492875"/>
            <a:ext cx="2743200" cy="365125"/>
          </a:xfrm>
        </p:spPr>
        <p:txBody>
          <a:bodyPr/>
          <a:lstStyle/>
          <a:p>
            <a:fld id="{F35DE295-420C-4265-BE54-AE59FA4027A6}" type="slidenum">
              <a:rPr kumimoji="1" lang="ja-JP" altLang="en-US" smtClean="0"/>
              <a:t>22</a:t>
            </a:fld>
            <a:endParaRPr kumimoji="1" lang="ja-JP" altLang="en-US" dirty="0"/>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a:t>[A Combined Corner and Edge Detector in 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発展</a:t>
            </a:r>
            <a:endParaRPr lang="ja-JP" altLang="en-US" sz="2000" b="1" dirty="0">
              <a:solidFill>
                <a:srgbClr val="FF0000"/>
              </a:solidFill>
            </a:endParaRPr>
          </a:p>
        </p:txBody>
      </p:sp>
    </p:spTree>
    <p:extLst>
      <p:ext uri="{BB962C8B-B14F-4D97-AF65-F5344CB8AC3E}">
        <p14:creationId xmlns:p14="http://schemas.microsoft.com/office/powerpoint/2010/main" val="13633881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今知りたいのは，どの方向</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a:xfrm>
            <a:off x="11532176" y="6420312"/>
            <a:ext cx="2743200" cy="365125"/>
          </a:xfrm>
        </p:spPr>
        <p:txBody>
          <a:bodyPr/>
          <a:lstStyle/>
          <a:p>
            <a:fld id="{F35DE295-420C-4265-BE54-AE59FA4027A6}" type="slidenum">
              <a:rPr kumimoji="1" lang="ja-JP" altLang="en-US" smtClean="0"/>
              <a:t>23</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a:t>を</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の二乗誤差は以下の通り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smtClean="0">
                <a:solidFill>
                  <a:srgbClr val="FF0000"/>
                </a:solidFill>
              </a:rPr>
              <a:t>発展</a:t>
            </a:r>
            <a:endParaRPr lang="ja-JP" altLang="en-US" sz="2000" b="1" dirty="0">
              <a:solidFill>
                <a:srgbClr val="FF0000"/>
              </a:solidFill>
            </a:endParaRPr>
          </a:p>
        </p:txBody>
      </p:sp>
    </p:spTree>
    <p:extLst>
      <p:ext uri="{BB962C8B-B14F-4D97-AF65-F5344CB8AC3E}">
        <p14:creationId xmlns:p14="http://schemas.microsoft.com/office/powerpoint/2010/main" val="372222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3510023"/>
            <a:ext cx="9327704" cy="268757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24489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6781" y="351849"/>
            <a:ext cx="11143962" cy="733270"/>
          </a:xfrm>
        </p:spPr>
        <p:txBody>
          <a:bodyPr>
            <a:normAutofit/>
          </a:bodyPr>
          <a:lstStyle/>
          <a:p>
            <a:r>
              <a:rPr kumimoji="1" lang="en-US" altLang="ja-JP" sz="3600" dirty="0"/>
              <a:t>Canny</a:t>
            </a:r>
            <a:r>
              <a:rPr kumimoji="1" lang="ja-JP" altLang="en-US" sz="3600" dirty="0"/>
              <a:t>の輪郭線検出アルゴリズム</a:t>
            </a:r>
          </a:p>
        </p:txBody>
      </p:sp>
      <p:sp>
        <p:nvSpPr>
          <p:cNvPr id="3" name="コンテンツ プレースホルダー 2"/>
          <p:cNvSpPr>
            <a:spLocks noGrp="1"/>
          </p:cNvSpPr>
          <p:nvPr>
            <p:ph idx="1"/>
          </p:nvPr>
        </p:nvSpPr>
        <p:spPr>
          <a:xfrm>
            <a:off x="786781" y="2084831"/>
            <a:ext cx="6804190" cy="3938597"/>
          </a:xfrm>
        </p:spPr>
        <p:txBody>
          <a:bodyPr>
            <a:normAutofit/>
          </a:bodyPr>
          <a:lstStyle/>
          <a:p>
            <a:pPr marL="0" indent="0">
              <a:lnSpc>
                <a:spcPct val="100000"/>
              </a:lnSpc>
              <a:buNone/>
            </a:pPr>
            <a:r>
              <a:rPr lang="ja-JP" altLang="en-US" sz="2000" b="1" dirty="0"/>
              <a:t>画像からエッジ（輝度値変化の大きな輪郭線）を抽出する</a:t>
            </a:r>
            <a:endParaRPr lang="en-US" altLang="ja-JP" sz="2000" b="1" dirty="0"/>
          </a:p>
        </p:txBody>
      </p:sp>
      <p:sp>
        <p:nvSpPr>
          <p:cNvPr id="4" name="コンテンツ プレースホルダー 2"/>
          <p:cNvSpPr txBox="1">
            <a:spLocks/>
          </p:cNvSpPr>
          <p:nvPr/>
        </p:nvSpPr>
        <p:spPr>
          <a:xfrm>
            <a:off x="9042400" y="35897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6" name="グループ化 5">
            <a:extLst>
              <a:ext uri="{FF2B5EF4-FFF2-40B4-BE49-F238E27FC236}">
                <a16:creationId xmlns:a16="http://schemas.microsoft.com/office/drawing/2014/main" id="{655C17EE-DC53-4346-BDDF-14EBFBCCCF28}"/>
              </a:ext>
            </a:extLst>
          </p:cNvPr>
          <p:cNvGrpSpPr/>
          <p:nvPr/>
        </p:nvGrpSpPr>
        <p:grpSpPr>
          <a:xfrm>
            <a:off x="786781" y="3008402"/>
            <a:ext cx="8785762" cy="3124755"/>
            <a:chOff x="922043" y="2008077"/>
            <a:chExt cx="4585962" cy="1631049"/>
          </a:xfrm>
        </p:grpSpPr>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43" y="2008077"/>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4"/>
            <a:stretch>
              <a:fillRect/>
            </a:stretch>
          </p:blipFill>
          <p:spPr>
            <a:xfrm>
              <a:off x="3340123" y="2013214"/>
              <a:ext cx="2167882" cy="1625912"/>
            </a:xfrm>
            <a:prstGeom prst="rect">
              <a:avLst/>
            </a:prstGeom>
          </p:spPr>
        </p:pic>
      </p:grpSp>
    </p:spTree>
    <p:extLst>
      <p:ext uri="{BB962C8B-B14F-4D97-AF65-F5344CB8AC3E}">
        <p14:creationId xmlns:p14="http://schemas.microsoft.com/office/powerpoint/2010/main" val="268841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253850"/>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a:t>1. </a:t>
                </a:r>
                <a:r>
                  <a:rPr lang="ja-JP" altLang="en-US" sz="2400" b="1" dirty="0"/>
                  <a:t>ガウシアンフィルタをかける</a:t>
                </a:r>
                <a:r>
                  <a:rPr lang="ja-JP" altLang="en-US" sz="2400" dirty="0"/>
                  <a:t> </a:t>
                </a:r>
                <a:r>
                  <a:rPr lang="en-US" altLang="ja-JP" sz="2400" dirty="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a:p>
              <a:p>
                <a:pPr marL="457200" lvl="1" indent="0">
                  <a:lnSpc>
                    <a:spcPct val="100000"/>
                  </a:lnSpc>
                  <a:buNone/>
                </a:pPr>
                <a:r>
                  <a:rPr lang="ja-JP" altLang="en-US" sz="1800" dirty="0"/>
                  <a:t>例</a:t>
                </a:r>
                <a:r>
                  <a:rPr lang="en-US" altLang="ja-JP" sz="1800" dirty="0"/>
                  <a:t>) 5x5, σ</a:t>
                </a:r>
                <a:r>
                  <a:rPr lang="ja-JP" altLang="en-US" sz="1800" dirty="0"/>
                  <a:t>＝</a:t>
                </a:r>
                <a:r>
                  <a:rPr lang="en-US" altLang="ja-JP" sz="1800" dirty="0"/>
                  <a:t>1.4</a:t>
                </a:r>
                <a:r>
                  <a:rPr lang="ja-JP" altLang="en-US" sz="1800" dirty="0"/>
                  <a:t> のガウシアンなどが利用される</a:t>
                </a:r>
                <a:endParaRPr lang="en-US" altLang="ja-JP" sz="1800" dirty="0"/>
              </a:p>
              <a:p>
                <a:pPr marL="457200" lvl="1" indent="0">
                  <a:lnSpc>
                    <a:spcPct val="100000"/>
                  </a:lnSpc>
                  <a:buNone/>
                </a:pPr>
                <a:endParaRPr lang="en-US" altLang="ja-JP" sz="1800" dirty="0"/>
              </a:p>
              <a:p>
                <a:pPr marL="457200" lvl="1" indent="0">
                  <a:lnSpc>
                    <a:spcPct val="100000"/>
                  </a:lnSpc>
                  <a:buNone/>
                </a:pPr>
                <a:endParaRPr lang="en-US" altLang="ja-JP" sz="1800" dirty="0"/>
              </a:p>
              <a:p>
                <a:pPr marL="0" indent="0">
                  <a:lnSpc>
                    <a:spcPct val="100000"/>
                  </a:lnSpc>
                  <a:buNone/>
                </a:pPr>
                <a:r>
                  <a:rPr lang="en-US" altLang="ja-JP" sz="2400" b="1" dirty="0"/>
                  <a:t>2. </a:t>
                </a:r>
                <a:r>
                  <a:rPr lang="ja-JP" altLang="en-US" sz="2400" b="1" dirty="0"/>
                  <a:t>勾配強度・勾配方向計算</a:t>
                </a:r>
                <a:endParaRPr lang="en-US" altLang="ja-JP" sz="2400" b="1" dirty="0"/>
              </a:p>
              <a:p>
                <a:pPr marL="0" indent="0">
                  <a:lnSpc>
                    <a:spcPct val="100000"/>
                  </a:lnSpc>
                  <a:buNone/>
                </a:pPr>
                <a:r>
                  <a:rPr lang="ja-JP" altLang="en-US" sz="1800" dirty="0">
                    <a:sym typeface="Wingdings" panose="05000000000000000000" pitchFamily="2" charset="2"/>
                  </a:rPr>
                  <a:t>　　</a:t>
                </a:r>
                <a:r>
                  <a:rPr lang="en-US" altLang="ja-JP" sz="1800" dirty="0">
                    <a:sym typeface="Wingdings" panose="05000000000000000000" pitchFamily="2" charset="2"/>
                  </a:rPr>
                  <a:t>Sobel 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a:t>  </a:t>
                </a:r>
              </a:p>
              <a:p>
                <a:pPr marL="0" indent="0">
                  <a:lnSpc>
                    <a:spcPct val="100000"/>
                  </a:lnSpc>
                  <a:buNone/>
                </a:pPr>
                <a:r>
                  <a:rPr lang="ja-JP" altLang="en-US" sz="2000" b="1" dirty="0"/>
                  <a:t>　</a:t>
                </a:r>
                <a:r>
                  <a:rPr lang="en-US" altLang="ja-JP" sz="1600" b="1" dirty="0"/>
                  <a:t> </a:t>
                </a:r>
                <a:r>
                  <a:rPr lang="ja-JP" altLang="en-US" sz="1600" b="1" dirty="0"/>
                  <a:t> </a:t>
                </a:r>
                <a:r>
                  <a:rPr lang="en-US" altLang="ja-JP" sz="1600" dirty="0"/>
                  <a:t>(0°/45°/90°/135°</a:t>
                </a:r>
                <a:r>
                  <a:rPr lang="ja-JP" altLang="en-US" sz="1600" dirty="0"/>
                  <a:t>の</a:t>
                </a:r>
                <a:r>
                  <a:rPr lang="en-US" altLang="ja-JP" sz="1600" dirty="0"/>
                  <a:t>4</a:t>
                </a:r>
                <a:r>
                  <a:rPr lang="ja-JP" altLang="en-US" sz="1600" dirty="0"/>
                  <a:t>通りに量子化</a:t>
                </a:r>
                <a:r>
                  <a:rPr lang="en-US" altLang="ja-JP" sz="1600" dirty="0"/>
                  <a:t>)</a:t>
                </a:r>
                <a:endParaRPr lang="en-US" altLang="ja-JP"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34889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36" name="グループ化 35"/>
          <p:cNvGrpSpPr/>
          <p:nvPr/>
        </p:nvGrpSpPr>
        <p:grpSpPr>
          <a:xfrm>
            <a:off x="8821077" y="4437743"/>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参考</a:t>
            </a:r>
            <a:r>
              <a:rPr lang="en-US" altLang="ja-JP" sz="1400" dirty="0"/>
              <a:t>: </a:t>
            </a:r>
            <a:r>
              <a:rPr lang="en-US" altLang="ja-JP" sz="1400" dirty="0" err="1"/>
              <a:t>OpenCV</a:t>
            </a:r>
            <a:r>
              <a:rPr lang="en-US" altLang="ja-JP" sz="1400" dirty="0"/>
              <a:t> </a:t>
            </a:r>
            <a:r>
              <a:rPr lang="en-US" altLang="ja-JP" sz="1400" dirty="0">
                <a:hlinkClick r:id="rId4"/>
              </a:rPr>
              <a:t>http://docs.opencv.org/2.4/doc/tutorials/imgproc/imgtrans/canny_detector/canny_detector.html</a:t>
            </a:r>
            <a:endParaRPr lang="en-US" altLang="ja-JP" sz="1400" dirty="0"/>
          </a:p>
          <a:p>
            <a:pPr marL="0" indent="0">
              <a:buNone/>
            </a:pPr>
            <a:r>
              <a:rPr lang="en-US" altLang="ja-JP" sz="1400" dirty="0"/>
              <a:t>        </a:t>
            </a:r>
            <a:r>
              <a:rPr lang="ja-JP" altLang="en-US" sz="1400" dirty="0"/>
              <a:t>原著論文</a:t>
            </a:r>
            <a:r>
              <a:rPr lang="en-US" altLang="ja-JP" sz="1400" dirty="0"/>
              <a:t>: Canny, J., </a:t>
            </a:r>
            <a:r>
              <a:rPr lang="en-US" altLang="ja-JP" sz="1400" i="1" dirty="0"/>
              <a:t>A Computational Approach To Edge Detection</a:t>
            </a:r>
            <a:r>
              <a:rPr lang="en-US" altLang="ja-JP" sz="1400" dirty="0"/>
              <a:t>, IEEE PAMI, 1986.</a:t>
            </a:r>
            <a:endParaRPr lang="ja-JP" altLang="en-US" sz="1400" dirty="0"/>
          </a:p>
        </p:txBody>
      </p:sp>
      <p:pic>
        <p:nvPicPr>
          <p:cNvPr id="21" name="図 20">
            <a:extLst>
              <a:ext uri="{FF2B5EF4-FFF2-40B4-BE49-F238E27FC236}">
                <a16:creationId xmlns:a16="http://schemas.microsoft.com/office/drawing/2014/main" id="{815F8A2F-1F40-44C1-8DD2-55625D03F4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8619" y="972820"/>
            <a:ext cx="2151627" cy="1612692"/>
          </a:xfrm>
          <a:prstGeom prst="rect">
            <a:avLst/>
          </a:prstGeom>
        </p:spPr>
      </p:pic>
      <p:pic>
        <p:nvPicPr>
          <p:cNvPr id="22" name="図 21">
            <a:extLst>
              <a:ext uri="{FF2B5EF4-FFF2-40B4-BE49-F238E27FC236}">
                <a16:creationId xmlns:a16="http://schemas.microsoft.com/office/drawing/2014/main" id="{2BE19EC6-2414-4DCA-9D6B-ED69E84019A6}"/>
              </a:ext>
            </a:extLst>
          </p:cNvPr>
          <p:cNvPicPr>
            <a:picLocks noChangeAspect="1"/>
          </p:cNvPicPr>
          <p:nvPr/>
        </p:nvPicPr>
        <p:blipFill>
          <a:blip r:embed="rId6"/>
          <a:stretch>
            <a:fillRect/>
          </a:stretch>
        </p:blipFill>
        <p:spPr>
          <a:xfrm>
            <a:off x="8570491" y="2685297"/>
            <a:ext cx="2167882" cy="1625912"/>
          </a:xfrm>
          <a:prstGeom prst="rect">
            <a:avLst/>
          </a:prstGeom>
        </p:spPr>
      </p:pic>
    </p:spTree>
    <p:extLst>
      <p:ext uri="{BB962C8B-B14F-4D97-AF65-F5344CB8AC3E}">
        <p14:creationId xmlns:p14="http://schemas.microsoft.com/office/powerpoint/2010/main" val="1774364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(2/2)</a:t>
            </a:r>
            <a:endParaRPr kumimoji="1" lang="ja-JP" altLang="en-US" sz="3600" dirty="0"/>
          </a:p>
        </p:txBody>
      </p:sp>
      <p:sp>
        <p:nvSpPr>
          <p:cNvPr id="3" name="コンテンツ プレースホルダー 2"/>
          <p:cNvSpPr>
            <a:spLocks noGrp="1"/>
          </p:cNvSpPr>
          <p:nvPr>
            <p:ph idx="1"/>
          </p:nvPr>
        </p:nvSpPr>
        <p:spPr>
          <a:xfrm>
            <a:off x="525885" y="1032391"/>
            <a:ext cx="7347963" cy="5963495"/>
          </a:xfrm>
        </p:spPr>
        <p:txBody>
          <a:bodyPr>
            <a:normAutofit/>
          </a:bodyPr>
          <a:lstStyle/>
          <a:p>
            <a:pPr marL="0" indent="0">
              <a:lnSpc>
                <a:spcPct val="100000"/>
              </a:lnSpc>
              <a:buNone/>
            </a:pPr>
            <a:r>
              <a:rPr lang="en-US" altLang="ja-JP" sz="2400" b="1" dirty="0"/>
              <a:t>3. non-maximum suppression</a:t>
            </a:r>
            <a:r>
              <a:rPr lang="ja-JP" altLang="en-US" sz="2400" b="1" dirty="0"/>
              <a:t> </a:t>
            </a:r>
            <a:endParaRPr lang="en-US" altLang="ja-JP" sz="2400" b="1" dirty="0"/>
          </a:p>
          <a:p>
            <a:pPr marL="0" indent="0">
              <a:lnSpc>
                <a:spcPct val="100000"/>
              </a:lnSpc>
              <a:buNone/>
            </a:pPr>
            <a:r>
              <a:rPr lang="ja-JP" altLang="en-US" sz="1800" dirty="0"/>
              <a:t>細い輪郭線抽出のため，勾配強度が極大となる画素のみを残す</a:t>
            </a:r>
            <a:endParaRPr lang="en-US" altLang="ja-JP" sz="1800" dirty="0"/>
          </a:p>
          <a:p>
            <a:pPr marL="0" indent="0">
              <a:lnSpc>
                <a:spcPct val="100000"/>
              </a:lnSpc>
              <a:buNone/>
            </a:pPr>
            <a:r>
              <a:rPr lang="ja-JP" altLang="en-US" sz="1800" dirty="0"/>
              <a:t>勾配強度画像の各画素</a:t>
            </a:r>
            <a:r>
              <a:rPr lang="en-US" altLang="ja-JP" sz="1800" i="1" dirty="0"/>
              <a:t>x</a:t>
            </a:r>
            <a:r>
              <a:rPr lang="ja-JP" altLang="en-US" sz="1800" dirty="0"/>
              <a:t>に対して</a:t>
            </a:r>
            <a:r>
              <a:rPr lang="en-US" altLang="ja-JP" sz="1800" dirty="0"/>
              <a:t>…</a:t>
            </a:r>
          </a:p>
          <a:p>
            <a:pPr marL="0" indent="0">
              <a:lnSpc>
                <a:spcPct val="100000"/>
              </a:lnSpc>
              <a:buNone/>
            </a:pPr>
            <a:r>
              <a:rPr lang="ja-JP" altLang="en-US" sz="1800" dirty="0"/>
              <a:t>　勾配方向に隣接する</a:t>
            </a:r>
            <a:r>
              <a:rPr lang="en-US" altLang="ja-JP" sz="1800" dirty="0"/>
              <a:t>2</a:t>
            </a:r>
            <a:r>
              <a:rPr lang="ja-JP" altLang="en-US" sz="1800" dirty="0"/>
              <a:t>画素</a:t>
            </a:r>
            <a:r>
              <a:rPr lang="en-US" altLang="ja-JP" sz="1800" i="1" dirty="0"/>
              <a:t>p,</a:t>
            </a:r>
            <a:r>
              <a:rPr lang="ja-JP" altLang="en-US" sz="1800" i="1" dirty="0"/>
              <a:t> </a:t>
            </a:r>
            <a:r>
              <a:rPr lang="en-US" altLang="ja-JP" sz="1800" i="1" dirty="0"/>
              <a:t>q</a:t>
            </a:r>
            <a:r>
              <a:rPr lang="ja-JP" altLang="en-US" sz="1800" dirty="0"/>
              <a:t>と </a:t>
            </a:r>
            <a:r>
              <a:rPr lang="en-US" altLang="ja-JP" sz="1800" i="1" dirty="0"/>
              <a:t>x</a:t>
            </a:r>
            <a:r>
              <a:rPr lang="ja-JP" altLang="en-US" sz="1800" dirty="0"/>
              <a:t>の勾配強度を比較</a:t>
            </a:r>
            <a:endParaRPr lang="en-US" altLang="ja-JP" sz="1800" dirty="0"/>
          </a:p>
          <a:p>
            <a:pPr marL="0" indent="0">
              <a:lnSpc>
                <a:spcPct val="100000"/>
              </a:lnSpc>
              <a:buNone/>
            </a:pPr>
            <a:r>
              <a:rPr lang="ja-JP" altLang="en-US" sz="1800" dirty="0"/>
              <a:t>　画素</a:t>
            </a:r>
            <a:r>
              <a:rPr lang="en-US" altLang="ja-JP" sz="1800" i="1" dirty="0"/>
              <a:t>x</a:t>
            </a:r>
            <a:r>
              <a:rPr lang="ja-JP" altLang="en-US" sz="1800" dirty="0"/>
              <a:t>の勾配強度が</a:t>
            </a:r>
            <a:r>
              <a:rPr lang="en-US" altLang="ja-JP" sz="1800" i="1" dirty="0"/>
              <a:t>p, q</a:t>
            </a:r>
            <a:r>
              <a:rPr lang="ja-JP" altLang="en-US" sz="1800" i="1" dirty="0"/>
              <a:t>と比べて最大でないなら</a:t>
            </a:r>
            <a:r>
              <a:rPr lang="en-US" altLang="ja-JP" sz="1800" i="1" dirty="0"/>
              <a:t>x</a:t>
            </a:r>
            <a:r>
              <a:rPr lang="ja-JP" altLang="en-US" sz="1800" i="1" dirty="0"/>
              <a:t>の勾配強度を</a:t>
            </a:r>
            <a:r>
              <a:rPr lang="en-US" altLang="ja-JP" sz="1800" i="1" dirty="0"/>
              <a:t>0</a:t>
            </a:r>
            <a:r>
              <a:rPr lang="ja-JP" altLang="en-US" sz="1800" i="1" dirty="0"/>
              <a:t>に</a:t>
            </a:r>
            <a:endParaRPr lang="en-US" altLang="ja-JP" sz="1800" i="1" dirty="0"/>
          </a:p>
          <a:p>
            <a:pPr marL="0" indent="0">
              <a:lnSpc>
                <a:spcPct val="100000"/>
              </a:lnSpc>
              <a:buNone/>
            </a:pPr>
            <a:endParaRPr lang="en-US" altLang="ja-JP" sz="600" dirty="0"/>
          </a:p>
          <a:p>
            <a:pPr marL="0" indent="0">
              <a:lnSpc>
                <a:spcPct val="100000"/>
              </a:lnSpc>
              <a:buNone/>
            </a:pPr>
            <a:r>
              <a:rPr lang="en-US" altLang="ja-JP" sz="2400" b="1" dirty="0"/>
              <a:t>4. </a:t>
            </a:r>
            <a:r>
              <a:rPr lang="ja-JP" altLang="en-US" sz="2400" b="1" dirty="0"/>
              <a:t>閾値処理</a:t>
            </a:r>
            <a:endParaRPr lang="en-US" altLang="ja-JP" sz="2400" b="1" dirty="0"/>
          </a:p>
          <a:p>
            <a:pPr marL="0" indent="0">
              <a:lnSpc>
                <a:spcPct val="100000"/>
              </a:lnSpc>
              <a:buNone/>
            </a:pPr>
            <a:r>
              <a:rPr lang="ja-JP" altLang="en-US" sz="1800" dirty="0"/>
              <a:t>二つの閾値</a:t>
            </a:r>
            <a:r>
              <a:rPr lang="en-US" altLang="ja-JP" sz="1800" i="1" dirty="0" err="1"/>
              <a:t>T</a:t>
            </a:r>
            <a:r>
              <a:rPr lang="en-US" altLang="ja-JP" sz="1800" i="1" baseline="-25000" dirty="0" err="1"/>
              <a:t>max</a:t>
            </a:r>
            <a:r>
              <a:rPr lang="ja-JP" altLang="en-US" sz="1800" dirty="0"/>
              <a:t>と</a:t>
            </a:r>
            <a:r>
              <a:rPr lang="en-US" altLang="ja-JP" sz="1800" i="1" dirty="0" err="1"/>
              <a:t>T</a:t>
            </a:r>
            <a:r>
              <a:rPr lang="en-US" altLang="ja-JP" sz="1800" i="1" baseline="-25000" dirty="0" err="1"/>
              <a:t>min</a:t>
            </a:r>
            <a:r>
              <a:rPr lang="ja-JP" altLang="en-US" sz="1800" dirty="0"/>
              <a:t>を用意</a:t>
            </a:r>
            <a:endParaRPr lang="en-US" altLang="ja-JP" sz="1800" dirty="0"/>
          </a:p>
          <a:p>
            <a:pPr marL="0" indent="0">
              <a:lnSpc>
                <a:spcPct val="100000"/>
              </a:lnSpc>
              <a:buNone/>
            </a:pPr>
            <a:r>
              <a:rPr lang="ja-JP" altLang="en-US" sz="1800" dirty="0"/>
              <a:t>勾配強度画像の画素</a:t>
            </a:r>
            <a:r>
              <a:rPr lang="en-US" altLang="ja-JP" sz="1800" dirty="0"/>
              <a:t>x</a:t>
            </a:r>
            <a:r>
              <a:rPr lang="ja-JP" altLang="en-US" sz="1800" dirty="0"/>
              <a:t>の勾配強度が</a:t>
            </a:r>
            <a:r>
              <a:rPr lang="en-US" altLang="ja-JP" sz="1800" dirty="0"/>
              <a:t>…</a:t>
            </a:r>
          </a:p>
          <a:p>
            <a:pPr>
              <a:lnSpc>
                <a:spcPct val="100000"/>
              </a:lnSpc>
            </a:pPr>
            <a:r>
              <a:rPr lang="en-US" altLang="ja-JP" sz="1800" i="1" dirty="0" err="1"/>
              <a:t>T</a:t>
            </a:r>
            <a:r>
              <a:rPr lang="en-US" altLang="ja-JP" sz="1800" i="1" baseline="-25000" dirty="0" err="1"/>
              <a:t>max</a:t>
            </a:r>
            <a:r>
              <a:rPr lang="ja-JP" altLang="en-US" sz="1800" i="1" dirty="0"/>
              <a:t>より大きい </a:t>
            </a:r>
            <a:r>
              <a:rPr lang="en-US" altLang="ja-JP" sz="1800" dirty="0">
                <a:sym typeface="Wingdings" panose="05000000000000000000" pitchFamily="2" charset="2"/>
              </a:rPr>
              <a:t> Strong edge: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は輪郭線である</a:t>
            </a:r>
            <a:endParaRPr lang="en-US" altLang="ja-JP" sz="1800" dirty="0">
              <a:sym typeface="Wingdings" panose="05000000000000000000" pitchFamily="2" charset="2"/>
            </a:endParaRPr>
          </a:p>
          <a:p>
            <a:pPr>
              <a:lnSpc>
                <a:spcPct val="100000"/>
              </a:lnSpc>
            </a:pPr>
            <a:r>
              <a:rPr lang="en-US" altLang="ja-JP" sz="1800" i="1" dirty="0" err="1"/>
              <a:t>T</a:t>
            </a:r>
            <a:r>
              <a:rPr lang="en-US" altLang="ja-JP" sz="1800" i="1" baseline="-25000" dirty="0" err="1"/>
              <a:t>min</a:t>
            </a:r>
            <a:r>
              <a:rPr lang="ja-JP" altLang="en-US" sz="1800" i="1" dirty="0"/>
              <a:t>より小さい </a:t>
            </a:r>
            <a:r>
              <a:rPr lang="en-US" altLang="ja-JP" sz="1800" dirty="0">
                <a:sym typeface="Wingdings" panose="05000000000000000000" pitchFamily="2" charset="2"/>
              </a:rPr>
              <a:t> not edge :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は輪郭線でない</a:t>
            </a:r>
            <a:endParaRPr lang="en-US" altLang="ja-JP" sz="1800" dirty="0">
              <a:sym typeface="Wingdings" panose="05000000000000000000" pitchFamily="2" charset="2"/>
            </a:endParaRPr>
          </a:p>
          <a:p>
            <a:pPr>
              <a:lnSpc>
                <a:spcPct val="100000"/>
              </a:lnSpc>
            </a:pPr>
            <a:r>
              <a:rPr lang="ja-JP" altLang="en-US" sz="1800" dirty="0"/>
              <a:t>それ以外 　　  </a:t>
            </a:r>
            <a:r>
              <a:rPr lang="en-US" altLang="ja-JP" sz="1800" dirty="0">
                <a:sym typeface="Wingdings" panose="05000000000000000000" pitchFamily="2" charset="2"/>
              </a:rPr>
              <a:t> </a:t>
            </a:r>
            <a:r>
              <a:rPr lang="en-US" altLang="ja-JP" sz="1800" dirty="0" smtClean="0">
                <a:sym typeface="Wingdings" panose="05000000000000000000" pitchFamily="2" charset="2"/>
              </a:rPr>
              <a:t>weak </a:t>
            </a:r>
            <a:r>
              <a:rPr lang="en-US" altLang="ja-JP" sz="1800" dirty="0">
                <a:sym typeface="Wingdings" panose="05000000000000000000" pitchFamily="2" charset="2"/>
              </a:rPr>
              <a:t>edge: </a:t>
            </a:r>
            <a:r>
              <a:rPr lang="ja-JP" altLang="en-US" sz="1800" dirty="0">
                <a:sym typeface="Wingdings" panose="05000000000000000000" pitchFamily="2" charset="2"/>
              </a:rPr>
              <a:t>もし</a:t>
            </a:r>
            <a:r>
              <a:rPr lang="en-US" altLang="ja-JP" sz="1800" dirty="0">
                <a:sym typeface="Wingdings" panose="05000000000000000000" pitchFamily="2" charset="2"/>
              </a:rPr>
              <a:t>strong edge</a:t>
            </a:r>
            <a:r>
              <a:rPr lang="ja-JP" altLang="en-US" sz="1800" dirty="0">
                <a:sym typeface="Wingdings" panose="05000000000000000000" pitchFamily="2" charset="2"/>
              </a:rPr>
              <a:t>に隣接していれ</a:t>
            </a:r>
            <a:r>
              <a:rPr lang="en-US" altLang="ja-JP" sz="1800" dirty="0">
                <a:sym typeface="Wingdings" panose="05000000000000000000" pitchFamily="2" charset="2"/>
              </a:rPr>
              <a:t>		    </a:t>
            </a:r>
            <a:r>
              <a:rPr lang="ja-JP" altLang="en-US" sz="1800" dirty="0">
                <a:sym typeface="Wingdings" panose="05000000000000000000" pitchFamily="2" charset="2"/>
              </a:rPr>
              <a:t>ば輪郭線とする</a:t>
            </a:r>
            <a:endParaRPr lang="en-US" altLang="ja-JP" sz="1800" dirty="0"/>
          </a:p>
          <a:p>
            <a:pPr marL="0" indent="0">
              <a:lnSpc>
                <a:spcPct val="100000"/>
              </a:lnSpc>
              <a:buNone/>
            </a:pPr>
            <a:endParaRPr lang="en-US" altLang="ja-JP" sz="2000" dirty="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4" name="グループ化 3"/>
          <p:cNvGrpSpPr/>
          <p:nvPr/>
        </p:nvGrpSpPr>
        <p:grpSpPr>
          <a:xfrm>
            <a:off x="8026401" y="2220687"/>
            <a:ext cx="894080" cy="871220"/>
            <a:chOff x="8026401" y="2220687"/>
            <a:chExt cx="894080" cy="871220"/>
          </a:xfrm>
        </p:grpSpPr>
        <p:sp>
          <p:nvSpPr>
            <p:cNvPr id="6" name="正方形/長方形 5"/>
            <p:cNvSpPr/>
            <p:nvPr/>
          </p:nvSpPr>
          <p:spPr>
            <a:xfrm>
              <a:off x="802640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grpSp>
      <p:grpSp>
        <p:nvGrpSpPr>
          <p:cNvPr id="5" name="グループ化 4"/>
          <p:cNvGrpSpPr/>
          <p:nvPr/>
        </p:nvGrpSpPr>
        <p:grpSpPr>
          <a:xfrm>
            <a:off x="9017001" y="2220687"/>
            <a:ext cx="894080" cy="871220"/>
            <a:chOff x="9017001" y="2220687"/>
            <a:chExt cx="894080" cy="871220"/>
          </a:xfrm>
        </p:grpSpPr>
        <p:sp>
          <p:nvSpPr>
            <p:cNvPr id="55" name="正方形/長方形 54"/>
            <p:cNvSpPr/>
            <p:nvPr/>
          </p:nvSpPr>
          <p:spPr>
            <a:xfrm>
              <a:off x="901700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grpSp>
      <p:sp>
        <p:nvSpPr>
          <p:cNvPr id="64" name="正方形/長方形 63"/>
          <p:cNvSpPr/>
          <p:nvPr/>
        </p:nvSpPr>
        <p:spPr>
          <a:xfrm>
            <a:off x="1000760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22068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51024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799807"/>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816037"/>
            <a:ext cx="647934" cy="461665"/>
          </a:xfrm>
          <a:prstGeom prst="rect">
            <a:avLst/>
          </a:prstGeom>
          <a:noFill/>
        </p:spPr>
        <p:txBody>
          <a:bodyPr wrap="none" rtlCol="0">
            <a:spAutoFit/>
          </a:bodyPr>
          <a:lstStyle/>
          <a:p>
            <a:r>
              <a:rPr lang="en-US" altLang="ja-JP" sz="2400" dirty="0"/>
              <a:t>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816037"/>
            <a:ext cx="803425" cy="461665"/>
          </a:xfrm>
          <a:prstGeom prst="rect">
            <a:avLst/>
          </a:prstGeom>
          <a:noFill/>
        </p:spPr>
        <p:txBody>
          <a:bodyPr wrap="none" rtlCol="0">
            <a:spAutoFit/>
          </a:bodyPr>
          <a:lstStyle/>
          <a:p>
            <a:r>
              <a:rPr lang="en-US" altLang="ja-JP" sz="2400" dirty="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816037"/>
            <a:ext cx="803425" cy="461665"/>
          </a:xfrm>
          <a:prstGeom prst="rect">
            <a:avLst/>
          </a:prstGeom>
          <a:noFill/>
        </p:spPr>
        <p:txBody>
          <a:bodyPr wrap="none" rtlCol="0">
            <a:spAutoFit/>
          </a:bodyPr>
          <a:lstStyle/>
          <a:p>
            <a:r>
              <a:rPr lang="en-US" altLang="ja-JP" sz="2400" dirty="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816037"/>
            <a:ext cx="958917" cy="461665"/>
          </a:xfrm>
          <a:prstGeom prst="rect">
            <a:avLst/>
          </a:prstGeom>
          <a:noFill/>
        </p:spPr>
        <p:txBody>
          <a:bodyPr wrap="none" rtlCol="0">
            <a:spAutoFit/>
          </a:bodyPr>
          <a:lstStyle/>
          <a:p>
            <a:r>
              <a:rPr lang="en-US" altLang="ja-JP" sz="2400" dirty="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8699695" y="6488668"/>
            <a:ext cx="3651962" cy="369332"/>
          </a:xfrm>
          <a:prstGeom prst="rect">
            <a:avLst/>
          </a:prstGeom>
        </p:spPr>
        <p:txBody>
          <a:bodyPr wrap="none">
            <a:spAutoFit/>
          </a:bodyPr>
          <a:lstStyle/>
          <a:p>
            <a:r>
              <a:rPr lang="en-US" altLang="ja-JP" dirty="0"/>
              <a:t>※</a:t>
            </a:r>
            <a:r>
              <a:rPr lang="ja-JP" altLang="en-US" dirty="0"/>
              <a:t>紹介したものは実装の一例です．</a:t>
            </a:r>
            <a:endParaRPr lang="en-US" altLang="ja-JP" dirty="0"/>
          </a:p>
        </p:txBody>
      </p:sp>
      <p:pic>
        <p:nvPicPr>
          <p:cNvPr id="82" name="図 81">
            <a:extLst>
              <a:ext uri="{FF2B5EF4-FFF2-40B4-BE49-F238E27FC236}">
                <a16:creationId xmlns:a16="http://schemas.microsoft.com/office/drawing/2014/main" id="{5F183AE6-375D-4346-8898-63E0EC24D4D9}"/>
              </a:ext>
            </a:extLst>
          </p:cNvPr>
          <p:cNvPicPr>
            <a:picLocks noChangeAspect="1"/>
          </p:cNvPicPr>
          <p:nvPr/>
        </p:nvPicPr>
        <p:blipFill rotWithShape="1">
          <a:blip r:embed="rId3">
            <a:extLst>
              <a:ext uri="{28A0092B-C50C-407E-A947-70E740481C1C}">
                <a14:useLocalDpi xmlns:a14="http://schemas.microsoft.com/office/drawing/2010/main" val="0"/>
              </a:ext>
            </a:extLst>
          </a:blip>
          <a:srcRect l="62926" t="28029" r="34464" b="69251"/>
          <a:stretch/>
        </p:blipFill>
        <p:spPr>
          <a:xfrm>
            <a:off x="8056172" y="3696122"/>
            <a:ext cx="1751400" cy="1368009"/>
          </a:xfrm>
          <a:prstGeom prst="rect">
            <a:avLst/>
          </a:prstGeom>
        </p:spPr>
      </p:pic>
    </p:spTree>
    <p:extLst>
      <p:ext uri="{BB962C8B-B14F-4D97-AF65-F5344CB8AC3E}">
        <p14:creationId xmlns:p14="http://schemas.microsoft.com/office/powerpoint/2010/main" val="3425516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id="{CC54A4DC-D764-41DA-B3A9-02D6C4D8A029}"/>
              </a:ext>
            </a:extLst>
          </p:cNvPr>
          <p:cNvSpPr/>
          <p:nvPr/>
        </p:nvSpPr>
        <p:spPr>
          <a:xfrm>
            <a:off x="852616" y="3549647"/>
            <a:ext cx="9327704" cy="27170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0545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a:t>Contents </a:t>
            </a:r>
            <a:r>
              <a:rPr kumimoji="1" lang="ja-JP" altLang="en-US" sz="3600" dirty="0"/>
              <a:t>画像内の特定パターンを発見する手法</a:t>
            </a:r>
          </a:p>
        </p:txBody>
      </p:sp>
      <p:sp>
        <p:nvSpPr>
          <p:cNvPr id="3" name="コンテンツ プレースホルダー 2"/>
          <p:cNvSpPr>
            <a:spLocks noGrp="1"/>
          </p:cNvSpPr>
          <p:nvPr>
            <p:ph idx="1"/>
          </p:nvPr>
        </p:nvSpPr>
        <p:spPr>
          <a:xfrm>
            <a:off x="770280" y="1304645"/>
            <a:ext cx="8820192" cy="5296829"/>
          </a:xfrm>
        </p:spPr>
        <p:txBody>
          <a:bodyPr>
            <a:normAutofit/>
          </a:bodyPr>
          <a:lstStyle/>
          <a:p>
            <a:r>
              <a:rPr kumimoji="1" lang="ja-JP" altLang="en-US" dirty="0"/>
              <a:t>テンプレートマッチング</a:t>
            </a:r>
            <a:endParaRPr lang="en-US" altLang="ja-JP" dirty="0"/>
          </a:p>
          <a:p>
            <a:r>
              <a:rPr lang="ja-JP" altLang="en-US" dirty="0"/>
              <a:t>コーナー検出（</a:t>
            </a:r>
            <a:r>
              <a:rPr kumimoji="1" lang="en-US" altLang="ja-JP" dirty="0"/>
              <a:t>Harris corner detector/</a:t>
            </a:r>
            <a:r>
              <a:rPr lang="en-US" altLang="ja-JP" dirty="0"/>
              <a:t>FAST</a:t>
            </a:r>
            <a:r>
              <a:rPr lang="ja-JP" altLang="en-US" dirty="0"/>
              <a:t>）</a:t>
            </a:r>
            <a:endParaRPr lang="en-US" altLang="ja-JP" dirty="0"/>
          </a:p>
          <a:p>
            <a:r>
              <a:rPr lang="ja-JP" altLang="en-US" dirty="0"/>
              <a:t>エッジ検出（</a:t>
            </a:r>
            <a:r>
              <a:rPr lang="en-US" altLang="ja-JP" dirty="0"/>
              <a:t>Canny edge detector</a:t>
            </a:r>
            <a:r>
              <a:rPr lang="ja-JP" altLang="en-US" dirty="0"/>
              <a:t>）</a:t>
            </a:r>
            <a:endParaRPr lang="en-US" altLang="ja-JP" dirty="0"/>
          </a:p>
          <a:p>
            <a:r>
              <a:rPr lang="ja-JP" altLang="en-US" dirty="0"/>
              <a:t>直線の検出 </a:t>
            </a:r>
            <a:r>
              <a:rPr lang="en-US" altLang="ja-JP" dirty="0"/>
              <a:t>: Hough</a:t>
            </a:r>
            <a:r>
              <a:rPr lang="ja-JP" altLang="en-US" dirty="0"/>
              <a:t>変換</a:t>
            </a:r>
            <a:endParaRPr lang="en-US" altLang="ja-JP" dirty="0"/>
          </a:p>
          <a:p>
            <a:endParaRPr lang="en-US" altLang="ja-JP" dirty="0"/>
          </a:p>
          <a:p>
            <a:r>
              <a:rPr lang="ja-JP" altLang="en-US" dirty="0"/>
              <a:t>特徴点と特徴ベクトル</a:t>
            </a:r>
            <a:endParaRPr lang="en-US" altLang="ja-JP" dirty="0"/>
          </a:p>
          <a:p>
            <a:pPr lvl="1"/>
            <a:r>
              <a:rPr lang="en-US" altLang="ja-JP" dirty="0"/>
              <a:t>SIFT</a:t>
            </a:r>
            <a:r>
              <a:rPr lang="ja-JP" altLang="en-US" dirty="0"/>
              <a:t>特徴</a:t>
            </a:r>
            <a:endParaRPr lang="en-US" altLang="ja-JP" dirty="0"/>
          </a:p>
          <a:p>
            <a:pPr lvl="1"/>
            <a:r>
              <a:rPr lang="ja-JP" altLang="en-US" dirty="0"/>
              <a:t>特徴点の対応付け</a:t>
            </a:r>
            <a:endParaRPr lang="en-US" altLang="ja-JP" dirty="0"/>
          </a:p>
          <a:p>
            <a:pPr lvl="1"/>
            <a:endParaRPr lang="en-US" altLang="ja-JP" dirty="0"/>
          </a:p>
        </p:txBody>
      </p:sp>
    </p:spTree>
    <p:extLst>
      <p:ext uri="{BB962C8B-B14F-4D97-AF65-F5344CB8AC3E}">
        <p14:creationId xmlns:p14="http://schemas.microsoft.com/office/powerpoint/2010/main" val="2238481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a:t>準備</a:t>
            </a:r>
            <a:r>
              <a:rPr lang="en-US" altLang="ja-JP" sz="4000" dirty="0"/>
              <a:t>: </a:t>
            </a:r>
            <a:r>
              <a:rPr lang="ja-JP" altLang="en-US" sz="4000" dirty="0"/>
              <a:t>ノルム</a:t>
            </a:r>
            <a:r>
              <a:rPr lang="en-US" altLang="ja-JP" sz="4000" dirty="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a:t>d</a:t>
                </a:r>
                <a:r>
                  <a:rPr kumimoji="1" lang="ja-JP" altLang="en-US" dirty="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a:t>の</a:t>
                </a:r>
                <a:r>
                  <a:rPr kumimoji="1" lang="en-US" altLang="ja-JP" dirty="0"/>
                  <a:t> </a:t>
                </a:r>
                <a:r>
                  <a:rPr kumimoji="1" lang="en-US" altLang="ja-JP" i="1" dirty="0"/>
                  <a:t>p</a:t>
                </a:r>
                <a:r>
                  <a:rPr kumimoji="1" lang="en-US" altLang="ja-JP" dirty="0"/>
                  <a:t> -</a:t>
                </a:r>
                <a:r>
                  <a:rPr kumimoji="1" lang="ja-JP" altLang="en-US" dirty="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3"/>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a:t>例 </a:t>
            </a:r>
            <a:r>
              <a:rPr lang="en-US" altLang="ja-JP" i="1" dirty="0"/>
              <a:t>d=2</a:t>
            </a:r>
            <a:r>
              <a:rPr lang="ja-JP" altLang="en-US" i="1" dirty="0"/>
              <a:t>のとき</a:t>
            </a:r>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5"/>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7"/>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a:t>p=2</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a:p>
              <a:p>
                <a:pPr marL="0" indent="0">
                  <a:lnSpc>
                    <a:spcPct val="100000"/>
                  </a:lnSpc>
                  <a:spcBef>
                    <a:spcPts val="0"/>
                  </a:spcBef>
                  <a:buNone/>
                </a:pPr>
                <a:r>
                  <a:rPr lang="ja-JP" altLang="en-US" sz="1800" dirty="0"/>
                  <a:t>これはよく知っているユークリッド空間の距離 </a:t>
                </a:r>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a:t>p=1</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a:t>点</a:t>
                </a:r>
                <a14:m>
                  <m:oMath xmlns:m="http://schemas.openxmlformats.org/officeDocument/2006/math">
                    <m:r>
                      <a:rPr lang="en-US" altLang="ja-JP" sz="1800" b="1">
                        <a:latin typeface="Cambria Math" panose="02040503050406030204" pitchFamily="18" charset="0"/>
                      </a:rPr>
                      <m:t>𝐱</m:t>
                    </m:r>
                  </m:oMath>
                </a14:m>
                <a:r>
                  <a:rPr lang="ja-JP" altLang="en-US" sz="1800" dirty="0"/>
                  <a:t>から点</a:t>
                </a:r>
                <a14:m>
                  <m:oMath xmlns:m="http://schemas.openxmlformats.org/officeDocument/2006/math">
                    <m:r>
                      <a:rPr lang="en-US" altLang="ja-JP" sz="1800" b="1">
                        <a:latin typeface="Cambria Math" panose="02040503050406030204" pitchFamily="18" charset="0"/>
                      </a:rPr>
                      <m:t>𝐲</m:t>
                    </m:r>
                  </m:oMath>
                </a14:m>
                <a:r>
                  <a:rPr lang="ja-JP" altLang="en-US" sz="1800" dirty="0"/>
                  <a:t>へ，軸に沿った方向のみで移動した際の距離</a:t>
                </a:r>
                <a:endParaRPr lang="en-US" altLang="ja-JP" sz="1800" dirty="0"/>
              </a:p>
              <a:p>
                <a:pPr marL="0" indent="0">
                  <a:lnSpc>
                    <a:spcPct val="100000"/>
                  </a:lnSpc>
                  <a:spcBef>
                    <a:spcPts val="0"/>
                  </a:spcBef>
                  <a:buNone/>
                </a:pPr>
                <a:r>
                  <a:rPr lang="ja-JP" altLang="en-US" sz="1800" i="1" dirty="0"/>
                  <a:t>市街地における移動距離になぞらえて</a:t>
                </a:r>
                <a:r>
                  <a:rPr lang="ja-JP" altLang="en-US" sz="1800" b="1" i="1" dirty="0"/>
                  <a:t>市街地距離</a:t>
                </a:r>
                <a:r>
                  <a:rPr lang="ja-JP" altLang="en-US" sz="1800" i="1" dirty="0"/>
                  <a:t>や</a:t>
                </a:r>
                <a:r>
                  <a:rPr lang="ja-JP" altLang="en-US" sz="1800" b="1" i="1" dirty="0"/>
                  <a:t>マンハッタンノルム</a:t>
                </a:r>
                <a:r>
                  <a:rPr lang="ja-JP" altLang="en-US" sz="1800" i="1" dirty="0"/>
                  <a:t>と呼ばれる</a:t>
                </a:r>
                <a:endParaRPr lang="en-US" altLang="ja-JP" sz="1800" i="1" dirty="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8"/>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a:t>入力画像を</a:t>
            </a:r>
            <a:r>
              <a:rPr lang="ja-JP" altLang="en-US" sz="2400" b="1" dirty="0"/>
              <a:t>ラスタスキャン</a:t>
            </a:r>
            <a:r>
              <a:rPr lang="ja-JP" altLang="en-US" sz="2400" dirty="0"/>
              <a:t>し，入力画像と</a:t>
            </a:r>
            <a:r>
              <a:rPr lang="ja-JP" altLang="en-US" sz="2400" b="1" dirty="0"/>
              <a:t>テンプレート</a:t>
            </a:r>
            <a:r>
              <a:rPr lang="ja-JP" altLang="en-US" sz="2400" dirty="0"/>
              <a:t>の</a:t>
            </a:r>
            <a:r>
              <a:rPr lang="ja-JP" altLang="en-US" sz="2400" b="1" dirty="0"/>
              <a:t>類似度</a:t>
            </a:r>
            <a:r>
              <a:rPr lang="ja-JP" altLang="en-US" sz="2400" dirty="0"/>
              <a:t>を比較</a:t>
            </a:r>
            <a:endParaRPr lang="en-US" altLang="ja-JP" sz="2400" dirty="0"/>
          </a:p>
          <a:p>
            <a:r>
              <a:rPr kumimoji="1" lang="ja-JP" altLang="en-US" sz="2400" dirty="0"/>
              <a:t>類似度が閾値より高い部分を出力する</a:t>
            </a:r>
            <a:endParaRPr kumimoji="1" lang="en-US" altLang="ja-JP" sz="2400" dirty="0"/>
          </a:p>
          <a:p>
            <a:pPr marL="0" indent="0">
              <a:buNone/>
            </a:pPr>
            <a:r>
              <a:rPr lang="en-US" altLang="ja-JP" sz="2400" dirty="0"/>
              <a:t>※</a:t>
            </a:r>
            <a:r>
              <a:rPr lang="ja-JP" altLang="en-US" sz="2400" b="1" dirty="0">
                <a:solidFill>
                  <a:srgbClr val="FF0000"/>
                </a:solidFill>
              </a:rPr>
              <a:t>テンプレート </a:t>
            </a:r>
            <a:r>
              <a:rPr lang="en-US" altLang="ja-JP" sz="2400" dirty="0"/>
              <a:t>: </a:t>
            </a:r>
            <a:r>
              <a:rPr lang="ja-JP" altLang="en-US" sz="2400" dirty="0"/>
              <a:t>検索対象を表す標準画像</a:t>
            </a:r>
            <a:endParaRPr kumimoji="1" lang="en-US" altLang="ja-JP" sz="2400" dirty="0"/>
          </a:p>
          <a:p>
            <a:pPr marL="0" indent="0">
              <a:buNone/>
            </a:pPr>
            <a:r>
              <a:rPr lang="en-US" altLang="ja-JP" sz="2400" dirty="0"/>
              <a:t>※</a:t>
            </a:r>
            <a:r>
              <a:rPr lang="ja-JP" altLang="en-US" sz="2400" b="1" dirty="0">
                <a:solidFill>
                  <a:srgbClr val="FF0000"/>
                </a:solidFill>
              </a:rPr>
              <a:t>ラスタスキャン</a:t>
            </a:r>
            <a:r>
              <a:rPr lang="ja-JP" altLang="en-US" sz="2400" dirty="0"/>
              <a:t> </a:t>
            </a:r>
            <a:r>
              <a:rPr lang="en-US" altLang="ja-JP" sz="2400" dirty="0"/>
              <a:t>: </a:t>
            </a:r>
            <a:r>
              <a:rPr lang="ja-JP" altLang="en-US" sz="2400" dirty="0"/>
              <a:t>画像を左から右に，上から下に，一画素ずつ走査すること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a:t>相違度</a:t>
                </a:r>
                <a:r>
                  <a:rPr lang="en-US" altLang="ja-JP" dirty="0"/>
                  <a:t>: </a:t>
                </a:r>
                <a:r>
                  <a:rPr lang="en-US" altLang="ja-JP" b="1" dirty="0"/>
                  <a:t>S</a:t>
                </a:r>
                <a:r>
                  <a:rPr lang="en-US" altLang="ja-JP" dirty="0"/>
                  <a:t>um of </a:t>
                </a:r>
                <a:r>
                  <a:rPr lang="en-US" altLang="ja-JP" b="1" dirty="0"/>
                  <a:t>S</a:t>
                </a:r>
                <a:r>
                  <a:rPr lang="en-US" altLang="ja-JP" dirty="0"/>
                  <a:t>quare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100" dirty="0"/>
              </a:p>
              <a:p>
                <a:r>
                  <a:rPr lang="ja-JP" altLang="en-US" dirty="0"/>
                  <a:t>相違度</a:t>
                </a:r>
                <a:r>
                  <a:rPr lang="en-US" altLang="ja-JP" dirty="0"/>
                  <a:t>: </a:t>
                </a:r>
                <a:r>
                  <a:rPr lang="en-US" altLang="ja-JP" b="1" dirty="0"/>
                  <a:t>S</a:t>
                </a:r>
                <a:r>
                  <a:rPr lang="en-US" altLang="ja-JP" dirty="0"/>
                  <a:t>um of </a:t>
                </a:r>
                <a:r>
                  <a:rPr lang="en-US" altLang="ja-JP" b="1" dirty="0"/>
                  <a:t>A</a:t>
                </a:r>
                <a:r>
                  <a:rPr lang="en-US" altLang="ja-JP" dirty="0"/>
                  <a:t>bsolute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900" dirty="0"/>
              </a:p>
              <a:p>
                <a:r>
                  <a:rPr lang="ja-JP" altLang="en-US" dirty="0"/>
                  <a:t>類似度</a:t>
                </a:r>
                <a:r>
                  <a:rPr lang="en-US" altLang="ja-JP" dirty="0"/>
                  <a:t>: </a:t>
                </a:r>
                <a:r>
                  <a:rPr lang="en-US" altLang="ja-JP" sz="2400" b="1" dirty="0"/>
                  <a:t>N</a:t>
                </a:r>
                <a:r>
                  <a:rPr lang="en-US" altLang="ja-JP" sz="2400" dirty="0"/>
                  <a:t>ormalized </a:t>
                </a:r>
                <a:r>
                  <a:rPr lang="en-US" altLang="ja-JP" sz="2400" b="1" dirty="0"/>
                  <a:t>C</a:t>
                </a:r>
                <a:r>
                  <a:rPr lang="en-US" altLang="ja-JP" sz="2400" dirty="0"/>
                  <a:t>ross </a:t>
                </a:r>
                <a:r>
                  <a:rPr lang="en-US" altLang="ja-JP" sz="2400" b="1" dirty="0"/>
                  <a:t>C</a:t>
                </a:r>
                <a:r>
                  <a:rPr lang="en-US" altLang="ja-JP" sz="2400" dirty="0"/>
                  <a:t>orrelation(</a:t>
                </a:r>
                <a:r>
                  <a:rPr lang="ja-JP" altLang="en-US" sz="2400" dirty="0"/>
                  <a:t>正規化相互相関</a:t>
                </a:r>
                <a:r>
                  <a:rPr lang="en-US" altLang="ja-JP" sz="2400" dirty="0"/>
                  <a:t>)</a:t>
                </a:r>
                <a:r>
                  <a:rPr lang="ja-JP" altLang="en-US" dirty="0"/>
                  <a:t> </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spTree>
    <p:extLst>
      <p:ext uri="{BB962C8B-B14F-4D97-AF65-F5344CB8AC3E}">
        <p14:creationId xmlns:p14="http://schemas.microsoft.com/office/powerpoint/2010/main" val="22927890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7101</TotalTime>
  <Words>1773</Words>
  <Application>Microsoft Office PowerPoint</Application>
  <PresentationFormat>ワイド画面</PresentationFormat>
  <Paragraphs>422</Paragraphs>
  <Slides>28</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28</vt:i4>
      </vt:variant>
    </vt:vector>
  </HeadingPairs>
  <TitlesOfParts>
    <vt:vector size="36" baseType="lpstr">
      <vt:lpstr>ＭＳ Ｐゴシック</vt:lpstr>
      <vt:lpstr>メイリオ</vt:lpstr>
      <vt:lpstr>Arial</vt:lpstr>
      <vt:lpstr>Calibri</vt:lpstr>
      <vt:lpstr>Cambria Math</vt:lpstr>
      <vt:lpstr>Times New Roman</vt:lpstr>
      <vt:lpstr>Wingdings</vt:lpstr>
      <vt:lpstr>Office テーマ</vt:lpstr>
      <vt:lpstr>コンピュータビジョン</vt:lpstr>
      <vt:lpstr>Contents</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サブピクセル精度のテンプレートマッチング</vt:lpstr>
      <vt:lpstr>サブピクセル精度のテンプレートマッチング</vt:lpstr>
      <vt:lpstr>テンプレートマッチングの高速化</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Structure Tensor Matrix（導出）</vt:lpstr>
      <vt:lpstr>Structure Tensor Matrix（導出）</vt:lpstr>
      <vt:lpstr>まとめ : コーナー・輪郭検出</vt:lpstr>
      <vt:lpstr>Cannyの輪郭線検出アルゴリズム</vt:lpstr>
      <vt:lpstr>Cannyの輪郭線検出アルゴリズム(1/2)</vt:lpstr>
      <vt:lpstr>Cannyの輪郭線検出アルゴリズム(2/2)</vt:lpstr>
      <vt:lpstr>まとめ : コーナー・輪郭検出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293</cp:revision>
  <cp:lastPrinted>2018-04-26T02:56:35Z</cp:lastPrinted>
  <dcterms:created xsi:type="dcterms:W3CDTF">2017-01-19T02:23:36Z</dcterms:created>
  <dcterms:modified xsi:type="dcterms:W3CDTF">2024-03-30T06:31:22Z</dcterms:modified>
</cp:coreProperties>
</file>