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298"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8" r:id="rId46"/>
    <p:sldId id="349" r:id="rId47"/>
    <p:sldId id="350" r:id="rId48"/>
    <p:sldId id="35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429" autoAdjust="0"/>
  </p:normalViewPr>
  <p:slideViewPr>
    <p:cSldViewPr snapToGrid="0">
      <p:cViewPr>
        <p:scale>
          <a:sx n="75" d="100"/>
          <a:sy n="75" d="100"/>
        </p:scale>
        <p:origin x="1986" y="9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200" dirty="0" err="1" smtClean="0"/>
              <a:t>Neocognitron</a:t>
            </a:r>
            <a:endParaRPr lang="en-US" altLang="ja-JP" sz="1200" dirty="0" smtClean="0"/>
          </a:p>
          <a:p>
            <a:endParaRPr kumimoji="1" lang="en-US" altLang="ja-JP" sz="1200" dirty="0" smtClean="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kumimoji="1" lang="en-US" altLang="ja-JP" sz="1200" kern="1200" dirty="0" smtClean="0">
                <a:solidFill>
                  <a:schemeClr val="tx1"/>
                </a:solidFill>
                <a:effectLst/>
                <a:latin typeface="+mn-lt"/>
                <a:ea typeface="+mn-ea"/>
                <a:cs typeface="+mn-cs"/>
              </a:rPr>
              <a:t>Reducing the Dimensionality of</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kumimoji="1" lang="en-US" altLang="ja-JP" sz="1200" kern="1200" dirty="0" smtClean="0">
                <a:solidFill>
                  <a:schemeClr val="tx1"/>
                </a:solidFill>
                <a:effectLst/>
                <a:latin typeface="+mn-lt"/>
                <a:ea typeface="+mn-ea"/>
                <a:cs typeface="+mn-cs"/>
              </a:rPr>
              <a:t>Alex </a:t>
            </a:r>
            <a:r>
              <a:rPr kumimoji="1" lang="en-US" altLang="ja-JP" sz="1200" kern="1200" dirty="0" err="1" smtClean="0">
                <a:solidFill>
                  <a:schemeClr val="tx1"/>
                </a:solidFill>
                <a:effectLst/>
                <a:latin typeface="+mn-lt"/>
                <a:ea typeface="+mn-ea"/>
                <a:cs typeface="+mn-cs"/>
              </a:rPr>
              <a:t>Krizhevsky</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kriz@cs.utoronto.ca</a:t>
            </a:r>
          </a:p>
          <a:p>
            <a:r>
              <a:rPr kumimoji="1" lang="en-US" altLang="ja-JP" sz="1200" kern="1200" dirty="0" smtClean="0">
                <a:solidFill>
                  <a:schemeClr val="tx1"/>
                </a:solidFill>
                <a:effectLst/>
                <a:latin typeface="+mn-lt"/>
                <a:ea typeface="+mn-ea"/>
                <a:cs typeface="+mn-cs"/>
              </a:rPr>
              <a:t>Ilya </a:t>
            </a:r>
            <a:r>
              <a:rPr kumimoji="1" lang="en-US" altLang="ja-JP" sz="1200" kern="1200" dirty="0" err="1" smtClean="0">
                <a:solidFill>
                  <a:schemeClr val="tx1"/>
                </a:solidFill>
                <a:effectLst/>
                <a:latin typeface="+mn-lt"/>
                <a:ea typeface="+mn-ea"/>
                <a:cs typeface="+mn-cs"/>
              </a:rPr>
              <a:t>Sutskever</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ilya@cs.utoronto.ca</a:t>
            </a:r>
          </a:p>
          <a:p>
            <a:r>
              <a:rPr kumimoji="1" lang="en-US" altLang="ja-JP" sz="1200" kern="1200" dirty="0" smtClean="0">
                <a:solidFill>
                  <a:schemeClr val="tx1"/>
                </a:solidFill>
                <a:effectLst/>
                <a:latin typeface="+mn-lt"/>
                <a:ea typeface="+mn-ea"/>
                <a:cs typeface="+mn-cs"/>
              </a:rPr>
              <a:t>Geoffrey E. Hinton</a:t>
            </a:r>
            <a:endParaRPr kumimoji="1" lang="en-US" altLang="ja-JP" dirty="0" smtClean="0"/>
          </a:p>
          <a:p>
            <a:r>
              <a:rPr kumimoji="1" lang="en-US" altLang="ja-JP" sz="1200" kern="1200" dirty="0" smtClean="0">
                <a:solidFill>
                  <a:schemeClr val="tx1"/>
                </a:solidFill>
                <a:effectLst/>
                <a:latin typeface="+mn-lt"/>
                <a:ea typeface="+mn-ea"/>
                <a:cs typeface="+mn-cs"/>
              </a:rPr>
              <a:t>ImageNet Classification with Deep Convolutional</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r>
                      <a:rPr lang="en-US" altLang="ja-JP" sz="1200" b="0" i="1" smtClean="0">
                        <a:latin typeface="Cambria Math" panose="02040503050406030204" pitchFamily="18" charset="0"/>
                      </a:rPr>
                      <m:t>=</m:t>
                    </m:r>
                    <m:nary>
                      <m:naryPr>
                        <m:chr m:val="∑"/>
                        <m:supHide m:val="on"/>
                        <m:ctrlPr>
                          <a:rPr lang="en-US" altLang="ja-JP" sz="1200" b="0" i="1" smtClean="0">
                            <a:latin typeface="Cambria Math" panose="02040503050406030204" pitchFamily="18" charset="0"/>
                          </a:rPr>
                        </m:ctrlPr>
                      </m:naryPr>
                      <m:sub>
                        <m:r>
                          <m:rPr>
                            <m:brk m:alnAt="7"/>
                          </m:rPr>
                          <a:rPr lang="en-US" altLang="ja-JP" sz="1200" b="0" i="1" smtClean="0">
                            <a:latin typeface="Cambria Math" panose="02040503050406030204" pitchFamily="18" charset="0"/>
                          </a:rPr>
                          <m:t>𝑘</m:t>
                        </m:r>
                      </m:sub>
                      <m:sup/>
                      <m:e>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𝑘</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i="1">
                                    <a:latin typeface="Cambria Math" panose="02040503050406030204" pitchFamily="18" charset="0"/>
                                  </a:rPr>
                                  <m:t>𝑘</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e>
                    </m:nary>
                    <m:r>
                      <a:rPr lang="ja-JP" altLang="en-US" sz="1200" i="1">
                        <a:latin typeface="Cambria Math" panose="02040503050406030204" pitchFamily="18" charset="0"/>
                      </a:rPr>
                      <m:t>ここではシグマが</m:t>
                    </m:r>
                  </m:oMath>
                </a14:m>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r>
                      <a:rPr lang="en-US" altLang="ja-JP" sz="1200" b="0" i="1" smtClean="0">
                        <a:latin typeface="Cambria Math" panose="02040503050406030204" pitchFamily="18" charset="0"/>
                      </a:rPr>
                      <m:t>=</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𝑗</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25.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4.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5.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6.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s>
</file>

<file path=ppt/slides/_rels/slide4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彩度，</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Tree>
    <p:extLst>
      <p:ext uri="{BB962C8B-B14F-4D97-AF65-F5344CB8AC3E}">
        <p14:creationId xmlns:p14="http://schemas.microsoft.com/office/powerpoint/2010/main" val="375929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919949" cy="646331"/>
          </a:xfrm>
          <a:prstGeom prst="rect">
            <a:avLst/>
          </a:prstGeom>
        </p:spPr>
        <p:txBody>
          <a:bodyPr wrap="none">
            <a:spAutoFit/>
          </a:bodyPr>
          <a:lstStyle/>
          <a:p>
            <a:r>
              <a:rPr lang="en-US" altLang="ja-JP" dirty="0"/>
              <a:t>Created by </a:t>
            </a:r>
            <a:r>
              <a:rPr lang="en-US" altLang="ja-JP" dirty="0" smtClean="0"/>
              <a:t>Quasar</a:t>
            </a:r>
          </a:p>
          <a:p>
            <a:r>
              <a:rPr lang="en-US" altLang="ja-JP" dirty="0" smtClean="0"/>
              <a:t>CC 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9077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146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627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2413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65000"/>
                  </a:schemeClr>
                </a:solidFill>
              </a:rPr>
              <a:t>4/13   </a:t>
            </a:r>
            <a:r>
              <a:rPr lang="ja-JP" altLang="en-US" sz="1800" strike="sngStrike" dirty="0" smtClean="0">
                <a:solidFill>
                  <a:schemeClr val="bg1">
                    <a:lumMod val="65000"/>
                  </a:schemeClr>
                </a:solidFill>
              </a:rPr>
              <a:t>デジタル画像とは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イントロダクション</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4/20   </a:t>
            </a:r>
            <a:r>
              <a:rPr lang="ja-JP" altLang="en-US" sz="1800" strike="sngStrike" dirty="0" smtClean="0">
                <a:solidFill>
                  <a:schemeClr val="bg1">
                    <a:lumMod val="65000"/>
                  </a:schemeClr>
                </a:solidFill>
              </a:rPr>
              <a:t>フィルタ処理</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画素ごとの濃淡変換、</a:t>
            </a:r>
            <a:r>
              <a:rPr lang="ja-JP" altLang="en-US" sz="1800" strike="sngStrike" dirty="0">
                <a:solidFill>
                  <a:schemeClr val="bg1">
                    <a:lumMod val="65000"/>
                  </a:schemeClr>
                </a:solidFill>
              </a:rPr>
              <a:t>線形フィルタ，非線形</a:t>
            </a:r>
            <a:r>
              <a:rPr lang="ja-JP" altLang="en-US" sz="1800" strike="sngStrike" dirty="0" smtClean="0">
                <a:solidFill>
                  <a:schemeClr val="bg1">
                    <a:lumMod val="65000"/>
                  </a:schemeClr>
                </a:solidFill>
              </a:rPr>
              <a:t>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4/27   </a:t>
            </a:r>
            <a:r>
              <a:rPr lang="ja-JP" altLang="en-US" sz="1800" strike="sngStrike" dirty="0" smtClean="0">
                <a:solidFill>
                  <a:schemeClr val="bg1">
                    <a:lumMod val="65000"/>
                  </a:schemeClr>
                </a:solidFill>
              </a:rPr>
              <a:t>フィルタ処理</a:t>
            </a:r>
            <a:r>
              <a:rPr lang="en-US" altLang="ja-JP" sz="1800" strike="sngStrike" dirty="0">
                <a:solidFill>
                  <a:schemeClr val="bg1">
                    <a:lumMod val="65000"/>
                  </a:schemeClr>
                </a:solidFill>
              </a:rPr>
              <a:t>2</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フーリエ変換，ローパスフィルタ，ハイパスフィルタ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5/11   </a:t>
            </a:r>
            <a:r>
              <a:rPr kumimoji="1" lang="ja-JP" altLang="en-US" sz="1800" strike="sngStrike" dirty="0" smtClean="0">
                <a:solidFill>
                  <a:schemeClr val="bg1">
                    <a:lumMod val="65000"/>
                  </a:schemeClr>
                </a:solidFill>
              </a:rPr>
              <a:t>画像の幾何変換１</a:t>
            </a:r>
            <a:r>
              <a:rPr kumimoji="1" lang="en-US" altLang="ja-JP" sz="1800" strike="sngStrike" dirty="0" smtClean="0">
                <a:solidFill>
                  <a:schemeClr val="bg1">
                    <a:lumMod val="65000"/>
                  </a:schemeClr>
                </a:solidFill>
              </a:rPr>
              <a:t> 	:</a:t>
            </a:r>
            <a:r>
              <a:rPr lang="ja-JP" altLang="en-US" sz="1800" strike="sngStrike" dirty="0" smtClean="0">
                <a:solidFill>
                  <a:schemeClr val="bg1">
                    <a:lumMod val="65000"/>
                  </a:schemeClr>
                </a:solidFill>
              </a:rPr>
              <a:t> アファイン変換</a:t>
            </a:r>
            <a:r>
              <a:rPr lang="en-US" altLang="ja-JP" sz="1800" strike="sngStrike" dirty="0" smtClean="0">
                <a:solidFill>
                  <a:schemeClr val="bg1">
                    <a:lumMod val="65000"/>
                  </a:schemeClr>
                </a:solidFill>
              </a:rPr>
              <a:t>						</a:t>
            </a:r>
            <a:endParaRPr kumimoji="1"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5/18   </a:t>
            </a:r>
            <a:r>
              <a:rPr lang="ja-JP" altLang="en-US" sz="1800" strike="sngStrike" dirty="0" smtClean="0">
                <a:solidFill>
                  <a:schemeClr val="bg1">
                    <a:lumMod val="65000"/>
                  </a:schemeClr>
                </a:solidFill>
              </a:rPr>
              <a:t>画像の</a:t>
            </a:r>
            <a:r>
              <a:rPr lang="ja-JP" altLang="en-US" sz="1800" strike="sngStrike" dirty="0">
                <a:solidFill>
                  <a:schemeClr val="bg1">
                    <a:lumMod val="65000"/>
                  </a:schemeClr>
                </a:solidFill>
              </a:rPr>
              <a:t>幾何</a:t>
            </a:r>
            <a:r>
              <a:rPr lang="ja-JP" altLang="en-US" sz="1800" strike="sngStrike" dirty="0" smtClean="0">
                <a:solidFill>
                  <a:schemeClr val="bg1">
                    <a:lumMod val="65000"/>
                  </a:schemeClr>
                </a:solidFill>
              </a:rPr>
              <a:t>変換２</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画像の補間，イメージモザイキング</a:t>
            </a:r>
            <a:r>
              <a:rPr lang="en-US" altLang="ja-JP" sz="1800" strike="sngStrike" dirty="0" smtClean="0">
                <a:solidFill>
                  <a:schemeClr val="bg1">
                    <a:lumMod val="65000"/>
                  </a:schemeClr>
                </a:solidFill>
              </a:rPr>
              <a:t>		</a:t>
            </a:r>
            <a:r>
              <a:rPr lang="en-US" altLang="ja-JP" sz="1800" strike="sngStrike" dirty="0">
                <a:solidFill>
                  <a:schemeClr val="bg1">
                    <a:lumMod val="65000"/>
                  </a:schemeClr>
                </a:solidFill>
              </a:rPr>
              <a:t>	</a:t>
            </a:r>
            <a:endParaRPr lang="en-US" altLang="ja-JP" sz="1800" strike="sngStrike" dirty="0" smtClean="0">
              <a:solidFill>
                <a:schemeClr val="bg1">
                  <a:lumMod val="65000"/>
                </a:schemeClr>
              </a:solidFill>
            </a:endParaRPr>
          </a:p>
          <a:p>
            <a:pPr marL="0" indent="0">
              <a:buNone/>
            </a:pPr>
            <a:r>
              <a:rPr kumimoji="1" lang="en-US" altLang="ja-JP" sz="1800" strike="sngStrike" dirty="0" smtClean="0">
                <a:solidFill>
                  <a:schemeClr val="bg1">
                    <a:lumMod val="65000"/>
                  </a:schemeClr>
                </a:solidFill>
              </a:rPr>
              <a:t>5/25   </a:t>
            </a:r>
            <a:r>
              <a:rPr kumimoji="1" lang="ja-JP" altLang="en-US" sz="1800" strike="sngStrike" dirty="0" smtClean="0">
                <a:solidFill>
                  <a:schemeClr val="bg1">
                    <a:lumMod val="65000"/>
                  </a:schemeClr>
                </a:solidFill>
              </a:rPr>
              <a:t>画像領域分割　</a:t>
            </a:r>
            <a:r>
              <a:rPr kumimoji="1" lang="en-US" altLang="ja-JP" sz="1800" strike="sngStrike" dirty="0" smtClean="0">
                <a:solidFill>
                  <a:schemeClr val="bg1">
                    <a:lumMod val="65000"/>
                  </a:schemeClr>
                </a:solidFill>
              </a:rPr>
              <a:t>	: </a:t>
            </a:r>
            <a:r>
              <a:rPr kumimoji="1" lang="ja-JP" altLang="en-US" sz="1800" strike="sngStrike" dirty="0" smtClean="0">
                <a:solidFill>
                  <a:schemeClr val="bg1">
                    <a:lumMod val="65000"/>
                  </a:schemeClr>
                </a:solidFill>
              </a:rPr>
              <a:t>領域拡張法，動的輪郭モデル，グラフカット法，</a:t>
            </a:r>
            <a:r>
              <a:rPr kumimoji="1" lang="en-US" altLang="ja-JP" sz="1800" strike="sngStrike" dirty="0" smtClean="0">
                <a:solidFill>
                  <a:schemeClr val="bg1">
                    <a:lumMod val="65000"/>
                  </a:schemeClr>
                </a:solidFill>
              </a:rPr>
              <a:t>		</a:t>
            </a:r>
          </a:p>
          <a:p>
            <a:pPr marL="0" indent="0">
              <a:buNone/>
            </a:pPr>
            <a:r>
              <a:rPr lang="en-US" altLang="ja-JP" sz="1800" strike="sngStrike" dirty="0">
                <a:solidFill>
                  <a:schemeClr val="bg1">
                    <a:lumMod val="65000"/>
                  </a:schemeClr>
                </a:solidFill>
              </a:rPr>
              <a:t>6</a:t>
            </a:r>
            <a:r>
              <a:rPr lang="en-US" altLang="ja-JP" sz="1800" strike="sngStrike" dirty="0" smtClean="0">
                <a:solidFill>
                  <a:schemeClr val="bg1">
                    <a:lumMod val="65000"/>
                  </a:schemeClr>
                </a:solidFill>
              </a:rPr>
              <a:t>/01   </a:t>
            </a:r>
            <a:r>
              <a:rPr lang="ja-JP" altLang="en-US" sz="1800" b="1" strike="sngStrike" dirty="0" smtClean="0">
                <a:solidFill>
                  <a:schemeClr val="bg1">
                    <a:lumMod val="65000"/>
                  </a:schemeClr>
                </a:solidFill>
              </a:rPr>
              <a:t>前半のまとめ </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約</a:t>
            </a:r>
            <a:r>
              <a:rPr kumimoji="1" lang="en-US" altLang="ja-JP" sz="1800" b="1" strike="sngStrike" dirty="0" smtClean="0">
                <a:solidFill>
                  <a:schemeClr val="bg1">
                    <a:lumMod val="65000"/>
                  </a:schemeClr>
                </a:solidFill>
              </a:rPr>
              <a:t>30</a:t>
            </a:r>
            <a:r>
              <a:rPr kumimoji="1" lang="ja-JP" altLang="en-US" sz="1800" b="1" strike="sngStrike" dirty="0" smtClean="0">
                <a:solidFill>
                  <a:schemeClr val="bg1">
                    <a:lumMod val="65000"/>
                  </a:schemeClr>
                </a:solidFill>
              </a:rPr>
              <a:t>分</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と中間試験（約</a:t>
            </a:r>
            <a:r>
              <a:rPr lang="en-US" altLang="ja-JP" sz="1800" b="1" strike="sngStrike" dirty="0">
                <a:solidFill>
                  <a:schemeClr val="bg1">
                    <a:lumMod val="65000"/>
                  </a:schemeClr>
                </a:solidFill>
              </a:rPr>
              <a:t>7</a:t>
            </a:r>
            <a:r>
              <a:rPr kumimoji="1" lang="en-US" altLang="ja-JP" sz="1800" b="1" strike="sngStrike" dirty="0" smtClean="0">
                <a:solidFill>
                  <a:schemeClr val="bg1">
                    <a:lumMod val="65000"/>
                  </a:schemeClr>
                </a:solidFill>
              </a:rPr>
              <a:t>0</a:t>
            </a:r>
            <a:r>
              <a:rPr kumimoji="1" lang="ja-JP" altLang="en-US" sz="1800" b="1" strike="sngStrike" dirty="0" smtClean="0">
                <a:solidFill>
                  <a:schemeClr val="bg1">
                    <a:lumMod val="65000"/>
                  </a:schemeClr>
                </a:solidFill>
              </a:rPr>
              <a:t>分）</a:t>
            </a:r>
            <a:endParaRPr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6/08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テンプレートマッチング、コーナー・エッジ検出 </a:t>
            </a:r>
            <a:r>
              <a:rPr lang="en-US" altLang="ja-JP" sz="1800" strike="sngStrike" dirty="0" smtClean="0">
                <a:solidFill>
                  <a:schemeClr val="bg1">
                    <a:lumMod val="65000"/>
                  </a:schemeClr>
                </a:solidFill>
              </a:rPr>
              <a:t>	</a:t>
            </a:r>
            <a:r>
              <a:rPr lang="en-US" altLang="ja-JP" sz="1800"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6/15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2 	: </a:t>
            </a:r>
            <a:r>
              <a:rPr lang="en-US" altLang="ja-JP" sz="1800" strike="sngStrike" dirty="0" err="1" smtClean="0">
                <a:solidFill>
                  <a:schemeClr val="bg1">
                    <a:lumMod val="65000"/>
                  </a:schemeClr>
                </a:solidFill>
              </a:rPr>
              <a:t>DoG</a:t>
            </a:r>
            <a:r>
              <a:rPr lang="ja-JP" altLang="en-US" sz="1800" strike="sngStrike" dirty="0" err="1" smtClean="0">
                <a:solidFill>
                  <a:schemeClr val="bg1">
                    <a:lumMod val="65000"/>
                  </a:schemeClr>
                </a:solidFill>
              </a:rPr>
              <a:t>、</a:t>
            </a:r>
            <a:r>
              <a:rPr lang="en-US" altLang="ja-JP" sz="1800" strike="sngStrike" dirty="0" smtClean="0">
                <a:solidFill>
                  <a:schemeClr val="bg1">
                    <a:lumMod val="65000"/>
                  </a:schemeClr>
                </a:solidFill>
              </a:rPr>
              <a:t>SIFT</a:t>
            </a:r>
            <a:r>
              <a:rPr lang="ja-JP" altLang="en-US" sz="1800" strike="sngStrike" dirty="0" smtClean="0">
                <a:solidFill>
                  <a:schemeClr val="bg1">
                    <a:lumMod val="65000"/>
                  </a:schemeClr>
                </a:solidFill>
              </a:rPr>
              <a:t>特徴量、</a:t>
            </a:r>
            <a:r>
              <a:rPr lang="en-US" altLang="ja-JP" sz="1800" strike="sngStrike" dirty="0" smtClean="0">
                <a:solidFill>
                  <a:schemeClr val="bg1">
                    <a:lumMod val="65000"/>
                  </a:schemeClr>
                </a:solidFill>
              </a:rPr>
              <a:t>Hough</a:t>
            </a:r>
            <a:r>
              <a:rPr lang="ja-JP" altLang="en-US" sz="1800" strike="sngStrike" dirty="0" smtClean="0">
                <a:solidFill>
                  <a:schemeClr val="bg1">
                    <a:lumMod val="65000"/>
                  </a:schemeClr>
                </a:solidFill>
              </a:rPr>
              <a:t>変換</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6/22   </a:t>
            </a:r>
            <a:r>
              <a:rPr lang="ja-JP" altLang="en-US" sz="1800" strike="sngStrike" dirty="0" smtClean="0">
                <a:solidFill>
                  <a:schemeClr val="bg1">
                    <a:lumMod val="65000"/>
                  </a:schemeClr>
                </a:solidFill>
              </a:rPr>
              <a:t>画像認識</a:t>
            </a:r>
            <a:r>
              <a:rPr lang="en-US" altLang="ja-JP" sz="1800" strike="sngStrike" dirty="0" smtClean="0">
                <a:solidFill>
                  <a:schemeClr val="bg1">
                    <a:lumMod val="65000"/>
                  </a:schemeClr>
                </a:solidFill>
              </a:rPr>
              <a:t>1</a:t>
            </a:r>
            <a:r>
              <a:rPr lang="ja-JP" altLang="en-US" sz="1800" strike="sngStrike" dirty="0" smtClean="0">
                <a:solidFill>
                  <a:schemeClr val="bg1">
                    <a:lumMod val="65000"/>
                  </a:schemeClr>
                </a:solidFill>
              </a:rPr>
              <a:t>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パターン認識概論，サポートベクタマシン</a:t>
            </a:r>
            <a:r>
              <a:rPr lang="en-US" altLang="ja-JP" sz="1800" dirty="0" smtClean="0">
                <a:solidFill>
                  <a:schemeClr val="bg1">
                    <a:lumMod val="65000"/>
                  </a:schemeClr>
                </a:solidFill>
              </a:rPr>
              <a:t>	</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smtClean="0"/>
              <a:t>7/06   </a:t>
            </a:r>
            <a:r>
              <a:rPr lang="ja-JP" altLang="en-US" sz="1800" dirty="0" smtClean="0"/>
              <a:t>画像処理演習</a:t>
            </a:r>
            <a:r>
              <a:rPr lang="en-US" altLang="ja-JP" sz="1800" dirty="0" smtClean="0"/>
              <a:t>	: ImageJ</a:t>
            </a:r>
            <a:r>
              <a:rPr lang="ja-JP" altLang="en-US" sz="1800" dirty="0" smtClean="0"/>
              <a:t>を用いた画像処理入門</a:t>
            </a:r>
            <a:r>
              <a:rPr lang="en-US" altLang="ja-JP" sz="1800" dirty="0"/>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15325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smtClean="0">
                <a:sym typeface="Wingdings" panose="05000000000000000000" pitchFamily="2" charset="2"/>
              </a:rPr>
              <a:t>線   </a:t>
            </a:r>
            <a:endParaRPr lang="en-US" altLang="ja-JP" sz="2400" dirty="0" smtClean="0">
              <a:sym typeface="Wingdings" panose="05000000000000000000" pitchFamily="2" charset="2"/>
            </a:endParaRPr>
          </a:p>
          <a:p>
            <a:pPr marL="0" indent="0">
              <a:buNone/>
            </a:pPr>
            <a:r>
              <a:rPr lang="ja-JP" altLang="en-US" sz="2400" dirty="0">
                <a:sym typeface="Wingdings" panose="05000000000000000000" pitchFamily="2" charset="2"/>
              </a:rPr>
              <a:t>　</a:t>
            </a:r>
            <a:r>
              <a:rPr lang="ja-JP" altLang="en-US" sz="2400" dirty="0" smtClean="0">
                <a:sym typeface="Wingdings" panose="05000000000000000000" pitchFamily="2" charset="2"/>
              </a:rPr>
              <a:t>　</a:t>
            </a:r>
            <a:r>
              <a:rPr lang="ja-JP" altLang="en-US" sz="2400" dirty="0" smtClean="0">
                <a:sym typeface="Wingdings" panose="05000000000000000000" pitchFamily="2" charset="2"/>
              </a:rPr>
              <a:t>形</a:t>
            </a:r>
            <a:r>
              <a:rPr lang="ja-JP" altLang="en-US" sz="2400" dirty="0">
                <a:sym typeface="Wingdings" panose="05000000000000000000" pitchFamily="2" charset="2"/>
              </a:rPr>
              <a:t>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r>
              <a:rPr lang="ja-JP" altLang="en-US" dirty="0" smtClean="0"/>
              <a:t>？</a:t>
            </a:r>
            <a:endParaRPr lang="en-US" altLang="ja-JP" dirty="0" smtClean="0"/>
          </a:p>
          <a:p>
            <a:pPr marL="0" indent="0">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次ページより解説します</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681348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6813486" cy="5703810"/>
              </a:xfrm>
              <a:blipFill rotWithShape="0">
                <a:blip r:embed="rId2"/>
                <a:stretch>
                  <a:fillRect l="-1163" t="-855"/>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6090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a:t>
            </a:r>
            <a:r>
              <a:rPr lang="ja-JP" altLang="en-US" sz="2000" dirty="0" smtClean="0"/>
              <a:t>のでこちらに</a:t>
            </a:r>
            <a:r>
              <a:rPr lang="ja-JP" altLang="en-US" sz="2000" dirty="0" smtClean="0"/>
              <a:t>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63"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4" y="5411824"/>
            <a:ext cx="10998819" cy="733270"/>
          </a:xfrm>
        </p:spPr>
        <p:txBody>
          <a:bodyPr>
            <a:normAutofit fontScale="90000"/>
          </a:bodyPr>
          <a:lstStyle/>
          <a:p>
            <a:pPr algn="r"/>
            <a:r>
              <a:rPr kumimoji="1" lang="ja-JP" altLang="en-US" sz="3600" b="1" dirty="0" smtClean="0"/>
              <a:t>補足資料 </a:t>
            </a:r>
            <a:r>
              <a:rPr kumimoji="1" lang="en-US" altLang="ja-JP" sz="3600" b="1" dirty="0" smtClean="0"/>
              <a:t>: back propagation</a:t>
            </a:r>
            <a:br>
              <a:rPr kumimoji="1" lang="en-US" altLang="ja-JP" sz="3600" b="1" dirty="0" smtClean="0"/>
            </a:br>
            <a:r>
              <a:rPr lang="ja-JP" altLang="en-US" sz="2000" dirty="0" smtClean="0"/>
              <a:t>（というか井尻自身のためのメモです）</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Tree>
    <p:extLst>
      <p:ext uri="{BB962C8B-B14F-4D97-AF65-F5344CB8AC3E}">
        <p14:creationId xmlns:p14="http://schemas.microsoft.com/office/powerpoint/2010/main" val="164604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604619"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a:t>
                </a:r>
                <a:r>
                  <a:rPr lang="ja-JP" altLang="en-US" sz="2000" b="1" dirty="0">
                    <a:latin typeface="Times New Roman" panose="02020603050405020304" pitchFamily="18" charset="0"/>
                    <a:cs typeface="Times New Roman" panose="02020603050405020304" pitchFamily="18" charset="0"/>
                  </a:rPr>
                  <a:t>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a:t>
                </a:r>
                <a:r>
                  <a:rPr lang="ja-JP" altLang="en-US" sz="1800" dirty="0">
                    <a:latin typeface="Times New Roman" panose="02020603050405020304" pitchFamily="18" charset="0"/>
                    <a:cs typeface="Times New Roman" panose="02020603050405020304" pitchFamily="18" charset="0"/>
                  </a:rPr>
                  <a:t>ずつ</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604619" cy="5143499"/>
              </a:xfrm>
              <a:blipFill rotWithShape="0">
                <a:blip r:embed="rId2"/>
                <a:stretch>
                  <a:fillRect l="-1016" t="-1066" r="-739"/>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Tree>
    <p:extLst>
      <p:ext uri="{BB962C8B-B14F-4D97-AF65-F5344CB8AC3E}">
        <p14:creationId xmlns:p14="http://schemas.microsoft.com/office/powerpoint/2010/main" val="2816419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r>
                  <a:rPr kumimoji="1" lang="ja-JP" altLang="en-US" sz="2400" b="1" dirty="0" smtClean="0">
                    <a:latin typeface="Times New Roman" panose="02020603050405020304" pitchFamily="18" charset="0"/>
                    <a:cs typeface="Times New Roman" panose="02020603050405020304" pitchFamily="18" charset="0"/>
                  </a:rPr>
                  <a:t>の更新について</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Tree>
    <p:extLst>
      <p:ext uri="{BB962C8B-B14F-4D97-AF65-F5344CB8AC3E}">
        <p14:creationId xmlns:p14="http://schemas.microsoft.com/office/powerpoint/2010/main" val="2945304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Tree>
    <p:extLst>
      <p:ext uri="{BB962C8B-B14F-4D97-AF65-F5344CB8AC3E}">
        <p14:creationId xmlns:p14="http://schemas.microsoft.com/office/powerpoint/2010/main" val="3032958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315970" y="3923651"/>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他変数関数の連鎖律を利用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315970" y="3923651"/>
                <a:ext cx="3886513" cy="2618537"/>
              </a:xfrm>
              <a:prstGeom prst="rect">
                <a:avLst/>
              </a:prstGeom>
              <a:blipFill rotWithShape="0">
                <a:blip r:embed="rId7"/>
                <a:stretch>
                  <a:fillRect l="-1567" r="-940"/>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Tree>
    <p:extLst>
      <p:ext uri="{BB962C8B-B14F-4D97-AF65-F5344CB8AC3E}">
        <p14:creationId xmlns:p14="http://schemas.microsoft.com/office/powerpoint/2010/main" val="418826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彩度</a:t>
            </a: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平均彩度と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14139</TotalTime>
  <Words>3374</Words>
  <Application>Microsoft Office PowerPoint</Application>
  <PresentationFormat>ワイド画面</PresentationFormat>
  <Paragraphs>958</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デジタルメディア処理２、2017（前期）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補足資料 : back propagation （というか井尻自身のためのメモです）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420</cp:revision>
  <dcterms:created xsi:type="dcterms:W3CDTF">2017-01-19T02:23:36Z</dcterms:created>
  <dcterms:modified xsi:type="dcterms:W3CDTF">2017-05-11T12:59:08Z</dcterms:modified>
</cp:coreProperties>
</file>