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9" r:id="rId2"/>
    <p:sldId id="333" r:id="rId3"/>
    <p:sldId id="334" r:id="rId4"/>
    <p:sldId id="278" r:id="rId5"/>
    <p:sldId id="279" r:id="rId6"/>
    <p:sldId id="280" r:id="rId7"/>
    <p:sldId id="335" r:id="rId8"/>
    <p:sldId id="336" r:id="rId9"/>
    <p:sldId id="281" r:id="rId10"/>
    <p:sldId id="283" r:id="rId11"/>
    <p:sldId id="288" r:id="rId12"/>
    <p:sldId id="289" r:id="rId13"/>
    <p:sldId id="286" r:id="rId14"/>
    <p:sldId id="331" r:id="rId15"/>
    <p:sldId id="332" r:id="rId16"/>
    <p:sldId id="293" r:id="rId17"/>
    <p:sldId id="294" r:id="rId18"/>
    <p:sldId id="295" r:id="rId19"/>
    <p:sldId id="307" r:id="rId20"/>
    <p:sldId id="308" r:id="rId21"/>
    <p:sldId id="309" r:id="rId22"/>
    <p:sldId id="311" r:id="rId23"/>
    <p:sldId id="310" r:id="rId24"/>
    <p:sldId id="302" r:id="rId25"/>
    <p:sldId id="301" r:id="rId26"/>
    <p:sldId id="304" r:id="rId27"/>
    <p:sldId id="317" r:id="rId28"/>
    <p:sldId id="315" r:id="rId29"/>
    <p:sldId id="313" r:id="rId30"/>
    <p:sldId id="316" r:id="rId31"/>
    <p:sldId id="318" r:id="rId32"/>
    <p:sldId id="320" r:id="rId33"/>
    <p:sldId id="321" r:id="rId34"/>
    <p:sldId id="322" r:id="rId35"/>
    <p:sldId id="319" r:id="rId36"/>
    <p:sldId id="324" r:id="rId37"/>
    <p:sldId id="325" r:id="rId38"/>
    <p:sldId id="326" r:id="rId3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FA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22" autoAdjust="0"/>
    <p:restoredTop sz="45335" autoAdjust="0"/>
  </p:normalViewPr>
  <p:slideViewPr>
    <p:cSldViewPr snapToGrid="0">
      <p:cViewPr varScale="1">
        <p:scale>
          <a:sx n="52" d="100"/>
          <a:sy n="52" d="100"/>
        </p:scale>
        <p:origin x="2904" y="78"/>
      </p:cViewPr>
      <p:guideLst/>
    </p:cSldViewPr>
  </p:slideViewPr>
  <p:notesTextViewPr>
    <p:cViewPr>
      <p:scale>
        <a:sx n="200" d="100"/>
        <a:sy n="2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2017/5/11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前半は線形代数演習</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a:t>
            </a:fld>
            <a:endParaRPr kumimoji="1" lang="ja-JP" altLang="en-US"/>
          </a:p>
        </p:txBody>
      </p:sp>
    </p:spTree>
    <p:extLst>
      <p:ext uri="{BB962C8B-B14F-4D97-AF65-F5344CB8AC3E}">
        <p14:creationId xmlns:p14="http://schemas.microsoft.com/office/powerpoint/2010/main" val="17442185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30</a:t>
            </a:fld>
            <a:endParaRPr kumimoji="1" lang="ja-JP" altLang="en-US"/>
          </a:p>
        </p:txBody>
      </p:sp>
    </p:spTree>
    <p:extLst>
      <p:ext uri="{BB962C8B-B14F-4D97-AF65-F5344CB8AC3E}">
        <p14:creationId xmlns:p14="http://schemas.microsoft.com/office/powerpoint/2010/main" val="39104484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35</a:t>
            </a:fld>
            <a:endParaRPr kumimoji="1" lang="ja-JP" altLang="en-US"/>
          </a:p>
        </p:txBody>
      </p:sp>
    </p:spTree>
    <p:extLst>
      <p:ext uri="{BB962C8B-B14F-4D97-AF65-F5344CB8AC3E}">
        <p14:creationId xmlns:p14="http://schemas.microsoft.com/office/powerpoint/2010/main" val="1484392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36</a:t>
            </a:fld>
            <a:endParaRPr kumimoji="1" lang="ja-JP" altLang="en-US"/>
          </a:p>
        </p:txBody>
      </p:sp>
    </p:spTree>
    <p:extLst>
      <p:ext uri="{BB962C8B-B14F-4D97-AF65-F5344CB8AC3E}">
        <p14:creationId xmlns:p14="http://schemas.microsoft.com/office/powerpoint/2010/main" val="100690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x1        x2            y1*z2 – z1 * y2  </a:t>
            </a:r>
          </a:p>
          <a:p>
            <a:r>
              <a:rPr kumimoji="1" lang="en-US" altLang="ja-JP" dirty="0" smtClean="0"/>
              <a:t>y1   x   y2    =      z1*x2 – x1 * z2</a:t>
            </a:r>
          </a:p>
          <a:p>
            <a:r>
              <a:rPr kumimoji="1" lang="en-US" altLang="ja-JP" dirty="0" smtClean="0"/>
              <a:t>z1        z2</a:t>
            </a:r>
            <a:r>
              <a:rPr kumimoji="1" lang="en-US" altLang="ja-JP" baseline="0" dirty="0" smtClean="0"/>
              <a:t>            x</a:t>
            </a:r>
            <a:r>
              <a:rPr kumimoji="1" lang="en-US" altLang="ja-JP" dirty="0" smtClean="0"/>
              <a:t>1*y2 – y1 * x2</a:t>
            </a:r>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663940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9</a:t>
            </a:fld>
            <a:endParaRPr kumimoji="1" lang="ja-JP" altLang="en-US"/>
          </a:p>
        </p:txBody>
      </p:sp>
    </p:spTree>
    <p:extLst>
      <p:ext uri="{BB962C8B-B14F-4D97-AF65-F5344CB8AC3E}">
        <p14:creationId xmlns:p14="http://schemas.microsoft.com/office/powerpoint/2010/main" val="2408604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90478">
                  <a:defRPr/>
                </a:pPr>
                <a14:m>
                  <m:oMath xmlns:m="http://schemas.openxmlformats.org/officeDocument/2006/math">
                    <m:sSup>
                      <m:sSupPr>
                        <m:ctrlPr>
                          <a:rPr lang="ja-JP" altLang="ja-JP" sz="1300" i="1">
                            <a:latin typeface="Cambria Math" panose="02040503050406030204" pitchFamily="18" charset="0"/>
                          </a:rPr>
                        </m:ctrlPr>
                      </m:sSupPr>
                      <m:e>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1</m:t>
                                  </m:r>
                                </m:e>
                                <m:e>
                                  <m:r>
                                    <a:rPr lang="en-US" altLang="ja-JP" sz="1300" i="1">
                                      <a:latin typeface="Cambria Math" panose="02040503050406030204" pitchFamily="18" charset="0"/>
                                    </a:rPr>
                                    <m:t>2</m:t>
                                  </m:r>
                                </m:e>
                              </m:mr>
                              <m:mr>
                                <m:e>
                                  <m:r>
                                    <a:rPr lang="en-US" altLang="ja-JP" sz="1300" i="1">
                                      <a:latin typeface="Cambria Math" panose="02040503050406030204" pitchFamily="18" charset="0"/>
                                    </a:rPr>
                                    <m:t>1</m:t>
                                  </m:r>
                                </m:e>
                                <m:e>
                                  <m:r>
                                    <a:rPr lang="en-US" altLang="ja-JP" sz="1300" i="1">
                                      <a:latin typeface="Cambria Math" panose="02040503050406030204" pitchFamily="18" charset="0"/>
                                    </a:rPr>
                                    <m:t>3</m:t>
                                  </m:r>
                                </m:e>
                              </m:mr>
                            </m:m>
                          </m:e>
                        </m:d>
                      </m:e>
                      <m:sup>
                        <m:r>
                          <a:rPr lang="en-US" altLang="ja-JP" sz="1300" i="1">
                            <a:latin typeface="Cambria Math" panose="02040503050406030204" pitchFamily="18" charset="0"/>
                          </a:rPr>
                          <m:t>−1</m:t>
                        </m:r>
                      </m:sup>
                    </m:sSup>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2</m:t>
                              </m:r>
                            </m:e>
                            <m:e>
                              <m:r>
                                <a:rPr lang="en-US" altLang="ja-JP" sz="1300" i="1">
                                  <a:latin typeface="Cambria Math" panose="02040503050406030204" pitchFamily="18" charset="0"/>
                                </a:rPr>
                                <m:t>−1</m:t>
                              </m:r>
                            </m:e>
                          </m:mr>
                          <m:mr>
                            <m:e>
                              <m:f>
                                <m:fPr>
                                  <m:ctrlPr>
                                    <a:rPr lang="ja-JP" altLang="ja-JP" sz="1300" i="1">
                                      <a:latin typeface="Cambria Math" panose="02040503050406030204" pitchFamily="18" charset="0"/>
                                    </a:rPr>
                                  </m:ctrlPr>
                                </m:fPr>
                                <m:num>
                                  <m:r>
                                    <a:rPr lang="en-US" altLang="ja-JP" sz="1300" i="1">
                                      <a:latin typeface="Cambria Math" panose="02040503050406030204" pitchFamily="18" charset="0"/>
                                    </a:rPr>
                                    <m:t>3</m:t>
                                  </m:r>
                                </m:num>
                                <m:den>
                                  <m:r>
                                    <a:rPr lang="en-US" altLang="ja-JP" sz="1300" i="1">
                                      <a:latin typeface="Cambria Math" panose="02040503050406030204" pitchFamily="18" charset="0"/>
                                    </a:rPr>
                                    <m:t>2</m:t>
                                  </m:r>
                                </m:den>
                              </m:f>
                            </m:e>
                            <m:e>
                              <m:r>
                                <a:rPr lang="en-US" altLang="ja-JP" sz="1300" i="1">
                                  <a:latin typeface="Cambria Math" panose="02040503050406030204" pitchFamily="18" charset="0"/>
                                </a:rPr>
                                <m:t>−</m:t>
                              </m:r>
                              <m:f>
                                <m:fPr>
                                  <m:ctrlPr>
                                    <a:rPr lang="ja-JP" altLang="ja-JP" sz="1300" i="1">
                                      <a:latin typeface="Cambria Math" panose="02040503050406030204" pitchFamily="18" charset="0"/>
                                    </a:rPr>
                                  </m:ctrlPr>
                                </m:fPr>
                                <m:num>
                                  <m:r>
                                    <a:rPr lang="en-US" altLang="ja-JP" sz="1300" i="1">
                                      <a:latin typeface="Cambria Math" panose="02040503050406030204" pitchFamily="18" charset="0"/>
                                    </a:rPr>
                                    <m:t>1</m:t>
                                  </m:r>
                                </m:num>
                                <m:den>
                                  <m:r>
                                    <a:rPr lang="en-US" altLang="ja-JP" sz="1300" i="1">
                                      <a:latin typeface="Cambria Math" panose="02040503050406030204" pitchFamily="18" charset="0"/>
                                    </a:rPr>
                                    <m:t>2</m:t>
                                  </m:r>
                                </m:den>
                              </m:f>
                            </m:e>
                          </m:mr>
                        </m:m>
                      </m:e>
                    </m:d>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1</m:t>
                              </m:r>
                            </m:e>
                            <m:e>
                              <m:r>
                                <a:rPr lang="en-US" altLang="ja-JP" sz="1300" i="1">
                                  <a:latin typeface="Cambria Math" panose="02040503050406030204" pitchFamily="18" charset="0"/>
                                </a:rPr>
                                <m:t>2</m:t>
                              </m:r>
                            </m:e>
                          </m:mr>
                          <m:mr>
                            <m:e>
                              <m:r>
                                <a:rPr lang="en-US" altLang="ja-JP" sz="1300" i="1">
                                  <a:latin typeface="Cambria Math" panose="02040503050406030204" pitchFamily="18" charset="0"/>
                                </a:rPr>
                                <m:t>1</m:t>
                              </m:r>
                            </m:e>
                            <m:e>
                              <m:r>
                                <a:rPr lang="en-US" altLang="ja-JP" sz="1300" i="1">
                                  <a:latin typeface="Cambria Math" panose="02040503050406030204" pitchFamily="18" charset="0"/>
                                </a:rPr>
                                <m:t>3</m:t>
                              </m:r>
                            </m:e>
                          </m:mr>
                        </m:m>
                      </m:e>
                    </m:d>
                    <m:r>
                      <a:rPr lang="en-US" altLang="ja-JP" sz="1300" i="1">
                        <a:latin typeface="Cambria Math" panose="02040503050406030204" pitchFamily="18" charset="0"/>
                      </a:rPr>
                      <m:t>=</m:t>
                    </m:r>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1</m:t>
                              </m:r>
                            </m:e>
                            <m:e>
                              <m:r>
                                <a:rPr lang="en-US" altLang="ja-JP" sz="1300" i="1">
                                  <a:latin typeface="Cambria Math" panose="02040503050406030204" pitchFamily="18" charset="0"/>
                                </a:rPr>
                                <m:t>0</m:t>
                              </m:r>
                            </m:e>
                          </m:mr>
                          <m:mr>
                            <m:e>
                              <m:r>
                                <a:rPr lang="en-US" altLang="ja-JP" sz="1300" i="1">
                                  <a:latin typeface="Cambria Math" panose="02040503050406030204" pitchFamily="18" charset="0"/>
                                </a:rPr>
                                <m:t>0</m:t>
                              </m:r>
                            </m:e>
                            <m:e>
                              <m:f>
                                <m:fPr>
                                  <m:ctrlPr>
                                    <a:rPr lang="ja-JP" altLang="ja-JP" sz="1300" i="1">
                                      <a:latin typeface="Cambria Math" panose="02040503050406030204" pitchFamily="18" charset="0"/>
                                    </a:rPr>
                                  </m:ctrlPr>
                                </m:fPr>
                                <m:num>
                                  <m:r>
                                    <a:rPr lang="en-US" altLang="ja-JP" sz="1300" i="1">
                                      <a:latin typeface="Cambria Math" panose="02040503050406030204" pitchFamily="18" charset="0"/>
                                    </a:rPr>
                                    <m:t>1</m:t>
                                  </m:r>
                                </m:num>
                                <m:den>
                                  <m:r>
                                    <a:rPr lang="en-US" altLang="ja-JP" sz="1300" i="1">
                                      <a:latin typeface="Cambria Math" panose="02040503050406030204" pitchFamily="18" charset="0"/>
                                    </a:rPr>
                                    <m:t>2</m:t>
                                  </m:r>
                                </m:den>
                              </m:f>
                            </m:e>
                          </m:mr>
                        </m:m>
                      </m:e>
                    </m:d>
                  </m:oMath>
                </a14:m>
                <a:r>
                  <a:rPr lang="en-US" altLang="ja-JP" sz="1300" dirty="0"/>
                  <a:t> </a:t>
                </a:r>
              </a:p>
              <a:p>
                <a:pPr defTabSz="990478">
                  <a:defRPr/>
                </a:pPr>
                <a:endParaRPr lang="ja-JP" altLang="ja-JP" sz="1300" dirty="0"/>
              </a:p>
              <a:p>
                <a14:m>
                  <m:oMath xmlns:m="http://schemas.openxmlformats.org/officeDocument/2006/math">
                    <m:d>
                      <m:dPr>
                        <m:ctrlPr>
                          <a:rPr lang="en-US" altLang="ja-JP" sz="1300" i="1">
                            <a:latin typeface="Cambria Math" panose="02040503050406030204" pitchFamily="18" charset="0"/>
                          </a:rPr>
                        </m:ctrlPr>
                      </m:dPr>
                      <m:e>
                        <m:m>
                          <m:mPr>
                            <m:mcs>
                              <m:mc>
                                <m:mcPr>
                                  <m:count m:val="3"/>
                                  <m:mcJc m:val="center"/>
                                </m:mcPr>
                              </m:mc>
                            </m:mcs>
                            <m:ctrlPr>
                              <a:rPr lang="en-US" altLang="ja-JP" sz="1300" i="1">
                                <a:latin typeface="Cambria Math" panose="02040503050406030204" pitchFamily="18" charset="0"/>
                              </a:rPr>
                            </m:ctrlPr>
                          </m:mPr>
                          <m:mr>
                            <m:e>
                              <m:r>
                                <m:rPr>
                                  <m:brk m:alnAt="7"/>
                                </m:rPr>
                                <a:rPr lang="en-US" altLang="ja-JP" sz="1300" i="1">
                                  <a:latin typeface="Cambria Math" panose="02040503050406030204" pitchFamily="18" charset="0"/>
                                </a:rPr>
                                <m:t>3</m:t>
                              </m:r>
                            </m:e>
                            <m:e>
                              <m:r>
                                <a:rPr lang="en-US" altLang="ja-JP" sz="1300" i="1">
                                  <a:latin typeface="Cambria Math" panose="02040503050406030204" pitchFamily="18" charset="0"/>
                                </a:rPr>
                                <m:t>0</m:t>
                              </m:r>
                            </m:e>
                            <m:e>
                              <m:r>
                                <a:rPr lang="en-US" altLang="ja-JP" sz="1300" i="1">
                                  <a:latin typeface="Cambria Math" panose="02040503050406030204" pitchFamily="18" charset="0"/>
                                </a:rPr>
                                <m:t>−2</m:t>
                              </m:r>
                            </m:e>
                          </m:mr>
                          <m:mr>
                            <m:e>
                              <m:r>
                                <a:rPr lang="en-US" altLang="ja-JP" sz="1300" i="1">
                                  <a:latin typeface="Cambria Math" panose="02040503050406030204" pitchFamily="18" charset="0"/>
                                </a:rPr>
                                <m:t>0</m:t>
                              </m:r>
                            </m:e>
                            <m:e>
                              <m:r>
                                <a:rPr lang="en-US" altLang="ja-JP" sz="1300" i="1">
                                  <a:latin typeface="Cambria Math" panose="02040503050406030204" pitchFamily="18" charset="0"/>
                                </a:rPr>
                                <m:t>3</m:t>
                              </m:r>
                            </m:e>
                            <m:e>
                              <m:r>
                                <a:rPr lang="en-US" altLang="ja-JP" sz="1300" i="1">
                                  <a:latin typeface="Cambria Math" panose="02040503050406030204" pitchFamily="18" charset="0"/>
                                </a:rPr>
                                <m:t>0</m:t>
                              </m:r>
                            </m:e>
                          </m:mr>
                          <m:mr>
                            <m:e>
                              <m:r>
                                <a:rPr lang="en-US" altLang="ja-JP" sz="1300" i="1">
                                  <a:latin typeface="Cambria Math" panose="02040503050406030204" pitchFamily="18" charset="0"/>
                                </a:rPr>
                                <m:t>1</m:t>
                              </m:r>
                            </m:e>
                            <m:e>
                              <m:r>
                                <a:rPr lang="en-US" altLang="ja-JP" sz="1300" i="1">
                                  <a:latin typeface="Cambria Math" panose="02040503050406030204" pitchFamily="18" charset="0"/>
                                </a:rPr>
                                <m:t>0</m:t>
                              </m:r>
                            </m:e>
                            <m:e>
                              <m:r>
                                <a:rPr lang="en-US" altLang="ja-JP" sz="1300" i="1">
                                  <a:latin typeface="Cambria Math" panose="02040503050406030204" pitchFamily="18" charset="0"/>
                                </a:rPr>
                                <m:t>0</m:t>
                              </m:r>
                            </m:e>
                          </m:mr>
                        </m:m>
                      </m:e>
                    </m:d>
                  </m:oMath>
                </a14:m>
                <a:r>
                  <a:rPr kumimoji="1" lang="ja-JP" altLang="en-US" dirty="0" smtClean="0"/>
                  <a:t>　固有値</a:t>
                </a:r>
                <a:r>
                  <a:rPr kumimoji="1" lang="en-US" altLang="ja-JP" dirty="0" smtClean="0"/>
                  <a:t>, 1,2,3, </a:t>
                </a:r>
                <a:r>
                  <a:rPr kumimoji="1" lang="ja-JP" altLang="en-US" dirty="0" smtClean="0"/>
                  <a:t>固有ベクトル　</a:t>
                </a:r>
                <a:r>
                  <a:rPr kumimoji="1" lang="en-US" altLang="ja-JP" dirty="0" smtClean="0"/>
                  <a:t>(1 0 1) (2 0 1) (0 1 0) </a:t>
                </a:r>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1&amp;2@1&amp;3))</a:t>
                </a:r>
                <a:r>
                  <a:rPr kumimoji="1" lang="ja-JP" altLang="ja-JP" sz="1200" i="0" kern="1200" smtClean="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−1</a:t>
                </a:r>
                <a:r>
                  <a:rPr kumimoji="1" lang="ja-JP" altLang="ja-JP" sz="1200" i="0" kern="1200" smtClean="0">
                    <a:solidFill>
                      <a:schemeClr val="tx1"/>
                    </a:solidFill>
                    <a:effectLst/>
                    <a:latin typeface="+mn-lt"/>
                    <a:ea typeface="+mn-ea"/>
                    <a:cs typeface="+mn-cs"/>
                  </a:rPr>
                  <a:t>)</a:t>
                </a:r>
                <a:r>
                  <a:rPr kumimoji="1" lang="ja-JP" altLang="ja-JP" sz="1200" i="0" kern="1200">
                    <a:solidFill>
                      <a:schemeClr val="tx1"/>
                    </a:solidFill>
                    <a:effectLst/>
                    <a:latin typeface="+mn-lt"/>
                    <a:ea typeface="+mn-ea"/>
                    <a:cs typeface="+mn-cs"/>
                  </a:rPr>
                  <a:t> </a:t>
                </a: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2&amp;−1@3</a:t>
                </a:r>
                <a:r>
                  <a:rPr kumimoji="1" lang="ja-JP" altLang="ja-JP" sz="1200" i="0" kern="120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2&amp;−1</a:t>
                </a:r>
                <a:r>
                  <a:rPr kumimoji="1" lang="ja-JP" altLang="ja-JP" sz="1200" i="0" kern="120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2))</a:t>
                </a: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1&amp;2@1&amp;3))=</a:t>
                </a: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1&amp;0@0&amp;1</a:t>
                </a:r>
                <a:r>
                  <a:rPr kumimoji="1" lang="ja-JP" altLang="ja-JP" sz="1200" i="0" kern="120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2))</a:t>
                </a:r>
                <a:r>
                  <a:rPr kumimoji="1" lang="en-US" altLang="ja-JP"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a:solidFill>
                    <a:schemeClr val="tx1"/>
                  </a:solidFill>
                  <a:effectLst/>
                  <a:latin typeface="+mn-lt"/>
                  <a:ea typeface="+mn-ea"/>
                  <a:cs typeface="+mn-cs"/>
                </a:endParaRPr>
              </a:p>
              <a:p>
                <a:r>
                  <a:rPr lang="en-US" altLang="ja-JP" sz="1200" i="0" smtClean="0">
                    <a:latin typeface="Cambria Math" panose="02040503050406030204" pitchFamily="18" charset="0"/>
                  </a:rPr>
                  <a:t>(■8(</a:t>
                </a:r>
                <a:r>
                  <a:rPr lang="en-US" altLang="ja-JP" sz="1200" b="0" i="0" smtClean="0">
                    <a:latin typeface="Cambria Math" panose="02040503050406030204" pitchFamily="18" charset="0"/>
                  </a:rPr>
                  <a:t>3&amp;0&amp;−2@0&amp;3&amp;0@1&amp;0&amp;0))</a:t>
                </a:r>
                <a:r>
                  <a:rPr kumimoji="1" lang="ja-JP" altLang="en-US" dirty="0" smtClean="0"/>
                  <a:t>　固有値</a:t>
                </a:r>
                <a:r>
                  <a:rPr kumimoji="1" lang="en-US" altLang="ja-JP" dirty="0" smtClean="0"/>
                  <a:t>, 1,2,3, </a:t>
                </a:r>
                <a:r>
                  <a:rPr kumimoji="1" lang="ja-JP" altLang="en-US" dirty="0" smtClean="0"/>
                  <a:t>固有ベクトル　</a:t>
                </a:r>
                <a:r>
                  <a:rPr kumimoji="1" lang="en-US" altLang="ja-JP" dirty="0" smtClean="0"/>
                  <a:t>(1 0 1) (2 0 1) (0 1 0) </a:t>
                </a:r>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10</a:t>
            </a:fld>
            <a:endParaRPr kumimoji="1" lang="ja-JP" altLang="en-US"/>
          </a:p>
        </p:txBody>
      </p:sp>
    </p:spTree>
    <p:extLst>
      <p:ext uri="{BB962C8B-B14F-4D97-AF65-F5344CB8AC3E}">
        <p14:creationId xmlns:p14="http://schemas.microsoft.com/office/powerpoint/2010/main" val="23267697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pPr defTabSz="990478">
                  <a:defRPr/>
                </a:pPr>
                <a14:m>
                  <m:oMath xmlns:m="http://schemas.openxmlformats.org/officeDocument/2006/math">
                    <m:sSup>
                      <m:sSupPr>
                        <m:ctrlPr>
                          <a:rPr lang="ja-JP" altLang="ja-JP" sz="1300" i="1">
                            <a:latin typeface="Cambria Math" panose="02040503050406030204" pitchFamily="18" charset="0"/>
                          </a:rPr>
                        </m:ctrlPr>
                      </m:sSupPr>
                      <m:e>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1</m:t>
                                  </m:r>
                                </m:e>
                                <m:e>
                                  <m:r>
                                    <a:rPr lang="en-US" altLang="ja-JP" sz="1300" i="1">
                                      <a:latin typeface="Cambria Math" panose="02040503050406030204" pitchFamily="18" charset="0"/>
                                    </a:rPr>
                                    <m:t>2</m:t>
                                  </m:r>
                                </m:e>
                              </m:mr>
                              <m:mr>
                                <m:e>
                                  <m:r>
                                    <a:rPr lang="en-US" altLang="ja-JP" sz="1300" i="1">
                                      <a:latin typeface="Cambria Math" panose="02040503050406030204" pitchFamily="18" charset="0"/>
                                    </a:rPr>
                                    <m:t>1</m:t>
                                  </m:r>
                                </m:e>
                                <m:e>
                                  <m:r>
                                    <a:rPr lang="en-US" altLang="ja-JP" sz="1300" i="1">
                                      <a:latin typeface="Cambria Math" panose="02040503050406030204" pitchFamily="18" charset="0"/>
                                    </a:rPr>
                                    <m:t>3</m:t>
                                  </m:r>
                                </m:e>
                              </m:mr>
                            </m:m>
                          </m:e>
                        </m:d>
                      </m:e>
                      <m:sup>
                        <m:r>
                          <a:rPr lang="en-US" altLang="ja-JP" sz="1300" i="1">
                            <a:latin typeface="Cambria Math" panose="02040503050406030204" pitchFamily="18" charset="0"/>
                          </a:rPr>
                          <m:t>−1</m:t>
                        </m:r>
                      </m:sup>
                    </m:sSup>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2</m:t>
                              </m:r>
                            </m:e>
                            <m:e>
                              <m:r>
                                <a:rPr lang="en-US" altLang="ja-JP" sz="1300" i="1">
                                  <a:latin typeface="Cambria Math" panose="02040503050406030204" pitchFamily="18" charset="0"/>
                                </a:rPr>
                                <m:t>−1</m:t>
                              </m:r>
                            </m:e>
                          </m:mr>
                          <m:mr>
                            <m:e>
                              <m:f>
                                <m:fPr>
                                  <m:ctrlPr>
                                    <a:rPr lang="ja-JP" altLang="ja-JP" sz="1300" i="1">
                                      <a:latin typeface="Cambria Math" panose="02040503050406030204" pitchFamily="18" charset="0"/>
                                    </a:rPr>
                                  </m:ctrlPr>
                                </m:fPr>
                                <m:num>
                                  <m:r>
                                    <a:rPr lang="en-US" altLang="ja-JP" sz="1300" i="1">
                                      <a:latin typeface="Cambria Math" panose="02040503050406030204" pitchFamily="18" charset="0"/>
                                    </a:rPr>
                                    <m:t>3</m:t>
                                  </m:r>
                                </m:num>
                                <m:den>
                                  <m:r>
                                    <a:rPr lang="en-US" altLang="ja-JP" sz="1300" i="1">
                                      <a:latin typeface="Cambria Math" panose="02040503050406030204" pitchFamily="18" charset="0"/>
                                    </a:rPr>
                                    <m:t>2</m:t>
                                  </m:r>
                                </m:den>
                              </m:f>
                            </m:e>
                            <m:e>
                              <m:r>
                                <a:rPr lang="en-US" altLang="ja-JP" sz="1300" i="1">
                                  <a:latin typeface="Cambria Math" panose="02040503050406030204" pitchFamily="18" charset="0"/>
                                </a:rPr>
                                <m:t>−</m:t>
                              </m:r>
                              <m:f>
                                <m:fPr>
                                  <m:ctrlPr>
                                    <a:rPr lang="ja-JP" altLang="ja-JP" sz="1300" i="1">
                                      <a:latin typeface="Cambria Math" panose="02040503050406030204" pitchFamily="18" charset="0"/>
                                    </a:rPr>
                                  </m:ctrlPr>
                                </m:fPr>
                                <m:num>
                                  <m:r>
                                    <a:rPr lang="en-US" altLang="ja-JP" sz="1300" i="1">
                                      <a:latin typeface="Cambria Math" panose="02040503050406030204" pitchFamily="18" charset="0"/>
                                    </a:rPr>
                                    <m:t>1</m:t>
                                  </m:r>
                                </m:num>
                                <m:den>
                                  <m:r>
                                    <a:rPr lang="en-US" altLang="ja-JP" sz="1300" i="1">
                                      <a:latin typeface="Cambria Math" panose="02040503050406030204" pitchFamily="18" charset="0"/>
                                    </a:rPr>
                                    <m:t>2</m:t>
                                  </m:r>
                                </m:den>
                              </m:f>
                            </m:e>
                          </m:mr>
                        </m:m>
                      </m:e>
                    </m:d>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1</m:t>
                              </m:r>
                            </m:e>
                            <m:e>
                              <m:r>
                                <a:rPr lang="en-US" altLang="ja-JP" sz="1300" i="1">
                                  <a:latin typeface="Cambria Math" panose="02040503050406030204" pitchFamily="18" charset="0"/>
                                </a:rPr>
                                <m:t>2</m:t>
                              </m:r>
                            </m:e>
                          </m:mr>
                          <m:mr>
                            <m:e>
                              <m:r>
                                <a:rPr lang="en-US" altLang="ja-JP" sz="1300" i="1">
                                  <a:latin typeface="Cambria Math" panose="02040503050406030204" pitchFamily="18" charset="0"/>
                                </a:rPr>
                                <m:t>1</m:t>
                              </m:r>
                            </m:e>
                            <m:e>
                              <m:r>
                                <a:rPr lang="en-US" altLang="ja-JP" sz="1300" i="1">
                                  <a:latin typeface="Cambria Math" panose="02040503050406030204" pitchFamily="18" charset="0"/>
                                </a:rPr>
                                <m:t>3</m:t>
                              </m:r>
                            </m:e>
                          </m:mr>
                        </m:m>
                      </m:e>
                    </m:d>
                    <m:r>
                      <a:rPr lang="en-US" altLang="ja-JP" sz="1300" i="1">
                        <a:latin typeface="Cambria Math" panose="02040503050406030204" pitchFamily="18" charset="0"/>
                      </a:rPr>
                      <m:t>=</m:t>
                    </m:r>
                    <m:d>
                      <m:dPr>
                        <m:ctrlPr>
                          <a:rPr lang="ja-JP" altLang="ja-JP" sz="1300" i="1">
                            <a:latin typeface="Cambria Math" panose="02040503050406030204" pitchFamily="18" charset="0"/>
                          </a:rPr>
                        </m:ctrlPr>
                      </m:dPr>
                      <m:e>
                        <m:m>
                          <m:mPr>
                            <m:mcs>
                              <m:mc>
                                <m:mcPr>
                                  <m:count m:val="2"/>
                                  <m:mcJc m:val="center"/>
                                </m:mcPr>
                              </m:mc>
                            </m:mcs>
                            <m:ctrlPr>
                              <a:rPr lang="ja-JP" altLang="ja-JP" sz="1300" i="1">
                                <a:latin typeface="Cambria Math" panose="02040503050406030204" pitchFamily="18" charset="0"/>
                              </a:rPr>
                            </m:ctrlPr>
                          </m:mPr>
                          <m:mr>
                            <m:e>
                              <m:r>
                                <a:rPr lang="en-US" altLang="ja-JP" sz="1300" i="1">
                                  <a:latin typeface="Cambria Math" panose="02040503050406030204" pitchFamily="18" charset="0"/>
                                </a:rPr>
                                <m:t>1</m:t>
                              </m:r>
                            </m:e>
                            <m:e>
                              <m:r>
                                <a:rPr lang="en-US" altLang="ja-JP" sz="1300" i="1">
                                  <a:latin typeface="Cambria Math" panose="02040503050406030204" pitchFamily="18" charset="0"/>
                                </a:rPr>
                                <m:t>0</m:t>
                              </m:r>
                            </m:e>
                          </m:mr>
                          <m:mr>
                            <m:e>
                              <m:r>
                                <a:rPr lang="en-US" altLang="ja-JP" sz="1300" i="1">
                                  <a:latin typeface="Cambria Math" panose="02040503050406030204" pitchFamily="18" charset="0"/>
                                </a:rPr>
                                <m:t>0</m:t>
                              </m:r>
                            </m:e>
                            <m:e>
                              <m:f>
                                <m:fPr>
                                  <m:ctrlPr>
                                    <a:rPr lang="ja-JP" altLang="ja-JP" sz="1300" i="1">
                                      <a:latin typeface="Cambria Math" panose="02040503050406030204" pitchFamily="18" charset="0"/>
                                    </a:rPr>
                                  </m:ctrlPr>
                                </m:fPr>
                                <m:num>
                                  <m:r>
                                    <a:rPr lang="en-US" altLang="ja-JP" sz="1300" i="1">
                                      <a:latin typeface="Cambria Math" panose="02040503050406030204" pitchFamily="18" charset="0"/>
                                    </a:rPr>
                                    <m:t>1</m:t>
                                  </m:r>
                                </m:num>
                                <m:den>
                                  <m:r>
                                    <a:rPr lang="en-US" altLang="ja-JP" sz="1300" i="1">
                                      <a:latin typeface="Cambria Math" panose="02040503050406030204" pitchFamily="18" charset="0"/>
                                    </a:rPr>
                                    <m:t>2</m:t>
                                  </m:r>
                                </m:den>
                              </m:f>
                            </m:e>
                          </m:mr>
                        </m:m>
                      </m:e>
                    </m:d>
                  </m:oMath>
                </a14:m>
                <a:r>
                  <a:rPr lang="en-US" altLang="ja-JP" sz="1300" dirty="0"/>
                  <a:t> </a:t>
                </a:r>
              </a:p>
              <a:p>
                <a:pPr defTabSz="990478">
                  <a:defRPr/>
                </a:pPr>
                <a:endParaRPr lang="ja-JP" altLang="ja-JP" sz="1300" dirty="0"/>
              </a:p>
              <a:p>
                <a14:m>
                  <m:oMath xmlns:m="http://schemas.openxmlformats.org/officeDocument/2006/math">
                    <m:d>
                      <m:dPr>
                        <m:ctrlPr>
                          <a:rPr lang="en-US" altLang="ja-JP" sz="1300" i="1">
                            <a:latin typeface="Cambria Math" panose="02040503050406030204" pitchFamily="18" charset="0"/>
                          </a:rPr>
                        </m:ctrlPr>
                      </m:dPr>
                      <m:e>
                        <m:m>
                          <m:mPr>
                            <m:mcs>
                              <m:mc>
                                <m:mcPr>
                                  <m:count m:val="3"/>
                                  <m:mcJc m:val="center"/>
                                </m:mcPr>
                              </m:mc>
                            </m:mcs>
                            <m:ctrlPr>
                              <a:rPr lang="en-US" altLang="ja-JP" sz="1300" i="1">
                                <a:latin typeface="Cambria Math" panose="02040503050406030204" pitchFamily="18" charset="0"/>
                              </a:rPr>
                            </m:ctrlPr>
                          </m:mPr>
                          <m:mr>
                            <m:e>
                              <m:r>
                                <m:rPr>
                                  <m:brk m:alnAt="7"/>
                                </m:rPr>
                                <a:rPr lang="en-US" altLang="ja-JP" sz="1300" i="1">
                                  <a:latin typeface="Cambria Math" panose="02040503050406030204" pitchFamily="18" charset="0"/>
                                </a:rPr>
                                <m:t>3</m:t>
                              </m:r>
                            </m:e>
                            <m:e>
                              <m:r>
                                <a:rPr lang="en-US" altLang="ja-JP" sz="1300" i="1">
                                  <a:latin typeface="Cambria Math" panose="02040503050406030204" pitchFamily="18" charset="0"/>
                                </a:rPr>
                                <m:t>0</m:t>
                              </m:r>
                            </m:e>
                            <m:e>
                              <m:r>
                                <a:rPr lang="en-US" altLang="ja-JP" sz="1300" i="1">
                                  <a:latin typeface="Cambria Math" panose="02040503050406030204" pitchFamily="18" charset="0"/>
                                </a:rPr>
                                <m:t>−2</m:t>
                              </m:r>
                            </m:e>
                          </m:mr>
                          <m:mr>
                            <m:e>
                              <m:r>
                                <a:rPr lang="en-US" altLang="ja-JP" sz="1300" i="1">
                                  <a:latin typeface="Cambria Math" panose="02040503050406030204" pitchFamily="18" charset="0"/>
                                </a:rPr>
                                <m:t>0</m:t>
                              </m:r>
                            </m:e>
                            <m:e>
                              <m:r>
                                <a:rPr lang="en-US" altLang="ja-JP" sz="1300" i="1">
                                  <a:latin typeface="Cambria Math" panose="02040503050406030204" pitchFamily="18" charset="0"/>
                                </a:rPr>
                                <m:t>3</m:t>
                              </m:r>
                            </m:e>
                            <m:e>
                              <m:r>
                                <a:rPr lang="en-US" altLang="ja-JP" sz="1300" i="1">
                                  <a:latin typeface="Cambria Math" panose="02040503050406030204" pitchFamily="18" charset="0"/>
                                </a:rPr>
                                <m:t>0</m:t>
                              </m:r>
                            </m:e>
                          </m:mr>
                          <m:mr>
                            <m:e>
                              <m:r>
                                <a:rPr lang="en-US" altLang="ja-JP" sz="1300" i="1">
                                  <a:latin typeface="Cambria Math" panose="02040503050406030204" pitchFamily="18" charset="0"/>
                                </a:rPr>
                                <m:t>1</m:t>
                              </m:r>
                            </m:e>
                            <m:e>
                              <m:r>
                                <a:rPr lang="en-US" altLang="ja-JP" sz="1300" i="1">
                                  <a:latin typeface="Cambria Math" panose="02040503050406030204" pitchFamily="18" charset="0"/>
                                </a:rPr>
                                <m:t>0</m:t>
                              </m:r>
                            </m:e>
                            <m:e>
                              <m:r>
                                <a:rPr lang="en-US" altLang="ja-JP" sz="1300" i="1">
                                  <a:latin typeface="Cambria Math" panose="02040503050406030204" pitchFamily="18" charset="0"/>
                                </a:rPr>
                                <m:t>0</m:t>
                              </m:r>
                            </m:e>
                          </m:mr>
                        </m:m>
                      </m:e>
                    </m:d>
                  </m:oMath>
                </a14:m>
                <a:r>
                  <a:rPr kumimoji="1" lang="ja-JP" altLang="en-US" dirty="0" smtClean="0"/>
                  <a:t>　固有値</a:t>
                </a:r>
                <a:r>
                  <a:rPr kumimoji="1" lang="en-US" altLang="ja-JP" dirty="0" smtClean="0"/>
                  <a:t>, 1,2,3, </a:t>
                </a:r>
                <a:r>
                  <a:rPr kumimoji="1" lang="ja-JP" altLang="en-US" dirty="0" smtClean="0"/>
                  <a:t>固有ベクトル　</a:t>
                </a:r>
                <a:r>
                  <a:rPr kumimoji="1" lang="en-US" altLang="ja-JP" dirty="0" smtClean="0"/>
                  <a:t>(1 0 1) (2 0 1) (0 1 0) </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1&amp;2@1&amp;3))</a:t>
                </a:r>
                <a:r>
                  <a:rPr kumimoji="1" lang="ja-JP" altLang="ja-JP" sz="1200" i="0" kern="1200" smtClean="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−1</a:t>
                </a:r>
                <a:r>
                  <a:rPr kumimoji="1" lang="ja-JP" altLang="ja-JP" sz="1200" i="0" kern="1200" smtClean="0">
                    <a:solidFill>
                      <a:schemeClr val="tx1"/>
                    </a:solidFill>
                    <a:effectLst/>
                    <a:latin typeface="+mn-lt"/>
                    <a:ea typeface="+mn-ea"/>
                    <a:cs typeface="+mn-cs"/>
                  </a:rPr>
                  <a:t>)</a:t>
                </a:r>
                <a:r>
                  <a:rPr kumimoji="1" lang="ja-JP" altLang="ja-JP" sz="1200" i="0" kern="1200">
                    <a:solidFill>
                      <a:schemeClr val="tx1"/>
                    </a:solidFill>
                    <a:effectLst/>
                    <a:latin typeface="+mn-lt"/>
                    <a:ea typeface="+mn-ea"/>
                    <a:cs typeface="+mn-cs"/>
                  </a:rPr>
                  <a:t> </a:t>
                </a: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2&amp;−1@3</a:t>
                </a:r>
                <a:r>
                  <a:rPr kumimoji="1" lang="ja-JP" altLang="ja-JP" sz="1200" i="0" kern="120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2&amp;−1</a:t>
                </a:r>
                <a:r>
                  <a:rPr kumimoji="1" lang="ja-JP" altLang="ja-JP" sz="1200" i="0" kern="120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2))</a:t>
                </a: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1&amp;2@1&amp;3))=</a:t>
                </a:r>
                <a:r>
                  <a:rPr kumimoji="1" lang="ja-JP" altLang="ja-JP" sz="1200" i="0" kern="1200">
                    <a:solidFill>
                      <a:schemeClr val="tx1"/>
                    </a:solidFill>
                    <a:effectLst/>
                    <a:latin typeface="+mn-lt"/>
                    <a:ea typeface="+mn-ea"/>
                    <a:cs typeface="+mn-cs"/>
                  </a:rPr>
                  <a:t>(■8(</a:t>
                </a:r>
                <a:r>
                  <a:rPr kumimoji="1" lang="en-US" altLang="ja-JP" sz="1200" i="0" kern="1200">
                    <a:solidFill>
                      <a:schemeClr val="tx1"/>
                    </a:solidFill>
                    <a:effectLst/>
                    <a:latin typeface="+mn-lt"/>
                    <a:ea typeface="+mn-ea"/>
                    <a:cs typeface="+mn-cs"/>
                  </a:rPr>
                  <a:t>1&amp;0@0&amp;1</a:t>
                </a:r>
                <a:r>
                  <a:rPr kumimoji="1" lang="ja-JP" altLang="ja-JP" sz="1200" i="0" kern="1200">
                    <a:solidFill>
                      <a:schemeClr val="tx1"/>
                    </a:solidFill>
                    <a:effectLst/>
                    <a:latin typeface="+mn-lt"/>
                    <a:ea typeface="+mn-ea"/>
                    <a:cs typeface="+mn-cs"/>
                  </a:rPr>
                  <a:t>/</a:t>
                </a:r>
                <a:r>
                  <a:rPr kumimoji="1" lang="en-US" altLang="ja-JP" sz="1200" i="0" kern="1200">
                    <a:solidFill>
                      <a:schemeClr val="tx1"/>
                    </a:solidFill>
                    <a:effectLst/>
                    <a:latin typeface="+mn-lt"/>
                    <a:ea typeface="+mn-ea"/>
                    <a:cs typeface="+mn-cs"/>
                  </a:rPr>
                  <a:t>2))</a:t>
                </a:r>
                <a:r>
                  <a:rPr kumimoji="1" lang="en-US" altLang="ja-JP" sz="120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ja-JP" sz="1200" kern="1200" dirty="0">
                  <a:solidFill>
                    <a:schemeClr val="tx1"/>
                  </a:solidFill>
                  <a:effectLst/>
                  <a:latin typeface="+mn-lt"/>
                  <a:ea typeface="+mn-ea"/>
                  <a:cs typeface="+mn-cs"/>
                </a:endParaRPr>
              </a:p>
              <a:p>
                <a:r>
                  <a:rPr lang="en-US" altLang="ja-JP" sz="1200" i="0" smtClean="0">
                    <a:latin typeface="Cambria Math" panose="02040503050406030204" pitchFamily="18" charset="0"/>
                  </a:rPr>
                  <a:t>(■8(</a:t>
                </a:r>
                <a:r>
                  <a:rPr lang="en-US" altLang="ja-JP" sz="1200" b="0" i="0" smtClean="0">
                    <a:latin typeface="Cambria Math" panose="02040503050406030204" pitchFamily="18" charset="0"/>
                  </a:rPr>
                  <a:t>3&amp;0&amp;−2@0&amp;3&amp;0@1&amp;0&amp;0))</a:t>
                </a:r>
                <a:r>
                  <a:rPr kumimoji="1" lang="ja-JP" altLang="en-US" dirty="0" smtClean="0"/>
                  <a:t>　固有値</a:t>
                </a:r>
                <a:r>
                  <a:rPr kumimoji="1" lang="en-US" altLang="ja-JP" dirty="0" smtClean="0"/>
                  <a:t>, 1,2,3, </a:t>
                </a:r>
                <a:r>
                  <a:rPr kumimoji="1" lang="ja-JP" altLang="en-US" dirty="0" smtClean="0"/>
                  <a:t>固有ベクトル　</a:t>
                </a:r>
                <a:r>
                  <a:rPr kumimoji="1" lang="en-US" altLang="ja-JP" dirty="0" smtClean="0"/>
                  <a:t>(1 0 1) (2 0 1) (0 1 0) </a:t>
                </a:r>
              </a:p>
              <a:p>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11</a:t>
            </a:fld>
            <a:endParaRPr kumimoji="1" lang="ja-JP" altLang="en-US"/>
          </a:p>
        </p:txBody>
      </p:sp>
    </p:spTree>
    <p:extLst>
      <p:ext uri="{BB962C8B-B14F-4D97-AF65-F5344CB8AC3E}">
        <p14:creationId xmlns:p14="http://schemas.microsoft.com/office/powerpoint/2010/main" val="152449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13408769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A=</a:t>
            </a:r>
            <a:r>
              <a:rPr kumimoji="1" lang="ja-JP" altLang="en-US" sz="1050" dirty="0" smtClean="0"/>
              <a:t> </a:t>
            </a:r>
            <a:r>
              <a:rPr kumimoji="1" lang="en-US" altLang="ja-JP" dirty="0" smtClean="0"/>
              <a:t>1 1</a:t>
            </a:r>
          </a:p>
          <a:p>
            <a:r>
              <a:rPr kumimoji="1" lang="en-US" altLang="ja-JP" dirty="0" smtClean="0"/>
              <a:t>     0 1</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42432194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24</a:t>
            </a:fld>
            <a:endParaRPr kumimoji="1" lang="ja-JP" altLang="en-US"/>
          </a:p>
        </p:txBody>
      </p:sp>
    </p:spTree>
    <p:extLst>
      <p:ext uri="{BB962C8B-B14F-4D97-AF65-F5344CB8AC3E}">
        <p14:creationId xmlns:p14="http://schemas.microsoft.com/office/powerpoint/2010/main" val="12784660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3131824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457199" y="1262079"/>
            <a:ext cx="11473211" cy="5296829"/>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Tree>
    <p:extLst>
      <p:ext uri="{BB962C8B-B14F-4D97-AF65-F5344CB8AC3E}">
        <p14:creationId xmlns:p14="http://schemas.microsoft.com/office/powerpoint/2010/main" val="73008582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2017/5/11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2017/5/11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1.wmf"/><Relationship Id="rId5" Type="http://schemas.openxmlformats.org/officeDocument/2006/relationships/oleObject" Target="../embeddings/oleObject1.bin"/><Relationship Id="rId4" Type="http://schemas.openxmlformats.org/officeDocument/2006/relationships/image" Target="../media/image4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281.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 Id="rId9" Type="http://schemas.openxmlformats.org/officeDocument/2006/relationships/image" Target="../media/image50.png"/></Relationships>
</file>

<file path=ppt/slides/_rels/slide19.xml.rels><?xml version="1.0" encoding="UTF-8" standalone="yes"?>
<Relationships xmlns="http://schemas.openxmlformats.org/package/2006/relationships"><Relationship Id="rId8" Type="http://schemas.openxmlformats.org/officeDocument/2006/relationships/image" Target="../media/image51.png"/><Relationship Id="rId13" Type="http://schemas.openxmlformats.org/officeDocument/2006/relationships/image" Target="../media/image56.png"/><Relationship Id="rId18" Type="http://schemas.openxmlformats.org/officeDocument/2006/relationships/image" Target="../media/image61.png"/><Relationship Id="rId3" Type="http://schemas.openxmlformats.org/officeDocument/2006/relationships/image" Target="../media/image46.png"/><Relationship Id="rId7" Type="http://schemas.openxmlformats.org/officeDocument/2006/relationships/image" Target="../media/image460.png"/><Relationship Id="rId12" Type="http://schemas.openxmlformats.org/officeDocument/2006/relationships/image" Target="../media/image55.png"/><Relationship Id="rId17" Type="http://schemas.openxmlformats.org/officeDocument/2006/relationships/image" Target="../media/image60.png"/><Relationship Id="rId2" Type="http://schemas.openxmlformats.org/officeDocument/2006/relationships/image" Target="../media/image301.png"/><Relationship Id="rId16"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430.png"/><Relationship Id="rId11" Type="http://schemas.openxmlformats.org/officeDocument/2006/relationships/image" Target="../media/image54.png"/><Relationship Id="rId5" Type="http://schemas.openxmlformats.org/officeDocument/2006/relationships/image" Target="../media/image420.png"/><Relationship Id="rId15" Type="http://schemas.openxmlformats.org/officeDocument/2006/relationships/image" Target="../media/image58.png"/><Relationship Id="rId10" Type="http://schemas.openxmlformats.org/officeDocument/2006/relationships/image" Target="../media/image53.png"/><Relationship Id="rId19" Type="http://schemas.openxmlformats.org/officeDocument/2006/relationships/image" Target="../media/image62.png"/><Relationship Id="rId4" Type="http://schemas.openxmlformats.org/officeDocument/2006/relationships/image" Target="../media/image31.png"/><Relationship Id="rId9" Type="http://schemas.openxmlformats.org/officeDocument/2006/relationships/image" Target="../media/image52.png"/><Relationship Id="rId14" Type="http://schemas.openxmlformats.org/officeDocument/2006/relationships/image" Target="../media/image5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9.png"/><Relationship Id="rId13" Type="http://schemas.openxmlformats.org/officeDocument/2006/relationships/image" Target="../media/image73.png"/><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2.png"/><Relationship Id="rId17" Type="http://schemas.openxmlformats.org/officeDocument/2006/relationships/image" Target="../media/image77.png"/><Relationship Id="rId2" Type="http://schemas.openxmlformats.org/officeDocument/2006/relationships/image" Target="../media/image63.png"/><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5.png"/><Relationship Id="rId9" Type="http://schemas.openxmlformats.org/officeDocument/2006/relationships/image" Target="../media/image46.png"/><Relationship Id="rId14" Type="http://schemas.openxmlformats.org/officeDocument/2006/relationships/image" Target="../media/image74.png"/></Relationships>
</file>

<file path=ppt/slides/_rels/slide21.xml.rels><?xml version="1.0" encoding="UTF-8" standalone="yes"?>
<Relationships xmlns="http://schemas.openxmlformats.org/package/2006/relationships"><Relationship Id="rId8" Type="http://schemas.openxmlformats.org/officeDocument/2006/relationships/image" Target="../media/image83.png"/><Relationship Id="rId13" Type="http://schemas.openxmlformats.org/officeDocument/2006/relationships/image" Target="../media/image88.png"/><Relationship Id="rId18" Type="http://schemas.openxmlformats.org/officeDocument/2006/relationships/image" Target="../media/image93.png"/><Relationship Id="rId3" Type="http://schemas.openxmlformats.org/officeDocument/2006/relationships/image" Target="../media/image79.png"/><Relationship Id="rId7" Type="http://schemas.openxmlformats.org/officeDocument/2006/relationships/image" Target="../media/image82.png"/><Relationship Id="rId12" Type="http://schemas.openxmlformats.org/officeDocument/2006/relationships/image" Target="../media/image87.png"/><Relationship Id="rId17" Type="http://schemas.openxmlformats.org/officeDocument/2006/relationships/image" Target="../media/image92.png"/><Relationship Id="rId2" Type="http://schemas.openxmlformats.org/officeDocument/2006/relationships/image" Target="../media/image78.png"/><Relationship Id="rId16" Type="http://schemas.openxmlformats.org/officeDocument/2006/relationships/image" Target="../media/image91.png"/><Relationship Id="rId20" Type="http://schemas.openxmlformats.org/officeDocument/2006/relationships/image" Target="../media/image95.png"/><Relationship Id="rId1" Type="http://schemas.openxmlformats.org/officeDocument/2006/relationships/slideLayout" Target="../slideLayouts/slideLayout2.xml"/><Relationship Id="rId6" Type="http://schemas.openxmlformats.org/officeDocument/2006/relationships/image" Target="../media/image81.png"/><Relationship Id="rId11" Type="http://schemas.openxmlformats.org/officeDocument/2006/relationships/image" Target="../media/image86.png"/><Relationship Id="rId5" Type="http://schemas.openxmlformats.org/officeDocument/2006/relationships/image" Target="../media/image80.png"/><Relationship Id="rId15" Type="http://schemas.openxmlformats.org/officeDocument/2006/relationships/image" Target="../media/image90.png"/><Relationship Id="rId10" Type="http://schemas.openxmlformats.org/officeDocument/2006/relationships/image" Target="../media/image85.png"/><Relationship Id="rId19"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84.png"/><Relationship Id="rId14" Type="http://schemas.openxmlformats.org/officeDocument/2006/relationships/image" Target="../media/image89.png"/></Relationships>
</file>

<file path=ppt/slides/_rels/slide22.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106.png"/><Relationship Id="rId3" Type="http://schemas.openxmlformats.org/officeDocument/2006/relationships/image" Target="../media/image97.png"/><Relationship Id="rId7" Type="http://schemas.openxmlformats.org/officeDocument/2006/relationships/image" Target="../media/image100.png"/><Relationship Id="rId12" Type="http://schemas.openxmlformats.org/officeDocument/2006/relationships/image" Target="../media/image105.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104.png"/><Relationship Id="rId5" Type="http://schemas.openxmlformats.org/officeDocument/2006/relationships/image" Target="../media/image46.png"/><Relationship Id="rId10" Type="http://schemas.openxmlformats.org/officeDocument/2006/relationships/image" Target="../media/image103.png"/><Relationship Id="rId4" Type="http://schemas.openxmlformats.org/officeDocument/2006/relationships/image" Target="../media/image98.png"/><Relationship Id="rId9" Type="http://schemas.openxmlformats.org/officeDocument/2006/relationships/image" Target="../media/image102.png"/><Relationship Id="rId14" Type="http://schemas.openxmlformats.org/officeDocument/2006/relationships/image" Target="../media/image107.png"/></Relationships>
</file>

<file path=ppt/slides/_rels/slide23.xml.rels><?xml version="1.0" encoding="UTF-8" standalone="yes"?>
<Relationships xmlns="http://schemas.openxmlformats.org/package/2006/relationships"><Relationship Id="rId8" Type="http://schemas.openxmlformats.org/officeDocument/2006/relationships/image" Target="../media/image113.png"/><Relationship Id="rId3" Type="http://schemas.openxmlformats.org/officeDocument/2006/relationships/image" Target="../media/image108.png"/><Relationship Id="rId7" Type="http://schemas.openxmlformats.org/officeDocument/2006/relationships/image" Target="../media/image1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11.png"/><Relationship Id="rId5" Type="http://schemas.openxmlformats.org/officeDocument/2006/relationships/image" Target="../media/image110.png"/><Relationship Id="rId10" Type="http://schemas.openxmlformats.org/officeDocument/2006/relationships/image" Target="../media/image115.png"/><Relationship Id="rId4" Type="http://schemas.openxmlformats.org/officeDocument/2006/relationships/image" Target="../media/image109.png"/><Relationship Id="rId9" Type="http://schemas.openxmlformats.org/officeDocument/2006/relationships/image" Target="../media/image114.png"/></Relationships>
</file>

<file path=ppt/slides/_rels/slide24.xml.rels><?xml version="1.0" encoding="UTF-8" standalone="yes"?>
<Relationships xmlns="http://schemas.openxmlformats.org/package/2006/relationships"><Relationship Id="rId8" Type="http://schemas.openxmlformats.org/officeDocument/2006/relationships/image" Target="../media/image120.png"/><Relationship Id="rId13" Type="http://schemas.openxmlformats.org/officeDocument/2006/relationships/image" Target="../media/image125.png"/><Relationship Id="rId3" Type="http://schemas.openxmlformats.org/officeDocument/2006/relationships/image" Target="../media/image46.png"/><Relationship Id="rId7" Type="http://schemas.openxmlformats.org/officeDocument/2006/relationships/image" Target="../media/image119.png"/><Relationship Id="rId12" Type="http://schemas.openxmlformats.org/officeDocument/2006/relationships/image" Target="../media/image124.png"/><Relationship Id="rId17" Type="http://schemas.openxmlformats.org/officeDocument/2006/relationships/image" Target="../media/image129.png"/><Relationship Id="rId2" Type="http://schemas.openxmlformats.org/officeDocument/2006/relationships/notesSlide" Target="../notesSlides/notesSlide8.xml"/><Relationship Id="rId16"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18.png"/><Relationship Id="rId11" Type="http://schemas.openxmlformats.org/officeDocument/2006/relationships/image" Target="../media/image123.png"/><Relationship Id="rId5" Type="http://schemas.openxmlformats.org/officeDocument/2006/relationships/image" Target="../media/image117.png"/><Relationship Id="rId15" Type="http://schemas.openxmlformats.org/officeDocument/2006/relationships/image" Target="../media/image127.png"/><Relationship Id="rId10" Type="http://schemas.openxmlformats.org/officeDocument/2006/relationships/image" Target="../media/image122.png"/><Relationship Id="rId4" Type="http://schemas.openxmlformats.org/officeDocument/2006/relationships/image" Target="../media/image116.png"/><Relationship Id="rId9" Type="http://schemas.openxmlformats.org/officeDocument/2006/relationships/image" Target="../media/image121.png"/><Relationship Id="rId14" Type="http://schemas.openxmlformats.org/officeDocument/2006/relationships/image" Target="../media/image126.png"/></Relationships>
</file>

<file path=ppt/slides/_rels/slide2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36.png"/><Relationship Id="rId13" Type="http://schemas.openxmlformats.org/officeDocument/2006/relationships/image" Target="../media/image141.png"/><Relationship Id="rId18" Type="http://schemas.openxmlformats.org/officeDocument/2006/relationships/image" Target="../media/image146.png"/><Relationship Id="rId3" Type="http://schemas.openxmlformats.org/officeDocument/2006/relationships/image" Target="../media/image131.png"/><Relationship Id="rId7" Type="http://schemas.openxmlformats.org/officeDocument/2006/relationships/image" Target="../media/image135.png"/><Relationship Id="rId12" Type="http://schemas.openxmlformats.org/officeDocument/2006/relationships/image" Target="../media/image140.png"/><Relationship Id="rId17" Type="http://schemas.openxmlformats.org/officeDocument/2006/relationships/image" Target="../media/image145.png"/><Relationship Id="rId2" Type="http://schemas.openxmlformats.org/officeDocument/2006/relationships/image" Target="../media/image46.png"/><Relationship Id="rId16"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34.png"/><Relationship Id="rId11" Type="http://schemas.openxmlformats.org/officeDocument/2006/relationships/image" Target="../media/image139.png"/><Relationship Id="rId5" Type="http://schemas.openxmlformats.org/officeDocument/2006/relationships/image" Target="../media/image133.png"/><Relationship Id="rId15" Type="http://schemas.openxmlformats.org/officeDocument/2006/relationships/image" Target="../media/image143.png"/><Relationship Id="rId10" Type="http://schemas.openxmlformats.org/officeDocument/2006/relationships/image" Target="../media/image138.png"/><Relationship Id="rId4" Type="http://schemas.openxmlformats.org/officeDocument/2006/relationships/image" Target="../media/image132.png"/><Relationship Id="rId9" Type="http://schemas.openxmlformats.org/officeDocument/2006/relationships/image" Target="../media/image137.png"/><Relationship Id="rId14" Type="http://schemas.openxmlformats.org/officeDocument/2006/relationships/image" Target="../media/image1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152.png"/><Relationship Id="rId3" Type="http://schemas.openxmlformats.org/officeDocument/2006/relationships/image" Target="../media/image148.png"/><Relationship Id="rId7" Type="http://schemas.openxmlformats.org/officeDocument/2006/relationships/image" Target="../media/image151.png"/><Relationship Id="rId2" Type="http://schemas.openxmlformats.org/officeDocument/2006/relationships/image" Target="../media/image147.png"/><Relationship Id="rId1" Type="http://schemas.openxmlformats.org/officeDocument/2006/relationships/slideLayout" Target="../slideLayouts/slideLayout2.xml"/><Relationship Id="rId6" Type="http://schemas.openxmlformats.org/officeDocument/2006/relationships/image" Target="../media/image150.png"/><Relationship Id="rId5" Type="http://schemas.openxmlformats.org/officeDocument/2006/relationships/image" Target="../media/image149.png"/><Relationship Id="rId10" Type="http://schemas.openxmlformats.org/officeDocument/2006/relationships/image" Target="../media/image154.png"/><Relationship Id="rId4" Type="http://schemas.openxmlformats.org/officeDocument/2006/relationships/image" Target="../media/image46.png"/><Relationship Id="rId9" Type="http://schemas.openxmlformats.org/officeDocument/2006/relationships/image" Target="../media/image153.png"/></Relationships>
</file>

<file path=ppt/slides/_rels/slide29.xml.rels><?xml version="1.0" encoding="UTF-8" standalone="yes"?>
<Relationships xmlns="http://schemas.openxmlformats.org/package/2006/relationships"><Relationship Id="rId8" Type="http://schemas.openxmlformats.org/officeDocument/2006/relationships/image" Target="../media/image159.png"/><Relationship Id="rId13" Type="http://schemas.openxmlformats.org/officeDocument/2006/relationships/image" Target="../media/image164.png"/><Relationship Id="rId18" Type="http://schemas.openxmlformats.org/officeDocument/2006/relationships/image" Target="../media/image169.png"/><Relationship Id="rId3" Type="http://schemas.openxmlformats.org/officeDocument/2006/relationships/image" Target="../media/image46.png"/><Relationship Id="rId7" Type="http://schemas.openxmlformats.org/officeDocument/2006/relationships/image" Target="../media/image158.png"/><Relationship Id="rId12" Type="http://schemas.openxmlformats.org/officeDocument/2006/relationships/image" Target="../media/image163.png"/><Relationship Id="rId17" Type="http://schemas.openxmlformats.org/officeDocument/2006/relationships/image" Target="../media/image168.png"/><Relationship Id="rId2" Type="http://schemas.openxmlformats.org/officeDocument/2006/relationships/notesSlide" Target="../notesSlides/notesSlide9.xml"/><Relationship Id="rId16" Type="http://schemas.openxmlformats.org/officeDocument/2006/relationships/image" Target="../media/image167.png"/><Relationship Id="rId20" Type="http://schemas.openxmlformats.org/officeDocument/2006/relationships/image" Target="../media/image171.png"/><Relationship Id="rId1" Type="http://schemas.openxmlformats.org/officeDocument/2006/relationships/slideLayout" Target="../slideLayouts/slideLayout2.xml"/><Relationship Id="rId6" Type="http://schemas.openxmlformats.org/officeDocument/2006/relationships/image" Target="../media/image157.png"/><Relationship Id="rId11" Type="http://schemas.openxmlformats.org/officeDocument/2006/relationships/image" Target="../media/image162.png"/><Relationship Id="rId5" Type="http://schemas.openxmlformats.org/officeDocument/2006/relationships/image" Target="../media/image156.png"/><Relationship Id="rId15" Type="http://schemas.openxmlformats.org/officeDocument/2006/relationships/image" Target="../media/image166.png"/><Relationship Id="rId10" Type="http://schemas.openxmlformats.org/officeDocument/2006/relationships/image" Target="../media/image161.png"/><Relationship Id="rId19" Type="http://schemas.openxmlformats.org/officeDocument/2006/relationships/image" Target="../media/image170.png"/><Relationship Id="rId4" Type="http://schemas.openxmlformats.org/officeDocument/2006/relationships/image" Target="../media/image155.png"/><Relationship Id="rId9" Type="http://schemas.openxmlformats.org/officeDocument/2006/relationships/image" Target="../media/image160.png"/><Relationship Id="rId14" Type="http://schemas.openxmlformats.org/officeDocument/2006/relationships/image" Target="../media/image1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31.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6.png"/><Relationship Id="rId18" Type="http://schemas.openxmlformats.org/officeDocument/2006/relationships/image" Target="../media/image191.png"/><Relationship Id="rId3" Type="http://schemas.openxmlformats.org/officeDocument/2006/relationships/image" Target="../media/image46.png"/><Relationship Id="rId7" Type="http://schemas.openxmlformats.org/officeDocument/2006/relationships/image" Target="../media/image180.png"/><Relationship Id="rId12" Type="http://schemas.openxmlformats.org/officeDocument/2006/relationships/image" Target="../media/image185.png"/><Relationship Id="rId17" Type="http://schemas.openxmlformats.org/officeDocument/2006/relationships/image" Target="../media/image190.png"/><Relationship Id="rId2" Type="http://schemas.openxmlformats.org/officeDocument/2006/relationships/image" Target="../media/image176.png"/><Relationship Id="rId16" Type="http://schemas.openxmlformats.org/officeDocument/2006/relationships/image" Target="../media/image189.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5" Type="http://schemas.openxmlformats.org/officeDocument/2006/relationships/image" Target="../media/image188.png"/><Relationship Id="rId10" Type="http://schemas.openxmlformats.org/officeDocument/2006/relationships/image" Target="../media/image183.png"/><Relationship Id="rId19" Type="http://schemas.openxmlformats.org/officeDocument/2006/relationships/image" Target="../media/image192.png"/><Relationship Id="rId4" Type="http://schemas.openxmlformats.org/officeDocument/2006/relationships/image" Target="../media/image177.png"/><Relationship Id="rId9" Type="http://schemas.openxmlformats.org/officeDocument/2006/relationships/image" Target="../media/image182.png"/><Relationship Id="rId14" Type="http://schemas.openxmlformats.org/officeDocument/2006/relationships/image" Target="../media/image187.png"/></Relationships>
</file>

<file path=ppt/slides/_rels/slide32.xml.rels><?xml version="1.0" encoding="UTF-8" standalone="yes"?>
<Relationships xmlns="http://schemas.openxmlformats.org/package/2006/relationships"><Relationship Id="rId8" Type="http://schemas.openxmlformats.org/officeDocument/2006/relationships/image" Target="../media/image199.png"/><Relationship Id="rId3" Type="http://schemas.openxmlformats.org/officeDocument/2006/relationships/image" Target="../media/image194.png"/><Relationship Id="rId7" Type="http://schemas.openxmlformats.org/officeDocument/2006/relationships/image" Target="../media/image198.png"/><Relationship Id="rId2" Type="http://schemas.openxmlformats.org/officeDocument/2006/relationships/image" Target="../media/image193.png"/><Relationship Id="rId1" Type="http://schemas.openxmlformats.org/officeDocument/2006/relationships/slideLayout" Target="../slideLayouts/slideLayout2.xml"/><Relationship Id="rId6" Type="http://schemas.openxmlformats.org/officeDocument/2006/relationships/image" Target="../media/image197.png"/><Relationship Id="rId11" Type="http://schemas.openxmlformats.org/officeDocument/2006/relationships/image" Target="../media/image202.png"/><Relationship Id="rId5" Type="http://schemas.openxmlformats.org/officeDocument/2006/relationships/image" Target="../media/image196.png"/><Relationship Id="rId10" Type="http://schemas.openxmlformats.org/officeDocument/2006/relationships/image" Target="../media/image201.png"/><Relationship Id="rId4" Type="http://schemas.openxmlformats.org/officeDocument/2006/relationships/image" Target="../media/image195.png"/><Relationship Id="rId9" Type="http://schemas.openxmlformats.org/officeDocument/2006/relationships/image" Target="../media/image200.png"/></Relationships>
</file>

<file path=ppt/slides/_rels/slide33.xml.rels><?xml version="1.0" encoding="UTF-8" standalone="yes"?>
<Relationships xmlns="http://schemas.openxmlformats.org/package/2006/relationships"><Relationship Id="rId8" Type="http://schemas.openxmlformats.org/officeDocument/2006/relationships/image" Target="../media/image209.png"/><Relationship Id="rId3" Type="http://schemas.openxmlformats.org/officeDocument/2006/relationships/image" Target="../media/image204.png"/><Relationship Id="rId7" Type="http://schemas.openxmlformats.org/officeDocument/2006/relationships/image" Target="../media/image208.png"/><Relationship Id="rId2" Type="http://schemas.openxmlformats.org/officeDocument/2006/relationships/image" Target="../media/image203.png"/><Relationship Id="rId1" Type="http://schemas.openxmlformats.org/officeDocument/2006/relationships/slideLayout" Target="../slideLayouts/slideLayout2.xml"/><Relationship Id="rId6" Type="http://schemas.openxmlformats.org/officeDocument/2006/relationships/image" Target="../media/image207.png"/><Relationship Id="rId5" Type="http://schemas.openxmlformats.org/officeDocument/2006/relationships/image" Target="../media/image206.png"/><Relationship Id="rId4" Type="http://schemas.openxmlformats.org/officeDocument/2006/relationships/image" Target="../media/image205.png"/><Relationship Id="rId9" Type="http://schemas.openxmlformats.org/officeDocument/2006/relationships/image" Target="../media/image210.png"/></Relationships>
</file>

<file path=ppt/slides/_rels/slide34.xml.rels><?xml version="1.0" encoding="UTF-8" standalone="yes"?>
<Relationships xmlns="http://schemas.openxmlformats.org/package/2006/relationships"><Relationship Id="rId3" Type="http://schemas.openxmlformats.org/officeDocument/2006/relationships/image" Target="../media/image212.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35.xml.rels><?xml version="1.0" encoding="UTF-8" standalone="yes"?>
<Relationships xmlns="http://schemas.openxmlformats.org/package/2006/relationships"><Relationship Id="rId8" Type="http://schemas.openxmlformats.org/officeDocument/2006/relationships/image" Target="../media/image221.png"/><Relationship Id="rId3" Type="http://schemas.openxmlformats.org/officeDocument/2006/relationships/image" Target="../media/image216.png"/><Relationship Id="rId7" Type="http://schemas.openxmlformats.org/officeDocument/2006/relationships/image" Target="../media/image2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9.png"/><Relationship Id="rId5" Type="http://schemas.openxmlformats.org/officeDocument/2006/relationships/image" Target="../media/image218.png"/><Relationship Id="rId4" Type="http://schemas.openxmlformats.org/officeDocument/2006/relationships/image" Target="../media/image217.png"/></Relationships>
</file>

<file path=ppt/slides/_rels/slide36.xml.rels><?xml version="1.0" encoding="UTF-8" standalone="yes"?>
<Relationships xmlns="http://schemas.openxmlformats.org/package/2006/relationships"><Relationship Id="rId8" Type="http://schemas.openxmlformats.org/officeDocument/2006/relationships/image" Target="../media/image227.png"/><Relationship Id="rId13" Type="http://schemas.openxmlformats.org/officeDocument/2006/relationships/image" Target="../media/image46.png"/><Relationship Id="rId3" Type="http://schemas.openxmlformats.org/officeDocument/2006/relationships/image" Target="../media/image222.png"/><Relationship Id="rId7" Type="http://schemas.openxmlformats.org/officeDocument/2006/relationships/image" Target="../media/image226.png"/><Relationship Id="rId12" Type="http://schemas.openxmlformats.org/officeDocument/2006/relationships/image" Target="../media/image2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5.png"/><Relationship Id="rId11" Type="http://schemas.openxmlformats.org/officeDocument/2006/relationships/image" Target="../media/image230.png"/><Relationship Id="rId5" Type="http://schemas.openxmlformats.org/officeDocument/2006/relationships/image" Target="../media/image224.png"/><Relationship Id="rId15" Type="http://schemas.openxmlformats.org/officeDocument/2006/relationships/image" Target="../media/image233.png"/><Relationship Id="rId10" Type="http://schemas.openxmlformats.org/officeDocument/2006/relationships/image" Target="../media/image229.png"/><Relationship Id="rId4" Type="http://schemas.openxmlformats.org/officeDocument/2006/relationships/image" Target="../media/image223.png"/><Relationship Id="rId9" Type="http://schemas.openxmlformats.org/officeDocument/2006/relationships/image" Target="../media/image228.png"/><Relationship Id="rId14" Type="http://schemas.openxmlformats.org/officeDocument/2006/relationships/image" Target="../media/image232.png"/></Relationships>
</file>

<file path=ppt/slides/_rels/slide37.xml.rels><?xml version="1.0" encoding="UTF-8" standalone="yes"?>
<Relationships xmlns="http://schemas.openxmlformats.org/package/2006/relationships"><Relationship Id="rId8" Type="http://schemas.openxmlformats.org/officeDocument/2006/relationships/image" Target="../media/image239.png"/><Relationship Id="rId13" Type="http://schemas.openxmlformats.org/officeDocument/2006/relationships/image" Target="../media/image244.png"/><Relationship Id="rId18" Type="http://schemas.openxmlformats.org/officeDocument/2006/relationships/image" Target="../media/image249.png"/><Relationship Id="rId3" Type="http://schemas.openxmlformats.org/officeDocument/2006/relationships/image" Target="../media/image234.png"/><Relationship Id="rId21" Type="http://schemas.openxmlformats.org/officeDocument/2006/relationships/image" Target="../media/image252.png"/><Relationship Id="rId7" Type="http://schemas.openxmlformats.org/officeDocument/2006/relationships/image" Target="../media/image238.png"/><Relationship Id="rId12" Type="http://schemas.openxmlformats.org/officeDocument/2006/relationships/image" Target="../media/image243.png"/><Relationship Id="rId17" Type="http://schemas.openxmlformats.org/officeDocument/2006/relationships/image" Target="../media/image248.png"/><Relationship Id="rId2" Type="http://schemas.openxmlformats.org/officeDocument/2006/relationships/image" Target="../media/image46.png"/><Relationship Id="rId16" Type="http://schemas.openxmlformats.org/officeDocument/2006/relationships/image" Target="../media/image247.png"/><Relationship Id="rId20" Type="http://schemas.openxmlformats.org/officeDocument/2006/relationships/image" Target="../media/image251.png"/><Relationship Id="rId1" Type="http://schemas.openxmlformats.org/officeDocument/2006/relationships/slideLayout" Target="../slideLayouts/slideLayout2.xml"/><Relationship Id="rId6" Type="http://schemas.openxmlformats.org/officeDocument/2006/relationships/image" Target="../media/image237.png"/><Relationship Id="rId11" Type="http://schemas.openxmlformats.org/officeDocument/2006/relationships/image" Target="../media/image242.png"/><Relationship Id="rId5" Type="http://schemas.openxmlformats.org/officeDocument/2006/relationships/image" Target="../media/image236.png"/><Relationship Id="rId15" Type="http://schemas.openxmlformats.org/officeDocument/2006/relationships/image" Target="../media/image246.png"/><Relationship Id="rId23" Type="http://schemas.openxmlformats.org/officeDocument/2006/relationships/image" Target="../media/image229.png"/><Relationship Id="rId10" Type="http://schemas.openxmlformats.org/officeDocument/2006/relationships/image" Target="../media/image241.png"/><Relationship Id="rId19" Type="http://schemas.openxmlformats.org/officeDocument/2006/relationships/image" Target="../media/image250.png"/><Relationship Id="rId4" Type="http://schemas.openxmlformats.org/officeDocument/2006/relationships/image" Target="../media/image235.png"/><Relationship Id="rId9" Type="http://schemas.openxmlformats.org/officeDocument/2006/relationships/image" Target="../media/image240.png"/><Relationship Id="rId14" Type="http://schemas.openxmlformats.org/officeDocument/2006/relationships/image" Target="../media/image245.png"/><Relationship Id="rId22" Type="http://schemas.openxmlformats.org/officeDocument/2006/relationships/image" Target="../media/image2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12" Type="http://schemas.openxmlformats.org/officeDocument/2006/relationships/image" Target="../media/image26.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1617" y="283483"/>
            <a:ext cx="11473211" cy="733270"/>
          </a:xfrm>
        </p:spPr>
        <p:txBody>
          <a:bodyPr>
            <a:normAutofit/>
          </a:bodyPr>
          <a:lstStyle/>
          <a:p>
            <a:r>
              <a:rPr lang="ja-JP" altLang="en-US" sz="3600" dirty="0"/>
              <a:t>線形代数</a:t>
            </a:r>
            <a:r>
              <a:rPr lang="ja-JP" altLang="en-US" sz="3600" dirty="0" smtClean="0"/>
              <a:t>の復習</a:t>
            </a:r>
            <a:r>
              <a:rPr lang="en-US" altLang="ja-JP" sz="3600" dirty="0" smtClean="0"/>
              <a:t>(3)</a:t>
            </a:r>
            <a:endParaRPr kumimoji="1" lang="ja-JP" altLang="en-US" sz="36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811617" y="1279451"/>
                <a:ext cx="10728899" cy="1176604"/>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𝐀</m:t>
                    </m:r>
                    <m:r>
                      <a:rPr kumimoji="1" lang="en-US" altLang="ja-JP" sz="2800" b="1" i="0" smtClean="0">
                        <a:latin typeface="Cambria Math" panose="02040503050406030204" pitchFamily="18" charset="0"/>
                      </a:rPr>
                      <m:t>=</m:t>
                    </m:r>
                    <m:d>
                      <m:dPr>
                        <m:ctrlPr>
                          <a:rPr lang="en-US" altLang="ja-JP" sz="2800" i="1">
                            <a:latin typeface="Cambria Math" panose="02040503050406030204" pitchFamily="18" charset="0"/>
                          </a:rPr>
                        </m:ctrlPr>
                      </m:dPr>
                      <m:e>
                        <m:m>
                          <m:mPr>
                            <m:mcs>
                              <m:mc>
                                <m:mcPr>
                                  <m:count m:val="2"/>
                                  <m:mcJc m:val="center"/>
                                </m:mcPr>
                              </m:mc>
                            </m:mcs>
                            <m:ctrlPr>
                              <a:rPr lang="en-US" altLang="ja-JP" sz="2800" i="1" smtClean="0">
                                <a:latin typeface="Cambria Math" panose="02040503050406030204" pitchFamily="18" charset="0"/>
                              </a:rPr>
                            </m:ctrlPr>
                          </m:mPr>
                          <m:mr>
                            <m:e>
                              <m:r>
                                <m:rPr>
                                  <m:brk m:alnAt="7"/>
                                </m:rPr>
                                <a:rPr lang="en-US" altLang="ja-JP" sz="2800" b="0" i="1" smtClean="0">
                                  <a:latin typeface="Cambria Math" panose="02040503050406030204" pitchFamily="18" charset="0"/>
                                </a:rPr>
                                <m:t>2</m:t>
                              </m:r>
                            </m:e>
                            <m:e>
                              <m:r>
                                <a:rPr lang="en-US" altLang="ja-JP" sz="2800" b="0" i="1" smtClean="0">
                                  <a:latin typeface="Cambria Math" panose="02040503050406030204" pitchFamily="18" charset="0"/>
                                </a:rPr>
                                <m:t>−1</m:t>
                              </m:r>
                            </m:e>
                          </m:mr>
                          <m:m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3</m:t>
                                  </m:r>
                                </m:num>
                                <m:den>
                                  <m:r>
                                    <a:rPr lang="en-US" altLang="ja-JP" sz="2800" b="0" i="1" smtClean="0">
                                      <a:latin typeface="Cambria Math" panose="02040503050406030204" pitchFamily="18" charset="0"/>
                                    </a:rPr>
                                    <m:t>2</m:t>
                                  </m:r>
                                </m:den>
                              </m:f>
                            </m:e>
                            <m:e>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2</m:t>
                                  </m:r>
                                </m:den>
                              </m:f>
                            </m:e>
                          </m:mr>
                        </m:m>
                      </m:e>
                    </m:d>
                    <m:r>
                      <a:rPr lang="en-US" altLang="ja-JP" sz="2800" b="0" i="1" smtClean="0">
                        <a:latin typeface="Cambria Math" panose="02040503050406030204" pitchFamily="18" charset="0"/>
                      </a:rPr>
                      <m:t>, </m:t>
                    </m:r>
                    <m:r>
                      <a:rPr lang="en-US" altLang="ja-JP" sz="2800" b="1" i="0" smtClean="0">
                        <a:latin typeface="Cambria Math" panose="02040503050406030204" pitchFamily="18" charset="0"/>
                      </a:rPr>
                      <m:t>𝐁</m:t>
                    </m:r>
                    <m:r>
                      <a:rPr lang="en-US" altLang="ja-JP" sz="2800" b="1" i="0" smtClean="0">
                        <a:latin typeface="Cambria Math" panose="02040503050406030204" pitchFamily="18" charset="0"/>
                      </a:rPr>
                      <m:t>=</m:t>
                    </m:r>
                    <m:d>
                      <m:dPr>
                        <m:ctrlPr>
                          <a:rPr lang="en-US" altLang="ja-JP" sz="2800" i="1">
                            <a:latin typeface="Cambria Math" panose="02040503050406030204" pitchFamily="18" charset="0"/>
                          </a:rPr>
                        </m:ctrlPr>
                      </m:dPr>
                      <m:e>
                        <m:m>
                          <m:mPr>
                            <m:mcs>
                              <m:mc>
                                <m:mcPr>
                                  <m:count m:val="3"/>
                                  <m:mcJc m:val="center"/>
                                </m:mcPr>
                              </m:mc>
                            </m:mcs>
                            <m:ctrlPr>
                              <a:rPr lang="en-US" altLang="ja-JP" sz="2800" i="1" smtClean="0">
                                <a:latin typeface="Cambria Math" panose="02040503050406030204" pitchFamily="18" charset="0"/>
                              </a:rPr>
                            </m:ctrlPr>
                          </m:mPr>
                          <m:mr>
                            <m:e>
                              <m:r>
                                <m:rPr>
                                  <m:brk m:alnAt="7"/>
                                </m:rPr>
                                <a:rPr lang="en-US" altLang="ja-JP" sz="2800" b="0" i="1" smtClean="0">
                                  <a:latin typeface="Cambria Math" panose="02040503050406030204" pitchFamily="18" charset="0"/>
                                </a:rPr>
                                <m:t>3</m:t>
                              </m:r>
                            </m:e>
                            <m:e>
                              <m:r>
                                <a:rPr lang="en-US" altLang="ja-JP" sz="2800" b="0" i="1" smtClean="0">
                                  <a:latin typeface="Cambria Math" panose="02040503050406030204" pitchFamily="18" charset="0"/>
                                </a:rPr>
                                <m:t>0</m:t>
                              </m:r>
                            </m:e>
                            <m:e>
                              <m:r>
                                <a:rPr lang="en-US" altLang="ja-JP" sz="2800" b="0" i="1" smtClean="0">
                                  <a:latin typeface="Cambria Math" panose="02040503050406030204" pitchFamily="18" charset="0"/>
                                </a:rPr>
                                <m:t>−2</m:t>
                              </m:r>
                            </m:e>
                          </m:mr>
                          <m:mr>
                            <m:e>
                              <m:r>
                                <a:rPr lang="en-US" altLang="ja-JP" sz="2800" b="0" i="1" smtClean="0">
                                  <a:latin typeface="Cambria Math" panose="02040503050406030204" pitchFamily="18" charset="0"/>
                                </a:rPr>
                                <m:t>0</m:t>
                              </m:r>
                            </m:e>
                            <m:e>
                              <m:r>
                                <a:rPr lang="en-US" altLang="ja-JP" sz="2800" b="0" i="1" smtClean="0">
                                  <a:latin typeface="Cambria Math" panose="02040503050406030204" pitchFamily="18" charset="0"/>
                                </a:rPr>
                                <m:t>3</m:t>
                              </m:r>
                            </m:e>
                            <m:e>
                              <m:r>
                                <a:rPr lang="en-US" altLang="ja-JP" sz="2800" b="0" i="1" smtClean="0">
                                  <a:latin typeface="Cambria Math" panose="02040503050406030204" pitchFamily="18" charset="0"/>
                                </a:rPr>
                                <m:t>0</m:t>
                              </m:r>
                            </m:e>
                          </m:mr>
                          <m:mr>
                            <m:e>
                              <m:r>
                                <a:rPr lang="en-US" altLang="ja-JP" sz="2800" b="0" i="1" smtClean="0">
                                  <a:latin typeface="Cambria Math" panose="02040503050406030204" pitchFamily="18" charset="0"/>
                                </a:rPr>
                                <m:t>1</m:t>
                              </m:r>
                            </m:e>
                            <m:e>
                              <m:r>
                                <a:rPr lang="en-US" altLang="ja-JP" sz="2800" b="0" i="1" smtClean="0">
                                  <a:latin typeface="Cambria Math" panose="02040503050406030204" pitchFamily="18" charset="0"/>
                                </a:rPr>
                                <m:t>0</m:t>
                              </m:r>
                            </m:e>
                            <m:e>
                              <m:r>
                                <a:rPr lang="en-US" altLang="ja-JP" sz="2800" b="0" i="1" smtClean="0">
                                  <a:latin typeface="Cambria Math" panose="02040503050406030204" pitchFamily="18" charset="0"/>
                                </a:rPr>
                                <m:t>0</m:t>
                              </m:r>
                            </m:e>
                          </m:mr>
                        </m:m>
                      </m:e>
                    </m:d>
                  </m:oMath>
                </a14:m>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固有値と固有ベクトルを求めよ</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11617" y="1279451"/>
                <a:ext cx="10728899" cy="1176604"/>
              </a:xfrm>
              <a:prstGeom prst="rect">
                <a:avLst/>
              </a:prstGeom>
              <a:blipFill rotWithShape="0">
                <a:blip r:embed="rId3"/>
                <a:stretch>
                  <a:fillRect/>
                </a:stretch>
              </a:blipFill>
            </p:spPr>
            <p:txBody>
              <a:bodyPr/>
              <a:lstStyle/>
              <a:p>
                <a:r>
                  <a:rPr lang="ja-JP" altLang="en-US">
                    <a:noFill/>
                  </a:rPr>
                  <a:t> </a:t>
                </a:r>
              </a:p>
            </p:txBody>
          </p:sp>
        </mc:Fallback>
      </mc:AlternateContent>
      <p:pic>
        <p:nvPicPr>
          <p:cNvPr id="8" name="図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7496" y="5395912"/>
            <a:ext cx="2955925" cy="1095375"/>
          </a:xfrm>
          <a:prstGeom prst="rect">
            <a:avLst/>
          </a:prstGeom>
          <a:noFill/>
          <a:ln>
            <a:noFill/>
          </a:ln>
        </p:spPr>
      </p:pic>
    </p:spTree>
    <p:extLst>
      <p:ext uri="{BB962C8B-B14F-4D97-AF65-F5344CB8AC3E}">
        <p14:creationId xmlns:p14="http://schemas.microsoft.com/office/powerpoint/2010/main" val="4693078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1617" y="283483"/>
            <a:ext cx="11473211" cy="733270"/>
          </a:xfrm>
        </p:spPr>
        <p:txBody>
          <a:bodyPr>
            <a:normAutofit/>
          </a:bodyPr>
          <a:lstStyle/>
          <a:p>
            <a:r>
              <a:rPr lang="ja-JP" altLang="en-US" sz="3600" dirty="0"/>
              <a:t>線形代数</a:t>
            </a:r>
            <a:r>
              <a:rPr lang="ja-JP" altLang="en-US" sz="3600" dirty="0" smtClean="0"/>
              <a:t>の復習</a:t>
            </a:r>
            <a:r>
              <a:rPr lang="en-US" altLang="ja-JP" sz="3600" dirty="0" smtClean="0"/>
              <a:t>(4)</a:t>
            </a:r>
            <a:endParaRPr kumimoji="1" lang="ja-JP" altLang="en-US" sz="36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811617" y="1279451"/>
                <a:ext cx="7234353" cy="1139414"/>
              </a:xfrm>
              <a:prstGeom prst="rect">
                <a:avLst/>
              </a:prstGeom>
              <a:noFill/>
            </p:spPr>
            <p:txBody>
              <a:bodyPr wrap="none" lIns="0" tIns="0" rIns="0" bIns="0" rtlCol="0">
                <a:spAutoFit/>
              </a:bodyPr>
              <a:lstStyle/>
              <a:p>
                <a14:m>
                  <m:oMath xmlns:m="http://schemas.openxmlformats.org/officeDocument/2006/math">
                    <m:r>
                      <a:rPr kumimoji="1" lang="en-US" altLang="ja-JP" sz="2800" b="1" i="0" smtClean="0">
                        <a:latin typeface="Cambria Math" panose="02040503050406030204" pitchFamily="18" charset="0"/>
                      </a:rPr>
                      <m:t>𝐀</m:t>
                    </m:r>
                    <m:r>
                      <a:rPr kumimoji="1" lang="en-US" altLang="ja-JP" sz="2800" b="1" i="0" smtClean="0">
                        <a:latin typeface="Cambria Math" panose="02040503050406030204" pitchFamily="18" charset="0"/>
                      </a:rPr>
                      <m:t>=</m:t>
                    </m:r>
                    <m:d>
                      <m:dPr>
                        <m:ctrlPr>
                          <a:rPr lang="en-US" altLang="ja-JP" sz="2800" i="1">
                            <a:latin typeface="Cambria Math" panose="02040503050406030204" pitchFamily="18" charset="0"/>
                          </a:rPr>
                        </m:ctrlPr>
                      </m:dPr>
                      <m:e>
                        <m:m>
                          <m:mPr>
                            <m:mcs>
                              <m:mc>
                                <m:mcPr>
                                  <m:count m:val="2"/>
                                  <m:mcJc m:val="center"/>
                                </m:mcPr>
                              </m:mc>
                            </m:mcs>
                            <m:ctrlPr>
                              <a:rPr lang="en-US" altLang="ja-JP" sz="2800" i="1" smtClean="0">
                                <a:latin typeface="Cambria Math" panose="02040503050406030204" pitchFamily="18" charset="0"/>
                              </a:rPr>
                            </m:ctrlPr>
                          </m:mPr>
                          <m:mr>
                            <m:e>
                              <m:r>
                                <m:rPr>
                                  <m:brk m:alnAt="7"/>
                                </m:rPr>
                                <a:rPr lang="en-US" altLang="ja-JP" sz="2800" b="0" i="1" smtClean="0">
                                  <a:latin typeface="Cambria Math" panose="02040503050406030204" pitchFamily="18" charset="0"/>
                                </a:rPr>
                                <m:t>2</m:t>
                              </m:r>
                            </m:e>
                            <m:e>
                              <m:r>
                                <a:rPr lang="en-US" altLang="ja-JP" sz="2800" b="0" i="1" smtClean="0">
                                  <a:latin typeface="Cambria Math" panose="02040503050406030204" pitchFamily="18" charset="0"/>
                                </a:rPr>
                                <m:t>−1</m:t>
                              </m:r>
                            </m:e>
                          </m:mr>
                          <m:m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3</m:t>
                                  </m:r>
                                </m:num>
                                <m:den>
                                  <m:r>
                                    <a:rPr lang="en-US" altLang="ja-JP" sz="2800" b="0" i="1" smtClean="0">
                                      <a:latin typeface="Cambria Math" panose="02040503050406030204" pitchFamily="18" charset="0"/>
                                    </a:rPr>
                                    <m:t>2</m:t>
                                  </m:r>
                                </m:den>
                              </m:f>
                            </m:e>
                            <m:e>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1</m:t>
                                  </m:r>
                                </m:num>
                                <m:den>
                                  <m:r>
                                    <a:rPr lang="en-US" altLang="ja-JP" sz="2800" b="0" i="1" smtClean="0">
                                      <a:latin typeface="Cambria Math" panose="02040503050406030204" pitchFamily="18" charset="0"/>
                                    </a:rPr>
                                    <m:t>2</m:t>
                                  </m:r>
                                </m:den>
                              </m:f>
                            </m:e>
                          </m:mr>
                        </m:m>
                      </m:e>
                    </m:d>
                    <m:r>
                      <a:rPr lang="en-US" altLang="ja-JP" sz="2800" b="0" i="1" smtClean="0">
                        <a:latin typeface="Cambria Math" panose="02040503050406030204" pitchFamily="18" charset="0"/>
                      </a:rPr>
                      <m:t>, </m:t>
                    </m:r>
                    <m:r>
                      <a:rPr lang="en-US" altLang="ja-JP" sz="2800" b="1" i="0" smtClean="0">
                        <a:latin typeface="Cambria Math" panose="02040503050406030204" pitchFamily="18" charset="0"/>
                      </a:rPr>
                      <m:t>𝐁</m:t>
                    </m:r>
                    <m:r>
                      <a:rPr lang="en-US" altLang="ja-JP" sz="2800" b="1" i="0" smtClean="0">
                        <a:latin typeface="Cambria Math" panose="02040503050406030204" pitchFamily="18" charset="0"/>
                      </a:rPr>
                      <m:t>=</m:t>
                    </m:r>
                    <m:d>
                      <m:dPr>
                        <m:ctrlPr>
                          <a:rPr lang="en-US" altLang="ja-JP" sz="2800" i="1">
                            <a:latin typeface="Cambria Math" panose="02040503050406030204" pitchFamily="18" charset="0"/>
                          </a:rPr>
                        </m:ctrlPr>
                      </m:dPr>
                      <m:e>
                        <m:m>
                          <m:mPr>
                            <m:mcs>
                              <m:mc>
                                <m:mcPr>
                                  <m:count m:val="3"/>
                                  <m:mcJc m:val="center"/>
                                </m:mcPr>
                              </m:mc>
                            </m:mcs>
                            <m:ctrlPr>
                              <a:rPr lang="en-US" altLang="ja-JP" sz="2800" i="1" smtClean="0">
                                <a:latin typeface="Cambria Math" panose="02040503050406030204" pitchFamily="18" charset="0"/>
                              </a:rPr>
                            </m:ctrlPr>
                          </m:mPr>
                          <m:mr>
                            <m:e>
                              <m:r>
                                <m:rPr>
                                  <m:brk m:alnAt="7"/>
                                </m:rPr>
                                <a:rPr lang="en-US" altLang="ja-JP" sz="2800" b="0" i="1" smtClean="0">
                                  <a:latin typeface="Cambria Math" panose="02040503050406030204" pitchFamily="18" charset="0"/>
                                </a:rPr>
                                <m:t>3</m:t>
                              </m:r>
                            </m:e>
                            <m:e>
                              <m:r>
                                <a:rPr lang="en-US" altLang="ja-JP" sz="2800" b="0" i="1" smtClean="0">
                                  <a:latin typeface="Cambria Math" panose="02040503050406030204" pitchFamily="18" charset="0"/>
                                </a:rPr>
                                <m:t>0</m:t>
                              </m:r>
                            </m:e>
                            <m:e>
                              <m:r>
                                <a:rPr lang="en-US" altLang="ja-JP" sz="2800" b="0" i="1" smtClean="0">
                                  <a:latin typeface="Cambria Math" panose="02040503050406030204" pitchFamily="18" charset="0"/>
                                </a:rPr>
                                <m:t>−2</m:t>
                              </m:r>
                            </m:e>
                          </m:mr>
                          <m:mr>
                            <m:e>
                              <m:r>
                                <a:rPr lang="en-US" altLang="ja-JP" sz="2800" b="0" i="1" smtClean="0">
                                  <a:latin typeface="Cambria Math" panose="02040503050406030204" pitchFamily="18" charset="0"/>
                                </a:rPr>
                                <m:t>0</m:t>
                              </m:r>
                            </m:e>
                            <m:e>
                              <m:r>
                                <a:rPr lang="en-US" altLang="ja-JP" sz="2800" b="0" i="1" smtClean="0">
                                  <a:latin typeface="Cambria Math" panose="02040503050406030204" pitchFamily="18" charset="0"/>
                                </a:rPr>
                                <m:t>3</m:t>
                              </m:r>
                            </m:e>
                            <m:e>
                              <m:r>
                                <a:rPr lang="en-US" altLang="ja-JP" sz="2800" b="0" i="1" smtClean="0">
                                  <a:latin typeface="Cambria Math" panose="02040503050406030204" pitchFamily="18" charset="0"/>
                                </a:rPr>
                                <m:t>0</m:t>
                              </m:r>
                            </m:e>
                          </m:mr>
                          <m:mr>
                            <m:e>
                              <m:r>
                                <a:rPr lang="en-US" altLang="ja-JP" sz="2800" b="0" i="1" smtClean="0">
                                  <a:latin typeface="Cambria Math" panose="02040503050406030204" pitchFamily="18" charset="0"/>
                                </a:rPr>
                                <m:t>1</m:t>
                              </m:r>
                            </m:e>
                            <m:e>
                              <m:r>
                                <a:rPr lang="en-US" altLang="ja-JP" sz="2800" b="0" i="1" smtClean="0">
                                  <a:latin typeface="Cambria Math" panose="02040503050406030204" pitchFamily="18" charset="0"/>
                                </a:rPr>
                                <m:t>0</m:t>
                              </m:r>
                            </m:e>
                            <m:e>
                              <m:r>
                                <a:rPr lang="en-US" altLang="ja-JP" sz="2800" b="0" i="1" smtClean="0">
                                  <a:latin typeface="Cambria Math" panose="02040503050406030204" pitchFamily="18" charset="0"/>
                                </a:rPr>
                                <m:t>0</m:t>
                              </m:r>
                            </m:e>
                          </m:mr>
                        </m:m>
                      </m:e>
                    </m:d>
                  </m:oMath>
                </a14:m>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を対角化せよ</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11617" y="1279451"/>
                <a:ext cx="7234353" cy="1139414"/>
              </a:xfrm>
              <a:prstGeom prst="rect">
                <a:avLst/>
              </a:prstGeom>
              <a:blipFill rotWithShape="0">
                <a:blip r:embed="rId3"/>
                <a:stretch>
                  <a:fillRect r="-1853"/>
                </a:stretch>
              </a:blipFill>
            </p:spPr>
            <p:txBody>
              <a:bodyPr/>
              <a:lstStyle/>
              <a:p>
                <a:r>
                  <a:rPr lang="ja-JP" altLang="en-US">
                    <a:noFill/>
                  </a:rPr>
                  <a:t> </a:t>
                </a:r>
              </a:p>
            </p:txBody>
          </p:sp>
        </mc:Fallback>
      </mc:AlternateContent>
      <p:pic>
        <p:nvPicPr>
          <p:cNvPr id="8" name="図 7"/>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47496" y="5395912"/>
            <a:ext cx="2955925" cy="1095375"/>
          </a:xfrm>
          <a:prstGeom prst="rect">
            <a:avLst/>
          </a:prstGeom>
          <a:noFill/>
          <a:ln>
            <a:noFill/>
          </a:ln>
        </p:spPr>
      </p:pic>
    </p:spTree>
    <p:extLst>
      <p:ext uri="{BB962C8B-B14F-4D97-AF65-F5344CB8AC3E}">
        <p14:creationId xmlns:p14="http://schemas.microsoft.com/office/powerpoint/2010/main" val="18690852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線形代数の復習</a:t>
            </a:r>
            <a:r>
              <a:rPr lang="en-US" altLang="ja-JP" sz="3600" dirty="0" smtClean="0"/>
              <a:t>(5)</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262079"/>
                <a:ext cx="11112501" cy="5296829"/>
              </a:xfrm>
            </p:spPr>
            <p:txBody>
              <a:bodyPr>
                <a:normAutofit/>
              </a:bodyPr>
              <a:lstStyle/>
              <a:p>
                <a:pPr>
                  <a:lnSpc>
                    <a:spcPct val="100000"/>
                  </a:lnSpc>
                </a:pPr>
                <a:r>
                  <a:rPr kumimoji="1" lang="ja-JP" altLang="en-US" dirty="0" smtClean="0"/>
                  <a:t>行列の対角化は，様々なところで利用する大切な概念</a:t>
                </a:r>
                <a:endParaRPr kumimoji="1" lang="en-US" altLang="ja-JP" dirty="0" smtClean="0"/>
              </a:p>
              <a:p>
                <a:pPr lvl="1">
                  <a:lnSpc>
                    <a:spcPct val="100000"/>
                  </a:lnSpc>
                </a:pPr>
                <a:r>
                  <a:rPr lang="ja-JP" altLang="en-US" dirty="0" smtClean="0"/>
                  <a:t>べき乗の高速計算 </a:t>
                </a:r>
                <a14:m>
                  <m:oMath xmlns:m="http://schemas.openxmlformats.org/officeDocument/2006/math">
                    <m:sSup>
                      <m:sSupPr>
                        <m:ctrlPr>
                          <a:rPr lang="en-US" altLang="ja-JP" b="1" i="1" smtClean="0">
                            <a:latin typeface="Cambria Math" panose="02040503050406030204" pitchFamily="18" charset="0"/>
                          </a:rPr>
                        </m:ctrlPr>
                      </m:sSupPr>
                      <m:e>
                        <m:r>
                          <a:rPr lang="en-US" altLang="ja-JP" b="1">
                            <a:latin typeface="Cambria Math" panose="02040503050406030204" pitchFamily="18" charset="0"/>
                          </a:rPr>
                          <m:t>𝐀</m:t>
                        </m:r>
                      </m:e>
                      <m:sup>
                        <m:r>
                          <a:rPr lang="en-US" altLang="ja-JP" b="1" i="1" smtClean="0">
                            <a:latin typeface="Cambria Math" panose="02040503050406030204" pitchFamily="18" charset="0"/>
                          </a:rPr>
                          <m:t>𝟑𝟎</m:t>
                        </m:r>
                      </m:sup>
                    </m:sSup>
                  </m:oMath>
                </a14:m>
                <a:endParaRPr lang="en-US" altLang="ja-JP" b="1" dirty="0" smtClean="0"/>
              </a:p>
              <a:p>
                <a:pPr lvl="1">
                  <a:lnSpc>
                    <a:spcPct val="100000"/>
                  </a:lnSpc>
                </a:pPr>
                <a:r>
                  <a:rPr lang="ja-JP" altLang="en-US" dirty="0" smtClean="0"/>
                  <a:t>極分解</a:t>
                </a:r>
                <a:r>
                  <a:rPr lang="ja-JP" altLang="en-US" dirty="0"/>
                  <a:t>の</a:t>
                </a:r>
                <a14:m>
                  <m:oMath xmlns:m="http://schemas.openxmlformats.org/officeDocument/2006/math">
                    <m:rad>
                      <m:radPr>
                        <m:degHide m:val="on"/>
                        <m:ctrlPr>
                          <a:rPr lang="en-US" altLang="ja-JP" b="0" i="1" smtClean="0">
                            <a:latin typeface="Cambria Math" panose="02040503050406030204" pitchFamily="18" charset="0"/>
                          </a:rPr>
                        </m:ctrlPr>
                      </m:radPr>
                      <m:deg/>
                      <m:e>
                        <m:r>
                          <a:rPr lang="en-US" altLang="ja-JP" b="1">
                            <a:latin typeface="Cambria Math" panose="02040503050406030204" pitchFamily="18" charset="0"/>
                          </a:rPr>
                          <m:t>𝐀</m:t>
                        </m:r>
                      </m:e>
                    </m:rad>
                  </m:oMath>
                </a14:m>
                <a:endParaRPr lang="en-US" altLang="ja-JP" dirty="0" smtClean="0"/>
              </a:p>
              <a:p>
                <a:pPr lvl="1">
                  <a:lnSpc>
                    <a:spcPct val="100000"/>
                  </a:lnSpc>
                </a:pPr>
                <a:endParaRPr lang="en-US" altLang="ja-JP" dirty="0"/>
              </a:p>
              <a:p>
                <a:pPr>
                  <a:lnSpc>
                    <a:spcPct val="100000"/>
                  </a:lnSpc>
                </a:pPr>
                <a:r>
                  <a:rPr lang="ja-JP" altLang="en-US" dirty="0" smtClean="0"/>
                  <a:t>行列はいつも対角化できるわけではない</a:t>
                </a:r>
                <a:endParaRPr lang="en-US" altLang="ja-JP" dirty="0" smtClean="0"/>
              </a:p>
              <a:p>
                <a:pPr lvl="1">
                  <a:lnSpc>
                    <a:spcPct val="100000"/>
                  </a:lnSpc>
                </a:pPr>
                <a:r>
                  <a:rPr lang="en-US" altLang="ja-JP" sz="2000" b="1" dirty="0" smtClean="0"/>
                  <a:t>『</a:t>
                </a:r>
                <a14:m>
                  <m:oMath xmlns:m="http://schemas.openxmlformats.org/officeDocument/2006/math">
                    <m:r>
                      <a:rPr lang="en-US" altLang="ja-JP" sz="2000" b="1">
                        <a:latin typeface="Cambria Math" panose="02040503050406030204" pitchFamily="18" charset="0"/>
                      </a:rPr>
                      <m:t>𝐀</m:t>
                    </m:r>
                    <m:r>
                      <a:rPr lang="en-US" altLang="ja-JP" sz="2000" b="1"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𝑅</m:t>
                        </m:r>
                      </m:e>
                      <m:sup>
                        <m:r>
                          <a:rPr lang="en-US" altLang="ja-JP" sz="2000" b="0" i="1" smtClean="0">
                            <a:latin typeface="Cambria Math" panose="02040503050406030204" pitchFamily="18" charset="0"/>
                          </a:rPr>
                          <m:t>𝑛</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𝑛</m:t>
                        </m:r>
                      </m:sup>
                    </m:sSup>
                  </m:oMath>
                </a14:m>
                <a:r>
                  <a:rPr lang="ja-JP" altLang="en-US" sz="2000" dirty="0" smtClean="0"/>
                  <a:t> が</a:t>
                </a:r>
                <a:r>
                  <a:rPr lang="en-US" altLang="ja-JP" sz="2000" dirty="0"/>
                  <a:t>n</a:t>
                </a:r>
                <a:r>
                  <a:rPr lang="ja-JP" altLang="en-US" sz="2000" dirty="0"/>
                  <a:t>本</a:t>
                </a:r>
                <a:r>
                  <a:rPr lang="ja-JP" altLang="en-US" sz="2000" dirty="0" smtClean="0"/>
                  <a:t>の線形独立な固有ベクトルを持つとき，</a:t>
                </a:r>
                <a:r>
                  <a:rPr lang="en-US" altLang="ja-JP" sz="2000" b="1" dirty="0"/>
                  <a:t> </a:t>
                </a:r>
                <a14:m>
                  <m:oMath xmlns:m="http://schemas.openxmlformats.org/officeDocument/2006/math">
                    <m:r>
                      <a:rPr lang="en-US" altLang="ja-JP" sz="2000" b="1">
                        <a:latin typeface="Cambria Math" panose="02040503050406030204" pitchFamily="18" charset="0"/>
                      </a:rPr>
                      <m:t>𝐀</m:t>
                    </m:r>
                  </m:oMath>
                </a14:m>
                <a:r>
                  <a:rPr lang="ja-JP" altLang="en-US" sz="2000" dirty="0" smtClean="0"/>
                  <a:t>は対角化可能</a:t>
                </a:r>
                <a:r>
                  <a:rPr lang="en-US" altLang="ja-JP" sz="2000" dirty="0" smtClean="0"/>
                  <a:t>』:</a:t>
                </a:r>
                <a14:m>
                  <m:oMath xmlns:m="http://schemas.openxmlformats.org/officeDocument/2006/math">
                    <m:r>
                      <a:rPr lang="en-US" altLang="ja-JP" sz="2000" b="1">
                        <a:latin typeface="Cambria Math" panose="02040503050406030204" pitchFamily="18" charset="0"/>
                      </a:rPr>
                      <m:t>𝐀</m:t>
                    </m:r>
                  </m:oMath>
                </a14:m>
                <a:r>
                  <a:rPr lang="ja-JP" altLang="en-US" sz="2000" dirty="0" smtClean="0"/>
                  <a:t>の持つ</a:t>
                </a:r>
                <a:r>
                  <a:rPr lang="en-US" altLang="ja-JP" sz="2000" dirty="0" smtClean="0"/>
                  <a:t>n</a:t>
                </a:r>
                <a:r>
                  <a:rPr lang="ja-JP" altLang="en-US" sz="2000" dirty="0" smtClean="0"/>
                  <a:t>個の固有値がすべて異なれば，</a:t>
                </a:r>
                <a:r>
                  <a:rPr lang="en-US" altLang="ja-JP" sz="2000" i="1" dirty="0" smtClean="0"/>
                  <a:t>n</a:t>
                </a:r>
                <a:r>
                  <a:rPr lang="ja-JP" altLang="en-US" sz="2000" dirty="0" smtClean="0"/>
                  <a:t>本の線形独立な固有ベクトルが存在するので対角化可能．</a:t>
                </a:r>
                <a:endParaRPr lang="en-US" altLang="ja-JP" sz="2000" dirty="0" smtClean="0"/>
              </a:p>
              <a:p>
                <a:pPr lvl="1">
                  <a:lnSpc>
                    <a:spcPct val="100000"/>
                  </a:lnSpc>
                </a:pPr>
                <a:r>
                  <a:rPr lang="ja-JP" altLang="en-US" sz="2000" dirty="0" smtClean="0"/>
                  <a:t>固有値が重複する（固有多項式が重解を持つ）</a:t>
                </a:r>
                <a:r>
                  <a:rPr lang="ja-JP" altLang="en-US" sz="2000" dirty="0"/>
                  <a:t>場合</a:t>
                </a:r>
                <a:r>
                  <a:rPr lang="ja-JP" altLang="en-US" sz="2000" dirty="0" smtClean="0"/>
                  <a:t>に，対角化できないことがある．</a:t>
                </a:r>
                <a:endParaRPr lang="en-US" altLang="ja-JP" sz="20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262079"/>
                <a:ext cx="11112501" cy="5296829"/>
              </a:xfrm>
              <a:blipFill rotWithShape="0">
                <a:blip r:embed="rId2"/>
                <a:stretch>
                  <a:fillRect l="-987" t="-14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1159067" y="4773381"/>
                <a:ext cx="4280403" cy="9062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行列</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ctrlPr>
                          <a:rPr lang="en-US" altLang="ja-JP" sz="2000" i="1" smtClean="0">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3</m:t>
                              </m:r>
                            </m:e>
                            <m:e>
                              <m:r>
                                <a:rPr lang="en-US" altLang="ja-JP" sz="2000" i="1">
                                  <a:latin typeface="Cambria Math" panose="02040503050406030204" pitchFamily="18" charset="0"/>
                                </a:rPr>
                                <m:t>0</m:t>
                              </m:r>
                            </m:e>
                            <m:e>
                              <m:r>
                                <a:rPr lang="en-US" altLang="ja-JP" sz="2000" b="0" i="1" smtClean="0">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mr>
                        </m:m>
                      </m:e>
                    </m:d>
                    <m:r>
                      <a:rPr lang="en-US" altLang="ja-JP" sz="2000" b="0" i="0" smtClean="0">
                        <a:latin typeface="Cambria Math" panose="02040503050406030204" pitchFamily="18" charset="0"/>
                      </a:rPr>
                      <m:t> </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を対角化せよ</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1159067" y="4773381"/>
                <a:ext cx="4280403" cy="906210"/>
              </a:xfrm>
              <a:prstGeom prst="rect">
                <a:avLst/>
              </a:prstGeom>
              <a:blipFill rotWithShape="0">
                <a:blip r:embed="rId3"/>
                <a:stretch>
                  <a:fillRect l="-1425" r="-85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76530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909637" y="933400"/>
            <a:ext cx="7256463" cy="3918000"/>
          </a:xfrm>
          <a:prstGeom prst="rect">
            <a:avLst/>
          </a:prstGeom>
        </p:spPr>
      </p:pic>
      <p:sp>
        <p:nvSpPr>
          <p:cNvPr id="10" name="正方形/長方形 9"/>
          <p:cNvSpPr/>
          <p:nvPr/>
        </p:nvSpPr>
        <p:spPr>
          <a:xfrm>
            <a:off x="12696353" y="2655838"/>
            <a:ext cx="1973617" cy="2308324"/>
          </a:xfrm>
          <a:prstGeom prst="rect">
            <a:avLst/>
          </a:prstGeom>
        </p:spPr>
        <p:txBody>
          <a:bodyPr wrap="none">
            <a:spAutoFit/>
          </a:bodyPr>
          <a:lstStyle/>
          <a:p>
            <a:endParaRPr lang="en-US" altLang="ja-JP" dirty="0" smtClean="0"/>
          </a:p>
          <a:p>
            <a:endParaRPr lang="en-US" altLang="ja-JP" dirty="0"/>
          </a:p>
          <a:p>
            <a:endParaRPr lang="en-US" altLang="ja-JP" dirty="0" smtClean="0"/>
          </a:p>
          <a:p>
            <a:r>
              <a:rPr lang="pt-BR" altLang="ja-JP" dirty="0"/>
              <a:t> A = [[ 4, 2], [ 1, 3] ]</a:t>
            </a:r>
          </a:p>
          <a:p>
            <a:r>
              <a:rPr lang="en-US" altLang="ja-JP" dirty="0"/>
              <a:t>    x1 = 2</a:t>
            </a:r>
          </a:p>
          <a:p>
            <a:r>
              <a:rPr lang="en-US" altLang="ja-JP" dirty="0"/>
              <a:t>    v1 = [-1,1]</a:t>
            </a:r>
          </a:p>
          <a:p>
            <a:r>
              <a:rPr lang="en-US" altLang="ja-JP" dirty="0"/>
              <a:t>    x2 = 5</a:t>
            </a:r>
          </a:p>
          <a:p>
            <a:r>
              <a:rPr lang="en-US" altLang="ja-JP" dirty="0"/>
              <a:t>    v2 = [ 2,1]</a:t>
            </a:r>
            <a:endParaRPr lang="ja-JP" altLang="en-US" dirty="0"/>
          </a:p>
        </p:txBody>
      </p:sp>
      <mc:AlternateContent xmlns:mc="http://schemas.openxmlformats.org/markup-compatibility/2006" xmlns:a14="http://schemas.microsoft.com/office/drawing/2010/main">
        <mc:Choice Requires="a14">
          <p:sp>
            <p:nvSpPr>
              <p:cNvPr id="12" name="正方形/長方形 11"/>
              <p:cNvSpPr/>
              <p:nvPr/>
            </p:nvSpPr>
            <p:spPr>
              <a:xfrm>
                <a:off x="8796519" y="1228950"/>
                <a:ext cx="3262432" cy="2083327"/>
              </a:xfrm>
              <a:prstGeom prst="rect">
                <a:avLst/>
              </a:prstGeom>
            </p:spPr>
            <p:txBody>
              <a:bodyPr wrap="none">
                <a:spAutoFit/>
              </a:bodyPr>
              <a:lstStyle/>
              <a:p>
                <a:pPr>
                  <a:spcBef>
                    <a:spcPts val="600"/>
                  </a:spcBef>
                </a:pPr>
                <a14:m>
                  <m:oMath xmlns:m="http://schemas.openxmlformats.org/officeDocument/2006/math">
                    <m:d>
                      <m:dPr>
                        <m:ctrlPr>
                          <a:rPr lang="en-US" altLang="ja-JP" sz="2400" b="1"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4</m:t>
                              </m:r>
                            </m:e>
                            <m:e>
                              <m:r>
                                <a:rPr lang="en-US" altLang="ja-JP" sz="2400" i="1">
                                  <a:latin typeface="Cambria Math" panose="02040503050406030204" pitchFamily="18" charset="0"/>
                                </a:rPr>
                                <m:t>2</m:t>
                              </m:r>
                            </m:e>
                          </m:mr>
                          <m:mr>
                            <m:e>
                              <m:r>
                                <a:rPr lang="en-US" altLang="ja-JP" sz="2400" i="1">
                                  <a:latin typeface="Cambria Math" panose="02040503050406030204" pitchFamily="18" charset="0"/>
                                </a:rPr>
                                <m:t>1</m:t>
                              </m:r>
                            </m:e>
                            <m:e>
                              <m:r>
                                <a:rPr lang="en-US" altLang="ja-JP" sz="2400" i="1">
                                  <a:latin typeface="Cambria Math" panose="02040503050406030204" pitchFamily="18" charset="0"/>
                                </a:rPr>
                                <m:t>3</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固有値・固有ベクトル</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0" i="0" smtClean="0">
                        <a:latin typeface="Cambria Math" panose="02040503050406030204" pitchFamily="18" charset="0"/>
                        <a:ea typeface="メイリオ" panose="020B0604030504040204" pitchFamily="50" charset="-128"/>
                        <a:cs typeface="メイリオ" panose="020B0604030504040204" pitchFamily="50" charset="-128"/>
                      </a:rPr>
                      <m:t>2, </m:t>
                    </m:r>
                    <m:d>
                      <m:dPr>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dPr>
                      <m:e>
                        <m:m>
                          <m:mPr>
                            <m:mcs>
                              <m:mc>
                                <m:mcPr>
                                  <m:count m:val="1"/>
                                  <m:mcJc m:val="center"/>
                                </m:mcPr>
                              </m:mc>
                            </m:mcs>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mPr>
                          <m:mr>
                            <m:e>
                              <m:r>
                                <m:rPr>
                                  <m:brk m:alnAt="7"/>
                                </m:r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1</m:t>
                              </m:r>
                            </m:e>
                          </m:mr>
                          <m:mr>
                            <m:e>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1</m:t>
                              </m:r>
                            </m:e>
                          </m:mr>
                        </m:m>
                      </m:e>
                    </m:d>
                  </m:oMath>
                </a14:m>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ea typeface="メイリオ" panose="020B0604030504040204" pitchFamily="50" charset="-128"/>
                    <a:cs typeface="メイリオ" panose="020B0604030504040204" pitchFamily="50" charset="-128"/>
                  </a:rPr>
                  <a:t> </a:t>
                </a:r>
                <a14:m>
                  <m:oMath xmlns:m="http://schemas.openxmlformats.org/officeDocument/2006/math">
                    <m:r>
                      <a:rPr lang="en-US" altLang="ja-JP" sz="2400" b="0" i="0" smtClean="0">
                        <a:latin typeface="Cambria Math" panose="02040503050406030204" pitchFamily="18" charset="0"/>
                        <a:ea typeface="メイリオ" panose="020B0604030504040204" pitchFamily="50" charset="-128"/>
                        <a:cs typeface="メイリオ" panose="020B0604030504040204" pitchFamily="50" charset="-128"/>
                      </a:rPr>
                      <m:t>5</m:t>
                    </m:r>
                    <m:r>
                      <a:rPr lang="en-US" altLang="ja-JP" sz="2400">
                        <a:latin typeface="Cambria Math" panose="02040503050406030204" pitchFamily="18" charset="0"/>
                        <a:ea typeface="メイリオ" panose="020B0604030504040204" pitchFamily="50" charset="-128"/>
                        <a:cs typeface="メイリオ" panose="020B0604030504040204" pitchFamily="50" charset="-128"/>
                      </a:rPr>
                      <m:t>, </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m>
                          <m:mPr>
                            <m:mcs>
                              <m:mc>
                                <m:mcPr>
                                  <m:count m:val="1"/>
                                  <m:mcJc m:val="center"/>
                                </m:mcPr>
                              </m:mc>
                            </m:mcs>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mPr>
                          <m:mr>
                            <m:e>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2</m:t>
                              </m:r>
                            </m:e>
                          </m:mr>
                          <m:m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1</m:t>
                              </m:r>
                            </m:e>
                          </m:mr>
                        </m:m>
                      </m:e>
                    </m:d>
                  </m:oMath>
                </a14:m>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8796519" y="1228950"/>
                <a:ext cx="3262432" cy="2083327"/>
              </a:xfrm>
              <a:prstGeom prst="rect">
                <a:avLst/>
              </a:prstGeom>
              <a:blipFill rotWithShape="0">
                <a:blip r:embed="rId3"/>
                <a:stretch>
                  <a:fillRect l="-2991" r="-1869" b="-2053"/>
                </a:stretch>
              </a:blipFill>
            </p:spPr>
            <p:txBody>
              <a:bodyPr/>
              <a:lstStyle/>
              <a:p>
                <a:r>
                  <a:rPr lang="ja-JP" altLang="en-US">
                    <a:noFill/>
                  </a:rPr>
                  <a:t> </a:t>
                </a:r>
              </a:p>
            </p:txBody>
          </p:sp>
        </mc:Fallback>
      </mc:AlternateContent>
      <p:sp>
        <p:nvSpPr>
          <p:cNvPr id="13" name="正方形/長方形 12"/>
          <p:cNvSpPr/>
          <p:nvPr/>
        </p:nvSpPr>
        <p:spPr>
          <a:xfrm>
            <a:off x="1823134" y="4836718"/>
            <a:ext cx="1569660"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変換元の各点</a:t>
            </a:r>
            <a:endParaRPr lang="ja-JP" altLang="en-US" dirty="0"/>
          </a:p>
        </p:txBody>
      </p:sp>
      <p:sp>
        <p:nvSpPr>
          <p:cNvPr id="14" name="正方形/長方形 13"/>
          <p:cNvSpPr/>
          <p:nvPr/>
        </p:nvSpPr>
        <p:spPr>
          <a:xfrm>
            <a:off x="5501250" y="4836718"/>
            <a:ext cx="180049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行列による変換</a:t>
            </a:r>
            <a:endParaRPr lang="ja-JP" altLang="en-US" dirty="0"/>
          </a:p>
        </p:txBody>
      </p:sp>
      <p:sp>
        <p:nvSpPr>
          <p:cNvPr id="15" name="正方形/長方形 14"/>
          <p:cNvSpPr/>
          <p:nvPr/>
        </p:nvSpPr>
        <p:spPr>
          <a:xfrm>
            <a:off x="8788440" y="3807050"/>
            <a:ext cx="3185487" cy="646331"/>
          </a:xfrm>
          <a:prstGeom prst="rect">
            <a:avLst/>
          </a:prstGeom>
        </p:spPr>
        <p:txBody>
          <a:bodyPr wrap="none">
            <a:spAutoFit/>
          </a:bodyPr>
          <a:lstStyle/>
          <a:p>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は固有ベクトル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黒線は変換による移動を示す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1168440" y="5470750"/>
            <a:ext cx="9725739" cy="1200329"/>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円周上の点群を変換すると楕円上に乗る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楕円の主軸と固有ベクトルは一致しない（一致するのは特殊な場合）</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固有ベクトル上の点は，変換後も固有ベクトル上に乗る</a:t>
            </a:r>
            <a:endPar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0" name="タイトル 1"/>
          <p:cNvSpPr txBox="1">
            <a:spLocks/>
          </p:cNvSpPr>
          <p:nvPr/>
        </p:nvSpPr>
        <p:spPr>
          <a:xfrm>
            <a:off x="457199" y="190500"/>
            <a:ext cx="11473211"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pPr algn="ctr"/>
            <a:r>
              <a:rPr lang="ja-JP" altLang="en-US" sz="3200" smtClean="0"/>
              <a:t>固有値・固有ベクトルの意味</a:t>
            </a:r>
            <a:endParaRPr lang="ja-JP" altLang="en-US" sz="3200" dirty="0"/>
          </a:p>
        </p:txBody>
      </p:sp>
      <p:sp>
        <p:nvSpPr>
          <p:cNvPr id="11" name="正方形/長方形 10"/>
          <p:cNvSpPr/>
          <p:nvPr/>
        </p:nvSpPr>
        <p:spPr>
          <a:xfrm>
            <a:off x="10355407" y="0"/>
            <a:ext cx="1836593" cy="369332"/>
          </a:xfrm>
          <a:prstGeom prst="rect">
            <a:avLst/>
          </a:prstGeom>
          <a:solidFill>
            <a:schemeClr val="accent4"/>
          </a:solidFill>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EigenVector.py</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976876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190500"/>
            <a:ext cx="11473211" cy="733270"/>
          </a:xfrm>
        </p:spPr>
        <p:txBody>
          <a:bodyPr>
            <a:normAutofit/>
          </a:bodyPr>
          <a:lstStyle/>
          <a:p>
            <a:pPr algn="ctr"/>
            <a:r>
              <a:rPr lang="ja-JP" altLang="en-US" sz="3200" dirty="0" smtClean="0"/>
              <a:t>固有値・固有ベクトルの意味</a:t>
            </a:r>
            <a:endParaRPr kumimoji="1" lang="ja-JP" altLang="en-US" sz="3200" dirty="0"/>
          </a:p>
        </p:txBody>
      </p:sp>
      <p:sp>
        <p:nvSpPr>
          <p:cNvPr id="10" name="正方形/長方形 9"/>
          <p:cNvSpPr/>
          <p:nvPr/>
        </p:nvSpPr>
        <p:spPr>
          <a:xfrm>
            <a:off x="12696353" y="2655838"/>
            <a:ext cx="3026791" cy="1477328"/>
          </a:xfrm>
          <a:prstGeom prst="rect">
            <a:avLst/>
          </a:prstGeom>
        </p:spPr>
        <p:txBody>
          <a:bodyPr wrap="none">
            <a:spAutoFit/>
          </a:bodyPr>
          <a:lstStyle/>
          <a:p>
            <a:r>
              <a:rPr lang="pt-BR" altLang="ja-JP" dirty="0"/>
              <a:t> A = [[ 2, 1], [ 1.5, 2] ]</a:t>
            </a:r>
          </a:p>
          <a:p>
            <a:r>
              <a:rPr lang="en-US" altLang="ja-JP" dirty="0"/>
              <a:t>    x1 = (-</a:t>
            </a:r>
            <a:r>
              <a:rPr lang="en-US" altLang="ja-JP" dirty="0" err="1"/>
              <a:t>np.sqrt</a:t>
            </a:r>
            <a:r>
              <a:rPr lang="en-US" altLang="ja-JP" dirty="0"/>
              <a:t>(6) + 4.0 ) / 2.0</a:t>
            </a:r>
          </a:p>
          <a:p>
            <a:r>
              <a:rPr lang="en-US" altLang="ja-JP" dirty="0"/>
              <a:t>    v1 = [-</a:t>
            </a:r>
            <a:r>
              <a:rPr lang="en-US" altLang="ja-JP" dirty="0" err="1"/>
              <a:t>np.sqrt</a:t>
            </a:r>
            <a:r>
              <a:rPr lang="en-US" altLang="ja-JP" dirty="0"/>
              <a:t>(6)/3, 1] </a:t>
            </a:r>
          </a:p>
          <a:p>
            <a:r>
              <a:rPr lang="en-US" altLang="ja-JP" dirty="0"/>
              <a:t>    x2 = ( </a:t>
            </a:r>
            <a:r>
              <a:rPr lang="en-US" altLang="ja-JP" dirty="0" err="1"/>
              <a:t>np.sqrt</a:t>
            </a:r>
            <a:r>
              <a:rPr lang="en-US" altLang="ja-JP" dirty="0"/>
              <a:t>(6) + 4.0 ) / 2.0</a:t>
            </a:r>
          </a:p>
          <a:p>
            <a:r>
              <a:rPr lang="en-US" altLang="ja-JP" dirty="0"/>
              <a:t>    v2 = [ </a:t>
            </a:r>
            <a:r>
              <a:rPr lang="en-US" altLang="ja-JP" dirty="0" err="1"/>
              <a:t>np.sqrt</a:t>
            </a:r>
            <a:r>
              <a:rPr lang="en-US" altLang="ja-JP" dirty="0"/>
              <a:t>(6)/3, 1] </a:t>
            </a:r>
            <a:endParaRPr lang="ja-JP" altLang="en-US" dirty="0"/>
          </a:p>
        </p:txBody>
      </p:sp>
      <mc:AlternateContent xmlns:mc="http://schemas.openxmlformats.org/markup-compatibility/2006" xmlns:a14="http://schemas.microsoft.com/office/drawing/2010/main">
        <mc:Choice Requires="a14">
          <p:sp>
            <p:nvSpPr>
              <p:cNvPr id="12" name="正方形/長方形 11"/>
              <p:cNvSpPr/>
              <p:nvPr/>
            </p:nvSpPr>
            <p:spPr>
              <a:xfrm>
                <a:off x="8402819" y="1279750"/>
                <a:ext cx="3885679" cy="2364750"/>
              </a:xfrm>
              <a:prstGeom prst="rect">
                <a:avLst/>
              </a:prstGeom>
            </p:spPr>
            <p:txBody>
              <a:bodyPr wrap="none">
                <a:spAutoFit/>
              </a:bodyPr>
              <a:lstStyle/>
              <a:p>
                <a:pPr>
                  <a:spcBef>
                    <a:spcPts val="600"/>
                  </a:spcBef>
                </a:pPr>
                <a14:m>
                  <m:oMath xmlns:m="http://schemas.openxmlformats.org/officeDocument/2006/math">
                    <m:d>
                      <m:dPr>
                        <m:ctrlPr>
                          <a:rPr lang="en-US" altLang="ja-JP" sz="2400" b="1"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2</m:t>
                              </m:r>
                            </m:e>
                            <m:e>
                              <m:r>
                                <a:rPr lang="en-US" altLang="ja-JP" sz="2400" b="0" i="1" smtClean="0">
                                  <a:latin typeface="Cambria Math" panose="02040503050406030204" pitchFamily="18" charset="0"/>
                                </a:rPr>
                                <m:t>1</m:t>
                              </m:r>
                            </m:e>
                          </m:mr>
                          <m:mr>
                            <m:e>
                              <m:r>
                                <a:rPr lang="en-US" altLang="ja-JP" sz="2400" i="1">
                                  <a:latin typeface="Cambria Math" panose="02040503050406030204" pitchFamily="18" charset="0"/>
                                </a:rPr>
                                <m:t>1</m:t>
                              </m:r>
                              <m:r>
                                <a:rPr lang="en-US" altLang="ja-JP" sz="2400" b="0" i="1" smtClean="0">
                                  <a:latin typeface="Cambria Math" panose="02040503050406030204" pitchFamily="18" charset="0"/>
                                </a:rPr>
                                <m:t>.5</m:t>
                              </m:r>
                            </m:e>
                            <m:e>
                              <m:r>
                                <a:rPr lang="en-US" altLang="ja-JP" sz="2400" b="0" i="1" smtClean="0">
                                  <a:latin typeface="Cambria Math" panose="02040503050406030204" pitchFamily="18" charset="0"/>
                                </a:rPr>
                                <m:t>2</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固有値・固有ベクトル</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f>
                      <m:fPr>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400">
                            <a:latin typeface="Cambria Math" panose="02040503050406030204" pitchFamily="18" charset="0"/>
                            <a:ea typeface="メイリオ" panose="020B0604030504040204" pitchFamily="50" charset="-128"/>
                            <a:cs typeface="メイリオ" panose="020B0604030504040204" pitchFamily="50" charset="-128"/>
                          </a:rPr>
                          <m:t>−</m:t>
                        </m:r>
                        <m:rad>
                          <m:radPr>
                            <m:degHide m:val="on"/>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6</m:t>
                            </m:r>
                          </m:e>
                        </m:rad>
                        <m:r>
                          <a:rPr lang="en-US" altLang="ja-JP" sz="2400" i="1">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4</m:t>
                        </m:r>
                      </m:num>
                      <m:den>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2</m:t>
                        </m:r>
                      </m:den>
                    </m:f>
                    <m:r>
                      <a:rPr lang="en-US" altLang="ja-JP" sz="2400" b="0" i="0" smtClean="0">
                        <a:latin typeface="Cambria Math" panose="02040503050406030204" pitchFamily="18" charset="0"/>
                        <a:ea typeface="メイリオ" panose="020B0604030504040204" pitchFamily="50" charset="-128"/>
                        <a:cs typeface="メイリオ" panose="020B0604030504040204" pitchFamily="50" charset="-128"/>
                      </a:rPr>
                      <m:t>, </m:t>
                    </m:r>
                    <m:d>
                      <m:dPr>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dPr>
                      <m:e>
                        <m:m>
                          <m:mPr>
                            <m:mcs>
                              <m:mc>
                                <m:mcPr>
                                  <m:count m:val="1"/>
                                  <m:mcJc m:val="center"/>
                                </m:mcPr>
                              </m:mc>
                            </m:mcs>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mPr>
                          <m:mr>
                            <m:e>
                              <m:r>
                                <a:rPr lang="en-US" altLang="ja-JP" sz="240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fPr>
                                <m:num>
                                  <m:rad>
                                    <m:radPr>
                                      <m:degHide m:val="on"/>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6</m:t>
                                      </m:r>
                                    </m:e>
                                  </m:rad>
                                </m:num>
                                <m:den>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3</m:t>
                                  </m:r>
                                </m:den>
                              </m:f>
                            </m:e>
                          </m:mr>
                          <m:mr>
                            <m:e>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1</m:t>
                              </m:r>
                            </m:e>
                          </m:mr>
                        </m:m>
                      </m:e>
                    </m:d>
                  </m:oMath>
                </a14:m>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f>
                      <m:f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fPr>
                      <m:num>
                        <m:rad>
                          <m:radPr>
                            <m:degHide m:val="on"/>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6</m:t>
                            </m:r>
                          </m:e>
                        </m:rad>
                        <m:r>
                          <a:rPr lang="en-US" altLang="ja-JP" sz="2400" i="1">
                            <a:latin typeface="Cambria Math" panose="02040503050406030204" pitchFamily="18" charset="0"/>
                            <a:ea typeface="メイリオ" panose="020B0604030504040204" pitchFamily="50" charset="-128"/>
                            <a:cs typeface="メイリオ" panose="020B0604030504040204" pitchFamily="50" charset="-128"/>
                          </a:rPr>
                          <m:t>+4</m:t>
                        </m:r>
                      </m:num>
                      <m:den>
                        <m:r>
                          <a:rPr lang="en-US" altLang="ja-JP" sz="2400" i="1">
                            <a:latin typeface="Cambria Math" panose="02040503050406030204" pitchFamily="18" charset="0"/>
                            <a:ea typeface="メイリオ" panose="020B0604030504040204" pitchFamily="50" charset="-128"/>
                            <a:cs typeface="メイリオ" panose="020B0604030504040204" pitchFamily="50" charset="-128"/>
                          </a:rPr>
                          <m:t>2</m:t>
                        </m:r>
                      </m:den>
                    </m:f>
                    <m:r>
                      <a:rPr lang="en-US" altLang="ja-JP" sz="2400">
                        <a:latin typeface="Cambria Math" panose="02040503050406030204" pitchFamily="18" charset="0"/>
                        <a:ea typeface="メイリオ" panose="020B0604030504040204" pitchFamily="50" charset="-128"/>
                        <a:cs typeface="メイリオ" panose="020B0604030504040204" pitchFamily="50" charset="-128"/>
                      </a:rPr>
                      <m:t>, </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m>
                          <m:mPr>
                            <m:mcs>
                              <m:mc>
                                <m:mcPr>
                                  <m:count m:val="1"/>
                                  <m:mcJc m:val="center"/>
                                </m:mcPr>
                              </m:mc>
                            </m:mcs>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mPr>
                          <m:mr>
                            <m:e>
                              <m:f>
                                <m:f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fPr>
                                <m:num>
                                  <m:rad>
                                    <m:radPr>
                                      <m:degHide m:val="on"/>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radPr>
                                    <m:deg/>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6</m:t>
                                      </m:r>
                                    </m:e>
                                  </m:rad>
                                </m:num>
                                <m:den>
                                  <m:r>
                                    <a:rPr lang="en-US" altLang="ja-JP" sz="2400" i="1">
                                      <a:latin typeface="Cambria Math" panose="02040503050406030204" pitchFamily="18" charset="0"/>
                                      <a:ea typeface="メイリオ" panose="020B0604030504040204" pitchFamily="50" charset="-128"/>
                                      <a:cs typeface="メイリオ" panose="020B0604030504040204" pitchFamily="50" charset="-128"/>
                                    </a:rPr>
                                    <m:t>3</m:t>
                                  </m:r>
                                </m:den>
                              </m:f>
                            </m:e>
                          </m:mr>
                          <m:m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1</m:t>
                              </m:r>
                            </m:e>
                          </m:mr>
                        </m:m>
                      </m:e>
                    </m:d>
                  </m:oMath>
                </a14:m>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8402819" y="1279750"/>
                <a:ext cx="3885679" cy="2364750"/>
              </a:xfrm>
              <a:prstGeom prst="rect">
                <a:avLst/>
              </a:prstGeom>
              <a:blipFill rotWithShape="0">
                <a:blip r:embed="rId2"/>
                <a:stretch>
                  <a:fillRect l="-2351"/>
                </a:stretch>
              </a:blipFill>
            </p:spPr>
            <p:txBody>
              <a:bodyPr/>
              <a:lstStyle/>
              <a:p>
                <a:r>
                  <a:rPr lang="ja-JP" altLang="en-US">
                    <a:noFill/>
                  </a:rPr>
                  <a:t> </a:t>
                </a:r>
              </a:p>
            </p:txBody>
          </p:sp>
        </mc:Fallback>
      </mc:AlternateContent>
      <p:sp>
        <p:nvSpPr>
          <p:cNvPr id="13" name="正方形/長方形 12"/>
          <p:cNvSpPr/>
          <p:nvPr/>
        </p:nvSpPr>
        <p:spPr>
          <a:xfrm>
            <a:off x="1823134" y="4925618"/>
            <a:ext cx="1569660"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変換元の各点</a:t>
            </a:r>
            <a:endParaRPr lang="ja-JP" altLang="en-US" dirty="0"/>
          </a:p>
        </p:txBody>
      </p:sp>
      <p:sp>
        <p:nvSpPr>
          <p:cNvPr id="14" name="正方形/長方形 13"/>
          <p:cNvSpPr/>
          <p:nvPr/>
        </p:nvSpPr>
        <p:spPr>
          <a:xfrm>
            <a:off x="5501250" y="4925618"/>
            <a:ext cx="180049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行列による変換</a:t>
            </a:r>
            <a:endParaRPr lang="ja-JP" altLang="en-US" dirty="0"/>
          </a:p>
        </p:txBody>
      </p:sp>
      <p:sp>
        <p:nvSpPr>
          <p:cNvPr id="15" name="正方形/長方形 14"/>
          <p:cNvSpPr/>
          <p:nvPr/>
        </p:nvSpPr>
        <p:spPr>
          <a:xfrm>
            <a:off x="8788440" y="3895950"/>
            <a:ext cx="3185487" cy="646331"/>
          </a:xfrm>
          <a:prstGeom prst="rect">
            <a:avLst/>
          </a:prstGeom>
        </p:spPr>
        <p:txBody>
          <a:bodyPr wrap="none">
            <a:spAutoFit/>
          </a:bodyPr>
          <a:lstStyle/>
          <a:p>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は固有ベクトル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黒線は変換による移動を示す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1168440" y="5470750"/>
            <a:ext cx="9725739" cy="1200329"/>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円周上の点群を変換すると楕円上に乗る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楕円の主軸と固有ベクトルは一致しない（一致するのは特殊な場合）</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固有ベクトル上の点は，変換後も固有ベクトル上に乗る</a:t>
            </a:r>
            <a:endPar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3" name="図 2"/>
          <p:cNvPicPr>
            <a:picLocks noChangeAspect="1"/>
          </p:cNvPicPr>
          <p:nvPr/>
        </p:nvPicPr>
        <p:blipFill>
          <a:blip r:embed="rId3"/>
          <a:stretch>
            <a:fillRect/>
          </a:stretch>
        </p:blipFill>
        <p:spPr>
          <a:xfrm>
            <a:off x="814387" y="932764"/>
            <a:ext cx="7377113" cy="3993248"/>
          </a:xfrm>
          <a:prstGeom prst="rect">
            <a:avLst/>
          </a:prstGeom>
        </p:spPr>
      </p:pic>
    </p:spTree>
    <p:extLst>
      <p:ext uri="{BB962C8B-B14F-4D97-AF65-F5344CB8AC3E}">
        <p14:creationId xmlns:p14="http://schemas.microsoft.com/office/powerpoint/2010/main" val="12387546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0"/>
            <a:ext cx="11473211" cy="733270"/>
          </a:xfrm>
        </p:spPr>
        <p:txBody>
          <a:bodyPr>
            <a:normAutofit/>
          </a:bodyPr>
          <a:lstStyle/>
          <a:p>
            <a:pPr algn="ctr"/>
            <a:r>
              <a:rPr lang="ja-JP" altLang="en-US" sz="3200" dirty="0" smtClean="0"/>
              <a:t>固有値・固有ベクトルの意味</a:t>
            </a:r>
            <a:endParaRPr kumimoji="1" lang="ja-JP" altLang="en-US" sz="3200" dirty="0"/>
          </a:p>
        </p:txBody>
      </p:sp>
      <p:sp>
        <p:nvSpPr>
          <p:cNvPr id="10" name="正方形/長方形 9"/>
          <p:cNvSpPr/>
          <p:nvPr/>
        </p:nvSpPr>
        <p:spPr>
          <a:xfrm>
            <a:off x="12696353" y="2655838"/>
            <a:ext cx="2672526" cy="1477328"/>
          </a:xfrm>
          <a:prstGeom prst="rect">
            <a:avLst/>
          </a:prstGeom>
        </p:spPr>
        <p:txBody>
          <a:bodyPr wrap="none">
            <a:spAutoFit/>
          </a:bodyPr>
          <a:lstStyle/>
          <a:p>
            <a:r>
              <a:rPr lang="pt-BR" altLang="ja-JP" dirty="0"/>
              <a:t> A = [[ 1.0, 2.0], [ 2.0, 1.0] ]</a:t>
            </a:r>
          </a:p>
          <a:p>
            <a:r>
              <a:rPr lang="en-US" altLang="ja-JP" dirty="0"/>
              <a:t>    x1 = -1</a:t>
            </a:r>
          </a:p>
          <a:p>
            <a:r>
              <a:rPr lang="en-US" altLang="ja-JP" dirty="0"/>
              <a:t>    v1 = [-1, 1]</a:t>
            </a:r>
          </a:p>
          <a:p>
            <a:r>
              <a:rPr lang="en-US" altLang="ja-JP" dirty="0"/>
              <a:t>    x2 = 3</a:t>
            </a:r>
          </a:p>
          <a:p>
            <a:r>
              <a:rPr lang="en-US" altLang="ja-JP" dirty="0"/>
              <a:t>    v2 = [ 1,1]</a:t>
            </a:r>
            <a:endParaRPr lang="ja-JP" altLang="en-US" dirty="0"/>
          </a:p>
        </p:txBody>
      </p:sp>
      <mc:AlternateContent xmlns:mc="http://schemas.openxmlformats.org/markup-compatibility/2006" xmlns:a14="http://schemas.microsoft.com/office/drawing/2010/main">
        <mc:Choice Requires="a14">
          <p:sp>
            <p:nvSpPr>
              <p:cNvPr id="12" name="正方形/長方形 11"/>
              <p:cNvSpPr/>
              <p:nvPr/>
            </p:nvSpPr>
            <p:spPr>
              <a:xfrm>
                <a:off x="8796519" y="1051150"/>
                <a:ext cx="3262432" cy="2115194"/>
              </a:xfrm>
              <a:prstGeom prst="rect">
                <a:avLst/>
              </a:prstGeom>
            </p:spPr>
            <p:txBody>
              <a:bodyPr wrap="none">
                <a:spAutoFit/>
              </a:bodyPr>
              <a:lstStyle/>
              <a:p>
                <a:pPr>
                  <a:spcBef>
                    <a:spcPts val="600"/>
                  </a:spcBef>
                </a:pPr>
                <a14:m>
                  <m:oMath xmlns:m="http://schemas.openxmlformats.org/officeDocument/2006/math">
                    <m:d>
                      <m:dPr>
                        <m:ctrlPr>
                          <a:rPr lang="en-US" altLang="ja-JP" sz="2400" b="1"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1</m:t>
                              </m:r>
                            </m:e>
                            <m:e>
                              <m:r>
                                <a:rPr lang="en-US" altLang="ja-JP" sz="2400" i="1">
                                  <a:latin typeface="Cambria Math" panose="02040503050406030204" pitchFamily="18" charset="0"/>
                                </a:rPr>
                                <m:t>2</m:t>
                              </m:r>
                            </m:e>
                          </m:mr>
                          <m:mr>
                            <m:e>
                              <m:r>
                                <a:rPr lang="en-US" altLang="ja-JP" sz="2400" b="0" i="1" smtClean="0">
                                  <a:latin typeface="Cambria Math" panose="02040503050406030204" pitchFamily="18" charset="0"/>
                                </a:rPr>
                                <m:t>2</m:t>
                              </m:r>
                            </m:e>
                            <m:e>
                              <m:r>
                                <a:rPr lang="en-US" altLang="ja-JP" sz="2400" b="0" i="1" smtClean="0">
                                  <a:latin typeface="Cambria Math" panose="02040503050406030204" pitchFamily="18" charset="0"/>
                                </a:rPr>
                                <m:t>1</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05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固有値・固有ベクトル</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b="0" i="0" smtClean="0">
                        <a:latin typeface="Cambria Math" panose="02040503050406030204" pitchFamily="18" charset="0"/>
                        <a:ea typeface="メイリオ" panose="020B0604030504040204" pitchFamily="50" charset="-128"/>
                        <a:cs typeface="メイリオ" panose="020B0604030504040204" pitchFamily="50" charset="-128"/>
                      </a:rPr>
                      <m:t>1, </m:t>
                    </m:r>
                    <m:d>
                      <m:dPr>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dPr>
                      <m:e>
                        <m:m>
                          <m:mPr>
                            <m:mcs>
                              <m:mc>
                                <m:mcPr>
                                  <m:count m:val="1"/>
                                  <m:mcJc m:val="center"/>
                                </m:mcPr>
                              </m:mc>
                            </m:mcs>
                            <m:ctrl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ctrlPr>
                          </m:mPr>
                          <m:mr>
                            <m:e>
                              <m:r>
                                <m:rPr>
                                  <m:brk m:alnAt="7"/>
                                </m:rP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1</m:t>
                              </m:r>
                            </m:e>
                          </m:mr>
                          <m:mr>
                            <m:e>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1</m:t>
                              </m:r>
                            </m:e>
                          </m:mr>
                        </m:m>
                      </m:e>
                    </m:d>
                  </m:oMath>
                </a14:m>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smtClean="0">
                    <a:ea typeface="メイリオ" panose="020B0604030504040204" pitchFamily="50" charset="-128"/>
                    <a:cs typeface="メイリオ" panose="020B0604030504040204" pitchFamily="50" charset="-128"/>
                  </a:rPr>
                  <a:t>   </a:t>
                </a:r>
                <a14:m>
                  <m:oMath xmlns:m="http://schemas.openxmlformats.org/officeDocument/2006/math">
                    <m:r>
                      <a:rPr lang="en-US" altLang="ja-JP" sz="2400" b="0" i="0" smtClean="0">
                        <a:latin typeface="Cambria Math" panose="02040503050406030204" pitchFamily="18" charset="0"/>
                        <a:ea typeface="メイリオ" panose="020B0604030504040204" pitchFamily="50" charset="-128"/>
                        <a:cs typeface="メイリオ" panose="020B0604030504040204" pitchFamily="50" charset="-128"/>
                      </a:rPr>
                      <m:t>3</m:t>
                    </m:r>
                    <m:r>
                      <a:rPr lang="en-US" altLang="ja-JP" sz="2400">
                        <a:latin typeface="Cambria Math" panose="02040503050406030204" pitchFamily="18" charset="0"/>
                        <a:ea typeface="メイリオ" panose="020B0604030504040204" pitchFamily="50" charset="-128"/>
                        <a:cs typeface="メイリオ" panose="020B0604030504040204" pitchFamily="50" charset="-128"/>
                      </a:rPr>
                      <m:t>, </m:t>
                    </m:r>
                    <m:d>
                      <m:dPr>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dPr>
                      <m:e>
                        <m:m>
                          <m:mPr>
                            <m:mcs>
                              <m:mc>
                                <m:mcPr>
                                  <m:count m:val="1"/>
                                  <m:mcJc m:val="center"/>
                                </m:mcPr>
                              </m:mc>
                            </m:mcs>
                            <m:ctrlPr>
                              <a:rPr lang="en-US" altLang="ja-JP" sz="2400" i="1">
                                <a:latin typeface="Cambria Math" panose="02040503050406030204" pitchFamily="18" charset="0"/>
                                <a:ea typeface="メイリオ" panose="020B0604030504040204" pitchFamily="50" charset="-128"/>
                                <a:cs typeface="メイリオ" panose="020B0604030504040204" pitchFamily="50" charset="-128"/>
                              </a:rPr>
                            </m:ctrlPr>
                          </m:mPr>
                          <m:mr>
                            <m:e>
                              <m:r>
                                <a:rPr lang="en-US" altLang="ja-JP" sz="2400" b="0" i="1" smtClean="0">
                                  <a:latin typeface="Cambria Math" panose="02040503050406030204" pitchFamily="18" charset="0"/>
                                  <a:ea typeface="メイリオ" panose="020B0604030504040204" pitchFamily="50" charset="-128"/>
                                  <a:cs typeface="メイリオ" panose="020B0604030504040204" pitchFamily="50" charset="-128"/>
                                </a:rPr>
                                <m:t>1</m:t>
                              </m:r>
                            </m:e>
                          </m:mr>
                          <m:mr>
                            <m:e>
                              <m:r>
                                <a:rPr lang="en-US" altLang="ja-JP" sz="2400" i="1">
                                  <a:latin typeface="Cambria Math" panose="02040503050406030204" pitchFamily="18" charset="0"/>
                                  <a:ea typeface="メイリオ" panose="020B0604030504040204" pitchFamily="50" charset="-128"/>
                                  <a:cs typeface="メイリオ" panose="020B0604030504040204" pitchFamily="50" charset="-128"/>
                                </a:rPr>
                                <m:t>1</m:t>
                              </m:r>
                            </m:e>
                          </m:mr>
                        </m:m>
                      </m:e>
                    </m:d>
                  </m:oMath>
                </a14:m>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8796519" y="1051150"/>
                <a:ext cx="3262432" cy="2115194"/>
              </a:xfrm>
              <a:prstGeom prst="rect">
                <a:avLst/>
              </a:prstGeom>
              <a:blipFill rotWithShape="0">
                <a:blip r:embed="rId4"/>
                <a:stretch>
                  <a:fillRect l="-2991" r="-1869"/>
                </a:stretch>
              </a:blipFill>
            </p:spPr>
            <p:txBody>
              <a:bodyPr/>
              <a:lstStyle/>
              <a:p>
                <a:r>
                  <a:rPr lang="ja-JP" altLang="en-US">
                    <a:noFill/>
                  </a:rPr>
                  <a:t> </a:t>
                </a:r>
              </a:p>
            </p:txBody>
          </p:sp>
        </mc:Fallback>
      </mc:AlternateContent>
      <p:sp>
        <p:nvSpPr>
          <p:cNvPr id="13" name="正方形/長方形 12"/>
          <p:cNvSpPr/>
          <p:nvPr/>
        </p:nvSpPr>
        <p:spPr>
          <a:xfrm>
            <a:off x="1823134" y="4658918"/>
            <a:ext cx="1569660"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変換元の各点</a:t>
            </a:r>
            <a:endParaRPr lang="ja-JP" altLang="en-US" dirty="0"/>
          </a:p>
        </p:txBody>
      </p:sp>
      <p:sp>
        <p:nvSpPr>
          <p:cNvPr id="14" name="正方形/長方形 13"/>
          <p:cNvSpPr/>
          <p:nvPr/>
        </p:nvSpPr>
        <p:spPr>
          <a:xfrm>
            <a:off x="5501250" y="4658918"/>
            <a:ext cx="180049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行列による変換</a:t>
            </a:r>
            <a:endParaRPr lang="ja-JP" altLang="en-US" dirty="0"/>
          </a:p>
        </p:txBody>
      </p:sp>
      <p:sp>
        <p:nvSpPr>
          <p:cNvPr id="15" name="正方形/長方形 14"/>
          <p:cNvSpPr/>
          <p:nvPr/>
        </p:nvSpPr>
        <p:spPr>
          <a:xfrm>
            <a:off x="8788440" y="3629250"/>
            <a:ext cx="3185487" cy="646331"/>
          </a:xfrm>
          <a:prstGeom prst="rect">
            <a:avLst/>
          </a:prstGeom>
        </p:spPr>
        <p:txBody>
          <a:bodyPr wrap="none">
            <a:spAutoFit/>
          </a:bodyPr>
          <a:lstStyle/>
          <a:p>
            <a:r>
              <a:rPr lang="ja-JP" altLang="en-US"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赤</a:t>
            </a:r>
            <a:r>
              <a:rPr lang="ja-JP" altLang="en-US"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solidFill>
                  <a:srgbClr val="0000FF"/>
                </a:solidFill>
                <a:latin typeface="メイリオ" panose="020B0604030504040204" pitchFamily="50" charset="-128"/>
                <a:ea typeface="メイリオ" panose="020B0604030504040204" pitchFamily="50" charset="-128"/>
                <a:cs typeface="メイリオ" panose="020B0604030504040204" pitchFamily="50" charset="-128"/>
              </a:rPr>
              <a:t>青線</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は固有ベクトル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黒線は変換による移動を示す</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1168440" y="5153250"/>
            <a:ext cx="9110186" cy="156966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固有ベクトル上の点は，変換後も固有ベクトル上に乗る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対</a:t>
            </a:r>
            <a:r>
              <a:rPr lang="ja-JP" altLang="en-US"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称</a:t>
            </a:r>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行列の固有ベクトルは互いに直行する</a:t>
            </a:r>
            <a:endPar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対称行列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による変換では，</a:t>
            </a:r>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楕円の主軸と固有ベクトルが一致</a:t>
            </a:r>
            <a:endPar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固有値が負なので固有ベクトルに対して鏡面変換が起こっている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aphicFrame>
        <p:nvGraphicFramePr>
          <p:cNvPr id="4" name="オブジェクト 3"/>
          <p:cNvGraphicFramePr>
            <a:graphicFrameLocks noChangeAspect="1"/>
          </p:cNvGraphicFramePr>
          <p:nvPr>
            <p:extLst>
              <p:ext uri="{D42A27DB-BD31-4B8C-83A1-F6EECF244321}">
                <p14:modId xmlns:p14="http://schemas.microsoft.com/office/powerpoint/2010/main" val="1410499229"/>
              </p:ext>
            </p:extLst>
          </p:nvPr>
        </p:nvGraphicFramePr>
        <p:xfrm>
          <a:off x="896939" y="774700"/>
          <a:ext cx="7027862" cy="3848746"/>
        </p:xfrm>
        <a:graphic>
          <a:graphicData uri="http://schemas.openxmlformats.org/presentationml/2006/ole">
            <mc:AlternateContent xmlns:mc="http://schemas.openxmlformats.org/markup-compatibility/2006">
              <mc:Choice xmlns:v="urn:schemas-microsoft-com:vml" Requires="v">
                <p:oleObj spid="_x0000_s1041" name="ビットマップ イメージ" r:id="rId5" imgW="10296360" imgH="5638680" progId="Paint.Picture">
                  <p:embed/>
                </p:oleObj>
              </mc:Choice>
              <mc:Fallback>
                <p:oleObj name="ビットマップ イメージ" r:id="rId5" imgW="10296360" imgH="5638680" progId="Paint.Picture">
                  <p:embed/>
                  <p:pic>
                    <p:nvPicPr>
                      <p:cNvPr id="0" name=""/>
                      <p:cNvPicPr/>
                      <p:nvPr/>
                    </p:nvPicPr>
                    <p:blipFill>
                      <a:blip r:embed="rId6"/>
                      <a:stretch>
                        <a:fillRect/>
                      </a:stretch>
                    </p:blipFill>
                    <p:spPr>
                      <a:xfrm>
                        <a:off x="896939" y="774700"/>
                        <a:ext cx="7027862" cy="3848746"/>
                      </a:xfrm>
                      <a:prstGeom prst="rect">
                        <a:avLst/>
                      </a:prstGeom>
                    </p:spPr>
                  </p:pic>
                </p:oleObj>
              </mc:Fallback>
            </mc:AlternateContent>
          </a:graphicData>
        </a:graphic>
      </p:graphicFrame>
    </p:spTree>
    <p:extLst>
      <p:ext uri="{BB962C8B-B14F-4D97-AF65-F5344CB8AC3E}">
        <p14:creationId xmlns:p14="http://schemas.microsoft.com/office/powerpoint/2010/main" val="362584624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まとめ</a:t>
            </a:r>
            <a:r>
              <a:rPr lang="ja-JP" altLang="en-US" sz="3600" dirty="0"/>
              <a:t> </a:t>
            </a:r>
            <a:r>
              <a:rPr lang="en-US" altLang="ja-JP" sz="3600" dirty="0" smtClean="0"/>
              <a:t>: </a:t>
            </a:r>
            <a:r>
              <a:rPr lang="ja-JP" altLang="en-US" sz="3600" dirty="0" smtClean="0"/>
              <a:t>ベクトルと行列の復習</a:t>
            </a:r>
            <a:endParaRPr kumimoji="1" lang="ja-JP" altLang="en-US" sz="3600" dirty="0"/>
          </a:p>
        </p:txBody>
      </p:sp>
      <p:sp>
        <p:nvSpPr>
          <p:cNvPr id="3" name="コンテンツ プレースホルダー 2"/>
          <p:cNvSpPr>
            <a:spLocks noGrp="1"/>
          </p:cNvSpPr>
          <p:nvPr>
            <p:ph idx="1"/>
          </p:nvPr>
        </p:nvSpPr>
        <p:spPr/>
        <p:txBody>
          <a:bodyPr/>
          <a:lstStyle/>
          <a:p>
            <a:r>
              <a:rPr kumimoji="1" lang="ja-JP" altLang="en-US" dirty="0" smtClean="0"/>
              <a:t>画像処理（と</a:t>
            </a:r>
            <a:r>
              <a:rPr kumimoji="1" lang="en-US" altLang="ja-JP" dirty="0" smtClean="0"/>
              <a:t>CG</a:t>
            </a:r>
            <a:r>
              <a:rPr kumimoji="1" lang="ja-JP" altLang="en-US" dirty="0" smtClean="0"/>
              <a:t>）に頻出する行列・ベクトル演算の基礎を復習した</a:t>
            </a:r>
            <a:endParaRPr kumimoji="1" lang="en-US" altLang="ja-JP" dirty="0" smtClean="0"/>
          </a:p>
          <a:p>
            <a:pPr lvl="1"/>
            <a:r>
              <a:rPr lang="ja-JP" altLang="en-US" dirty="0" smtClean="0"/>
              <a:t>行列とベクトルの積</a:t>
            </a:r>
            <a:endParaRPr lang="en-US" altLang="ja-JP" dirty="0" smtClean="0"/>
          </a:p>
          <a:p>
            <a:pPr lvl="1"/>
            <a:r>
              <a:rPr lang="ja-JP" altLang="en-US" dirty="0" smtClean="0"/>
              <a:t>内積・外積</a:t>
            </a:r>
            <a:endParaRPr lang="en-US" altLang="ja-JP" dirty="0" smtClean="0"/>
          </a:p>
          <a:p>
            <a:pPr lvl="1"/>
            <a:r>
              <a:rPr lang="ja-JP" altLang="en-US" dirty="0"/>
              <a:t>逆行列</a:t>
            </a:r>
            <a:endParaRPr lang="en-US" altLang="ja-JP" dirty="0" smtClean="0"/>
          </a:p>
          <a:p>
            <a:pPr lvl="1"/>
            <a:r>
              <a:rPr lang="ja-JP" altLang="en-US" dirty="0" smtClean="0"/>
              <a:t>固有値・固有ベクトル</a:t>
            </a:r>
            <a:endParaRPr lang="en-US" altLang="ja-JP" dirty="0" smtClean="0"/>
          </a:p>
          <a:p>
            <a:pPr lvl="1"/>
            <a:r>
              <a:rPr lang="ja-JP" altLang="en-US" dirty="0" smtClean="0"/>
              <a:t>対角化</a:t>
            </a:r>
            <a:endParaRPr lang="en-US" altLang="ja-JP" dirty="0"/>
          </a:p>
          <a:p>
            <a:pPr marL="457200" lvl="1" indent="0">
              <a:buNone/>
            </a:pPr>
            <a:endParaRPr lang="en-US" altLang="ja-JP" dirty="0"/>
          </a:p>
          <a:p>
            <a:pPr marL="457200" lvl="1" indent="0">
              <a:buNone/>
            </a:pPr>
            <a:r>
              <a:rPr lang="ja-JP" altLang="en-US" dirty="0" smtClean="0"/>
              <a:t>今日</a:t>
            </a:r>
            <a:r>
              <a:rPr lang="ja-JP" altLang="en-US" dirty="0"/>
              <a:t>復習</a:t>
            </a:r>
            <a:r>
              <a:rPr lang="ja-JP" altLang="en-US" dirty="0" smtClean="0"/>
              <a:t>した</a:t>
            </a:r>
            <a:r>
              <a:rPr lang="ja-JP" altLang="en-US" dirty="0"/>
              <a:t>内容</a:t>
            </a:r>
            <a:r>
              <a:rPr lang="ja-JP" altLang="en-US" dirty="0" smtClean="0"/>
              <a:t>は色々な分野で頻繁に出てくるので</a:t>
            </a:r>
            <a:r>
              <a:rPr lang="ja-JP" altLang="en-US" b="1" dirty="0" smtClean="0">
                <a:solidFill>
                  <a:srgbClr val="FF0000"/>
                </a:solidFill>
              </a:rPr>
              <a:t>覚えて</a:t>
            </a:r>
            <a:r>
              <a:rPr lang="ja-JP" altLang="en-US" dirty="0" smtClean="0"/>
              <a:t>ください</a:t>
            </a:r>
            <a:endParaRPr lang="en-US" altLang="ja-JP" dirty="0" smtClean="0"/>
          </a:p>
        </p:txBody>
      </p:sp>
    </p:spTree>
    <p:extLst>
      <p:ext uri="{BB962C8B-B14F-4D97-AF65-F5344CB8AC3E}">
        <p14:creationId xmlns:p14="http://schemas.microsoft.com/office/powerpoint/2010/main" val="11771655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pPr algn="ctr"/>
            <a:r>
              <a:rPr kumimoji="1" lang="ja-JP" altLang="en-US" dirty="0" smtClean="0"/>
              <a:t>画像の線形変換</a:t>
            </a:r>
            <a:endParaRPr kumimoji="1" lang="ja-JP" altLang="en-US" dirty="0"/>
          </a:p>
        </p:txBody>
      </p:sp>
      <p:sp>
        <p:nvSpPr>
          <p:cNvPr id="3" name="コンテンツ プレースホルダー 2"/>
          <p:cNvSpPr>
            <a:spLocks noGrp="1"/>
          </p:cNvSpPr>
          <p:nvPr>
            <p:ph idx="1"/>
          </p:nvPr>
        </p:nvSpPr>
        <p:spPr>
          <a:xfrm>
            <a:off x="776347" y="5196115"/>
            <a:ext cx="10834915" cy="1524000"/>
          </a:xfrm>
        </p:spPr>
        <p:txBody>
          <a:bodyPr>
            <a:normAutofit/>
          </a:bodyPr>
          <a:lstStyle/>
          <a:p>
            <a:r>
              <a:rPr lang="ja-JP" altLang="en-US" sz="2400" dirty="0" smtClean="0"/>
              <a:t>行列の積により画像を変形する線形変換を紹介する</a:t>
            </a:r>
            <a:endParaRPr lang="en-US" altLang="ja-JP" sz="2400" dirty="0" smtClean="0"/>
          </a:p>
          <a:p>
            <a:r>
              <a:rPr kumimoji="1" lang="ja-JP" altLang="en-US" sz="2400" dirty="0" smtClean="0"/>
              <a:t>行列の形で、</a:t>
            </a:r>
            <a:r>
              <a:rPr kumimoji="1" lang="ja-JP" altLang="en-US" sz="2400" b="1" dirty="0" smtClean="0"/>
              <a:t>拡大縮小</a:t>
            </a:r>
            <a:r>
              <a:rPr kumimoji="1" lang="ja-JP" altLang="en-US" sz="2400" dirty="0" smtClean="0"/>
              <a:t>・</a:t>
            </a:r>
            <a:r>
              <a:rPr kumimoji="1" lang="ja-JP" altLang="en-US" sz="2400" b="1" dirty="0" smtClean="0"/>
              <a:t>回転</a:t>
            </a:r>
            <a:r>
              <a:rPr kumimoji="1" lang="ja-JP" altLang="en-US" sz="2400" dirty="0" smtClean="0"/>
              <a:t>・</a:t>
            </a:r>
            <a:r>
              <a:rPr kumimoji="1" lang="ja-JP" altLang="en-US" sz="2400" b="1" dirty="0" smtClean="0"/>
              <a:t>鏡映</a:t>
            </a:r>
            <a:r>
              <a:rPr kumimoji="1" lang="ja-JP" altLang="en-US" sz="2400" dirty="0" smtClean="0"/>
              <a:t>・</a:t>
            </a:r>
            <a:r>
              <a:rPr lang="ja-JP" altLang="en-US" sz="2400" b="1" dirty="0"/>
              <a:t>せん断</a:t>
            </a:r>
            <a:r>
              <a:rPr lang="ja-JP" altLang="en-US" sz="2400" dirty="0" smtClean="0"/>
              <a:t>、という変換に分類される</a:t>
            </a:r>
            <a:endParaRPr lang="en-US" altLang="ja-JP" sz="2400" dirty="0" smtClean="0"/>
          </a:p>
          <a:p>
            <a:r>
              <a:rPr kumimoji="1" lang="ja-JP" altLang="en-US" sz="2400" dirty="0" smtClean="0"/>
              <a:t>変換の</a:t>
            </a:r>
            <a:r>
              <a:rPr kumimoji="1" lang="ja-JP" altLang="en-US" sz="2400" b="1" dirty="0" smtClean="0"/>
              <a:t>合成</a:t>
            </a:r>
            <a:r>
              <a:rPr kumimoji="1" lang="ja-JP" altLang="en-US" sz="2400" dirty="0" smtClean="0"/>
              <a:t>も行なえる</a:t>
            </a:r>
            <a:endParaRPr kumimoji="1" lang="ja-JP" altLang="en-US" sz="2400" dirty="0"/>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392" y="1788885"/>
            <a:ext cx="2565400" cy="2565400"/>
          </a:xfrm>
          <a:prstGeom prst="rect">
            <a:avLst/>
          </a:prstGeom>
        </p:spPr>
      </p:pic>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605967">
            <a:off x="7359048" y="2104571"/>
            <a:ext cx="3381523" cy="1712685"/>
          </a:xfrm>
          <a:prstGeom prst="rect">
            <a:avLst/>
          </a:prstGeom>
        </p:spPr>
      </p:pic>
      <p:sp>
        <p:nvSpPr>
          <p:cNvPr id="8" name="右矢印 7"/>
          <p:cNvSpPr/>
          <p:nvPr/>
        </p:nvSpPr>
        <p:spPr>
          <a:xfrm>
            <a:off x="5598719" y="2656114"/>
            <a:ext cx="1190171" cy="87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69126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52412" y="283483"/>
            <a:ext cx="11473211" cy="733270"/>
          </a:xfrm>
        </p:spPr>
        <p:txBody>
          <a:bodyPr/>
          <a:lstStyle/>
          <a:p>
            <a:pPr algn="ctr"/>
            <a:r>
              <a:rPr kumimoji="1" lang="ja-JP" altLang="en-US" dirty="0" smtClean="0"/>
              <a:t>線形変換</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52412" y="1045029"/>
                <a:ext cx="11473211" cy="2973879"/>
              </a:xfrm>
            </p:spPr>
            <p:txBody>
              <a:bodyPr>
                <a:normAutofit/>
              </a:bodyPr>
              <a:lstStyle/>
              <a:p>
                <a:pPr>
                  <a:lnSpc>
                    <a:spcPct val="100000"/>
                  </a:lnSpc>
                  <a:spcBef>
                    <a:spcPts val="0"/>
                  </a:spcBef>
                </a:pPr>
                <a:r>
                  <a:rPr kumimoji="1" lang="ja-JP" altLang="en-US" sz="2400" dirty="0" smtClean="0"/>
                  <a:t>画像は</a:t>
                </a:r>
                <a:r>
                  <a:rPr kumimoji="1" lang="en-US" altLang="ja-JP" sz="2400" dirty="0" smtClean="0"/>
                  <a:t>2</a:t>
                </a:r>
                <a:r>
                  <a:rPr kumimoji="1" lang="ja-JP" altLang="en-US" sz="2400" dirty="0" smtClean="0"/>
                  <a:t>次元座標系に配置されているとする</a:t>
                </a:r>
                <a:endParaRPr kumimoji="1" lang="en-US" altLang="ja-JP" sz="2400" dirty="0" smtClean="0"/>
              </a:p>
              <a:p>
                <a:pPr lvl="1">
                  <a:lnSpc>
                    <a:spcPct val="100000"/>
                  </a:lnSpc>
                  <a:spcBef>
                    <a:spcPts val="0"/>
                  </a:spcBef>
                </a:pPr>
                <a:r>
                  <a:rPr lang="ja-JP" altLang="en-US" sz="2000" dirty="0"/>
                  <a:t>教科書</a:t>
                </a:r>
                <a:r>
                  <a:rPr lang="ja-JP" altLang="en-US" sz="2000" dirty="0" smtClean="0"/>
                  <a:t>に合わせて左下を原点とする</a:t>
                </a:r>
                <a:endParaRPr lang="en-US" altLang="ja-JP" sz="2000" dirty="0" smtClean="0"/>
              </a:p>
              <a:p>
                <a:pPr lvl="1">
                  <a:lnSpc>
                    <a:spcPct val="100000"/>
                  </a:lnSpc>
                  <a:spcBef>
                    <a:spcPts val="0"/>
                  </a:spcBef>
                </a:pPr>
                <a:r>
                  <a:rPr kumimoji="1" lang="ja-JP" altLang="en-US" sz="2000" dirty="0" smtClean="0"/>
                  <a:t>環境</a:t>
                </a:r>
                <a:r>
                  <a:rPr kumimoji="1" lang="en-US" altLang="ja-JP" sz="2000" dirty="0" smtClean="0"/>
                  <a:t>(Windows</a:t>
                </a:r>
                <a:r>
                  <a:rPr kumimoji="1" lang="ja-JP" altLang="en-US" sz="2000" dirty="0" smtClean="0"/>
                  <a:t>とか</a:t>
                </a:r>
                <a:r>
                  <a:rPr kumimoji="1" lang="en-US" altLang="ja-JP" sz="2000" dirty="0" smtClean="0"/>
                  <a:t>)</a:t>
                </a:r>
                <a:r>
                  <a:rPr kumimoji="1" lang="ja-JP" altLang="en-US" sz="2000" dirty="0" smtClean="0"/>
                  <a:t>によっては左上が原点のことも多い</a:t>
                </a:r>
                <a:endParaRPr kumimoji="1" lang="en-US" altLang="ja-JP" sz="2000" dirty="0" smtClean="0"/>
              </a:p>
              <a:p>
                <a:pPr>
                  <a:lnSpc>
                    <a:spcPct val="100000"/>
                  </a:lnSpc>
                  <a:spcBef>
                    <a:spcPts val="1200"/>
                  </a:spcBef>
                </a:pPr>
                <a:r>
                  <a:rPr lang="ja-JP" altLang="en-US" sz="2400" dirty="0" smtClean="0"/>
                  <a:t>空間内の全ての点</a:t>
                </a:r>
                <a14:m>
                  <m:oMath xmlns:m="http://schemas.openxmlformats.org/officeDocument/2006/math">
                    <m:d>
                      <m:dPr>
                        <m:ctrlPr>
                          <a:rPr lang="en-US" altLang="ja-JP" sz="2400" b="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𝑥</m:t>
                              </m:r>
                            </m:e>
                          </m:mr>
                          <m:mr>
                            <m:e>
                              <m:r>
                                <a:rPr lang="en-US" altLang="ja-JP" sz="2400" b="0" i="1" smtClean="0">
                                  <a:latin typeface="Cambria Math" panose="02040503050406030204" pitchFamily="18" charset="0"/>
                                </a:rPr>
                                <m:t>𝑦</m:t>
                              </m:r>
                            </m:e>
                          </m:mr>
                        </m:m>
                      </m:e>
                    </m:d>
                    <m:r>
                      <a:rPr lang="ja-JP" altLang="en-US" sz="2400" i="1">
                        <a:latin typeface="Cambria Math" panose="02040503050406030204" pitchFamily="18" charset="0"/>
                      </a:rPr>
                      <m:t>に</m:t>
                    </m:r>
                  </m:oMath>
                </a14:m>
                <a:r>
                  <a:rPr kumimoji="1" lang="ja-JP" altLang="en-US" sz="2400" dirty="0" smtClean="0"/>
                  <a:t>行列</a:t>
                </a:r>
                <a14:m>
                  <m:oMath xmlns:m="http://schemas.openxmlformats.org/officeDocument/2006/math">
                    <m:d>
                      <m:dPr>
                        <m:ctrlPr>
                          <a:rPr lang="en-US" altLang="ja-JP" sz="2400" b="0" i="1" smtClean="0">
                            <a:latin typeface="Cambria Math" panose="02040503050406030204" pitchFamily="18" charset="0"/>
                          </a:rPr>
                        </m:ctrlPr>
                      </m:dPr>
                      <m:e>
                        <m:m>
                          <m:mPr>
                            <m:mcs>
                              <m:mc>
                                <m:mcPr>
                                  <m:count m:val="2"/>
                                  <m:mcJc m:val="center"/>
                                </m:mcPr>
                              </m:mc>
                            </m:mcs>
                            <m:ctrlPr>
                              <a:rPr lang="en-US" altLang="ja-JP" sz="2400" b="0" i="1" smtClean="0">
                                <a:latin typeface="Cambria Math" panose="02040503050406030204" pitchFamily="18" charset="0"/>
                              </a:rPr>
                            </m:ctrlPr>
                          </m:mPr>
                          <m:mr>
                            <m:e>
                              <m:r>
                                <a:rPr lang="en-US" altLang="ja-JP" sz="2400" b="0" i="1" smtClean="0">
                                  <a:latin typeface="Cambria Math" panose="02040503050406030204" pitchFamily="18" charset="0"/>
                                </a:rPr>
                                <m:t>𝑎</m:t>
                              </m:r>
                            </m:e>
                            <m:e>
                              <m:r>
                                <a:rPr lang="en-US" altLang="ja-JP" sz="2400" b="0" i="1" smtClean="0">
                                  <a:latin typeface="Cambria Math" panose="02040503050406030204" pitchFamily="18" charset="0"/>
                                </a:rPr>
                                <m:t>𝑏</m:t>
                              </m:r>
                            </m:e>
                          </m:mr>
                          <m:mr>
                            <m:e>
                              <m:r>
                                <a:rPr lang="en-US" altLang="ja-JP" sz="2400" b="0" i="1" smtClean="0">
                                  <a:latin typeface="Cambria Math" panose="02040503050406030204" pitchFamily="18" charset="0"/>
                                </a:rPr>
                                <m:t>𝑐</m:t>
                              </m:r>
                            </m:e>
                            <m:e>
                              <m:r>
                                <a:rPr lang="en-US" altLang="ja-JP" sz="2400" b="0" i="1" smtClean="0">
                                  <a:latin typeface="Cambria Math" panose="02040503050406030204" pitchFamily="18" charset="0"/>
                                </a:rPr>
                                <m:t>𝑑</m:t>
                              </m:r>
                            </m:e>
                          </m:mr>
                        </m:m>
                      </m:e>
                    </m:d>
                  </m:oMath>
                </a14:m>
                <a:r>
                  <a:rPr kumimoji="1" lang="ja-JP" altLang="en-US" sz="2400" dirty="0" smtClean="0"/>
                  <a:t>をかけ，</a:t>
                </a:r>
                <a14:m>
                  <m:oMath xmlns:m="http://schemas.openxmlformats.org/officeDocument/2006/math">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𝑥</m:t>
                              </m:r>
                              <m:r>
                                <a:rPr lang="en-US" altLang="ja-JP" sz="2400" b="0" i="1" smtClean="0">
                                  <a:latin typeface="Cambria Math" panose="02040503050406030204" pitchFamily="18" charset="0"/>
                                </a:rPr>
                                <m:t>′</m:t>
                              </m:r>
                            </m:e>
                          </m:mr>
                          <m:mr>
                            <m:e>
                              <m:r>
                                <a:rPr lang="en-US" altLang="ja-JP" sz="2400" i="1">
                                  <a:latin typeface="Cambria Math" panose="02040503050406030204" pitchFamily="18" charset="0"/>
                                </a:rPr>
                                <m:t>𝑦</m:t>
                              </m:r>
                              <m:r>
                                <a:rPr lang="en-US" altLang="ja-JP" sz="2400" b="0" i="1" smtClean="0">
                                  <a:latin typeface="Cambria Math" panose="02040503050406030204" pitchFamily="18" charset="0"/>
                                </a:rPr>
                                <m:t>′</m:t>
                              </m:r>
                            </m:e>
                          </m:mr>
                        </m:m>
                      </m:e>
                    </m:d>
                    <m:r>
                      <a:rPr lang="en-US" altLang="ja-JP" sz="2400" b="0" i="1" smtClean="0">
                        <a:latin typeface="Cambria Math" panose="02040503050406030204" pitchFamily="18" charset="0"/>
                      </a:rPr>
                      <m:t>=</m:t>
                    </m:r>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𝑎</m:t>
                              </m:r>
                            </m:e>
                            <m:e>
                              <m:r>
                                <a:rPr lang="en-US" altLang="ja-JP" sz="2400" i="1">
                                  <a:latin typeface="Cambria Math" panose="02040503050406030204" pitchFamily="18" charset="0"/>
                                </a:rPr>
                                <m:t>𝑏</m:t>
                              </m:r>
                            </m:e>
                          </m:mr>
                          <m:mr>
                            <m:e>
                              <m:r>
                                <a:rPr lang="en-US" altLang="ja-JP" sz="2400" i="1">
                                  <a:latin typeface="Cambria Math" panose="02040503050406030204" pitchFamily="18" charset="0"/>
                                </a:rPr>
                                <m:t>𝑐</m:t>
                              </m:r>
                            </m:e>
                            <m:e>
                              <m:r>
                                <a:rPr lang="en-US" altLang="ja-JP" sz="2400" i="1">
                                  <a:latin typeface="Cambria Math" panose="02040503050406030204" pitchFamily="18" charset="0"/>
                                </a:rPr>
                                <m:t>𝑑</m:t>
                              </m:r>
                            </m:e>
                          </m:mr>
                        </m:m>
                      </m:e>
                    </m:d>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panose="02040503050406030204" pitchFamily="18" charset="0"/>
                                </a:rPr>
                                <m:t>𝑥</m:t>
                              </m:r>
                            </m:e>
                          </m:mr>
                          <m:mr>
                            <m:e>
                              <m:r>
                                <a:rPr lang="en-US" altLang="ja-JP" sz="2400" i="1">
                                  <a:latin typeface="Cambria Math" panose="02040503050406030204" pitchFamily="18" charset="0"/>
                                </a:rPr>
                                <m:t>𝑦</m:t>
                              </m:r>
                            </m:e>
                          </m:mr>
                        </m:m>
                      </m:e>
                    </m:d>
                  </m:oMath>
                </a14:m>
                <a:r>
                  <a:rPr kumimoji="1" lang="ja-JP" altLang="en-US" sz="2400" dirty="0" smtClean="0"/>
                  <a:t> と変形する</a:t>
                </a:r>
                <a:endParaRPr kumimoji="1" lang="en-US" altLang="ja-JP" sz="2400" dirty="0" smtClean="0"/>
              </a:p>
              <a:p>
                <a:pPr lvl="1">
                  <a:lnSpc>
                    <a:spcPct val="100000"/>
                  </a:lnSpc>
                  <a:spcBef>
                    <a:spcPts val="1200"/>
                  </a:spcBef>
                </a:pPr>
                <a:r>
                  <a:rPr lang="ja-JP" altLang="en-US" sz="2000" dirty="0" smtClean="0"/>
                  <a:t>つまり</a:t>
                </a:r>
                <a:r>
                  <a:rPr lang="en-US" altLang="ja-JP" sz="2000" dirty="0" smtClean="0"/>
                  <a:t>2</a:t>
                </a:r>
                <a:r>
                  <a:rPr lang="ja-JP" altLang="en-US" sz="2000" dirty="0" smtClean="0"/>
                  <a:t>次元空間全体が行列</a:t>
                </a:r>
                <a14:m>
                  <m:oMath xmlns:m="http://schemas.openxmlformats.org/officeDocument/2006/math">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a:rPr lang="en-US" altLang="ja-JP" sz="2000" i="1">
                                  <a:latin typeface="Cambria Math" panose="02040503050406030204" pitchFamily="18" charset="0"/>
                                </a:rPr>
                                <m:t>𝑎</m:t>
                              </m:r>
                            </m:e>
                            <m:e>
                              <m:r>
                                <a:rPr lang="en-US" altLang="ja-JP" sz="2000" i="1">
                                  <a:latin typeface="Cambria Math" panose="02040503050406030204" pitchFamily="18" charset="0"/>
                                </a:rPr>
                                <m:t>𝑏</m:t>
                              </m:r>
                            </m:e>
                          </m:mr>
                          <m:mr>
                            <m:e>
                              <m:r>
                                <a:rPr lang="en-US" altLang="ja-JP" sz="2000" i="1">
                                  <a:latin typeface="Cambria Math" panose="02040503050406030204" pitchFamily="18" charset="0"/>
                                </a:rPr>
                                <m:t>𝑐</m:t>
                              </m:r>
                            </m:e>
                            <m:e>
                              <m:r>
                                <a:rPr lang="en-US" altLang="ja-JP" sz="2000" i="1">
                                  <a:latin typeface="Cambria Math" panose="02040503050406030204" pitchFamily="18" charset="0"/>
                                </a:rPr>
                                <m:t>𝑑</m:t>
                              </m:r>
                            </m:e>
                          </m:mr>
                        </m:m>
                      </m:e>
                    </m:d>
                  </m:oMath>
                </a14:m>
                <a:r>
                  <a:rPr kumimoji="1" lang="ja-JP" altLang="en-US" sz="2000" dirty="0" smtClean="0"/>
                  <a:t>により歪められる</a:t>
                </a: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52412" y="1045029"/>
                <a:ext cx="11473211" cy="2973879"/>
              </a:xfrm>
              <a:blipFill rotWithShape="0">
                <a:blip r:embed="rId2"/>
                <a:stretch>
                  <a:fillRect l="-744" t="-2049"/>
                </a:stretch>
              </a:blipFill>
            </p:spPr>
            <p:txBody>
              <a:bodyPr/>
              <a:lstStyle/>
              <a:p>
                <a:r>
                  <a:rPr lang="ja-JP" altLang="en-US">
                    <a:noFill/>
                  </a:rPr>
                  <a:t> </a:t>
                </a:r>
              </a:p>
            </p:txBody>
          </p:sp>
        </mc:Fallback>
      </mc:AlternateContent>
      <p:cxnSp>
        <p:nvCxnSpPr>
          <p:cNvPr id="5" name="直線矢印コネクタ 4"/>
          <p:cNvCxnSpPr/>
          <p:nvPr/>
        </p:nvCxnSpPr>
        <p:spPr>
          <a:xfrm>
            <a:off x="1567543" y="6487886"/>
            <a:ext cx="2220686"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756229" y="4470400"/>
            <a:ext cx="0" cy="2184402"/>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正方形/長方形 9"/>
              <p:cNvSpPr/>
              <p:nvPr/>
            </p:nvSpPr>
            <p:spPr>
              <a:xfrm>
                <a:off x="3647779" y="6342297"/>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3600" i="1">
                          <a:latin typeface="Cambria Math" panose="02040503050406030204" pitchFamily="18" charset="0"/>
                        </a:rPr>
                        <m:t>𝑥</m:t>
                      </m:r>
                    </m:oMath>
                  </m:oMathPara>
                </a14:m>
                <a:endParaRPr lang="ja-JP" altLang="en-US" sz="36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3647779" y="6342297"/>
                <a:ext cx="548099" cy="646331"/>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1223893" y="4150641"/>
                <a:ext cx="55483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1223893" y="4150641"/>
                <a:ext cx="554832" cy="646331"/>
              </a:xfrm>
              <a:prstGeom prst="rect">
                <a:avLst/>
              </a:prstGeom>
              <a:blipFill rotWithShape="0">
                <a:blip r:embed="rId4"/>
                <a:stretch>
                  <a:fillRect/>
                </a:stretch>
              </a:blipFill>
            </p:spPr>
            <p:txBody>
              <a:bodyPr/>
              <a:lstStyle/>
              <a:p>
                <a:r>
                  <a:rPr lang="ja-JP" altLang="en-US">
                    <a:noFill/>
                  </a:rPr>
                  <a:t> </a:t>
                </a:r>
              </a:p>
            </p:txBody>
          </p:sp>
        </mc:Fallback>
      </mc:AlternateContent>
      <p:pic>
        <p:nvPicPr>
          <p:cNvPr id="12" name="図 11"/>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800079" y="4673907"/>
            <a:ext cx="1784950" cy="1784950"/>
          </a:xfrm>
          <a:prstGeom prst="rect">
            <a:avLst/>
          </a:prstGeom>
        </p:spPr>
      </p:pic>
      <p:cxnSp>
        <p:nvCxnSpPr>
          <p:cNvPr id="19" name="直線矢印コネクタ 18"/>
          <p:cNvCxnSpPr/>
          <p:nvPr/>
        </p:nvCxnSpPr>
        <p:spPr>
          <a:xfrm>
            <a:off x="7389513" y="6487886"/>
            <a:ext cx="2220686"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7578199" y="4470400"/>
            <a:ext cx="0" cy="2184402"/>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正方形/長方形 20"/>
              <p:cNvSpPr/>
              <p:nvPr/>
            </p:nvSpPr>
            <p:spPr>
              <a:xfrm>
                <a:off x="9469749" y="6342297"/>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3600" i="1">
                          <a:latin typeface="Cambria Math" panose="02040503050406030204" pitchFamily="18" charset="0"/>
                        </a:rPr>
                        <m:t>𝑥</m:t>
                      </m:r>
                    </m:oMath>
                  </m:oMathPara>
                </a14:m>
                <a:endParaRPr lang="ja-JP" altLang="en-US" sz="3600"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9469749" y="6342297"/>
                <a:ext cx="548099" cy="646331"/>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7045863" y="4150641"/>
                <a:ext cx="554832"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7045863" y="4150641"/>
                <a:ext cx="554832" cy="646331"/>
              </a:xfrm>
              <a:prstGeom prst="rect">
                <a:avLst/>
              </a:prstGeom>
              <a:blipFill rotWithShape="0">
                <a:blip r:embed="rId7"/>
                <a:stretch>
                  <a:fillRect/>
                </a:stretch>
              </a:blipFill>
            </p:spPr>
            <p:txBody>
              <a:bodyPr/>
              <a:lstStyle/>
              <a:p>
                <a:r>
                  <a:rPr lang="ja-JP" altLang="en-US">
                    <a:noFill/>
                  </a:rPr>
                  <a:t> </a:t>
                </a:r>
              </a:p>
            </p:txBody>
          </p:sp>
        </mc:Fallback>
      </mc:AlternateContent>
      <p:pic>
        <p:nvPicPr>
          <p:cNvPr id="23" name="図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22050" y="4183381"/>
            <a:ext cx="971786" cy="2275476"/>
          </a:xfrm>
          <a:prstGeom prst="rect">
            <a:avLst/>
          </a:prstGeom>
        </p:spPr>
      </p:pic>
      <p:sp>
        <p:nvSpPr>
          <p:cNvPr id="24" name="円/楕円 23"/>
          <p:cNvSpPr/>
          <p:nvPr/>
        </p:nvSpPr>
        <p:spPr>
          <a:xfrm>
            <a:off x="7974168" y="5229770"/>
            <a:ext cx="94230" cy="9423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正方形/長方形 24"/>
              <p:cNvSpPr/>
              <p:nvPr/>
            </p:nvSpPr>
            <p:spPr>
              <a:xfrm>
                <a:off x="8183720" y="5679548"/>
                <a:ext cx="642484" cy="607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rgbClr val="FF0000"/>
                              </a:solidFill>
                              <a:latin typeface="Cambria Math" panose="02040503050406030204" pitchFamily="18" charset="0"/>
                            </a:rPr>
                          </m:ctrlPr>
                        </m:dPr>
                        <m:e>
                          <m:m>
                            <m:mPr>
                              <m:mcs>
                                <m:mc>
                                  <m:mcPr>
                                    <m:count m:val="1"/>
                                    <m:mcJc m:val="center"/>
                                  </m:mcPr>
                                </m:mc>
                              </m:mcs>
                              <m:ctrlPr>
                                <a:rPr lang="en-US" altLang="ja-JP" sz="2000" i="1">
                                  <a:solidFill>
                                    <a:srgbClr val="FF0000"/>
                                  </a:solidFill>
                                  <a:latin typeface="Cambria Math" panose="02040503050406030204" pitchFamily="18" charset="0"/>
                                </a:rPr>
                              </m:ctrlPr>
                            </m:mPr>
                            <m:mr>
                              <m:e>
                                <m:r>
                                  <m:rPr>
                                    <m:brk m:alnAt="7"/>
                                  </m:rPr>
                                  <a:rPr lang="en-US" altLang="ja-JP" sz="2000" b="0" i="1">
                                    <a:solidFill>
                                      <a:srgbClr val="FF0000"/>
                                    </a:solidFill>
                                    <a:latin typeface="Cambria Math" panose="02040503050406030204" pitchFamily="18" charset="0"/>
                                  </a:rPr>
                                  <m:t>𝑥</m:t>
                                </m:r>
                              </m:e>
                            </m:mr>
                            <m:mr>
                              <m:e>
                                <m:r>
                                  <a:rPr lang="en-US" altLang="ja-JP" sz="2000" b="0" i="1">
                                    <a:solidFill>
                                      <a:srgbClr val="FF0000"/>
                                    </a:solidFill>
                                    <a:latin typeface="Cambria Math" panose="02040503050406030204" pitchFamily="18" charset="0"/>
                                  </a:rPr>
                                  <m:t>𝑦</m:t>
                                </m:r>
                              </m:e>
                            </m:mr>
                          </m:m>
                        </m:e>
                      </m:d>
                    </m:oMath>
                  </m:oMathPara>
                </a14:m>
                <a:endParaRPr lang="ja-JP" altLang="en-US" sz="2000" dirty="0">
                  <a:solidFill>
                    <a:srgbClr val="FF0000"/>
                  </a:solidFill>
                </a:endParaRPr>
              </a:p>
            </p:txBody>
          </p:sp>
        </mc:Choice>
        <mc:Fallback xmlns="">
          <p:sp>
            <p:nvSpPr>
              <p:cNvPr id="25" name="正方形/長方形 24"/>
              <p:cNvSpPr>
                <a:spLocks noRot="1" noChangeAspect="1" noMove="1" noResize="1" noEditPoints="1" noAdjustHandles="1" noChangeArrowheads="1" noChangeShapeType="1" noTextEdit="1"/>
              </p:cNvSpPr>
              <p:nvPr/>
            </p:nvSpPr>
            <p:spPr>
              <a:xfrm>
                <a:off x="8183720" y="5679548"/>
                <a:ext cx="642484" cy="607026"/>
              </a:xfrm>
              <a:prstGeom prst="rect">
                <a:avLst/>
              </a:prstGeom>
              <a:blipFill rotWithShape="0">
                <a:blip r:embed="rId8"/>
                <a:stretch>
                  <a:fillRect/>
                </a:stretch>
              </a:blipFill>
            </p:spPr>
            <p:txBody>
              <a:bodyPr/>
              <a:lstStyle/>
              <a:p>
                <a:r>
                  <a:rPr lang="ja-JP" altLang="en-US">
                    <a:noFill/>
                  </a:rPr>
                  <a:t> </a:t>
                </a:r>
              </a:p>
            </p:txBody>
          </p:sp>
        </mc:Fallback>
      </mc:AlternateContent>
      <p:sp>
        <p:nvSpPr>
          <p:cNvPr id="26" name="円/楕円 25"/>
          <p:cNvSpPr/>
          <p:nvPr/>
        </p:nvSpPr>
        <p:spPr>
          <a:xfrm>
            <a:off x="8410032" y="5549810"/>
            <a:ext cx="94230" cy="9423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正方形/長方形 26"/>
              <p:cNvSpPr/>
              <p:nvPr/>
            </p:nvSpPr>
            <p:spPr>
              <a:xfrm>
                <a:off x="7702136" y="4544168"/>
                <a:ext cx="705898" cy="6815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rgbClr val="FF0000"/>
                              </a:solidFill>
                              <a:latin typeface="Cambria Math" panose="02040503050406030204" pitchFamily="18" charset="0"/>
                            </a:rPr>
                          </m:ctrlPr>
                        </m:dPr>
                        <m:e>
                          <m:m>
                            <m:mPr>
                              <m:mcs>
                                <m:mc>
                                  <m:mcPr>
                                    <m:count m:val="1"/>
                                    <m:mcJc m:val="center"/>
                                  </m:mcPr>
                                </m:mc>
                              </m:mcs>
                              <m:ctrlPr>
                                <a:rPr lang="en-US" altLang="ja-JP" sz="2000" i="1">
                                  <a:solidFill>
                                    <a:srgbClr val="FF0000"/>
                                  </a:solidFill>
                                  <a:latin typeface="Cambria Math" panose="02040503050406030204" pitchFamily="18" charset="0"/>
                                </a:rPr>
                              </m:ctrlPr>
                            </m:mPr>
                            <m:mr>
                              <m:e>
                                <m:r>
                                  <m:rPr>
                                    <m:brk m:alnAt="7"/>
                                  </m:rPr>
                                  <a:rPr lang="en-US" altLang="ja-JP" sz="2000" b="0" i="1">
                                    <a:solidFill>
                                      <a:srgbClr val="FF0000"/>
                                    </a:solidFill>
                                    <a:latin typeface="Cambria Math" panose="02040503050406030204" pitchFamily="18" charset="0"/>
                                  </a:rPr>
                                  <m:t>𝑥</m:t>
                                </m:r>
                                <m:r>
                                  <a:rPr lang="en-US" altLang="ja-JP" sz="2000" b="0" i="1" smtClean="0">
                                    <a:solidFill>
                                      <a:srgbClr val="FF0000"/>
                                    </a:solidFill>
                                    <a:latin typeface="Cambria Math" panose="02040503050406030204" pitchFamily="18" charset="0"/>
                                  </a:rPr>
                                  <m:t>′</m:t>
                                </m:r>
                              </m:e>
                            </m:mr>
                            <m:mr>
                              <m:e>
                                <m:r>
                                  <a:rPr lang="en-US" altLang="ja-JP" sz="2000" b="0" i="1">
                                    <a:solidFill>
                                      <a:srgbClr val="FF0000"/>
                                    </a:solidFill>
                                    <a:latin typeface="Cambria Math" panose="02040503050406030204" pitchFamily="18" charset="0"/>
                                  </a:rPr>
                                  <m:t>𝑦</m:t>
                                </m:r>
                                <m:r>
                                  <a:rPr lang="en-US" altLang="ja-JP" sz="2000" b="0" i="1" smtClean="0">
                                    <a:solidFill>
                                      <a:srgbClr val="FF0000"/>
                                    </a:solidFill>
                                    <a:latin typeface="Cambria Math" panose="02040503050406030204" pitchFamily="18" charset="0"/>
                                  </a:rPr>
                                  <m:t>′</m:t>
                                </m:r>
                              </m:e>
                            </m:mr>
                          </m:m>
                        </m:e>
                      </m:d>
                    </m:oMath>
                  </m:oMathPara>
                </a14:m>
                <a:endParaRPr lang="ja-JP" altLang="en-US" sz="2000" dirty="0">
                  <a:solidFill>
                    <a:srgbClr val="FF0000"/>
                  </a:solidFill>
                </a:endParaRPr>
              </a:p>
            </p:txBody>
          </p:sp>
        </mc:Choice>
        <mc:Fallback xmlns="">
          <p:sp>
            <p:nvSpPr>
              <p:cNvPr id="27" name="正方形/長方形 26"/>
              <p:cNvSpPr>
                <a:spLocks noRot="1" noChangeAspect="1" noMove="1" noResize="1" noEditPoints="1" noAdjustHandles="1" noChangeArrowheads="1" noChangeShapeType="1" noTextEdit="1"/>
              </p:cNvSpPr>
              <p:nvPr/>
            </p:nvSpPr>
            <p:spPr>
              <a:xfrm>
                <a:off x="7702136" y="4544168"/>
                <a:ext cx="705898" cy="681597"/>
              </a:xfrm>
              <a:prstGeom prst="rect">
                <a:avLst/>
              </a:prstGeom>
              <a:blipFill rotWithShape="0">
                <a:blip r:embed="rId9"/>
                <a:stretch>
                  <a:fillRect/>
                </a:stretch>
              </a:blipFill>
            </p:spPr>
            <p:txBody>
              <a:bodyPr/>
              <a:lstStyle/>
              <a:p>
                <a:r>
                  <a:rPr lang="ja-JP" altLang="en-US">
                    <a:noFill/>
                  </a:rPr>
                  <a:t> </a:t>
                </a:r>
              </a:p>
            </p:txBody>
          </p:sp>
        </mc:Fallback>
      </mc:AlternateContent>
      <p:sp>
        <p:nvSpPr>
          <p:cNvPr id="28" name="右矢印 27"/>
          <p:cNvSpPr/>
          <p:nvPr/>
        </p:nvSpPr>
        <p:spPr>
          <a:xfrm>
            <a:off x="5098847" y="4984786"/>
            <a:ext cx="1190171" cy="8708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正方形/長方形 28"/>
              <p:cNvSpPr/>
              <p:nvPr/>
            </p:nvSpPr>
            <p:spPr>
              <a:xfrm>
                <a:off x="2319368" y="5679548"/>
                <a:ext cx="642484" cy="60702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rgbClr val="FF0000"/>
                              </a:solidFill>
                              <a:latin typeface="Cambria Math" panose="02040503050406030204" pitchFamily="18" charset="0"/>
                            </a:rPr>
                          </m:ctrlPr>
                        </m:dPr>
                        <m:e>
                          <m:m>
                            <m:mPr>
                              <m:mcs>
                                <m:mc>
                                  <m:mcPr>
                                    <m:count m:val="1"/>
                                    <m:mcJc m:val="center"/>
                                  </m:mcPr>
                                </m:mc>
                              </m:mcs>
                              <m:ctrlPr>
                                <a:rPr lang="en-US" altLang="ja-JP" sz="2000" i="1">
                                  <a:solidFill>
                                    <a:srgbClr val="FF0000"/>
                                  </a:solidFill>
                                  <a:latin typeface="Cambria Math" panose="02040503050406030204" pitchFamily="18" charset="0"/>
                                </a:rPr>
                              </m:ctrlPr>
                            </m:mPr>
                            <m:mr>
                              <m:e>
                                <m:r>
                                  <m:rPr>
                                    <m:brk m:alnAt="7"/>
                                  </m:rPr>
                                  <a:rPr lang="en-US" altLang="ja-JP" sz="2000" b="0" i="1">
                                    <a:solidFill>
                                      <a:srgbClr val="FF0000"/>
                                    </a:solidFill>
                                    <a:latin typeface="Cambria Math" panose="02040503050406030204" pitchFamily="18" charset="0"/>
                                  </a:rPr>
                                  <m:t>𝑥</m:t>
                                </m:r>
                              </m:e>
                            </m:mr>
                            <m:mr>
                              <m:e>
                                <m:r>
                                  <a:rPr lang="en-US" altLang="ja-JP" sz="2000" b="0" i="1">
                                    <a:solidFill>
                                      <a:srgbClr val="FF0000"/>
                                    </a:solidFill>
                                    <a:latin typeface="Cambria Math" panose="02040503050406030204" pitchFamily="18" charset="0"/>
                                  </a:rPr>
                                  <m:t>𝑦</m:t>
                                </m:r>
                              </m:e>
                            </m:mr>
                          </m:m>
                        </m:e>
                      </m:d>
                    </m:oMath>
                  </m:oMathPara>
                </a14:m>
                <a:endParaRPr lang="ja-JP" altLang="en-US" sz="2000" dirty="0">
                  <a:solidFill>
                    <a:srgbClr val="FF0000"/>
                  </a:solidFill>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2319368" y="5679548"/>
                <a:ext cx="642484" cy="607026"/>
              </a:xfrm>
              <a:prstGeom prst="rect">
                <a:avLst/>
              </a:prstGeom>
              <a:blipFill rotWithShape="0">
                <a:blip r:embed="rId8"/>
                <a:stretch>
                  <a:fillRect/>
                </a:stretch>
              </a:blipFill>
            </p:spPr>
            <p:txBody>
              <a:bodyPr/>
              <a:lstStyle/>
              <a:p>
                <a:r>
                  <a:rPr lang="ja-JP" altLang="en-US">
                    <a:noFill/>
                  </a:rPr>
                  <a:t> </a:t>
                </a:r>
              </a:p>
            </p:txBody>
          </p:sp>
        </mc:Fallback>
      </mc:AlternateContent>
      <p:sp>
        <p:nvSpPr>
          <p:cNvPr id="30" name="円/楕円 29"/>
          <p:cNvSpPr/>
          <p:nvPr/>
        </p:nvSpPr>
        <p:spPr>
          <a:xfrm>
            <a:off x="2545680" y="5549810"/>
            <a:ext cx="94230" cy="9423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83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拡大縮小</a:t>
            </a:r>
            <a:endParaRPr kumimoji="1" lang="ja-JP" altLang="en-US" dirty="0"/>
          </a:p>
        </p:txBody>
      </p:sp>
      <mc:AlternateContent xmlns:mc="http://schemas.openxmlformats.org/markup-compatibility/2006" xmlns:a14="http://schemas.microsoft.com/office/drawing/2010/main">
        <mc:Choice Requires="a14">
          <p:sp>
            <p:nvSpPr>
              <p:cNvPr id="5" name="正方形/長方形 4"/>
              <p:cNvSpPr/>
              <p:nvPr/>
            </p:nvSpPr>
            <p:spPr>
              <a:xfrm>
                <a:off x="1568035" y="2188399"/>
                <a:ext cx="3545009" cy="1035092"/>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3200" b="1" i="1">
                              <a:latin typeface="Cambria Math" panose="02040503050406030204" pitchFamily="18" charset="0"/>
                            </a:rPr>
                          </m:ctrlPr>
                        </m:dPr>
                        <m:e>
                          <m:m>
                            <m:mPr>
                              <m:mcs>
                                <m:mc>
                                  <m:mcPr>
                                    <m:count m:val="1"/>
                                    <m:mcJc m:val="center"/>
                                  </m:mcPr>
                                </m:mc>
                              </m:mcs>
                              <m:ctrlPr>
                                <a:rPr lang="en-US" altLang="ja-JP" sz="3200" b="1" i="1">
                                  <a:latin typeface="Cambria Math" panose="02040503050406030204" pitchFamily="18" charset="0"/>
                                </a:rPr>
                              </m:ctrlPr>
                            </m:mPr>
                            <m:mr>
                              <m:e>
                                <m:r>
                                  <m:rPr>
                                    <m:brk m:alnAt="7"/>
                                  </m:rPr>
                                  <a:rPr lang="en-US" altLang="ja-JP" sz="3200" i="1">
                                    <a:latin typeface="Cambria Math" panose="02040503050406030204" pitchFamily="18" charset="0"/>
                                  </a:rPr>
                                  <m:t>𝑥</m:t>
                                </m:r>
                                <m:r>
                                  <a:rPr lang="en-US" altLang="ja-JP" sz="3200" i="1">
                                    <a:latin typeface="Cambria Math" panose="02040503050406030204" pitchFamily="18" charset="0"/>
                                  </a:rPr>
                                  <m:t>′</m:t>
                                </m:r>
                              </m:e>
                            </m:mr>
                            <m:mr>
                              <m:e>
                                <m:r>
                                  <a:rPr lang="en-US" altLang="ja-JP" sz="3200" i="1">
                                    <a:latin typeface="Cambria Math" panose="02040503050406030204" pitchFamily="18" charset="0"/>
                                  </a:rPr>
                                  <m:t>𝑦</m:t>
                                </m:r>
                                <m:r>
                                  <a:rPr lang="en-US" altLang="ja-JP" sz="3200" i="1">
                                    <a:latin typeface="Cambria Math" panose="02040503050406030204" pitchFamily="18" charset="0"/>
                                  </a:rPr>
                                  <m:t>′</m:t>
                                </m:r>
                              </m:e>
                            </m:mr>
                          </m:m>
                        </m:e>
                      </m:d>
                      <m:r>
                        <a:rPr lang="en-US" altLang="ja-JP" sz="3200" b="1" i="0" smtClean="0">
                          <a:latin typeface="Cambria Math"/>
                        </a:rPr>
                        <m:t>=</m:t>
                      </m:r>
                      <m:d>
                        <m:dPr>
                          <m:ctrlPr>
                            <a:rPr lang="en-US" altLang="ja-JP" sz="3200" b="1" i="1">
                              <a:latin typeface="Cambria Math" panose="02040503050406030204" pitchFamily="18" charset="0"/>
                            </a:rPr>
                          </m:ctrlPr>
                        </m:dPr>
                        <m:e>
                          <m:m>
                            <m:mPr>
                              <m:mcs>
                                <m:mc>
                                  <m:mcPr>
                                    <m:count m:val="2"/>
                                    <m:mcJc m:val="center"/>
                                  </m:mcPr>
                                </m:mc>
                              </m:mcs>
                              <m:ctrlPr>
                                <a:rPr lang="en-US" altLang="ja-JP" sz="3200" b="1" i="1">
                                  <a:latin typeface="Cambria Math" panose="02040503050406030204" pitchFamily="18" charset="0"/>
                                </a:rPr>
                              </m:ctrlPr>
                            </m:mPr>
                            <m:mr>
                              <m:e>
                                <m:r>
                                  <a:rPr lang="en-US" altLang="ja-JP" sz="3200" i="1">
                                    <a:latin typeface="Cambria Math"/>
                                  </a:rPr>
                                  <m:t>𝑎</m:t>
                                </m:r>
                              </m:e>
                              <m:e>
                                <m:r>
                                  <a:rPr lang="en-US" altLang="ja-JP" sz="3200" i="1">
                                    <a:latin typeface="Cambria Math"/>
                                  </a:rPr>
                                  <m:t>0</m:t>
                                </m:r>
                              </m:e>
                            </m:mr>
                            <m:mr>
                              <m:e>
                                <m:r>
                                  <a:rPr lang="en-US" altLang="ja-JP" sz="3200" i="1">
                                    <a:latin typeface="Cambria Math"/>
                                  </a:rPr>
                                  <m:t>0</m:t>
                                </m:r>
                              </m:e>
                              <m:e>
                                <m:r>
                                  <a:rPr lang="en-US" altLang="ja-JP" sz="3200" i="1">
                                    <a:latin typeface="Cambria Math"/>
                                  </a:rPr>
                                  <m:t>𝑏</m:t>
                                </m:r>
                              </m:e>
                            </m:mr>
                          </m:m>
                        </m:e>
                      </m:d>
                      <m:d>
                        <m:dPr>
                          <m:ctrlPr>
                            <a:rPr lang="en-US" altLang="ja-JP" sz="3200" b="1" i="1">
                              <a:latin typeface="Cambria Math" panose="02040503050406030204" pitchFamily="18" charset="0"/>
                            </a:rPr>
                          </m:ctrlPr>
                        </m:dPr>
                        <m:e>
                          <m:m>
                            <m:mPr>
                              <m:mcs>
                                <m:mc>
                                  <m:mcPr>
                                    <m:count m:val="1"/>
                                    <m:mcJc m:val="center"/>
                                  </m:mcPr>
                                </m:mc>
                              </m:mcs>
                              <m:ctrlPr>
                                <a:rPr lang="en-US" altLang="ja-JP" sz="3200" b="1" i="1">
                                  <a:latin typeface="Cambria Math" panose="02040503050406030204" pitchFamily="18" charset="0"/>
                                </a:rPr>
                              </m:ctrlPr>
                            </m:mPr>
                            <m:mr>
                              <m:e>
                                <m:r>
                                  <a:rPr lang="en-US" altLang="ja-JP" sz="3200" i="1">
                                    <a:latin typeface="Cambria Math" panose="02040503050406030204" pitchFamily="18" charset="0"/>
                                  </a:rPr>
                                  <m:t>𝑥</m:t>
                                </m:r>
                              </m:e>
                            </m:mr>
                            <m:mr>
                              <m:e>
                                <m:r>
                                  <a:rPr lang="en-US" altLang="ja-JP" sz="3200" i="1">
                                    <a:latin typeface="Cambria Math" panose="02040503050406030204" pitchFamily="18" charset="0"/>
                                  </a:rPr>
                                  <m:t>𝑦</m:t>
                                </m:r>
                              </m:e>
                            </m:mr>
                          </m:m>
                        </m:e>
                      </m:d>
                    </m:oMath>
                  </m:oMathPara>
                </a14:m>
                <a:endParaRPr lang="en-US" altLang="ja-JP" sz="3200" b="1" dirty="0" smtClean="0"/>
              </a:p>
            </p:txBody>
          </p:sp>
        </mc:Choice>
        <mc:Fallback xmlns="">
          <p:sp>
            <p:nvSpPr>
              <p:cNvPr id="5" name="正方形/長方形 4"/>
              <p:cNvSpPr>
                <a:spLocks noRot="1" noChangeAspect="1" noMove="1" noResize="1" noEditPoints="1" noAdjustHandles="1" noChangeArrowheads="1" noChangeShapeType="1" noTextEdit="1"/>
              </p:cNvSpPr>
              <p:nvPr/>
            </p:nvSpPr>
            <p:spPr>
              <a:xfrm>
                <a:off x="1568035" y="2188399"/>
                <a:ext cx="3545009" cy="1035092"/>
              </a:xfrm>
              <a:prstGeom prst="rect">
                <a:avLst/>
              </a:prstGeom>
              <a:blipFill rotWithShape="0">
                <a:blip r:embed="rId2"/>
                <a:stretch>
                  <a:fillRect/>
                </a:stretch>
              </a:blipFill>
            </p:spPr>
            <p:txBody>
              <a:bodyPr/>
              <a:lstStyle/>
              <a:p>
                <a:r>
                  <a:rPr lang="ja-JP" altLang="en-US">
                    <a:noFill/>
                  </a:rPr>
                  <a:t> </a:t>
                </a:r>
              </a:p>
            </p:txBody>
          </p:sp>
        </mc:Fallback>
      </mc:AlternateContent>
      <p:grpSp>
        <p:nvGrpSpPr>
          <p:cNvPr id="64" name="グループ化 63"/>
          <p:cNvGrpSpPr/>
          <p:nvPr/>
        </p:nvGrpSpPr>
        <p:grpSpPr>
          <a:xfrm>
            <a:off x="370674" y="3903094"/>
            <a:ext cx="5873010" cy="2470867"/>
            <a:chOff x="370674" y="1915929"/>
            <a:chExt cx="5873010" cy="2470867"/>
          </a:xfrm>
        </p:grpSpPr>
        <p:pic>
          <p:nvPicPr>
            <p:cNvPr id="28" name="図 2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270171" y="2217372"/>
              <a:ext cx="621316" cy="1836695"/>
            </a:xfrm>
            <a:prstGeom prst="rect">
              <a:avLst/>
            </a:prstGeom>
          </p:spPr>
        </p:pic>
        <p:cxnSp>
          <p:nvCxnSpPr>
            <p:cNvPr id="15" name="直線矢印コネクタ 14"/>
            <p:cNvCxnSpPr/>
            <p:nvPr/>
          </p:nvCxnSpPr>
          <p:spPr>
            <a:xfrm>
              <a:off x="607149" y="4073699"/>
              <a:ext cx="213077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734752" y="2126676"/>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2352002" y="4032957"/>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2352002" y="4032957"/>
                  <a:ext cx="316547" cy="353839"/>
                </a:xfrm>
                <a:prstGeom prst="rect">
                  <a:avLst/>
                </a:prstGeom>
                <a:blipFill rotWithShape="0">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70674" y="191592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70674" y="1915929"/>
                  <a:ext cx="472950"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19" name="図 1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64406" y="2846956"/>
              <a:ext cx="1207111" cy="1207111"/>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1896036" y="2534312"/>
                  <a:ext cx="636520"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rgbClr val="FF0000"/>
                                </a:solidFill>
                                <a:latin typeface="Cambria Math" panose="02040503050406030204" pitchFamily="18" charset="0"/>
                              </a:rPr>
                            </m:ctrlPr>
                          </m:dPr>
                          <m:e>
                            <m:m>
                              <m:mPr>
                                <m:mcs>
                                  <m:mc>
                                    <m:mcPr>
                                      <m:count m:val="1"/>
                                      <m:mcJc m:val="center"/>
                                    </m:mcPr>
                                  </m:mc>
                                </m:mcs>
                                <m:ctrlPr>
                                  <a:rPr lang="en-US" altLang="ja-JP" sz="2000" i="1">
                                    <a:solidFill>
                                      <a:srgbClr val="FF0000"/>
                                    </a:solidFill>
                                    <a:latin typeface="Cambria Math" panose="02040503050406030204" pitchFamily="18" charset="0"/>
                                  </a:rPr>
                                </m:ctrlPr>
                              </m:mPr>
                              <m:mr>
                                <m:e>
                                  <m:r>
                                    <m:rPr>
                                      <m:brk m:alnAt="7"/>
                                    </m:rPr>
                                    <a:rPr lang="en-US" altLang="ja-JP" sz="2000" b="0" i="1" smtClean="0">
                                      <a:solidFill>
                                        <a:srgbClr val="FF0000"/>
                                      </a:solidFill>
                                      <a:latin typeface="Cambria Math" panose="02040503050406030204" pitchFamily="18" charset="0"/>
                                    </a:rPr>
                                    <m:t>1</m:t>
                                  </m:r>
                                </m:e>
                              </m:mr>
                              <m:mr>
                                <m:e>
                                  <m:r>
                                    <a:rPr lang="en-US" altLang="ja-JP" sz="2000" b="0" i="1" smtClean="0">
                                      <a:solidFill>
                                        <a:srgbClr val="FF0000"/>
                                      </a:solidFill>
                                      <a:latin typeface="Cambria Math" panose="02040503050406030204" pitchFamily="18" charset="0"/>
                                    </a:rPr>
                                    <m:t>1</m:t>
                                  </m:r>
                                </m:e>
                              </m:mr>
                            </m:m>
                          </m:e>
                        </m:d>
                      </m:oMath>
                    </m:oMathPara>
                  </a14:m>
                  <a:endParaRPr lang="ja-JP" altLang="en-US" sz="2000" dirty="0">
                    <a:solidFill>
                      <a:srgbClr val="FF0000"/>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1896036" y="2534312"/>
                  <a:ext cx="636520" cy="603499"/>
                </a:xfrm>
                <a:prstGeom prst="rect">
                  <a:avLst/>
                </a:prstGeom>
                <a:blipFill rotWithShape="0">
                  <a:blip r:embed="rId6"/>
                  <a:stretch>
                    <a:fillRect/>
                  </a:stretch>
                </a:blipFill>
              </p:spPr>
              <p:txBody>
                <a:bodyPr/>
                <a:lstStyle/>
                <a:p>
                  <a:r>
                    <a:rPr lang="ja-JP" altLang="en-US">
                      <a:noFill/>
                    </a:rPr>
                    <a:t> </a:t>
                  </a:r>
                </a:p>
              </p:txBody>
            </p:sp>
          </mc:Fallback>
        </mc:AlternateContent>
        <p:sp>
          <p:nvSpPr>
            <p:cNvPr id="21" name="円/楕円 20"/>
            <p:cNvSpPr/>
            <p:nvPr/>
          </p:nvSpPr>
          <p:spPr>
            <a:xfrm>
              <a:off x="1947138" y="2820922"/>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4824643" y="1915929"/>
                  <a:ext cx="642804" cy="5543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a:rPr lang="en-US" altLang="ja-JP" sz="2000" i="1" smtClean="0">
                                      <a:solidFill>
                                        <a:schemeClr val="tx1"/>
                                      </a:solidFill>
                                      <a:latin typeface="Cambria Math" panose="02040503050406030204" pitchFamily="18" charset="0"/>
                                    </a:rPr>
                                    <m:t>𝑎</m:t>
                                  </m:r>
                                </m:e>
                              </m:mr>
                              <m:mr>
                                <m:e>
                                  <m:r>
                                    <a:rPr lang="en-US" altLang="ja-JP" sz="2000" b="0" i="1" smtClean="0">
                                      <a:solidFill>
                                        <a:schemeClr val="tx1"/>
                                      </a:solidFill>
                                      <a:latin typeface="Cambria Math" panose="02040503050406030204" pitchFamily="18" charset="0"/>
                                    </a:rPr>
                                    <m:t>𝑏</m:t>
                                  </m:r>
                                </m:e>
                              </m:mr>
                            </m:m>
                          </m:e>
                        </m:d>
                      </m:oMath>
                    </m:oMathPara>
                  </a14:m>
                  <a:endParaRPr lang="ja-JP" altLang="en-US" sz="2000" dirty="0">
                    <a:solidFill>
                      <a:schemeClr val="tx1"/>
                    </a:solidFill>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4824643" y="1915929"/>
                  <a:ext cx="642804" cy="554383"/>
                </a:xfrm>
                <a:prstGeom prst="rect">
                  <a:avLst/>
                </a:prstGeom>
                <a:blipFill rotWithShape="0">
                  <a:blip r:embed="rId7"/>
                  <a:stretch>
                    <a:fillRect/>
                  </a:stretch>
                </a:blipFill>
              </p:spPr>
              <p:txBody>
                <a:bodyPr/>
                <a:lstStyle/>
                <a:p>
                  <a:r>
                    <a:rPr lang="ja-JP" altLang="en-US">
                      <a:noFill/>
                    </a:rPr>
                    <a:t> </a:t>
                  </a:r>
                </a:p>
              </p:txBody>
            </p:sp>
          </mc:Fallback>
        </mc:AlternateContent>
        <p:sp>
          <p:nvSpPr>
            <p:cNvPr id="23" name="正方形/長方形 22"/>
            <p:cNvSpPr/>
            <p:nvPr/>
          </p:nvSpPr>
          <p:spPr>
            <a:xfrm>
              <a:off x="1015061" y="4122845"/>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cxnSp>
          <p:nvCxnSpPr>
            <p:cNvPr id="24" name="直線矢印コネクタ 23"/>
            <p:cNvCxnSpPr/>
            <p:nvPr/>
          </p:nvCxnSpPr>
          <p:spPr>
            <a:xfrm>
              <a:off x="4112914" y="4073699"/>
              <a:ext cx="213077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4240517" y="2126676"/>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p:cNvSpPr/>
                <p:nvPr/>
              </p:nvSpPr>
              <p:spPr>
                <a:xfrm>
                  <a:off x="5857768" y="4032957"/>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5857768" y="4032957"/>
                  <a:ext cx="316547" cy="353839"/>
                </a:xfrm>
                <a:prstGeom prst="rect">
                  <a:avLst/>
                </a:prstGeom>
                <a:blipFill rotWithShape="0">
                  <a:blip r:embed="rId8"/>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3861075" y="191592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3861075" y="1915929"/>
                  <a:ext cx="472950"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29" name="円/楕円 28"/>
            <p:cNvSpPr/>
            <p:nvPr/>
          </p:nvSpPr>
          <p:spPr>
            <a:xfrm>
              <a:off x="4851011" y="2194294"/>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4520826" y="4122845"/>
              <a:ext cx="905411"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変換後画像</a:t>
              </a:r>
              <a:endParaRPr lang="ja-JP" altLang="en-US" dirty="0"/>
            </a:p>
          </p:txBody>
        </p:sp>
        <p:sp>
          <p:nvSpPr>
            <p:cNvPr id="31" name="右矢印 30"/>
            <p:cNvSpPr/>
            <p:nvPr/>
          </p:nvSpPr>
          <p:spPr>
            <a:xfrm>
              <a:off x="2887775" y="2897244"/>
              <a:ext cx="804879"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34" name="正方形/長方形 33"/>
              <p:cNvSpPr/>
              <p:nvPr/>
            </p:nvSpPr>
            <p:spPr>
              <a:xfrm>
                <a:off x="533988" y="1190335"/>
                <a:ext cx="5858014" cy="490840"/>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軸方向に</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𝑠</m:t>
                        </m:r>
                      </m:e>
                      <m:sub>
                        <m:r>
                          <m:rPr>
                            <m:brk m:alnAt="7"/>
                          </m:rPr>
                          <a:rPr lang="en-US" altLang="ja-JP" sz="2400" i="1">
                            <a:latin typeface="Cambria Math" panose="02040503050406030204" pitchFamily="18" charset="0"/>
                          </a:rPr>
                          <m:t>𝑥</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倍，</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y</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軸方向に</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𝑠</m:t>
                        </m:r>
                      </m:e>
                      <m:sub>
                        <m:r>
                          <a:rPr lang="en-US" altLang="ja-JP" sz="2400" i="1">
                            <a:latin typeface="Cambria Math" panose="02040503050406030204" pitchFamily="18" charset="0"/>
                          </a:rPr>
                          <m:t>𝑦</m:t>
                        </m:r>
                      </m:sub>
                    </m:sSub>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倍する変換</a:t>
                </a:r>
                <a:endParaRPr lang="ja-JP" altLang="en-US" sz="24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533988" y="1190335"/>
                <a:ext cx="5858014" cy="490840"/>
              </a:xfrm>
              <a:prstGeom prst="rect">
                <a:avLst/>
              </a:prstGeom>
              <a:blipFill rotWithShape="0">
                <a:blip r:embed="rId10"/>
                <a:stretch>
                  <a:fillRect l="-1665" t="-3704" r="-624" b="-27160"/>
                </a:stretch>
              </a:blipFill>
            </p:spPr>
            <p:txBody>
              <a:bodyPr/>
              <a:lstStyle/>
              <a:p>
                <a:r>
                  <a:rPr lang="ja-JP" altLang="en-US">
                    <a:noFill/>
                  </a:rPr>
                  <a:t> </a:t>
                </a:r>
              </a:p>
            </p:txBody>
          </p:sp>
        </mc:Fallback>
      </mc:AlternateContent>
      <p:sp>
        <p:nvSpPr>
          <p:cNvPr id="36" name="正方形/長方形 35"/>
          <p:cNvSpPr/>
          <p:nvPr/>
        </p:nvSpPr>
        <p:spPr>
          <a:xfrm>
            <a:off x="7341768" y="327779"/>
            <a:ext cx="4070345" cy="707886"/>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練</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変換結果</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図示し</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の移動後の座標を示せ</a:t>
            </a:r>
            <a:endParaRPr lang="ja-JP" altLang="en-US" sz="2000" dirty="0"/>
          </a:p>
        </p:txBody>
      </p:sp>
      <p:cxnSp>
        <p:nvCxnSpPr>
          <p:cNvPr id="37" name="直線矢印コネクタ 36"/>
          <p:cNvCxnSpPr/>
          <p:nvPr/>
        </p:nvCxnSpPr>
        <p:spPr>
          <a:xfrm flipH="1" flipV="1">
            <a:off x="6674150" y="527061"/>
            <a:ext cx="17386" cy="5846900"/>
          </a:xfrm>
          <a:prstGeom prst="straightConnector1">
            <a:avLst/>
          </a:prstGeom>
          <a:ln w="381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864656" y="2122905"/>
            <a:ext cx="1202619" cy="12235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p:cNvCxnSpPr/>
          <p:nvPr/>
        </p:nvCxnSpPr>
        <p:spPr>
          <a:xfrm>
            <a:off x="8710446" y="3349648"/>
            <a:ext cx="213077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8838049" y="1402625"/>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正方形/長方形 42"/>
              <p:cNvSpPr/>
              <p:nvPr/>
            </p:nvSpPr>
            <p:spPr>
              <a:xfrm>
                <a:off x="10455299" y="3308906"/>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10455299" y="3308906"/>
                <a:ext cx="316547" cy="353839"/>
              </a:xfrm>
              <a:prstGeom prst="rect">
                <a:avLst/>
              </a:prstGeom>
              <a:blipFill rotWithShape="0">
                <a:blip r:embed="rId11"/>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8473971" y="1191878"/>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8473971" y="1191878"/>
                <a:ext cx="472950" cy="523220"/>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064126" y="1799056"/>
                <a:ext cx="636521"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10064126" y="1799056"/>
                <a:ext cx="636521" cy="603499"/>
              </a:xfrm>
              <a:prstGeom prst="rect">
                <a:avLst/>
              </a:prstGeom>
              <a:blipFill rotWithShape="0">
                <a:blip r:embed="rId13"/>
                <a:stretch>
                  <a:fillRect/>
                </a:stretch>
              </a:blipFill>
            </p:spPr>
            <p:txBody>
              <a:bodyPr/>
              <a:lstStyle/>
              <a:p>
                <a:r>
                  <a:rPr lang="ja-JP" altLang="en-US">
                    <a:noFill/>
                  </a:rPr>
                  <a:t> </a:t>
                </a:r>
              </a:p>
            </p:txBody>
          </p:sp>
        </mc:Fallback>
      </mc:AlternateContent>
      <p:sp>
        <p:nvSpPr>
          <p:cNvPr id="47" name="円/楕円 46"/>
          <p:cNvSpPr/>
          <p:nvPr/>
        </p:nvSpPr>
        <p:spPr>
          <a:xfrm>
            <a:off x="10050435" y="2096871"/>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9118358" y="3398794"/>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sp>
        <p:nvSpPr>
          <p:cNvPr id="50" name="二等辺三角形 49"/>
          <p:cNvSpPr/>
          <p:nvPr/>
        </p:nvSpPr>
        <p:spPr>
          <a:xfrm>
            <a:off x="8875130" y="2122905"/>
            <a:ext cx="1192145" cy="121750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p:nvPr/>
        </p:nvCxnSpPr>
        <p:spPr>
          <a:xfrm>
            <a:off x="7185664" y="6516883"/>
            <a:ext cx="213077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7313267" y="4569860"/>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a:off x="8930517" y="639993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54" name="正方形/長方形 53"/>
              <p:cNvSpPr>
                <a:spLocks noRot="1" noChangeAspect="1" noMove="1" noResize="1" noEditPoints="1" noAdjustHandles="1" noChangeArrowheads="1" noChangeShapeType="1" noTextEdit="1"/>
              </p:cNvSpPr>
              <p:nvPr/>
            </p:nvSpPr>
            <p:spPr>
              <a:xfrm>
                <a:off x="8930517" y="6399939"/>
                <a:ext cx="316547" cy="353839"/>
              </a:xfrm>
              <a:prstGeom prst="rect">
                <a:avLst/>
              </a:prstGeom>
              <a:blipFill rotWithShape="0">
                <a:blip r:embed="rId1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6949189" y="4359113"/>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6949189" y="4359113"/>
                <a:ext cx="472950" cy="523220"/>
              </a:xfrm>
              <a:prstGeom prst="rect">
                <a:avLst/>
              </a:prstGeom>
              <a:blipFill rotWithShape="0">
                <a:blip r:embed="rId15"/>
                <a:stretch>
                  <a:fillRect/>
                </a:stretch>
              </a:blipFill>
            </p:spPr>
            <p:txBody>
              <a:bodyPr/>
              <a:lstStyle/>
              <a:p>
                <a:r>
                  <a:rPr lang="ja-JP" altLang="en-US">
                    <a:noFill/>
                  </a:rPr>
                  <a:t> </a:t>
                </a:r>
              </a:p>
            </p:txBody>
          </p:sp>
        </mc:Fallback>
      </mc:AlternateContent>
      <p:sp>
        <p:nvSpPr>
          <p:cNvPr id="56" name="正方形/長方形 55"/>
          <p:cNvSpPr/>
          <p:nvPr/>
        </p:nvSpPr>
        <p:spPr>
          <a:xfrm>
            <a:off x="7593576" y="6566029"/>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cxnSp>
        <p:nvCxnSpPr>
          <p:cNvPr id="57" name="直線矢印コネクタ 56"/>
          <p:cNvCxnSpPr/>
          <p:nvPr/>
        </p:nvCxnSpPr>
        <p:spPr>
          <a:xfrm>
            <a:off x="9939672" y="6516883"/>
            <a:ext cx="213077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p:nvPr/>
        </p:nvCxnSpPr>
        <p:spPr>
          <a:xfrm flipV="1">
            <a:off x="10067275" y="4569860"/>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9" name="正方形/長方形 58"/>
              <p:cNvSpPr/>
              <p:nvPr/>
            </p:nvSpPr>
            <p:spPr>
              <a:xfrm>
                <a:off x="11684525" y="639993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59" name="正方形/長方形 58"/>
              <p:cNvSpPr>
                <a:spLocks noRot="1" noChangeAspect="1" noMove="1" noResize="1" noEditPoints="1" noAdjustHandles="1" noChangeArrowheads="1" noChangeShapeType="1" noTextEdit="1"/>
              </p:cNvSpPr>
              <p:nvPr/>
            </p:nvSpPr>
            <p:spPr>
              <a:xfrm>
                <a:off x="11684525" y="6399939"/>
                <a:ext cx="316547" cy="353839"/>
              </a:xfrm>
              <a:prstGeom prst="rect">
                <a:avLst/>
              </a:prstGeom>
              <a:blipFill rotWithShape="0">
                <a:blip r:embed="rId16"/>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9703197" y="4359113"/>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703197" y="4359113"/>
                <a:ext cx="472950" cy="523220"/>
              </a:xfrm>
              <a:prstGeom prst="rect">
                <a:avLst/>
              </a:prstGeom>
              <a:blipFill rotWithShape="0">
                <a:blip r:embed="rId17"/>
                <a:stretch>
                  <a:fillRect/>
                </a:stretch>
              </a:blipFill>
            </p:spPr>
            <p:txBody>
              <a:bodyPr/>
              <a:lstStyle/>
              <a:p>
                <a:r>
                  <a:rPr lang="ja-JP" altLang="en-US">
                    <a:noFill/>
                  </a:rPr>
                  <a:t> </a:t>
                </a:r>
              </a:p>
            </p:txBody>
          </p:sp>
        </mc:Fallback>
      </mc:AlternateContent>
      <p:sp>
        <p:nvSpPr>
          <p:cNvPr id="61" name="正方形/長方形 60"/>
          <p:cNvSpPr/>
          <p:nvPr/>
        </p:nvSpPr>
        <p:spPr>
          <a:xfrm>
            <a:off x="10347584" y="6566029"/>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mc:AlternateContent xmlns:mc="http://schemas.openxmlformats.org/markup-compatibility/2006" xmlns:a14="http://schemas.microsoft.com/office/drawing/2010/main">
        <mc:Choice Requires="a14">
          <p:sp>
            <p:nvSpPr>
              <p:cNvPr id="62" name="正方形/長方形 61"/>
              <p:cNvSpPr/>
              <p:nvPr/>
            </p:nvSpPr>
            <p:spPr>
              <a:xfrm>
                <a:off x="7802043" y="4029164"/>
                <a:ext cx="1131207"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.5</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b="0" i="1" smtClean="0">
                                    <a:latin typeface="Cambria Math" panose="02040503050406030204" pitchFamily="18" charset="0"/>
                                  </a:rPr>
                                  <m:t>1</m:t>
                                </m:r>
                              </m:e>
                            </m:mr>
                          </m:m>
                        </m:e>
                      </m:d>
                    </m:oMath>
                  </m:oMathPara>
                </a14:m>
                <a:endParaRPr lang="ja-JP" altLang="en-US"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7802043" y="4029164"/>
                <a:ext cx="1131207" cy="582147"/>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正方形/長方形 62"/>
              <p:cNvSpPr/>
              <p:nvPr/>
            </p:nvSpPr>
            <p:spPr>
              <a:xfrm>
                <a:off x="10382386" y="4029164"/>
                <a:ext cx="1305678"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1</m:t>
                                </m:r>
                                <m:r>
                                  <a:rPr lang="en-US" altLang="ja-JP" b="0" i="1" smtClean="0">
                                    <a:latin typeface="Cambria Math" panose="02040503050406030204" pitchFamily="18" charset="0"/>
                                  </a:rPr>
                                  <m:t>.5</m:t>
                                </m:r>
                              </m:e>
                              <m:e>
                                <m:r>
                                  <a:rPr lang="en-US" altLang="ja-JP" i="1">
                                    <a:latin typeface="Cambria Math" panose="02040503050406030204" pitchFamily="18" charset="0"/>
                                  </a:rPr>
                                  <m:t>0</m:t>
                                </m:r>
                              </m:e>
                            </m:mr>
                            <m:mr>
                              <m:e>
                                <m:r>
                                  <a:rPr lang="en-US" altLang="ja-JP" i="1">
                                    <a:latin typeface="Cambria Math" panose="02040503050406030204" pitchFamily="18" charset="0"/>
                                  </a:rPr>
                                  <m:t>0</m:t>
                                </m:r>
                              </m:e>
                              <m:e>
                                <m:r>
                                  <a:rPr lang="en-US" altLang="ja-JP" b="0" i="1" smtClean="0">
                                    <a:latin typeface="Cambria Math" panose="02040503050406030204" pitchFamily="18" charset="0"/>
                                  </a:rPr>
                                  <m:t>0.5</m:t>
                                </m:r>
                              </m:e>
                            </m:mr>
                          </m:m>
                        </m:e>
                      </m:d>
                    </m:oMath>
                  </m:oMathPara>
                </a14:m>
                <a:endParaRPr lang="ja-JP" altLang="en-US" dirty="0"/>
              </a:p>
            </p:txBody>
          </p:sp>
        </mc:Choice>
        <mc:Fallback xmlns="">
          <p:sp>
            <p:nvSpPr>
              <p:cNvPr id="63" name="正方形/長方形 62"/>
              <p:cNvSpPr>
                <a:spLocks noRot="1" noChangeAspect="1" noMove="1" noResize="1" noEditPoints="1" noAdjustHandles="1" noChangeArrowheads="1" noChangeShapeType="1" noTextEdit="1"/>
              </p:cNvSpPr>
              <p:nvPr/>
            </p:nvSpPr>
            <p:spPr>
              <a:xfrm>
                <a:off x="10382386" y="4029164"/>
                <a:ext cx="1305678" cy="582147"/>
              </a:xfrm>
              <a:prstGeom prst="rect">
                <a:avLst/>
              </a:prstGeom>
              <a:blipFill rotWithShape="0">
                <a:blip r:embed="rId1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055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20" y="943276"/>
            <a:ext cx="10369554" cy="5697275"/>
          </a:xfrm>
        </p:spPr>
        <p:txBody>
          <a:bodyPr>
            <a:normAutofit/>
          </a:bodyPr>
          <a:lstStyle/>
          <a:p>
            <a:pPr marL="0" indent="0">
              <a:buNone/>
            </a:pPr>
            <a:r>
              <a:rPr lang="en-US" altLang="ja-JP" sz="1800" strike="sngStrike" dirty="0" smtClean="0"/>
              <a:t>4/13   </a:t>
            </a:r>
            <a:r>
              <a:rPr lang="ja-JP" altLang="en-US" sz="1800" strike="sngStrike" dirty="0" smtClean="0"/>
              <a:t>デジタル画像とは </a:t>
            </a:r>
            <a:r>
              <a:rPr lang="en-US" altLang="ja-JP" sz="1800" strike="sngStrike" dirty="0" smtClean="0"/>
              <a:t>	: </a:t>
            </a:r>
            <a:r>
              <a:rPr lang="ja-JP" altLang="en-US" sz="1800" strike="sngStrike" dirty="0" smtClean="0"/>
              <a:t>イントロダクション</a:t>
            </a:r>
            <a:r>
              <a:rPr lang="en-US" altLang="ja-JP" sz="1800" strike="sngStrike" dirty="0" smtClean="0"/>
              <a:t>                                                    	</a:t>
            </a:r>
          </a:p>
          <a:p>
            <a:pPr marL="0" indent="0">
              <a:buNone/>
            </a:pPr>
            <a:r>
              <a:rPr lang="en-US" altLang="ja-JP" sz="1800" strike="sngStrike" dirty="0" smtClean="0"/>
              <a:t>4/20   </a:t>
            </a:r>
            <a:r>
              <a:rPr lang="ja-JP" altLang="en-US" sz="1800" strike="sngStrike" dirty="0" smtClean="0"/>
              <a:t>フィルタ処理</a:t>
            </a:r>
            <a:r>
              <a:rPr lang="en-US" altLang="ja-JP" sz="1800" strike="sngStrike" dirty="0" smtClean="0"/>
              <a:t>1 	: </a:t>
            </a:r>
            <a:r>
              <a:rPr lang="ja-JP" altLang="en-US" sz="1800" strike="sngStrike" dirty="0" smtClean="0"/>
              <a:t>画素ごとの濃淡変換、</a:t>
            </a:r>
            <a:r>
              <a:rPr lang="ja-JP" altLang="en-US" sz="1800" strike="sngStrike" dirty="0"/>
              <a:t>線形フィルタ，非線形</a:t>
            </a:r>
            <a:r>
              <a:rPr lang="ja-JP" altLang="en-US" sz="1800" strike="sngStrike" dirty="0" smtClean="0"/>
              <a:t>フィルタ</a:t>
            </a:r>
            <a:r>
              <a:rPr lang="en-US" altLang="ja-JP" sz="1800" strike="sngStrike" dirty="0" smtClean="0"/>
              <a:t>	</a:t>
            </a:r>
          </a:p>
          <a:p>
            <a:pPr marL="0" indent="0">
              <a:buNone/>
            </a:pPr>
            <a:r>
              <a:rPr lang="en-US" altLang="ja-JP" sz="1800" strike="sngStrike" dirty="0" smtClean="0"/>
              <a:t>4/27   </a:t>
            </a:r>
            <a:r>
              <a:rPr lang="ja-JP" altLang="en-US" sz="1800" strike="sngStrike" dirty="0" smtClean="0"/>
              <a:t>フィルタ処理</a:t>
            </a:r>
            <a:r>
              <a:rPr lang="en-US" altLang="ja-JP" sz="1800" strike="sngStrike" dirty="0"/>
              <a:t>2</a:t>
            </a:r>
            <a:r>
              <a:rPr lang="en-US" altLang="ja-JP" sz="1800" strike="sngStrike" dirty="0" smtClean="0"/>
              <a:t>	: </a:t>
            </a:r>
            <a:r>
              <a:rPr lang="ja-JP" altLang="en-US" sz="1800" strike="sngStrike" dirty="0" smtClean="0"/>
              <a:t>フーリエ変換，ローパスフィルタ，ハイパスフィルタ</a:t>
            </a:r>
            <a:r>
              <a:rPr lang="en-US" altLang="ja-JP" sz="1800" strike="sngStrike" dirty="0" smtClean="0"/>
              <a:t>  </a:t>
            </a:r>
            <a:r>
              <a:rPr lang="en-US" altLang="ja-JP" sz="1800" dirty="0" smtClean="0"/>
              <a:t>	</a:t>
            </a:r>
          </a:p>
          <a:p>
            <a:pPr marL="0" indent="0">
              <a:buNone/>
            </a:pPr>
            <a:r>
              <a:rPr lang="en-US" altLang="ja-JP" sz="1800" dirty="0" smtClean="0"/>
              <a:t>5/11   </a:t>
            </a:r>
            <a:r>
              <a:rPr kumimoji="1" lang="ja-JP" altLang="en-US" sz="1800" dirty="0" smtClean="0"/>
              <a:t>画像の幾何変換１</a:t>
            </a:r>
            <a:r>
              <a:rPr kumimoji="1" lang="en-US" altLang="ja-JP" sz="1800" dirty="0" smtClean="0"/>
              <a:t> 	:</a:t>
            </a:r>
            <a:r>
              <a:rPr lang="ja-JP" altLang="en-US" sz="1800" dirty="0" smtClean="0"/>
              <a:t> （フーリエ級数展開の復習）アファイン変換</a:t>
            </a:r>
            <a:endParaRPr kumimoji="1" lang="en-US" altLang="ja-JP" sz="1800" dirty="0" smtClean="0"/>
          </a:p>
          <a:p>
            <a:pPr marL="0" indent="0">
              <a:buNone/>
            </a:pPr>
            <a:r>
              <a:rPr lang="en-US" altLang="ja-JP" sz="1800" dirty="0" smtClean="0"/>
              <a:t>5/18   </a:t>
            </a:r>
            <a:r>
              <a:rPr lang="ja-JP" altLang="en-US" sz="1800" dirty="0" smtClean="0"/>
              <a:t>画像の</a:t>
            </a:r>
            <a:r>
              <a:rPr lang="ja-JP" altLang="en-US" sz="1800" dirty="0"/>
              <a:t>幾何</a:t>
            </a:r>
            <a:r>
              <a:rPr lang="ja-JP" altLang="en-US" sz="1800" dirty="0" smtClean="0"/>
              <a:t>変換２</a:t>
            </a:r>
            <a:r>
              <a:rPr lang="en-US" altLang="ja-JP" sz="1800" dirty="0" smtClean="0"/>
              <a:t>	: </a:t>
            </a:r>
            <a:r>
              <a:rPr lang="ja-JP" altLang="en-US" sz="1800" dirty="0" smtClean="0"/>
              <a:t>画像の補間，イメージモザイキング</a:t>
            </a:r>
            <a:r>
              <a:rPr lang="en-US" altLang="ja-JP" sz="1800" dirty="0" smtClean="0"/>
              <a:t>		</a:t>
            </a:r>
            <a:r>
              <a:rPr lang="en-US" altLang="ja-JP" sz="1800" dirty="0"/>
              <a:t>	</a:t>
            </a:r>
            <a:endParaRPr lang="en-US" altLang="ja-JP" sz="1800" dirty="0" smtClean="0"/>
          </a:p>
          <a:p>
            <a:pPr marL="0" indent="0">
              <a:buNone/>
            </a:pPr>
            <a:r>
              <a:rPr kumimoji="1" lang="en-US" altLang="ja-JP" sz="1800" dirty="0" smtClean="0"/>
              <a:t>5/25   </a:t>
            </a:r>
            <a:r>
              <a:rPr kumimoji="1" lang="ja-JP" altLang="en-US" sz="1800" dirty="0" smtClean="0"/>
              <a:t>画像領域分割　</a:t>
            </a:r>
            <a:r>
              <a:rPr kumimoji="1" lang="en-US" altLang="ja-JP" sz="1800" dirty="0" smtClean="0"/>
              <a:t>	: </a:t>
            </a:r>
            <a:r>
              <a:rPr kumimoji="1" lang="ja-JP" altLang="en-US" sz="1800" dirty="0" smtClean="0"/>
              <a:t>領域拡張法，動的輪郭モデル，グラフカット法，</a:t>
            </a:r>
            <a:r>
              <a:rPr kumimoji="1" lang="en-US" altLang="ja-JP" sz="1800" dirty="0" smtClean="0"/>
              <a:t>		</a:t>
            </a:r>
          </a:p>
          <a:p>
            <a:pPr marL="0" indent="0">
              <a:buNone/>
            </a:pPr>
            <a:r>
              <a:rPr lang="en-US" altLang="ja-JP" sz="1800" dirty="0"/>
              <a:t>6</a:t>
            </a:r>
            <a:r>
              <a:rPr lang="en-US" altLang="ja-JP" sz="1800" dirty="0" smtClean="0"/>
              <a:t>/01   </a:t>
            </a:r>
            <a:r>
              <a:rPr lang="ja-JP" altLang="en-US" sz="1800" b="1" dirty="0" smtClean="0">
                <a:solidFill>
                  <a:srgbClr val="FF0000"/>
                </a:solidFill>
              </a:rPr>
              <a:t>前半のまとめ </a:t>
            </a:r>
            <a:r>
              <a:rPr kumimoji="1" lang="en-US" altLang="ja-JP" sz="1800" b="1" dirty="0" smtClean="0">
                <a:solidFill>
                  <a:srgbClr val="FF0000"/>
                </a:solidFill>
              </a:rPr>
              <a:t>(</a:t>
            </a:r>
            <a:r>
              <a:rPr kumimoji="1" lang="ja-JP" altLang="en-US" sz="1800" b="1" dirty="0" smtClean="0">
                <a:solidFill>
                  <a:srgbClr val="FF0000"/>
                </a:solidFill>
              </a:rPr>
              <a:t>約</a:t>
            </a:r>
            <a:r>
              <a:rPr kumimoji="1" lang="en-US" altLang="ja-JP" sz="1800" b="1" dirty="0" smtClean="0">
                <a:solidFill>
                  <a:srgbClr val="FF0000"/>
                </a:solidFill>
              </a:rPr>
              <a:t>30</a:t>
            </a:r>
            <a:r>
              <a:rPr kumimoji="1" lang="ja-JP" altLang="en-US" sz="1800" b="1" dirty="0" smtClean="0">
                <a:solidFill>
                  <a:srgbClr val="FF0000"/>
                </a:solidFill>
              </a:rPr>
              <a:t>分</a:t>
            </a:r>
            <a:r>
              <a:rPr kumimoji="1" lang="en-US" altLang="ja-JP" sz="1800" b="1" dirty="0" smtClean="0">
                <a:solidFill>
                  <a:srgbClr val="FF0000"/>
                </a:solidFill>
              </a:rPr>
              <a:t>)</a:t>
            </a:r>
            <a:r>
              <a:rPr kumimoji="1" lang="ja-JP" altLang="en-US" sz="1800" b="1" dirty="0" smtClean="0">
                <a:solidFill>
                  <a:srgbClr val="FF0000"/>
                </a:solidFill>
              </a:rPr>
              <a:t>と中間試験（約</a:t>
            </a:r>
            <a:r>
              <a:rPr lang="en-US" altLang="ja-JP" sz="1800" b="1" dirty="0">
                <a:solidFill>
                  <a:srgbClr val="FF0000"/>
                </a:solidFill>
              </a:rPr>
              <a:t>7</a:t>
            </a:r>
            <a:r>
              <a:rPr kumimoji="1" lang="en-US" altLang="ja-JP" sz="1800" b="1" dirty="0" smtClean="0">
                <a:solidFill>
                  <a:srgbClr val="FF0000"/>
                </a:solidFill>
              </a:rPr>
              <a:t>0</a:t>
            </a:r>
            <a:r>
              <a:rPr kumimoji="1" lang="ja-JP" altLang="en-US" sz="1800" b="1" dirty="0" smtClean="0">
                <a:solidFill>
                  <a:srgbClr val="FF0000"/>
                </a:solidFill>
              </a:rPr>
              <a:t>分）</a:t>
            </a:r>
            <a:endParaRPr lang="en-US" altLang="ja-JP" sz="1800" dirty="0" smtClean="0"/>
          </a:p>
          <a:p>
            <a:pPr marL="0" indent="0">
              <a:buNone/>
            </a:pPr>
            <a:r>
              <a:rPr lang="en-US" altLang="ja-JP" sz="1800" dirty="0" smtClean="0"/>
              <a:t>6/08   </a:t>
            </a:r>
            <a:r>
              <a:rPr lang="ja-JP" altLang="en-US" sz="1800" dirty="0" smtClean="0"/>
              <a:t>特徴</a:t>
            </a:r>
            <a:r>
              <a:rPr lang="ja-JP" altLang="en-US" sz="1800" dirty="0"/>
              <a:t>検出</a:t>
            </a:r>
            <a:r>
              <a:rPr lang="en-US" altLang="ja-JP" sz="1800" dirty="0" smtClean="0"/>
              <a:t>1 	: </a:t>
            </a:r>
            <a:r>
              <a:rPr lang="ja-JP" altLang="en-US" sz="1800" dirty="0" smtClean="0"/>
              <a:t>テンプレートマッチング、コーナー・エッジ検出 </a:t>
            </a:r>
            <a:r>
              <a:rPr lang="en-US" altLang="ja-JP" sz="1800" dirty="0" smtClean="0"/>
              <a:t>			</a:t>
            </a:r>
          </a:p>
          <a:p>
            <a:pPr marL="0" indent="0">
              <a:buNone/>
            </a:pPr>
            <a:r>
              <a:rPr lang="en-US" altLang="ja-JP" sz="1800" dirty="0" smtClean="0"/>
              <a:t>6/15   </a:t>
            </a:r>
            <a:r>
              <a:rPr lang="ja-JP" altLang="en-US" sz="1800" dirty="0" smtClean="0"/>
              <a:t>特徴検出</a:t>
            </a:r>
            <a:r>
              <a:rPr lang="en-US" altLang="ja-JP" sz="1800" dirty="0" smtClean="0"/>
              <a:t>2 	: </a:t>
            </a:r>
            <a:r>
              <a:rPr lang="en-US" altLang="ja-JP" sz="1800" dirty="0" err="1" smtClean="0"/>
              <a:t>DoG</a:t>
            </a:r>
            <a:r>
              <a:rPr lang="ja-JP" altLang="en-US" sz="1800" dirty="0" smtClean="0"/>
              <a:t>特徴量、</a:t>
            </a:r>
            <a:r>
              <a:rPr lang="en-US" altLang="ja-JP" sz="1800" dirty="0" smtClean="0"/>
              <a:t>SIFT</a:t>
            </a:r>
            <a:r>
              <a:rPr lang="ja-JP" altLang="en-US" sz="1800" dirty="0" smtClean="0"/>
              <a:t>特徴量、ハフ変換</a:t>
            </a:r>
            <a:r>
              <a:rPr lang="en-US" altLang="ja-JP" sz="1800" dirty="0" smtClean="0"/>
              <a:t>			</a:t>
            </a:r>
          </a:p>
          <a:p>
            <a:pPr marL="0" indent="0">
              <a:buNone/>
            </a:pPr>
            <a:r>
              <a:rPr lang="en-US" altLang="ja-JP" sz="1800" dirty="0" smtClean="0"/>
              <a:t>6/22   </a:t>
            </a:r>
            <a:r>
              <a:rPr lang="ja-JP" altLang="en-US" sz="1800" dirty="0" smtClean="0"/>
              <a:t>画像認識</a:t>
            </a:r>
            <a:r>
              <a:rPr lang="en-US" altLang="ja-JP" sz="1800" dirty="0"/>
              <a:t>1</a:t>
            </a:r>
            <a:r>
              <a:rPr lang="ja-JP" altLang="en-US" sz="1800" dirty="0" smtClean="0"/>
              <a:t> </a:t>
            </a:r>
            <a:r>
              <a:rPr lang="en-US" altLang="ja-JP" sz="1800" dirty="0" smtClean="0"/>
              <a:t>	: </a:t>
            </a:r>
            <a:r>
              <a:rPr lang="ja-JP" altLang="en-US" sz="1800" dirty="0" smtClean="0"/>
              <a:t>パターン認識概論，サポートベクタマシン</a:t>
            </a:r>
            <a:r>
              <a:rPr lang="en-US" altLang="ja-JP" sz="1800" dirty="0" smtClean="0"/>
              <a:t>			</a:t>
            </a:r>
          </a:p>
          <a:p>
            <a:pPr marL="0" indent="0">
              <a:buNone/>
            </a:pPr>
            <a:r>
              <a:rPr lang="en-US" altLang="ja-JP" sz="1800" dirty="0" smtClean="0"/>
              <a:t>6/29   </a:t>
            </a:r>
            <a:r>
              <a:rPr lang="ja-JP" altLang="en-US" sz="1800" dirty="0" smtClean="0"/>
              <a:t>画像認識</a:t>
            </a:r>
            <a:r>
              <a:rPr lang="en-US" altLang="ja-JP" sz="1800" dirty="0"/>
              <a:t>2</a:t>
            </a:r>
            <a:r>
              <a:rPr lang="en-US" altLang="ja-JP" sz="1800" dirty="0" smtClean="0"/>
              <a:t> 	: </a:t>
            </a:r>
            <a:r>
              <a:rPr lang="ja-JP" altLang="en-US" sz="1800" dirty="0" smtClean="0"/>
              <a:t>ニューラルネットワーク、深層学習</a:t>
            </a:r>
            <a:r>
              <a:rPr lang="en-US" altLang="ja-JP" sz="1800" dirty="0" smtClean="0"/>
              <a:t>			</a:t>
            </a:r>
          </a:p>
          <a:p>
            <a:pPr marL="0" indent="0">
              <a:buNone/>
            </a:pPr>
            <a:r>
              <a:rPr lang="en-US" altLang="ja-JP" sz="1800" dirty="0" smtClean="0"/>
              <a:t>7/06   </a:t>
            </a:r>
            <a:r>
              <a:rPr lang="ja-JP" altLang="en-US" sz="1800" dirty="0" smtClean="0"/>
              <a:t>画像処理</a:t>
            </a:r>
            <a:r>
              <a:rPr lang="ja-JP" altLang="en-US" sz="1800" dirty="0"/>
              <a:t>演習</a:t>
            </a:r>
            <a:r>
              <a:rPr lang="en-US" altLang="ja-JP" sz="1800" dirty="0"/>
              <a:t>	</a:t>
            </a:r>
            <a:r>
              <a:rPr lang="en-US" altLang="ja-JP" sz="1800" dirty="0" smtClean="0"/>
              <a:t>: ImageJ</a:t>
            </a:r>
            <a:r>
              <a:rPr lang="ja-JP" altLang="en-US" sz="1800" dirty="0" smtClean="0"/>
              <a:t>を使った画像処理</a:t>
            </a:r>
            <a:r>
              <a:rPr lang="en-US" altLang="ja-JP" sz="1800" dirty="0"/>
              <a:t>	</a:t>
            </a:r>
          </a:p>
          <a:p>
            <a:pPr marL="0" indent="0">
              <a:buNone/>
            </a:pPr>
            <a:r>
              <a:rPr lang="en-US" altLang="ja-JP" sz="1800" dirty="0" smtClean="0"/>
              <a:t>7/13   </a:t>
            </a:r>
            <a:r>
              <a:rPr lang="ja-JP" altLang="en-US" sz="1800" dirty="0" smtClean="0"/>
              <a:t>画像処理演習</a:t>
            </a:r>
            <a:r>
              <a:rPr lang="en-US" altLang="ja-JP" sz="1800" dirty="0"/>
              <a:t>	</a:t>
            </a:r>
            <a:r>
              <a:rPr lang="en-US" altLang="ja-JP" sz="1800" dirty="0" smtClean="0"/>
              <a:t>: Python</a:t>
            </a:r>
            <a:r>
              <a:rPr lang="ja-JP" altLang="en-US" sz="1800" dirty="0" smtClean="0"/>
              <a:t>プログラミング</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Tree>
    <p:extLst>
      <p:ext uri="{BB962C8B-B14F-4D97-AF65-F5344CB8AC3E}">
        <p14:creationId xmlns:p14="http://schemas.microsoft.com/office/powerpoint/2010/main" val="423832388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回転</a:t>
            </a:r>
            <a:endParaRPr kumimoji="1" lang="ja-JP" altLang="en-US" dirty="0"/>
          </a:p>
        </p:txBody>
      </p:sp>
      <mc:AlternateContent xmlns:mc="http://schemas.openxmlformats.org/markup-compatibility/2006" xmlns:a14="http://schemas.microsoft.com/office/drawing/2010/main">
        <mc:Choice Requires="a14">
          <p:sp>
            <p:nvSpPr>
              <p:cNvPr id="5" name="正方形/長方形 4"/>
              <p:cNvSpPr/>
              <p:nvPr/>
            </p:nvSpPr>
            <p:spPr>
              <a:xfrm>
                <a:off x="909251" y="2116178"/>
                <a:ext cx="4546116" cy="917239"/>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800" b="1" i="1">
                              <a:latin typeface="Cambria Math" panose="02040503050406030204" pitchFamily="18" charset="0"/>
                            </a:rPr>
                          </m:ctrlPr>
                        </m:dPr>
                        <m:e>
                          <m:m>
                            <m:mPr>
                              <m:mcs>
                                <m:mc>
                                  <m:mcPr>
                                    <m:count m:val="1"/>
                                    <m:mcJc m:val="center"/>
                                  </m:mcPr>
                                </m:mc>
                              </m:mcs>
                              <m:ctrlPr>
                                <a:rPr lang="en-US" altLang="ja-JP" sz="2800" b="1" i="1">
                                  <a:latin typeface="Cambria Math" panose="02040503050406030204" pitchFamily="18" charset="0"/>
                                </a:rPr>
                              </m:ctrlPr>
                            </m:mPr>
                            <m:mr>
                              <m:e>
                                <m:r>
                                  <m:rPr>
                                    <m:brk m:alnAt="7"/>
                                  </m:rPr>
                                  <a:rPr lang="en-US" altLang="ja-JP" sz="2800" i="1">
                                    <a:latin typeface="Cambria Math" panose="02040503050406030204" pitchFamily="18" charset="0"/>
                                  </a:rPr>
                                  <m:t>𝑥</m:t>
                                </m:r>
                                <m:r>
                                  <a:rPr lang="en-US" altLang="ja-JP" sz="2800" i="1">
                                    <a:latin typeface="Cambria Math" panose="02040503050406030204" pitchFamily="18" charset="0"/>
                                  </a:rPr>
                                  <m:t>′</m:t>
                                </m:r>
                              </m:e>
                            </m:mr>
                            <m:mr>
                              <m:e>
                                <m:r>
                                  <a:rPr lang="en-US" altLang="ja-JP" sz="2800" i="1">
                                    <a:latin typeface="Cambria Math" panose="02040503050406030204" pitchFamily="18" charset="0"/>
                                  </a:rPr>
                                  <m:t>𝑦</m:t>
                                </m:r>
                                <m:r>
                                  <a:rPr lang="en-US" altLang="ja-JP" sz="2800" i="1">
                                    <a:latin typeface="Cambria Math" panose="02040503050406030204" pitchFamily="18" charset="0"/>
                                  </a:rPr>
                                  <m:t>′</m:t>
                                </m:r>
                              </m:e>
                            </m:mr>
                          </m:m>
                        </m:e>
                      </m:d>
                      <m:r>
                        <a:rPr lang="en-US" altLang="ja-JP" sz="2800" b="1" i="0" smtClean="0">
                          <a:latin typeface="Cambria Math"/>
                        </a:rPr>
                        <m:t>=</m:t>
                      </m:r>
                      <m:d>
                        <m:dPr>
                          <m:ctrlPr>
                            <a:rPr lang="en-US" altLang="ja-JP" sz="2800" i="1">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cos</m:t>
                                    </m:r>
                                  </m:fName>
                                  <m:e>
                                    <m:r>
                                      <a:rPr lang="en-US" altLang="ja-JP" sz="2800" i="1">
                                        <a:latin typeface="Cambria Math" panose="02040503050406030204" pitchFamily="18" charset="0"/>
                                      </a:rPr>
                                      <m:t>𝜃</m:t>
                                    </m:r>
                                  </m:e>
                                </m:func>
                              </m:e>
                              <m:e>
                                <m:r>
                                  <a:rPr lang="en-US" altLang="ja-JP" sz="2800" i="1">
                                    <a:latin typeface="Cambria Math" panose="02040503050406030204" pitchFamily="18" charset="0"/>
                                  </a:rPr>
                                  <m:t>−</m:t>
                                </m:r>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sin</m:t>
                                    </m:r>
                                  </m:fName>
                                  <m:e>
                                    <m:r>
                                      <a:rPr lang="en-US" altLang="ja-JP" sz="2800" i="1">
                                        <a:latin typeface="Cambria Math" panose="02040503050406030204" pitchFamily="18" charset="0"/>
                                      </a:rPr>
                                      <m:t>𝜃</m:t>
                                    </m:r>
                                  </m:e>
                                </m:func>
                              </m:e>
                            </m:mr>
                            <m:mr>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sin</m:t>
                                    </m:r>
                                  </m:fName>
                                  <m:e>
                                    <m:r>
                                      <a:rPr lang="en-US" altLang="ja-JP" sz="2800" i="1">
                                        <a:latin typeface="Cambria Math" panose="02040503050406030204" pitchFamily="18" charset="0"/>
                                      </a:rPr>
                                      <m:t>𝜃</m:t>
                                    </m:r>
                                  </m:e>
                                </m:func>
                              </m:e>
                              <m:e>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cos</m:t>
                                    </m:r>
                                  </m:fName>
                                  <m:e>
                                    <m:r>
                                      <a:rPr lang="en-US" altLang="ja-JP" sz="2800" i="1">
                                        <a:latin typeface="Cambria Math" panose="02040503050406030204" pitchFamily="18" charset="0"/>
                                      </a:rPr>
                                      <m:t>𝜃</m:t>
                                    </m:r>
                                  </m:e>
                                </m:func>
                              </m:e>
                            </m:mr>
                          </m:m>
                        </m:e>
                      </m:d>
                      <m:d>
                        <m:dPr>
                          <m:ctrlPr>
                            <a:rPr lang="en-US" altLang="ja-JP" sz="2800" b="1" i="1">
                              <a:latin typeface="Cambria Math" panose="02040503050406030204" pitchFamily="18" charset="0"/>
                            </a:rPr>
                          </m:ctrlPr>
                        </m:dPr>
                        <m:e>
                          <m:m>
                            <m:mPr>
                              <m:mcs>
                                <m:mc>
                                  <m:mcPr>
                                    <m:count m:val="1"/>
                                    <m:mcJc m:val="center"/>
                                  </m:mcPr>
                                </m:mc>
                              </m:mcs>
                              <m:ctrlPr>
                                <a:rPr lang="en-US" altLang="ja-JP" sz="2800" b="1" i="1">
                                  <a:latin typeface="Cambria Math" panose="02040503050406030204" pitchFamily="18" charset="0"/>
                                </a:rPr>
                              </m:ctrlPr>
                            </m:mPr>
                            <m:mr>
                              <m:e>
                                <m:r>
                                  <a:rPr lang="en-US" altLang="ja-JP" sz="2800" i="1">
                                    <a:latin typeface="Cambria Math" panose="02040503050406030204" pitchFamily="18" charset="0"/>
                                  </a:rPr>
                                  <m:t>𝑥</m:t>
                                </m:r>
                              </m:e>
                            </m:mr>
                            <m:mr>
                              <m:e>
                                <m:r>
                                  <a:rPr lang="en-US" altLang="ja-JP" sz="2800" i="1">
                                    <a:latin typeface="Cambria Math" panose="02040503050406030204" pitchFamily="18" charset="0"/>
                                  </a:rPr>
                                  <m:t>𝑦</m:t>
                                </m:r>
                              </m:e>
                            </m:mr>
                          </m:m>
                        </m:e>
                      </m:d>
                    </m:oMath>
                  </m:oMathPara>
                </a14:m>
                <a:endParaRPr lang="en-US" altLang="ja-JP" sz="2800" b="1" dirty="0" smtClean="0"/>
              </a:p>
            </p:txBody>
          </p:sp>
        </mc:Choice>
        <mc:Fallback xmlns="">
          <p:sp>
            <p:nvSpPr>
              <p:cNvPr id="5" name="正方形/長方形 4"/>
              <p:cNvSpPr>
                <a:spLocks noRot="1" noChangeAspect="1" noMove="1" noResize="1" noEditPoints="1" noAdjustHandles="1" noChangeArrowheads="1" noChangeShapeType="1" noTextEdit="1"/>
              </p:cNvSpPr>
              <p:nvPr/>
            </p:nvSpPr>
            <p:spPr>
              <a:xfrm>
                <a:off x="909251" y="2116178"/>
                <a:ext cx="4546116" cy="917239"/>
              </a:xfrm>
              <a:prstGeom prst="rect">
                <a:avLst/>
              </a:prstGeom>
              <a:blipFill rotWithShape="0">
                <a:blip r:embed="rId2"/>
                <a:stretch>
                  <a:fillRect/>
                </a:stretch>
              </a:blipFill>
            </p:spPr>
            <p:txBody>
              <a:bodyPr/>
              <a:lstStyle/>
              <a:p>
                <a:r>
                  <a:rPr lang="ja-JP" altLang="en-US">
                    <a:noFill/>
                  </a:rPr>
                  <a:t> </a:t>
                </a:r>
              </a:p>
            </p:txBody>
          </p:sp>
        </mc:Fallback>
      </mc:AlternateContent>
      <p:sp>
        <p:nvSpPr>
          <p:cNvPr id="34" name="正方形/長方形 33"/>
          <p:cNvSpPr/>
          <p:nvPr/>
        </p:nvSpPr>
        <p:spPr>
          <a:xfrm>
            <a:off x="533988" y="1443766"/>
            <a:ext cx="5296643"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原点を中心に角度</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θ</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だけ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回転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する変換</a:t>
            </a:r>
            <a:endParaRPr lang="ja-JP" altLang="en-US" sz="2400" dirty="0"/>
          </a:p>
        </p:txBody>
      </p:sp>
      <p:sp>
        <p:nvSpPr>
          <p:cNvPr id="36" name="正方形/長方形 35"/>
          <p:cNvSpPr/>
          <p:nvPr/>
        </p:nvSpPr>
        <p:spPr>
          <a:xfrm>
            <a:off x="6822211" y="234338"/>
            <a:ext cx="55335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練</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000" dirty="0"/>
          </a:p>
        </p:txBody>
      </p:sp>
      <p:cxnSp>
        <p:nvCxnSpPr>
          <p:cNvPr id="37" name="直線矢印コネクタ 36"/>
          <p:cNvCxnSpPr/>
          <p:nvPr/>
        </p:nvCxnSpPr>
        <p:spPr>
          <a:xfrm flipH="1" flipV="1">
            <a:off x="6674150" y="527061"/>
            <a:ext cx="17386" cy="5846900"/>
          </a:xfrm>
          <a:prstGeom prst="straightConnector1">
            <a:avLst/>
          </a:prstGeom>
          <a:ln w="381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7959292" y="2394149"/>
            <a:ext cx="1202619" cy="12235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p:cNvCxnSpPr/>
          <p:nvPr/>
        </p:nvCxnSpPr>
        <p:spPr>
          <a:xfrm>
            <a:off x="7375568" y="3620892"/>
            <a:ext cx="2560284"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7932685" y="1673869"/>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正方形/長方形 42"/>
              <p:cNvSpPr/>
              <p:nvPr/>
            </p:nvSpPr>
            <p:spPr>
              <a:xfrm>
                <a:off x="9549935" y="3580150"/>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549935" y="3580150"/>
                <a:ext cx="316547" cy="353839"/>
              </a:xfrm>
              <a:prstGeom prst="rect">
                <a:avLst/>
              </a:prstGeom>
              <a:blipFill rotWithShape="0">
                <a:blip r:embed="rId3"/>
                <a:stretch>
                  <a:fillRect b="-103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7568607" y="1463122"/>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7568607" y="1463122"/>
                <a:ext cx="472950"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9158762" y="2070300"/>
                <a:ext cx="636521"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9158762" y="2070300"/>
                <a:ext cx="636521" cy="603499"/>
              </a:xfrm>
              <a:prstGeom prst="rect">
                <a:avLst/>
              </a:prstGeom>
              <a:blipFill rotWithShape="0">
                <a:blip r:embed="rId5"/>
                <a:stretch>
                  <a:fillRect/>
                </a:stretch>
              </a:blipFill>
            </p:spPr>
            <p:txBody>
              <a:bodyPr/>
              <a:lstStyle/>
              <a:p>
                <a:r>
                  <a:rPr lang="ja-JP" altLang="en-US">
                    <a:noFill/>
                  </a:rPr>
                  <a:t> </a:t>
                </a:r>
              </a:p>
            </p:txBody>
          </p:sp>
        </mc:Fallback>
      </mc:AlternateContent>
      <p:sp>
        <p:nvSpPr>
          <p:cNvPr id="47" name="円/楕円 46"/>
          <p:cNvSpPr/>
          <p:nvPr/>
        </p:nvSpPr>
        <p:spPr>
          <a:xfrm>
            <a:off x="9145071" y="2368115"/>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212994" y="3670038"/>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sp>
        <p:nvSpPr>
          <p:cNvPr id="50" name="二等辺三角形 49"/>
          <p:cNvSpPr/>
          <p:nvPr/>
        </p:nvSpPr>
        <p:spPr>
          <a:xfrm>
            <a:off x="7969766" y="2394149"/>
            <a:ext cx="1192145" cy="121750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2" name="直線矢印コネクタ 51"/>
          <p:cNvCxnSpPr/>
          <p:nvPr/>
        </p:nvCxnSpPr>
        <p:spPr>
          <a:xfrm>
            <a:off x="7287887" y="6261081"/>
            <a:ext cx="2649066"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p:nvPr/>
        </p:nvCxnSpPr>
        <p:spPr>
          <a:xfrm flipV="1">
            <a:off x="7933786" y="4314058"/>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a:off x="9551036" y="6144137"/>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54" name="正方形/長方形 53"/>
              <p:cNvSpPr>
                <a:spLocks noRot="1" noChangeAspect="1" noMove="1" noResize="1" noEditPoints="1" noAdjustHandles="1" noChangeArrowheads="1" noChangeShapeType="1" noTextEdit="1"/>
              </p:cNvSpPr>
              <p:nvPr/>
            </p:nvSpPr>
            <p:spPr>
              <a:xfrm>
                <a:off x="9551036" y="6144137"/>
                <a:ext cx="316547" cy="353839"/>
              </a:xfrm>
              <a:prstGeom prst="rect">
                <a:avLst/>
              </a:prstGeom>
              <a:blipFill rotWithShape="0">
                <a:blip r:embed="rId6"/>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7569708" y="4103311"/>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7569708" y="4103311"/>
                <a:ext cx="472950" cy="523220"/>
              </a:xfrm>
              <a:prstGeom prst="rect">
                <a:avLst/>
              </a:prstGeom>
              <a:blipFill rotWithShape="0">
                <a:blip r:embed="rId7"/>
                <a:stretch>
                  <a:fillRect/>
                </a:stretch>
              </a:blipFill>
            </p:spPr>
            <p:txBody>
              <a:bodyPr/>
              <a:lstStyle/>
              <a:p>
                <a:r>
                  <a:rPr lang="ja-JP" altLang="en-US">
                    <a:noFill/>
                  </a:rPr>
                  <a:t> </a:t>
                </a:r>
              </a:p>
            </p:txBody>
          </p:sp>
        </mc:Fallback>
      </mc:AlternateContent>
      <p:sp>
        <p:nvSpPr>
          <p:cNvPr id="56" name="正方形/長方形 55"/>
          <p:cNvSpPr/>
          <p:nvPr/>
        </p:nvSpPr>
        <p:spPr>
          <a:xfrm>
            <a:off x="8214095" y="6310227"/>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mc:AlternateContent xmlns:mc="http://schemas.openxmlformats.org/markup-compatibility/2006" xmlns:a14="http://schemas.microsoft.com/office/drawing/2010/main">
        <mc:Choice Requires="a14">
          <p:sp>
            <p:nvSpPr>
              <p:cNvPr id="62" name="正方形/長方形 61"/>
              <p:cNvSpPr/>
              <p:nvPr/>
            </p:nvSpPr>
            <p:spPr>
              <a:xfrm>
                <a:off x="9820252" y="2310329"/>
                <a:ext cx="2348848" cy="8451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𝐀</m:t>
                      </m:r>
                      <m:r>
                        <a:rPr lang="en-US" altLang="ja-JP" sz="2800" b="0" i="0" smtClean="0">
                          <a:latin typeface="Cambria Math" panose="02040503050406030204" pitchFamily="18" charset="0"/>
                        </a:rPr>
                        <m:t>=</m:t>
                      </m:r>
                      <m:d>
                        <m:dPr>
                          <m:ctrlPr>
                            <a:rPr lang="en-US" altLang="ja-JP" sz="2800" i="1" smtClean="0">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e/>
                            </m:mr>
                            <m:mr>
                              <m:e/>
                              <m:e/>
                            </m:mr>
                          </m:m>
                        </m:e>
                      </m:d>
                    </m:oMath>
                  </m:oMathPara>
                </a14:m>
                <a:endParaRPr lang="ja-JP" altLang="en-US" sz="28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9820252" y="2310329"/>
                <a:ext cx="2348848" cy="8451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13" name="グループ化 12"/>
          <p:cNvGrpSpPr/>
          <p:nvPr/>
        </p:nvGrpSpPr>
        <p:grpSpPr>
          <a:xfrm>
            <a:off x="454623" y="3864371"/>
            <a:ext cx="5934200" cy="2456685"/>
            <a:chOff x="269503" y="1915929"/>
            <a:chExt cx="5934200" cy="2456685"/>
          </a:xfrm>
        </p:grpSpPr>
        <p:pic>
          <p:nvPicPr>
            <p:cNvPr id="51" name="図 50"/>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800000">
              <a:off x="3862252" y="2645672"/>
              <a:ext cx="1207111" cy="1207111"/>
            </a:xfrm>
            <a:prstGeom prst="rect">
              <a:avLst/>
            </a:prstGeom>
          </p:spPr>
        </p:pic>
        <p:cxnSp>
          <p:nvCxnSpPr>
            <p:cNvPr id="15" name="直線矢印コネクタ 14"/>
            <p:cNvCxnSpPr/>
            <p:nvPr/>
          </p:nvCxnSpPr>
          <p:spPr>
            <a:xfrm>
              <a:off x="269503" y="4073699"/>
              <a:ext cx="1908007"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722580" y="2126676"/>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1968966" y="398156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1968966" y="3981569"/>
                  <a:ext cx="316547" cy="353839"/>
                </a:xfrm>
                <a:prstGeom prst="rect">
                  <a:avLst/>
                </a:prstGeom>
                <a:blipFill rotWithShape="0">
                  <a:blip r:embed="rId10"/>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58502" y="191592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8502" y="1915929"/>
                  <a:ext cx="472950" cy="523220"/>
                </a:xfrm>
                <a:prstGeom prst="rect">
                  <a:avLst/>
                </a:prstGeom>
                <a:blipFill rotWithShape="0">
                  <a:blip r:embed="rId11"/>
                  <a:stretch>
                    <a:fillRect/>
                  </a:stretch>
                </a:blipFill>
              </p:spPr>
              <p:txBody>
                <a:bodyPr/>
                <a:lstStyle/>
                <a:p>
                  <a:r>
                    <a:rPr lang="ja-JP" altLang="en-US">
                      <a:noFill/>
                    </a:rPr>
                    <a:t> </a:t>
                  </a:r>
                </a:p>
              </p:txBody>
            </p:sp>
          </mc:Fallback>
        </mc:AlternateContent>
        <p:pic>
          <p:nvPicPr>
            <p:cNvPr id="19" name="図 18"/>
            <p:cNvPicPr>
              <a:picLocks noChangeAspect="1"/>
            </p:cNvPicPr>
            <p:nvPr/>
          </p:nvPicPr>
          <p:blipFill>
            <a:blip r:embed="rId9"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2234" y="2846956"/>
              <a:ext cx="1207111" cy="1207111"/>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1962280" y="2659589"/>
                  <a:ext cx="430461" cy="40812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rgbClr val="FF0000"/>
                                </a:solidFill>
                                <a:latin typeface="Cambria Math" panose="02040503050406030204" pitchFamily="18" charset="0"/>
                              </a:rPr>
                            </m:ctrlPr>
                          </m:dPr>
                          <m:e>
                            <m:m>
                              <m:mPr>
                                <m:mcs>
                                  <m:mc>
                                    <m:mcPr>
                                      <m:count m:val="1"/>
                                      <m:mcJc m:val="center"/>
                                    </m:mcPr>
                                  </m:mc>
                                </m:mcs>
                                <m:ctrlPr>
                                  <a:rPr lang="en-US" altLang="ja-JP" sz="2000" i="1">
                                    <a:solidFill>
                                      <a:srgbClr val="FF0000"/>
                                    </a:solidFill>
                                    <a:latin typeface="Cambria Math" panose="02040503050406030204" pitchFamily="18" charset="0"/>
                                  </a:rPr>
                                </m:ctrlPr>
                              </m:mPr>
                              <m:mr>
                                <m:e>
                                  <m:r>
                                    <m:rPr>
                                      <m:brk m:alnAt="7"/>
                                    </m:rPr>
                                    <a:rPr lang="en-US" altLang="ja-JP" sz="2000" b="0" i="1" smtClean="0">
                                      <a:solidFill>
                                        <a:srgbClr val="FF0000"/>
                                      </a:solidFill>
                                      <a:latin typeface="Cambria Math" panose="02040503050406030204" pitchFamily="18" charset="0"/>
                                    </a:rPr>
                                    <m:t>1</m:t>
                                  </m:r>
                                </m:e>
                              </m:mr>
                              <m:mr>
                                <m:e>
                                  <m:r>
                                    <a:rPr lang="en-US" altLang="ja-JP" sz="2000" b="0" i="1" smtClean="0">
                                      <a:solidFill>
                                        <a:srgbClr val="FF0000"/>
                                      </a:solidFill>
                                      <a:latin typeface="Cambria Math" panose="02040503050406030204" pitchFamily="18" charset="0"/>
                                    </a:rPr>
                                    <m:t>1</m:t>
                                  </m:r>
                                </m:e>
                              </m:mr>
                            </m:m>
                          </m:e>
                        </m:d>
                      </m:oMath>
                    </m:oMathPara>
                  </a14:m>
                  <a:endParaRPr lang="ja-JP" altLang="en-US" sz="2000" dirty="0">
                    <a:solidFill>
                      <a:srgbClr val="FF0000"/>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1962280" y="2659589"/>
                  <a:ext cx="430461" cy="408129"/>
                </a:xfrm>
                <a:prstGeom prst="rect">
                  <a:avLst/>
                </a:prstGeom>
                <a:blipFill rotWithShape="0">
                  <a:blip r:embed="rId12"/>
                  <a:stretch>
                    <a:fillRect r="-8451" b="-35821"/>
                  </a:stretch>
                </a:blipFill>
              </p:spPr>
              <p:txBody>
                <a:bodyPr/>
                <a:lstStyle/>
                <a:p>
                  <a:r>
                    <a:rPr lang="ja-JP" altLang="en-US">
                      <a:noFill/>
                    </a:rPr>
                    <a:t> </a:t>
                  </a:r>
                </a:p>
              </p:txBody>
            </p:sp>
          </mc:Fallback>
        </mc:AlternateContent>
        <p:sp>
          <p:nvSpPr>
            <p:cNvPr id="21" name="円/楕円 20"/>
            <p:cNvSpPr/>
            <p:nvPr/>
          </p:nvSpPr>
          <p:spPr>
            <a:xfrm>
              <a:off x="1934966" y="2820922"/>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4666872" y="2137871"/>
                  <a:ext cx="1536831" cy="5277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600" i="1" smtClean="0">
                                <a:solidFill>
                                  <a:schemeClr val="tx1"/>
                                </a:solidFill>
                                <a:latin typeface="Cambria Math" panose="02040503050406030204" pitchFamily="18" charset="0"/>
                              </a:rPr>
                            </m:ctrlPr>
                          </m:dPr>
                          <m:e>
                            <m:m>
                              <m:mPr>
                                <m:mcs>
                                  <m:mc>
                                    <m:mcPr>
                                      <m:count m:val="1"/>
                                      <m:mcJc m:val="center"/>
                                    </m:mcPr>
                                  </m:mc>
                                </m:mcs>
                                <m:ctrlPr>
                                  <a:rPr lang="en-US" altLang="ja-JP" sz="1600" i="1">
                                    <a:solidFill>
                                      <a:schemeClr val="tx1"/>
                                    </a:solidFill>
                                    <a:latin typeface="Cambria Math" panose="02040503050406030204" pitchFamily="18" charset="0"/>
                                  </a:rPr>
                                </m:ctrlPr>
                              </m:mPr>
                              <m:m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cos</m:t>
                                      </m:r>
                                    </m:fName>
                                    <m:e>
                                      <m:r>
                                        <a:rPr lang="en-US" altLang="ja-JP" sz="1600" i="1">
                                          <a:latin typeface="Cambria Math" panose="02040503050406030204" pitchFamily="18" charset="0"/>
                                        </a:rPr>
                                        <m:t>𝜃</m:t>
                                      </m:r>
                                    </m:e>
                                  </m:func>
                                  <m:r>
                                    <a:rPr lang="en-US" altLang="ja-JP" sz="1600" i="1">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sin</m:t>
                                      </m:r>
                                    </m:fName>
                                    <m:e>
                                      <m:r>
                                        <a:rPr lang="en-US" altLang="ja-JP" sz="1600" i="1">
                                          <a:latin typeface="Cambria Math" panose="02040503050406030204" pitchFamily="18" charset="0"/>
                                        </a:rPr>
                                        <m:t>𝜃</m:t>
                                      </m:r>
                                    </m:e>
                                  </m:func>
                                </m:e>
                              </m:mr>
                              <m:mr>
                                <m:e>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cos</m:t>
                                      </m:r>
                                    </m:fName>
                                    <m:e>
                                      <m:r>
                                        <a:rPr lang="en-US" altLang="ja-JP" sz="1600" i="1">
                                          <a:latin typeface="Cambria Math" panose="02040503050406030204" pitchFamily="18" charset="0"/>
                                        </a:rPr>
                                        <m:t>𝜃</m:t>
                                      </m:r>
                                    </m:e>
                                  </m:func>
                                  <m:r>
                                    <a:rPr lang="en-US" altLang="ja-JP" sz="1600" b="0" i="1" smtClean="0">
                                      <a:latin typeface="Cambria Math" panose="02040503050406030204" pitchFamily="18" charset="0"/>
                                    </a:rPr>
                                    <m:t>+</m:t>
                                  </m:r>
                                  <m:func>
                                    <m:funcPr>
                                      <m:ctrlPr>
                                        <a:rPr lang="en-US" altLang="ja-JP" sz="1600" i="1">
                                          <a:latin typeface="Cambria Math" panose="02040503050406030204" pitchFamily="18" charset="0"/>
                                        </a:rPr>
                                      </m:ctrlPr>
                                    </m:funcPr>
                                    <m:fName>
                                      <m:r>
                                        <m:rPr>
                                          <m:sty m:val="p"/>
                                        </m:rPr>
                                        <a:rPr lang="en-US" altLang="ja-JP" sz="1600">
                                          <a:latin typeface="Cambria Math" panose="02040503050406030204" pitchFamily="18" charset="0"/>
                                        </a:rPr>
                                        <m:t>sin</m:t>
                                      </m:r>
                                    </m:fName>
                                    <m:e>
                                      <m:r>
                                        <a:rPr lang="en-US" altLang="ja-JP" sz="1600" i="1">
                                          <a:latin typeface="Cambria Math" panose="02040503050406030204" pitchFamily="18" charset="0"/>
                                        </a:rPr>
                                        <m:t>𝜃</m:t>
                                      </m:r>
                                    </m:e>
                                  </m:func>
                                </m:e>
                              </m:mr>
                            </m:m>
                          </m:e>
                        </m:d>
                      </m:oMath>
                    </m:oMathPara>
                  </a14:m>
                  <a:endParaRPr lang="ja-JP" altLang="en-US" sz="1600" dirty="0">
                    <a:solidFill>
                      <a:schemeClr val="tx1"/>
                    </a:solidFill>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4666872" y="2137871"/>
                  <a:ext cx="1536831" cy="527773"/>
                </a:xfrm>
                <a:prstGeom prst="rect">
                  <a:avLst/>
                </a:prstGeom>
                <a:blipFill rotWithShape="0">
                  <a:blip r:embed="rId13"/>
                  <a:stretch>
                    <a:fillRect b="-1149"/>
                  </a:stretch>
                </a:blipFill>
              </p:spPr>
              <p:txBody>
                <a:bodyPr/>
                <a:lstStyle/>
                <a:p>
                  <a:r>
                    <a:rPr lang="ja-JP" altLang="en-US">
                      <a:noFill/>
                    </a:rPr>
                    <a:t> </a:t>
                  </a:r>
                </a:p>
              </p:txBody>
            </p:sp>
          </mc:Fallback>
        </mc:AlternateContent>
        <p:sp>
          <p:nvSpPr>
            <p:cNvPr id="23" name="正方形/長方形 22"/>
            <p:cNvSpPr/>
            <p:nvPr/>
          </p:nvSpPr>
          <p:spPr>
            <a:xfrm>
              <a:off x="1002889" y="4122845"/>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cxnSp>
          <p:nvCxnSpPr>
            <p:cNvPr id="24" name="直線矢印コネクタ 23"/>
            <p:cNvCxnSpPr/>
            <p:nvPr/>
          </p:nvCxnSpPr>
          <p:spPr>
            <a:xfrm>
              <a:off x="3641335" y="4073699"/>
              <a:ext cx="202921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4240517" y="2126676"/>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p:cNvSpPr/>
                <p:nvPr/>
              </p:nvSpPr>
              <p:spPr>
                <a:xfrm>
                  <a:off x="5602787" y="398156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5602787" y="3981569"/>
                  <a:ext cx="316547" cy="353839"/>
                </a:xfrm>
                <a:prstGeom prst="rect">
                  <a:avLst/>
                </a:prstGeom>
                <a:blipFill rotWithShape="0">
                  <a:blip r:embed="rId1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3861075" y="191592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3861075" y="1915929"/>
                  <a:ext cx="472950" cy="523220"/>
                </a:xfrm>
                <a:prstGeom prst="rect">
                  <a:avLst/>
                </a:prstGeom>
                <a:blipFill rotWithShape="0">
                  <a:blip r:embed="rId15"/>
                  <a:stretch>
                    <a:fillRect/>
                  </a:stretch>
                </a:blipFill>
              </p:spPr>
              <p:txBody>
                <a:bodyPr/>
                <a:lstStyle/>
                <a:p>
                  <a:r>
                    <a:rPr lang="ja-JP" altLang="en-US">
                      <a:noFill/>
                    </a:rPr>
                    <a:t> </a:t>
                  </a:r>
                </a:p>
              </p:txBody>
            </p:sp>
          </mc:Fallback>
        </mc:AlternateContent>
        <p:sp>
          <p:nvSpPr>
            <p:cNvPr id="29" name="円/楕円 28"/>
            <p:cNvSpPr/>
            <p:nvPr/>
          </p:nvSpPr>
          <p:spPr>
            <a:xfrm>
              <a:off x="4653055" y="2402497"/>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4215908" y="4122845"/>
              <a:ext cx="905411"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変換後画像</a:t>
              </a:r>
              <a:endParaRPr lang="ja-JP" altLang="en-US" dirty="0"/>
            </a:p>
          </p:txBody>
        </p:sp>
        <p:sp>
          <p:nvSpPr>
            <p:cNvPr id="31" name="右矢印 30"/>
            <p:cNvSpPr/>
            <p:nvPr/>
          </p:nvSpPr>
          <p:spPr>
            <a:xfrm>
              <a:off x="2636311" y="2914151"/>
              <a:ext cx="804879"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弧 63"/>
            <p:cNvSpPr/>
            <p:nvPr/>
          </p:nvSpPr>
          <p:spPr>
            <a:xfrm rot="1821516">
              <a:off x="4426205" y="3807142"/>
              <a:ext cx="327660" cy="327660"/>
            </a:xfrm>
            <a:prstGeom prst="arc">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p:cNvSpPr/>
                <p:nvPr/>
              </p:nvSpPr>
              <p:spPr>
                <a:xfrm>
                  <a:off x="4720237" y="3729879"/>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𝜃</m:t>
                        </m:r>
                      </m:oMath>
                    </m:oMathPara>
                  </a14:m>
                  <a:endParaRPr lang="ja-JP" altLang="en-US"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4720237" y="3729879"/>
                  <a:ext cx="374140" cy="369332"/>
                </a:xfrm>
                <a:prstGeom prst="rect">
                  <a:avLst/>
                </a:prstGeom>
                <a:blipFill rotWithShape="0">
                  <a:blip r:embed="rId1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67" name="正方形/長方形 66"/>
              <p:cNvSpPr/>
              <p:nvPr/>
            </p:nvSpPr>
            <p:spPr>
              <a:xfrm>
                <a:off x="7397692" y="154974"/>
                <a:ext cx="4477508" cy="1169551"/>
              </a:xfrm>
              <a:prstGeom prst="rect">
                <a:avLst/>
              </a:prstGeom>
            </p:spPr>
            <p:txBody>
              <a:bodyPr wrap="none">
                <a:spAutoFit/>
              </a:bodyPr>
              <a:lstStyle/>
              <a:p>
                <a:pPr>
                  <a:spcBef>
                    <a:spcPts val="600"/>
                  </a:spcBef>
                </a:pPr>
                <a14:m>
                  <m:oMath xmlns:m="http://schemas.openxmlformats.org/officeDocument/2006/math">
                    <m:r>
                      <a:rPr lang="en-US" altLang="ja-JP" sz="2000" i="1">
                        <a:latin typeface="Cambria Math" panose="02040503050406030204" pitchFamily="18" charset="0"/>
                      </a:rPr>
                      <m:t>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𝜋</m:t>
                    </m:r>
                    <m:r>
                      <a:rPr lang="en-US" altLang="ja-JP" sz="2000" b="0" i="1" smtClean="0">
                        <a:latin typeface="Cambria Math" panose="02040503050406030204" pitchFamily="18" charset="0"/>
                      </a:rPr>
                      <m:t>/6</m:t>
                    </m:r>
                  </m:oMath>
                </a14:m>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の回転行列</a:t>
                </a:r>
                <a:r>
                  <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を示せ</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pPr>
                <a:r>
                  <a:rPr lang="en-US" altLang="ja-JP" sz="2000" b="1" dirty="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により下画像の変換結果を図示せよ</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また，点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の移動後の座標を示せ</a:t>
                </a:r>
                <a:endParaRPr lang="ja-JP" altLang="en-US" sz="2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397692" y="154974"/>
                <a:ext cx="4477508" cy="1169551"/>
              </a:xfrm>
              <a:prstGeom prst="rect">
                <a:avLst/>
              </a:prstGeom>
              <a:blipFill rotWithShape="0">
                <a:blip r:embed="rId17"/>
                <a:stretch>
                  <a:fillRect l="-1499" t="-2604" r="-817" b="-8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354095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7421" y="283483"/>
            <a:ext cx="5338779" cy="733270"/>
          </a:xfrm>
        </p:spPr>
        <p:txBody>
          <a:bodyPr/>
          <a:lstStyle/>
          <a:p>
            <a:pPr algn="ctr"/>
            <a:r>
              <a:rPr kumimoji="1" lang="ja-JP" altLang="en-US" dirty="0" smtClean="0"/>
              <a:t>せん断（スキュー）</a:t>
            </a:r>
            <a:endParaRPr kumimoji="1" lang="ja-JP" altLang="en-US" dirty="0"/>
          </a:p>
        </p:txBody>
      </p:sp>
      <mc:AlternateContent xmlns:mc="http://schemas.openxmlformats.org/markup-compatibility/2006" xmlns:a14="http://schemas.microsoft.com/office/drawing/2010/main">
        <mc:Choice Requires="a14">
          <p:sp>
            <p:nvSpPr>
              <p:cNvPr id="5" name="正方形/長方形 4"/>
              <p:cNvSpPr/>
              <p:nvPr/>
            </p:nvSpPr>
            <p:spPr>
              <a:xfrm>
                <a:off x="1475432" y="2039516"/>
                <a:ext cx="2697212" cy="799386"/>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e>
                            </m:mr>
                            <m:mr>
                              <m:e>
                                <m:r>
                                  <a:rPr lang="en-US" altLang="ja-JP" sz="2400" i="1">
                                    <a:latin typeface="Cambria Math" panose="02040503050406030204" pitchFamily="18" charset="0"/>
                                  </a:rPr>
                                  <m:t>𝑦</m:t>
                                </m:r>
                                <m:r>
                                  <a:rPr lang="en-US" altLang="ja-JP" sz="2400" i="1">
                                    <a:latin typeface="Cambria Math" panose="02040503050406030204" pitchFamily="18" charset="0"/>
                                  </a:rPr>
                                  <m:t>′</m:t>
                                </m:r>
                              </m:e>
                            </m:mr>
                          </m:m>
                        </m:e>
                      </m:d>
                      <m:r>
                        <a:rPr lang="en-US" altLang="ja-JP" sz="2400" b="1" i="0" smtClean="0">
                          <a:latin typeface="Cambria Math"/>
                        </a:rPr>
                        <m:t>=</m:t>
                      </m:r>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𝑏</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1</m:t>
                                </m:r>
                              </m:e>
                            </m:mr>
                          </m:m>
                        </m:e>
                      </m:d>
                      <m:d>
                        <m:dPr>
                          <m:ctrlPr>
                            <a:rPr lang="en-US" altLang="ja-JP" sz="2400" b="1" i="1">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a:rPr lang="en-US" altLang="ja-JP" sz="2400" i="1">
                                    <a:latin typeface="Cambria Math" panose="02040503050406030204" pitchFamily="18" charset="0"/>
                                  </a:rPr>
                                  <m:t>𝑥</m:t>
                                </m:r>
                              </m:e>
                            </m:mr>
                            <m:mr>
                              <m:e>
                                <m:r>
                                  <a:rPr lang="en-US" altLang="ja-JP" sz="2400" i="1">
                                    <a:latin typeface="Cambria Math" panose="02040503050406030204" pitchFamily="18" charset="0"/>
                                  </a:rPr>
                                  <m:t>𝑦</m:t>
                                </m:r>
                              </m:e>
                            </m:mr>
                          </m:m>
                        </m:e>
                      </m:d>
                    </m:oMath>
                  </m:oMathPara>
                </a14:m>
                <a:endParaRPr lang="en-US" altLang="ja-JP" sz="2400" b="1" dirty="0" smtClean="0"/>
              </a:p>
            </p:txBody>
          </p:sp>
        </mc:Choice>
        <mc:Fallback xmlns="">
          <p:sp>
            <p:nvSpPr>
              <p:cNvPr id="5" name="正方形/長方形 4"/>
              <p:cNvSpPr>
                <a:spLocks noRot="1" noChangeAspect="1" noMove="1" noResize="1" noEditPoints="1" noAdjustHandles="1" noChangeArrowheads="1" noChangeShapeType="1" noTextEdit="1"/>
              </p:cNvSpPr>
              <p:nvPr/>
            </p:nvSpPr>
            <p:spPr>
              <a:xfrm>
                <a:off x="1475432" y="2039516"/>
                <a:ext cx="2697212" cy="799386"/>
              </a:xfrm>
              <a:prstGeom prst="rect">
                <a:avLst/>
              </a:prstGeom>
              <a:blipFill rotWithShape="0">
                <a:blip r:embed="rId2"/>
                <a:stretch>
                  <a:fillRect/>
                </a:stretch>
              </a:blipFill>
            </p:spPr>
            <p:txBody>
              <a:bodyPr/>
              <a:lstStyle/>
              <a:p>
                <a:r>
                  <a:rPr lang="ja-JP" altLang="en-US">
                    <a:noFill/>
                  </a:rPr>
                  <a:t> </a:t>
                </a:r>
              </a:p>
            </p:txBody>
          </p:sp>
        </mc:Fallback>
      </mc:AlternateContent>
      <p:sp>
        <p:nvSpPr>
          <p:cNvPr id="34" name="正方形/長方形 33"/>
          <p:cNvSpPr/>
          <p:nvPr/>
        </p:nvSpPr>
        <p:spPr>
          <a:xfrm>
            <a:off x="533988" y="1378006"/>
            <a:ext cx="4580100"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軸方向に角度</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θ</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だけ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歪める変換</a:t>
            </a:r>
            <a:endParaRPr lang="ja-JP" altLang="en-US" sz="2400" dirty="0"/>
          </a:p>
        </p:txBody>
      </p:sp>
      <mc:AlternateContent xmlns:mc="http://schemas.openxmlformats.org/markup-compatibility/2006" xmlns:a14="http://schemas.microsoft.com/office/drawing/2010/main">
        <mc:Choice Requires="a14">
          <p:sp>
            <p:nvSpPr>
              <p:cNvPr id="9" name="正方形/長方形 8"/>
              <p:cNvSpPr/>
              <p:nvPr/>
            </p:nvSpPr>
            <p:spPr>
              <a:xfrm>
                <a:off x="1783465" y="2876348"/>
                <a:ext cx="208114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ただし </a:t>
                </a:r>
                <a14:m>
                  <m:oMath xmlns:m="http://schemas.openxmlformats.org/officeDocument/2006/math">
                    <m:r>
                      <a:rPr lang="en-US" altLang="ja-JP" sz="2000" b="0" i="1" smtClean="0">
                        <a:latin typeface="Cambria Math" panose="02040503050406030204" pitchFamily="18" charset="0"/>
                      </a:rPr>
                      <m:t>𝑏</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tan</m:t>
                    </m:r>
                    <m:r>
                      <a:rPr lang="en-US" altLang="ja-JP" sz="2000" b="0" i="0" smtClean="0">
                        <a:latin typeface="Cambria Math" panose="02040503050406030204" pitchFamily="18" charset="0"/>
                      </a:rPr>
                      <m:t> </m:t>
                    </m:r>
                    <m:r>
                      <a:rPr lang="en-US" altLang="ja-JP" sz="2000" b="0" i="1" smtClean="0">
                        <a:latin typeface="Cambria Math" panose="02040503050406030204" pitchFamily="18" charset="0"/>
                      </a:rPr>
                      <m:t>𝜃</m:t>
                    </m:r>
                  </m:oMath>
                </a14:m>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1783465" y="2876348"/>
                <a:ext cx="2081147" cy="400110"/>
              </a:xfrm>
              <a:prstGeom prst="rect">
                <a:avLst/>
              </a:prstGeom>
              <a:blipFill rotWithShape="0">
                <a:blip r:embed="rId3"/>
                <a:stretch>
                  <a:fillRect l="-3226" t="-9231" b="-27692"/>
                </a:stretch>
              </a:blipFill>
            </p:spPr>
            <p:txBody>
              <a:bodyPr/>
              <a:lstStyle/>
              <a:p>
                <a:r>
                  <a:rPr lang="ja-JP" altLang="en-US">
                    <a:noFill/>
                  </a:rPr>
                  <a:t> </a:t>
                </a:r>
              </a:p>
            </p:txBody>
          </p:sp>
        </mc:Fallback>
      </mc:AlternateContent>
      <p:sp>
        <p:nvSpPr>
          <p:cNvPr id="78" name="正方形/長方形 77"/>
          <p:cNvSpPr/>
          <p:nvPr/>
        </p:nvSpPr>
        <p:spPr>
          <a:xfrm>
            <a:off x="6859538" y="1378006"/>
            <a:ext cx="4567276"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軸方向に角度</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θ</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だけ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歪める変換</a:t>
            </a:r>
            <a:endParaRPr lang="ja-JP" altLang="en-US" sz="2400" dirty="0"/>
          </a:p>
        </p:txBody>
      </p:sp>
      <p:sp>
        <p:nvSpPr>
          <p:cNvPr id="31" name="右矢印 30"/>
          <p:cNvSpPr/>
          <p:nvPr/>
        </p:nvSpPr>
        <p:spPr>
          <a:xfrm>
            <a:off x="2303528" y="4858652"/>
            <a:ext cx="804879"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 name="グループ化 12"/>
          <p:cNvGrpSpPr/>
          <p:nvPr/>
        </p:nvGrpSpPr>
        <p:grpSpPr>
          <a:xfrm>
            <a:off x="3068633" y="3860430"/>
            <a:ext cx="2698787" cy="2456685"/>
            <a:chOff x="3251213" y="3860430"/>
            <a:chExt cx="2698787" cy="2456685"/>
          </a:xfrm>
        </p:grpSpPr>
        <p:pic>
          <p:nvPicPr>
            <p:cNvPr id="57" name="図 56"/>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49769">
              <a:off x="3466921" y="4642885"/>
              <a:ext cx="2281988" cy="1523973"/>
            </a:xfrm>
            <a:prstGeom prst="rect">
              <a:avLst/>
            </a:prstGeom>
            <a:scene3d>
              <a:camera prst="isometricOffAxis2Right"/>
              <a:lightRig rig="threePt" dir="t"/>
            </a:scene3d>
          </p:spPr>
        </p:pic>
        <mc:AlternateContent xmlns:mc="http://schemas.openxmlformats.org/markup-compatibility/2006" xmlns:a14="http://schemas.microsoft.com/office/drawing/2010/main">
          <mc:Choice Requires="a14">
            <p:sp>
              <p:nvSpPr>
                <p:cNvPr id="22" name="正方形/長方形 21"/>
                <p:cNvSpPr/>
                <p:nvPr/>
              </p:nvSpPr>
              <p:spPr>
                <a:xfrm>
                  <a:off x="4950239" y="4145008"/>
                  <a:ext cx="999761"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solidFill>
                                  <a:schemeClr val="tx1"/>
                                </a:solidFill>
                                <a:latin typeface="Cambria Math" panose="02040503050406030204" pitchFamily="18" charset="0"/>
                              </a:rPr>
                            </m:ctrlPr>
                          </m:dPr>
                          <m:e>
                            <m:m>
                              <m:mPr>
                                <m:mcs>
                                  <m:mc>
                                    <m:mcPr>
                                      <m:count m:val="1"/>
                                      <m:mcJc m:val="center"/>
                                    </m:mcPr>
                                  </m:mc>
                                </m:mcs>
                                <m:ctrlPr>
                                  <a:rPr lang="en-US" altLang="ja-JP" i="1">
                                    <a:solidFill>
                                      <a:schemeClr val="tx1"/>
                                    </a:solidFill>
                                    <a:latin typeface="Cambria Math" panose="02040503050406030204" pitchFamily="18" charset="0"/>
                                  </a:rPr>
                                </m:ctrlPr>
                              </m:mPr>
                              <m:mr>
                                <m:e>
                                  <m:r>
                                    <m:rPr>
                                      <m:brk m:alnAt="7"/>
                                    </m:rPr>
                                    <a:rPr lang="en-US" altLang="ja-JP" b="0" i="1" smtClean="0">
                                      <a:solidFill>
                                        <a:schemeClr val="tx1"/>
                                      </a:solidFill>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mr>
                              <m:mr>
                                <m:e>
                                  <m:r>
                                    <a:rPr lang="en-US" altLang="ja-JP" b="0" i="1" smtClean="0">
                                      <a:solidFill>
                                        <a:schemeClr val="tx1"/>
                                      </a:solidFill>
                                      <a:latin typeface="Cambria Math" panose="02040503050406030204" pitchFamily="18" charset="0"/>
                                    </a:rPr>
                                    <m:t>1</m:t>
                                  </m:r>
                                </m:e>
                              </m:mr>
                            </m:m>
                          </m:e>
                        </m:d>
                      </m:oMath>
                    </m:oMathPara>
                  </a14:m>
                  <a:endParaRPr lang="ja-JP" altLang="en-US" dirty="0">
                    <a:solidFill>
                      <a:schemeClr val="tx1"/>
                    </a:solidFill>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4950239" y="4145008"/>
                  <a:ext cx="999761" cy="582147"/>
                </a:xfrm>
                <a:prstGeom prst="rect">
                  <a:avLst/>
                </a:prstGeom>
                <a:blipFill rotWithShape="0">
                  <a:blip r:embed="rId5"/>
                  <a:stretch>
                    <a:fillRect/>
                  </a:stretch>
                </a:blipFill>
              </p:spPr>
              <p:txBody>
                <a:bodyPr/>
                <a:lstStyle/>
                <a:p>
                  <a:r>
                    <a:rPr lang="ja-JP" altLang="en-US">
                      <a:noFill/>
                    </a:rPr>
                    <a:t> </a:t>
                  </a:r>
                </a:p>
              </p:txBody>
            </p:sp>
          </mc:Fallback>
        </mc:AlternateContent>
        <p:cxnSp>
          <p:nvCxnSpPr>
            <p:cNvPr id="24" name="直線矢印コネクタ 23"/>
            <p:cNvCxnSpPr/>
            <p:nvPr/>
          </p:nvCxnSpPr>
          <p:spPr>
            <a:xfrm>
              <a:off x="3473619" y="6018200"/>
              <a:ext cx="2068023"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3630655" y="4071177"/>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p:cNvSpPr/>
                <p:nvPr/>
              </p:nvSpPr>
              <p:spPr>
                <a:xfrm>
                  <a:off x="5234874" y="5904720"/>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5234874" y="5904720"/>
                  <a:ext cx="316547" cy="353839"/>
                </a:xfrm>
                <a:prstGeom prst="rect">
                  <a:avLst/>
                </a:prstGeom>
                <a:blipFill rotWithShape="0">
                  <a:blip r:embed="rId6"/>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3251213" y="3860430"/>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3251213" y="3860430"/>
                  <a:ext cx="472950" cy="523220"/>
                </a:xfrm>
                <a:prstGeom prst="rect">
                  <a:avLst/>
                </a:prstGeom>
                <a:blipFill rotWithShape="0">
                  <a:blip r:embed="rId7"/>
                  <a:stretch>
                    <a:fillRect/>
                  </a:stretch>
                </a:blipFill>
              </p:spPr>
              <p:txBody>
                <a:bodyPr/>
                <a:lstStyle/>
                <a:p>
                  <a:r>
                    <a:rPr lang="ja-JP" altLang="en-US">
                      <a:noFill/>
                    </a:rPr>
                    <a:t> </a:t>
                  </a:r>
                </a:p>
              </p:txBody>
            </p:sp>
          </mc:Fallback>
        </mc:AlternateContent>
        <p:sp>
          <p:nvSpPr>
            <p:cNvPr id="29" name="円/楕円 28"/>
            <p:cNvSpPr/>
            <p:nvPr/>
          </p:nvSpPr>
          <p:spPr>
            <a:xfrm>
              <a:off x="5541642" y="475719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3823849" y="6067346"/>
              <a:ext cx="905411"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変換後画像</a:t>
              </a:r>
              <a:endParaRPr lang="ja-JP" altLang="en-US" dirty="0"/>
            </a:p>
          </p:txBody>
        </p:sp>
        <p:sp>
          <p:nvSpPr>
            <p:cNvPr id="64" name="円弧 63"/>
            <p:cNvSpPr/>
            <p:nvPr/>
          </p:nvSpPr>
          <p:spPr>
            <a:xfrm rot="20682553">
              <a:off x="3389954" y="5507808"/>
              <a:ext cx="532698" cy="562995"/>
            </a:xfrm>
            <a:prstGeom prst="arc">
              <a:avLst>
                <a:gd name="adj1" fmla="val 17011200"/>
                <a:gd name="adj2" fmla="val 2028385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0" name="正方形/長方形 9"/>
                <p:cNvSpPr/>
                <p:nvPr/>
              </p:nvSpPr>
              <p:spPr>
                <a:xfrm>
                  <a:off x="3619919" y="5220806"/>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3619919" y="5220806"/>
                  <a:ext cx="394147" cy="400110"/>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12" name="グループ化 11"/>
          <p:cNvGrpSpPr/>
          <p:nvPr/>
        </p:nvGrpSpPr>
        <p:grpSpPr>
          <a:xfrm>
            <a:off x="358502" y="3860430"/>
            <a:ext cx="1984800" cy="2456685"/>
            <a:chOff x="358502" y="3860430"/>
            <a:chExt cx="1984800" cy="2456685"/>
          </a:xfrm>
        </p:grpSpPr>
        <p:cxnSp>
          <p:nvCxnSpPr>
            <p:cNvPr id="15" name="直線矢印コネクタ 14"/>
            <p:cNvCxnSpPr/>
            <p:nvPr/>
          </p:nvCxnSpPr>
          <p:spPr>
            <a:xfrm>
              <a:off x="533988" y="6018200"/>
              <a:ext cx="164352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722580" y="4071177"/>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1968966" y="5926070"/>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1968966" y="5926070"/>
                  <a:ext cx="316547" cy="353839"/>
                </a:xfrm>
                <a:prstGeom prst="rect">
                  <a:avLst/>
                </a:prstGeom>
                <a:blipFill rotWithShape="0">
                  <a:blip r:embed="rId9"/>
                  <a:stretch>
                    <a:fillRect b="-103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58502" y="3860430"/>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8502" y="3860430"/>
                  <a:ext cx="472950" cy="523220"/>
                </a:xfrm>
                <a:prstGeom prst="rect">
                  <a:avLst/>
                </a:prstGeom>
                <a:blipFill rotWithShape="0">
                  <a:blip r:embed="rId10"/>
                  <a:stretch>
                    <a:fillRect/>
                  </a:stretch>
                </a:blipFill>
              </p:spPr>
              <p:txBody>
                <a:bodyPr/>
                <a:lstStyle/>
                <a:p>
                  <a:r>
                    <a:rPr lang="ja-JP" altLang="en-US">
                      <a:noFill/>
                    </a:rPr>
                    <a:t> </a:t>
                  </a:r>
                </a:p>
              </p:txBody>
            </p:sp>
          </mc:Fallback>
        </mc:AlternateContent>
        <p:pic>
          <p:nvPicPr>
            <p:cNvPr id="19" name="図 1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52234" y="4791457"/>
              <a:ext cx="1207111" cy="1207111"/>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1706782" y="4146079"/>
                  <a:ext cx="636520"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1706782" y="4146079"/>
                  <a:ext cx="636520" cy="603499"/>
                </a:xfrm>
                <a:prstGeom prst="rect">
                  <a:avLst/>
                </a:prstGeom>
                <a:blipFill rotWithShape="0">
                  <a:blip r:embed="rId11"/>
                  <a:stretch>
                    <a:fillRect/>
                  </a:stretch>
                </a:blipFill>
              </p:spPr>
              <p:txBody>
                <a:bodyPr/>
                <a:lstStyle/>
                <a:p>
                  <a:r>
                    <a:rPr lang="ja-JP" altLang="en-US">
                      <a:noFill/>
                    </a:rPr>
                    <a:t> </a:t>
                  </a:r>
                </a:p>
              </p:txBody>
            </p:sp>
          </mc:Fallback>
        </mc:AlternateContent>
        <p:sp>
          <p:nvSpPr>
            <p:cNvPr id="23" name="正方形/長方形 22"/>
            <p:cNvSpPr/>
            <p:nvPr/>
          </p:nvSpPr>
          <p:spPr>
            <a:xfrm>
              <a:off x="1002889" y="6067346"/>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sp>
          <p:nvSpPr>
            <p:cNvPr id="59" name="円/楕円 58"/>
            <p:cNvSpPr/>
            <p:nvPr/>
          </p:nvSpPr>
          <p:spPr>
            <a:xfrm>
              <a:off x="1915395" y="475719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p:cNvGrpSpPr/>
          <p:nvPr/>
        </p:nvGrpSpPr>
        <p:grpSpPr>
          <a:xfrm>
            <a:off x="6992195" y="3826384"/>
            <a:ext cx="5199805" cy="2490731"/>
            <a:chOff x="6992195" y="3826384"/>
            <a:chExt cx="5199805" cy="2490731"/>
          </a:xfrm>
        </p:grpSpPr>
        <p:sp>
          <p:nvSpPr>
            <p:cNvPr id="77" name="右矢印 76"/>
            <p:cNvSpPr/>
            <p:nvPr/>
          </p:nvSpPr>
          <p:spPr>
            <a:xfrm>
              <a:off x="8899267" y="4858652"/>
              <a:ext cx="804879"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2" name="グループ化 31"/>
            <p:cNvGrpSpPr/>
            <p:nvPr/>
          </p:nvGrpSpPr>
          <p:grpSpPr>
            <a:xfrm>
              <a:off x="9215790" y="3826384"/>
              <a:ext cx="2976210" cy="2490731"/>
              <a:chOff x="9215790" y="3826384"/>
              <a:chExt cx="2976210" cy="2490731"/>
            </a:xfrm>
          </p:grpSpPr>
          <p:pic>
            <p:nvPicPr>
              <p:cNvPr id="58" name="図 57"/>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9215790" y="4408531"/>
                <a:ext cx="2724151" cy="1278556"/>
              </a:xfrm>
              <a:prstGeom prst="rect">
                <a:avLst/>
              </a:prstGeom>
              <a:scene3d>
                <a:camera prst="isometricOffAxis2Right"/>
                <a:lightRig rig="threePt" dir="t"/>
              </a:scene3d>
            </p:spPr>
          </p:pic>
          <p:grpSp>
            <p:nvGrpSpPr>
              <p:cNvPr id="28" name="グループ化 27"/>
              <p:cNvGrpSpPr/>
              <p:nvPr/>
            </p:nvGrpSpPr>
            <p:grpSpPr>
              <a:xfrm>
                <a:off x="9576763" y="3826384"/>
                <a:ext cx="2615237" cy="2490731"/>
                <a:chOff x="9576763" y="3826384"/>
                <a:chExt cx="2615237" cy="2490731"/>
              </a:xfrm>
            </p:grpSpPr>
            <mc:AlternateContent xmlns:mc="http://schemas.openxmlformats.org/markup-compatibility/2006" xmlns:a14="http://schemas.microsoft.com/office/drawing/2010/main">
              <mc:Choice Requires="a14">
                <p:sp>
                  <p:nvSpPr>
                    <p:cNvPr id="69" name="正方形/長方形 68"/>
                    <p:cNvSpPr/>
                    <p:nvPr/>
                  </p:nvSpPr>
                  <p:spPr>
                    <a:xfrm>
                      <a:off x="11209230" y="3826384"/>
                      <a:ext cx="982770"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solidFill>
                                      <a:schemeClr val="tx1"/>
                                    </a:solidFill>
                                    <a:latin typeface="Cambria Math" panose="02040503050406030204" pitchFamily="18" charset="0"/>
                                  </a:rPr>
                                </m:ctrlPr>
                              </m:dPr>
                              <m:e>
                                <m:m>
                                  <m:mPr>
                                    <m:mcs>
                                      <m:mc>
                                        <m:mcPr>
                                          <m:count m:val="1"/>
                                          <m:mcJc m:val="center"/>
                                        </m:mcPr>
                                      </m:mc>
                                    </m:mcs>
                                    <m:ctrlPr>
                                      <a:rPr lang="en-US" altLang="ja-JP" i="1">
                                        <a:solidFill>
                                          <a:schemeClr val="tx1"/>
                                        </a:solidFill>
                                        <a:latin typeface="Cambria Math" panose="02040503050406030204" pitchFamily="18" charset="0"/>
                                      </a:rPr>
                                    </m:ctrlPr>
                                  </m:mPr>
                                  <m:mr>
                                    <m:e>
                                      <m:r>
                                        <m:rPr>
                                          <m:brk m:alnAt="7"/>
                                        </m:rPr>
                                        <a:rPr lang="en-US" altLang="ja-JP" b="0" i="1" smtClean="0">
                                          <a:solidFill>
                                            <a:schemeClr val="tx1"/>
                                          </a:solidFill>
                                          <a:latin typeface="Cambria Math" panose="02040503050406030204" pitchFamily="18" charset="0"/>
                                        </a:rPr>
                                        <m:t>1</m:t>
                                      </m:r>
                                    </m:e>
                                  </m:mr>
                                  <m:mr>
                                    <m:e>
                                      <m:r>
                                        <a:rPr lang="en-US" altLang="ja-JP" b="0" i="1" smtClean="0">
                                          <a:solidFill>
                                            <a:schemeClr val="tx1"/>
                                          </a:solidFill>
                                          <a:latin typeface="Cambria Math" panose="02040503050406030204" pitchFamily="18" charset="0"/>
                                        </a:rPr>
                                        <m:t>1+</m:t>
                                      </m:r>
                                      <m:r>
                                        <a:rPr lang="en-US" altLang="ja-JP" b="0" i="1" smtClean="0">
                                          <a:solidFill>
                                            <a:schemeClr val="tx1"/>
                                          </a:solidFill>
                                          <a:latin typeface="Cambria Math" panose="02040503050406030204" pitchFamily="18" charset="0"/>
                                        </a:rPr>
                                        <m:t>𝑐</m:t>
                                      </m:r>
                                    </m:e>
                                  </m:mr>
                                </m:m>
                              </m:e>
                            </m:d>
                          </m:oMath>
                        </m:oMathPara>
                      </a14:m>
                      <a:endParaRPr lang="ja-JP" altLang="en-US" dirty="0">
                        <a:solidFill>
                          <a:schemeClr val="tx1"/>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11209230" y="3826384"/>
                      <a:ext cx="982770" cy="582147"/>
                    </a:xfrm>
                    <a:prstGeom prst="rect">
                      <a:avLst/>
                    </a:prstGeom>
                    <a:blipFill rotWithShape="0">
                      <a:blip r:embed="rId12"/>
                      <a:stretch>
                        <a:fillRect/>
                      </a:stretch>
                    </a:blipFill>
                  </p:spPr>
                  <p:txBody>
                    <a:bodyPr/>
                    <a:lstStyle/>
                    <a:p>
                      <a:r>
                        <a:rPr lang="ja-JP" altLang="en-US">
                          <a:noFill/>
                        </a:rPr>
                        <a:t> </a:t>
                      </a:r>
                    </a:p>
                  </p:txBody>
                </p:sp>
              </mc:Fallback>
            </mc:AlternateContent>
            <p:cxnSp>
              <p:nvCxnSpPr>
                <p:cNvPr id="71" name="直線矢印コネクタ 70"/>
                <p:cNvCxnSpPr/>
                <p:nvPr/>
              </p:nvCxnSpPr>
              <p:spPr>
                <a:xfrm>
                  <a:off x="9799169" y="6018200"/>
                  <a:ext cx="2068023"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V="1">
                  <a:off x="9956205" y="4071177"/>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正方形/長方形 72"/>
                    <p:cNvSpPr/>
                    <p:nvPr/>
                  </p:nvSpPr>
                  <p:spPr>
                    <a:xfrm>
                      <a:off x="11560424" y="5904720"/>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73" name="正方形/長方形 72"/>
                    <p:cNvSpPr>
                      <a:spLocks noRot="1" noChangeAspect="1" noMove="1" noResize="1" noEditPoints="1" noAdjustHandles="1" noChangeArrowheads="1" noChangeShapeType="1" noTextEdit="1"/>
                    </p:cNvSpPr>
                    <p:nvPr/>
                  </p:nvSpPr>
                  <p:spPr>
                    <a:xfrm>
                      <a:off x="11560424" y="5904720"/>
                      <a:ext cx="316547" cy="353839"/>
                    </a:xfrm>
                    <a:prstGeom prst="rect">
                      <a:avLst/>
                    </a:prstGeom>
                    <a:blipFill rotWithShape="0">
                      <a:blip r:embed="rId13"/>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p:cNvSpPr/>
                    <p:nvPr/>
                  </p:nvSpPr>
                  <p:spPr>
                    <a:xfrm>
                      <a:off x="9576763" y="3860430"/>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a:off x="9576763" y="3860430"/>
                      <a:ext cx="472950" cy="523220"/>
                    </a:xfrm>
                    <a:prstGeom prst="rect">
                      <a:avLst/>
                    </a:prstGeom>
                    <a:blipFill rotWithShape="0">
                      <a:blip r:embed="rId14"/>
                      <a:stretch>
                        <a:fillRect/>
                      </a:stretch>
                    </a:blipFill>
                  </p:spPr>
                  <p:txBody>
                    <a:bodyPr/>
                    <a:lstStyle/>
                    <a:p>
                      <a:r>
                        <a:rPr lang="ja-JP" altLang="en-US">
                          <a:noFill/>
                        </a:rPr>
                        <a:t> </a:t>
                      </a:r>
                    </a:p>
                  </p:txBody>
                </p:sp>
              </mc:Fallback>
            </mc:AlternateContent>
            <p:sp>
              <p:nvSpPr>
                <p:cNvPr id="75" name="円/楕円 74"/>
                <p:cNvSpPr/>
                <p:nvPr/>
              </p:nvSpPr>
              <p:spPr>
                <a:xfrm>
                  <a:off x="11126359" y="4039169"/>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149399" y="6067346"/>
                  <a:ext cx="905411"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変換後画像</a:t>
                  </a:r>
                  <a:endParaRPr lang="ja-JP" altLang="en-US" dirty="0"/>
                </a:p>
              </p:txBody>
            </p:sp>
            <p:sp>
              <p:nvSpPr>
                <p:cNvPr id="79" name="円弧 78"/>
                <p:cNvSpPr/>
                <p:nvPr/>
              </p:nvSpPr>
              <p:spPr>
                <a:xfrm rot="1934436">
                  <a:off x="9894094" y="5708105"/>
                  <a:ext cx="532698" cy="546494"/>
                </a:xfrm>
                <a:prstGeom prst="arc">
                  <a:avLst>
                    <a:gd name="adj1" fmla="val 17011200"/>
                    <a:gd name="adj2" fmla="val 2028385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0" name="正方形/長方形 79"/>
                    <p:cNvSpPr/>
                    <p:nvPr/>
                  </p:nvSpPr>
                  <p:spPr>
                    <a:xfrm>
                      <a:off x="10334422" y="5678379"/>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80" name="正方形/長方形 79"/>
                    <p:cNvSpPr>
                      <a:spLocks noRot="1" noChangeAspect="1" noMove="1" noResize="1" noEditPoints="1" noAdjustHandles="1" noChangeArrowheads="1" noChangeShapeType="1" noTextEdit="1"/>
                    </p:cNvSpPr>
                    <p:nvPr/>
                  </p:nvSpPr>
                  <p:spPr>
                    <a:xfrm>
                      <a:off x="10334422" y="5678379"/>
                      <a:ext cx="394147" cy="400110"/>
                    </a:xfrm>
                    <a:prstGeom prst="rect">
                      <a:avLst/>
                    </a:prstGeom>
                    <a:blipFill rotWithShape="0">
                      <a:blip r:embed="rId15"/>
                      <a:stretch>
                        <a:fillRect/>
                      </a:stretch>
                    </a:blipFill>
                  </p:spPr>
                  <p:txBody>
                    <a:bodyPr/>
                    <a:lstStyle/>
                    <a:p>
                      <a:r>
                        <a:rPr lang="ja-JP" altLang="en-US">
                          <a:noFill/>
                        </a:rPr>
                        <a:t> </a:t>
                      </a:r>
                    </a:p>
                  </p:txBody>
                </p:sp>
              </mc:Fallback>
            </mc:AlternateContent>
          </p:grpSp>
        </p:grpSp>
        <p:grpSp>
          <p:nvGrpSpPr>
            <p:cNvPr id="14" name="グループ化 13"/>
            <p:cNvGrpSpPr/>
            <p:nvPr/>
          </p:nvGrpSpPr>
          <p:grpSpPr>
            <a:xfrm>
              <a:off x="6992195" y="3860430"/>
              <a:ext cx="1984800" cy="2456685"/>
              <a:chOff x="6684052" y="3860430"/>
              <a:chExt cx="1984800" cy="2456685"/>
            </a:xfrm>
          </p:grpSpPr>
          <p:cxnSp>
            <p:nvCxnSpPr>
              <p:cNvPr id="60" name="直線矢印コネクタ 59"/>
              <p:cNvCxnSpPr/>
              <p:nvPr/>
            </p:nvCxnSpPr>
            <p:spPr>
              <a:xfrm>
                <a:off x="6859538" y="6018200"/>
                <a:ext cx="1643522"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p:nvPr/>
            </p:nvCxnSpPr>
            <p:spPr>
              <a:xfrm flipV="1">
                <a:off x="7048130" y="4071177"/>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3" name="正方形/長方形 62"/>
                  <p:cNvSpPr/>
                  <p:nvPr/>
                </p:nvSpPr>
                <p:spPr>
                  <a:xfrm>
                    <a:off x="8294516" y="5926070"/>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63" name="正方形/長方形 62"/>
                  <p:cNvSpPr>
                    <a:spLocks noRot="1" noChangeAspect="1" noMove="1" noResize="1" noEditPoints="1" noAdjustHandles="1" noChangeArrowheads="1" noChangeShapeType="1" noTextEdit="1"/>
                  </p:cNvSpPr>
                  <p:nvPr/>
                </p:nvSpPr>
                <p:spPr>
                  <a:xfrm>
                    <a:off x="8294516" y="5926070"/>
                    <a:ext cx="316547" cy="353839"/>
                  </a:xfrm>
                  <a:prstGeom prst="rect">
                    <a:avLst/>
                  </a:prstGeom>
                  <a:blipFill rotWithShape="0">
                    <a:blip r:embed="rId16"/>
                    <a:stretch>
                      <a:fillRect b="-103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正方形/長方形 64"/>
                  <p:cNvSpPr/>
                  <p:nvPr/>
                </p:nvSpPr>
                <p:spPr>
                  <a:xfrm>
                    <a:off x="6684052" y="3860430"/>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65" name="正方形/長方形 64"/>
                  <p:cNvSpPr>
                    <a:spLocks noRot="1" noChangeAspect="1" noMove="1" noResize="1" noEditPoints="1" noAdjustHandles="1" noChangeArrowheads="1" noChangeShapeType="1" noTextEdit="1"/>
                  </p:cNvSpPr>
                  <p:nvPr/>
                </p:nvSpPr>
                <p:spPr>
                  <a:xfrm>
                    <a:off x="6684052" y="3860430"/>
                    <a:ext cx="472950" cy="523220"/>
                  </a:xfrm>
                  <a:prstGeom prst="rect">
                    <a:avLst/>
                  </a:prstGeom>
                  <a:blipFill rotWithShape="0">
                    <a:blip r:embed="rId17"/>
                    <a:stretch>
                      <a:fillRect/>
                    </a:stretch>
                  </a:blipFill>
                </p:spPr>
                <p:txBody>
                  <a:bodyPr/>
                  <a:lstStyle/>
                  <a:p>
                    <a:r>
                      <a:rPr lang="ja-JP" altLang="en-US">
                        <a:noFill/>
                      </a:rPr>
                      <a:t> </a:t>
                    </a:r>
                  </a:p>
                </p:txBody>
              </p:sp>
            </mc:Fallback>
          </mc:AlternateContent>
          <p:pic>
            <p:nvPicPr>
              <p:cNvPr id="66" name="図 65"/>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7784" y="4791457"/>
                <a:ext cx="1207111" cy="1207111"/>
              </a:xfrm>
              <a:prstGeom prst="rect">
                <a:avLst/>
              </a:prstGeom>
            </p:spPr>
          </p:pic>
          <mc:AlternateContent xmlns:mc="http://schemas.openxmlformats.org/markup-compatibility/2006" xmlns:a14="http://schemas.microsoft.com/office/drawing/2010/main">
            <mc:Choice Requires="a14">
              <p:sp>
                <p:nvSpPr>
                  <p:cNvPr id="68" name="正方形/長方形 67"/>
                  <p:cNvSpPr/>
                  <p:nvPr/>
                </p:nvSpPr>
                <p:spPr>
                  <a:xfrm>
                    <a:off x="8032332" y="4146079"/>
                    <a:ext cx="636520"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68" name="正方形/長方形 67"/>
                  <p:cNvSpPr>
                    <a:spLocks noRot="1" noChangeAspect="1" noMove="1" noResize="1" noEditPoints="1" noAdjustHandles="1" noChangeArrowheads="1" noChangeShapeType="1" noTextEdit="1"/>
                  </p:cNvSpPr>
                  <p:nvPr/>
                </p:nvSpPr>
                <p:spPr>
                  <a:xfrm>
                    <a:off x="8032332" y="4146079"/>
                    <a:ext cx="636520" cy="603499"/>
                  </a:xfrm>
                  <a:prstGeom prst="rect">
                    <a:avLst/>
                  </a:prstGeom>
                  <a:blipFill rotWithShape="0">
                    <a:blip r:embed="rId18"/>
                    <a:stretch>
                      <a:fillRect/>
                    </a:stretch>
                  </a:blipFill>
                </p:spPr>
                <p:txBody>
                  <a:bodyPr/>
                  <a:lstStyle/>
                  <a:p>
                    <a:r>
                      <a:rPr lang="ja-JP" altLang="en-US">
                        <a:noFill/>
                      </a:rPr>
                      <a:t> </a:t>
                    </a:r>
                  </a:p>
                </p:txBody>
              </p:sp>
            </mc:Fallback>
          </mc:AlternateContent>
          <p:sp>
            <p:nvSpPr>
              <p:cNvPr id="70" name="正方形/長方形 69"/>
              <p:cNvSpPr/>
              <p:nvPr/>
            </p:nvSpPr>
            <p:spPr>
              <a:xfrm>
                <a:off x="7328439" y="6067346"/>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sp>
            <p:nvSpPr>
              <p:cNvPr id="81" name="円/楕円 80"/>
              <p:cNvSpPr/>
              <p:nvPr/>
            </p:nvSpPr>
            <p:spPr>
              <a:xfrm>
                <a:off x="8240945" y="475719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mc:AlternateContent xmlns:mc="http://schemas.openxmlformats.org/markup-compatibility/2006" xmlns:a14="http://schemas.microsoft.com/office/drawing/2010/main">
        <mc:Choice Requires="a14">
          <p:sp>
            <p:nvSpPr>
              <p:cNvPr id="83" name="正方形/長方形 82"/>
              <p:cNvSpPr/>
              <p:nvPr/>
            </p:nvSpPr>
            <p:spPr>
              <a:xfrm>
                <a:off x="7794570" y="2039516"/>
                <a:ext cx="2697212" cy="799386"/>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e>
                            </m:mr>
                            <m:mr>
                              <m:e>
                                <m:r>
                                  <a:rPr lang="en-US" altLang="ja-JP" sz="2400" i="1">
                                    <a:latin typeface="Cambria Math" panose="02040503050406030204" pitchFamily="18" charset="0"/>
                                  </a:rPr>
                                  <m:t>𝑦</m:t>
                                </m:r>
                                <m:r>
                                  <a:rPr lang="en-US" altLang="ja-JP" sz="2400" i="1">
                                    <a:latin typeface="Cambria Math" panose="02040503050406030204" pitchFamily="18" charset="0"/>
                                  </a:rPr>
                                  <m:t>′</m:t>
                                </m:r>
                              </m:e>
                            </m:mr>
                          </m:m>
                        </m:e>
                      </m:d>
                      <m:r>
                        <a:rPr lang="en-US" altLang="ja-JP" sz="2400" b="1" i="0" smtClean="0">
                          <a:latin typeface="Cambria Math"/>
                        </a:rPr>
                        <m:t>=</m:t>
                      </m:r>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𝑐</m:t>
                                </m:r>
                              </m:e>
                              <m:e>
                                <m:r>
                                  <a:rPr lang="en-US" altLang="ja-JP" sz="2400" b="0" i="1" smtClean="0">
                                    <a:latin typeface="Cambria Math" panose="02040503050406030204" pitchFamily="18" charset="0"/>
                                  </a:rPr>
                                  <m:t>1</m:t>
                                </m:r>
                              </m:e>
                            </m:mr>
                          </m:m>
                        </m:e>
                      </m:d>
                      <m:d>
                        <m:dPr>
                          <m:ctrlPr>
                            <a:rPr lang="en-US" altLang="ja-JP" sz="2400" b="1" i="1">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a:rPr lang="en-US" altLang="ja-JP" sz="2400" i="1">
                                    <a:latin typeface="Cambria Math" panose="02040503050406030204" pitchFamily="18" charset="0"/>
                                  </a:rPr>
                                  <m:t>𝑥</m:t>
                                </m:r>
                              </m:e>
                            </m:mr>
                            <m:mr>
                              <m:e>
                                <m:r>
                                  <a:rPr lang="en-US" altLang="ja-JP" sz="2400" i="1">
                                    <a:latin typeface="Cambria Math" panose="02040503050406030204" pitchFamily="18" charset="0"/>
                                  </a:rPr>
                                  <m:t>𝑦</m:t>
                                </m:r>
                              </m:e>
                            </m:mr>
                          </m:m>
                        </m:e>
                      </m:d>
                    </m:oMath>
                  </m:oMathPara>
                </a14:m>
                <a:endParaRPr lang="en-US" altLang="ja-JP" sz="2400" b="1" dirty="0" smtClean="0"/>
              </a:p>
            </p:txBody>
          </p:sp>
        </mc:Choice>
        <mc:Fallback xmlns="">
          <p:sp>
            <p:nvSpPr>
              <p:cNvPr id="83" name="正方形/長方形 82"/>
              <p:cNvSpPr>
                <a:spLocks noRot="1" noChangeAspect="1" noMove="1" noResize="1" noEditPoints="1" noAdjustHandles="1" noChangeArrowheads="1" noChangeShapeType="1" noTextEdit="1"/>
              </p:cNvSpPr>
              <p:nvPr/>
            </p:nvSpPr>
            <p:spPr>
              <a:xfrm>
                <a:off x="7794570" y="2039516"/>
                <a:ext cx="2697212" cy="799386"/>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p:cNvSpPr/>
              <p:nvPr/>
            </p:nvSpPr>
            <p:spPr>
              <a:xfrm>
                <a:off x="8102603" y="2876348"/>
                <a:ext cx="208114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ただし </a:t>
                </a:r>
                <a14:m>
                  <m:oMath xmlns:m="http://schemas.openxmlformats.org/officeDocument/2006/math">
                    <m:r>
                      <a:rPr lang="en-US" altLang="ja-JP" sz="2000" b="0" i="1" smtClean="0">
                        <a:latin typeface="Cambria Math" panose="02040503050406030204" pitchFamily="18" charset="0"/>
                      </a:rPr>
                      <m:t>𝑐</m:t>
                    </m:r>
                    <m:r>
                      <a:rPr lang="en-US" altLang="ja-JP" sz="2000" b="0" i="0" smtClean="0">
                        <a:latin typeface="Cambria Math" panose="02040503050406030204" pitchFamily="18" charset="0"/>
                      </a:rPr>
                      <m:t>=</m:t>
                    </m:r>
                    <m:r>
                      <m:rPr>
                        <m:sty m:val="p"/>
                      </m:rPr>
                      <a:rPr lang="en-US" altLang="ja-JP" sz="2000" b="0" i="0" smtClean="0">
                        <a:latin typeface="Cambria Math" panose="02040503050406030204" pitchFamily="18" charset="0"/>
                      </a:rPr>
                      <m:t>tan</m:t>
                    </m:r>
                    <m:r>
                      <a:rPr lang="en-US" altLang="ja-JP" sz="2000" b="0" i="0" smtClean="0">
                        <a:latin typeface="Cambria Math" panose="02040503050406030204" pitchFamily="18" charset="0"/>
                      </a:rPr>
                      <m:t> </m:t>
                    </m:r>
                    <m:r>
                      <a:rPr lang="en-US" altLang="ja-JP" sz="2000" b="0" i="1" smtClean="0">
                        <a:latin typeface="Cambria Math" panose="02040503050406030204" pitchFamily="18" charset="0"/>
                      </a:rPr>
                      <m:t>𝜃</m:t>
                    </m:r>
                  </m:oMath>
                </a14:m>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5" name="正方形/長方形 84"/>
              <p:cNvSpPr>
                <a:spLocks noRot="1" noChangeAspect="1" noMove="1" noResize="1" noEditPoints="1" noAdjustHandles="1" noChangeArrowheads="1" noChangeShapeType="1" noTextEdit="1"/>
              </p:cNvSpPr>
              <p:nvPr/>
            </p:nvSpPr>
            <p:spPr>
              <a:xfrm>
                <a:off x="8102603" y="2876348"/>
                <a:ext cx="2081147" cy="400110"/>
              </a:xfrm>
              <a:prstGeom prst="rect">
                <a:avLst/>
              </a:prstGeom>
              <a:blipFill rotWithShape="0">
                <a:blip r:embed="rId20"/>
                <a:stretch>
                  <a:fillRect l="-2924" t="-9231" b="-27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41518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0111340" cy="943786"/>
          </a:xfrm>
        </p:spPr>
        <p:txBody>
          <a:bodyPr>
            <a:normAutofit/>
          </a:bodyPr>
          <a:lstStyle/>
          <a:p>
            <a:r>
              <a:rPr lang="ja-JP" altLang="en-US" dirty="0" smtClean="0"/>
              <a:t>鏡</a:t>
            </a:r>
            <a:r>
              <a:rPr lang="ja-JP" altLang="en-US" dirty="0"/>
              <a:t>映</a:t>
            </a:r>
            <a:r>
              <a:rPr lang="en-US" altLang="ja-JP" sz="2800" dirty="0" smtClean="0"/>
              <a:t>: </a:t>
            </a:r>
            <a:r>
              <a:rPr lang="ja-JP" altLang="en-US" sz="2800" dirty="0" smtClean="0"/>
              <a:t>直線に対して反転する変換</a:t>
            </a:r>
            <a:endParaRPr kumimoji="1" lang="ja-JP" altLang="en-US" dirty="0"/>
          </a:p>
        </p:txBody>
      </p:sp>
      <mc:AlternateContent xmlns:mc="http://schemas.openxmlformats.org/markup-compatibility/2006" xmlns:a14="http://schemas.microsoft.com/office/drawing/2010/main">
        <mc:Choice Requires="a14">
          <p:sp>
            <p:nvSpPr>
              <p:cNvPr id="5" name="正方形/長方形 4"/>
              <p:cNvSpPr/>
              <p:nvPr/>
            </p:nvSpPr>
            <p:spPr>
              <a:xfrm>
                <a:off x="1515329" y="1327323"/>
                <a:ext cx="1465849" cy="1015919"/>
              </a:xfrm>
              <a:prstGeom prst="rect">
                <a:avLst/>
              </a:prstGeom>
              <a:solidFill>
                <a:schemeClr val="accent6">
                  <a:lumMod val="20000"/>
                  <a:lumOff val="80000"/>
                </a:schemeClr>
              </a:solidFill>
            </p:spPr>
            <p:txBody>
              <a:bodyPr wrap="none">
                <a:spAutoFit/>
              </a:bodyPr>
              <a:lstStyle/>
              <a:p>
                <a:pPr algn="ct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反転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m:t>
                                </m:r>
                                <m:r>
                                  <a:rPr lang="en-US" altLang="ja-JP" sz="2400" b="0" i="1" smtClean="0">
                                    <a:latin typeface="Cambria Math" panose="02040503050406030204" pitchFamily="18" charset="0"/>
                                  </a:rPr>
                                  <m:t>1</m:t>
                                </m:r>
                              </m:e>
                              <m:e>
                                <m:r>
                                  <a:rPr lang="en-US" altLang="ja-JP" sz="2400" b="0" i="1" smtClean="0">
                                    <a:latin typeface="Cambria Math" panose="02040503050406030204" pitchFamily="18" charset="0"/>
                                  </a:rPr>
                                  <m:t>0</m:t>
                                </m:r>
                              </m:e>
                            </m:mr>
                            <m:mr>
                              <m:e>
                                <m:r>
                                  <a:rPr lang="en-US" altLang="ja-JP" sz="2400" b="0" i="1" smtClean="0">
                                    <a:latin typeface="Cambria Math" panose="02040503050406030204" pitchFamily="18" charset="0"/>
                                  </a:rPr>
                                  <m:t>0</m:t>
                                </m:r>
                              </m:e>
                              <m:e>
                                <m:r>
                                  <a:rPr lang="en-US" altLang="ja-JP" sz="2400" b="0" i="1" smtClean="0">
                                    <a:latin typeface="Cambria Math" panose="02040503050406030204" pitchFamily="18" charset="0"/>
                                  </a:rPr>
                                  <m:t>1</m:t>
                                </m:r>
                              </m:e>
                            </m:mr>
                          </m:m>
                        </m:e>
                      </m:d>
                    </m:oMath>
                  </m:oMathPara>
                </a14:m>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515329" y="1327323"/>
                <a:ext cx="1465849" cy="1015919"/>
              </a:xfrm>
              <a:prstGeom prst="rect">
                <a:avLst/>
              </a:prstGeom>
              <a:blipFill rotWithShape="0">
                <a:blip r:embed="rId2"/>
                <a:stretch>
                  <a:fillRect t="-4217"/>
                </a:stretch>
              </a:blipFill>
            </p:spPr>
            <p:txBody>
              <a:bodyPr/>
              <a:lstStyle/>
              <a:p>
                <a:r>
                  <a:rPr lang="ja-JP" altLang="en-US">
                    <a:noFill/>
                  </a:rPr>
                  <a:t> </a:t>
                </a:r>
              </a:p>
            </p:txBody>
          </p:sp>
        </mc:Fallback>
      </mc:AlternateContent>
      <p:sp>
        <p:nvSpPr>
          <p:cNvPr id="23" name="正方形/長方形 22"/>
          <p:cNvSpPr/>
          <p:nvPr/>
        </p:nvSpPr>
        <p:spPr>
          <a:xfrm>
            <a:off x="12816386" y="3199158"/>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sp>
        <p:nvSpPr>
          <p:cNvPr id="31" name="右矢印 30"/>
          <p:cNvSpPr/>
          <p:nvPr/>
        </p:nvSpPr>
        <p:spPr>
          <a:xfrm>
            <a:off x="12936958" y="1874630"/>
            <a:ext cx="804879"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211535" y="2427925"/>
            <a:ext cx="4330044" cy="4039883"/>
            <a:chOff x="714749" y="1516368"/>
            <a:chExt cx="4330044" cy="4039883"/>
          </a:xfrm>
        </p:grpSpPr>
        <p:grpSp>
          <p:nvGrpSpPr>
            <p:cNvPr id="21" name="グループ化 20"/>
            <p:cNvGrpSpPr/>
            <p:nvPr/>
          </p:nvGrpSpPr>
          <p:grpSpPr>
            <a:xfrm>
              <a:off x="918081" y="1516368"/>
              <a:ext cx="3965069" cy="4039883"/>
              <a:chOff x="1299081" y="1414768"/>
              <a:chExt cx="3965069" cy="4039883"/>
            </a:xfrm>
          </p:grpSpPr>
          <p:cxnSp>
            <p:nvCxnSpPr>
              <p:cNvPr id="15" name="直線矢印コネクタ 14"/>
              <p:cNvCxnSpPr/>
              <p:nvPr/>
            </p:nvCxnSpPr>
            <p:spPr>
              <a:xfrm>
                <a:off x="1299081" y="3701166"/>
                <a:ext cx="3965069"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3033980" y="1549400"/>
                <a:ext cx="0" cy="3905251"/>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4884291" y="3170408"/>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4884291" y="3170408"/>
                    <a:ext cx="316547" cy="353839"/>
                  </a:xfrm>
                  <a:prstGeom prst="rect">
                    <a:avLst/>
                  </a:prstGeom>
                  <a:blipFill rotWithShape="0">
                    <a:blip r:embed="rId3"/>
                    <a:stretch>
                      <a:fillRect b="-103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005948" y="1414768"/>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005948" y="1414768"/>
                    <a:ext cx="472950" cy="523220"/>
                  </a:xfrm>
                  <a:prstGeom prst="rect">
                    <a:avLst/>
                  </a:prstGeom>
                  <a:blipFill rotWithShape="0">
                    <a:blip r:embed="rId4"/>
                    <a:stretch>
                      <a:fillRect/>
                    </a:stretch>
                  </a:blipFill>
                </p:spPr>
                <p:txBody>
                  <a:bodyPr/>
                  <a:lstStyle/>
                  <a:p>
                    <a:r>
                      <a:rPr lang="ja-JP" altLang="en-US">
                        <a:noFill/>
                      </a:rPr>
                      <a:t> </a:t>
                    </a:r>
                  </a:p>
                </p:txBody>
              </p:sp>
            </mc:Fallback>
          </mc:AlternateContent>
          <p:pic>
            <p:nvPicPr>
              <p:cNvPr id="19" name="図 18"/>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89802" y="2140217"/>
                <a:ext cx="1207111" cy="1207111"/>
              </a:xfrm>
              <a:prstGeom prst="rect">
                <a:avLst/>
              </a:prstGeom>
            </p:spPr>
          </p:pic>
          <p:pic>
            <p:nvPicPr>
              <p:cNvPr id="62" name="図 61"/>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3389801" y="4080880"/>
                <a:ext cx="1207111" cy="1207111"/>
              </a:xfrm>
              <a:prstGeom prst="rect">
                <a:avLst/>
              </a:prstGeom>
            </p:spPr>
          </p:pic>
          <p:pic>
            <p:nvPicPr>
              <p:cNvPr id="67" name="図 66"/>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477563" y="2140217"/>
                <a:ext cx="1200596" cy="1207111"/>
              </a:xfrm>
              <a:prstGeom prst="rect">
                <a:avLst/>
              </a:prstGeom>
            </p:spPr>
          </p:pic>
        </p:grpSp>
        <mc:AlternateContent xmlns:mc="http://schemas.openxmlformats.org/markup-compatibility/2006" xmlns:a14="http://schemas.microsoft.com/office/drawing/2010/main">
          <mc:Choice Requires="a14">
            <p:sp>
              <p:nvSpPr>
                <p:cNvPr id="20" name="正方形/長方形 19"/>
                <p:cNvSpPr/>
                <p:nvPr/>
              </p:nvSpPr>
              <p:spPr>
                <a:xfrm>
                  <a:off x="3970774" y="1591309"/>
                  <a:ext cx="636520"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970774" y="1591309"/>
                  <a:ext cx="636520" cy="603499"/>
                </a:xfrm>
                <a:prstGeom prst="rect">
                  <a:avLst/>
                </a:prstGeom>
                <a:blipFill rotWithShape="0">
                  <a:blip r:embed="rId6"/>
                  <a:stretch>
                    <a:fillRect/>
                  </a:stretch>
                </a:blipFill>
              </p:spPr>
              <p:txBody>
                <a:bodyPr/>
                <a:lstStyle/>
                <a:p>
                  <a:r>
                    <a:rPr lang="ja-JP" altLang="en-US">
                      <a:noFill/>
                    </a:rPr>
                    <a:t> </a:t>
                  </a:r>
                </a:p>
              </p:txBody>
            </p:sp>
          </mc:Fallback>
        </mc:AlternateContent>
        <p:sp>
          <p:nvSpPr>
            <p:cNvPr id="59" name="円/楕円 58"/>
            <p:cNvSpPr/>
            <p:nvPr/>
          </p:nvSpPr>
          <p:spPr>
            <a:xfrm>
              <a:off x="4179387"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6" name="正方形/長方形 85"/>
                <p:cNvSpPr/>
                <p:nvPr/>
              </p:nvSpPr>
              <p:spPr>
                <a:xfrm>
                  <a:off x="4215912" y="4952752"/>
                  <a:ext cx="828881"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86" name="正方形/長方形 85"/>
                <p:cNvSpPr>
                  <a:spLocks noRot="1" noChangeAspect="1" noMove="1" noResize="1" noEditPoints="1" noAdjustHandles="1" noChangeArrowheads="1" noChangeShapeType="1" noTextEdit="1"/>
                </p:cNvSpPr>
                <p:nvPr/>
              </p:nvSpPr>
              <p:spPr>
                <a:xfrm>
                  <a:off x="4215912" y="4952752"/>
                  <a:ext cx="828881" cy="603499"/>
                </a:xfrm>
                <a:prstGeom prst="rect">
                  <a:avLst/>
                </a:prstGeom>
                <a:blipFill rotWithShape="0">
                  <a:blip r:embed="rId7"/>
                  <a:stretch>
                    <a:fillRect/>
                  </a:stretch>
                </a:blipFill>
              </p:spPr>
              <p:txBody>
                <a:bodyPr/>
                <a:lstStyle/>
                <a:p>
                  <a:r>
                    <a:rPr lang="ja-JP" altLang="en-US">
                      <a:noFill/>
                    </a:rPr>
                    <a:t> </a:t>
                  </a:r>
                </a:p>
              </p:txBody>
            </p:sp>
          </mc:Fallback>
        </mc:AlternateContent>
        <p:sp>
          <p:nvSpPr>
            <p:cNvPr id="87" name="円/楕円 86"/>
            <p:cNvSpPr/>
            <p:nvPr/>
          </p:nvSpPr>
          <p:spPr>
            <a:xfrm>
              <a:off x="4159065" y="5324325"/>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正方形/長方形 87"/>
                <p:cNvSpPr/>
                <p:nvPr/>
              </p:nvSpPr>
              <p:spPr>
                <a:xfrm>
                  <a:off x="714749" y="1591309"/>
                  <a:ext cx="828881"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m:t>
                                  </m:r>
                                  <m: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88" name="正方形/長方形 87"/>
                <p:cNvSpPr>
                  <a:spLocks noRot="1" noChangeAspect="1" noMove="1" noResize="1" noEditPoints="1" noAdjustHandles="1" noChangeArrowheads="1" noChangeShapeType="1" noTextEdit="1"/>
                </p:cNvSpPr>
                <p:nvPr/>
              </p:nvSpPr>
              <p:spPr>
                <a:xfrm>
                  <a:off x="714749" y="1591309"/>
                  <a:ext cx="828881" cy="603499"/>
                </a:xfrm>
                <a:prstGeom prst="rect">
                  <a:avLst/>
                </a:prstGeom>
                <a:blipFill rotWithShape="0">
                  <a:blip r:embed="rId8"/>
                  <a:stretch>
                    <a:fillRect/>
                  </a:stretch>
                </a:blipFill>
              </p:spPr>
              <p:txBody>
                <a:bodyPr/>
                <a:lstStyle/>
                <a:p>
                  <a:r>
                    <a:rPr lang="ja-JP" altLang="en-US">
                      <a:noFill/>
                    </a:rPr>
                    <a:t> </a:t>
                  </a:r>
                </a:p>
              </p:txBody>
            </p:sp>
          </mc:Fallback>
        </mc:AlternateContent>
        <p:sp>
          <p:nvSpPr>
            <p:cNvPr id="89" name="円/楕円 88"/>
            <p:cNvSpPr/>
            <p:nvPr/>
          </p:nvSpPr>
          <p:spPr>
            <a:xfrm>
              <a:off x="1076776"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90" name="正方形/長方形 89"/>
              <p:cNvSpPr/>
              <p:nvPr/>
            </p:nvSpPr>
            <p:spPr>
              <a:xfrm>
                <a:off x="4588844" y="4158488"/>
                <a:ext cx="1465849" cy="1015919"/>
              </a:xfrm>
              <a:prstGeom prst="rect">
                <a:avLst/>
              </a:prstGeom>
              <a:solidFill>
                <a:schemeClr val="accent6">
                  <a:lumMod val="20000"/>
                  <a:lumOff val="80000"/>
                </a:schemeClr>
              </a:solidFill>
            </p:spPr>
            <p:txBody>
              <a:bodyPr wrap="none">
                <a:spAutoFit/>
              </a:bodyPr>
              <a:lstStyle/>
              <a:p>
                <a:pPr algn="ct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軸反転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0" smtClean="0">
                                    <a:latin typeface="Cambria Math" panose="02040503050406030204" pitchFamily="18" charset="0"/>
                                  </a:rPr>
                                  <m:t>1</m:t>
                                </m:r>
                              </m:e>
                              <m:e>
                                <m:r>
                                  <a:rPr lang="en-US" altLang="ja-JP" sz="2400" b="0" i="0" smtClean="0">
                                    <a:latin typeface="Cambria Math" panose="02040503050406030204" pitchFamily="18" charset="0"/>
                                  </a:rPr>
                                  <m:t>0</m:t>
                                </m:r>
                              </m:e>
                            </m:mr>
                            <m:mr>
                              <m:e>
                                <m:r>
                                  <a:rPr lang="en-US" altLang="ja-JP" sz="2400" b="0" i="0" smtClean="0">
                                    <a:latin typeface="Cambria Math" panose="02040503050406030204" pitchFamily="18" charset="0"/>
                                  </a:rPr>
                                  <m:t>0</m:t>
                                </m:r>
                              </m:e>
                              <m:e>
                                <m:r>
                                  <a:rPr lang="en-US" altLang="ja-JP" sz="2400" b="0" i="0" smtClean="0">
                                    <a:latin typeface="Cambria Math" panose="02040503050406030204" pitchFamily="18" charset="0"/>
                                  </a:rPr>
                                  <m:t>−1</m:t>
                                </m:r>
                              </m:e>
                            </m:mr>
                          </m:m>
                        </m:e>
                      </m:d>
                    </m:oMath>
                  </m:oMathPara>
                </a14:m>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0" name="正方形/長方形 89"/>
              <p:cNvSpPr>
                <a:spLocks noRot="1" noChangeAspect="1" noMove="1" noResize="1" noEditPoints="1" noAdjustHandles="1" noChangeArrowheads="1" noChangeShapeType="1" noTextEdit="1"/>
              </p:cNvSpPr>
              <p:nvPr/>
            </p:nvSpPr>
            <p:spPr>
              <a:xfrm>
                <a:off x="4588844" y="4158488"/>
                <a:ext cx="1465849" cy="1015919"/>
              </a:xfrm>
              <a:prstGeom prst="rect">
                <a:avLst/>
              </a:prstGeom>
              <a:blipFill rotWithShape="0">
                <a:blip r:embed="rId9"/>
                <a:stretch>
                  <a:fillRect t="-3593"/>
                </a:stretch>
              </a:blipFill>
            </p:spPr>
            <p:txBody>
              <a:bodyPr/>
              <a:lstStyle/>
              <a:p>
                <a:r>
                  <a:rPr lang="ja-JP" altLang="en-US">
                    <a:noFill/>
                  </a:rPr>
                  <a:t> </a:t>
                </a:r>
              </a:p>
            </p:txBody>
          </p:sp>
        </mc:Fallback>
      </mc:AlternateContent>
      <p:sp>
        <p:nvSpPr>
          <p:cNvPr id="35" name="円弧 34"/>
          <p:cNvSpPr/>
          <p:nvPr/>
        </p:nvSpPr>
        <p:spPr>
          <a:xfrm>
            <a:off x="1335733" y="2381950"/>
            <a:ext cx="1628063" cy="814905"/>
          </a:xfrm>
          <a:prstGeom prst="arc">
            <a:avLst>
              <a:gd name="adj1" fmla="val 10967141"/>
              <a:gd name="adj2" fmla="val 0"/>
            </a:avLst>
          </a:prstGeom>
          <a:ln w="31750">
            <a:head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1" name="円弧 90"/>
          <p:cNvSpPr/>
          <p:nvPr/>
        </p:nvSpPr>
        <p:spPr>
          <a:xfrm rot="5400000">
            <a:off x="3290707" y="4268336"/>
            <a:ext cx="1628063" cy="814905"/>
          </a:xfrm>
          <a:prstGeom prst="arc">
            <a:avLst>
              <a:gd name="adj1" fmla="val 10967141"/>
              <a:gd name="adj2" fmla="val 0"/>
            </a:avLst>
          </a:prstGeom>
          <a:ln w="31750">
            <a:headEnd type="none" w="lg" len="lg"/>
            <a:tailEnd type="stealth"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43" name="グループ化 42"/>
          <p:cNvGrpSpPr/>
          <p:nvPr/>
        </p:nvGrpSpPr>
        <p:grpSpPr>
          <a:xfrm>
            <a:off x="6829031" y="2411772"/>
            <a:ext cx="5138032" cy="3572100"/>
            <a:chOff x="6638519" y="920077"/>
            <a:chExt cx="5138032" cy="3572100"/>
          </a:xfrm>
        </p:grpSpPr>
        <p:cxnSp>
          <p:nvCxnSpPr>
            <p:cNvPr id="93" name="直線矢印コネクタ 92"/>
            <p:cNvCxnSpPr/>
            <p:nvPr/>
          </p:nvCxnSpPr>
          <p:spPr>
            <a:xfrm>
              <a:off x="6859538" y="4073699"/>
              <a:ext cx="164352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p:nvPr/>
          </p:nvCxnSpPr>
          <p:spPr>
            <a:xfrm flipV="1">
              <a:off x="7048130" y="2623105"/>
              <a:ext cx="0" cy="169095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正方形/長方形 94"/>
                <p:cNvSpPr/>
                <p:nvPr/>
              </p:nvSpPr>
              <p:spPr>
                <a:xfrm>
                  <a:off x="8294516" y="398156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95" name="正方形/長方形 94"/>
                <p:cNvSpPr>
                  <a:spLocks noRot="1" noChangeAspect="1" noMove="1" noResize="1" noEditPoints="1" noAdjustHandles="1" noChangeArrowheads="1" noChangeShapeType="1" noTextEdit="1"/>
                </p:cNvSpPr>
                <p:nvPr/>
              </p:nvSpPr>
              <p:spPr>
                <a:xfrm>
                  <a:off x="8294516" y="3981569"/>
                  <a:ext cx="316547" cy="353839"/>
                </a:xfrm>
                <a:prstGeom prst="rect">
                  <a:avLst/>
                </a:prstGeom>
                <a:blipFill rotWithShape="0">
                  <a:blip r:embed="rId10"/>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正方形/長方形 95"/>
                <p:cNvSpPr/>
                <p:nvPr/>
              </p:nvSpPr>
              <p:spPr>
                <a:xfrm>
                  <a:off x="6638519" y="239746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96" name="正方形/長方形 95"/>
                <p:cNvSpPr>
                  <a:spLocks noRot="1" noChangeAspect="1" noMove="1" noResize="1" noEditPoints="1" noAdjustHandles="1" noChangeArrowheads="1" noChangeShapeType="1" noTextEdit="1"/>
                </p:cNvSpPr>
                <p:nvPr/>
              </p:nvSpPr>
              <p:spPr>
                <a:xfrm>
                  <a:off x="6638519" y="2397469"/>
                  <a:ext cx="472950" cy="523220"/>
                </a:xfrm>
                <a:prstGeom prst="rect">
                  <a:avLst/>
                </a:prstGeom>
                <a:blipFill rotWithShape="0">
                  <a:blip r:embed="rId11"/>
                  <a:stretch>
                    <a:fillRect/>
                  </a:stretch>
                </a:blipFill>
              </p:spPr>
              <p:txBody>
                <a:bodyPr/>
                <a:lstStyle/>
                <a:p>
                  <a:r>
                    <a:rPr lang="ja-JP" altLang="en-US">
                      <a:noFill/>
                    </a:rPr>
                    <a:t> </a:t>
                  </a:r>
                </a:p>
              </p:txBody>
            </p:sp>
          </mc:Fallback>
        </mc:AlternateContent>
        <p:pic>
          <p:nvPicPr>
            <p:cNvPr id="97" name="図 96"/>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077784" y="2846956"/>
              <a:ext cx="1207111" cy="1207111"/>
            </a:xfrm>
            <a:prstGeom prst="rect">
              <a:avLst/>
            </a:prstGeom>
          </p:spPr>
        </p:pic>
        <p:sp>
          <p:nvSpPr>
            <p:cNvPr id="100" name="正方形/長方形 99"/>
            <p:cNvSpPr/>
            <p:nvPr/>
          </p:nvSpPr>
          <p:spPr>
            <a:xfrm>
              <a:off x="7267598" y="4122845"/>
              <a:ext cx="8771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cxnSp>
          <p:nvCxnSpPr>
            <p:cNvPr id="101" name="直線矢印コネクタ 100"/>
            <p:cNvCxnSpPr/>
            <p:nvPr/>
          </p:nvCxnSpPr>
          <p:spPr>
            <a:xfrm>
              <a:off x="9799169" y="4073699"/>
              <a:ext cx="161600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p:nvPr/>
          </p:nvCxnSpPr>
          <p:spPr>
            <a:xfrm flipV="1">
              <a:off x="9956205" y="2623105"/>
              <a:ext cx="0" cy="156347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3" name="正方形/長方形 102"/>
                <p:cNvSpPr/>
                <p:nvPr/>
              </p:nvSpPr>
              <p:spPr>
                <a:xfrm>
                  <a:off x="11308474" y="3550479"/>
                  <a:ext cx="46807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03" name="正方形/長方形 102"/>
                <p:cNvSpPr>
                  <a:spLocks noRot="1" noChangeAspect="1" noMove="1" noResize="1" noEditPoints="1" noAdjustHandles="1" noChangeArrowheads="1" noChangeShapeType="1" noTextEdit="1"/>
                </p:cNvSpPr>
                <p:nvPr/>
              </p:nvSpPr>
              <p:spPr>
                <a:xfrm>
                  <a:off x="11308474" y="3550479"/>
                  <a:ext cx="468077" cy="523220"/>
                </a:xfrm>
                <a:prstGeom prst="rect">
                  <a:avLst/>
                </a:prstGeom>
                <a:blipFill rotWithShape="0">
                  <a:blip r:embed="rId1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4" name="正方形/長方形 103"/>
                <p:cNvSpPr/>
                <p:nvPr/>
              </p:nvSpPr>
              <p:spPr>
                <a:xfrm>
                  <a:off x="9512908" y="2430260"/>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04" name="正方形/長方形 103"/>
                <p:cNvSpPr>
                  <a:spLocks noRot="1" noChangeAspect="1" noMove="1" noResize="1" noEditPoints="1" noAdjustHandles="1" noChangeArrowheads="1" noChangeShapeType="1" noTextEdit="1"/>
                </p:cNvSpPr>
                <p:nvPr/>
              </p:nvSpPr>
              <p:spPr>
                <a:xfrm>
                  <a:off x="9512908" y="2430260"/>
                  <a:ext cx="472950" cy="523220"/>
                </a:xfrm>
                <a:prstGeom prst="rect">
                  <a:avLst/>
                </a:prstGeom>
                <a:blipFill rotWithShape="0">
                  <a:blip r:embed="rId13"/>
                  <a:stretch>
                    <a:fillRect/>
                  </a:stretch>
                </a:blipFill>
              </p:spPr>
              <p:txBody>
                <a:bodyPr/>
                <a:lstStyle/>
                <a:p>
                  <a:r>
                    <a:rPr lang="ja-JP" altLang="en-US">
                      <a:noFill/>
                    </a:rPr>
                    <a:t> </a:t>
                  </a:r>
                </a:p>
              </p:txBody>
            </p:sp>
          </mc:Fallback>
        </mc:AlternateContent>
        <p:sp>
          <p:nvSpPr>
            <p:cNvPr id="106" name="正方形/長方形 105"/>
            <p:cNvSpPr/>
            <p:nvPr/>
          </p:nvSpPr>
          <p:spPr>
            <a:xfrm>
              <a:off x="9904661" y="4122845"/>
              <a:ext cx="13388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変換後画像</a:t>
              </a:r>
              <a:endParaRPr lang="ja-JP" altLang="en-US" dirty="0"/>
            </a:p>
          </p:txBody>
        </p:sp>
        <p:sp>
          <p:nvSpPr>
            <p:cNvPr id="107" name="右矢印 106"/>
            <p:cNvSpPr/>
            <p:nvPr/>
          </p:nvSpPr>
          <p:spPr>
            <a:xfrm>
              <a:off x="8806640" y="3157817"/>
              <a:ext cx="804879"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11" name="正方形/長方形 110"/>
                <p:cNvSpPr/>
                <p:nvPr/>
              </p:nvSpPr>
              <p:spPr>
                <a:xfrm>
                  <a:off x="8100440" y="920077"/>
                  <a:ext cx="2048959" cy="1053237"/>
                </a:xfrm>
                <a:prstGeom prst="rect">
                  <a:avLst/>
                </a:prstGeom>
                <a:solidFill>
                  <a:schemeClr val="accent6">
                    <a:lumMod val="20000"/>
                    <a:lumOff val="80000"/>
                  </a:schemeClr>
                </a:solidFill>
              </p:spPr>
              <p:txBody>
                <a:bodyPr wrap="none">
                  <a:spAutoFit/>
                </a:bodyPr>
                <a:lstStyle/>
                <a:p>
                  <a:pPr algn="ct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y=x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を軸に反転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m:rPr>
                                      <m:brk m:alnAt="7"/>
                                    </m:rPr>
                                    <a:rPr lang="en-US" altLang="ja-JP" sz="2400" b="0" i="0" smtClean="0">
                                      <a:latin typeface="Cambria Math" panose="02040503050406030204" pitchFamily="18" charset="0"/>
                                    </a:rPr>
                                    <m:t>0</m:t>
                                  </m:r>
                                </m:e>
                                <m:e>
                                  <m:r>
                                    <a:rPr lang="en-US" altLang="ja-JP" sz="2400" b="0" i="0" smtClean="0">
                                      <a:latin typeface="Cambria Math" panose="02040503050406030204" pitchFamily="18" charset="0"/>
                                    </a:rPr>
                                    <m:t>1</m:t>
                                  </m:r>
                                </m:e>
                              </m:mr>
                              <m:mr>
                                <m:e>
                                  <m:r>
                                    <a:rPr lang="en-US" altLang="ja-JP" sz="2400" b="0" i="0" smtClean="0">
                                      <a:latin typeface="Cambria Math" panose="02040503050406030204" pitchFamily="18" charset="0"/>
                                    </a:rPr>
                                    <m:t>1</m:t>
                                  </m:r>
                                </m:e>
                                <m:e>
                                  <m:r>
                                    <a:rPr lang="en-US" altLang="ja-JP" sz="2400" b="0" i="1" smtClean="0">
                                      <a:latin typeface="Cambria Math" panose="02040503050406030204" pitchFamily="18" charset="0"/>
                                    </a:rPr>
                                    <m:t>0</m:t>
                                  </m:r>
                                </m:e>
                              </m:mr>
                            </m:m>
                          </m:e>
                        </m:d>
                      </m:oMath>
                    </m:oMathPara>
                  </a14:m>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1" name="正方形/長方形 110"/>
                <p:cNvSpPr>
                  <a:spLocks noRot="1" noChangeAspect="1" noMove="1" noResize="1" noEditPoints="1" noAdjustHandles="1" noChangeArrowheads="1" noChangeShapeType="1" noTextEdit="1"/>
                </p:cNvSpPr>
                <p:nvPr/>
              </p:nvSpPr>
              <p:spPr>
                <a:xfrm>
                  <a:off x="8100440" y="920077"/>
                  <a:ext cx="2048959" cy="1053237"/>
                </a:xfrm>
                <a:prstGeom prst="rect">
                  <a:avLst/>
                </a:prstGeom>
                <a:blipFill rotWithShape="0">
                  <a:blip r:embed="rId14"/>
                  <a:stretch>
                    <a:fillRect l="-2976" t="-4070" r="-2976"/>
                  </a:stretch>
                </a:blipFill>
              </p:spPr>
              <p:txBody>
                <a:bodyPr/>
                <a:lstStyle/>
                <a:p>
                  <a:r>
                    <a:rPr lang="ja-JP" altLang="en-US">
                      <a:noFill/>
                    </a:rPr>
                    <a:t> </a:t>
                  </a:r>
                </a:p>
              </p:txBody>
            </p:sp>
          </mc:Fallback>
        </mc:AlternateContent>
        <p:pic>
          <p:nvPicPr>
            <p:cNvPr id="112" name="図 111"/>
            <p:cNvPicPr>
              <a:picLocks noChangeAspect="1"/>
            </p:cNvPicPr>
            <p:nvPr/>
          </p:nvPicPr>
          <p:blipFill>
            <a:blip r:embed="rId5"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5400000" flipH="1">
              <a:off x="9984572" y="2840729"/>
              <a:ext cx="1209684" cy="1207111"/>
            </a:xfrm>
            <a:prstGeom prst="rect">
              <a:avLst/>
            </a:prstGeom>
          </p:spPr>
        </p:pic>
        <p:cxnSp>
          <p:nvCxnSpPr>
            <p:cNvPr id="113" name="直線矢印コネクタ 112"/>
            <p:cNvCxnSpPr/>
            <p:nvPr/>
          </p:nvCxnSpPr>
          <p:spPr>
            <a:xfrm flipV="1">
              <a:off x="6886639" y="2381951"/>
              <a:ext cx="1856875" cy="1865778"/>
            </a:xfrm>
            <a:prstGeom prst="straightConnector1">
              <a:avLst/>
            </a:prstGeom>
            <a:ln w="127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rot="18900000">
              <a:off x="7996871" y="2280582"/>
              <a:ext cx="665567" cy="461665"/>
            </a:xfrm>
            <a:prstGeom prst="rect">
              <a:avLst/>
            </a:prstGeom>
          </p:spPr>
          <p:txBody>
            <a:bodyPr wrap="none">
              <a:spAutoFit/>
            </a:bodyPr>
            <a:lstStyle/>
            <a:p>
              <a:r>
                <a:rPr lang="en-US" altLang="ja-JP" sz="2400" i="1" dirty="0">
                  <a:latin typeface="Times New Roman" panose="02020603050405020304" pitchFamily="18" charset="0"/>
                  <a:ea typeface="メイリオ" panose="020B0604030504040204" pitchFamily="50" charset="-128"/>
                  <a:cs typeface="Times New Roman" panose="02020603050405020304" pitchFamily="18" charset="0"/>
                </a:rPr>
                <a:t>y=x</a:t>
              </a:r>
              <a:endParaRPr lang="ja-JP" altLang="en-US" sz="2400" i="1"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3714714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p:cNvSpPr/>
          <p:nvPr/>
        </p:nvSpPr>
        <p:spPr>
          <a:xfrm>
            <a:off x="267016" y="166604"/>
            <a:ext cx="697627"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練習</a:t>
            </a:r>
            <a:endParaRPr lang="ja-JP" altLang="en-US" sz="2000" dirty="0"/>
          </a:p>
        </p:txBody>
      </p:sp>
      <mc:AlternateContent xmlns:mc="http://schemas.openxmlformats.org/markup-compatibility/2006" xmlns:a14="http://schemas.microsoft.com/office/drawing/2010/main">
        <mc:Choice Requires="a14">
          <p:sp>
            <p:nvSpPr>
              <p:cNvPr id="5" name="正方形/長方形 4"/>
              <p:cNvSpPr/>
              <p:nvPr/>
            </p:nvSpPr>
            <p:spPr>
              <a:xfrm>
                <a:off x="1112473" y="166604"/>
                <a:ext cx="4534062" cy="1077218"/>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r>
                      <a:rPr lang="en-US" altLang="ja-JP" i="1" smtClean="0">
                        <a:latin typeface="Cambria Math" panose="02040503050406030204" pitchFamily="18" charset="0"/>
                      </a:rPr>
                      <m:t>𝜃</m:t>
                    </m:r>
                    <m:r>
                      <a:rPr lang="en-US" altLang="ja-JP" b="0" i="1" smtClean="0">
                        <a:latin typeface="Cambria Math" panose="02040503050406030204" pitchFamily="18" charset="0"/>
                      </a:rPr>
                      <m:t>=</m:t>
                    </m:r>
                    <m:r>
                      <a:rPr lang="en-US" altLang="ja-JP" b="0" i="1" smtClean="0">
                        <a:latin typeface="Cambria Math" panose="02040503050406030204" pitchFamily="18" charset="0"/>
                      </a:rPr>
                      <m:t>𝜋</m:t>
                    </m:r>
                    <m:r>
                      <a:rPr lang="en-US" altLang="ja-JP" b="0" i="1" smtClean="0">
                        <a:latin typeface="Cambria Math" panose="02040503050406030204" pitchFamily="18" charset="0"/>
                      </a:rPr>
                      <m:t>/4</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軸方向せん断変換</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を示せ</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による下画像の変換結果を図示せよ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3. </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による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(1,1)</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の移動後の座標を示せ</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112473" y="166604"/>
                <a:ext cx="4534062" cy="1077218"/>
              </a:xfrm>
              <a:prstGeom prst="rect">
                <a:avLst/>
              </a:prstGeom>
              <a:blipFill rotWithShape="0">
                <a:blip r:embed="rId3"/>
                <a:stretch>
                  <a:fillRect l="-1075" t="-1695" b="-8475"/>
                </a:stretch>
              </a:blipFill>
            </p:spPr>
            <p:txBody>
              <a:bodyPr/>
              <a:lstStyle/>
              <a:p>
                <a:r>
                  <a:rPr lang="ja-JP" altLang="en-US">
                    <a:noFill/>
                  </a:rPr>
                  <a:t> </a:t>
                </a:r>
              </a:p>
            </p:txBody>
          </p:sp>
        </mc:Fallback>
      </mc:AlternateContent>
      <p:cxnSp>
        <p:nvCxnSpPr>
          <p:cNvPr id="6" name="直線矢印コネクタ 5"/>
          <p:cNvCxnSpPr/>
          <p:nvPr/>
        </p:nvCxnSpPr>
        <p:spPr>
          <a:xfrm flipH="1" flipV="1">
            <a:off x="5988350" y="687927"/>
            <a:ext cx="17386" cy="5846900"/>
          </a:xfrm>
          <a:prstGeom prst="straightConnector1">
            <a:avLst/>
          </a:prstGeom>
          <a:ln w="38100">
            <a:solidFill>
              <a:schemeClr val="tx1"/>
            </a:solidFill>
            <a:prstDash val="sysDot"/>
            <a:tailEnd type="none"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1380692" y="2555015"/>
            <a:ext cx="1202619" cy="122359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p:cNvCxnSpPr/>
          <p:nvPr/>
        </p:nvCxnSpPr>
        <p:spPr>
          <a:xfrm>
            <a:off x="796968" y="3781758"/>
            <a:ext cx="2560284"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1354085" y="1834735"/>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正方形/長方形 9"/>
              <p:cNvSpPr/>
              <p:nvPr/>
            </p:nvSpPr>
            <p:spPr>
              <a:xfrm>
                <a:off x="2971335" y="3741016"/>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2971335" y="3741016"/>
                <a:ext cx="316547" cy="353839"/>
              </a:xfrm>
              <a:prstGeom prst="rect">
                <a:avLst/>
              </a:prstGeom>
              <a:blipFill rotWithShape="0">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990007" y="1623988"/>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990007" y="1623988"/>
                <a:ext cx="472950" cy="52322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2580162" y="2231166"/>
                <a:ext cx="636521" cy="6034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solidFill>
                                <a:schemeClr val="tx1"/>
                              </a:solidFill>
                              <a:latin typeface="Cambria Math" panose="02040503050406030204" pitchFamily="18" charset="0"/>
                            </a:rPr>
                          </m:ctrlPr>
                        </m:dPr>
                        <m:e>
                          <m:m>
                            <m:mPr>
                              <m:mcs>
                                <m:mc>
                                  <m:mcPr>
                                    <m:count m:val="1"/>
                                    <m:mcJc m:val="center"/>
                                  </m:mcPr>
                                </m:mc>
                              </m:mcs>
                              <m:ctrlPr>
                                <a:rPr lang="en-US" altLang="ja-JP" sz="2000" i="1">
                                  <a:solidFill>
                                    <a:schemeClr val="tx1"/>
                                  </a:solidFill>
                                  <a:latin typeface="Cambria Math" panose="02040503050406030204" pitchFamily="18" charset="0"/>
                                </a:rPr>
                              </m:ctrlPr>
                            </m:mPr>
                            <m:mr>
                              <m:e>
                                <m:r>
                                  <m:rPr>
                                    <m:brk m:alnAt="7"/>
                                  </m:rPr>
                                  <a:rPr lang="en-US" altLang="ja-JP" sz="2000" b="0" i="1" smtClean="0">
                                    <a:solidFill>
                                      <a:schemeClr val="tx1"/>
                                    </a:solidFill>
                                    <a:latin typeface="Cambria Math" panose="02040503050406030204" pitchFamily="18" charset="0"/>
                                  </a:rPr>
                                  <m:t>1</m:t>
                                </m:r>
                              </m:e>
                            </m:mr>
                            <m:mr>
                              <m:e>
                                <m:r>
                                  <a:rPr lang="en-US" altLang="ja-JP" sz="2000" b="0" i="1" smtClean="0">
                                    <a:solidFill>
                                      <a:schemeClr val="tx1"/>
                                    </a:solidFill>
                                    <a:latin typeface="Cambria Math" panose="02040503050406030204" pitchFamily="18" charset="0"/>
                                  </a:rPr>
                                  <m:t>1</m:t>
                                </m:r>
                              </m:e>
                            </m:mr>
                          </m:m>
                        </m:e>
                      </m:d>
                    </m:oMath>
                  </m:oMathPara>
                </a14:m>
                <a:endParaRPr lang="ja-JP" altLang="en-US" sz="20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2580162" y="2231166"/>
                <a:ext cx="636521" cy="603499"/>
              </a:xfrm>
              <a:prstGeom prst="rect">
                <a:avLst/>
              </a:prstGeom>
              <a:blipFill rotWithShape="0">
                <a:blip r:embed="rId6"/>
                <a:stretch>
                  <a:fillRect/>
                </a:stretch>
              </a:blipFill>
            </p:spPr>
            <p:txBody>
              <a:bodyPr/>
              <a:lstStyle/>
              <a:p>
                <a:r>
                  <a:rPr lang="ja-JP" altLang="en-US">
                    <a:noFill/>
                  </a:rPr>
                  <a:t> </a:t>
                </a:r>
              </a:p>
            </p:txBody>
          </p:sp>
        </mc:Fallback>
      </mc:AlternateContent>
      <p:sp>
        <p:nvSpPr>
          <p:cNvPr id="13" name="円/楕円 12"/>
          <p:cNvSpPr/>
          <p:nvPr/>
        </p:nvSpPr>
        <p:spPr>
          <a:xfrm>
            <a:off x="2566471" y="2528981"/>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634394" y="3830904"/>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sp>
        <p:nvSpPr>
          <p:cNvPr id="15" name="二等辺三角形 14"/>
          <p:cNvSpPr/>
          <p:nvPr/>
        </p:nvSpPr>
        <p:spPr>
          <a:xfrm>
            <a:off x="1391166" y="2555015"/>
            <a:ext cx="1192145" cy="1217505"/>
          </a:xfrm>
          <a:prstGeom prst="triangle">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p:cNvCxnSpPr/>
          <p:nvPr/>
        </p:nvCxnSpPr>
        <p:spPr>
          <a:xfrm>
            <a:off x="709287" y="6421947"/>
            <a:ext cx="387118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1355186" y="4474924"/>
            <a:ext cx="0" cy="205990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4404074" y="6305003"/>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4404074" y="6305003"/>
                <a:ext cx="316547" cy="353839"/>
              </a:xfrm>
              <a:prstGeom prst="rect">
                <a:avLst/>
              </a:prstGeom>
              <a:blipFill rotWithShape="0">
                <a:blip r:embed="rId7"/>
                <a:stretch>
                  <a:fillRect b="-103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91108" y="4264177"/>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91108" y="4264177"/>
                <a:ext cx="472950"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20" name="正方形/長方形 19"/>
          <p:cNvSpPr/>
          <p:nvPr/>
        </p:nvSpPr>
        <p:spPr>
          <a:xfrm>
            <a:off x="1635495" y="6471093"/>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mc:AlternateContent xmlns:mc="http://schemas.openxmlformats.org/markup-compatibility/2006" xmlns:a14="http://schemas.microsoft.com/office/drawing/2010/main">
        <mc:Choice Requires="a14">
          <p:sp>
            <p:nvSpPr>
              <p:cNvPr id="21" name="正方形/長方形 20"/>
              <p:cNvSpPr/>
              <p:nvPr/>
            </p:nvSpPr>
            <p:spPr>
              <a:xfrm>
                <a:off x="3241652" y="2471195"/>
                <a:ext cx="1946943" cy="854273"/>
              </a:xfrm>
              <a:prstGeom prst="rect">
                <a:avLst/>
              </a:prstGeom>
            </p:spPr>
            <p:txBody>
              <a:bodyPr wrap="none">
                <a:spAutoFit/>
              </a:bodyPr>
              <a:lstStyle/>
              <a:p>
                <a:r>
                  <a:rPr lang="en-US" altLang="ja-JP" sz="2800" dirty="0" smtClean="0"/>
                  <a:t>A=</a:t>
                </a:r>
                <a14:m>
                  <m:oMath xmlns:m="http://schemas.openxmlformats.org/officeDocument/2006/math">
                    <m:d>
                      <m:dPr>
                        <m:ctrlPr>
                          <a:rPr lang="en-US" altLang="ja-JP" sz="2800" i="1" smtClean="0">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e/>
                          </m:mr>
                          <m:mr>
                            <m:e/>
                            <m:e/>
                          </m:mr>
                        </m:m>
                      </m:e>
                    </m:d>
                  </m:oMath>
                </a14:m>
                <a:endParaRPr lang="ja-JP" altLang="en-US" sz="2800" dirty="0"/>
              </a:p>
            </p:txBody>
          </p:sp>
        </mc:Choice>
        <mc:Fallback xmlns="">
          <p:sp>
            <p:nvSpPr>
              <p:cNvPr id="21" name="正方形/長方形 20"/>
              <p:cNvSpPr>
                <a:spLocks noRot="1" noChangeAspect="1" noMove="1" noResize="1" noEditPoints="1" noAdjustHandles="1" noChangeArrowheads="1" noChangeShapeType="1" noTextEdit="1"/>
              </p:cNvSpPr>
              <p:nvPr/>
            </p:nvSpPr>
            <p:spPr>
              <a:xfrm>
                <a:off x="3241652" y="2471195"/>
                <a:ext cx="1946943" cy="854273"/>
              </a:xfrm>
              <a:prstGeom prst="rect">
                <a:avLst/>
              </a:prstGeom>
              <a:blipFill rotWithShape="0">
                <a:blip r:embed="rId9"/>
                <a:stretch>
                  <a:fillRect l="-6583" b="-7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6219865" y="141204"/>
                <a:ext cx="5171609" cy="1077218"/>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r>
                      <a:rPr lang="en-US" altLang="ja-JP" i="1" smtClean="0">
                        <a:latin typeface="Cambria Math" panose="02040503050406030204" pitchFamily="18" charset="0"/>
                      </a:rPr>
                      <m:t>𝜃</m:t>
                    </m:r>
                    <m:r>
                      <a:rPr lang="en-US" altLang="ja-JP" b="0" i="1" smtClean="0">
                        <a:latin typeface="Cambria Math" panose="02040503050406030204" pitchFamily="18" charset="0"/>
                      </a:rPr>
                      <m:t>=</m:t>
                    </m:r>
                    <m:r>
                      <a:rPr lang="en-US" altLang="ja-JP" b="0" i="1" smtClean="0">
                        <a:latin typeface="Cambria Math" panose="02040503050406030204" pitchFamily="18" charset="0"/>
                      </a:rPr>
                      <m:t>𝜋</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の回転変換行列を示せ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Y</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軸に対して鏡映変換し，さらに</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軸に対して</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    鏡映変換する変換をひとつの行列で示せ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4" name="正方形/長方形 23"/>
              <p:cNvSpPr>
                <a:spLocks noRot="1" noChangeAspect="1" noMove="1" noResize="1" noEditPoints="1" noAdjustHandles="1" noChangeArrowheads="1" noChangeShapeType="1" noTextEdit="1"/>
              </p:cNvSpPr>
              <p:nvPr/>
            </p:nvSpPr>
            <p:spPr>
              <a:xfrm>
                <a:off x="6219865" y="141204"/>
                <a:ext cx="5171609" cy="1077218"/>
              </a:xfrm>
              <a:prstGeom prst="rect">
                <a:avLst/>
              </a:prstGeom>
              <a:blipFill rotWithShape="0">
                <a:blip r:embed="rId10"/>
                <a:stretch>
                  <a:fillRect l="-942" t="-1695" r="-353" b="-8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1954807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18789" y="233834"/>
            <a:ext cx="11473211" cy="733270"/>
          </a:xfrm>
        </p:spPr>
        <p:txBody>
          <a:bodyPr>
            <a:noAutofit/>
          </a:bodyPr>
          <a:lstStyle/>
          <a:p>
            <a:r>
              <a:rPr kumimoji="1" lang="ja-JP" altLang="en-US" sz="3600" dirty="0" smtClean="0"/>
              <a:t>線形変換 </a:t>
            </a:r>
            <a:r>
              <a:rPr kumimoji="1" lang="en-US" altLang="ja-JP" sz="3600" dirty="0" smtClean="0"/>
              <a:t>: </a:t>
            </a:r>
            <a:r>
              <a:rPr lang="ja-JP" altLang="en-US" sz="3600" dirty="0" smtClean="0"/>
              <a:t>合成</a:t>
            </a:r>
            <a:endParaRPr kumimoji="1" lang="ja-JP" altLang="en-US" sz="3600" dirty="0"/>
          </a:p>
        </p:txBody>
      </p:sp>
      <p:sp>
        <p:nvSpPr>
          <p:cNvPr id="3" name="コンテンツ プレースホルダー 2"/>
          <p:cNvSpPr>
            <a:spLocks noGrp="1"/>
          </p:cNvSpPr>
          <p:nvPr>
            <p:ph idx="1"/>
          </p:nvPr>
        </p:nvSpPr>
        <p:spPr>
          <a:xfrm>
            <a:off x="718790" y="1061796"/>
            <a:ext cx="9090838" cy="1692788"/>
          </a:xfrm>
        </p:spPr>
        <p:txBody>
          <a:bodyPr>
            <a:normAutofit/>
          </a:bodyPr>
          <a:lstStyle/>
          <a:p>
            <a:pPr marL="0" indent="0">
              <a:lnSpc>
                <a:spcPct val="100000"/>
              </a:lnSpc>
              <a:spcBef>
                <a:spcPts val="600"/>
              </a:spcBef>
              <a:buNone/>
            </a:pPr>
            <a:r>
              <a:rPr lang="ja-JP" altLang="en-US" sz="2400" dirty="0" smtClean="0"/>
              <a:t>２つ以上の変換を続けて行う状況を考える</a:t>
            </a:r>
            <a:endParaRPr lang="en-US" altLang="ja-JP" sz="2400" dirty="0"/>
          </a:p>
          <a:p>
            <a:pPr>
              <a:lnSpc>
                <a:spcPct val="100000"/>
              </a:lnSpc>
              <a:spcBef>
                <a:spcPts val="600"/>
              </a:spcBef>
            </a:pPr>
            <a:r>
              <a:rPr lang="ja-JP" altLang="en-US" sz="2000" dirty="0" smtClean="0"/>
              <a:t>例</a:t>
            </a:r>
            <a:r>
              <a:rPr lang="en-US" altLang="ja-JP" sz="2000" dirty="0" smtClean="0"/>
              <a:t>1) </a:t>
            </a:r>
            <a:r>
              <a:rPr lang="en-US" altLang="ja-JP" sz="2000" i="1" dirty="0" smtClean="0"/>
              <a:t>θ</a:t>
            </a:r>
            <a:r>
              <a:rPr lang="ja-JP" altLang="en-US" sz="2000" dirty="0" smtClean="0"/>
              <a:t>回転し</a:t>
            </a:r>
            <a:r>
              <a:rPr lang="en-US" altLang="ja-JP" sz="2000" dirty="0" smtClean="0"/>
              <a:t>, </a:t>
            </a:r>
            <a:r>
              <a:rPr lang="ja-JP" altLang="en-US" sz="2000" dirty="0" smtClean="0"/>
              <a:t>さらに</a:t>
            </a:r>
            <a:r>
              <a:rPr lang="en-US" altLang="ja-JP" sz="2000" dirty="0" smtClean="0"/>
              <a:t>x</a:t>
            </a:r>
            <a:r>
              <a:rPr lang="ja-JP" altLang="en-US" sz="2000" dirty="0" smtClean="0"/>
              <a:t>軸方向に </a:t>
            </a:r>
            <a:r>
              <a:rPr lang="en-US" altLang="ja-JP" sz="2000" i="1" dirty="0" smtClean="0">
                <a:latin typeface="Times New Roman" panose="02020603050405020304" pitchFamily="18" charset="0"/>
                <a:cs typeface="Times New Roman" panose="02020603050405020304" pitchFamily="18" charset="0"/>
              </a:rPr>
              <a:t>a </a:t>
            </a:r>
            <a:r>
              <a:rPr lang="ja-JP" altLang="en-US" sz="2000" dirty="0" smtClean="0"/>
              <a:t>倍に拡大</a:t>
            </a:r>
            <a:endParaRPr lang="en-US" altLang="ja-JP" sz="2000" dirty="0" smtClean="0"/>
          </a:p>
          <a:p>
            <a:pPr>
              <a:lnSpc>
                <a:spcPct val="100000"/>
              </a:lnSpc>
              <a:spcBef>
                <a:spcPts val="600"/>
              </a:spcBef>
            </a:pPr>
            <a:r>
              <a:rPr kumimoji="1" lang="ja-JP" altLang="en-US" sz="2000" dirty="0" smtClean="0"/>
              <a:t>例</a:t>
            </a:r>
            <a:r>
              <a:rPr kumimoji="1" lang="en-US" altLang="ja-JP" sz="2000" dirty="0" smtClean="0"/>
              <a:t>2) x</a:t>
            </a:r>
            <a:r>
              <a:rPr kumimoji="1" lang="ja-JP" altLang="en-US" sz="2000" dirty="0" smtClean="0"/>
              <a:t>軸方向に</a:t>
            </a:r>
            <a:r>
              <a:rPr kumimoji="1" lang="en-US" altLang="ja-JP" sz="2000" dirty="0" smtClean="0"/>
              <a:t>45</a:t>
            </a:r>
            <a:r>
              <a:rPr kumimoji="1" lang="ja-JP" altLang="en-US" sz="2000" dirty="0" smtClean="0"/>
              <a:t>度せん断し，さらに</a:t>
            </a:r>
            <a:r>
              <a:rPr kumimoji="1" lang="en-US" altLang="ja-JP" sz="2000" dirty="0" smtClean="0"/>
              <a:t>45</a:t>
            </a:r>
            <a:r>
              <a:rPr kumimoji="1" lang="ja-JP" altLang="en-US" sz="2000" dirty="0" smtClean="0"/>
              <a:t>度回転</a:t>
            </a:r>
            <a:endParaRPr kumimoji="1" lang="en-US" altLang="ja-JP" sz="2000" dirty="0" smtClean="0"/>
          </a:p>
          <a:p>
            <a:pPr marL="457200" lvl="1" indent="0">
              <a:lnSpc>
                <a:spcPct val="100000"/>
              </a:lnSpc>
              <a:spcBef>
                <a:spcPts val="600"/>
              </a:spcBef>
              <a:buNone/>
            </a:pPr>
            <a:r>
              <a:rPr kumimoji="1" lang="en-US" altLang="ja-JP" sz="2000" dirty="0" smtClean="0">
                <a:sym typeface="Wingdings" panose="05000000000000000000" pitchFamily="2" charset="2"/>
              </a:rPr>
              <a:t> </a:t>
            </a:r>
            <a:r>
              <a:rPr lang="ja-JP" altLang="en-US" b="1" dirty="0" smtClean="0">
                <a:sym typeface="Wingdings" panose="05000000000000000000" pitchFamily="2" charset="2"/>
              </a:rPr>
              <a:t>複数の連続した変換はひとつの線形変換で表現できる</a:t>
            </a:r>
            <a:endParaRPr kumimoji="1" lang="ja-JP" altLang="en-US" b="1" dirty="0"/>
          </a:p>
        </p:txBody>
      </p:sp>
      <p:grpSp>
        <p:nvGrpSpPr>
          <p:cNvPr id="41" name="グループ化 40"/>
          <p:cNvGrpSpPr/>
          <p:nvPr/>
        </p:nvGrpSpPr>
        <p:grpSpPr>
          <a:xfrm>
            <a:off x="639424" y="2900425"/>
            <a:ext cx="10088088" cy="2456685"/>
            <a:chOff x="93620" y="4218862"/>
            <a:chExt cx="10088088" cy="2456685"/>
          </a:xfrm>
        </p:grpSpPr>
        <p:pic>
          <p:nvPicPr>
            <p:cNvPr id="4" name="図 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800000">
              <a:off x="3834606" y="4948605"/>
              <a:ext cx="1207111" cy="1207111"/>
            </a:xfrm>
            <a:prstGeom prst="rect">
              <a:avLst/>
            </a:prstGeom>
          </p:spPr>
        </p:pic>
        <p:cxnSp>
          <p:nvCxnSpPr>
            <p:cNvPr id="5" name="直線矢印コネクタ 4"/>
            <p:cNvCxnSpPr/>
            <p:nvPr/>
          </p:nvCxnSpPr>
          <p:spPr>
            <a:xfrm>
              <a:off x="310850" y="6376632"/>
              <a:ext cx="1601778"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457698" y="4429609"/>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正方形/長方形 6"/>
                <p:cNvSpPr/>
                <p:nvPr/>
              </p:nvSpPr>
              <p:spPr>
                <a:xfrm>
                  <a:off x="1704084" y="6284502"/>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1704084" y="6284502"/>
                  <a:ext cx="316547" cy="353839"/>
                </a:xfrm>
                <a:prstGeom prst="rect">
                  <a:avLst/>
                </a:prstGeom>
                <a:blipFill rotWithShape="0">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93620" y="4218862"/>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93620" y="4218862"/>
                  <a:ext cx="472950"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487352" y="5149889"/>
              <a:ext cx="1207111" cy="1207111"/>
            </a:xfrm>
            <a:prstGeom prst="rect">
              <a:avLst/>
            </a:prstGeom>
          </p:spPr>
        </p:pic>
        <mc:AlternateContent xmlns:mc="http://schemas.openxmlformats.org/markup-compatibility/2006" xmlns:a14="http://schemas.microsoft.com/office/drawing/2010/main">
          <mc:Choice Requires="a14">
            <p:sp>
              <p:nvSpPr>
                <p:cNvPr id="10" name="正方形/長方形 9"/>
                <p:cNvSpPr/>
                <p:nvPr/>
              </p:nvSpPr>
              <p:spPr>
                <a:xfrm>
                  <a:off x="1663472" y="4875857"/>
                  <a:ext cx="38023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i="0" smtClean="0">
                            <a:solidFill>
                              <a:schemeClr val="tx1"/>
                            </a:solidFill>
                            <a:latin typeface="Cambria Math" panose="02040503050406030204" pitchFamily="18" charset="0"/>
                          </a:rPr>
                          <m:t>𝐱</m:t>
                        </m:r>
                      </m:oMath>
                    </m:oMathPara>
                  </a14:m>
                  <a:endParaRPr lang="ja-JP" altLang="en-US" sz="2000" b="1" dirty="0">
                    <a:solidFill>
                      <a:schemeClr val="tx1"/>
                    </a:solidFill>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663472" y="4875857"/>
                  <a:ext cx="380232" cy="400110"/>
                </a:xfrm>
                <a:prstGeom prst="rect">
                  <a:avLst/>
                </a:prstGeom>
                <a:blipFill rotWithShape="0">
                  <a:blip r:embed="rId6"/>
                  <a:stretch>
                    <a:fillRect/>
                  </a:stretch>
                </a:blipFill>
              </p:spPr>
              <p:txBody>
                <a:bodyPr/>
                <a:lstStyle/>
                <a:p>
                  <a:r>
                    <a:rPr lang="ja-JP" altLang="en-US">
                      <a:noFill/>
                    </a:rPr>
                    <a:t> </a:t>
                  </a:r>
                </a:p>
              </p:txBody>
            </p:sp>
          </mc:Fallback>
        </mc:AlternateContent>
        <p:sp>
          <p:nvSpPr>
            <p:cNvPr id="11" name="円/楕円 10"/>
            <p:cNvSpPr/>
            <p:nvPr/>
          </p:nvSpPr>
          <p:spPr>
            <a:xfrm>
              <a:off x="1670084" y="5123855"/>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738007" y="6425778"/>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cxnSp>
          <p:nvCxnSpPr>
            <p:cNvPr id="14" name="直線矢印コネクタ 13"/>
            <p:cNvCxnSpPr/>
            <p:nvPr/>
          </p:nvCxnSpPr>
          <p:spPr>
            <a:xfrm>
              <a:off x="3613689" y="6376632"/>
              <a:ext cx="202921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212871" y="4429609"/>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5575141" y="6284502"/>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5575141" y="6284502"/>
                  <a:ext cx="316547" cy="353839"/>
                </a:xfrm>
                <a:prstGeom prst="rect">
                  <a:avLst/>
                </a:prstGeom>
                <a:blipFill rotWithShape="0">
                  <a:blip r:embed="rId7"/>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833429" y="4218862"/>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833429" y="4218862"/>
                  <a:ext cx="472950"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18" name="円/楕円 17"/>
            <p:cNvSpPr/>
            <p:nvPr/>
          </p:nvSpPr>
          <p:spPr>
            <a:xfrm>
              <a:off x="4625409" y="4705430"/>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右矢印 19"/>
            <p:cNvSpPr/>
            <p:nvPr/>
          </p:nvSpPr>
          <p:spPr>
            <a:xfrm>
              <a:off x="1862357" y="5217084"/>
              <a:ext cx="1625982"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弧 20"/>
            <p:cNvSpPr/>
            <p:nvPr/>
          </p:nvSpPr>
          <p:spPr>
            <a:xfrm rot="1821516">
              <a:off x="4398559" y="6110075"/>
              <a:ext cx="327660" cy="327660"/>
            </a:xfrm>
            <a:prstGeom prst="arc">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4692591" y="6032812"/>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𝜃</m:t>
                        </m:r>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4692591" y="6032812"/>
                  <a:ext cx="374140"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1859159" y="4402726"/>
                  <a:ext cx="1496435" cy="78111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𝐀</m:t>
                        </m:r>
                      </m:oMath>
                    </m:oMathPara>
                  </a14:m>
                  <a:endParaRPr lang="en-US" altLang="ja-JP" sz="1400" b="1"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m>
                              <m:mPr>
                                <m:mcs>
                                  <m:mc>
                                    <m:mcPr>
                                      <m:count m:val="2"/>
                                      <m:mcJc m:val="center"/>
                                    </m:mcPr>
                                  </m:mc>
                                </m:mcs>
                                <m:ctrlPr>
                                  <a:rPr lang="en-US" altLang="ja-JP" sz="1400" i="1">
                                    <a:latin typeface="Cambria Math" panose="02040503050406030204" pitchFamily="18" charset="0"/>
                                  </a:rPr>
                                </m:ctrlPr>
                              </m:mPr>
                              <m:mr>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cos</m:t>
                                      </m:r>
                                    </m:fName>
                                    <m:e>
                                      <m:r>
                                        <a:rPr lang="en-US" altLang="ja-JP" sz="1400" i="1">
                                          <a:latin typeface="Cambria Math" panose="02040503050406030204" pitchFamily="18" charset="0"/>
                                        </a:rPr>
                                        <m:t>𝜃</m:t>
                                      </m:r>
                                    </m:e>
                                  </m:func>
                                </m:e>
                                <m:e>
                                  <m:r>
                                    <a:rPr lang="en-US" altLang="ja-JP" sz="1400" i="1">
                                      <a:latin typeface="Cambria Math" panose="02040503050406030204" pitchFamily="18" charset="0"/>
                                    </a:rPr>
                                    <m:t>−</m:t>
                                  </m:r>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sin</m:t>
                                      </m:r>
                                    </m:fName>
                                    <m:e>
                                      <m:r>
                                        <a:rPr lang="en-US" altLang="ja-JP" sz="1400" i="1">
                                          <a:latin typeface="Cambria Math" panose="02040503050406030204" pitchFamily="18" charset="0"/>
                                        </a:rPr>
                                        <m:t>𝜃</m:t>
                                      </m:r>
                                    </m:e>
                                  </m:func>
                                </m:e>
                              </m:mr>
                              <m:mr>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sin</m:t>
                                      </m:r>
                                    </m:fName>
                                    <m:e>
                                      <m:r>
                                        <a:rPr lang="en-US" altLang="ja-JP" sz="1400" i="1">
                                          <a:latin typeface="Cambria Math" panose="02040503050406030204" pitchFamily="18" charset="0"/>
                                        </a:rPr>
                                        <m:t>𝜃</m:t>
                                      </m:r>
                                    </m:e>
                                  </m:func>
                                </m:e>
                                <m:e>
                                  <m:func>
                                    <m:funcPr>
                                      <m:ctrlPr>
                                        <a:rPr lang="en-US" altLang="ja-JP" sz="1400" i="1">
                                          <a:latin typeface="Cambria Math" panose="02040503050406030204" pitchFamily="18" charset="0"/>
                                        </a:rPr>
                                      </m:ctrlPr>
                                    </m:funcPr>
                                    <m:fName>
                                      <m:r>
                                        <m:rPr>
                                          <m:sty m:val="p"/>
                                        </m:rPr>
                                        <a:rPr lang="en-US" altLang="ja-JP" sz="1400">
                                          <a:latin typeface="Cambria Math" panose="02040503050406030204" pitchFamily="18" charset="0"/>
                                        </a:rPr>
                                        <m:t>cos</m:t>
                                      </m:r>
                                    </m:fName>
                                    <m:e>
                                      <m:r>
                                        <a:rPr lang="en-US" altLang="ja-JP" sz="1400" i="1">
                                          <a:latin typeface="Cambria Math" panose="02040503050406030204" pitchFamily="18" charset="0"/>
                                        </a:rPr>
                                        <m:t>𝜃</m:t>
                                      </m:r>
                                    </m:e>
                                  </m:func>
                                </m:e>
                              </m:mr>
                            </m:m>
                          </m:e>
                        </m:d>
                      </m:oMath>
                    </m:oMathPara>
                  </a14:m>
                  <a:endParaRPr lang="ja-JP" altLang="en-US" sz="14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1859159" y="4402726"/>
                  <a:ext cx="1496435" cy="781111"/>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4470967" y="4414395"/>
                  <a:ext cx="5132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smtClean="0">
                            <a:latin typeface="Cambria Math" panose="02040503050406030204" pitchFamily="18" charset="0"/>
                          </a:rPr>
                          <m:t>𝐀</m:t>
                        </m:r>
                        <m:r>
                          <a:rPr lang="en-US" altLang="ja-JP" b="1" i="0" smtClean="0">
                            <a:latin typeface="Cambria Math" panose="02040503050406030204" pitchFamily="18" charset="0"/>
                          </a:rPr>
                          <m:t>𝐱</m:t>
                        </m:r>
                      </m:oMath>
                    </m:oMathPara>
                  </a14:m>
                  <a:endParaRPr lang="en-US" altLang="ja-JP" sz="1200" b="1" dirty="0">
                    <a:latin typeface="Cambria Math" panose="02040503050406030204" pitchFamily="18" charset="0"/>
                  </a:endParaRPr>
                </a:p>
              </p:txBody>
            </p:sp>
          </mc:Choice>
          <mc:Fallback xmlns="">
            <p:sp>
              <p:nvSpPr>
                <p:cNvPr id="25" name="正方形/長方形 24"/>
                <p:cNvSpPr>
                  <a:spLocks noRot="1" noChangeAspect="1" noMove="1" noResize="1" noEditPoints="1" noAdjustHandles="1" noChangeArrowheads="1" noChangeShapeType="1" noTextEdit="1"/>
                </p:cNvSpPr>
                <p:nvPr/>
              </p:nvSpPr>
              <p:spPr>
                <a:xfrm>
                  <a:off x="4470967" y="4414395"/>
                  <a:ext cx="513282" cy="369332"/>
                </a:xfrm>
                <a:prstGeom prst="rect">
                  <a:avLst/>
                </a:prstGeom>
                <a:blipFill rotWithShape="0">
                  <a:blip r:embed="rId11"/>
                  <a:stretch>
                    <a:fillRect/>
                  </a:stretch>
                </a:blipFill>
              </p:spPr>
              <p:txBody>
                <a:bodyPr/>
                <a:lstStyle/>
                <a:p>
                  <a:r>
                    <a:rPr lang="ja-JP" altLang="en-US">
                      <a:noFill/>
                    </a:rPr>
                    <a:t> </a:t>
                  </a:r>
                </a:p>
              </p:txBody>
            </p:sp>
          </mc:Fallback>
        </mc:AlternateContent>
        <p:sp>
          <p:nvSpPr>
            <p:cNvPr id="26" name="右矢印 25"/>
            <p:cNvSpPr/>
            <p:nvPr/>
          </p:nvSpPr>
          <p:spPr>
            <a:xfrm>
              <a:off x="5687270" y="5217084"/>
              <a:ext cx="1245158" cy="5889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7" name="正方形/長方形 26"/>
                <p:cNvSpPr/>
                <p:nvPr/>
              </p:nvSpPr>
              <p:spPr>
                <a:xfrm>
                  <a:off x="5876202" y="4402726"/>
                  <a:ext cx="783484" cy="7593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i="0" smtClean="0">
                            <a:latin typeface="Cambria Math" panose="02040503050406030204" pitchFamily="18" charset="0"/>
                          </a:rPr>
                          <m:t>𝐁</m:t>
                        </m:r>
                      </m:oMath>
                    </m:oMathPara>
                  </a14:m>
                  <a:endParaRPr lang="en-US" altLang="ja-JP" sz="1400" b="1"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m>
                              <m:mPr>
                                <m:mcs>
                                  <m:mc>
                                    <m:mcPr>
                                      <m:count m:val="2"/>
                                      <m:mcJc m:val="center"/>
                                    </m:mcPr>
                                  </m:mc>
                                </m:mcs>
                                <m:ctrlPr>
                                  <a:rPr lang="en-US" altLang="ja-JP" sz="1400" i="1">
                                    <a:latin typeface="Cambria Math" panose="02040503050406030204" pitchFamily="18" charset="0"/>
                                  </a:rPr>
                                </m:ctrlPr>
                              </m:mPr>
                              <m:mr>
                                <m:e>
                                  <m:r>
                                    <a:rPr lang="en-US" altLang="ja-JP" sz="1400" b="0" i="1" smtClean="0">
                                      <a:latin typeface="Cambria Math" panose="02040503050406030204" pitchFamily="18" charset="0"/>
                                    </a:rPr>
                                    <m:t>𝑎</m:t>
                                  </m:r>
                                </m:e>
                                <m:e>
                                  <m:r>
                                    <a:rPr lang="en-US" altLang="ja-JP" sz="1400" b="0" i="1" smtClean="0">
                                      <a:latin typeface="Cambria Math" panose="02040503050406030204" pitchFamily="18" charset="0"/>
                                    </a:rPr>
                                    <m:t>0</m:t>
                                  </m:r>
                                </m:e>
                              </m:mr>
                              <m:mr>
                                <m:e>
                                  <m:r>
                                    <a:rPr lang="en-US" altLang="ja-JP" sz="1400" b="0" i="1" smtClean="0">
                                      <a:latin typeface="Cambria Math" panose="02040503050406030204" pitchFamily="18" charset="0"/>
                                    </a:rPr>
                                    <m:t>0</m:t>
                                  </m:r>
                                </m:e>
                                <m:e>
                                  <m:r>
                                    <a:rPr lang="en-US" altLang="ja-JP" sz="1400" b="0" i="1" smtClean="0">
                                      <a:latin typeface="Cambria Math" panose="02040503050406030204" pitchFamily="18" charset="0"/>
                                    </a:rPr>
                                    <m:t>1</m:t>
                                  </m:r>
                                </m:e>
                              </m:mr>
                            </m:m>
                          </m:e>
                        </m:d>
                      </m:oMath>
                    </m:oMathPara>
                  </a14:m>
                  <a:endParaRPr lang="ja-JP" altLang="en-US" sz="1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5876202" y="4402726"/>
                  <a:ext cx="783484" cy="759375"/>
                </a:xfrm>
                <a:prstGeom prst="rect">
                  <a:avLst/>
                </a:prstGeom>
                <a:blipFill rotWithShape="0">
                  <a:blip r:embed="rId12"/>
                  <a:stretch>
                    <a:fillRect/>
                  </a:stretch>
                </a:blipFill>
              </p:spPr>
              <p:txBody>
                <a:bodyPr/>
                <a:lstStyle/>
                <a:p>
                  <a:r>
                    <a:rPr lang="ja-JP" altLang="en-US">
                      <a:noFill/>
                    </a:rPr>
                    <a:t> </a:t>
                  </a:r>
                </a:p>
              </p:txBody>
            </p:sp>
          </mc:Fallback>
        </mc:AlternateContent>
        <p:pic>
          <p:nvPicPr>
            <p:cNvPr id="31" name="図 30"/>
            <p:cNvPicPr>
              <a:picLocks noChangeAspect="1"/>
            </p:cNvPicPr>
            <p:nvPr/>
          </p:nvPicPr>
          <p:blipFill rotWithShape="1">
            <a:blip r:embed="rId13"/>
            <a:srcRect l="62427" b="11339"/>
            <a:stretch/>
          </p:blipFill>
          <p:spPr>
            <a:xfrm>
              <a:off x="7037541" y="4737152"/>
              <a:ext cx="3144167" cy="1724269"/>
            </a:xfrm>
            <a:prstGeom prst="rect">
              <a:avLst/>
            </a:prstGeom>
          </p:spPr>
        </p:pic>
        <p:cxnSp>
          <p:nvCxnSpPr>
            <p:cNvPr id="33" name="直線矢印コネクタ 32"/>
            <p:cNvCxnSpPr/>
            <p:nvPr/>
          </p:nvCxnSpPr>
          <p:spPr>
            <a:xfrm>
              <a:off x="7597905" y="6376632"/>
              <a:ext cx="202921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4" name="直線矢印コネクタ 33"/>
            <p:cNvCxnSpPr/>
            <p:nvPr/>
          </p:nvCxnSpPr>
          <p:spPr>
            <a:xfrm flipV="1">
              <a:off x="8197087" y="4429609"/>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正方形/長方形 34"/>
                <p:cNvSpPr/>
                <p:nvPr/>
              </p:nvSpPr>
              <p:spPr>
                <a:xfrm>
                  <a:off x="9559357" y="6284502"/>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9559357" y="6284502"/>
                  <a:ext cx="316547" cy="353839"/>
                </a:xfrm>
                <a:prstGeom prst="rect">
                  <a:avLst/>
                </a:prstGeom>
                <a:blipFill rotWithShape="0">
                  <a:blip r:embed="rId1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7817645" y="4218862"/>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17645" y="4218862"/>
                  <a:ext cx="472950" cy="523220"/>
                </a:xfrm>
                <a:prstGeom prst="rect">
                  <a:avLst/>
                </a:prstGeom>
                <a:blipFill rotWithShape="0">
                  <a:blip r:embed="rId15"/>
                  <a:stretch>
                    <a:fillRect/>
                  </a:stretch>
                </a:blipFill>
              </p:spPr>
              <p:txBody>
                <a:bodyPr/>
                <a:lstStyle/>
                <a:p>
                  <a:r>
                    <a:rPr lang="ja-JP" altLang="en-US">
                      <a:noFill/>
                    </a:rPr>
                    <a:t> </a:t>
                  </a:r>
                </a:p>
              </p:txBody>
            </p:sp>
          </mc:Fallback>
        </mc:AlternateContent>
        <p:sp>
          <p:nvSpPr>
            <p:cNvPr id="37" name="円/楕円 36"/>
            <p:cNvSpPr/>
            <p:nvPr/>
          </p:nvSpPr>
          <p:spPr>
            <a:xfrm>
              <a:off x="9005944" y="4705430"/>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正方形/長方形 39"/>
                <p:cNvSpPr/>
                <p:nvPr/>
              </p:nvSpPr>
              <p:spPr>
                <a:xfrm>
                  <a:off x="8851502" y="4414395"/>
                  <a:ext cx="66717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𝐁</m:t>
                        </m:r>
                        <m:r>
                          <a:rPr lang="en-US" altLang="ja-JP" b="1" smtClean="0">
                            <a:latin typeface="Cambria Math" panose="02040503050406030204" pitchFamily="18" charset="0"/>
                          </a:rPr>
                          <m:t>𝐀</m:t>
                        </m:r>
                        <m:r>
                          <a:rPr lang="en-US" altLang="ja-JP" b="1" i="0" smtClean="0">
                            <a:latin typeface="Cambria Math" panose="02040503050406030204" pitchFamily="18" charset="0"/>
                          </a:rPr>
                          <m:t>𝐱</m:t>
                        </m:r>
                      </m:oMath>
                    </m:oMathPara>
                  </a14:m>
                  <a:endParaRPr lang="en-US" altLang="ja-JP" sz="1200" b="1" dirty="0">
                    <a:latin typeface="Cambria Math" panose="02040503050406030204" pitchFamily="18" charset="0"/>
                  </a:endParaRPr>
                </a:p>
              </p:txBody>
            </p:sp>
          </mc:Choice>
          <mc:Fallback xmlns="">
            <p:sp>
              <p:nvSpPr>
                <p:cNvPr id="40" name="正方形/長方形 39"/>
                <p:cNvSpPr>
                  <a:spLocks noRot="1" noChangeAspect="1" noMove="1" noResize="1" noEditPoints="1" noAdjustHandles="1" noChangeArrowheads="1" noChangeShapeType="1" noTextEdit="1"/>
                </p:cNvSpPr>
                <p:nvPr/>
              </p:nvSpPr>
              <p:spPr>
                <a:xfrm>
                  <a:off x="8851502" y="4414395"/>
                  <a:ext cx="667170" cy="369332"/>
                </a:xfrm>
                <a:prstGeom prst="rect">
                  <a:avLst/>
                </a:prstGeom>
                <a:blipFill rotWithShape="0">
                  <a:blip r:embed="rId16"/>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2" name="正方形/長方形 41"/>
              <p:cNvSpPr/>
              <p:nvPr/>
            </p:nvSpPr>
            <p:spPr>
              <a:xfrm>
                <a:off x="875899" y="5877916"/>
                <a:ext cx="10605660" cy="636585"/>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この２ステップの変換は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000" b="1" i="0" smtClean="0">
                        <a:latin typeface="Cambria Math" panose="02040503050406030204" pitchFamily="18" charset="0"/>
                      </a:rPr>
                      <m:t>𝐂</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𝐁𝐀</m:t>
                    </m:r>
                    <m:r>
                      <a:rPr lang="en-US" altLang="ja-JP" sz="2000" b="1" i="0"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b="0" i="1" smtClean="0">
                                  <a:latin typeface="Cambria Math" panose="02040503050406030204" pitchFamily="18" charset="0"/>
                                </a:rPr>
                                <m:t>𝑎</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e>
                            <m:e>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a:rPr lang="en-US" altLang="ja-JP" sz="2000" b="0" i="1" smtClean="0">
                                      <a:latin typeface="Cambria Math" panose="02040503050406030204" pitchFamily="18" charset="0"/>
                                    </a:rPr>
                                    <m:t>𝑎</m:t>
                                  </m:r>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e>
                          </m:mr>
                          <m:mr>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e>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というひとつの線形変換とみなせる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正方形/長方形 41"/>
              <p:cNvSpPr>
                <a:spLocks noRot="1" noChangeAspect="1" noMove="1" noResize="1" noEditPoints="1" noAdjustHandles="1" noChangeArrowheads="1" noChangeShapeType="1" noTextEdit="1"/>
              </p:cNvSpPr>
              <p:nvPr/>
            </p:nvSpPr>
            <p:spPr>
              <a:xfrm>
                <a:off x="875899" y="5877916"/>
                <a:ext cx="10605660" cy="636585"/>
              </a:xfrm>
              <a:prstGeom prst="rect">
                <a:avLst/>
              </a:prstGeom>
              <a:blipFill rotWithShape="0">
                <a:blip r:embed="rId17"/>
                <a:stretch>
                  <a:fillRect l="-633" b="-95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018048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ちょっと蛇足ですが</a:t>
            </a:r>
            <a:r>
              <a:rPr kumimoji="1" lang="ja-JP" altLang="en-US" sz="3600" dirty="0" err="1" smtClean="0"/>
              <a:t>。。。</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200" y="1262079"/>
                <a:ext cx="9760858" cy="5399978"/>
              </a:xfrm>
            </p:spPr>
            <p:txBody>
              <a:bodyPr>
                <a:normAutofit/>
              </a:bodyPr>
              <a:lstStyle/>
              <a:p>
                <a:pPr>
                  <a:lnSpc>
                    <a:spcPct val="100000"/>
                  </a:lnSpc>
                  <a:spcBef>
                    <a:spcPts val="1200"/>
                  </a:spcBef>
                </a:pPr>
                <a:r>
                  <a:rPr lang="ja-JP" altLang="en-US" sz="2000" dirty="0" smtClean="0"/>
                  <a:t>角度 </a:t>
                </a:r>
                <a14:m>
                  <m:oMath xmlns:m="http://schemas.openxmlformats.org/officeDocument/2006/math">
                    <m:r>
                      <a:rPr lang="en-US" altLang="ja-JP" sz="2000" i="1">
                        <a:latin typeface="Cambria Math" panose="02040503050406030204" pitchFamily="18" charset="0"/>
                      </a:rPr>
                      <m:t>𝜃</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𝜙</m:t>
                    </m:r>
                  </m:oMath>
                </a14:m>
                <a:r>
                  <a:rPr kumimoji="1" lang="ja-JP" altLang="en-US" sz="2000" dirty="0" smtClean="0"/>
                  <a:t> 回転する回転行列は </a:t>
                </a:r>
                <a14:m>
                  <m:oMath xmlns:m="http://schemas.openxmlformats.org/officeDocument/2006/math">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d>
                                    <m:dPr>
                                      <m:ctrlPr>
                                        <a:rPr lang="en-US" altLang="ja-JP" sz="1800" b="0" i="1" smtClean="0">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e>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m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mr>
                        </m:m>
                      </m:e>
                    </m:d>
                  </m:oMath>
                </a14:m>
                <a:r>
                  <a:rPr kumimoji="1" lang="ja-JP" altLang="en-US" sz="1800" dirty="0" smtClean="0"/>
                  <a:t> </a:t>
                </a:r>
                <a:r>
                  <a:rPr lang="ja-JP" altLang="en-US" sz="2000" dirty="0" smtClean="0"/>
                  <a:t>と定義される</a:t>
                </a:r>
                <a:endParaRPr kumimoji="1" lang="en-US" altLang="ja-JP" sz="2000" dirty="0"/>
              </a:p>
              <a:p>
                <a:pPr>
                  <a:lnSpc>
                    <a:spcPct val="100000"/>
                  </a:lnSpc>
                  <a:spcBef>
                    <a:spcPts val="1200"/>
                  </a:spcBef>
                </a:pPr>
                <a:r>
                  <a:rPr lang="ja-JP" altLang="en-US" sz="2000" dirty="0" smtClean="0"/>
                  <a:t>一方 </a:t>
                </a:r>
                <a14:m>
                  <m:oMath xmlns:m="http://schemas.openxmlformats.org/officeDocument/2006/math">
                    <m:r>
                      <a:rPr lang="en-US" altLang="ja-JP" sz="2000" i="1">
                        <a:latin typeface="Cambria Math" panose="02040503050406030204" pitchFamily="18" charset="0"/>
                      </a:rPr>
                      <m:t>𝜃</m:t>
                    </m:r>
                  </m:oMath>
                </a14:m>
                <a:r>
                  <a:rPr lang="ja-JP" altLang="en-US" sz="2000" dirty="0" smtClean="0"/>
                  <a:t>回転してから </a:t>
                </a:r>
                <a14:m>
                  <m:oMath xmlns:m="http://schemas.openxmlformats.org/officeDocument/2006/math">
                    <m:r>
                      <a:rPr lang="en-US" altLang="ja-JP" sz="2000" i="1">
                        <a:latin typeface="Cambria Math" panose="02040503050406030204" pitchFamily="18" charset="0"/>
                      </a:rPr>
                      <m:t>𝜙</m:t>
                    </m:r>
                  </m:oMath>
                </a14:m>
                <a:r>
                  <a:rPr kumimoji="1" lang="ja-JP" altLang="en-US" sz="2000" dirty="0" smtClean="0"/>
                  <a:t>回転しても同じことなので，</a:t>
                </a:r>
                <a:endParaRPr kumimoji="1" lang="en-US" altLang="ja-JP" sz="2000" dirty="0" smtClean="0"/>
              </a:p>
              <a:p>
                <a:pPr marL="0" indent="0">
                  <a:lnSpc>
                    <a:spcPct val="100000"/>
                  </a:lnSpc>
                  <a:spcBef>
                    <a:spcPts val="1200"/>
                  </a:spcBef>
                  <a:buNone/>
                </a:pPr>
                <a14:m>
                  <m:oMath xmlns:m="http://schemas.openxmlformats.org/officeDocument/2006/math">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e>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m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mr>
                        </m:m>
                      </m:e>
                    </m:d>
                    <m:r>
                      <a:rPr lang="en-US" altLang="ja-JP" sz="1800" b="0" i="1" smtClean="0">
                        <a:latin typeface="Cambria Math" panose="02040503050406030204" pitchFamily="18" charset="0"/>
                      </a:rPr>
                      <m:t>=</m:t>
                    </m:r>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𝜃</m:t>
                                  </m:r>
                                </m:e>
                              </m:func>
                            </m:e>
                            <m:e>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𝜃</m:t>
                                  </m:r>
                                </m:e>
                              </m:func>
                            </m:e>
                          </m:m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𝜃</m:t>
                                  </m:r>
                                </m:e>
                              </m:func>
                            </m:e>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𝜃</m:t>
                                  </m:r>
                                </m:e>
                              </m:func>
                            </m:e>
                          </m:mr>
                        </m:m>
                      </m:e>
                    </m:d>
                    <m:d>
                      <m:dPr>
                        <m:ctrlPr>
                          <a:rPr lang="en-US" altLang="ja-JP" sz="1800" b="0" i="1" smtClean="0">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𝜙</m:t>
                                  </m:r>
                                </m:e>
                              </m:func>
                            </m:e>
                            <m:e>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𝜙</m:t>
                                  </m:r>
                                </m:e>
                              </m:func>
                            </m:e>
                          </m:m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𝜙</m:t>
                                  </m:r>
                                </m:e>
                              </m:func>
                            </m:e>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𝜙</m:t>
                                  </m:r>
                                </m:e>
                              </m:func>
                            </m:e>
                          </m:mr>
                        </m:m>
                      </m:e>
                    </m:d>
                  </m:oMath>
                </a14:m>
                <a:r>
                  <a:rPr kumimoji="1" lang="en-US" altLang="ja-JP" sz="1800" dirty="0" smtClean="0"/>
                  <a:t> </a:t>
                </a:r>
              </a:p>
              <a:p>
                <a:pPr marL="0" indent="0">
                  <a:lnSpc>
                    <a:spcPct val="100000"/>
                  </a:lnSpc>
                  <a:spcBef>
                    <a:spcPts val="1200"/>
                  </a:spcBef>
                  <a:buNone/>
                </a:pPr>
                <a:r>
                  <a:rPr lang="ja-JP" altLang="en-US" sz="2000" dirty="0" smtClean="0"/>
                  <a:t>この右辺を</a:t>
                </a:r>
                <a:r>
                  <a:rPr lang="ja-JP" altLang="en-US" sz="2000" dirty="0"/>
                  <a:t>整理</a:t>
                </a:r>
                <a:r>
                  <a:rPr lang="ja-JP" altLang="en-US" sz="2000" dirty="0" smtClean="0"/>
                  <a:t>すると</a:t>
                </a:r>
                <a:endParaRPr lang="en-US" altLang="ja-JP" sz="2000" dirty="0" smtClean="0"/>
              </a:p>
              <a:p>
                <a:pPr marL="0" indent="0">
                  <a:lnSpc>
                    <a:spcPct val="100000"/>
                  </a:lnSpc>
                  <a:spcBef>
                    <a:spcPts val="1200"/>
                  </a:spcBef>
                  <a:buNone/>
                </a:pPr>
                <a14:m>
                  <m:oMath xmlns:m="http://schemas.openxmlformats.org/officeDocument/2006/math">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e>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m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d>
                                    <m:dPr>
                                      <m:ctrlPr>
                                        <a:rPr lang="en-US" altLang="ja-JP" sz="1800" i="1">
                                          <a:latin typeface="Cambria Math" panose="02040503050406030204" pitchFamily="18" charset="0"/>
                                        </a:rPr>
                                      </m:ctrlPr>
                                    </m:dPr>
                                    <m:e>
                                      <m:r>
                                        <a:rPr lang="en-US" altLang="ja-JP" sz="1800" i="1">
                                          <a:latin typeface="Cambria Math" panose="02040503050406030204" pitchFamily="18" charset="0"/>
                                        </a:rPr>
                                        <m:t>𝜃</m:t>
                                      </m:r>
                                      <m:r>
                                        <a:rPr lang="en-US" altLang="ja-JP" sz="1800" i="1">
                                          <a:latin typeface="Cambria Math" panose="02040503050406030204" pitchFamily="18" charset="0"/>
                                        </a:rPr>
                                        <m:t>+</m:t>
                                      </m:r>
                                      <m:r>
                                        <a:rPr lang="en-US" altLang="ja-JP" sz="1800" i="1">
                                          <a:latin typeface="Cambria Math" panose="02040503050406030204" pitchFamily="18" charset="0"/>
                                        </a:rPr>
                                        <m:t>𝜙</m:t>
                                      </m:r>
                                    </m:e>
                                  </m:d>
                                </m:e>
                              </m:func>
                            </m:e>
                          </m:mr>
                        </m:m>
                      </m:e>
                    </m:d>
                    <m:r>
                      <a:rPr lang="en-US" altLang="ja-JP" sz="1800" i="1">
                        <a:latin typeface="Cambria Math" panose="02040503050406030204" pitchFamily="18" charset="0"/>
                      </a:rPr>
                      <m:t>=</m:t>
                    </m:r>
                    <m:d>
                      <m:dPr>
                        <m:ctrlPr>
                          <a:rPr lang="en-US" altLang="ja-JP" sz="1800" i="1">
                            <a:latin typeface="Cambria Math" panose="02040503050406030204" pitchFamily="18" charset="0"/>
                          </a:rPr>
                        </m:ctrlPr>
                      </m:dPr>
                      <m:e>
                        <m:m>
                          <m:mPr>
                            <m:mcs>
                              <m:mc>
                                <m:mcPr>
                                  <m:count m:val="2"/>
                                  <m:mcJc m:val="center"/>
                                </m:mcPr>
                              </m:mc>
                            </m:mcs>
                            <m:ctrlPr>
                              <a:rPr lang="en-US" altLang="ja-JP" sz="1800" i="1">
                                <a:latin typeface="Cambria Math" panose="02040503050406030204" pitchFamily="18" charset="0"/>
                              </a:rPr>
                            </m:ctrlPr>
                          </m:mP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𝜙</m:t>
                                  </m:r>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𝜙</m:t>
                                  </m:r>
                                </m:e>
                              </m:func>
                            </m:e>
                            <m:e>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𝜙</m:t>
                                  </m:r>
                                </m:e>
                              </m:func>
                              <m:r>
                                <a:rPr lang="en-US" altLang="ja-JP" sz="1800" b="0" i="1" smtClean="0">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𝜙</m:t>
                                  </m:r>
                                </m:e>
                              </m:func>
                            </m:e>
                          </m:mr>
                          <m:mr>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𝜙</m:t>
                                  </m:r>
                                </m:e>
                              </m:func>
                              <m:r>
                                <a:rPr lang="en-US" altLang="ja-JP" sz="1800" b="0" i="1" smtClean="0">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𝜙</m:t>
                                  </m:r>
                                </m:e>
                              </m:func>
                            </m:e>
                            <m:e>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cos</m:t>
                                  </m:r>
                                </m:fName>
                                <m:e>
                                  <m:r>
                                    <a:rPr lang="en-US" altLang="ja-JP" sz="1800" i="1">
                                      <a:latin typeface="Cambria Math" panose="02040503050406030204" pitchFamily="18" charset="0"/>
                                    </a:rPr>
                                    <m:t>𝜙</m:t>
                                  </m:r>
                                </m:e>
                              </m:func>
                              <m:r>
                                <a:rPr lang="en-US" altLang="ja-JP" sz="1800" i="1">
                                  <a:latin typeface="Cambria Math" panose="02040503050406030204" pitchFamily="18" charset="0"/>
                                </a:rPr>
                                <m:t>−</m:t>
                              </m:r>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𝜃</m:t>
                                  </m:r>
                                </m:e>
                              </m:func>
                              <m:func>
                                <m:funcPr>
                                  <m:ctrlPr>
                                    <a:rPr lang="en-US" altLang="ja-JP" sz="1800" i="1">
                                      <a:latin typeface="Cambria Math" panose="02040503050406030204" pitchFamily="18" charset="0"/>
                                    </a:rPr>
                                  </m:ctrlPr>
                                </m:funcPr>
                                <m:fName>
                                  <m:r>
                                    <m:rPr>
                                      <m:sty m:val="p"/>
                                    </m:rPr>
                                    <a:rPr lang="en-US" altLang="ja-JP" sz="1800">
                                      <a:latin typeface="Cambria Math" panose="02040503050406030204" pitchFamily="18" charset="0"/>
                                    </a:rPr>
                                    <m:t>sin</m:t>
                                  </m:r>
                                </m:fName>
                                <m:e>
                                  <m:r>
                                    <a:rPr lang="en-US" altLang="ja-JP" sz="1800" i="1">
                                      <a:latin typeface="Cambria Math" panose="02040503050406030204" pitchFamily="18" charset="0"/>
                                    </a:rPr>
                                    <m:t>𝜙</m:t>
                                  </m:r>
                                </m:e>
                              </m:func>
                            </m:e>
                          </m:mr>
                        </m:m>
                      </m:e>
                    </m:d>
                  </m:oMath>
                </a14:m>
                <a:r>
                  <a:rPr kumimoji="1" lang="ja-JP" altLang="en-US" sz="2000" dirty="0" smtClean="0"/>
                  <a:t> </a:t>
                </a:r>
                <a:endParaRPr kumimoji="1" lang="en-US" altLang="ja-JP" sz="2000" dirty="0" smtClean="0"/>
              </a:p>
              <a:p>
                <a:pPr marL="0" indent="0">
                  <a:lnSpc>
                    <a:spcPct val="100000"/>
                  </a:lnSpc>
                  <a:spcBef>
                    <a:spcPts val="1200"/>
                  </a:spcBef>
                  <a:buNone/>
                </a:pPr>
                <a:r>
                  <a:rPr kumimoji="1" lang="ja-JP" altLang="en-US" sz="2000" dirty="0" smtClean="0"/>
                  <a:t>となり</a:t>
                </a:r>
                <a:endParaRPr lang="en-US" altLang="ja-JP" sz="2000" dirty="0"/>
              </a:p>
              <a:p>
                <a:pPr marL="0" indent="0">
                  <a:lnSpc>
                    <a:spcPct val="100000"/>
                  </a:lnSpc>
                  <a:spcBef>
                    <a:spcPts val="1200"/>
                  </a:spcBef>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𝜃</m:t>
                            </m:r>
                            <m:r>
                              <a:rPr lang="en-US" altLang="ja-JP" sz="2000" i="1">
                                <a:latin typeface="Cambria Math" panose="02040503050406030204" pitchFamily="18" charset="0"/>
                              </a:rPr>
                              <m:t>+</m:t>
                            </m:r>
                            <m:r>
                              <a:rPr lang="en-US" altLang="ja-JP" sz="2000" i="1">
                                <a:latin typeface="Cambria Math" panose="02040503050406030204" pitchFamily="18" charset="0"/>
                              </a:rPr>
                              <m:t>𝜙</m:t>
                            </m:r>
                          </m:e>
                        </m:d>
                      </m:e>
                    </m:func>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𝜙</m:t>
                        </m:r>
                      </m:e>
                    </m:func>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𝜙</m:t>
                        </m:r>
                      </m:e>
                    </m:func>
                  </m:oMath>
                </a14:m>
                <a:r>
                  <a:rPr kumimoji="1" lang="ja-JP" altLang="en-US" sz="2000" dirty="0" smtClean="0"/>
                  <a:t> </a:t>
                </a:r>
                <a:endParaRPr kumimoji="1" lang="en-US" altLang="ja-JP" sz="2000" dirty="0" smtClean="0"/>
              </a:p>
              <a:p>
                <a:pPr marL="0" indent="0">
                  <a:lnSpc>
                    <a:spcPct val="100000"/>
                  </a:lnSpc>
                  <a:spcBef>
                    <a:spcPts val="1200"/>
                  </a:spcBef>
                  <a:buNone/>
                </a:pPr>
                <a14:m>
                  <m:oMath xmlns:m="http://schemas.openxmlformats.org/officeDocument/2006/math">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𝜃</m:t>
                            </m:r>
                            <m:r>
                              <a:rPr lang="en-US" altLang="ja-JP" sz="2000" i="1">
                                <a:latin typeface="Cambria Math" panose="02040503050406030204" pitchFamily="18" charset="0"/>
                              </a:rPr>
                              <m:t>+</m:t>
                            </m:r>
                            <m:r>
                              <a:rPr lang="en-US" altLang="ja-JP" sz="2000" i="1">
                                <a:latin typeface="Cambria Math" panose="02040503050406030204" pitchFamily="18" charset="0"/>
                              </a:rPr>
                              <m:t>𝜙</m:t>
                            </m:r>
                          </m:e>
                        </m:d>
                      </m:e>
                    </m:func>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𝜙</m:t>
                        </m:r>
                      </m:e>
                    </m:func>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𝜙</m:t>
                        </m:r>
                      </m:e>
                    </m:func>
                  </m:oMath>
                </a14:m>
                <a:r>
                  <a:rPr kumimoji="1" lang="ja-JP" altLang="en-US" sz="2000" dirty="0" smtClean="0"/>
                  <a:t> </a:t>
                </a:r>
                <a:endParaRPr kumimoji="1" lang="en-US" altLang="ja-JP" sz="2000" dirty="0" smtClean="0"/>
              </a:p>
              <a:p>
                <a:pPr marL="0" indent="0">
                  <a:lnSpc>
                    <a:spcPct val="100000"/>
                  </a:lnSpc>
                  <a:spcBef>
                    <a:spcPts val="1200"/>
                  </a:spcBef>
                  <a:buNone/>
                </a:pPr>
                <a:r>
                  <a:rPr lang="ja-JP" altLang="en-US" sz="2000" dirty="0" smtClean="0"/>
                  <a:t>が現れる（もう覚えなくていい）</a:t>
                </a: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200" y="1262079"/>
                <a:ext cx="9760858" cy="5399978"/>
              </a:xfrm>
              <a:blipFill rotWithShape="0">
                <a:blip r:embed="rId2"/>
                <a:stretch>
                  <a:fillRect l="-62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060417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283483"/>
            <a:ext cx="11473211" cy="733270"/>
          </a:xfrm>
        </p:spPr>
        <p:txBody>
          <a:bodyPr/>
          <a:lstStyle/>
          <a:p>
            <a:pPr algn="ctr"/>
            <a:r>
              <a:rPr kumimoji="1" lang="ja-JP" altLang="en-US" dirty="0" smtClean="0"/>
              <a:t>画像の線形変換 </a:t>
            </a:r>
            <a:r>
              <a:rPr kumimoji="1" lang="en-US" altLang="ja-JP" smtClean="0"/>
              <a:t>: </a:t>
            </a:r>
            <a:r>
              <a:rPr kumimoji="1" lang="ja-JP" altLang="en-US" smtClean="0"/>
              <a:t>まとめ</a:t>
            </a:r>
            <a:endParaRPr kumimoji="1" lang="ja-JP" altLang="en-US" dirty="0"/>
          </a:p>
        </p:txBody>
      </p:sp>
      <p:sp>
        <p:nvSpPr>
          <p:cNvPr id="3" name="コンテンツ プレースホルダー 2"/>
          <p:cNvSpPr>
            <a:spLocks noGrp="1"/>
          </p:cNvSpPr>
          <p:nvPr>
            <p:ph idx="1"/>
          </p:nvPr>
        </p:nvSpPr>
        <p:spPr>
          <a:xfrm>
            <a:off x="776347" y="5196115"/>
            <a:ext cx="10834915" cy="1524000"/>
          </a:xfrm>
        </p:spPr>
        <p:txBody>
          <a:bodyPr>
            <a:normAutofit/>
          </a:bodyPr>
          <a:lstStyle/>
          <a:p>
            <a:r>
              <a:rPr lang="ja-JP" altLang="en-US" sz="2400" dirty="0" smtClean="0"/>
              <a:t>行列の積により</a:t>
            </a:r>
            <a:r>
              <a:rPr lang="ja-JP" altLang="en-US" sz="2400" dirty="0"/>
              <a:t>様々</a:t>
            </a:r>
            <a:r>
              <a:rPr lang="ja-JP" altLang="en-US" sz="2400" dirty="0" smtClean="0"/>
              <a:t>な</a:t>
            </a:r>
            <a:r>
              <a:rPr lang="ja-JP" altLang="en-US" sz="2400" dirty="0"/>
              <a:t>変換</a:t>
            </a:r>
            <a:r>
              <a:rPr lang="ja-JP" altLang="en-US" sz="2400" dirty="0" smtClean="0"/>
              <a:t>が</a:t>
            </a:r>
            <a:r>
              <a:rPr lang="ja-JP" altLang="en-US" sz="2400" dirty="0"/>
              <a:t>行える</a:t>
            </a:r>
            <a:endParaRPr lang="en-US" altLang="ja-JP" sz="2400" dirty="0" smtClean="0"/>
          </a:p>
          <a:p>
            <a:r>
              <a:rPr kumimoji="1" lang="ja-JP" altLang="en-US" sz="2400" dirty="0" smtClean="0"/>
              <a:t>行列の形で、</a:t>
            </a:r>
            <a:r>
              <a:rPr kumimoji="1" lang="ja-JP" altLang="en-US" sz="2400" b="1" dirty="0" smtClean="0"/>
              <a:t>拡大縮小・回転・鏡映・せん断</a:t>
            </a:r>
            <a:r>
              <a:rPr lang="ja-JP" altLang="en-US" sz="2400" dirty="0" smtClean="0"/>
              <a:t>、という変換に分類される</a:t>
            </a:r>
            <a:endParaRPr lang="en-US" altLang="ja-JP" sz="2400" dirty="0" smtClean="0"/>
          </a:p>
          <a:p>
            <a:r>
              <a:rPr kumimoji="1" lang="ja-JP" altLang="en-US" sz="2400" dirty="0" smtClean="0"/>
              <a:t>変換の合成も行なえる </a:t>
            </a:r>
            <a:endParaRPr kumimoji="1" lang="ja-JP" altLang="en-US" sz="2400" dirty="0"/>
          </a:p>
        </p:txBody>
      </p:sp>
      <p:pic>
        <p:nvPicPr>
          <p:cNvPr id="4" name="図 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2170" y="1494358"/>
            <a:ext cx="621316" cy="1836695"/>
          </a:xfrm>
          <a:prstGeom prst="rect">
            <a:avLst/>
          </a:prstGeom>
        </p:spPr>
      </p:pic>
      <mc:AlternateContent xmlns:mc="http://schemas.openxmlformats.org/markup-compatibility/2006" xmlns:a14="http://schemas.microsoft.com/office/drawing/2010/main">
        <mc:Choice Requires="a14">
          <p:sp>
            <p:nvSpPr>
              <p:cNvPr id="5" name="正方形/長方形 4"/>
              <p:cNvSpPr/>
              <p:nvPr/>
            </p:nvSpPr>
            <p:spPr>
              <a:xfrm>
                <a:off x="1515058" y="1318192"/>
                <a:ext cx="551177" cy="4620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600" i="1" smtClean="0">
                              <a:solidFill>
                                <a:schemeClr val="tx1"/>
                              </a:solidFill>
                              <a:latin typeface="Cambria Math" panose="02040503050406030204" pitchFamily="18" charset="0"/>
                            </a:rPr>
                          </m:ctrlPr>
                        </m:dPr>
                        <m:e>
                          <m:m>
                            <m:mPr>
                              <m:mcs>
                                <m:mc>
                                  <m:mcPr>
                                    <m:count m:val="1"/>
                                    <m:mcJc m:val="center"/>
                                  </m:mcPr>
                                </m:mc>
                              </m:mcs>
                              <m:ctrlPr>
                                <a:rPr lang="en-US" altLang="ja-JP" sz="1600" i="1">
                                  <a:solidFill>
                                    <a:schemeClr val="tx1"/>
                                  </a:solidFill>
                                  <a:latin typeface="Cambria Math" panose="02040503050406030204" pitchFamily="18" charset="0"/>
                                </a:rPr>
                              </m:ctrlPr>
                            </m:mPr>
                            <m:mr>
                              <m:e>
                                <m:r>
                                  <a:rPr lang="en-US" altLang="ja-JP" sz="1600" i="1" smtClean="0">
                                    <a:solidFill>
                                      <a:schemeClr val="tx1"/>
                                    </a:solidFill>
                                    <a:latin typeface="Cambria Math" panose="02040503050406030204" pitchFamily="18" charset="0"/>
                                  </a:rPr>
                                  <m:t>𝑎</m:t>
                                </m:r>
                              </m:e>
                            </m:mr>
                            <m:mr>
                              <m:e>
                                <m:r>
                                  <a:rPr lang="en-US" altLang="ja-JP" sz="1600" b="0" i="1" smtClean="0">
                                    <a:solidFill>
                                      <a:schemeClr val="tx1"/>
                                    </a:solidFill>
                                    <a:latin typeface="Cambria Math" panose="02040503050406030204" pitchFamily="18" charset="0"/>
                                  </a:rPr>
                                  <m:t>𝑏</m:t>
                                </m:r>
                              </m:e>
                            </m:mr>
                          </m:m>
                        </m:e>
                      </m:d>
                    </m:oMath>
                  </m:oMathPara>
                </a14:m>
                <a:endParaRPr lang="ja-JP" altLang="en-US" sz="1600" dirty="0">
                  <a:solidFill>
                    <a:schemeClr val="tx1"/>
                  </a:solidFill>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1515058" y="1318192"/>
                <a:ext cx="551177" cy="462050"/>
              </a:xfrm>
              <a:prstGeom prst="rect">
                <a:avLst/>
              </a:prstGeom>
              <a:blipFill rotWithShape="0">
                <a:blip r:embed="rId3"/>
                <a:stretch>
                  <a:fillRect b="-5263"/>
                </a:stretch>
              </a:blipFill>
            </p:spPr>
            <p:txBody>
              <a:bodyPr/>
              <a:lstStyle/>
              <a:p>
                <a:r>
                  <a:rPr lang="ja-JP" altLang="en-US">
                    <a:noFill/>
                  </a:rPr>
                  <a:t> </a:t>
                </a:r>
              </a:p>
            </p:txBody>
          </p:sp>
        </mc:Fallback>
      </mc:AlternateContent>
      <p:cxnSp>
        <p:nvCxnSpPr>
          <p:cNvPr id="6" name="直線矢印コネクタ 5"/>
          <p:cNvCxnSpPr/>
          <p:nvPr/>
        </p:nvCxnSpPr>
        <p:spPr>
          <a:xfrm>
            <a:off x="724913" y="3350685"/>
            <a:ext cx="2130770"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52516" y="1403662"/>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正方形/長方形 7"/>
              <p:cNvSpPr/>
              <p:nvPr/>
            </p:nvSpPr>
            <p:spPr>
              <a:xfrm>
                <a:off x="2469767" y="3309943"/>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2469767" y="3309943"/>
                <a:ext cx="316547" cy="353839"/>
              </a:xfrm>
              <a:prstGeom prst="rect">
                <a:avLst/>
              </a:prstGeom>
              <a:blipFill rotWithShape="0">
                <a:blip r:embed="rId4"/>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473074" y="1192915"/>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473074" y="1192915"/>
                <a:ext cx="472950"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10" name="円/楕円 9"/>
          <p:cNvSpPr/>
          <p:nvPr/>
        </p:nvSpPr>
        <p:spPr>
          <a:xfrm>
            <a:off x="1463010" y="1471280"/>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946024" y="3771836"/>
                <a:ext cx="1042785" cy="605550"/>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a:rPr lang="en-US" altLang="ja-JP" sz="2000" b="0" i="1" smtClean="0">
                                    <a:latin typeface="Cambria Math" panose="02040503050406030204" pitchFamily="18" charset="0"/>
                                  </a:rPr>
                                  <m:t>𝑎</m:t>
                                </m:r>
                              </m:e>
                              <m:e>
                                <m:r>
                                  <a:rPr lang="en-US" altLang="ja-JP" sz="2000" b="0" i="1">
                                    <a:latin typeface="Cambria Math" panose="02040503050406030204" pitchFamily="18" charset="0"/>
                                  </a:rPr>
                                  <m:t>0</m:t>
                                </m:r>
                              </m:e>
                            </m:mr>
                            <m:mr>
                              <m:e>
                                <m:r>
                                  <a:rPr lang="en-US" altLang="ja-JP" sz="2000" b="0" i="1">
                                    <a:latin typeface="Cambria Math" panose="02040503050406030204" pitchFamily="18" charset="0"/>
                                  </a:rPr>
                                  <m:t>0</m:t>
                                </m:r>
                              </m:e>
                              <m:e>
                                <m:r>
                                  <a:rPr lang="en-US" altLang="ja-JP" sz="2000" b="0" i="1" smtClean="0">
                                    <a:latin typeface="Cambria Math" panose="02040503050406030204" pitchFamily="18" charset="0"/>
                                  </a:rPr>
                                  <m:t>𝑏</m:t>
                                </m:r>
                              </m:e>
                            </m:mr>
                          </m:m>
                        </m:e>
                      </m:d>
                    </m:oMath>
                  </m:oMathPara>
                </a14:m>
                <a:endParaRPr lang="ja-JP" altLang="en-US" sz="20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946024" y="3771836"/>
                <a:ext cx="1042785" cy="605550"/>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3" name="グループ化 22"/>
          <p:cNvGrpSpPr/>
          <p:nvPr/>
        </p:nvGrpSpPr>
        <p:grpSpPr>
          <a:xfrm>
            <a:off x="3503267" y="1192915"/>
            <a:ext cx="2277999" cy="2419479"/>
            <a:chOff x="3641335" y="1915929"/>
            <a:chExt cx="2277999" cy="2419479"/>
          </a:xfrm>
        </p:grpSpPr>
        <p:pic>
          <p:nvPicPr>
            <p:cNvPr id="13" name="図 12"/>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800000">
              <a:off x="3862252" y="2645672"/>
              <a:ext cx="1207111" cy="1207111"/>
            </a:xfrm>
            <a:prstGeom prst="rect">
              <a:avLst/>
            </a:prstGeom>
          </p:spPr>
        </p:pic>
        <p:cxnSp>
          <p:nvCxnSpPr>
            <p:cNvPr id="15" name="直線矢印コネクタ 14"/>
            <p:cNvCxnSpPr/>
            <p:nvPr/>
          </p:nvCxnSpPr>
          <p:spPr>
            <a:xfrm>
              <a:off x="3641335" y="4073699"/>
              <a:ext cx="2029215"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4240517" y="2126676"/>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5602787" y="398156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5602787" y="3981569"/>
                  <a:ext cx="316547" cy="353839"/>
                </a:xfrm>
                <a:prstGeom prst="rect">
                  <a:avLst/>
                </a:prstGeom>
                <a:blipFill rotWithShape="0">
                  <a:blip r:embed="rId7"/>
                  <a:stretch>
                    <a:fillRect b="-86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861075" y="191592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61075" y="1915929"/>
                  <a:ext cx="472950"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19" name="円/楕円 18"/>
            <p:cNvSpPr/>
            <p:nvPr/>
          </p:nvSpPr>
          <p:spPr>
            <a:xfrm>
              <a:off x="4653055" y="2402497"/>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弧 20"/>
            <p:cNvSpPr/>
            <p:nvPr/>
          </p:nvSpPr>
          <p:spPr>
            <a:xfrm rot="1821516">
              <a:off x="4426205" y="3807142"/>
              <a:ext cx="327660" cy="327660"/>
            </a:xfrm>
            <a:prstGeom prst="arc">
              <a:avLst/>
            </a:prstGeom>
            <a:solidFill>
              <a:schemeClr val="bg1"/>
            </a:solid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4720237" y="3729879"/>
                  <a:ext cx="3741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i="1">
                            <a:latin typeface="Cambria Math" panose="02040503050406030204" pitchFamily="18" charset="0"/>
                          </a:rPr>
                          <m:t>𝜃</m:t>
                        </m:r>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4720237" y="3729879"/>
                  <a:ext cx="374140" cy="369332"/>
                </a:xfrm>
                <a:prstGeom prst="rect">
                  <a:avLst/>
                </a:prstGeom>
                <a:blipFill rotWithShape="0">
                  <a:blip r:embed="rId9"/>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正方形/長方形 23"/>
              <p:cNvSpPr/>
              <p:nvPr/>
            </p:nvSpPr>
            <p:spPr>
              <a:xfrm>
                <a:off x="3297313" y="3771836"/>
                <a:ext cx="2061077" cy="636585"/>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e>
                              <m:e>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e>
                            </m:mr>
                            <m:mr>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e>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e>
                            </m:mr>
                          </m:m>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297313" y="3771836"/>
                <a:ext cx="2061077" cy="636585"/>
              </a:xfrm>
              <a:prstGeom prst="rect">
                <a:avLst/>
              </a:prstGeom>
              <a:blipFill rotWithShape="0">
                <a:blip r:embed="rId10"/>
                <a:stretch>
                  <a:fillRect/>
                </a:stretch>
              </a:blipFill>
            </p:spPr>
            <p:txBody>
              <a:bodyPr/>
              <a:lstStyle/>
              <a:p>
                <a:r>
                  <a:rPr lang="ja-JP" altLang="en-US">
                    <a:noFill/>
                  </a:rPr>
                  <a:t> </a:t>
                </a:r>
              </a:p>
            </p:txBody>
          </p:sp>
        </mc:Fallback>
      </mc:AlternateContent>
      <p:pic>
        <p:nvPicPr>
          <p:cNvPr id="34" name="図 3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49769">
            <a:off x="6342826" y="1964964"/>
            <a:ext cx="2281988" cy="1523973"/>
          </a:xfrm>
          <a:prstGeom prst="rect">
            <a:avLst/>
          </a:prstGeom>
          <a:scene3d>
            <a:camera prst="isometricOffAxis2Right"/>
            <a:lightRig rig="threePt" dir="t"/>
          </a:scene3d>
        </p:spPr>
      </p:pic>
      <mc:AlternateContent xmlns:mc="http://schemas.openxmlformats.org/markup-compatibility/2006" xmlns:a14="http://schemas.microsoft.com/office/drawing/2010/main">
        <mc:Choice Requires="a14">
          <p:sp>
            <p:nvSpPr>
              <p:cNvPr id="35" name="正方形/長方形 34"/>
              <p:cNvSpPr/>
              <p:nvPr/>
            </p:nvSpPr>
            <p:spPr>
              <a:xfrm>
                <a:off x="7826144" y="1467087"/>
                <a:ext cx="999761" cy="5821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smtClean="0">
                              <a:solidFill>
                                <a:schemeClr val="tx1"/>
                              </a:solidFill>
                              <a:latin typeface="Cambria Math" panose="02040503050406030204" pitchFamily="18" charset="0"/>
                            </a:rPr>
                          </m:ctrlPr>
                        </m:dPr>
                        <m:e>
                          <m:m>
                            <m:mPr>
                              <m:mcs>
                                <m:mc>
                                  <m:mcPr>
                                    <m:count m:val="1"/>
                                    <m:mcJc m:val="center"/>
                                  </m:mcPr>
                                </m:mc>
                              </m:mcs>
                              <m:ctrlPr>
                                <a:rPr lang="en-US" altLang="ja-JP" i="1">
                                  <a:solidFill>
                                    <a:schemeClr val="tx1"/>
                                  </a:solidFill>
                                  <a:latin typeface="Cambria Math" panose="02040503050406030204" pitchFamily="18" charset="0"/>
                                </a:rPr>
                              </m:ctrlPr>
                            </m:mPr>
                            <m:mr>
                              <m:e>
                                <m:r>
                                  <m:rPr>
                                    <m:brk m:alnAt="7"/>
                                  </m:rPr>
                                  <a:rPr lang="en-US" altLang="ja-JP" b="0" i="1" smtClean="0">
                                    <a:solidFill>
                                      <a:schemeClr val="tx1"/>
                                    </a:solidFill>
                                    <a:latin typeface="Cambria Math" panose="02040503050406030204" pitchFamily="18" charset="0"/>
                                  </a:rPr>
                                  <m:t>1</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e>
                            </m:mr>
                            <m:mr>
                              <m:e>
                                <m:r>
                                  <a:rPr lang="en-US" altLang="ja-JP" b="0" i="1" smtClean="0">
                                    <a:solidFill>
                                      <a:schemeClr val="tx1"/>
                                    </a:solidFill>
                                    <a:latin typeface="Cambria Math" panose="02040503050406030204" pitchFamily="18" charset="0"/>
                                  </a:rPr>
                                  <m:t>1</m:t>
                                </m:r>
                              </m:e>
                            </m:mr>
                          </m:m>
                        </m:e>
                      </m:d>
                    </m:oMath>
                  </m:oMathPara>
                </a14:m>
                <a:endParaRPr lang="ja-JP" altLang="en-US" dirty="0">
                  <a:solidFill>
                    <a:schemeClr val="tx1"/>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26144" y="1467087"/>
                <a:ext cx="999761" cy="582147"/>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36" name="直線矢印コネクタ 35"/>
          <p:cNvCxnSpPr/>
          <p:nvPr/>
        </p:nvCxnSpPr>
        <p:spPr>
          <a:xfrm>
            <a:off x="6349524" y="3340279"/>
            <a:ext cx="2068023"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6506560" y="1393256"/>
            <a:ext cx="0" cy="2059903"/>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正方形/長方形 37"/>
              <p:cNvSpPr/>
              <p:nvPr/>
            </p:nvSpPr>
            <p:spPr>
              <a:xfrm>
                <a:off x="8110779" y="3226799"/>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38" name="正方形/長方形 37"/>
              <p:cNvSpPr>
                <a:spLocks noRot="1" noChangeAspect="1" noMove="1" noResize="1" noEditPoints="1" noAdjustHandles="1" noChangeArrowheads="1" noChangeShapeType="1" noTextEdit="1"/>
              </p:cNvSpPr>
              <p:nvPr/>
            </p:nvSpPr>
            <p:spPr>
              <a:xfrm>
                <a:off x="8110779" y="3226799"/>
                <a:ext cx="316547" cy="353839"/>
              </a:xfrm>
              <a:prstGeom prst="rect">
                <a:avLst/>
              </a:prstGeom>
              <a:blipFill rotWithShape="0">
                <a:blip r:embed="rId12"/>
                <a:stretch>
                  <a:fillRect b="-1034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6127118" y="1182509"/>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6127118" y="1182509"/>
                <a:ext cx="472950" cy="523220"/>
              </a:xfrm>
              <a:prstGeom prst="rect">
                <a:avLst/>
              </a:prstGeom>
              <a:blipFill rotWithShape="0">
                <a:blip r:embed="rId13"/>
                <a:stretch>
                  <a:fillRect/>
                </a:stretch>
              </a:blipFill>
            </p:spPr>
            <p:txBody>
              <a:bodyPr/>
              <a:lstStyle/>
              <a:p>
                <a:r>
                  <a:rPr lang="ja-JP" altLang="en-US">
                    <a:noFill/>
                  </a:rPr>
                  <a:t> </a:t>
                </a:r>
              </a:p>
            </p:txBody>
          </p:sp>
        </mc:Fallback>
      </mc:AlternateContent>
      <p:sp>
        <p:nvSpPr>
          <p:cNvPr id="40" name="円/楕円 39"/>
          <p:cNvSpPr/>
          <p:nvPr/>
        </p:nvSpPr>
        <p:spPr>
          <a:xfrm>
            <a:off x="8417547" y="2079276"/>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弧 41"/>
          <p:cNvSpPr/>
          <p:nvPr/>
        </p:nvSpPr>
        <p:spPr>
          <a:xfrm rot="20682553">
            <a:off x="6265859" y="2829887"/>
            <a:ext cx="532698" cy="562995"/>
          </a:xfrm>
          <a:prstGeom prst="arc">
            <a:avLst>
              <a:gd name="adj1" fmla="val 17011200"/>
              <a:gd name="adj2" fmla="val 2028385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正方形/長方形 42"/>
              <p:cNvSpPr/>
              <p:nvPr/>
            </p:nvSpPr>
            <p:spPr>
              <a:xfrm>
                <a:off x="6495824" y="2542885"/>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6495824" y="2542885"/>
                <a:ext cx="394147" cy="400110"/>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6918658" y="3771836"/>
                <a:ext cx="1038554" cy="636585"/>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a:rPr lang="en-US" altLang="ja-JP" sz="2000" i="1">
                                    <a:latin typeface="Cambria Math" panose="02040503050406030204" pitchFamily="18" charset="0"/>
                                  </a:rPr>
                                  <m:t>1</m:t>
                                </m:r>
                              </m:e>
                              <m:e>
                                <m:r>
                                  <a:rPr lang="en-US" altLang="ja-JP" sz="2000" i="1">
                                    <a:latin typeface="Cambria Math" panose="02040503050406030204" pitchFamily="18" charset="0"/>
                                  </a:rPr>
                                  <m:t>𝑏</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1</m:t>
                                </m:r>
                              </m:e>
                            </m:mr>
                          </m:m>
                        </m:e>
                      </m:d>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6918658" y="3771836"/>
                <a:ext cx="1038554" cy="636585"/>
              </a:xfrm>
              <a:prstGeom prst="rect">
                <a:avLst/>
              </a:prstGeom>
              <a:blipFill rotWithShape="0">
                <a:blip r:embed="rId15"/>
                <a:stretch>
                  <a:fillRect/>
                </a:stretch>
              </a:blipFill>
            </p:spPr>
            <p:txBody>
              <a:bodyPr/>
              <a:lstStyle/>
              <a:p>
                <a:r>
                  <a:rPr lang="ja-JP" altLang="en-US">
                    <a:noFill/>
                  </a:rPr>
                  <a:t> </a:t>
                </a:r>
              </a:p>
            </p:txBody>
          </p:sp>
        </mc:Fallback>
      </mc:AlternateContent>
      <p:pic>
        <p:nvPicPr>
          <p:cNvPr id="79" name="図 78"/>
          <p:cNvPicPr>
            <a:picLocks noChangeAspect="1"/>
          </p:cNvPicPr>
          <p:nvPr/>
        </p:nvPicPr>
        <p:blipFill>
          <a:blip r:embed="rId16"/>
          <a:stretch>
            <a:fillRect/>
          </a:stretch>
        </p:blipFill>
        <p:spPr>
          <a:xfrm>
            <a:off x="9516151" y="1248217"/>
            <a:ext cx="2282955" cy="2155058"/>
          </a:xfrm>
          <a:prstGeom prst="rect">
            <a:avLst/>
          </a:prstGeom>
        </p:spPr>
      </p:pic>
      <mc:AlternateContent xmlns:mc="http://schemas.openxmlformats.org/markup-compatibility/2006" xmlns:a14="http://schemas.microsoft.com/office/drawing/2010/main">
        <mc:Choice Requires="a14">
          <p:sp>
            <p:nvSpPr>
              <p:cNvPr id="80" name="正方形/長方形 79"/>
              <p:cNvSpPr/>
              <p:nvPr/>
            </p:nvSpPr>
            <p:spPr>
              <a:xfrm>
                <a:off x="9481683" y="3771836"/>
                <a:ext cx="1255280" cy="605550"/>
              </a:xfrm>
              <a:prstGeom prst="rect">
                <a:avLst/>
              </a:prstGeom>
              <a:solidFill>
                <a:schemeClr val="accent6">
                  <a:lumMod val="20000"/>
                  <a:lumOff val="80000"/>
                </a:schemeClr>
              </a:solidFill>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m:oMathPara>
                </a14:m>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0" name="正方形/長方形 79"/>
              <p:cNvSpPr>
                <a:spLocks noRot="1" noChangeAspect="1" noMove="1" noResize="1" noEditPoints="1" noAdjustHandles="1" noChangeArrowheads="1" noChangeShapeType="1" noTextEdit="1"/>
              </p:cNvSpPr>
              <p:nvPr/>
            </p:nvSpPr>
            <p:spPr>
              <a:xfrm>
                <a:off x="9481683" y="3771836"/>
                <a:ext cx="1255280" cy="605550"/>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1" name="正方形/長方形 80"/>
              <p:cNvSpPr/>
              <p:nvPr/>
            </p:nvSpPr>
            <p:spPr>
              <a:xfrm>
                <a:off x="10675130" y="3771836"/>
                <a:ext cx="1255280" cy="605550"/>
              </a:xfrm>
              <a:prstGeom prst="rect">
                <a:avLst/>
              </a:prstGeom>
              <a:solidFill>
                <a:schemeClr val="accent6">
                  <a:lumMod val="20000"/>
                  <a:lumOff val="80000"/>
                </a:schemeClr>
              </a:solidFill>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a:rPr lang="en-US" altLang="ja-JP" sz="2000" b="0" i="0" smtClean="0">
                                    <a:latin typeface="Cambria Math" panose="02040503050406030204" pitchFamily="18" charset="0"/>
                                  </a:rPr>
                                  <m:t>1</m:t>
                                </m:r>
                              </m:e>
                              <m:e>
                                <m:r>
                                  <a:rPr lang="en-US" altLang="ja-JP" sz="2000" b="0" i="0" smtClean="0">
                                    <a:latin typeface="Cambria Math" panose="02040503050406030204" pitchFamily="18" charset="0"/>
                                  </a:rPr>
                                  <m:t>0</m:t>
                                </m:r>
                              </m:e>
                            </m:mr>
                            <m:mr>
                              <m:e>
                                <m:r>
                                  <a:rPr lang="en-US" altLang="ja-JP" sz="2000" b="0" i="0" smtClean="0">
                                    <a:latin typeface="Cambria Math" panose="02040503050406030204" pitchFamily="18" charset="0"/>
                                  </a:rPr>
                                  <m:t>0</m:t>
                                </m:r>
                              </m:e>
                              <m:e>
                                <m:r>
                                  <a:rPr lang="en-US" altLang="ja-JP" sz="2000" b="0" i="0" smtClean="0">
                                    <a:latin typeface="Cambria Math" panose="02040503050406030204" pitchFamily="18" charset="0"/>
                                  </a:rPr>
                                  <m:t>−1</m:t>
                                </m:r>
                              </m:e>
                            </m:mr>
                          </m:m>
                        </m:e>
                      </m:d>
                    </m:oMath>
                  </m:oMathPara>
                </a14:m>
                <a:endParaRPr lang="en-US" altLang="ja-JP" sz="20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10675130" y="3771836"/>
                <a:ext cx="1255280" cy="605550"/>
              </a:xfrm>
              <a:prstGeom prst="rect">
                <a:avLst/>
              </a:prstGeom>
              <a:blipFill rotWithShape="0">
                <a:blip r:embed="rId1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63283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457199" y="5867400"/>
            <a:ext cx="11473211" cy="691508"/>
          </a:xfrm>
        </p:spPr>
        <p:txBody>
          <a:bodyPr>
            <a:normAutofit/>
          </a:bodyPr>
          <a:lstStyle/>
          <a:p>
            <a:pPr marL="0" indent="0" algn="r">
              <a:buNone/>
            </a:pPr>
            <a:r>
              <a:rPr kumimoji="1" lang="en-US" altLang="ja-JP" sz="3600" b="1" dirty="0" smtClean="0"/>
              <a:t>Affine</a:t>
            </a:r>
            <a:r>
              <a:rPr kumimoji="1" lang="ja-JP" altLang="en-US" sz="3600" b="1" dirty="0" smtClean="0"/>
              <a:t>変換と同次座標系</a:t>
            </a:r>
            <a:endParaRPr kumimoji="1" lang="ja-JP" altLang="en-US" sz="3600" b="1" dirty="0"/>
          </a:p>
        </p:txBody>
      </p:sp>
    </p:spTree>
    <p:extLst>
      <p:ext uri="{BB962C8B-B14F-4D97-AF65-F5344CB8AC3E}">
        <p14:creationId xmlns:p14="http://schemas.microsoft.com/office/powerpoint/2010/main" val="102022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130300" y="283483"/>
            <a:ext cx="6218768" cy="733270"/>
          </a:xfrm>
        </p:spPr>
        <p:txBody>
          <a:bodyPr>
            <a:normAutofit/>
          </a:bodyPr>
          <a:lstStyle/>
          <a:p>
            <a:r>
              <a:rPr kumimoji="1" lang="ja-JP" altLang="en-US" sz="3600" dirty="0" smtClean="0"/>
              <a:t>平行移動</a:t>
            </a:r>
            <a:endParaRPr kumimoji="1" lang="ja-JP" altLang="en-US" sz="3600" dirty="0"/>
          </a:p>
        </p:txBody>
      </p:sp>
      <mc:AlternateContent xmlns:mc="http://schemas.openxmlformats.org/markup-compatibility/2006" xmlns:a14="http://schemas.microsoft.com/office/drawing/2010/main">
        <mc:Choice Requires="a14">
          <p:sp>
            <p:nvSpPr>
              <p:cNvPr id="5" name="正方形/長方形 4"/>
              <p:cNvSpPr/>
              <p:nvPr/>
            </p:nvSpPr>
            <p:spPr>
              <a:xfrm>
                <a:off x="1130299" y="1862880"/>
                <a:ext cx="3324693" cy="1035092"/>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3200" b="1" i="1" smtClean="0">
                              <a:latin typeface="Cambria Math" panose="02040503050406030204" pitchFamily="18" charset="0"/>
                            </a:rPr>
                          </m:ctrlPr>
                        </m:dPr>
                        <m:e>
                          <m:m>
                            <m:mPr>
                              <m:mcs>
                                <m:mc>
                                  <m:mcPr>
                                    <m:count m:val="1"/>
                                    <m:mcJc m:val="center"/>
                                  </m:mcPr>
                                </m:mc>
                              </m:mcs>
                              <m:ctrlPr>
                                <a:rPr lang="en-US" altLang="ja-JP" sz="3200" b="1" i="1">
                                  <a:latin typeface="Cambria Math" panose="02040503050406030204" pitchFamily="18" charset="0"/>
                                </a:rPr>
                              </m:ctrlPr>
                            </m:mPr>
                            <m:mr>
                              <m:e>
                                <m:r>
                                  <m:rPr>
                                    <m:brk m:alnAt="7"/>
                                  </m:rPr>
                                  <a:rPr lang="en-US" altLang="ja-JP" sz="3200" i="1">
                                    <a:latin typeface="Cambria Math" panose="02040503050406030204" pitchFamily="18" charset="0"/>
                                  </a:rPr>
                                  <m:t>𝑥</m:t>
                                </m:r>
                                <m:r>
                                  <a:rPr lang="en-US" altLang="ja-JP" sz="3200" i="1">
                                    <a:latin typeface="Cambria Math" panose="02040503050406030204" pitchFamily="18" charset="0"/>
                                  </a:rPr>
                                  <m:t>′</m:t>
                                </m:r>
                              </m:e>
                            </m:mr>
                            <m:mr>
                              <m:e>
                                <m:r>
                                  <a:rPr lang="en-US" altLang="ja-JP" sz="3200" i="1">
                                    <a:latin typeface="Cambria Math" panose="02040503050406030204" pitchFamily="18" charset="0"/>
                                  </a:rPr>
                                  <m:t>𝑦</m:t>
                                </m:r>
                                <m:r>
                                  <a:rPr lang="en-US" altLang="ja-JP" sz="3200" i="1">
                                    <a:latin typeface="Cambria Math" panose="02040503050406030204" pitchFamily="18" charset="0"/>
                                  </a:rPr>
                                  <m:t>′</m:t>
                                </m:r>
                              </m:e>
                            </m:mr>
                          </m:m>
                        </m:e>
                      </m:d>
                      <m:r>
                        <a:rPr lang="en-US" altLang="ja-JP" sz="3200" b="1" i="0" smtClean="0">
                          <a:latin typeface="Cambria Math"/>
                        </a:rPr>
                        <m:t>=</m:t>
                      </m:r>
                      <m:d>
                        <m:dPr>
                          <m:ctrlPr>
                            <a:rPr lang="en-US" altLang="ja-JP" sz="3200" b="1" i="1">
                              <a:latin typeface="Cambria Math" panose="02040503050406030204" pitchFamily="18" charset="0"/>
                            </a:rPr>
                          </m:ctrlPr>
                        </m:dPr>
                        <m:e>
                          <m:m>
                            <m:mPr>
                              <m:mcs>
                                <m:mc>
                                  <m:mcPr>
                                    <m:count m:val="1"/>
                                    <m:mcJc m:val="center"/>
                                  </m:mcPr>
                                </m:mc>
                              </m:mcs>
                              <m:ctrlPr>
                                <a:rPr lang="en-US" altLang="ja-JP" sz="3200" b="1" i="1">
                                  <a:latin typeface="Cambria Math" panose="02040503050406030204" pitchFamily="18" charset="0"/>
                                </a:rPr>
                              </m:ctrlPr>
                            </m:mPr>
                            <m:mr>
                              <m:e>
                                <m:r>
                                  <a:rPr lang="en-US" altLang="ja-JP" sz="3200" i="1">
                                    <a:latin typeface="Cambria Math" panose="02040503050406030204" pitchFamily="18" charset="0"/>
                                  </a:rPr>
                                  <m:t>𝑥</m:t>
                                </m:r>
                              </m:e>
                            </m:mr>
                            <m:mr>
                              <m:e>
                                <m:r>
                                  <a:rPr lang="en-US" altLang="ja-JP" sz="3200" i="1">
                                    <a:latin typeface="Cambria Math" panose="02040503050406030204" pitchFamily="18" charset="0"/>
                                  </a:rPr>
                                  <m:t>𝑦</m:t>
                                </m:r>
                              </m:e>
                            </m:mr>
                          </m:m>
                        </m:e>
                      </m:d>
                      <m:r>
                        <a:rPr lang="en-US" altLang="ja-JP" sz="3200" b="1" i="1" smtClean="0">
                          <a:latin typeface="Cambria Math" panose="02040503050406030204" pitchFamily="18" charset="0"/>
                        </a:rPr>
                        <m:t>+</m:t>
                      </m:r>
                      <m:d>
                        <m:dPr>
                          <m:ctrlPr>
                            <a:rPr lang="en-US" altLang="ja-JP" sz="3200" b="1" i="1">
                              <a:latin typeface="Cambria Math" panose="02040503050406030204" pitchFamily="18" charset="0"/>
                            </a:rPr>
                          </m:ctrlPr>
                        </m:dPr>
                        <m:e>
                          <m:m>
                            <m:mPr>
                              <m:mcs>
                                <m:mc>
                                  <m:mcPr>
                                    <m:count m:val="1"/>
                                    <m:mcJc m:val="center"/>
                                  </m:mcPr>
                                </m:mc>
                              </m:mcs>
                              <m:ctrlPr>
                                <a:rPr lang="en-US" altLang="ja-JP" sz="3200" b="1" i="1">
                                  <a:latin typeface="Cambria Math" panose="02040503050406030204" pitchFamily="18" charset="0"/>
                                </a:rPr>
                              </m:ctrlPr>
                            </m:mPr>
                            <m:mr>
                              <m:e>
                                <m:r>
                                  <a:rPr lang="en-US" altLang="ja-JP" sz="3200" b="0" i="1" smtClean="0">
                                    <a:latin typeface="Cambria Math" panose="02040503050406030204" pitchFamily="18" charset="0"/>
                                  </a:rPr>
                                  <m:t>𝑎</m:t>
                                </m:r>
                              </m:e>
                            </m:mr>
                            <m:mr>
                              <m:e>
                                <m:r>
                                  <a:rPr lang="en-US" altLang="ja-JP" sz="3200" b="0" i="1" smtClean="0">
                                    <a:latin typeface="Cambria Math" panose="02040503050406030204" pitchFamily="18" charset="0"/>
                                  </a:rPr>
                                  <m:t>𝑏</m:t>
                                </m:r>
                              </m:e>
                            </m:mr>
                          </m:m>
                        </m:e>
                      </m:d>
                    </m:oMath>
                  </m:oMathPara>
                </a14:m>
                <a:endParaRPr lang="en-US" altLang="ja-JP" sz="3200" b="1" dirty="0" smtClean="0"/>
              </a:p>
            </p:txBody>
          </p:sp>
        </mc:Choice>
        <mc:Fallback xmlns="">
          <p:sp>
            <p:nvSpPr>
              <p:cNvPr id="5" name="正方形/長方形 4"/>
              <p:cNvSpPr>
                <a:spLocks noRot="1" noChangeAspect="1" noMove="1" noResize="1" noEditPoints="1" noAdjustHandles="1" noChangeArrowheads="1" noChangeShapeType="1" noTextEdit="1"/>
              </p:cNvSpPr>
              <p:nvPr/>
            </p:nvSpPr>
            <p:spPr>
              <a:xfrm>
                <a:off x="1130299" y="1862880"/>
                <a:ext cx="3324693" cy="1035092"/>
              </a:xfrm>
              <a:prstGeom prst="rect">
                <a:avLst/>
              </a:prstGeom>
              <a:blipFill rotWithShape="0">
                <a:blip r:embed="rId2"/>
                <a:stretch>
                  <a:fillRect/>
                </a:stretch>
              </a:blipFill>
            </p:spPr>
            <p:txBody>
              <a:bodyPr/>
              <a:lstStyle/>
              <a:p>
                <a:r>
                  <a:rPr lang="ja-JP" altLang="en-US">
                    <a:noFill/>
                  </a:rPr>
                  <a:t> </a:t>
                </a:r>
              </a:p>
            </p:txBody>
          </p:sp>
        </mc:Fallback>
      </mc:AlternateContent>
      <p:sp>
        <p:nvSpPr>
          <p:cNvPr id="6" name="正方形/長方形 5"/>
          <p:cNvSpPr/>
          <p:nvPr/>
        </p:nvSpPr>
        <p:spPr>
          <a:xfrm>
            <a:off x="7895260" y="1706227"/>
            <a:ext cx="3775393" cy="707886"/>
          </a:xfrm>
          <a:prstGeom prst="rect">
            <a:avLst/>
          </a:prstGeom>
          <a:noFill/>
        </p:spPr>
        <p:txBody>
          <a:bodyPr wrap="none">
            <a:spAutoFit/>
          </a:bodyPr>
          <a:lstStyle/>
          <a:p>
            <a:r>
              <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これは行列の積ではないので</a:t>
            </a:r>
            <a:endParaRPr lang="en-US" altLang="ja-JP"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線形変換</a:t>
            </a:r>
            <a:r>
              <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では</a:t>
            </a:r>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ない</a:t>
            </a:r>
            <a:endPar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4" name="正方形/長方形 33"/>
              <p:cNvSpPr/>
              <p:nvPr/>
            </p:nvSpPr>
            <p:spPr>
              <a:xfrm>
                <a:off x="1130299" y="1284013"/>
                <a:ext cx="5685980"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(X,Y)</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方向に</a:t>
                </a:r>
                <a14:m>
                  <m:oMath xmlns:m="http://schemas.openxmlformats.org/officeDocument/2006/math">
                    <m:r>
                      <a:rPr lang="en-US" altLang="ja-JP" sz="2400" b="0" i="0" smtClean="0">
                        <a:latin typeface="Cambria Math" panose="02040503050406030204" pitchFamily="18" charset="0"/>
                      </a:rPr>
                      <m:t>(</m:t>
                    </m:r>
                    <m:r>
                      <a:rPr lang="en-US" altLang="ja-JP" sz="2400" b="0" i="1" smtClean="0">
                        <a:latin typeface="Cambria Math" panose="02040503050406030204" pitchFamily="18" charset="0"/>
                      </a:rPr>
                      <m:t>𝑎</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𝑏</m:t>
                    </m:r>
                    <m:r>
                      <a:rPr lang="en-US" altLang="ja-JP" sz="2400" b="0" i="1" smtClean="0">
                        <a:latin typeface="Cambria Math" panose="02040503050406030204" pitchFamily="18" charset="0"/>
                      </a:rPr>
                      <m:t>)</m:t>
                    </m:r>
                  </m:oMath>
                </a14:m>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だけ</a:t>
                </a:r>
                <a:r>
                  <a:rPr lang="ja-JP" altLang="en-US" sz="2400" dirty="0" err="1">
                    <a:latin typeface="メイリオ" panose="020B0604030504040204" pitchFamily="50" charset="-128"/>
                    <a:ea typeface="メイリオ" panose="020B0604030504040204" pitchFamily="50" charset="-128"/>
                    <a:cs typeface="メイリオ" panose="020B0604030504040204" pitchFamily="50" charset="-128"/>
                  </a:rPr>
                  <a:t>平</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移動する</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変換</a:t>
                </a:r>
              </a:p>
            </p:txBody>
          </p:sp>
        </mc:Choice>
        <mc:Fallback xmlns="">
          <p:sp>
            <p:nvSpPr>
              <p:cNvPr id="34" name="正方形/長方形 33"/>
              <p:cNvSpPr>
                <a:spLocks noRot="1" noChangeAspect="1" noMove="1" noResize="1" noEditPoints="1" noAdjustHandles="1" noChangeArrowheads="1" noChangeShapeType="1" noTextEdit="1"/>
              </p:cNvSpPr>
              <p:nvPr/>
            </p:nvSpPr>
            <p:spPr>
              <a:xfrm>
                <a:off x="1130299" y="1284013"/>
                <a:ext cx="5685980" cy="461665"/>
              </a:xfrm>
              <a:prstGeom prst="rect">
                <a:avLst/>
              </a:prstGeom>
              <a:blipFill rotWithShape="0">
                <a:blip r:embed="rId3"/>
                <a:stretch>
                  <a:fillRect l="-1608" t="-8000" r="-643" b="-33333"/>
                </a:stretch>
              </a:blipFill>
            </p:spPr>
            <p:txBody>
              <a:bodyPr/>
              <a:lstStyle/>
              <a:p>
                <a:r>
                  <a:rPr lang="ja-JP" altLang="en-US">
                    <a:noFill/>
                  </a:rPr>
                  <a:t> </a:t>
                </a:r>
              </a:p>
            </p:txBody>
          </p:sp>
        </mc:Fallback>
      </mc:AlternateContent>
      <p:pic>
        <p:nvPicPr>
          <p:cNvPr id="66" name="図 65"/>
          <p:cNvPicPr>
            <a:picLocks noChangeAspect="1"/>
          </p:cNvPicPr>
          <p:nvPr/>
        </p:nvPicPr>
        <p:blipFill>
          <a:blip r:embed="rId4" cstate="print">
            <a:lum bright="70000" contrast="-70000"/>
            <a:extLst>
              <a:ext uri="{28A0092B-C50C-407E-A947-70E740481C1C}">
                <a14:useLocalDpi xmlns:a14="http://schemas.microsoft.com/office/drawing/2010/main" val="0"/>
              </a:ext>
            </a:extLst>
          </a:blip>
          <a:stretch>
            <a:fillRect/>
          </a:stretch>
        </p:blipFill>
        <p:spPr>
          <a:xfrm>
            <a:off x="7603304" y="4751650"/>
            <a:ext cx="1190069" cy="1190069"/>
          </a:xfrm>
          <a:prstGeom prst="rect">
            <a:avLst/>
          </a:prstGeom>
        </p:spPr>
      </p:pic>
      <p:cxnSp>
        <p:nvCxnSpPr>
          <p:cNvPr id="15" name="直線矢印コネクタ 14"/>
          <p:cNvCxnSpPr/>
          <p:nvPr/>
        </p:nvCxnSpPr>
        <p:spPr>
          <a:xfrm>
            <a:off x="1472872" y="6208979"/>
            <a:ext cx="3086767"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1657725" y="3388399"/>
            <a:ext cx="0" cy="298410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4000575" y="6149958"/>
                <a:ext cx="424712" cy="4598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400" i="1">
                          <a:latin typeface="Cambria Math" panose="02040503050406030204" pitchFamily="18" charset="0"/>
                        </a:rPr>
                        <m:t>𝑥</m:t>
                      </m:r>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4000575" y="6149958"/>
                <a:ext cx="424712" cy="459837"/>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1130299" y="3083098"/>
                <a:ext cx="428671" cy="4598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130299" y="3083098"/>
                <a:ext cx="428671" cy="459837"/>
              </a:xfrm>
              <a:prstGeom prst="rect">
                <a:avLst/>
              </a:prstGeom>
              <a:blipFill rotWithShape="0">
                <a:blip r:embed="rId6"/>
                <a:stretch>
                  <a:fillRect b="-10667"/>
                </a:stretch>
              </a:blipFill>
            </p:spPr>
            <p:txBody>
              <a:bodyPr/>
              <a:lstStyle/>
              <a:p>
                <a:r>
                  <a:rPr lang="ja-JP" altLang="en-US">
                    <a:noFill/>
                  </a:rPr>
                  <a:t> </a:t>
                </a:r>
              </a:p>
            </p:txBody>
          </p:sp>
        </mc:Fallback>
      </mc:AlternateContent>
      <p:pic>
        <p:nvPicPr>
          <p:cNvPr id="19" name="図 18"/>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939503" y="4751650"/>
            <a:ext cx="1190069" cy="1190069"/>
          </a:xfrm>
          <a:prstGeom prst="rect">
            <a:avLst/>
          </a:prstGeom>
        </p:spPr>
      </p:pic>
      <mc:AlternateContent xmlns:mc="http://schemas.openxmlformats.org/markup-compatibility/2006" xmlns:a14="http://schemas.microsoft.com/office/drawing/2010/main">
        <mc:Choice Requires="a14">
          <p:sp>
            <p:nvSpPr>
              <p:cNvPr id="20" name="正方形/長方形 19"/>
              <p:cNvSpPr/>
              <p:nvPr/>
            </p:nvSpPr>
            <p:spPr>
              <a:xfrm>
                <a:off x="3122309" y="4481724"/>
                <a:ext cx="722393" cy="70297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solidFill>
                                <a:srgbClr val="FF0000"/>
                              </a:solidFill>
                              <a:latin typeface="Cambria Math" panose="02040503050406030204" pitchFamily="18" charset="0"/>
                            </a:rPr>
                          </m:ctrlPr>
                        </m:dPr>
                        <m:e>
                          <m:m>
                            <m:mPr>
                              <m:mcs>
                                <m:mc>
                                  <m:mcPr>
                                    <m:count m:val="1"/>
                                    <m:mcJc m:val="center"/>
                                  </m:mcPr>
                                </m:mc>
                              </m:mcs>
                              <m:ctrlPr>
                                <a:rPr lang="en-US" altLang="ja-JP" sz="2400" i="1">
                                  <a:solidFill>
                                    <a:srgbClr val="FF0000"/>
                                  </a:solidFill>
                                  <a:latin typeface="Cambria Math" panose="02040503050406030204" pitchFamily="18" charset="0"/>
                                </a:rPr>
                              </m:ctrlPr>
                            </m:mPr>
                            <m:mr>
                              <m:e>
                                <m:r>
                                  <m:rPr>
                                    <m:brk m:alnAt="7"/>
                                  </m:rPr>
                                  <a:rPr lang="en-US" altLang="ja-JP" sz="2400" b="0" i="1" smtClean="0">
                                    <a:solidFill>
                                      <a:srgbClr val="FF0000"/>
                                    </a:solidFill>
                                    <a:latin typeface="Cambria Math" panose="02040503050406030204" pitchFamily="18" charset="0"/>
                                  </a:rPr>
                                  <m:t>1</m:t>
                                </m:r>
                              </m:e>
                            </m:mr>
                            <m:mr>
                              <m:e>
                                <m:r>
                                  <a:rPr lang="en-US" altLang="ja-JP" sz="2400" b="0" i="1" smtClean="0">
                                    <a:solidFill>
                                      <a:srgbClr val="FF0000"/>
                                    </a:solidFill>
                                    <a:latin typeface="Cambria Math" panose="02040503050406030204" pitchFamily="18" charset="0"/>
                                  </a:rPr>
                                  <m:t>1</m:t>
                                </m:r>
                              </m:e>
                            </m:mr>
                          </m:m>
                        </m:e>
                      </m:d>
                    </m:oMath>
                  </m:oMathPara>
                </a14:m>
                <a:endParaRPr lang="ja-JP" altLang="en-US" sz="2400" dirty="0">
                  <a:solidFill>
                    <a:srgbClr val="FF0000"/>
                  </a:solidFill>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3122309" y="4481724"/>
                <a:ext cx="722393" cy="702978"/>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円/楕円 20"/>
          <p:cNvSpPr/>
          <p:nvPr/>
        </p:nvSpPr>
        <p:spPr>
          <a:xfrm>
            <a:off x="3082740" y="4715441"/>
            <a:ext cx="92316" cy="923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23" name="正方形/長方形 22"/>
          <p:cNvSpPr/>
          <p:nvPr/>
        </p:nvSpPr>
        <p:spPr>
          <a:xfrm>
            <a:off x="2063798" y="6280175"/>
            <a:ext cx="1117451" cy="463333"/>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sz="2400" dirty="0"/>
          </a:p>
        </p:txBody>
      </p:sp>
      <p:cxnSp>
        <p:nvCxnSpPr>
          <p:cNvPr id="24" name="直線矢印コネクタ 23"/>
          <p:cNvCxnSpPr/>
          <p:nvPr/>
        </p:nvCxnSpPr>
        <p:spPr>
          <a:xfrm>
            <a:off x="7136235" y="6208979"/>
            <a:ext cx="3086767"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7321089" y="3388399"/>
            <a:ext cx="0" cy="2984105"/>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正方形/長方形 25"/>
              <p:cNvSpPr/>
              <p:nvPr/>
            </p:nvSpPr>
            <p:spPr>
              <a:xfrm>
                <a:off x="9663940" y="6149958"/>
                <a:ext cx="424712" cy="4598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400" i="1">
                          <a:latin typeface="Cambria Math" panose="02040503050406030204" pitchFamily="18" charset="0"/>
                        </a:rPr>
                        <m:t>𝑥</m:t>
                      </m:r>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9663940" y="6149958"/>
                <a:ext cx="424712" cy="459837"/>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6771405" y="3083098"/>
                <a:ext cx="428671" cy="4598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𝑦</m:t>
                      </m:r>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6771405" y="3083098"/>
                <a:ext cx="428671" cy="459837"/>
              </a:xfrm>
              <a:prstGeom prst="rect">
                <a:avLst/>
              </a:prstGeom>
              <a:blipFill rotWithShape="0">
                <a:blip r:embed="rId9"/>
                <a:stretch>
                  <a:fillRect b="-10667"/>
                </a:stretch>
              </a:blipFill>
            </p:spPr>
            <p:txBody>
              <a:bodyPr/>
              <a:lstStyle/>
              <a:p>
                <a:r>
                  <a:rPr lang="ja-JP" altLang="en-US">
                    <a:noFill/>
                  </a:rPr>
                  <a:t> </a:t>
                </a:r>
              </a:p>
            </p:txBody>
          </p:sp>
        </mc:Fallback>
      </mc:AlternateContent>
      <p:sp>
        <p:nvSpPr>
          <p:cNvPr id="30" name="正方形/長方形 29"/>
          <p:cNvSpPr/>
          <p:nvPr/>
        </p:nvSpPr>
        <p:spPr>
          <a:xfrm>
            <a:off x="7727162" y="6280175"/>
            <a:ext cx="1753396" cy="463333"/>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変換後画像</a:t>
            </a:r>
            <a:endParaRPr lang="ja-JP" altLang="en-US" sz="2400" dirty="0"/>
          </a:p>
        </p:txBody>
      </p:sp>
      <p:sp>
        <p:nvSpPr>
          <p:cNvPr id="31" name="右矢印 30"/>
          <p:cNvSpPr/>
          <p:nvPr/>
        </p:nvSpPr>
        <p:spPr>
          <a:xfrm>
            <a:off x="5287951" y="4406628"/>
            <a:ext cx="1165998" cy="8531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pic>
        <p:nvPicPr>
          <p:cNvPr id="51" name="図 50"/>
          <p:cNvPicPr>
            <a:picLocks noChangeAspect="1"/>
          </p:cNvPicPr>
          <p:nvPr/>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363720" y="3393192"/>
            <a:ext cx="1190069" cy="1190069"/>
          </a:xfrm>
          <a:prstGeom prst="rect">
            <a:avLst/>
          </a:prstGeom>
        </p:spPr>
      </p:pic>
      <mc:AlternateContent xmlns:mc="http://schemas.openxmlformats.org/markup-compatibility/2006" xmlns:a14="http://schemas.microsoft.com/office/drawing/2010/main">
        <mc:Choice Requires="a14">
          <p:sp>
            <p:nvSpPr>
              <p:cNvPr id="64" name="正方形/長方形 63"/>
              <p:cNvSpPr/>
              <p:nvPr/>
            </p:nvSpPr>
            <p:spPr>
              <a:xfrm>
                <a:off x="9521617" y="3113956"/>
                <a:ext cx="1267747" cy="7425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solidFill>
                                <a:srgbClr val="FF0000"/>
                              </a:solidFill>
                              <a:latin typeface="Cambria Math" panose="02040503050406030204" pitchFamily="18" charset="0"/>
                            </a:rPr>
                          </m:ctrlPr>
                        </m:dPr>
                        <m:e>
                          <m:m>
                            <m:mPr>
                              <m:mcs>
                                <m:mc>
                                  <m:mcPr>
                                    <m:count m:val="1"/>
                                    <m:mcJc m:val="center"/>
                                  </m:mcPr>
                                </m:mc>
                              </m:mcs>
                              <m:ctrlPr>
                                <a:rPr lang="en-US" altLang="ja-JP" sz="2400" i="1">
                                  <a:solidFill>
                                    <a:srgbClr val="FF0000"/>
                                  </a:solidFill>
                                  <a:latin typeface="Cambria Math" panose="02040503050406030204" pitchFamily="18" charset="0"/>
                                </a:rPr>
                              </m:ctrlPr>
                            </m:mPr>
                            <m:mr>
                              <m:e>
                                <m:r>
                                  <m:rPr>
                                    <m:brk m:alnAt="7"/>
                                  </m:rPr>
                                  <a:rPr lang="en-US" altLang="ja-JP" sz="2400" b="0" i="1" smtClean="0">
                                    <a:solidFill>
                                      <a:srgbClr val="FF0000"/>
                                    </a:solidFill>
                                    <a:latin typeface="Cambria Math" panose="02040503050406030204" pitchFamily="18" charset="0"/>
                                  </a:rPr>
                                  <m:t>1</m:t>
                                </m:r>
                                <m:r>
                                  <a:rPr lang="en-US" altLang="ja-JP" sz="2400" b="0" i="1" smtClean="0">
                                    <a:solidFill>
                                      <a:srgbClr val="FF0000"/>
                                    </a:solidFill>
                                    <a:latin typeface="Cambria Math" panose="02040503050406030204" pitchFamily="18" charset="0"/>
                                  </a:rPr>
                                  <m:t>+</m:t>
                                </m:r>
                                <m:r>
                                  <a:rPr lang="en-US" altLang="ja-JP" sz="2400" b="0" i="1" smtClean="0">
                                    <a:solidFill>
                                      <a:srgbClr val="FF0000"/>
                                    </a:solidFill>
                                    <a:latin typeface="Cambria Math" panose="02040503050406030204" pitchFamily="18" charset="0"/>
                                  </a:rPr>
                                  <m:t>𝑎</m:t>
                                </m:r>
                              </m:e>
                            </m:mr>
                            <m:mr>
                              <m:e>
                                <m:r>
                                  <a:rPr lang="en-US" altLang="ja-JP" sz="2400" b="0" i="1" smtClean="0">
                                    <a:solidFill>
                                      <a:srgbClr val="FF0000"/>
                                    </a:solidFill>
                                    <a:latin typeface="Cambria Math" panose="02040503050406030204" pitchFamily="18" charset="0"/>
                                  </a:rPr>
                                  <m:t>1+</m:t>
                                </m:r>
                                <m:r>
                                  <a:rPr lang="en-US" altLang="ja-JP" sz="2400" b="0" i="1" smtClean="0">
                                    <a:solidFill>
                                      <a:srgbClr val="FF0000"/>
                                    </a:solidFill>
                                    <a:latin typeface="Cambria Math" panose="02040503050406030204" pitchFamily="18" charset="0"/>
                                  </a:rPr>
                                  <m:t>𝑏</m:t>
                                </m:r>
                              </m:e>
                            </m:mr>
                          </m:m>
                        </m:e>
                      </m:d>
                    </m:oMath>
                  </m:oMathPara>
                </a14:m>
                <a:endParaRPr lang="ja-JP" altLang="en-US" sz="2400" dirty="0">
                  <a:solidFill>
                    <a:srgbClr val="FF0000"/>
                  </a:solidFill>
                </a:endParaRPr>
              </a:p>
            </p:txBody>
          </p:sp>
        </mc:Choice>
        <mc:Fallback xmlns="">
          <p:sp>
            <p:nvSpPr>
              <p:cNvPr id="64" name="正方形/長方形 63"/>
              <p:cNvSpPr>
                <a:spLocks noRot="1" noChangeAspect="1" noMove="1" noResize="1" noEditPoints="1" noAdjustHandles="1" noChangeArrowheads="1" noChangeShapeType="1" noTextEdit="1"/>
              </p:cNvSpPr>
              <p:nvPr/>
            </p:nvSpPr>
            <p:spPr>
              <a:xfrm>
                <a:off x="9521617" y="3113956"/>
                <a:ext cx="1267747" cy="742509"/>
              </a:xfrm>
              <a:prstGeom prst="rect">
                <a:avLst/>
              </a:prstGeom>
              <a:blipFill rotWithShape="0">
                <a:blip r:embed="rId10"/>
                <a:stretch>
                  <a:fillRect/>
                </a:stretch>
              </a:blipFill>
            </p:spPr>
            <p:txBody>
              <a:bodyPr/>
              <a:lstStyle/>
              <a:p>
                <a:r>
                  <a:rPr lang="ja-JP" altLang="en-US">
                    <a:noFill/>
                  </a:rPr>
                  <a:t> </a:t>
                </a:r>
              </a:p>
            </p:txBody>
          </p:sp>
        </mc:Fallback>
      </mc:AlternateContent>
      <p:sp>
        <p:nvSpPr>
          <p:cNvPr id="65" name="円/楕円 64"/>
          <p:cNvSpPr/>
          <p:nvPr/>
        </p:nvSpPr>
        <p:spPr>
          <a:xfrm>
            <a:off x="9482049" y="3347673"/>
            <a:ext cx="92316" cy="923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67" name="右矢印 66"/>
          <p:cNvSpPr/>
          <p:nvPr/>
        </p:nvSpPr>
        <p:spPr>
          <a:xfrm rot="17276526">
            <a:off x="8041658" y="4533689"/>
            <a:ext cx="1165998" cy="47088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Tree>
    <p:extLst>
      <p:ext uri="{BB962C8B-B14F-4D97-AF65-F5344CB8AC3E}">
        <p14:creationId xmlns:p14="http://schemas.microsoft.com/office/powerpoint/2010/main" val="708937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角丸四角形 157"/>
          <p:cNvSpPr/>
          <p:nvPr/>
        </p:nvSpPr>
        <p:spPr>
          <a:xfrm>
            <a:off x="317772" y="2215052"/>
            <a:ext cx="11612638" cy="4416754"/>
          </a:xfrm>
          <a:prstGeom prst="roundRect">
            <a:avLst/>
          </a:prstGeom>
          <a:solidFill>
            <a:srgbClr val="FFFAE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7" name="角丸四角形 156"/>
          <p:cNvSpPr/>
          <p:nvPr/>
        </p:nvSpPr>
        <p:spPr>
          <a:xfrm>
            <a:off x="457199" y="2560319"/>
            <a:ext cx="8523405" cy="3696101"/>
          </a:xfrm>
          <a:prstGeom prst="roundRect">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57199" y="211783"/>
            <a:ext cx="11473211" cy="800985"/>
          </a:xfrm>
        </p:spPr>
        <p:txBody>
          <a:bodyPr>
            <a:normAutofit/>
          </a:bodyPr>
          <a:lstStyle/>
          <a:p>
            <a:r>
              <a:rPr kumimoji="1" lang="en-US" altLang="ja-JP" sz="3600" dirty="0" smtClean="0"/>
              <a:t>Affine </a:t>
            </a:r>
            <a:r>
              <a:rPr kumimoji="1" lang="ja-JP" altLang="en-US" sz="3600" dirty="0" smtClean="0"/>
              <a:t>変換 </a:t>
            </a:r>
            <a:endParaRPr kumimoji="1" lang="ja-JP" altLang="en-US" sz="3600" dirty="0"/>
          </a:p>
        </p:txBody>
      </p:sp>
      <p:sp>
        <p:nvSpPr>
          <p:cNvPr id="3" name="コンテンツ プレースホルダー 2"/>
          <p:cNvSpPr>
            <a:spLocks noGrp="1"/>
          </p:cNvSpPr>
          <p:nvPr>
            <p:ph idx="1"/>
          </p:nvPr>
        </p:nvSpPr>
        <p:spPr>
          <a:xfrm>
            <a:off x="457199" y="968969"/>
            <a:ext cx="11473211" cy="1020377"/>
          </a:xfrm>
        </p:spPr>
        <p:txBody>
          <a:bodyPr>
            <a:normAutofit/>
          </a:bodyPr>
          <a:lstStyle/>
          <a:p>
            <a:r>
              <a:rPr lang="ja-JP" altLang="en-US" sz="2400" b="1" dirty="0" smtClean="0"/>
              <a:t>平行移動</a:t>
            </a:r>
            <a:r>
              <a:rPr lang="ja-JP" altLang="en-US" sz="2400" dirty="0" smtClean="0"/>
              <a:t>と</a:t>
            </a:r>
            <a:r>
              <a:rPr lang="ja-JP" altLang="en-US" sz="2400" b="1" dirty="0" smtClean="0"/>
              <a:t>線形変換</a:t>
            </a:r>
            <a:r>
              <a:rPr lang="ja-JP" altLang="en-US" sz="2400" dirty="0" smtClean="0"/>
              <a:t>により得られる得られる変換のこと</a:t>
            </a:r>
            <a:endParaRPr kumimoji="1" lang="ja-JP" altLang="en-US" sz="2400" dirty="0" smtClean="0"/>
          </a:p>
          <a:p>
            <a:r>
              <a:rPr lang="ja-JP" altLang="en-US" sz="2400" dirty="0" smtClean="0"/>
              <a:t>英語発音は「</a:t>
            </a:r>
            <a:r>
              <a:rPr kumimoji="1" lang="ja-JP" altLang="en-US" sz="2400" dirty="0" smtClean="0"/>
              <a:t>アファイン」だけど</a:t>
            </a:r>
            <a:r>
              <a:rPr lang="ja-JP" altLang="en-US" sz="2400" dirty="0" smtClean="0"/>
              <a:t>，アフィンと読む人も多い</a:t>
            </a:r>
            <a:endParaRPr lang="en-US" altLang="ja-JP" sz="2400" dirty="0" smtClean="0"/>
          </a:p>
        </p:txBody>
      </p:sp>
      <p:grpSp>
        <p:nvGrpSpPr>
          <p:cNvPr id="101" name="グループ化 100"/>
          <p:cNvGrpSpPr/>
          <p:nvPr/>
        </p:nvGrpSpPr>
        <p:grpSpPr>
          <a:xfrm>
            <a:off x="457199" y="2894466"/>
            <a:ext cx="1616282" cy="1935131"/>
            <a:chOff x="457199" y="3127593"/>
            <a:chExt cx="1896519" cy="2270650"/>
          </a:xfrm>
        </p:grpSpPr>
        <p:pic>
          <p:nvPicPr>
            <p:cNvPr id="66" name="図 6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66295" y="3429036"/>
              <a:ext cx="621316" cy="1836695"/>
            </a:xfrm>
            <a:prstGeom prst="rect">
              <a:avLst/>
            </a:prstGeom>
          </p:spPr>
        </p:pic>
        <p:cxnSp>
          <p:nvCxnSpPr>
            <p:cNvPr id="68" name="直線矢印コネクタ 67"/>
            <p:cNvCxnSpPr/>
            <p:nvPr/>
          </p:nvCxnSpPr>
          <p:spPr>
            <a:xfrm>
              <a:off x="709038" y="5285363"/>
              <a:ext cx="153251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p:cNvCxnSpPr/>
            <p:nvPr/>
          </p:nvCxnSpPr>
          <p:spPr>
            <a:xfrm flipV="1">
              <a:off x="836641"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0" name="正方形/長方形 69"/>
                <p:cNvSpPr/>
                <p:nvPr/>
              </p:nvSpPr>
              <p:spPr>
                <a:xfrm>
                  <a:off x="1967330" y="4857503"/>
                  <a:ext cx="38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70" name="正方形/長方形 69"/>
                <p:cNvSpPr>
                  <a:spLocks noRot="1" noChangeAspect="1" noMove="1" noResize="1" noEditPoints="1" noAdjustHandles="1" noChangeArrowheads="1" noChangeShapeType="1" noTextEdit="1"/>
                </p:cNvSpPr>
                <p:nvPr/>
              </p:nvSpPr>
              <p:spPr>
                <a:xfrm>
                  <a:off x="1967330" y="4857503"/>
                  <a:ext cx="386388" cy="400110"/>
                </a:xfrm>
                <a:prstGeom prst="rect">
                  <a:avLst/>
                </a:prstGeom>
                <a:blipFill rotWithShape="0">
                  <a:blip r:embed="rId4"/>
                  <a:stretch>
                    <a:fillRect b="-1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1" name="正方形/長方形 70"/>
                <p:cNvSpPr/>
                <p:nvPr/>
              </p:nvSpPr>
              <p:spPr>
                <a:xfrm>
                  <a:off x="457199" y="3127593"/>
                  <a:ext cx="3910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71" name="正方形/長方形 70"/>
                <p:cNvSpPr>
                  <a:spLocks noRot="1" noChangeAspect="1" noMove="1" noResize="1" noEditPoints="1" noAdjustHandles="1" noChangeArrowheads="1" noChangeShapeType="1" noTextEdit="1"/>
                </p:cNvSpPr>
                <p:nvPr/>
              </p:nvSpPr>
              <p:spPr>
                <a:xfrm>
                  <a:off x="457199" y="3127593"/>
                  <a:ext cx="391004" cy="400110"/>
                </a:xfrm>
                <a:prstGeom prst="rect">
                  <a:avLst/>
                </a:prstGeom>
                <a:blipFill rotWithShape="0">
                  <a:blip r:embed="rId5"/>
                  <a:stretch>
                    <a:fillRect b="-25000"/>
                  </a:stretch>
                </a:blipFill>
              </p:spPr>
              <p:txBody>
                <a:bodyPr/>
                <a:lstStyle/>
                <a:p>
                  <a:r>
                    <a:rPr lang="ja-JP" altLang="en-US">
                      <a:noFill/>
                    </a:rPr>
                    <a:t> </a:t>
                  </a:r>
                </a:p>
              </p:txBody>
            </p:sp>
          </mc:Fallback>
        </mc:AlternateContent>
        <p:sp>
          <p:nvSpPr>
            <p:cNvPr id="72" name="円/楕円 71"/>
            <p:cNvSpPr/>
            <p:nvPr/>
          </p:nvSpPr>
          <p:spPr>
            <a:xfrm>
              <a:off x="1447135" y="3405958"/>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mc:AlternateContent xmlns:mc="http://schemas.openxmlformats.org/markup-compatibility/2006" xmlns:a14="http://schemas.microsoft.com/office/drawing/2010/main">
        <mc:Choice Requires="a14">
          <p:sp>
            <p:nvSpPr>
              <p:cNvPr id="73" name="正方形/長方形 72"/>
              <p:cNvSpPr/>
              <p:nvPr/>
            </p:nvSpPr>
            <p:spPr>
              <a:xfrm>
                <a:off x="718781" y="4863076"/>
                <a:ext cx="988496" cy="574024"/>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a:rPr lang="en-US" altLang="ja-JP" sz="2000" b="0" i="1" smtClean="0">
                                    <a:latin typeface="Cambria Math" panose="02040503050406030204" pitchFamily="18" charset="0"/>
                                  </a:rPr>
                                  <m:t>𝑎</m:t>
                                </m:r>
                              </m:e>
                              <m:e>
                                <m:r>
                                  <a:rPr lang="en-US" altLang="ja-JP" sz="2000" b="0" i="1">
                                    <a:latin typeface="Cambria Math" panose="02040503050406030204" pitchFamily="18" charset="0"/>
                                  </a:rPr>
                                  <m:t>0</m:t>
                                </m:r>
                              </m:e>
                            </m:mr>
                            <m:mr>
                              <m:e>
                                <m:r>
                                  <a:rPr lang="en-US" altLang="ja-JP" sz="2000" b="0" i="1">
                                    <a:latin typeface="Cambria Math" panose="02040503050406030204" pitchFamily="18" charset="0"/>
                                  </a:rPr>
                                  <m:t>0</m:t>
                                </m:r>
                              </m:e>
                              <m:e>
                                <m:r>
                                  <a:rPr lang="en-US" altLang="ja-JP" sz="2000" b="0" i="1" smtClean="0">
                                    <a:latin typeface="Cambria Math" panose="02040503050406030204" pitchFamily="18" charset="0"/>
                                  </a:rPr>
                                  <m:t>𝑏</m:t>
                                </m:r>
                              </m:e>
                            </m:mr>
                          </m:m>
                        </m:e>
                      </m:d>
                    </m:oMath>
                  </m:oMathPara>
                </a14:m>
                <a:endParaRPr lang="ja-JP" altLang="en-US" sz="2000" dirty="0"/>
              </a:p>
            </p:txBody>
          </p:sp>
        </mc:Choice>
        <mc:Fallback xmlns="">
          <p:sp>
            <p:nvSpPr>
              <p:cNvPr id="73" name="正方形/長方形 72"/>
              <p:cNvSpPr>
                <a:spLocks noRot="1" noChangeAspect="1" noMove="1" noResize="1" noEditPoints="1" noAdjustHandles="1" noChangeArrowheads="1" noChangeShapeType="1" noTextEdit="1"/>
              </p:cNvSpPr>
              <p:nvPr/>
            </p:nvSpPr>
            <p:spPr>
              <a:xfrm>
                <a:off x="718781" y="4863076"/>
                <a:ext cx="988496" cy="57402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100" name="グループ化 99"/>
          <p:cNvGrpSpPr/>
          <p:nvPr/>
        </p:nvGrpSpPr>
        <p:grpSpPr>
          <a:xfrm>
            <a:off x="2543160" y="2894466"/>
            <a:ext cx="1638135" cy="1935131"/>
            <a:chOff x="3487392" y="3127593"/>
            <a:chExt cx="1922161" cy="2270650"/>
          </a:xfrm>
        </p:grpSpPr>
        <p:pic>
          <p:nvPicPr>
            <p:cNvPr id="75" name="図 7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800000">
              <a:off x="3708309" y="3857336"/>
              <a:ext cx="1207111" cy="1207111"/>
            </a:xfrm>
            <a:prstGeom prst="rect">
              <a:avLst/>
            </a:prstGeom>
          </p:spPr>
        </p:pic>
        <p:cxnSp>
          <p:nvCxnSpPr>
            <p:cNvPr id="76" name="直線矢印コネクタ 75"/>
            <p:cNvCxnSpPr/>
            <p:nvPr/>
          </p:nvCxnSpPr>
          <p:spPr>
            <a:xfrm>
              <a:off x="3487392" y="5285363"/>
              <a:ext cx="1776758"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flipV="1">
              <a:off x="4086574"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8" name="正方形/長方形 77"/>
                <p:cNvSpPr/>
                <p:nvPr/>
              </p:nvSpPr>
              <p:spPr>
                <a:xfrm>
                  <a:off x="5023165" y="4882561"/>
                  <a:ext cx="38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5023165" y="4882561"/>
                  <a:ext cx="386388" cy="400110"/>
                </a:xfrm>
                <a:prstGeom prst="rect">
                  <a:avLst/>
                </a:prstGeom>
                <a:blipFill rotWithShape="0">
                  <a:blip r:embed="rId7"/>
                  <a:stretch>
                    <a:fillRect b="-1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3707132" y="3127593"/>
                  <a:ext cx="3910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3707132" y="3127593"/>
                  <a:ext cx="391004" cy="400110"/>
                </a:xfrm>
                <a:prstGeom prst="rect">
                  <a:avLst/>
                </a:prstGeom>
                <a:blipFill rotWithShape="0">
                  <a:blip r:embed="rId8"/>
                  <a:stretch>
                    <a:fillRect b="-25000"/>
                  </a:stretch>
                </a:blipFill>
              </p:spPr>
              <p:txBody>
                <a:bodyPr/>
                <a:lstStyle/>
                <a:p>
                  <a:r>
                    <a:rPr lang="ja-JP" altLang="en-US">
                      <a:noFill/>
                    </a:rPr>
                    <a:t> </a:t>
                  </a:r>
                </a:p>
              </p:txBody>
            </p:sp>
          </mc:Fallback>
        </mc:AlternateContent>
        <p:sp>
          <p:nvSpPr>
            <p:cNvPr id="80" name="円/楕円 79"/>
            <p:cNvSpPr/>
            <p:nvPr/>
          </p:nvSpPr>
          <p:spPr>
            <a:xfrm>
              <a:off x="4499112" y="3614161"/>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81" name="円弧 80"/>
            <p:cNvSpPr/>
            <p:nvPr/>
          </p:nvSpPr>
          <p:spPr>
            <a:xfrm rot="1821516">
              <a:off x="4272262" y="5018806"/>
              <a:ext cx="327660" cy="327660"/>
            </a:xfrm>
            <a:prstGeom prst="arc">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82" name="正方形/長方形 81"/>
                <p:cNvSpPr/>
                <p:nvPr/>
              </p:nvSpPr>
              <p:spPr>
                <a:xfrm>
                  <a:off x="4566294" y="4941543"/>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82" name="正方形/長方形 81"/>
                <p:cNvSpPr>
                  <a:spLocks noRot="1" noChangeAspect="1" noMove="1" noResize="1" noEditPoints="1" noAdjustHandles="1" noChangeArrowheads="1" noChangeShapeType="1" noTextEdit="1"/>
                </p:cNvSpPr>
                <p:nvPr/>
              </p:nvSpPr>
              <p:spPr>
                <a:xfrm>
                  <a:off x="4566294" y="4941543"/>
                  <a:ext cx="394147" cy="400110"/>
                </a:xfrm>
                <a:prstGeom prst="rect">
                  <a:avLst/>
                </a:prstGeom>
                <a:blipFill rotWithShape="0">
                  <a:blip r:embed="rId9"/>
                  <a:stretch>
                    <a:fillRect b="-1071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83" name="正方形/長方形 82"/>
              <p:cNvSpPr/>
              <p:nvPr/>
            </p:nvSpPr>
            <p:spPr>
              <a:xfrm>
                <a:off x="2323382" y="4848367"/>
                <a:ext cx="1953773" cy="603443"/>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e>
                              <m:e>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e>
                            </m:mr>
                            <m:mr>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sin</m:t>
                                    </m:r>
                                  </m:fName>
                                  <m:e>
                                    <m:r>
                                      <a:rPr lang="en-US" altLang="ja-JP" sz="2000" i="1">
                                        <a:latin typeface="Cambria Math" panose="02040503050406030204" pitchFamily="18" charset="0"/>
                                      </a:rPr>
                                      <m:t>𝜃</m:t>
                                    </m:r>
                                  </m:e>
                                </m:func>
                              </m:e>
                              <m:e>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cos</m:t>
                                    </m:r>
                                  </m:fName>
                                  <m:e>
                                    <m:r>
                                      <a:rPr lang="en-US" altLang="ja-JP" sz="2000" i="1">
                                        <a:latin typeface="Cambria Math" panose="02040503050406030204" pitchFamily="18" charset="0"/>
                                      </a:rPr>
                                      <m:t>𝜃</m:t>
                                    </m:r>
                                  </m:e>
                                </m:func>
                              </m:e>
                            </m:mr>
                          </m:m>
                        </m:e>
                      </m:d>
                    </m:oMath>
                  </m:oMathPara>
                </a14:m>
                <a:endParaRPr lang="ja-JP" altLang="en-US" sz="2000" dirty="0"/>
              </a:p>
            </p:txBody>
          </p:sp>
        </mc:Choice>
        <mc:Fallback xmlns="">
          <p:sp>
            <p:nvSpPr>
              <p:cNvPr id="83" name="正方形/長方形 82"/>
              <p:cNvSpPr>
                <a:spLocks noRot="1" noChangeAspect="1" noMove="1" noResize="1" noEditPoints="1" noAdjustHandles="1" noChangeArrowheads="1" noChangeShapeType="1" noTextEdit="1"/>
              </p:cNvSpPr>
              <p:nvPr/>
            </p:nvSpPr>
            <p:spPr>
              <a:xfrm>
                <a:off x="2323382" y="4848367"/>
                <a:ext cx="1953773" cy="603443"/>
              </a:xfrm>
              <a:prstGeom prst="rect">
                <a:avLst/>
              </a:prstGeom>
              <a:blipFill rotWithShape="0">
                <a:blip r:embed="rId10"/>
                <a:stretch>
                  <a:fillRect/>
                </a:stretch>
              </a:blipFill>
            </p:spPr>
            <p:txBody>
              <a:bodyPr/>
              <a:lstStyle/>
              <a:p>
                <a:r>
                  <a:rPr lang="ja-JP" altLang="en-US">
                    <a:noFill/>
                  </a:rPr>
                  <a:t> </a:t>
                </a:r>
              </a:p>
            </p:txBody>
          </p:sp>
        </mc:Fallback>
      </mc:AlternateContent>
      <p:grpSp>
        <p:nvGrpSpPr>
          <p:cNvPr id="103" name="グループ化 102"/>
          <p:cNvGrpSpPr/>
          <p:nvPr/>
        </p:nvGrpSpPr>
        <p:grpSpPr>
          <a:xfrm>
            <a:off x="4622623" y="2888026"/>
            <a:ext cx="2057905" cy="1965622"/>
            <a:chOff x="4897444" y="3117187"/>
            <a:chExt cx="2414712" cy="2306428"/>
          </a:xfrm>
        </p:grpSpPr>
        <p:pic>
          <p:nvPicPr>
            <p:cNvPr id="84" name="図 8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49769">
              <a:off x="5030168" y="3899642"/>
              <a:ext cx="2281988" cy="1523973"/>
            </a:xfrm>
            <a:prstGeom prst="rect">
              <a:avLst/>
            </a:prstGeom>
            <a:scene3d>
              <a:camera prst="isometricOffAxis2Right"/>
              <a:lightRig rig="threePt" dir="t"/>
            </a:scene3d>
          </p:spPr>
        </p:pic>
        <p:grpSp>
          <p:nvGrpSpPr>
            <p:cNvPr id="102" name="グループ化 101"/>
            <p:cNvGrpSpPr/>
            <p:nvPr/>
          </p:nvGrpSpPr>
          <p:grpSpPr>
            <a:xfrm>
              <a:off x="4897444" y="3117187"/>
              <a:ext cx="2306213" cy="2270650"/>
              <a:chOff x="4567978" y="3117187"/>
              <a:chExt cx="2306213" cy="2270650"/>
            </a:xfrm>
          </p:grpSpPr>
          <p:cxnSp>
            <p:nvCxnSpPr>
              <p:cNvPr id="86" name="直線矢印コネクタ 85"/>
              <p:cNvCxnSpPr/>
              <p:nvPr/>
            </p:nvCxnSpPr>
            <p:spPr>
              <a:xfrm>
                <a:off x="4707400" y="5274957"/>
                <a:ext cx="206802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flipV="1">
                <a:off x="4864436" y="3327934"/>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8" name="正方形/長方形 87"/>
                  <p:cNvSpPr/>
                  <p:nvPr/>
                </p:nvSpPr>
                <p:spPr>
                  <a:xfrm>
                    <a:off x="6487803" y="4846007"/>
                    <a:ext cx="38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88" name="正方形/長方形 87"/>
                  <p:cNvSpPr>
                    <a:spLocks noRot="1" noChangeAspect="1" noMove="1" noResize="1" noEditPoints="1" noAdjustHandles="1" noChangeArrowheads="1" noChangeShapeType="1" noTextEdit="1"/>
                  </p:cNvSpPr>
                  <p:nvPr/>
                </p:nvSpPr>
                <p:spPr>
                  <a:xfrm>
                    <a:off x="6487803" y="4846007"/>
                    <a:ext cx="386388" cy="400110"/>
                  </a:xfrm>
                  <a:prstGeom prst="rect">
                    <a:avLst/>
                  </a:prstGeom>
                  <a:blipFill rotWithShape="0">
                    <a:blip r:embed="rId11"/>
                    <a:stretch>
                      <a:fillRect b="-1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正方形/長方形 88"/>
                  <p:cNvSpPr/>
                  <p:nvPr/>
                </p:nvSpPr>
                <p:spPr>
                  <a:xfrm>
                    <a:off x="4567978" y="3117187"/>
                    <a:ext cx="3910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89" name="正方形/長方形 88"/>
                  <p:cNvSpPr>
                    <a:spLocks noRot="1" noChangeAspect="1" noMove="1" noResize="1" noEditPoints="1" noAdjustHandles="1" noChangeArrowheads="1" noChangeShapeType="1" noTextEdit="1"/>
                  </p:cNvSpPr>
                  <p:nvPr/>
                </p:nvSpPr>
                <p:spPr>
                  <a:xfrm>
                    <a:off x="4567978" y="3117187"/>
                    <a:ext cx="391004" cy="400110"/>
                  </a:xfrm>
                  <a:prstGeom prst="rect">
                    <a:avLst/>
                  </a:prstGeom>
                  <a:blipFill rotWithShape="0">
                    <a:blip r:embed="rId12"/>
                    <a:stretch>
                      <a:fillRect b="-25000"/>
                    </a:stretch>
                  </a:blipFill>
                </p:spPr>
                <p:txBody>
                  <a:bodyPr/>
                  <a:lstStyle/>
                  <a:p>
                    <a:r>
                      <a:rPr lang="ja-JP" altLang="en-US">
                        <a:noFill/>
                      </a:rPr>
                      <a:t> </a:t>
                    </a:r>
                  </a:p>
                </p:txBody>
              </p:sp>
            </mc:Fallback>
          </mc:AlternateContent>
          <p:sp>
            <p:nvSpPr>
              <p:cNvPr id="90" name="円/楕円 89"/>
              <p:cNvSpPr/>
              <p:nvPr/>
            </p:nvSpPr>
            <p:spPr>
              <a:xfrm>
                <a:off x="6775423" y="4013954"/>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92" name="円弧 91"/>
              <p:cNvSpPr/>
              <p:nvPr/>
            </p:nvSpPr>
            <p:spPr>
              <a:xfrm rot="20682553">
                <a:off x="4623735" y="4764565"/>
                <a:ext cx="532698" cy="562995"/>
              </a:xfrm>
              <a:prstGeom prst="arc">
                <a:avLst>
                  <a:gd name="adj1" fmla="val 17011200"/>
                  <a:gd name="adj2" fmla="val 2028385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93" name="正方形/長方形 92"/>
                  <p:cNvSpPr/>
                  <p:nvPr/>
                </p:nvSpPr>
                <p:spPr>
                  <a:xfrm>
                    <a:off x="4853700" y="4477563"/>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4853700" y="4477563"/>
                    <a:ext cx="394147" cy="400110"/>
                  </a:xfrm>
                  <a:prstGeom prst="rect">
                    <a:avLst/>
                  </a:prstGeom>
                  <a:blipFill rotWithShape="0">
                    <a:blip r:embed="rId13"/>
                    <a:stretch>
                      <a:fillRect b="-8929"/>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94" name="正方形/長方形 93"/>
              <p:cNvSpPr/>
              <p:nvPr/>
            </p:nvSpPr>
            <p:spPr>
              <a:xfrm>
                <a:off x="5223881" y="4848367"/>
                <a:ext cx="984485" cy="603443"/>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a:rPr lang="en-US" altLang="ja-JP" sz="2000" i="1">
                                    <a:latin typeface="Cambria Math" panose="02040503050406030204" pitchFamily="18" charset="0"/>
                                  </a:rPr>
                                  <m:t>1</m:t>
                                </m:r>
                              </m:e>
                              <m:e>
                                <m:r>
                                  <a:rPr lang="en-US" altLang="ja-JP" sz="2000" i="1">
                                    <a:latin typeface="Cambria Math" panose="02040503050406030204" pitchFamily="18" charset="0"/>
                                  </a:rPr>
                                  <m:t>𝑏</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1</m:t>
                                </m:r>
                              </m:e>
                            </m:mr>
                          </m:m>
                        </m:e>
                      </m:d>
                    </m:oMath>
                  </m:oMathPara>
                </a14:m>
                <a:endParaRPr lang="ja-JP" altLang="en-US" sz="20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5223881" y="4848367"/>
                <a:ext cx="984485" cy="603443"/>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6" name="正方形/長方形 95"/>
              <p:cNvSpPr/>
              <p:nvPr/>
            </p:nvSpPr>
            <p:spPr>
              <a:xfrm>
                <a:off x="7382177" y="4887389"/>
                <a:ext cx="1148391" cy="554254"/>
              </a:xfrm>
              <a:prstGeom prst="rect">
                <a:avLst/>
              </a:prstGeom>
              <a:solidFill>
                <a:schemeClr val="accent6">
                  <a:lumMod val="20000"/>
                  <a:lumOff val="80000"/>
                </a:schemeClr>
              </a:solidFill>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b="0" i="1" smtClean="0">
                                    <a:latin typeface="Cambria Math" panose="02040503050406030204" pitchFamily="18" charset="0"/>
                                  </a:rPr>
                                  <m:t>−</m:t>
                                </m:r>
                                <m:r>
                                  <a:rPr lang="en-US" altLang="ja-JP" b="0" i="1" smtClean="0">
                                    <a:latin typeface="Cambria Math" panose="02040503050406030204" pitchFamily="18" charset="0"/>
                                  </a:rPr>
                                  <m:t>1</m:t>
                                </m:r>
                              </m:e>
                              <m:e>
                                <m:r>
                                  <a:rPr lang="en-US" altLang="ja-JP" b="0" i="1" smtClean="0">
                                    <a:latin typeface="Cambria Math" panose="02040503050406030204" pitchFamily="18" charset="0"/>
                                  </a:rPr>
                                  <m:t>0</m:t>
                                </m:r>
                              </m:e>
                            </m:mr>
                            <m:mr>
                              <m:e>
                                <m:r>
                                  <a:rPr lang="en-US" altLang="ja-JP" b="0" i="1" smtClean="0">
                                    <a:latin typeface="Cambria Math" panose="02040503050406030204" pitchFamily="18" charset="0"/>
                                  </a:rPr>
                                  <m:t>0</m:t>
                                </m:r>
                              </m:e>
                              <m:e>
                                <m:r>
                                  <a:rPr lang="en-US" altLang="ja-JP" b="0" i="1" smtClean="0">
                                    <a:latin typeface="Cambria Math" panose="02040503050406030204" pitchFamily="18" charset="0"/>
                                  </a:rPr>
                                  <m:t>1</m:t>
                                </m:r>
                              </m:e>
                            </m:mr>
                          </m:m>
                        </m:e>
                      </m:d>
                    </m:oMath>
                  </m:oMathPara>
                </a14:m>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6" name="正方形/長方形 95"/>
              <p:cNvSpPr>
                <a:spLocks noRot="1" noChangeAspect="1" noMove="1" noResize="1" noEditPoints="1" noAdjustHandles="1" noChangeArrowheads="1" noChangeShapeType="1" noTextEdit="1"/>
              </p:cNvSpPr>
              <p:nvPr/>
            </p:nvSpPr>
            <p:spPr>
              <a:xfrm>
                <a:off x="7382177" y="4887389"/>
                <a:ext cx="1148391" cy="554254"/>
              </a:xfrm>
              <a:prstGeom prst="rect">
                <a:avLst/>
              </a:prstGeom>
              <a:blipFill rotWithShape="0">
                <a:blip r:embed="rId15"/>
                <a:stretch>
                  <a:fillRect/>
                </a:stretch>
              </a:blipFill>
            </p:spPr>
            <p:txBody>
              <a:bodyPr/>
              <a:lstStyle/>
              <a:p>
                <a:r>
                  <a:rPr lang="ja-JP" altLang="en-US">
                    <a:noFill/>
                  </a:rPr>
                  <a:t> </a:t>
                </a:r>
              </a:p>
            </p:txBody>
          </p:sp>
        </mc:Fallback>
      </mc:AlternateContent>
      <p:grpSp>
        <p:nvGrpSpPr>
          <p:cNvPr id="104" name="グループ化 103"/>
          <p:cNvGrpSpPr/>
          <p:nvPr/>
        </p:nvGrpSpPr>
        <p:grpSpPr>
          <a:xfrm>
            <a:off x="7150208" y="2916232"/>
            <a:ext cx="1830396" cy="1913217"/>
            <a:chOff x="1076776" y="1560437"/>
            <a:chExt cx="3695259" cy="3862455"/>
          </a:xfrm>
        </p:grpSpPr>
        <p:grpSp>
          <p:nvGrpSpPr>
            <p:cNvPr id="105" name="グループ化 104"/>
            <p:cNvGrpSpPr/>
            <p:nvPr/>
          </p:nvGrpSpPr>
          <p:grpSpPr>
            <a:xfrm>
              <a:off x="1096563" y="1560437"/>
              <a:ext cx="3675472" cy="3862455"/>
              <a:chOff x="1477563" y="1458837"/>
              <a:chExt cx="3675472" cy="3862455"/>
            </a:xfrm>
          </p:grpSpPr>
          <p:cxnSp>
            <p:nvCxnSpPr>
              <p:cNvPr id="112" name="直線矢印コネクタ 111"/>
              <p:cNvCxnSpPr/>
              <p:nvPr/>
            </p:nvCxnSpPr>
            <p:spPr>
              <a:xfrm>
                <a:off x="1477563" y="3701166"/>
                <a:ext cx="321544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p:nvPr/>
            </p:nvCxnSpPr>
            <p:spPr>
              <a:xfrm flipV="1">
                <a:off x="3033980" y="1700718"/>
                <a:ext cx="0" cy="36205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正方形/長方形 113"/>
                  <p:cNvSpPr/>
                  <p:nvPr/>
                </p:nvSpPr>
                <p:spPr>
                  <a:xfrm>
                    <a:off x="4372983" y="3037388"/>
                    <a:ext cx="780052" cy="807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114" name="正方形/長方形 113"/>
                  <p:cNvSpPr>
                    <a:spLocks noRot="1" noChangeAspect="1" noMove="1" noResize="1" noEditPoints="1" noAdjustHandles="1" noChangeArrowheads="1" noChangeShapeType="1" noTextEdit="1"/>
                  </p:cNvSpPr>
                  <p:nvPr/>
                </p:nvSpPr>
                <p:spPr>
                  <a:xfrm>
                    <a:off x="4372983" y="3037388"/>
                    <a:ext cx="780052" cy="807753"/>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5" name="正方形/長方形 114"/>
                  <p:cNvSpPr/>
                  <p:nvPr/>
                </p:nvSpPr>
                <p:spPr>
                  <a:xfrm>
                    <a:off x="2899695" y="1458837"/>
                    <a:ext cx="789371" cy="807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115" name="正方形/長方形 114"/>
                  <p:cNvSpPr>
                    <a:spLocks noRot="1" noChangeAspect="1" noMove="1" noResize="1" noEditPoints="1" noAdjustHandles="1" noChangeArrowheads="1" noChangeShapeType="1" noTextEdit="1"/>
                  </p:cNvSpPr>
                  <p:nvPr/>
                </p:nvSpPr>
                <p:spPr>
                  <a:xfrm>
                    <a:off x="2899695" y="1458837"/>
                    <a:ext cx="789371" cy="807753"/>
                  </a:xfrm>
                  <a:prstGeom prst="rect">
                    <a:avLst/>
                  </a:prstGeom>
                  <a:blipFill rotWithShape="0">
                    <a:blip r:embed="rId17"/>
                    <a:stretch>
                      <a:fillRect b="-7576"/>
                    </a:stretch>
                  </a:blipFill>
                </p:spPr>
                <p:txBody>
                  <a:bodyPr/>
                  <a:lstStyle/>
                  <a:p>
                    <a:r>
                      <a:rPr lang="ja-JP" altLang="en-US">
                        <a:noFill/>
                      </a:rPr>
                      <a:t> </a:t>
                    </a:r>
                  </a:p>
                </p:txBody>
              </p:sp>
            </mc:Fallback>
          </mc:AlternateContent>
          <p:pic>
            <p:nvPicPr>
              <p:cNvPr id="116" name="図 115"/>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89802" y="2140217"/>
                <a:ext cx="1207111" cy="1207111"/>
              </a:xfrm>
              <a:prstGeom prst="rect">
                <a:avLst/>
              </a:prstGeom>
            </p:spPr>
          </p:pic>
          <p:pic>
            <p:nvPicPr>
              <p:cNvPr id="117" name="図 11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3389801" y="4080880"/>
                <a:ext cx="1207111" cy="1207111"/>
              </a:xfrm>
              <a:prstGeom prst="rect">
                <a:avLst/>
              </a:prstGeom>
            </p:spPr>
          </p:pic>
          <p:pic>
            <p:nvPicPr>
              <p:cNvPr id="118" name="図 11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477563" y="2140217"/>
                <a:ext cx="1200596" cy="1207111"/>
              </a:xfrm>
              <a:prstGeom prst="rect">
                <a:avLst/>
              </a:prstGeom>
            </p:spPr>
          </p:pic>
        </p:grpSp>
        <p:sp>
          <p:nvSpPr>
            <p:cNvPr id="107" name="円/楕円 106"/>
            <p:cNvSpPr/>
            <p:nvPr/>
          </p:nvSpPr>
          <p:spPr>
            <a:xfrm>
              <a:off x="4179387"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09" name="円/楕円 108"/>
            <p:cNvSpPr/>
            <p:nvPr/>
          </p:nvSpPr>
          <p:spPr>
            <a:xfrm>
              <a:off x="4159065" y="5324325"/>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11" name="円/楕円 110"/>
            <p:cNvSpPr/>
            <p:nvPr/>
          </p:nvSpPr>
          <p:spPr>
            <a:xfrm>
              <a:off x="1076776"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48" name="グループ化 147"/>
          <p:cNvGrpSpPr/>
          <p:nvPr/>
        </p:nvGrpSpPr>
        <p:grpSpPr>
          <a:xfrm>
            <a:off x="9715566" y="2878984"/>
            <a:ext cx="2216519" cy="1952705"/>
            <a:chOff x="15142081" y="196882"/>
            <a:chExt cx="4216420" cy="3714573"/>
          </a:xfrm>
        </p:grpSpPr>
        <p:pic>
          <p:nvPicPr>
            <p:cNvPr id="128" name="図 127"/>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6081506" y="2081100"/>
              <a:ext cx="1343889" cy="1343890"/>
            </a:xfrm>
            <a:prstGeom prst="rect">
              <a:avLst/>
            </a:prstGeom>
          </p:spPr>
        </p:pic>
        <p:cxnSp>
          <p:nvCxnSpPr>
            <p:cNvPr id="137" name="直線矢印コネクタ 136"/>
            <p:cNvCxnSpPr/>
            <p:nvPr/>
          </p:nvCxnSpPr>
          <p:spPr>
            <a:xfrm>
              <a:off x="15554067" y="3726794"/>
              <a:ext cx="348574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p:nvPr/>
          </p:nvCxnSpPr>
          <p:spPr>
            <a:xfrm flipV="1">
              <a:off x="15762813" y="541645"/>
              <a:ext cx="0" cy="336981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9" name="正方形/長方形 138"/>
                <p:cNvSpPr/>
                <p:nvPr/>
              </p:nvSpPr>
              <p:spPr>
                <a:xfrm>
                  <a:off x="18623486" y="3021135"/>
                  <a:ext cx="735015" cy="7611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139" name="正方形/長方形 138"/>
                <p:cNvSpPr>
                  <a:spLocks noRot="1" noChangeAspect="1" noMove="1" noResize="1" noEditPoints="1" noAdjustHandles="1" noChangeArrowheads="1" noChangeShapeType="1" noTextEdit="1"/>
                </p:cNvSpPr>
                <p:nvPr/>
              </p:nvSpPr>
              <p:spPr>
                <a:xfrm>
                  <a:off x="18623486" y="3021135"/>
                  <a:ext cx="735015" cy="761117"/>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0" name="正方形/長方形 139"/>
                <p:cNvSpPr/>
                <p:nvPr/>
              </p:nvSpPr>
              <p:spPr>
                <a:xfrm>
                  <a:off x="15142081" y="196882"/>
                  <a:ext cx="743795" cy="7611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140" name="正方形/長方形 139"/>
                <p:cNvSpPr>
                  <a:spLocks noRot="1" noChangeAspect="1" noMove="1" noResize="1" noEditPoints="1" noAdjustHandles="1" noChangeArrowheads="1" noChangeShapeType="1" noTextEdit="1"/>
                </p:cNvSpPr>
                <p:nvPr/>
              </p:nvSpPr>
              <p:spPr>
                <a:xfrm>
                  <a:off x="15142081" y="196882"/>
                  <a:ext cx="743795" cy="761117"/>
                </a:xfrm>
                <a:prstGeom prst="rect">
                  <a:avLst/>
                </a:prstGeom>
                <a:blipFill rotWithShape="0">
                  <a:blip r:embed="rId19"/>
                  <a:stretch>
                    <a:fillRect b="-7576"/>
                  </a:stretch>
                </a:blipFill>
              </p:spPr>
              <p:txBody>
                <a:bodyPr/>
                <a:lstStyle/>
                <a:p>
                  <a:r>
                    <a:rPr lang="ja-JP" altLang="en-US">
                      <a:noFill/>
                    </a:rPr>
                    <a:t> </a:t>
                  </a:r>
                </a:p>
              </p:txBody>
            </p:sp>
          </mc:Fallback>
        </mc:AlternateContent>
        <p:pic>
          <p:nvPicPr>
            <p:cNvPr id="144" name="図 143"/>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940208" y="547056"/>
              <a:ext cx="1343889" cy="1343890"/>
            </a:xfrm>
            <a:prstGeom prst="rect">
              <a:avLst/>
            </a:prstGeom>
          </p:spPr>
        </p:pic>
        <p:sp>
          <p:nvSpPr>
            <p:cNvPr id="146" name="円/楕円 145"/>
            <p:cNvSpPr/>
            <p:nvPr/>
          </p:nvSpPr>
          <p:spPr>
            <a:xfrm>
              <a:off x="18203084" y="495654"/>
              <a:ext cx="104248" cy="1042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7" name="右矢印 146"/>
            <p:cNvSpPr/>
            <p:nvPr/>
          </p:nvSpPr>
          <p:spPr>
            <a:xfrm rot="17276526">
              <a:off x="16576518" y="1834967"/>
              <a:ext cx="1316707" cy="53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
        <p:nvSpPr>
          <p:cNvPr id="149" name="正方形/長方形 148"/>
          <p:cNvSpPr/>
          <p:nvPr/>
        </p:nvSpPr>
        <p:spPr>
          <a:xfrm>
            <a:off x="751361" y="2718665"/>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拡大縮小</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0" name="正方形/長方形 149"/>
          <p:cNvSpPr/>
          <p:nvPr/>
        </p:nvSpPr>
        <p:spPr>
          <a:xfrm>
            <a:off x="2907828" y="271866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223881" y="271866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せん断</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2" name="正方形/長方形 151"/>
          <p:cNvSpPr/>
          <p:nvPr/>
        </p:nvSpPr>
        <p:spPr>
          <a:xfrm>
            <a:off x="7595421" y="271866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鏡映</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3" name="正方形/長方形 152"/>
          <p:cNvSpPr/>
          <p:nvPr/>
        </p:nvSpPr>
        <p:spPr>
          <a:xfrm>
            <a:off x="10269828" y="2718665"/>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平行移動</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4" name="正方形/長方形 153"/>
              <p:cNvSpPr/>
              <p:nvPr/>
            </p:nvSpPr>
            <p:spPr>
              <a:xfrm>
                <a:off x="10332390" y="4859015"/>
                <a:ext cx="1312411" cy="611962"/>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r>
                        <a:rPr lang="en-US" altLang="ja-JP" b="1" i="1">
                          <a:latin typeface="Cambria Math" panose="02040503050406030204" pitchFamily="18" charset="0"/>
                        </a:rPr>
                        <m:t>+</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smtClean="0">
                                        <a:latin typeface="Cambria Math" panose="02040503050406030204" pitchFamily="18" charset="0"/>
                                      </a:rPr>
                                    </m:ctrlPr>
                                  </m:sSubPr>
                                  <m:e>
                                    <m:r>
                                      <m:rPr>
                                        <m:brk m:alnAt="7"/>
                                      </m:rPr>
                                      <a:rPr lang="en-US" altLang="ja-JP" b="0" i="1" smtClean="0">
                                        <a:latin typeface="Cambria Math" panose="02040503050406030204" pitchFamily="18" charset="0"/>
                                      </a:rPr>
                                      <m:t>𝑡</m:t>
                                    </m:r>
                                  </m:e>
                                  <m:sub>
                                    <m:r>
                                      <m:rPr>
                                        <m:brk m:alnAt="7"/>
                                      </m:rPr>
                                      <a:rPr lang="en-US" altLang="ja-JP" b="0" i="1" smtClean="0">
                                        <a:latin typeface="Cambria Math" panose="02040503050406030204" pitchFamily="18" charset="0"/>
                                      </a:rPr>
                                      <m:t>𝑥</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𝑡</m:t>
                                    </m:r>
                                  </m:e>
                                  <m:sub>
                                    <m:r>
                                      <a:rPr lang="en-US" altLang="ja-JP" b="0" i="1" smtClean="0">
                                        <a:latin typeface="Cambria Math" panose="02040503050406030204" pitchFamily="18" charset="0"/>
                                      </a:rPr>
                                      <m:t>𝑦</m:t>
                                    </m:r>
                                  </m:sub>
                                </m:sSub>
                              </m:e>
                            </m:mr>
                          </m:m>
                        </m:e>
                      </m:d>
                    </m:oMath>
                  </m:oMathPara>
                </a14:m>
                <a:endParaRPr lang="ja-JP" altLang="en-US" dirty="0"/>
              </a:p>
            </p:txBody>
          </p:sp>
        </mc:Choice>
        <mc:Fallback xmlns="">
          <p:sp>
            <p:nvSpPr>
              <p:cNvPr id="154" name="正方形/長方形 153"/>
              <p:cNvSpPr>
                <a:spLocks noRot="1" noChangeAspect="1" noMove="1" noResize="1" noEditPoints="1" noAdjustHandles="1" noChangeArrowheads="1" noChangeShapeType="1" noTextEdit="1"/>
              </p:cNvSpPr>
              <p:nvPr/>
            </p:nvSpPr>
            <p:spPr>
              <a:xfrm>
                <a:off x="10332390" y="4859015"/>
                <a:ext cx="1312411" cy="611962"/>
              </a:xfrm>
              <a:prstGeom prst="rect">
                <a:avLst/>
              </a:prstGeom>
              <a:blipFill rotWithShape="0">
                <a:blip r:embed="rId20"/>
                <a:stretch>
                  <a:fillRect/>
                </a:stretch>
              </a:blipFill>
            </p:spPr>
            <p:txBody>
              <a:bodyPr/>
              <a:lstStyle/>
              <a:p>
                <a:r>
                  <a:rPr lang="ja-JP" altLang="en-US">
                    <a:noFill/>
                  </a:rPr>
                  <a:t> </a:t>
                </a:r>
              </a:p>
            </p:txBody>
          </p:sp>
        </mc:Fallback>
      </mc:AlternateContent>
      <p:sp>
        <p:nvSpPr>
          <p:cNvPr id="159" name="正方形/長方形 158"/>
          <p:cNvSpPr/>
          <p:nvPr/>
        </p:nvSpPr>
        <p:spPr>
          <a:xfrm>
            <a:off x="9136729" y="6095402"/>
            <a:ext cx="2864823" cy="646331"/>
          </a:xfrm>
          <a:prstGeom prst="rect">
            <a:avLst/>
          </a:prstGeom>
        </p:spPr>
        <p:txBody>
          <a:bodyPr wrap="none">
            <a:spAutoFit/>
          </a:bodyPr>
          <a:lstStyle/>
          <a:p>
            <a:r>
              <a:rPr lang="en-US" altLang="ja-JP" sz="3600" b="1" dirty="0">
                <a:latin typeface="メイリオ" panose="020B0604030504040204" pitchFamily="50" charset="-128"/>
                <a:ea typeface="メイリオ" panose="020B0604030504040204" pitchFamily="50" charset="-128"/>
                <a:cs typeface="メイリオ" panose="020B0604030504040204" pitchFamily="50" charset="-128"/>
              </a:rPr>
              <a:t>Affine </a:t>
            </a:r>
            <a:r>
              <a:rPr lang="ja-JP" altLang="en-US" sz="3600" b="1" dirty="0">
                <a:latin typeface="メイリオ" panose="020B0604030504040204" pitchFamily="50" charset="-128"/>
                <a:ea typeface="メイリオ" panose="020B0604030504040204" pitchFamily="50" charset="-128"/>
                <a:cs typeface="メイリオ" panose="020B0604030504040204" pitchFamily="50" charset="-128"/>
              </a:rPr>
              <a:t>変換 </a:t>
            </a:r>
          </a:p>
        </p:txBody>
      </p:sp>
      <p:sp>
        <p:nvSpPr>
          <p:cNvPr id="162" name="正方形/長方形 161"/>
          <p:cNvSpPr/>
          <p:nvPr/>
        </p:nvSpPr>
        <p:spPr>
          <a:xfrm>
            <a:off x="3696630" y="5706349"/>
            <a:ext cx="2185214" cy="646331"/>
          </a:xfrm>
          <a:prstGeom prst="rect">
            <a:avLst/>
          </a:prstGeom>
        </p:spPr>
        <p:txBody>
          <a:bodyPr wrap="none">
            <a:spAutoFit/>
          </a:bodyPr>
          <a:lstStyle/>
          <a:p>
            <a:r>
              <a:rPr lang="ja-JP" altLang="en-US" sz="3600" b="1" dirty="0">
                <a:latin typeface="メイリオ" panose="020B0604030504040204" pitchFamily="50" charset="-128"/>
                <a:ea typeface="メイリオ" panose="020B0604030504040204" pitchFamily="50" charset="-128"/>
                <a:cs typeface="メイリオ" panose="020B0604030504040204" pitchFamily="50" charset="-128"/>
              </a:rPr>
              <a:t>線形</a:t>
            </a:r>
            <a:r>
              <a:rPr lang="ja-JP" altLang="en-US" sz="3600" b="1" dirty="0" smtClean="0">
                <a:latin typeface="メイリオ" panose="020B0604030504040204" pitchFamily="50" charset="-128"/>
                <a:ea typeface="メイリオ" panose="020B0604030504040204" pitchFamily="50" charset="-128"/>
                <a:cs typeface="メイリオ" panose="020B0604030504040204" pitchFamily="50" charset="-128"/>
              </a:rPr>
              <a:t>変換 </a:t>
            </a:r>
            <a:endParaRPr lang="ja-JP" altLang="en-US" sz="36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942767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199" y="0"/>
            <a:ext cx="11473211" cy="733270"/>
          </a:xfrm>
        </p:spPr>
        <p:txBody>
          <a:bodyPr>
            <a:normAutofit/>
          </a:bodyPr>
          <a:lstStyle/>
          <a:p>
            <a:r>
              <a:rPr lang="ja-JP" altLang="en-US" sz="3200" dirty="0" smtClean="0"/>
              <a:t>前回講義</a:t>
            </a:r>
            <a:r>
              <a:rPr lang="ja-JP" altLang="en-US" sz="3200" dirty="0"/>
              <a:t>に</a:t>
            </a:r>
            <a:r>
              <a:rPr lang="ja-JP" altLang="en-US" sz="3200" dirty="0" smtClean="0"/>
              <a:t>関する質問</a:t>
            </a:r>
            <a:r>
              <a:rPr lang="ja-JP" altLang="en-US" sz="3200" dirty="0"/>
              <a:t>等</a:t>
            </a:r>
            <a:endParaRPr kumimoji="1" lang="ja-JP" altLang="en-US" sz="3200" dirty="0"/>
          </a:p>
        </p:txBody>
      </p:sp>
      <p:sp>
        <p:nvSpPr>
          <p:cNvPr id="3" name="コンテンツ プレースホルダー 2"/>
          <p:cNvSpPr>
            <a:spLocks noGrp="1"/>
          </p:cNvSpPr>
          <p:nvPr>
            <p:ph idx="1"/>
          </p:nvPr>
        </p:nvSpPr>
        <p:spPr>
          <a:xfrm>
            <a:off x="457199" y="1016753"/>
            <a:ext cx="11598443" cy="5542155"/>
          </a:xfrm>
        </p:spPr>
        <p:txBody>
          <a:bodyPr>
            <a:normAutofit lnSpcReduction="10000"/>
          </a:bodyPr>
          <a:lstStyle/>
          <a:p>
            <a:r>
              <a:rPr kumimoji="1" lang="ja-JP" altLang="en-US" sz="2400" dirty="0" smtClean="0"/>
              <a:t>フーリエ変換</a:t>
            </a:r>
            <a:endParaRPr kumimoji="1" lang="en-US" altLang="ja-JP" sz="2400" dirty="0" smtClean="0"/>
          </a:p>
          <a:p>
            <a:pPr lvl="1"/>
            <a:r>
              <a:rPr lang="ja-JP" altLang="en-US" sz="2000" dirty="0" smtClean="0"/>
              <a:t>知ってたので特になんとも 若干名</a:t>
            </a:r>
            <a:endParaRPr lang="en-US" altLang="ja-JP" sz="2000" dirty="0" smtClean="0"/>
          </a:p>
          <a:p>
            <a:pPr lvl="1"/>
            <a:r>
              <a:rPr lang="ja-JP" altLang="en-US" sz="2000" dirty="0"/>
              <a:t>理解</a:t>
            </a:r>
            <a:r>
              <a:rPr lang="ja-JP" altLang="en-US" sz="2000" dirty="0" smtClean="0"/>
              <a:t>できた 若干名</a:t>
            </a:r>
            <a:endParaRPr lang="en-US" altLang="ja-JP" sz="2000" dirty="0" smtClean="0"/>
          </a:p>
          <a:p>
            <a:pPr lvl="1"/>
            <a:r>
              <a:rPr lang="ja-JP" altLang="en-US" sz="2000" dirty="0"/>
              <a:t>わからなかった</a:t>
            </a:r>
            <a:r>
              <a:rPr lang="ja-JP" altLang="en-US" sz="2000" dirty="0" smtClean="0"/>
              <a:t>ので不安になった 多数</a:t>
            </a:r>
            <a:endParaRPr lang="en-US" altLang="ja-JP" sz="2000" dirty="0" smtClean="0"/>
          </a:p>
          <a:p>
            <a:pPr marL="457200" lvl="1" indent="0">
              <a:buNone/>
            </a:pPr>
            <a:r>
              <a:rPr lang="ja-JP" altLang="en-US" sz="2000" dirty="0" smtClean="0"/>
              <a:t>　</a:t>
            </a:r>
            <a:r>
              <a:rPr lang="en-US" altLang="ja-JP" sz="2000" dirty="0" smtClean="0">
                <a:sym typeface="Wingdings" panose="05000000000000000000" pitchFamily="2" charset="2"/>
              </a:rPr>
              <a:t> </a:t>
            </a:r>
            <a:r>
              <a:rPr lang="ja-JP" altLang="en-US" sz="2000" dirty="0">
                <a:sym typeface="Wingdings" panose="05000000000000000000" pitchFamily="2" charset="2"/>
              </a:rPr>
              <a:t>説明</a:t>
            </a:r>
            <a:r>
              <a:rPr lang="ja-JP" altLang="en-US" sz="2000" dirty="0" smtClean="0">
                <a:sym typeface="Wingdings" panose="05000000000000000000" pitchFamily="2" charset="2"/>
              </a:rPr>
              <a:t>し直し（すみません</a:t>
            </a:r>
            <a:r>
              <a:rPr lang="ja-JP" altLang="en-US" sz="2000" dirty="0" err="1" smtClean="0">
                <a:sym typeface="Wingdings" panose="05000000000000000000" pitchFamily="2" charset="2"/>
              </a:rPr>
              <a:t>。。。</a:t>
            </a:r>
            <a:r>
              <a:rPr lang="ja-JP" altLang="en-US" sz="2000" dirty="0" smtClean="0">
                <a:sym typeface="Wingdings" panose="05000000000000000000" pitchFamily="2" charset="2"/>
              </a:rPr>
              <a:t>）</a:t>
            </a:r>
            <a:endParaRPr lang="en-US" altLang="ja-JP" sz="2000" dirty="0" smtClean="0">
              <a:sym typeface="Wingdings" panose="05000000000000000000" pitchFamily="2" charset="2"/>
            </a:endParaRPr>
          </a:p>
          <a:p>
            <a:pPr marL="457200" lvl="1" indent="0">
              <a:buNone/>
            </a:pPr>
            <a:endParaRPr lang="en-US" altLang="ja-JP" sz="2000" dirty="0"/>
          </a:p>
          <a:p>
            <a:r>
              <a:rPr lang="ja-JP" altLang="en-US" sz="2400" dirty="0" smtClean="0"/>
              <a:t>数式周りの詳細を教えてほしい</a:t>
            </a:r>
            <a:endParaRPr lang="en-US" altLang="ja-JP" sz="2400" dirty="0" smtClean="0"/>
          </a:p>
          <a:p>
            <a:pPr marL="457200" lvl="1" indent="0">
              <a:buNone/>
            </a:pPr>
            <a:r>
              <a:rPr lang="en-US" altLang="ja-JP" sz="2000" dirty="0" smtClean="0">
                <a:sym typeface="Wingdings" panose="05000000000000000000" pitchFamily="2" charset="2"/>
              </a:rPr>
              <a:t> 『</a:t>
            </a:r>
            <a:r>
              <a:rPr lang="ja-JP" altLang="en-US" sz="2000" dirty="0" smtClean="0">
                <a:sym typeface="Wingdings" panose="05000000000000000000" pitchFamily="2" charset="2"/>
              </a:rPr>
              <a:t>これなら分かる応用数学教室 金谷健一</a:t>
            </a:r>
            <a:r>
              <a:rPr lang="en-US" altLang="ja-JP" sz="2000" dirty="0" smtClean="0">
                <a:sym typeface="Wingdings" panose="05000000000000000000" pitchFamily="2" charset="2"/>
              </a:rPr>
              <a:t>』</a:t>
            </a:r>
            <a:r>
              <a:rPr lang="ja-JP" altLang="en-US" sz="2000" dirty="0" smtClean="0">
                <a:sym typeface="Wingdings" panose="05000000000000000000" pitchFamily="2" charset="2"/>
              </a:rPr>
              <a:t>を参照してください</a:t>
            </a:r>
            <a:endParaRPr lang="en-US" altLang="ja-JP" sz="2000" dirty="0" smtClean="0">
              <a:sym typeface="Wingdings" panose="05000000000000000000" pitchFamily="2" charset="2"/>
            </a:endParaRPr>
          </a:p>
          <a:p>
            <a:pPr marL="457200" lvl="1" indent="0">
              <a:buNone/>
            </a:pPr>
            <a:r>
              <a:rPr lang="ja-JP" altLang="en-US" sz="2000" dirty="0" smtClean="0"/>
              <a:t>本日以降はなるべく解説します</a:t>
            </a:r>
            <a:endParaRPr lang="en-US" altLang="ja-JP" sz="2000" dirty="0" smtClean="0"/>
          </a:p>
          <a:p>
            <a:pPr lvl="3"/>
            <a:endParaRPr lang="en-US" altLang="ja-JP" sz="1600" dirty="0" smtClean="0"/>
          </a:p>
          <a:p>
            <a:r>
              <a:rPr lang="ja-JP" altLang="en-US" sz="2400" dirty="0" smtClean="0"/>
              <a:t>結局教科書はいるの？</a:t>
            </a:r>
            <a:endParaRPr lang="en-US" altLang="ja-JP" sz="2400" dirty="0" smtClean="0"/>
          </a:p>
          <a:p>
            <a:pPr marL="457200" lvl="1" indent="0">
              <a:buNone/>
            </a:pPr>
            <a:r>
              <a:rPr lang="ja-JP" altLang="en-US" sz="2000" dirty="0"/>
              <a:t>なくて</a:t>
            </a:r>
            <a:r>
              <a:rPr lang="ja-JP" altLang="en-US" sz="2000" dirty="0" smtClean="0"/>
              <a:t>も重要部分を学べるように資料を用意しますが，どうしても扱えない部分もあるので知識を広げたい場合には是非．（良い本なのでコスパは良いです）</a:t>
            </a:r>
            <a:endParaRPr lang="en-US" altLang="ja-JP" sz="2000" dirty="0" smtClean="0"/>
          </a:p>
          <a:p>
            <a:pPr marL="457200" lvl="1" indent="0">
              <a:buNone/>
            </a:pPr>
            <a:endParaRPr lang="en-US" altLang="ja-JP" sz="2000" dirty="0"/>
          </a:p>
          <a:p>
            <a:r>
              <a:rPr lang="ja-JP" altLang="en-US" sz="2400" dirty="0" smtClean="0"/>
              <a:t>お詫び </a:t>
            </a:r>
            <a:r>
              <a:rPr lang="en-US" altLang="ja-JP" sz="2400" dirty="0" smtClean="0"/>
              <a:t>: </a:t>
            </a:r>
            <a:r>
              <a:rPr lang="ja-JP" altLang="en-US" sz="2400" dirty="0" smtClean="0"/>
              <a:t>前回のアンケート，無記名設定にしたらコメントをくれた人が誰かわからなくなりました。先週分</a:t>
            </a:r>
            <a:r>
              <a:rPr lang="ja-JP" altLang="en-US" sz="2400" dirty="0"/>
              <a:t>について</a:t>
            </a:r>
            <a:r>
              <a:rPr lang="ja-JP" altLang="en-US" sz="2400" dirty="0" smtClean="0"/>
              <a:t>は漏れなく全員に加点します．（</a:t>
            </a:r>
            <a:r>
              <a:rPr lang="en-US" altLang="ja-JP" sz="2400" dirty="0" smtClean="0"/>
              <a:t>1</a:t>
            </a:r>
            <a:r>
              <a:rPr lang="ja-JP" altLang="en-US" sz="2400" dirty="0" smtClean="0"/>
              <a:t>点だけなので正直大した差は出ないのですが。）</a:t>
            </a:r>
            <a:endParaRPr kumimoji="1" lang="ja-JP" altLang="en-US" sz="2400" dirty="0"/>
          </a:p>
        </p:txBody>
      </p:sp>
    </p:spTree>
    <p:extLst>
      <p:ext uri="{BB962C8B-B14F-4D97-AF65-F5344CB8AC3E}">
        <p14:creationId xmlns:p14="http://schemas.microsoft.com/office/powerpoint/2010/main" val="42332915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角丸四角形 3"/>
          <p:cNvSpPr/>
          <p:nvPr/>
        </p:nvSpPr>
        <p:spPr>
          <a:xfrm>
            <a:off x="1229443" y="4892590"/>
            <a:ext cx="8490290" cy="1828801"/>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タイトル 1"/>
          <p:cNvSpPr>
            <a:spLocks noGrp="1"/>
          </p:cNvSpPr>
          <p:nvPr>
            <p:ph type="title"/>
          </p:nvPr>
        </p:nvSpPr>
        <p:spPr>
          <a:xfrm>
            <a:off x="564736" y="214123"/>
            <a:ext cx="8229600" cy="634082"/>
          </a:xfrm>
        </p:spPr>
        <p:txBody>
          <a:bodyPr>
            <a:noAutofit/>
          </a:bodyPr>
          <a:lstStyle/>
          <a:p>
            <a:r>
              <a:rPr kumimoji="1" lang="ja-JP" altLang="en-US" sz="3600" dirty="0" smtClean="0"/>
              <a:t>同次座標系表現</a:t>
            </a:r>
            <a:endParaRPr kumimoji="1" lang="ja-JP" altLang="en-US" sz="3600" dirty="0"/>
          </a:p>
        </p:txBody>
      </p:sp>
      <mc:AlternateContent xmlns:mc="http://schemas.openxmlformats.org/markup-compatibility/2006" xmlns:a14="http://schemas.microsoft.com/office/drawing/2010/main">
        <mc:Choice Requires="a14">
          <p:sp>
            <p:nvSpPr>
              <p:cNvPr id="6" name="テキスト ボックス 5"/>
              <p:cNvSpPr txBox="1"/>
              <p:nvPr/>
            </p:nvSpPr>
            <p:spPr>
              <a:xfrm>
                <a:off x="564736" y="919687"/>
                <a:ext cx="10956846" cy="1570110"/>
              </a:xfrm>
              <a:prstGeom prst="rect">
                <a:avLst/>
              </a:prstGeom>
              <a:noFill/>
            </p:spPr>
            <p:txBody>
              <a:bodyPr wrap="none" rtlCol="0">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次元座標 </a:t>
                </a:r>
                <a14:m>
                  <m:oMath xmlns:m="http://schemas.openxmlformats.org/officeDocument/2006/math">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ja-JP" altLang="en-US" sz="2400" i="1">
                                  <a:latin typeface="Cambria Math"/>
                                </a:rPr>
                                <m:t>𝑥</m:t>
                              </m:r>
                            </m:e>
                          </m:mr>
                          <m:mr>
                            <m:e>
                              <m:r>
                                <a:rPr lang="en-US" altLang="ja-JP" sz="2400" i="1">
                                  <a:latin typeface="Cambria Math"/>
                                </a:rPr>
                                <m:t>𝑦</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を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次元ベクトル </a:t>
                </a:r>
                <a14:m>
                  <m:oMath xmlns:m="http://schemas.openxmlformats.org/officeDocument/2006/math">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solidFill>
                                    <a:srgbClr val="FF0000"/>
                                  </a:solidFill>
                                  <a:latin typeface="Cambria Math"/>
                                </a:rPr>
                                <m:t>𝑤</m:t>
                              </m:r>
                              <m:r>
                                <m:rPr>
                                  <m:brk m:alnAt="7"/>
                                </m:rPr>
                                <a:rPr lang="en-US" altLang="ja-JP" sz="2400" i="1">
                                  <a:latin typeface="Cambria Math"/>
                                </a:rPr>
                                <m:t>𝑥</m:t>
                              </m:r>
                            </m:e>
                          </m:mr>
                          <m:mr>
                            <m:e>
                              <m:r>
                                <a:rPr lang="en-US" altLang="ja-JP" sz="2400" i="1">
                                  <a:solidFill>
                                    <a:srgbClr val="FF0000"/>
                                  </a:solidFill>
                                  <a:latin typeface="Cambria Math"/>
                                </a:rPr>
                                <m:t>𝑤</m:t>
                              </m:r>
                              <m:r>
                                <a:rPr lang="en-US" altLang="ja-JP" sz="2400" i="1">
                                  <a:latin typeface="Cambria Math"/>
                                </a:rPr>
                                <m:t>𝑦</m:t>
                              </m:r>
                            </m:e>
                          </m:mr>
                          <m:mr>
                            <m:e>
                              <m:r>
                                <a:rPr lang="en-US" altLang="ja-JP" sz="2400" b="0" i="1" smtClean="0">
                                  <a:solidFill>
                                    <a:srgbClr val="FF0000"/>
                                  </a:solidFill>
                                  <a:latin typeface="Cambria Math"/>
                                </a:rPr>
                                <m:t>𝑤</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表記する方法</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同じ２次元座標を表す同次座標を同値である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と言い，</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式では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記号で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 name="テキスト ボックス 5"/>
              <p:cNvSpPr txBox="1">
                <a:spLocks noRot="1" noChangeAspect="1" noMove="1" noResize="1" noEditPoints="1" noAdjustHandles="1" noChangeArrowheads="1" noChangeShapeType="1" noTextEdit="1"/>
              </p:cNvSpPr>
              <p:nvPr/>
            </p:nvSpPr>
            <p:spPr>
              <a:xfrm>
                <a:off x="564736" y="919687"/>
                <a:ext cx="10956846" cy="1570110"/>
              </a:xfrm>
              <a:prstGeom prst="rect">
                <a:avLst/>
              </a:prstGeom>
              <a:blipFill rotWithShape="0">
                <a:blip r:embed="rId3"/>
                <a:stretch>
                  <a:fillRect l="-890" b="-58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1229443" y="2753444"/>
                <a:ext cx="7377341" cy="904158"/>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次元座標</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b="0" i="1" smtClean="0">
                                  <a:latin typeface="Cambria Math"/>
                                </a:rPr>
                                <m:t>2</m:t>
                              </m:r>
                            </m:e>
                          </m:mr>
                          <m:mr>
                            <m:e>
                              <m:r>
                                <a:rPr lang="en-US" altLang="ja-JP" sz="2000" b="0" i="1" smtClean="0">
                                  <a:latin typeface="Cambria Math"/>
                                </a:rPr>
                                <m:t>5</m:t>
                              </m:r>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は，同次座標で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ctrlPr>
                          <a:rPr lang="en-US" altLang="ja-JP" sz="2000" i="1">
                            <a:latin typeface="Cambria Math" panose="02040503050406030204" pitchFamily="18" charset="0"/>
                          </a:rPr>
                        </m:ctrlPr>
                      </m:dPr>
                      <m:e>
                        <m:m>
                          <m:mPr>
                            <m:mcs>
                              <m:mc>
                                <m:mcPr>
                                  <m:count m:val="1"/>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a:rPr>
                                <m:t>2</m:t>
                              </m:r>
                            </m:e>
                          </m:mr>
                          <m:mr>
                            <m:e>
                              <m:r>
                                <a:rPr lang="en-US" altLang="ja-JP" sz="2000" b="0" i="1" smtClean="0">
                                  <a:latin typeface="Cambria Math"/>
                                </a:rPr>
                                <m:t>5</m:t>
                              </m:r>
                            </m:e>
                          </m:mr>
                          <m:mr>
                            <m:e>
                              <m:r>
                                <a:rPr lang="en-US" altLang="ja-JP" sz="2000" b="0" i="1" smtClean="0">
                                  <a:latin typeface="Cambria Math"/>
                                </a:rPr>
                                <m:t>1</m:t>
                              </m:r>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や</a:t>
                </a:r>
                <a14:m>
                  <m:oMath xmlns:m="http://schemas.openxmlformats.org/officeDocument/2006/math">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b="0" i="1" smtClean="0">
                                  <a:latin typeface="Cambria Math"/>
                                </a:rPr>
                                <m:t>4</m:t>
                              </m:r>
                            </m:e>
                          </m:mr>
                          <m:mr>
                            <m:e>
                              <m:r>
                                <a:rPr lang="en-US" altLang="ja-JP" sz="2000" b="0" i="1" smtClean="0">
                                  <a:latin typeface="Cambria Math"/>
                                </a:rPr>
                                <m:t>10</m:t>
                              </m:r>
                            </m:e>
                          </m:mr>
                          <m:mr>
                            <m:e>
                              <m:r>
                                <a:rPr lang="en-US" altLang="ja-JP" sz="2000" b="0" i="1" smtClean="0">
                                  <a:latin typeface="Cambria Math"/>
                                </a:rPr>
                                <m:t>2</m:t>
                              </m:r>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や</a:t>
                </a:r>
                <a14:m>
                  <m:oMath xmlns:m="http://schemas.openxmlformats.org/officeDocument/2006/math">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a:rPr>
                                <m:t>8</m:t>
                              </m:r>
                            </m:e>
                          </m:mr>
                          <m:mr>
                            <m:e>
                              <m:r>
                                <a:rPr lang="en-US" altLang="ja-JP" sz="2000" i="1">
                                  <a:latin typeface="Cambria Math"/>
                                </a:rPr>
                                <m:t>20</m:t>
                              </m:r>
                            </m:e>
                          </m:mr>
                          <m:mr>
                            <m:e>
                              <m:r>
                                <a:rPr lang="en-US" altLang="ja-JP" sz="2000" i="1">
                                  <a:latin typeface="Cambria Math"/>
                                </a:rPr>
                                <m:t>4</m:t>
                              </m:r>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と表せる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1229443" y="2753444"/>
                <a:ext cx="7377341" cy="904158"/>
              </a:xfrm>
              <a:prstGeom prst="rect">
                <a:avLst/>
              </a:prstGeom>
              <a:blipFill rotWithShape="0">
                <a:blip r:embed="rId4"/>
                <a:stretch>
                  <a:fillRect l="-909"/>
                </a:stretch>
              </a:blipFill>
            </p:spPr>
            <p:txBody>
              <a:bodyPr/>
              <a:lstStyle/>
              <a:p>
                <a:r>
                  <a:rPr lang="ja-JP" altLang="en-US">
                    <a:noFill/>
                  </a:rPr>
                  <a:t> </a:t>
                </a:r>
              </a:p>
            </p:txBody>
          </p:sp>
        </mc:Fallback>
      </mc:AlternateContent>
      <p:sp>
        <p:nvSpPr>
          <p:cNvPr id="8" name="正方形/長方形 7"/>
          <p:cNvSpPr/>
          <p:nvPr/>
        </p:nvSpPr>
        <p:spPr>
          <a:xfrm>
            <a:off x="12794896" y="5495315"/>
            <a:ext cx="2124299"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CG</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の講義では頻出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1430113" y="5137669"/>
            <a:ext cx="4883068" cy="461665"/>
          </a:xfrm>
          <a:prstGeom prst="rect">
            <a:avLst/>
          </a:prstGeom>
        </p:spPr>
        <p:txBody>
          <a:bodyPr wrap="none">
            <a:spAutoFit/>
          </a:bodyPr>
          <a:lstStyle/>
          <a:p>
            <a:r>
              <a:rPr lang="ja-JP" altLang="en-US" sz="2400" i="1" dirty="0" smtClean="0">
                <a:latin typeface="メイリオ" panose="020B0604030504040204" pitchFamily="50" charset="-128"/>
                <a:ea typeface="メイリオ" panose="020B0604030504040204" pitchFamily="50" charset="-128"/>
                <a:cs typeface="メイリオ" panose="020B0604030504040204" pitchFamily="50" charset="-128"/>
              </a:rPr>
              <a:t>とりあえず</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w = 1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の場合を考える</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430113" y="5674501"/>
                <a:ext cx="6948249" cy="1046890"/>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次元座標</a:t>
                </a:r>
                <a14:m>
                  <m:oMath xmlns:m="http://schemas.openxmlformats.org/officeDocument/2006/math">
                    <m:d>
                      <m:dPr>
                        <m:ctrlPr>
                          <a:rPr lang="en-US" altLang="ja-JP" sz="2400" i="1" smtClean="0">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ja-JP" altLang="en-US" sz="2400" b="0" i="1">
                                  <a:latin typeface="Cambria Math"/>
                                </a:rPr>
                                <m:t>𝑥</m:t>
                              </m:r>
                            </m:e>
                          </m:mr>
                          <m:mr>
                            <m:e>
                              <m:r>
                                <a:rPr lang="en-US" altLang="ja-JP" sz="2400" b="0" i="1">
                                  <a:latin typeface="Cambria Math"/>
                                </a:rPr>
                                <m:t>𝑦</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は，同次座標では</a:t>
                </a:r>
                <a14:m>
                  <m:oMath xmlns:m="http://schemas.openxmlformats.org/officeDocument/2006/math">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a:latin typeface="Cambria Math"/>
                                </a:rPr>
                                <m:t>𝑥</m:t>
                              </m:r>
                            </m:e>
                          </m:mr>
                          <m:mr>
                            <m:e>
                              <m:r>
                                <a:rPr lang="en-US" altLang="ja-JP" sz="2400" b="0" i="1">
                                  <a:latin typeface="Cambria Math"/>
                                </a:rPr>
                                <m:t>𝑦</m:t>
                              </m:r>
                            </m:e>
                          </m:mr>
                          <m:mr>
                            <m:e>
                              <m:r>
                                <a:rPr lang="en-US" altLang="ja-JP" sz="2400" b="0" i="1">
                                  <a:latin typeface="Cambria Math"/>
                                </a:rPr>
                                <m:t>1</m:t>
                              </m:r>
                            </m:e>
                          </m:mr>
                        </m:m>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と表記できる</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430113" y="5674501"/>
                <a:ext cx="6948249" cy="1046890"/>
              </a:xfrm>
              <a:prstGeom prst="rect">
                <a:avLst/>
              </a:prstGeom>
              <a:blipFill rotWithShape="0">
                <a:blip r:embed="rId5"/>
                <a:stretch>
                  <a:fillRect l="-1405" r="-4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1229443" y="3616811"/>
                <a:ext cx="6414769" cy="904158"/>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同次座標</a:t>
                </a:r>
                <a14:m>
                  <m:oMath xmlns:m="http://schemas.openxmlformats.org/officeDocument/2006/math">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a:rPr>
                                <m:t>2</m:t>
                              </m:r>
                            </m:e>
                          </m:mr>
                          <m:mr>
                            <m:e>
                              <m:r>
                                <a:rPr lang="en-US" altLang="ja-JP" sz="2000" i="1">
                                  <a:latin typeface="Cambria Math"/>
                                </a:rPr>
                                <m:t>5</m:t>
                              </m:r>
                            </m:e>
                          </m:mr>
                          <m:mr>
                            <m:e>
                              <m:r>
                                <a:rPr lang="en-US" altLang="ja-JP" sz="2000" i="1">
                                  <a:latin typeface="Cambria Math"/>
                                </a:rPr>
                                <m:t>1</m:t>
                              </m:r>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r>
                      <a:rPr lang="en-US" altLang="ja-JP" sz="2000" b="0" i="0" smtClean="0">
                        <a:latin typeface="Cambria Math" panose="02040503050406030204" pitchFamily="18" charset="0"/>
                      </a:rPr>
                      <m:t> </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a:rPr>
                                <m:t>8</m:t>
                              </m:r>
                            </m:e>
                          </m:mr>
                          <m:mr>
                            <m:e>
                              <m:r>
                                <a:rPr lang="en-US" altLang="ja-JP" sz="2000" i="1">
                                  <a:latin typeface="Cambria Math"/>
                                </a:rPr>
                                <m:t>20</m:t>
                              </m:r>
                            </m:e>
                          </m:mr>
                          <m:mr>
                            <m:e>
                              <m:r>
                                <a:rPr lang="en-US" altLang="ja-JP" sz="2000" i="1">
                                  <a:latin typeface="Cambria Math"/>
                                </a:rPr>
                                <m:t>4</m:t>
                              </m:r>
                            </m:e>
                          </m:mr>
                        </m:m>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は同値である，</a:t>
                </a:r>
                <a14:m>
                  <m:oMath xmlns:m="http://schemas.openxmlformats.org/officeDocument/2006/math">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a:rPr>
                                <m:t>2</m:t>
                              </m:r>
                            </m:e>
                          </m:mr>
                          <m:mr>
                            <m:e>
                              <m:r>
                                <a:rPr lang="en-US" altLang="ja-JP" sz="2000" i="1">
                                  <a:latin typeface="Cambria Math"/>
                                </a:rPr>
                                <m:t>5</m:t>
                              </m:r>
                            </m:e>
                          </m:mr>
                          <m:mr>
                            <m:e>
                              <m:r>
                                <a:rPr lang="en-US" altLang="ja-JP" sz="2000" i="1">
                                  <a:latin typeface="Cambria Math"/>
                                </a:rPr>
                                <m:t>1</m:t>
                              </m:r>
                            </m:e>
                          </m:mr>
                        </m:m>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a:rPr>
                                <m:t>8</m:t>
                              </m:r>
                            </m:e>
                          </m:mr>
                          <m:mr>
                            <m:e>
                              <m:r>
                                <a:rPr lang="en-US" altLang="ja-JP" sz="2000" i="1">
                                  <a:latin typeface="Cambria Math"/>
                                </a:rPr>
                                <m:t>20</m:t>
                              </m:r>
                            </m:e>
                          </m:mr>
                          <m:mr>
                            <m:e>
                              <m:r>
                                <a:rPr lang="en-US" altLang="ja-JP" sz="2000" i="1">
                                  <a:latin typeface="Cambria Math"/>
                                </a:rPr>
                                <m:t>4</m:t>
                              </m:r>
                            </m:e>
                          </m:mr>
                        </m:m>
                      </m:e>
                    </m:d>
                  </m:oMath>
                </a14:m>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229443" y="3616811"/>
                <a:ext cx="6414769" cy="904158"/>
              </a:xfrm>
              <a:prstGeom prst="rect">
                <a:avLst/>
              </a:prstGeom>
              <a:blipFill rotWithShape="0">
                <a:blip r:embed="rId6"/>
                <a:stretch>
                  <a:fillRect l="-104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94309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72668" y="425917"/>
            <a:ext cx="4514519" cy="1665349"/>
          </a:xfrm>
        </p:spPr>
        <p:txBody>
          <a:bodyPr>
            <a:normAutofit/>
          </a:bodyPr>
          <a:lstStyle/>
          <a:p>
            <a:pPr algn="ctr">
              <a:lnSpc>
                <a:spcPct val="100000"/>
              </a:lnSpc>
              <a:spcBef>
                <a:spcPts val="0"/>
              </a:spcBef>
              <a:spcAft>
                <a:spcPts val="1200"/>
              </a:spcAft>
            </a:pPr>
            <a:r>
              <a:rPr kumimoji="1" lang="ja-JP" altLang="en-US" sz="3200" dirty="0" smtClean="0"/>
              <a:t>アフィン変換の</a:t>
            </a:r>
            <a:r>
              <a:rPr kumimoji="1" lang="en-US" altLang="ja-JP" sz="3200" dirty="0" smtClean="0"/>
              <a:t/>
            </a:r>
            <a:br>
              <a:rPr kumimoji="1" lang="en-US" altLang="ja-JP" sz="3200" dirty="0" smtClean="0"/>
            </a:br>
            <a:r>
              <a:rPr kumimoji="1" lang="ja-JP" altLang="en-US" sz="3200" dirty="0" smtClean="0"/>
              <a:t>同次座標表現</a:t>
            </a:r>
            <a:endParaRPr kumimoji="1"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1899465" y="3271404"/>
                <a:ext cx="3396764" cy="110504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1"/>
                                    <m:mcJc m:val="center"/>
                                  </m:mcPr>
                                </m:mc>
                              </m:mcs>
                              <m:ctrlPr>
                                <a:rPr lang="en-US" altLang="ja-JP" sz="2400" b="1"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1</m:t>
                                </m:r>
                              </m:e>
                            </m:mr>
                          </m:m>
                        </m:e>
                      </m:d>
                      <m:r>
                        <a:rPr lang="en-US" altLang="ja-JP" sz="2400" b="1" i="1" smtClean="0">
                          <a:latin typeface="Cambria Math" panose="02040503050406030204" pitchFamily="18" charset="0"/>
                        </a:rPr>
                        <m:t>=</m:t>
                      </m:r>
                      <m:d>
                        <m:dPr>
                          <m:ctrlPr>
                            <a:rPr lang="en-US" altLang="ja-JP" sz="2400" b="1" i="1" smtClean="0">
                              <a:latin typeface="Cambria Math" panose="02040503050406030204" pitchFamily="18" charset="0"/>
                            </a:rPr>
                          </m:ctrlPr>
                        </m:dPr>
                        <m:e>
                          <m:m>
                            <m:mPr>
                              <m:mcs>
                                <m:mc>
                                  <m:mcPr>
                                    <m:count m:val="3"/>
                                    <m:mcJc m:val="center"/>
                                  </m:mcPr>
                                </m:mc>
                              </m:mcs>
                              <m:ctrlPr>
                                <a:rPr lang="en-US" altLang="ja-JP" sz="2400" i="1" smtClean="0">
                                  <a:latin typeface="Cambria Math" panose="02040503050406030204" pitchFamily="18" charset="0"/>
                                </a:rPr>
                              </m:ctrlPr>
                            </m:mPr>
                            <m:mr>
                              <m:e>
                                <m:r>
                                  <a:rPr lang="en-US" altLang="ja-JP" sz="2400" b="0" i="1" smtClean="0">
                                    <a:latin typeface="Cambria Math"/>
                                  </a:rPr>
                                  <m:t>𝑎</m:t>
                                </m:r>
                              </m:e>
                              <m:e>
                                <m:r>
                                  <a:rPr lang="en-US" altLang="ja-JP" sz="2400" i="1" smtClean="0">
                                    <a:latin typeface="Cambria Math"/>
                                  </a:rPr>
                                  <m:t>0</m:t>
                                </m:r>
                              </m:e>
                              <m:e>
                                <m:r>
                                  <a:rPr lang="en-US" altLang="ja-JP" sz="2400" i="1" smtClean="0">
                                    <a:latin typeface="Cambria Math"/>
                                  </a:rPr>
                                  <m:t>0</m:t>
                                </m:r>
                              </m:e>
                            </m:mr>
                            <m:mr>
                              <m:e>
                                <m:r>
                                  <a:rPr lang="en-US" altLang="ja-JP" sz="2400" b="0" i="1" smtClean="0">
                                    <a:latin typeface="Cambria Math"/>
                                  </a:rPr>
                                  <m:t>0</m:t>
                                </m:r>
                              </m:e>
                              <m:e>
                                <m:r>
                                  <a:rPr lang="en-US" altLang="ja-JP" sz="2400" b="0" i="1" smtClean="0">
                                    <a:latin typeface="Cambria Math"/>
                                  </a:rPr>
                                  <m:t>𝑏</m:t>
                                </m:r>
                              </m:e>
                              <m:e>
                                <m:r>
                                  <a:rPr lang="en-US" altLang="ja-JP" sz="2400" b="0" i="1" smtClean="0">
                                    <a:latin typeface="Cambria Math"/>
                                  </a:rPr>
                                  <m:t>0</m:t>
                                </m:r>
                              </m:e>
                            </m:mr>
                            <m:mr>
                              <m:e>
                                <m:r>
                                  <a:rPr lang="en-US" altLang="ja-JP" sz="2400" b="0" i="1" smtClean="0">
                                    <a:latin typeface="Cambria Math"/>
                                  </a:rPr>
                                  <m:t>0</m:t>
                                </m:r>
                              </m:e>
                              <m:e>
                                <m:r>
                                  <a:rPr lang="en-US" altLang="ja-JP" sz="2400" b="0" i="1" smtClean="0">
                                    <a:latin typeface="Cambria Math"/>
                                  </a:rPr>
                                  <m:t>0</m:t>
                                </m:r>
                              </m:e>
                              <m:e>
                                <m:r>
                                  <a:rPr lang="en-US" altLang="ja-JP" sz="2400" b="0" i="1" smtClean="0">
                                    <a:latin typeface="Cambria Math"/>
                                  </a:rPr>
                                  <m:t>1</m:t>
                                </m:r>
                              </m:e>
                            </m:mr>
                          </m:m>
                        </m:e>
                      </m:d>
                      <m:d>
                        <m:dPr>
                          <m:ctrlPr>
                            <a:rPr lang="en-US" altLang="ja-JP" sz="2400" b="1" i="1">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m:rPr>
                                    <m:brk m:alnAt="7"/>
                                  </m:rPr>
                                  <a:rPr lang="en-US" altLang="ja-JP" sz="2400" i="1">
                                    <a:latin typeface="Cambria Math" panose="02040503050406030204" pitchFamily="18" charset="0"/>
                                  </a:rPr>
                                  <m:t>𝑥</m:t>
                                </m:r>
                              </m:e>
                            </m:mr>
                            <m:mr>
                              <m:e>
                                <m:r>
                                  <a:rPr lang="en-US" altLang="ja-JP" sz="2400" b="0" i="1" smtClean="0">
                                    <a:latin typeface="Cambria Math" panose="02040503050406030204" pitchFamily="18" charset="0"/>
                                  </a:rPr>
                                  <m:t>𝑦</m:t>
                                </m:r>
                              </m:e>
                            </m:mr>
                            <m:mr>
                              <m:e>
                                <m:r>
                                  <a:rPr lang="en-US" altLang="ja-JP" sz="2400" i="1">
                                    <a:latin typeface="Cambria Math" panose="02040503050406030204" pitchFamily="18" charset="0"/>
                                  </a:rPr>
                                  <m:t>1</m:t>
                                </m:r>
                              </m:e>
                            </m:mr>
                          </m:m>
                        </m:e>
                      </m:d>
                    </m:oMath>
                  </m:oMathPara>
                </a14:m>
                <a:endParaRPr lang="ja-JP" altLang="en-US" sz="24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1899465" y="3271404"/>
                <a:ext cx="3396764" cy="1105046"/>
              </a:xfrm>
              <a:prstGeom prst="rect">
                <a:avLst/>
              </a:prstGeom>
              <a:blipFill rotWithShape="0">
                <a:blip r:embed="rId2"/>
                <a:stretch>
                  <a:fillRect/>
                </a:stretch>
              </a:blipFill>
            </p:spPr>
            <p:txBody>
              <a:bodyPr/>
              <a:lstStyle/>
              <a:p>
                <a:r>
                  <a:rPr lang="ja-JP" altLang="en-US">
                    <a:noFill/>
                  </a:rPr>
                  <a:t> </a:t>
                </a:r>
              </a:p>
            </p:txBody>
          </p:sp>
        </mc:Fallback>
      </mc:AlternateContent>
      <p:sp>
        <p:nvSpPr>
          <p:cNvPr id="6" name="正方形/長方形 5"/>
          <p:cNvSpPr/>
          <p:nvPr/>
        </p:nvSpPr>
        <p:spPr>
          <a:xfrm>
            <a:off x="1899465" y="2730450"/>
            <a:ext cx="1415772" cy="461665"/>
          </a:xfrm>
          <a:prstGeom prst="rect">
            <a:avLst/>
          </a:prstGeom>
          <a:noFill/>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拡大縮小</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7" name="グループ化 6"/>
          <p:cNvGrpSpPr/>
          <p:nvPr/>
        </p:nvGrpSpPr>
        <p:grpSpPr>
          <a:xfrm>
            <a:off x="491066" y="2493217"/>
            <a:ext cx="1616282" cy="1935131"/>
            <a:chOff x="457199" y="3127593"/>
            <a:chExt cx="1896519" cy="2270650"/>
          </a:xfrm>
        </p:grpSpPr>
        <p:pic>
          <p:nvPicPr>
            <p:cNvPr id="8" name="図 7"/>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66295" y="3429036"/>
              <a:ext cx="621316" cy="1836695"/>
            </a:xfrm>
            <a:prstGeom prst="rect">
              <a:avLst/>
            </a:prstGeom>
          </p:spPr>
        </p:pic>
        <p:cxnSp>
          <p:nvCxnSpPr>
            <p:cNvPr id="9" name="直線矢印コネクタ 8"/>
            <p:cNvCxnSpPr/>
            <p:nvPr/>
          </p:nvCxnSpPr>
          <p:spPr>
            <a:xfrm>
              <a:off x="709038" y="5285363"/>
              <a:ext cx="153251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836641"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1967330" y="4857503"/>
                  <a:ext cx="38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1967330" y="4857503"/>
                  <a:ext cx="386388" cy="400110"/>
                </a:xfrm>
                <a:prstGeom prst="rect">
                  <a:avLst/>
                </a:prstGeom>
                <a:blipFill rotWithShape="0">
                  <a:blip r:embed="rId4"/>
                  <a:stretch>
                    <a:fillRect b="-1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457199" y="3127593"/>
                  <a:ext cx="3910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457199" y="3127593"/>
                  <a:ext cx="391004" cy="400110"/>
                </a:xfrm>
                <a:prstGeom prst="rect">
                  <a:avLst/>
                </a:prstGeom>
                <a:blipFill rotWithShape="0">
                  <a:blip r:embed="rId5"/>
                  <a:stretch>
                    <a:fillRect b="-25000"/>
                  </a:stretch>
                </a:blipFill>
              </p:spPr>
              <p:txBody>
                <a:bodyPr/>
                <a:lstStyle/>
                <a:p>
                  <a:r>
                    <a:rPr lang="ja-JP" altLang="en-US">
                      <a:noFill/>
                    </a:rPr>
                    <a:t> </a:t>
                  </a:r>
                </a:p>
              </p:txBody>
            </p:sp>
          </mc:Fallback>
        </mc:AlternateContent>
        <p:sp>
          <p:nvSpPr>
            <p:cNvPr id="13" name="円/楕円 12"/>
            <p:cNvSpPr/>
            <p:nvPr/>
          </p:nvSpPr>
          <p:spPr>
            <a:xfrm>
              <a:off x="1447135" y="3405958"/>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grpSp>
        <p:nvGrpSpPr>
          <p:cNvPr id="14" name="グループ化 13"/>
          <p:cNvGrpSpPr/>
          <p:nvPr/>
        </p:nvGrpSpPr>
        <p:grpSpPr>
          <a:xfrm>
            <a:off x="285398" y="4830816"/>
            <a:ext cx="1638135" cy="1935131"/>
            <a:chOff x="3487392" y="3127593"/>
            <a:chExt cx="1922161" cy="2270650"/>
          </a:xfrm>
        </p:grpSpPr>
        <p:pic>
          <p:nvPicPr>
            <p:cNvPr id="15" name="図 1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800000">
              <a:off x="3708309" y="3857336"/>
              <a:ext cx="1207111" cy="1207111"/>
            </a:xfrm>
            <a:prstGeom prst="rect">
              <a:avLst/>
            </a:prstGeom>
          </p:spPr>
        </p:pic>
        <p:cxnSp>
          <p:nvCxnSpPr>
            <p:cNvPr id="16" name="直線矢印コネクタ 15"/>
            <p:cNvCxnSpPr/>
            <p:nvPr/>
          </p:nvCxnSpPr>
          <p:spPr>
            <a:xfrm>
              <a:off x="3487392" y="5285363"/>
              <a:ext cx="1776758"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4086574"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5023165" y="4882561"/>
                  <a:ext cx="38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5023165" y="4882561"/>
                  <a:ext cx="386388" cy="400110"/>
                </a:xfrm>
                <a:prstGeom prst="rect">
                  <a:avLst/>
                </a:prstGeom>
                <a:blipFill rotWithShape="0">
                  <a:blip r:embed="rId6"/>
                  <a:stretch>
                    <a:fillRect b="-1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3707132" y="3127593"/>
                  <a:ext cx="3910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3707132" y="3127593"/>
                  <a:ext cx="391004" cy="400110"/>
                </a:xfrm>
                <a:prstGeom prst="rect">
                  <a:avLst/>
                </a:prstGeom>
                <a:blipFill rotWithShape="0">
                  <a:blip r:embed="rId7"/>
                  <a:stretch>
                    <a:fillRect b="-26786"/>
                  </a:stretch>
                </a:blipFill>
              </p:spPr>
              <p:txBody>
                <a:bodyPr/>
                <a:lstStyle/>
                <a:p>
                  <a:r>
                    <a:rPr lang="ja-JP" altLang="en-US">
                      <a:noFill/>
                    </a:rPr>
                    <a:t> </a:t>
                  </a:r>
                </a:p>
              </p:txBody>
            </p:sp>
          </mc:Fallback>
        </mc:AlternateContent>
        <p:sp>
          <p:nvSpPr>
            <p:cNvPr id="20" name="円/楕円 19"/>
            <p:cNvSpPr/>
            <p:nvPr/>
          </p:nvSpPr>
          <p:spPr>
            <a:xfrm>
              <a:off x="4499112" y="3614161"/>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1" name="円弧 20"/>
            <p:cNvSpPr/>
            <p:nvPr/>
          </p:nvSpPr>
          <p:spPr>
            <a:xfrm rot="1821516">
              <a:off x="4272262" y="5018806"/>
              <a:ext cx="327660" cy="327660"/>
            </a:xfrm>
            <a:prstGeom prst="arc">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22" name="正方形/長方形 21"/>
                <p:cNvSpPr/>
                <p:nvPr/>
              </p:nvSpPr>
              <p:spPr>
                <a:xfrm>
                  <a:off x="4566294" y="4941543"/>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4566294" y="4941543"/>
                  <a:ext cx="394147" cy="400110"/>
                </a:xfrm>
                <a:prstGeom prst="rect">
                  <a:avLst/>
                </a:prstGeom>
                <a:blipFill rotWithShape="0">
                  <a:blip r:embed="rId8"/>
                  <a:stretch>
                    <a:fillRect b="-10714"/>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24" name="正方形/長方形 23"/>
              <p:cNvSpPr/>
              <p:nvPr/>
            </p:nvSpPr>
            <p:spPr>
              <a:xfrm>
                <a:off x="1899465" y="5704283"/>
                <a:ext cx="3838102" cy="93628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1"/>
                                    <m:mcJc m:val="center"/>
                                  </m:mcPr>
                                </m:mc>
                              </m:mcs>
                              <m:ctrlPr>
                                <a:rPr lang="en-US" altLang="ja-JP" sz="2000" b="1" i="1" smtClean="0">
                                  <a:latin typeface="Cambria Math" panose="02040503050406030204" pitchFamily="18" charset="0"/>
                                </a:rPr>
                              </m:ctrlPr>
                            </m:mPr>
                            <m:mr>
                              <m:e>
                                <m:r>
                                  <m:rPr>
                                    <m:brk m:alnAt="7"/>
                                  </m:rPr>
                                  <a:rPr lang="en-US" altLang="ja-JP" sz="2000" b="0" i="1" smtClean="0">
                                    <a:latin typeface="Cambria Math" panose="02040503050406030204" pitchFamily="18" charset="0"/>
                                  </a:rPr>
                                  <m:t>𝑥</m:t>
                                </m:r>
                                <m:r>
                                  <a:rPr lang="en-US" altLang="ja-JP" sz="2000" b="0" i="1" smtClean="0">
                                    <a:latin typeface="Cambria Math" panose="02040503050406030204" pitchFamily="18" charset="0"/>
                                  </a:rPr>
                                  <m:t>′</m:t>
                                </m:r>
                              </m:e>
                            </m:mr>
                            <m:mr>
                              <m:e>
                                <m:r>
                                  <a:rPr lang="en-US" altLang="ja-JP" sz="2000" b="0" i="1" smtClean="0">
                                    <a:latin typeface="Cambria Math" panose="02040503050406030204" pitchFamily="18" charset="0"/>
                                  </a:rPr>
                                  <m:t>𝑦</m:t>
                                </m:r>
                                <m:r>
                                  <a:rPr lang="en-US" altLang="ja-JP" sz="2000" b="0" i="1" smtClean="0">
                                    <a:latin typeface="Cambria Math" panose="02040503050406030204" pitchFamily="18" charset="0"/>
                                  </a:rPr>
                                  <m:t>′</m:t>
                                </m:r>
                              </m:e>
                            </m:mr>
                            <m:mr>
                              <m:e>
                                <m:r>
                                  <a:rPr lang="en-US" altLang="ja-JP" sz="2000" b="0" i="1" smtClean="0">
                                    <a:latin typeface="Cambria Math" panose="02040503050406030204" pitchFamily="18" charset="0"/>
                                  </a:rPr>
                                  <m:t>1</m:t>
                                </m:r>
                              </m:e>
                            </m:mr>
                          </m:m>
                        </m:e>
                      </m:d>
                      <m:r>
                        <a:rPr lang="en-US" altLang="ja-JP" sz="2000" b="1"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func>
                                  <m:funcPr>
                                    <m:ctrlPr>
                                      <a:rPr lang="en-US" altLang="ja-JP" sz="2000" i="1">
                                        <a:latin typeface="Cambria Math" panose="02040503050406030204" pitchFamily="18" charset="0"/>
                                      </a:rPr>
                                    </m:ctrlPr>
                                  </m:funcPr>
                                  <m:fName>
                                    <m:r>
                                      <m:rPr>
                                        <m:sty m:val="p"/>
                                        <m:brk m:alnAt="7"/>
                                      </m:rPr>
                                      <a:rPr lang="en-US" altLang="ja-JP" sz="2000">
                                        <a:latin typeface="Cambria Math"/>
                                      </a:rPr>
                                      <m:t>c</m:t>
                                    </m:r>
                                    <m:r>
                                      <m:rPr>
                                        <m:sty m:val="p"/>
                                      </m:rPr>
                                      <a:rPr lang="en-US" altLang="ja-JP" sz="2000">
                                        <a:latin typeface="Cambria Math"/>
                                      </a:rPr>
                                      <m:t>os</m:t>
                                    </m:r>
                                  </m:fName>
                                  <m:e>
                                    <m:r>
                                      <m:rPr>
                                        <m:brk m:alnAt="7"/>
                                      </m:rPr>
                                      <a:rPr lang="en-US" altLang="ja-JP" sz="2000" i="1">
                                        <a:latin typeface="Cambria Math"/>
                                      </a:rPr>
                                      <m:t>𝜃</m:t>
                                    </m:r>
                                  </m:e>
                                </m:func>
                              </m:e>
                              <m:e>
                                <m:func>
                                  <m:funcPr>
                                    <m:ctrlPr>
                                      <a:rPr lang="en-US" altLang="ja-JP" sz="2000" i="1">
                                        <a:latin typeface="Cambria Math" panose="02040503050406030204" pitchFamily="18" charset="0"/>
                                      </a:rPr>
                                    </m:ctrlPr>
                                  </m:funcPr>
                                  <m:fName>
                                    <m:r>
                                      <a:rPr lang="en-US" altLang="ja-JP" sz="2000">
                                        <a:latin typeface="Cambria Math"/>
                                      </a:rPr>
                                      <m:t>−</m:t>
                                    </m:r>
                                    <m:r>
                                      <m:rPr>
                                        <m:sty m:val="p"/>
                                      </m:rPr>
                                      <a:rPr lang="en-US" altLang="ja-JP" sz="2000">
                                        <a:latin typeface="Cambria Math"/>
                                      </a:rPr>
                                      <m:t>sin</m:t>
                                    </m:r>
                                  </m:fName>
                                  <m:e>
                                    <m:r>
                                      <m:rPr>
                                        <m:brk m:alnAt="7"/>
                                      </m:rPr>
                                      <a:rPr lang="en-US" altLang="ja-JP" sz="2000" i="1">
                                        <a:latin typeface="Cambria Math"/>
                                      </a:rPr>
                                      <m:t>𝜃</m:t>
                                    </m:r>
                                  </m:e>
                                </m:func>
                              </m:e>
                              <m:e>
                                <m:r>
                                  <a:rPr lang="en-US" altLang="ja-JP" sz="2000" i="1">
                                    <a:latin typeface="Cambria Math"/>
                                  </a:rPr>
                                  <m:t>0</m:t>
                                </m:r>
                              </m:e>
                            </m:mr>
                            <m:mr>
                              <m:e>
                                <m:func>
                                  <m:funcPr>
                                    <m:ctrlPr>
                                      <a:rPr lang="en-US" altLang="ja-JP" sz="2000" i="1">
                                        <a:latin typeface="Cambria Math" panose="02040503050406030204" pitchFamily="18" charset="0"/>
                                      </a:rPr>
                                    </m:ctrlPr>
                                  </m:funcPr>
                                  <m:fName>
                                    <m:r>
                                      <m:rPr>
                                        <m:sty m:val="p"/>
                                      </m:rPr>
                                      <a:rPr lang="en-US" altLang="ja-JP" sz="2000">
                                        <a:latin typeface="Cambria Math"/>
                                      </a:rPr>
                                      <m:t>sin</m:t>
                                    </m:r>
                                  </m:fName>
                                  <m:e>
                                    <m:r>
                                      <m:rPr>
                                        <m:brk m:alnAt="7"/>
                                      </m:rPr>
                                      <a:rPr lang="en-US" altLang="ja-JP" sz="2000" i="1">
                                        <a:latin typeface="Cambria Math"/>
                                      </a:rPr>
                                      <m:t>𝜃</m:t>
                                    </m:r>
                                  </m:e>
                                </m:func>
                              </m:e>
                              <m:e>
                                <m:func>
                                  <m:funcPr>
                                    <m:ctrlPr>
                                      <a:rPr lang="en-US" altLang="ja-JP" sz="2000" i="1">
                                        <a:latin typeface="Cambria Math" panose="02040503050406030204" pitchFamily="18" charset="0"/>
                                      </a:rPr>
                                    </m:ctrlPr>
                                  </m:funcPr>
                                  <m:fName>
                                    <m:r>
                                      <m:rPr>
                                        <m:sty m:val="p"/>
                                        <m:brk m:alnAt="7"/>
                                      </m:rPr>
                                      <a:rPr lang="en-US" altLang="ja-JP" sz="2000">
                                        <a:latin typeface="Cambria Math"/>
                                      </a:rPr>
                                      <m:t>c</m:t>
                                    </m:r>
                                    <m:r>
                                      <m:rPr>
                                        <m:sty m:val="p"/>
                                      </m:rPr>
                                      <a:rPr lang="en-US" altLang="ja-JP" sz="2000">
                                        <a:latin typeface="Cambria Math"/>
                                      </a:rPr>
                                      <m:t>os</m:t>
                                    </m:r>
                                  </m:fName>
                                  <m:e>
                                    <m:r>
                                      <m:rPr>
                                        <m:brk m:alnAt="7"/>
                                      </m:rPr>
                                      <a:rPr lang="en-US" altLang="ja-JP" sz="2000" i="1">
                                        <a:latin typeface="Cambria Math"/>
                                      </a:rPr>
                                      <m:t>𝜃</m:t>
                                    </m:r>
                                  </m:e>
                                </m:func>
                              </m:e>
                              <m:e>
                                <m:r>
                                  <a:rPr lang="en-US" altLang="ja-JP" sz="2000" i="1">
                                    <a:latin typeface="Cambria Math"/>
                                  </a:rPr>
                                  <m:t>0</m:t>
                                </m:r>
                              </m:e>
                            </m:mr>
                            <m:mr>
                              <m:e>
                                <m:r>
                                  <a:rPr lang="en-US" altLang="ja-JP" sz="2000" i="1">
                                    <a:latin typeface="Cambria Math"/>
                                  </a:rPr>
                                  <m:t>0</m:t>
                                </m:r>
                              </m:e>
                              <m:e>
                                <m:r>
                                  <a:rPr lang="en-US" altLang="ja-JP" sz="2000" i="1">
                                    <a:latin typeface="Cambria Math"/>
                                  </a:rPr>
                                  <m:t>0</m:t>
                                </m:r>
                              </m:e>
                              <m:e>
                                <m:r>
                                  <a:rPr lang="en-US" altLang="ja-JP" sz="2000" i="1">
                                    <a:latin typeface="Cambria Math"/>
                                  </a:rPr>
                                  <m:t>1</m:t>
                                </m:r>
                              </m:e>
                            </m:mr>
                          </m:m>
                        </m:e>
                      </m:d>
                      <m:d>
                        <m:dPr>
                          <m:ctrlPr>
                            <a:rPr lang="en-US" altLang="ja-JP" sz="2000" b="1" i="1">
                              <a:latin typeface="Cambria Math" panose="02040503050406030204" pitchFamily="18" charset="0"/>
                            </a:rPr>
                          </m:ctrlPr>
                        </m:dPr>
                        <m:e>
                          <m:m>
                            <m:mPr>
                              <m:mcs>
                                <m:mc>
                                  <m:mcPr>
                                    <m:count m:val="1"/>
                                    <m:mcJc m:val="center"/>
                                  </m:mcPr>
                                </m:mc>
                              </m:mcs>
                              <m:ctrlPr>
                                <a:rPr lang="en-US" altLang="ja-JP" sz="2000" b="1" i="1">
                                  <a:latin typeface="Cambria Math" panose="02040503050406030204" pitchFamily="18" charset="0"/>
                                </a:rPr>
                              </m:ctrlPr>
                            </m:mPr>
                            <m:mr>
                              <m:e>
                                <m:r>
                                  <m:rPr>
                                    <m:brk m:alnAt="7"/>
                                  </m:rPr>
                                  <a:rPr lang="en-US" altLang="ja-JP" sz="2000" i="1">
                                    <a:latin typeface="Cambria Math" panose="02040503050406030204" pitchFamily="18" charset="0"/>
                                  </a:rPr>
                                  <m:t>𝑥</m:t>
                                </m:r>
                              </m:e>
                            </m:mr>
                            <m:mr>
                              <m:e>
                                <m:r>
                                  <a:rPr lang="en-US" altLang="ja-JP" sz="2000" b="0" i="1" smtClean="0">
                                    <a:latin typeface="Cambria Math" panose="02040503050406030204" pitchFamily="18" charset="0"/>
                                  </a:rPr>
                                  <m:t>𝑦</m:t>
                                </m:r>
                              </m:e>
                            </m:mr>
                            <m:mr>
                              <m:e>
                                <m:r>
                                  <a:rPr lang="en-US" altLang="ja-JP" sz="2000" i="1">
                                    <a:latin typeface="Cambria Math" panose="02040503050406030204" pitchFamily="18" charset="0"/>
                                  </a:rPr>
                                  <m:t>1</m:t>
                                </m:r>
                              </m:e>
                            </m:mr>
                          </m:m>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1899465" y="5704283"/>
                <a:ext cx="3838102" cy="936282"/>
              </a:xfrm>
              <a:prstGeom prst="rect">
                <a:avLst/>
              </a:prstGeom>
              <a:blipFill rotWithShape="0">
                <a:blip r:embed="rId9"/>
                <a:stretch>
                  <a:fillRect/>
                </a:stretch>
              </a:blipFill>
            </p:spPr>
            <p:txBody>
              <a:bodyPr/>
              <a:lstStyle/>
              <a:p>
                <a:r>
                  <a:rPr lang="ja-JP" altLang="en-US">
                    <a:noFill/>
                  </a:rPr>
                  <a:t> </a:t>
                </a:r>
              </a:p>
            </p:txBody>
          </p:sp>
        </mc:Fallback>
      </mc:AlternateContent>
      <p:sp>
        <p:nvSpPr>
          <p:cNvPr id="25" name="正方形/長方形 24"/>
          <p:cNvSpPr/>
          <p:nvPr/>
        </p:nvSpPr>
        <p:spPr>
          <a:xfrm>
            <a:off x="1899465" y="5033623"/>
            <a:ext cx="800219" cy="461665"/>
          </a:xfrm>
          <a:prstGeom prst="rect">
            <a:avLst/>
          </a:prstGeom>
          <a:noFill/>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回転</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6381253" y="260262"/>
            <a:ext cx="2105699" cy="1645147"/>
            <a:chOff x="4841363" y="3493227"/>
            <a:chExt cx="2470793" cy="1930388"/>
          </a:xfrm>
        </p:grpSpPr>
        <p:pic>
          <p:nvPicPr>
            <p:cNvPr id="27" name="図 26"/>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49769">
              <a:off x="5030168" y="3899642"/>
              <a:ext cx="2281988" cy="1523973"/>
            </a:xfrm>
            <a:prstGeom prst="rect">
              <a:avLst/>
            </a:prstGeom>
            <a:scene3d>
              <a:camera prst="isometricOffAxis2Right"/>
              <a:lightRig rig="threePt" dir="t"/>
            </a:scene3d>
          </p:spPr>
        </p:pic>
        <p:grpSp>
          <p:nvGrpSpPr>
            <p:cNvPr id="28" name="グループ化 27"/>
            <p:cNvGrpSpPr/>
            <p:nvPr/>
          </p:nvGrpSpPr>
          <p:grpSpPr>
            <a:xfrm>
              <a:off x="4841363" y="3493227"/>
              <a:ext cx="2362294" cy="1894611"/>
              <a:chOff x="4511897" y="3493227"/>
              <a:chExt cx="2362294" cy="1894611"/>
            </a:xfrm>
          </p:grpSpPr>
          <p:cxnSp>
            <p:nvCxnSpPr>
              <p:cNvPr id="29" name="直線矢印コネクタ 28"/>
              <p:cNvCxnSpPr/>
              <p:nvPr/>
            </p:nvCxnSpPr>
            <p:spPr>
              <a:xfrm>
                <a:off x="4707400" y="5274957"/>
                <a:ext cx="206802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0" name="直線矢印コネクタ 29"/>
              <p:cNvCxnSpPr/>
              <p:nvPr/>
            </p:nvCxnSpPr>
            <p:spPr>
              <a:xfrm flipV="1">
                <a:off x="4864436" y="3738787"/>
                <a:ext cx="0" cy="1649051"/>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6487803" y="4846007"/>
                    <a:ext cx="386388"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31" name="正方形/長方形 30"/>
                  <p:cNvSpPr>
                    <a:spLocks noRot="1" noChangeAspect="1" noMove="1" noResize="1" noEditPoints="1" noAdjustHandles="1" noChangeArrowheads="1" noChangeShapeType="1" noTextEdit="1"/>
                  </p:cNvSpPr>
                  <p:nvPr/>
                </p:nvSpPr>
                <p:spPr>
                  <a:xfrm>
                    <a:off x="6487803" y="4846007"/>
                    <a:ext cx="386388" cy="400110"/>
                  </a:xfrm>
                  <a:prstGeom prst="rect">
                    <a:avLst/>
                  </a:prstGeom>
                  <a:blipFill rotWithShape="0">
                    <a:blip r:embed="rId10"/>
                    <a:stretch>
                      <a:fillRect b="-178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4511897" y="3493227"/>
                    <a:ext cx="39100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4511897" y="3493227"/>
                    <a:ext cx="391004" cy="400110"/>
                  </a:xfrm>
                  <a:prstGeom prst="rect">
                    <a:avLst/>
                  </a:prstGeom>
                  <a:blipFill rotWithShape="0">
                    <a:blip r:embed="rId11"/>
                    <a:stretch>
                      <a:fillRect b="-25000"/>
                    </a:stretch>
                  </a:blipFill>
                </p:spPr>
                <p:txBody>
                  <a:bodyPr/>
                  <a:lstStyle/>
                  <a:p>
                    <a:r>
                      <a:rPr lang="ja-JP" altLang="en-US">
                        <a:noFill/>
                      </a:rPr>
                      <a:t> </a:t>
                    </a:r>
                  </a:p>
                </p:txBody>
              </p:sp>
            </mc:Fallback>
          </mc:AlternateContent>
          <p:sp>
            <p:nvSpPr>
              <p:cNvPr id="33" name="円/楕円 32"/>
              <p:cNvSpPr/>
              <p:nvPr/>
            </p:nvSpPr>
            <p:spPr>
              <a:xfrm>
                <a:off x="6775423" y="4013954"/>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34" name="円弧 33"/>
              <p:cNvSpPr/>
              <p:nvPr/>
            </p:nvSpPr>
            <p:spPr>
              <a:xfrm rot="20682553">
                <a:off x="4623735" y="4764565"/>
                <a:ext cx="532698" cy="562995"/>
              </a:xfrm>
              <a:prstGeom prst="arc">
                <a:avLst>
                  <a:gd name="adj1" fmla="val 17011200"/>
                  <a:gd name="adj2" fmla="val 2028385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2000"/>
              </a:p>
            </p:txBody>
          </p:sp>
          <mc:AlternateContent xmlns:mc="http://schemas.openxmlformats.org/markup-compatibility/2006" xmlns:a14="http://schemas.microsoft.com/office/drawing/2010/main">
            <mc:Choice Requires="a14">
              <p:sp>
                <p:nvSpPr>
                  <p:cNvPr id="35" name="正方形/長方形 34"/>
                  <p:cNvSpPr/>
                  <p:nvPr/>
                </p:nvSpPr>
                <p:spPr>
                  <a:xfrm>
                    <a:off x="4853700" y="4477563"/>
                    <a:ext cx="394147"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𝜃</m:t>
                          </m:r>
                        </m:oMath>
                      </m:oMathPara>
                    </a14:m>
                    <a:endParaRPr lang="ja-JP" altLang="en-US" sz="2000"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853700" y="4477563"/>
                    <a:ext cx="394147" cy="400110"/>
                  </a:xfrm>
                  <a:prstGeom prst="rect">
                    <a:avLst/>
                  </a:prstGeom>
                  <a:blipFill rotWithShape="0">
                    <a:blip r:embed="rId12"/>
                    <a:stretch>
                      <a:fillRect b="-10714"/>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7" name="正方形/長方形 36"/>
              <p:cNvSpPr/>
              <p:nvPr/>
            </p:nvSpPr>
            <p:spPr>
              <a:xfrm>
                <a:off x="8462016" y="739358"/>
                <a:ext cx="3393237" cy="110504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1"/>
                                    <m:mcJc m:val="center"/>
                                  </m:mcPr>
                                </m:mc>
                              </m:mcs>
                              <m:ctrlPr>
                                <a:rPr lang="en-US" altLang="ja-JP" sz="2400" b="1"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1</m:t>
                                </m:r>
                              </m:e>
                            </m:mr>
                          </m:m>
                        </m:e>
                      </m:d>
                      <m:r>
                        <a:rPr lang="en-US" altLang="ja-JP" sz="2400" b="1" i="1" smtClean="0">
                          <a:latin typeface="Cambria Math" panose="02040503050406030204" pitchFamily="18" charset="0"/>
                        </a:rPr>
                        <m:t>=</m:t>
                      </m:r>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i="1">
                                    <a:latin typeface="Cambria Math"/>
                                  </a:rPr>
                                  <m:t>1</m:t>
                                </m:r>
                              </m:e>
                              <m:e>
                                <m:r>
                                  <a:rPr lang="en-US" altLang="ja-JP" sz="2400" i="1">
                                    <a:latin typeface="Cambria Math"/>
                                  </a:rPr>
                                  <m:t>𝑎</m:t>
                                </m:r>
                              </m:e>
                              <m:e>
                                <m:r>
                                  <a:rPr lang="en-US" altLang="ja-JP" sz="2400" i="1">
                                    <a:latin typeface="Cambria Math"/>
                                  </a:rPr>
                                  <m:t>0</m:t>
                                </m:r>
                              </m:e>
                            </m:mr>
                            <m:mr>
                              <m:e>
                                <m:r>
                                  <a:rPr lang="en-US" altLang="ja-JP" sz="2400" i="1">
                                    <a:latin typeface="Cambria Math"/>
                                  </a:rPr>
                                  <m:t>0</m:t>
                                </m:r>
                              </m:e>
                              <m:e>
                                <m:r>
                                  <a:rPr lang="en-US" altLang="ja-JP" sz="2400" i="1">
                                    <a:latin typeface="Cambria Math"/>
                                  </a:rPr>
                                  <m:t>1</m:t>
                                </m:r>
                              </m:e>
                              <m:e>
                                <m:r>
                                  <a:rPr lang="en-US" altLang="ja-JP" sz="2400" i="1">
                                    <a:latin typeface="Cambria Math"/>
                                  </a:rPr>
                                  <m:t>0</m:t>
                                </m:r>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d>
                        <m:dPr>
                          <m:ctrlPr>
                            <a:rPr lang="en-US" altLang="ja-JP" sz="2400" b="1" i="1">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m:rPr>
                                    <m:brk m:alnAt="7"/>
                                  </m:rPr>
                                  <a:rPr lang="en-US" altLang="ja-JP" sz="2400" i="1">
                                    <a:latin typeface="Cambria Math" panose="02040503050406030204" pitchFamily="18" charset="0"/>
                                  </a:rPr>
                                  <m:t>𝑥</m:t>
                                </m:r>
                              </m:e>
                            </m:mr>
                            <m:mr>
                              <m:e>
                                <m:r>
                                  <a:rPr lang="en-US" altLang="ja-JP" sz="2400" b="0" i="1" smtClean="0">
                                    <a:latin typeface="Cambria Math" panose="02040503050406030204" pitchFamily="18" charset="0"/>
                                  </a:rPr>
                                  <m:t>𝑦</m:t>
                                </m:r>
                              </m:e>
                            </m:mr>
                            <m:mr>
                              <m:e>
                                <m:r>
                                  <a:rPr lang="en-US" altLang="ja-JP" sz="2400" i="1">
                                    <a:latin typeface="Cambria Math" panose="02040503050406030204" pitchFamily="18" charset="0"/>
                                  </a:rPr>
                                  <m:t>1</m:t>
                                </m:r>
                              </m:e>
                            </m:mr>
                          </m:m>
                        </m:e>
                      </m:d>
                    </m:oMath>
                  </m:oMathPara>
                </a14:m>
                <a:endParaRPr lang="ja-JP" altLang="en-US" sz="24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462016" y="739358"/>
                <a:ext cx="3393237" cy="1105046"/>
              </a:xfrm>
              <a:prstGeom prst="rect">
                <a:avLst/>
              </a:prstGeom>
              <a:blipFill rotWithShape="0">
                <a:blip r:embed="rId13"/>
                <a:stretch>
                  <a:fillRect/>
                </a:stretch>
              </a:blipFill>
            </p:spPr>
            <p:txBody>
              <a:bodyPr/>
              <a:lstStyle/>
              <a:p>
                <a:r>
                  <a:rPr lang="ja-JP" altLang="en-US">
                    <a:noFill/>
                  </a:rPr>
                  <a:t> </a:t>
                </a:r>
              </a:p>
            </p:txBody>
          </p:sp>
        </mc:Fallback>
      </mc:AlternateContent>
      <p:sp>
        <p:nvSpPr>
          <p:cNvPr id="38" name="正方形/長方形 37"/>
          <p:cNvSpPr/>
          <p:nvPr/>
        </p:nvSpPr>
        <p:spPr>
          <a:xfrm>
            <a:off x="8462016" y="344268"/>
            <a:ext cx="1107996" cy="461665"/>
          </a:xfrm>
          <a:prstGeom prst="rect">
            <a:avLst/>
          </a:prstGeom>
          <a:noFill/>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せん断</a:t>
            </a:r>
          </a:p>
        </p:txBody>
      </p:sp>
      <p:grpSp>
        <p:nvGrpSpPr>
          <p:cNvPr id="40" name="グループ化 39"/>
          <p:cNvGrpSpPr/>
          <p:nvPr/>
        </p:nvGrpSpPr>
        <p:grpSpPr>
          <a:xfrm>
            <a:off x="6513892" y="2372818"/>
            <a:ext cx="1830396" cy="1913217"/>
            <a:chOff x="1076776" y="1560437"/>
            <a:chExt cx="3695259" cy="3862455"/>
          </a:xfrm>
        </p:grpSpPr>
        <p:grpSp>
          <p:nvGrpSpPr>
            <p:cNvPr id="41" name="グループ化 40"/>
            <p:cNvGrpSpPr/>
            <p:nvPr/>
          </p:nvGrpSpPr>
          <p:grpSpPr>
            <a:xfrm>
              <a:off x="1096563" y="1560437"/>
              <a:ext cx="3675472" cy="3862455"/>
              <a:chOff x="1477563" y="1458837"/>
              <a:chExt cx="3675472" cy="3862455"/>
            </a:xfrm>
          </p:grpSpPr>
          <p:cxnSp>
            <p:nvCxnSpPr>
              <p:cNvPr id="45" name="直線矢印コネクタ 44"/>
              <p:cNvCxnSpPr/>
              <p:nvPr/>
            </p:nvCxnSpPr>
            <p:spPr>
              <a:xfrm>
                <a:off x="1477563" y="3701166"/>
                <a:ext cx="321544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980" y="1700718"/>
                <a:ext cx="0" cy="36205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4372983" y="3037388"/>
                    <a:ext cx="780052" cy="807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4372983" y="3037388"/>
                    <a:ext cx="780052" cy="807753"/>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正方形/長方形 47"/>
                  <p:cNvSpPr/>
                  <p:nvPr/>
                </p:nvSpPr>
                <p:spPr>
                  <a:xfrm>
                    <a:off x="2899695" y="1458837"/>
                    <a:ext cx="789371" cy="80775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48" name="正方形/長方形 47"/>
                  <p:cNvSpPr>
                    <a:spLocks noRot="1" noChangeAspect="1" noMove="1" noResize="1" noEditPoints="1" noAdjustHandles="1" noChangeArrowheads="1" noChangeShapeType="1" noTextEdit="1"/>
                  </p:cNvSpPr>
                  <p:nvPr/>
                </p:nvSpPr>
                <p:spPr>
                  <a:xfrm>
                    <a:off x="2899695" y="1458837"/>
                    <a:ext cx="789371" cy="807753"/>
                  </a:xfrm>
                  <a:prstGeom prst="rect">
                    <a:avLst/>
                  </a:prstGeom>
                  <a:blipFill rotWithShape="0">
                    <a:blip r:embed="rId15"/>
                    <a:stretch>
                      <a:fillRect b="-7576"/>
                    </a:stretch>
                  </a:blipFill>
                </p:spPr>
                <p:txBody>
                  <a:bodyPr/>
                  <a:lstStyle/>
                  <a:p>
                    <a:r>
                      <a:rPr lang="ja-JP" altLang="en-US">
                        <a:noFill/>
                      </a:rPr>
                      <a:t> </a:t>
                    </a:r>
                  </a:p>
                </p:txBody>
              </p:sp>
            </mc:Fallback>
          </mc:AlternateContent>
          <p:pic>
            <p:nvPicPr>
              <p:cNvPr id="49" name="図 48"/>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89802" y="2140217"/>
                <a:ext cx="1207111" cy="1207111"/>
              </a:xfrm>
              <a:prstGeom prst="rect">
                <a:avLst/>
              </a:prstGeom>
            </p:spPr>
          </p:pic>
          <p:pic>
            <p:nvPicPr>
              <p:cNvPr id="50" name="図 49"/>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3389801" y="4080880"/>
                <a:ext cx="1207111" cy="1207111"/>
              </a:xfrm>
              <a:prstGeom prst="rect">
                <a:avLst/>
              </a:prstGeom>
            </p:spPr>
          </p:pic>
          <p:pic>
            <p:nvPicPr>
              <p:cNvPr id="51" name="図 50"/>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477563" y="2140217"/>
                <a:ext cx="1200596" cy="1207111"/>
              </a:xfrm>
              <a:prstGeom prst="rect">
                <a:avLst/>
              </a:prstGeom>
            </p:spPr>
          </p:pic>
        </p:grpSp>
        <p:sp>
          <p:nvSpPr>
            <p:cNvPr id="42" name="円/楕円 41"/>
            <p:cNvSpPr/>
            <p:nvPr/>
          </p:nvSpPr>
          <p:spPr>
            <a:xfrm>
              <a:off x="4179387"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3" name="円/楕円 42"/>
            <p:cNvSpPr/>
            <p:nvPr/>
          </p:nvSpPr>
          <p:spPr>
            <a:xfrm>
              <a:off x="4159065" y="5324325"/>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44" name="円/楕円 43"/>
            <p:cNvSpPr/>
            <p:nvPr/>
          </p:nvSpPr>
          <p:spPr>
            <a:xfrm>
              <a:off x="1076776"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mc:AlternateContent xmlns:mc="http://schemas.openxmlformats.org/markup-compatibility/2006" xmlns:a14="http://schemas.microsoft.com/office/drawing/2010/main">
        <mc:Choice Requires="a14">
          <p:sp>
            <p:nvSpPr>
              <p:cNvPr id="52" name="正方形/長方形 51"/>
              <p:cNvSpPr/>
              <p:nvPr/>
            </p:nvSpPr>
            <p:spPr>
              <a:xfrm>
                <a:off x="8462016" y="3154733"/>
                <a:ext cx="3613361" cy="110504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1"/>
                                    <m:mcJc m:val="center"/>
                                  </m:mcPr>
                                </m:mc>
                              </m:mcs>
                              <m:ctrlPr>
                                <a:rPr lang="en-US" altLang="ja-JP" sz="2400" b="1"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1</m:t>
                                </m:r>
                              </m:e>
                            </m:mr>
                          </m:m>
                        </m:e>
                      </m:d>
                      <m:r>
                        <a:rPr lang="en-US" altLang="ja-JP" sz="2400" b="1" i="1" smtClean="0">
                          <a:latin typeface="Cambria Math" panose="02040503050406030204" pitchFamily="18" charset="0"/>
                        </a:rPr>
                        <m:t>=</m:t>
                      </m:r>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m:t>
                                </m:r>
                                <m:r>
                                  <a:rPr lang="en-US" altLang="ja-JP" sz="2400" i="1">
                                    <a:latin typeface="Cambria Math"/>
                                  </a:rPr>
                                  <m:t>1</m:t>
                                </m:r>
                              </m:e>
                              <m:e>
                                <m:r>
                                  <a:rPr lang="en-US" altLang="ja-JP" sz="2400" b="0" i="1" smtClean="0">
                                    <a:latin typeface="Cambria Math" panose="02040503050406030204" pitchFamily="18" charset="0"/>
                                  </a:rPr>
                                  <m:t>0</m:t>
                                </m:r>
                              </m:e>
                              <m:e>
                                <m:r>
                                  <a:rPr lang="en-US" altLang="ja-JP" sz="2400" i="1">
                                    <a:latin typeface="Cambria Math"/>
                                  </a:rPr>
                                  <m:t>0</m:t>
                                </m:r>
                              </m:e>
                            </m:mr>
                            <m:mr>
                              <m:e>
                                <m:r>
                                  <a:rPr lang="en-US" altLang="ja-JP" sz="2400" i="1">
                                    <a:latin typeface="Cambria Math"/>
                                  </a:rPr>
                                  <m:t>0</m:t>
                                </m:r>
                              </m:e>
                              <m:e>
                                <m:r>
                                  <a:rPr lang="en-US" altLang="ja-JP" sz="2400" i="1">
                                    <a:latin typeface="Cambria Math"/>
                                  </a:rPr>
                                  <m:t>1</m:t>
                                </m:r>
                              </m:e>
                              <m:e>
                                <m:r>
                                  <a:rPr lang="en-US" altLang="ja-JP" sz="2400" i="1">
                                    <a:latin typeface="Cambria Math"/>
                                  </a:rPr>
                                  <m:t>0</m:t>
                                </m:r>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d>
                        <m:dPr>
                          <m:ctrlPr>
                            <a:rPr lang="en-US" altLang="ja-JP" sz="2400" b="1" i="1">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m:rPr>
                                    <m:brk m:alnAt="7"/>
                                  </m:rPr>
                                  <a:rPr lang="en-US" altLang="ja-JP" sz="2400" i="1">
                                    <a:latin typeface="Cambria Math" panose="02040503050406030204" pitchFamily="18" charset="0"/>
                                  </a:rPr>
                                  <m:t>𝑥</m:t>
                                </m:r>
                              </m:e>
                            </m:mr>
                            <m:mr>
                              <m:e>
                                <m:r>
                                  <a:rPr lang="en-US" altLang="ja-JP" sz="2400" b="0" i="1" smtClean="0">
                                    <a:latin typeface="Cambria Math" panose="02040503050406030204" pitchFamily="18" charset="0"/>
                                  </a:rPr>
                                  <m:t>𝑦</m:t>
                                </m:r>
                              </m:e>
                            </m:mr>
                            <m:mr>
                              <m:e>
                                <m:r>
                                  <a:rPr lang="en-US" altLang="ja-JP" sz="2400" i="1">
                                    <a:latin typeface="Cambria Math" panose="02040503050406030204" pitchFamily="18" charset="0"/>
                                  </a:rPr>
                                  <m:t>1</m:t>
                                </m:r>
                              </m:e>
                            </m:mr>
                          </m:m>
                        </m:e>
                      </m:d>
                    </m:oMath>
                  </m:oMathPara>
                </a14:m>
                <a:endParaRPr lang="ja-JP" altLang="en-US" sz="2400"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8462016" y="3154733"/>
                <a:ext cx="3613361" cy="1105046"/>
              </a:xfrm>
              <a:prstGeom prst="rect">
                <a:avLst/>
              </a:prstGeom>
              <a:blipFill rotWithShape="0">
                <a:blip r:embed="rId16"/>
                <a:stretch>
                  <a:fillRect/>
                </a:stretch>
              </a:blipFill>
            </p:spPr>
            <p:txBody>
              <a:bodyPr/>
              <a:lstStyle/>
              <a:p>
                <a:r>
                  <a:rPr lang="ja-JP" altLang="en-US">
                    <a:noFill/>
                  </a:rPr>
                  <a:t> </a:t>
                </a:r>
              </a:p>
            </p:txBody>
          </p:sp>
        </mc:Fallback>
      </mc:AlternateContent>
      <p:sp>
        <p:nvSpPr>
          <p:cNvPr id="53" name="正方形/長方形 52"/>
          <p:cNvSpPr/>
          <p:nvPr/>
        </p:nvSpPr>
        <p:spPr>
          <a:xfrm>
            <a:off x="8462016" y="2765022"/>
            <a:ext cx="800219" cy="461665"/>
          </a:xfrm>
          <a:prstGeom prst="rect">
            <a:avLst/>
          </a:prstGeom>
          <a:noFill/>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鏡映</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66" name="正方形/長方形 65"/>
              <p:cNvSpPr/>
              <p:nvPr/>
            </p:nvSpPr>
            <p:spPr>
              <a:xfrm>
                <a:off x="8462016" y="5094311"/>
                <a:ext cx="3536929" cy="12813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1"/>
                                    <m:mcJc m:val="center"/>
                                  </m:mcPr>
                                </m:mc>
                              </m:mcs>
                              <m:ctrlPr>
                                <a:rPr lang="en-US" altLang="ja-JP" sz="2400" b="1"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e>
                            </m:mr>
                            <m:mr>
                              <m:e>
                                <m:r>
                                  <a:rPr lang="en-US" altLang="ja-JP" sz="2400" b="0" i="1" smtClean="0">
                                    <a:latin typeface="Cambria Math" panose="02040503050406030204" pitchFamily="18" charset="0"/>
                                  </a:rPr>
                                  <m:t>1</m:t>
                                </m:r>
                              </m:e>
                            </m:mr>
                          </m:m>
                        </m:e>
                      </m:d>
                      <m:r>
                        <a:rPr lang="en-US" altLang="ja-JP" sz="2400" b="1" i="1" smtClean="0">
                          <a:latin typeface="Cambria Math" panose="02040503050406030204" pitchFamily="18" charset="0"/>
                        </a:rPr>
                        <m:t>=</m:t>
                      </m:r>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i="1">
                                    <a:latin typeface="Cambria Math"/>
                                  </a:rPr>
                                  <m:t>1</m:t>
                                </m:r>
                              </m:e>
                              <m:e>
                                <m:r>
                                  <a:rPr lang="en-US" altLang="ja-JP" sz="2400" i="1">
                                    <a:latin typeface="Cambria Math"/>
                                  </a:rPr>
                                  <m:t>0</m:t>
                                </m:r>
                              </m:e>
                              <m:e>
                                <m:sSub>
                                  <m:sSubPr>
                                    <m:ctrlPr>
                                      <a:rPr lang="en-US" altLang="ja-JP" sz="2400" i="1">
                                        <a:latin typeface="Cambria Math" panose="02040503050406030204" pitchFamily="18" charset="0"/>
                                      </a:rPr>
                                    </m:ctrlPr>
                                  </m:sSubPr>
                                  <m:e>
                                    <m:r>
                                      <a:rPr lang="en-US" altLang="ja-JP" sz="2400" i="1">
                                        <a:latin typeface="Cambria Math"/>
                                      </a:rPr>
                                      <m:t>𝑡</m:t>
                                    </m:r>
                                  </m:e>
                                  <m:sub>
                                    <m:r>
                                      <a:rPr lang="en-US" altLang="ja-JP" sz="2400" i="1">
                                        <a:latin typeface="Cambria Math"/>
                                      </a:rPr>
                                      <m:t>𝑥</m:t>
                                    </m:r>
                                  </m:sub>
                                </m:sSub>
                              </m:e>
                            </m:mr>
                            <m:mr>
                              <m:e>
                                <m:r>
                                  <a:rPr lang="en-US" altLang="ja-JP" sz="2400" i="1">
                                    <a:latin typeface="Cambria Math"/>
                                  </a:rPr>
                                  <m:t>0</m:t>
                                </m:r>
                              </m:e>
                              <m:e>
                                <m:r>
                                  <a:rPr lang="en-US" altLang="ja-JP" sz="2400" i="1">
                                    <a:latin typeface="Cambria Math"/>
                                  </a:rPr>
                                  <m:t>1</m:t>
                                </m:r>
                              </m:e>
                              <m:e>
                                <m:sSub>
                                  <m:sSubPr>
                                    <m:ctrlPr>
                                      <a:rPr lang="en-US" altLang="ja-JP" sz="2400" i="1">
                                        <a:latin typeface="Cambria Math" panose="02040503050406030204" pitchFamily="18" charset="0"/>
                                      </a:rPr>
                                    </m:ctrlPr>
                                  </m:sSubPr>
                                  <m:e>
                                    <m:r>
                                      <a:rPr lang="en-US" altLang="ja-JP" sz="2400" i="1">
                                        <a:latin typeface="Cambria Math"/>
                                      </a:rPr>
                                      <m:t>𝑡</m:t>
                                    </m:r>
                                  </m:e>
                                  <m:sub>
                                    <m:r>
                                      <a:rPr lang="en-US" altLang="ja-JP" sz="2400" i="1">
                                        <a:latin typeface="Cambria Math"/>
                                      </a:rPr>
                                      <m:t>𝑦</m:t>
                                    </m:r>
                                  </m:sub>
                                </m:sSub>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d>
                        <m:dPr>
                          <m:ctrlPr>
                            <a:rPr lang="en-US" altLang="ja-JP" sz="2400" b="1" i="1">
                              <a:latin typeface="Cambria Math" panose="02040503050406030204" pitchFamily="18" charset="0"/>
                            </a:rPr>
                          </m:ctrlPr>
                        </m:dPr>
                        <m:e>
                          <m:m>
                            <m:mPr>
                              <m:mcs>
                                <m:mc>
                                  <m:mcPr>
                                    <m:count m:val="1"/>
                                    <m:mcJc m:val="center"/>
                                  </m:mcPr>
                                </m:mc>
                              </m:mcs>
                              <m:ctrlPr>
                                <a:rPr lang="en-US" altLang="ja-JP" sz="2400" b="1" i="1">
                                  <a:latin typeface="Cambria Math" panose="02040503050406030204" pitchFamily="18" charset="0"/>
                                </a:rPr>
                              </m:ctrlPr>
                            </m:mPr>
                            <m:mr>
                              <m:e>
                                <m:r>
                                  <m:rPr>
                                    <m:brk m:alnAt="7"/>
                                  </m:rPr>
                                  <a:rPr lang="en-US" altLang="ja-JP" sz="2400" i="1">
                                    <a:latin typeface="Cambria Math" panose="02040503050406030204" pitchFamily="18" charset="0"/>
                                  </a:rPr>
                                  <m:t>𝑥</m:t>
                                </m:r>
                              </m:e>
                            </m:mr>
                            <m:mr>
                              <m:e>
                                <m:r>
                                  <a:rPr lang="en-US" altLang="ja-JP" sz="2400" b="0" i="1" smtClean="0">
                                    <a:latin typeface="Cambria Math" panose="02040503050406030204" pitchFamily="18" charset="0"/>
                                  </a:rPr>
                                  <m:t>𝑦</m:t>
                                </m:r>
                              </m:e>
                            </m:mr>
                            <m:mr>
                              <m:e>
                                <m:r>
                                  <a:rPr lang="en-US" altLang="ja-JP" sz="2400" i="1">
                                    <a:latin typeface="Cambria Math" panose="02040503050406030204" pitchFamily="18" charset="0"/>
                                  </a:rPr>
                                  <m:t>1</m:t>
                                </m:r>
                              </m:e>
                            </m:mr>
                          </m:m>
                        </m:e>
                      </m:d>
                    </m:oMath>
                  </m:oMathPara>
                </a14:m>
                <a:endParaRPr lang="ja-JP" altLang="en-US" sz="2400" dirty="0"/>
              </a:p>
            </p:txBody>
          </p:sp>
        </mc:Choice>
        <mc:Fallback xmlns="">
          <p:sp>
            <p:nvSpPr>
              <p:cNvPr id="66" name="正方形/長方形 65"/>
              <p:cNvSpPr>
                <a:spLocks noRot="1" noChangeAspect="1" noMove="1" noResize="1" noEditPoints="1" noAdjustHandles="1" noChangeArrowheads="1" noChangeShapeType="1" noTextEdit="1"/>
              </p:cNvSpPr>
              <p:nvPr/>
            </p:nvSpPr>
            <p:spPr>
              <a:xfrm>
                <a:off x="8462016" y="5094311"/>
                <a:ext cx="3536929" cy="1281376"/>
              </a:xfrm>
              <a:prstGeom prst="rect">
                <a:avLst/>
              </a:prstGeom>
              <a:blipFill rotWithShape="0">
                <a:blip r:embed="rId17"/>
                <a:stretch>
                  <a:fillRect/>
                </a:stretch>
              </a:blipFill>
            </p:spPr>
            <p:txBody>
              <a:bodyPr/>
              <a:lstStyle/>
              <a:p>
                <a:r>
                  <a:rPr lang="ja-JP" altLang="en-US">
                    <a:noFill/>
                  </a:rPr>
                  <a:t> </a:t>
                </a:r>
              </a:p>
            </p:txBody>
          </p:sp>
        </mc:Fallback>
      </mc:AlternateContent>
      <p:sp>
        <p:nvSpPr>
          <p:cNvPr id="67" name="正方形/長方形 66"/>
          <p:cNvSpPr/>
          <p:nvPr/>
        </p:nvSpPr>
        <p:spPr>
          <a:xfrm>
            <a:off x="8462016" y="4805551"/>
            <a:ext cx="1415772" cy="461665"/>
          </a:xfrm>
          <a:prstGeom prst="rect">
            <a:avLst/>
          </a:prstGeom>
          <a:noFill/>
        </p:spPr>
        <p:txBody>
          <a:bodyPr wrap="none">
            <a:spAutoFit/>
          </a:bodyPr>
          <a:lstStyle/>
          <a:p>
            <a:r>
              <a:rPr lang="ja-JP" altLang="en-US"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平行移動</a:t>
            </a:r>
          </a:p>
        </p:txBody>
      </p:sp>
      <p:sp>
        <p:nvSpPr>
          <p:cNvPr id="68" name="正方形/長方形 67"/>
          <p:cNvSpPr/>
          <p:nvPr/>
        </p:nvSpPr>
        <p:spPr>
          <a:xfrm>
            <a:off x="8462016" y="6486886"/>
            <a:ext cx="3262432" cy="400110"/>
          </a:xfrm>
          <a:prstGeom prst="rect">
            <a:avLst/>
          </a:prstGeom>
          <a:noFill/>
        </p:spPr>
        <p:txBody>
          <a:bodyPr wrap="none">
            <a:spAutoFit/>
          </a:bodyPr>
          <a:lstStyle/>
          <a:p>
            <a:r>
              <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ここ</a:t>
            </a:r>
            <a:r>
              <a:rPr lang="ja-JP" altLang="en-US" sz="2000"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が行列の積で書ける！</a:t>
            </a:r>
            <a:endParaRPr lang="ja-JP" altLang="en-US" sz="200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9" name="グループ化 68"/>
          <p:cNvGrpSpPr/>
          <p:nvPr/>
        </p:nvGrpSpPr>
        <p:grpSpPr>
          <a:xfrm>
            <a:off x="6362634" y="4830504"/>
            <a:ext cx="2216519" cy="1952705"/>
            <a:chOff x="15142081" y="196882"/>
            <a:chExt cx="4216420" cy="3714573"/>
          </a:xfrm>
        </p:grpSpPr>
        <p:pic>
          <p:nvPicPr>
            <p:cNvPr id="70" name="図 69"/>
            <p:cNvPicPr>
              <a:picLocks noChangeAspect="1"/>
            </p:cNvPicPr>
            <p:nvPr/>
          </p:nvPicPr>
          <p:blipFill>
            <a:blip r:embed="rId3" cstate="print">
              <a:lum bright="70000" contrast="-70000"/>
              <a:extLst>
                <a:ext uri="{28A0092B-C50C-407E-A947-70E740481C1C}">
                  <a14:useLocalDpi xmlns:a14="http://schemas.microsoft.com/office/drawing/2010/main" val="0"/>
                </a:ext>
              </a:extLst>
            </a:blip>
            <a:stretch>
              <a:fillRect/>
            </a:stretch>
          </p:blipFill>
          <p:spPr>
            <a:xfrm>
              <a:off x="16081506" y="2081100"/>
              <a:ext cx="1343889" cy="1343890"/>
            </a:xfrm>
            <a:prstGeom prst="rect">
              <a:avLst/>
            </a:prstGeom>
          </p:spPr>
        </p:pic>
        <p:cxnSp>
          <p:nvCxnSpPr>
            <p:cNvPr id="71" name="直線矢印コネクタ 70"/>
            <p:cNvCxnSpPr/>
            <p:nvPr/>
          </p:nvCxnSpPr>
          <p:spPr>
            <a:xfrm>
              <a:off x="15554067" y="3726794"/>
              <a:ext cx="348574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p:nvPr/>
          </p:nvCxnSpPr>
          <p:spPr>
            <a:xfrm flipV="1">
              <a:off x="15762813" y="541645"/>
              <a:ext cx="0" cy="336981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正方形/長方形 72"/>
                <p:cNvSpPr/>
                <p:nvPr/>
              </p:nvSpPr>
              <p:spPr>
                <a:xfrm>
                  <a:off x="18623486" y="3021135"/>
                  <a:ext cx="735015" cy="7611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000" i="1">
                            <a:latin typeface="Cambria Math" panose="02040503050406030204" pitchFamily="18" charset="0"/>
                          </a:rPr>
                          <m:t>𝑥</m:t>
                        </m:r>
                      </m:oMath>
                    </m:oMathPara>
                  </a14:m>
                  <a:endParaRPr lang="ja-JP" altLang="en-US" sz="2000" dirty="0"/>
                </a:p>
              </p:txBody>
            </p:sp>
          </mc:Choice>
          <mc:Fallback xmlns="">
            <p:sp>
              <p:nvSpPr>
                <p:cNvPr id="73" name="正方形/長方形 72"/>
                <p:cNvSpPr>
                  <a:spLocks noRot="1" noChangeAspect="1" noMove="1" noResize="1" noEditPoints="1" noAdjustHandles="1" noChangeArrowheads="1" noChangeShapeType="1" noTextEdit="1"/>
                </p:cNvSpPr>
                <p:nvPr/>
              </p:nvSpPr>
              <p:spPr>
                <a:xfrm>
                  <a:off x="18623486" y="3021135"/>
                  <a:ext cx="735015" cy="761117"/>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p:cNvSpPr/>
                <p:nvPr/>
              </p:nvSpPr>
              <p:spPr>
                <a:xfrm>
                  <a:off x="15142081" y="196882"/>
                  <a:ext cx="743795" cy="7611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0" i="1" smtClean="0">
                            <a:latin typeface="Cambria Math" panose="02040503050406030204" pitchFamily="18" charset="0"/>
                          </a:rPr>
                          <m:t>𝑦</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a:off x="15142081" y="196882"/>
                  <a:ext cx="743795" cy="761117"/>
                </a:xfrm>
                <a:prstGeom prst="rect">
                  <a:avLst/>
                </a:prstGeom>
                <a:blipFill rotWithShape="0">
                  <a:blip r:embed="rId19"/>
                  <a:stretch>
                    <a:fillRect b="-7576"/>
                  </a:stretch>
                </a:blipFill>
              </p:spPr>
              <p:txBody>
                <a:bodyPr/>
                <a:lstStyle/>
                <a:p>
                  <a:r>
                    <a:rPr lang="ja-JP" altLang="en-US">
                      <a:noFill/>
                    </a:rPr>
                    <a:t> </a:t>
                  </a:r>
                </a:p>
              </p:txBody>
            </p:sp>
          </mc:Fallback>
        </mc:AlternateContent>
        <p:pic>
          <p:nvPicPr>
            <p:cNvPr id="75" name="図 74"/>
            <p:cNvPicPr>
              <a:picLocks noChangeAspect="1"/>
            </p:cNvPicPr>
            <p:nvPr/>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940208" y="547056"/>
              <a:ext cx="1343889" cy="1343890"/>
            </a:xfrm>
            <a:prstGeom prst="rect">
              <a:avLst/>
            </a:prstGeom>
          </p:spPr>
        </p:pic>
        <p:sp>
          <p:nvSpPr>
            <p:cNvPr id="76" name="円/楕円 75"/>
            <p:cNvSpPr/>
            <p:nvPr/>
          </p:nvSpPr>
          <p:spPr>
            <a:xfrm>
              <a:off x="18203084" y="495654"/>
              <a:ext cx="104248" cy="1042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77" name="右矢印 76"/>
            <p:cNvSpPr/>
            <p:nvPr/>
          </p:nvSpPr>
          <p:spPr>
            <a:xfrm rot="17276526">
              <a:off x="16576518" y="1834967"/>
              <a:ext cx="1316707" cy="53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p:spTree>
    <p:extLst>
      <p:ext uri="{BB962C8B-B14F-4D97-AF65-F5344CB8AC3E}">
        <p14:creationId xmlns:p14="http://schemas.microsoft.com/office/powerpoint/2010/main" val="2842992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同時座標</a:t>
            </a:r>
            <a:r>
              <a:rPr lang="ja-JP" altLang="en-US" sz="3600" dirty="0" smtClean="0"/>
              <a:t>表現の利点</a:t>
            </a:r>
            <a:endParaRPr kumimoji="1" lang="ja-JP" altLang="en-US" sz="3600" dirty="0"/>
          </a:p>
        </p:txBody>
      </p:sp>
      <p:sp>
        <p:nvSpPr>
          <p:cNvPr id="4" name="テキスト ボックス 3"/>
          <p:cNvSpPr txBox="1"/>
          <p:nvPr/>
        </p:nvSpPr>
        <p:spPr>
          <a:xfrm>
            <a:off x="478707" y="1282719"/>
            <a:ext cx="8252459" cy="984885"/>
          </a:xfrm>
          <a:prstGeom prst="rect">
            <a:avLst/>
          </a:prstGeom>
          <a:noFill/>
        </p:spPr>
        <p:txBody>
          <a:bodyPr wrap="square" rtlCol="0">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平行移動を行列の積で表せる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つまりアフィン変換を行列の積の形で表現できる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3" name="グループ化 22"/>
          <p:cNvGrpSpPr/>
          <p:nvPr/>
        </p:nvGrpSpPr>
        <p:grpSpPr>
          <a:xfrm>
            <a:off x="399449" y="2826017"/>
            <a:ext cx="1766637" cy="2748897"/>
            <a:chOff x="399449" y="2710514"/>
            <a:chExt cx="1766637" cy="2748897"/>
          </a:xfrm>
        </p:grpSpPr>
        <mc:AlternateContent xmlns:mc="http://schemas.openxmlformats.org/markup-compatibility/2006" xmlns:a14="http://schemas.microsoft.com/office/drawing/2010/main">
          <mc:Choice Requires="a14">
            <p:sp>
              <p:nvSpPr>
                <p:cNvPr id="5" name="正方形/長方形 4"/>
                <p:cNvSpPr/>
                <p:nvPr/>
              </p:nvSpPr>
              <p:spPr>
                <a:xfrm>
                  <a:off x="399449" y="4390464"/>
                  <a:ext cx="1766637" cy="1068947"/>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3"/>
                                      <m:mcJc m:val="center"/>
                                    </m:mcPr>
                                  </m:mc>
                                </m:mcs>
                                <m:ctrlPr>
                                  <a:rPr lang="en-US" altLang="ja-JP" sz="2400" i="1" smtClean="0">
                                    <a:latin typeface="Cambria Math" panose="02040503050406030204" pitchFamily="18" charset="0"/>
                                  </a:rPr>
                                </m:ctrlPr>
                              </m:mPr>
                              <m:mr>
                                <m:e>
                                  <m:r>
                                    <a:rPr lang="en-US" altLang="ja-JP" sz="2400" b="0" i="1" smtClean="0">
                                      <a:latin typeface="Cambria Math"/>
                                    </a:rPr>
                                    <m:t>𝑎</m:t>
                                  </m:r>
                                </m:e>
                                <m:e>
                                  <m:r>
                                    <a:rPr lang="en-US" altLang="ja-JP" sz="2400" i="1" smtClean="0">
                                      <a:latin typeface="Cambria Math"/>
                                    </a:rPr>
                                    <m:t>0</m:t>
                                  </m:r>
                                </m:e>
                                <m:e>
                                  <m:r>
                                    <a:rPr lang="en-US" altLang="ja-JP" sz="2400" i="1" smtClean="0">
                                      <a:latin typeface="Cambria Math"/>
                                    </a:rPr>
                                    <m:t>0</m:t>
                                  </m:r>
                                </m:e>
                              </m:mr>
                              <m:mr>
                                <m:e>
                                  <m:r>
                                    <a:rPr lang="en-US" altLang="ja-JP" sz="2400" b="0" i="1" smtClean="0">
                                      <a:latin typeface="Cambria Math"/>
                                    </a:rPr>
                                    <m:t>0</m:t>
                                  </m:r>
                                </m:e>
                                <m:e>
                                  <m:r>
                                    <a:rPr lang="en-US" altLang="ja-JP" sz="2400" b="0" i="1" smtClean="0">
                                      <a:latin typeface="Cambria Math"/>
                                    </a:rPr>
                                    <m:t>𝑏</m:t>
                                  </m:r>
                                </m:e>
                                <m:e>
                                  <m:r>
                                    <a:rPr lang="en-US" altLang="ja-JP" sz="2400" b="0" i="1" smtClean="0">
                                      <a:latin typeface="Cambria Math"/>
                                    </a:rPr>
                                    <m:t>0</m:t>
                                  </m:r>
                                </m:e>
                              </m:mr>
                              <m:mr>
                                <m:e>
                                  <m:r>
                                    <a:rPr lang="en-US" altLang="ja-JP" sz="2400" b="0" i="1" smtClean="0">
                                      <a:latin typeface="Cambria Math"/>
                                    </a:rPr>
                                    <m:t>0</m:t>
                                  </m:r>
                                </m:e>
                                <m:e>
                                  <m:r>
                                    <a:rPr lang="en-US" altLang="ja-JP" sz="2400" b="0" i="1" smtClean="0">
                                      <a:latin typeface="Cambria Math"/>
                                    </a:rPr>
                                    <m:t>0</m:t>
                                  </m:r>
                                </m:e>
                                <m:e>
                                  <m:r>
                                    <a:rPr lang="en-US" altLang="ja-JP" sz="2400" b="0" i="1" smtClean="0">
                                      <a:latin typeface="Cambria Math"/>
                                    </a:rPr>
                                    <m:t>1</m:t>
                                  </m:r>
                                </m:e>
                              </m:mr>
                            </m:m>
                          </m:e>
                        </m:d>
                      </m:oMath>
                    </m:oMathPara>
                  </a14:m>
                  <a:endParaRPr lang="ja-JP" altLang="en-US" sz="24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399449" y="4390464"/>
                  <a:ext cx="1766637" cy="1068947"/>
                </a:xfrm>
                <a:prstGeom prst="rect">
                  <a:avLst/>
                </a:prstGeom>
                <a:blipFill rotWithShape="0">
                  <a:blip r:embed="rId2"/>
                  <a:stretch>
                    <a:fillRect/>
                  </a:stretch>
                </a:blipFill>
              </p:spPr>
              <p:txBody>
                <a:bodyPr/>
                <a:lstStyle/>
                <a:p>
                  <a:r>
                    <a:rPr lang="ja-JP" altLang="en-US">
                      <a:noFill/>
                    </a:rPr>
                    <a:t> </a:t>
                  </a:r>
                </a:p>
              </p:txBody>
            </p:sp>
          </mc:Fallback>
        </mc:AlternateContent>
        <p:sp>
          <p:nvSpPr>
            <p:cNvPr id="6" name="正方形/長方形 5"/>
            <p:cNvSpPr/>
            <p:nvPr/>
          </p:nvSpPr>
          <p:spPr>
            <a:xfrm>
              <a:off x="574881" y="2710514"/>
              <a:ext cx="1415772" cy="461665"/>
            </a:xfrm>
            <a:prstGeom prst="rect">
              <a:avLst/>
            </a:prstGeom>
            <a:noFill/>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拡大縮小</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 name="正方形/長方形 14"/>
                <p:cNvSpPr/>
                <p:nvPr/>
              </p:nvSpPr>
              <p:spPr>
                <a:xfrm>
                  <a:off x="674973" y="3357256"/>
                  <a:ext cx="1215589" cy="708143"/>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i="1" smtClean="0">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b="0" i="1" smtClean="0">
                                      <a:latin typeface="Cambria Math" panose="02040503050406030204" pitchFamily="18" charset="0"/>
                                    </a:rPr>
                                    <m:t>𝑎</m:t>
                                  </m:r>
                                </m:e>
                                <m:e>
                                  <m:r>
                                    <a:rPr lang="en-US" altLang="ja-JP" sz="2400" b="0" i="1">
                                      <a:latin typeface="Cambria Math" panose="02040503050406030204" pitchFamily="18" charset="0"/>
                                    </a:rPr>
                                    <m:t>0</m:t>
                                  </m:r>
                                </m:e>
                              </m:mr>
                              <m:mr>
                                <m:e>
                                  <m:r>
                                    <a:rPr lang="en-US" altLang="ja-JP" sz="2400" b="0" i="1">
                                      <a:latin typeface="Cambria Math" panose="02040503050406030204" pitchFamily="18" charset="0"/>
                                    </a:rPr>
                                    <m:t>0</m:t>
                                  </m:r>
                                </m:e>
                                <m:e>
                                  <m:r>
                                    <a:rPr lang="en-US" altLang="ja-JP" sz="2400" b="0" i="1" smtClean="0">
                                      <a:latin typeface="Cambria Math" panose="02040503050406030204" pitchFamily="18" charset="0"/>
                                    </a:rPr>
                                    <m:t>𝑏</m:t>
                                  </m:r>
                                </m:e>
                              </m:mr>
                            </m:m>
                          </m:e>
                        </m:d>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674973" y="3357256"/>
                  <a:ext cx="1215589" cy="708143"/>
                </a:xfrm>
                <a:prstGeom prst="rect">
                  <a:avLst/>
                </a:prstGeom>
                <a:blipFill rotWithShape="0">
                  <a:blip r:embed="rId3"/>
                  <a:stretch>
                    <a:fillRect/>
                  </a:stretch>
                </a:blipFill>
              </p:spPr>
              <p:txBody>
                <a:bodyPr/>
                <a:lstStyle/>
                <a:p>
                  <a:r>
                    <a:rPr lang="ja-JP" altLang="en-US">
                      <a:noFill/>
                    </a:rPr>
                    <a:t> </a:t>
                  </a:r>
                </a:p>
              </p:txBody>
            </p:sp>
          </mc:Fallback>
        </mc:AlternateContent>
      </p:grpSp>
      <p:grpSp>
        <p:nvGrpSpPr>
          <p:cNvPr id="24" name="グループ化 23"/>
          <p:cNvGrpSpPr/>
          <p:nvPr/>
        </p:nvGrpSpPr>
        <p:grpSpPr>
          <a:xfrm>
            <a:off x="2469368" y="2826017"/>
            <a:ext cx="2932662" cy="2750724"/>
            <a:chOff x="2595692" y="2710514"/>
            <a:chExt cx="2932662" cy="2750724"/>
          </a:xfrm>
        </p:grpSpPr>
        <mc:AlternateContent xmlns:mc="http://schemas.openxmlformats.org/markup-compatibility/2006" xmlns:a14="http://schemas.microsoft.com/office/drawing/2010/main">
          <mc:Choice Requires="a14">
            <p:sp>
              <p:nvSpPr>
                <p:cNvPr id="7" name="正方形/長方形 6"/>
                <p:cNvSpPr/>
                <p:nvPr/>
              </p:nvSpPr>
              <p:spPr>
                <a:xfrm>
                  <a:off x="2595692" y="4389150"/>
                  <a:ext cx="2932662" cy="1072088"/>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func>
                                    <m:funcPr>
                                      <m:ctrlPr>
                                        <a:rPr lang="en-US" altLang="ja-JP" sz="2400" i="1">
                                          <a:latin typeface="Cambria Math" panose="02040503050406030204" pitchFamily="18" charset="0"/>
                                        </a:rPr>
                                      </m:ctrlPr>
                                    </m:funcPr>
                                    <m:fName>
                                      <m:r>
                                        <m:rPr>
                                          <m:sty m:val="p"/>
                                          <m:brk m:alnAt="7"/>
                                        </m:rPr>
                                        <a:rPr lang="en-US" altLang="ja-JP" sz="2400">
                                          <a:latin typeface="Cambria Math"/>
                                        </a:rPr>
                                        <m:t>c</m:t>
                                      </m:r>
                                      <m:r>
                                        <m:rPr>
                                          <m:sty m:val="p"/>
                                        </m:rPr>
                                        <a:rPr lang="en-US" altLang="ja-JP" sz="2400">
                                          <a:latin typeface="Cambria Math"/>
                                        </a:rPr>
                                        <m:t>os</m:t>
                                      </m:r>
                                    </m:fName>
                                    <m:e>
                                      <m:r>
                                        <m:rPr>
                                          <m:brk m:alnAt="7"/>
                                        </m:rPr>
                                        <a:rPr lang="en-US" altLang="ja-JP" sz="2400" i="1">
                                          <a:latin typeface="Cambria Math"/>
                                        </a:rPr>
                                        <m:t>𝜃</m:t>
                                      </m:r>
                                    </m:e>
                                  </m:func>
                                </m:e>
                                <m:e>
                                  <m:func>
                                    <m:funcPr>
                                      <m:ctrlPr>
                                        <a:rPr lang="en-US" altLang="ja-JP" sz="2400" i="1">
                                          <a:latin typeface="Cambria Math" panose="02040503050406030204" pitchFamily="18" charset="0"/>
                                        </a:rPr>
                                      </m:ctrlPr>
                                    </m:funcPr>
                                    <m:fName>
                                      <m:r>
                                        <a:rPr lang="en-US" altLang="ja-JP" sz="2400">
                                          <a:latin typeface="Cambria Math"/>
                                        </a:rPr>
                                        <m:t>−</m:t>
                                      </m:r>
                                      <m:r>
                                        <m:rPr>
                                          <m:sty m:val="p"/>
                                        </m:rPr>
                                        <a:rPr lang="en-US" altLang="ja-JP" sz="2400">
                                          <a:latin typeface="Cambria Math"/>
                                        </a:rPr>
                                        <m:t>sin</m:t>
                                      </m:r>
                                    </m:fName>
                                    <m:e>
                                      <m:r>
                                        <m:rPr>
                                          <m:brk m:alnAt="7"/>
                                        </m:rPr>
                                        <a:rPr lang="en-US" altLang="ja-JP" sz="2400" i="1">
                                          <a:latin typeface="Cambria Math"/>
                                        </a:rPr>
                                        <m:t>𝜃</m:t>
                                      </m:r>
                                    </m:e>
                                  </m:func>
                                </m:e>
                                <m:e>
                                  <m:r>
                                    <a:rPr lang="en-US" altLang="ja-JP" sz="2400" i="1">
                                      <a:latin typeface="Cambria Math"/>
                                    </a:rPr>
                                    <m:t>0</m:t>
                                  </m:r>
                                </m:e>
                              </m:mr>
                              <m:mr>
                                <m:e>
                                  <m:func>
                                    <m:funcPr>
                                      <m:ctrlPr>
                                        <a:rPr lang="en-US" altLang="ja-JP" sz="2400" i="1">
                                          <a:latin typeface="Cambria Math" panose="02040503050406030204" pitchFamily="18" charset="0"/>
                                        </a:rPr>
                                      </m:ctrlPr>
                                    </m:funcPr>
                                    <m:fName>
                                      <m:r>
                                        <m:rPr>
                                          <m:sty m:val="p"/>
                                        </m:rPr>
                                        <a:rPr lang="en-US" altLang="ja-JP" sz="2400">
                                          <a:latin typeface="Cambria Math"/>
                                        </a:rPr>
                                        <m:t>sin</m:t>
                                      </m:r>
                                    </m:fName>
                                    <m:e>
                                      <m:r>
                                        <m:rPr>
                                          <m:brk m:alnAt="7"/>
                                        </m:rPr>
                                        <a:rPr lang="en-US" altLang="ja-JP" sz="2400" i="1">
                                          <a:latin typeface="Cambria Math"/>
                                        </a:rPr>
                                        <m:t>𝜃</m:t>
                                      </m:r>
                                    </m:e>
                                  </m:func>
                                </m:e>
                                <m:e>
                                  <m:func>
                                    <m:funcPr>
                                      <m:ctrlPr>
                                        <a:rPr lang="en-US" altLang="ja-JP" sz="2400" i="1">
                                          <a:latin typeface="Cambria Math" panose="02040503050406030204" pitchFamily="18" charset="0"/>
                                        </a:rPr>
                                      </m:ctrlPr>
                                    </m:funcPr>
                                    <m:fName>
                                      <m:r>
                                        <m:rPr>
                                          <m:sty m:val="p"/>
                                          <m:brk m:alnAt="7"/>
                                        </m:rPr>
                                        <a:rPr lang="en-US" altLang="ja-JP" sz="2400">
                                          <a:latin typeface="Cambria Math"/>
                                        </a:rPr>
                                        <m:t>c</m:t>
                                      </m:r>
                                      <m:r>
                                        <m:rPr>
                                          <m:sty m:val="p"/>
                                        </m:rPr>
                                        <a:rPr lang="en-US" altLang="ja-JP" sz="2400">
                                          <a:latin typeface="Cambria Math"/>
                                        </a:rPr>
                                        <m:t>os</m:t>
                                      </m:r>
                                    </m:fName>
                                    <m:e>
                                      <m:r>
                                        <m:rPr>
                                          <m:brk m:alnAt="7"/>
                                        </m:rPr>
                                        <a:rPr lang="en-US" altLang="ja-JP" sz="2400" i="1">
                                          <a:latin typeface="Cambria Math"/>
                                        </a:rPr>
                                        <m:t>𝜃</m:t>
                                      </m:r>
                                    </m:e>
                                  </m:func>
                                </m:e>
                                <m:e>
                                  <m:r>
                                    <a:rPr lang="en-US" altLang="ja-JP" sz="2400" i="1">
                                      <a:latin typeface="Cambria Math"/>
                                    </a:rPr>
                                    <m:t>0</m:t>
                                  </m:r>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oMath>
                    </m:oMathPara>
                  </a14:m>
                  <a:endParaRPr lang="ja-JP" altLang="en-US" sz="24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2595692" y="4389150"/>
                  <a:ext cx="2932662" cy="1072088"/>
                </a:xfrm>
                <a:prstGeom prst="rect">
                  <a:avLst/>
                </a:prstGeom>
                <a:blipFill rotWithShape="0">
                  <a:blip r:embed="rId4"/>
                  <a:stretch>
                    <a:fillRect/>
                  </a:stretch>
                </a:blipFill>
              </p:spPr>
              <p:txBody>
                <a:bodyPr/>
                <a:lstStyle/>
                <a:p>
                  <a:r>
                    <a:rPr lang="ja-JP" altLang="en-US">
                      <a:noFill/>
                    </a:rPr>
                    <a:t> </a:t>
                  </a:r>
                </a:p>
              </p:txBody>
            </p:sp>
          </mc:Fallback>
        </mc:AlternateContent>
        <p:sp>
          <p:nvSpPr>
            <p:cNvPr id="8" name="正方形/長方形 7"/>
            <p:cNvSpPr/>
            <p:nvPr/>
          </p:nvSpPr>
          <p:spPr>
            <a:xfrm>
              <a:off x="3661914" y="2710514"/>
              <a:ext cx="800219" cy="461665"/>
            </a:xfrm>
            <a:prstGeom prst="rect">
              <a:avLst/>
            </a:prstGeom>
            <a:noFill/>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回転</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6" name="正方形/長方形 15"/>
                <p:cNvSpPr/>
                <p:nvPr/>
              </p:nvSpPr>
              <p:spPr>
                <a:xfrm>
                  <a:off x="2844350" y="3342547"/>
                  <a:ext cx="2435347" cy="745460"/>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𝜃</m:t>
                                      </m:r>
                                    </m:e>
                                  </m:func>
                                </m:e>
                                <m:e>
                                  <m:r>
                                    <a:rPr lang="en-US" altLang="ja-JP" sz="2400" i="1">
                                      <a:latin typeface="Cambria Math" panose="02040503050406030204" pitchFamily="18" charset="0"/>
                                    </a:rPr>
                                    <m:t>−</m:t>
                                  </m:r>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𝜃</m:t>
                                      </m:r>
                                    </m:e>
                                  </m:func>
                                </m:e>
                              </m:mr>
                              <m:mr>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sin</m:t>
                                      </m:r>
                                    </m:fName>
                                    <m:e>
                                      <m:r>
                                        <a:rPr lang="en-US" altLang="ja-JP" sz="2400" i="1">
                                          <a:latin typeface="Cambria Math" panose="02040503050406030204" pitchFamily="18" charset="0"/>
                                        </a:rPr>
                                        <m:t>𝜃</m:t>
                                      </m:r>
                                    </m:e>
                                  </m:func>
                                </m:e>
                                <m:e>
                                  <m:func>
                                    <m:funcPr>
                                      <m:ctrlPr>
                                        <a:rPr lang="en-US" altLang="ja-JP" sz="2400" i="1">
                                          <a:latin typeface="Cambria Math" panose="02040503050406030204" pitchFamily="18" charset="0"/>
                                        </a:rPr>
                                      </m:ctrlPr>
                                    </m:funcPr>
                                    <m:fName>
                                      <m:r>
                                        <m:rPr>
                                          <m:sty m:val="p"/>
                                        </m:rPr>
                                        <a:rPr lang="en-US" altLang="ja-JP" sz="2400">
                                          <a:latin typeface="Cambria Math" panose="02040503050406030204" pitchFamily="18" charset="0"/>
                                        </a:rPr>
                                        <m:t>cos</m:t>
                                      </m:r>
                                    </m:fName>
                                    <m:e>
                                      <m:r>
                                        <a:rPr lang="en-US" altLang="ja-JP" sz="2400" i="1">
                                          <a:latin typeface="Cambria Math" panose="02040503050406030204" pitchFamily="18" charset="0"/>
                                        </a:rPr>
                                        <m:t>𝜃</m:t>
                                      </m:r>
                                    </m:e>
                                  </m:func>
                                </m:e>
                              </m:mr>
                            </m:m>
                          </m:e>
                        </m:d>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844350" y="3342547"/>
                  <a:ext cx="2435347" cy="745460"/>
                </a:xfrm>
                <a:prstGeom prst="rect">
                  <a:avLst/>
                </a:prstGeom>
                <a:blipFill rotWithShape="0">
                  <a:blip r:embed="rId5"/>
                  <a:stretch>
                    <a:fillRect/>
                  </a:stretch>
                </a:blipFill>
              </p:spPr>
              <p:txBody>
                <a:bodyPr/>
                <a:lstStyle/>
                <a:p>
                  <a:r>
                    <a:rPr lang="ja-JP" altLang="en-US">
                      <a:noFill/>
                    </a:rPr>
                    <a:t> </a:t>
                  </a:r>
                </a:p>
              </p:txBody>
            </p:sp>
          </mc:Fallback>
        </mc:AlternateContent>
      </p:grpSp>
      <p:grpSp>
        <p:nvGrpSpPr>
          <p:cNvPr id="20" name="グループ化 19"/>
          <p:cNvGrpSpPr/>
          <p:nvPr/>
        </p:nvGrpSpPr>
        <p:grpSpPr>
          <a:xfrm>
            <a:off x="5705312" y="2826017"/>
            <a:ext cx="1763111" cy="2748897"/>
            <a:chOff x="5634421" y="2710514"/>
            <a:chExt cx="1763111" cy="2748897"/>
          </a:xfrm>
        </p:grpSpPr>
        <mc:AlternateContent xmlns:mc="http://schemas.openxmlformats.org/markup-compatibility/2006" xmlns:a14="http://schemas.microsoft.com/office/drawing/2010/main">
          <mc:Choice Requires="a14">
            <p:sp>
              <p:nvSpPr>
                <p:cNvPr id="9" name="正方形/長方形 8"/>
                <p:cNvSpPr/>
                <p:nvPr/>
              </p:nvSpPr>
              <p:spPr>
                <a:xfrm>
                  <a:off x="5634421" y="4390464"/>
                  <a:ext cx="1763111" cy="1068947"/>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i="1">
                                      <a:latin typeface="Cambria Math"/>
                                    </a:rPr>
                                    <m:t>1</m:t>
                                  </m:r>
                                </m:e>
                                <m:e>
                                  <m:r>
                                    <a:rPr lang="en-US" altLang="ja-JP" sz="2400" i="1">
                                      <a:latin typeface="Cambria Math"/>
                                    </a:rPr>
                                    <m:t>𝑎</m:t>
                                  </m:r>
                                </m:e>
                                <m:e>
                                  <m:r>
                                    <a:rPr lang="en-US" altLang="ja-JP" sz="2400" i="1">
                                      <a:latin typeface="Cambria Math"/>
                                    </a:rPr>
                                    <m:t>0</m:t>
                                  </m:r>
                                </m:e>
                              </m:mr>
                              <m:mr>
                                <m:e>
                                  <m:r>
                                    <a:rPr lang="en-US" altLang="ja-JP" sz="2400" i="1">
                                      <a:latin typeface="Cambria Math"/>
                                    </a:rPr>
                                    <m:t>0</m:t>
                                  </m:r>
                                </m:e>
                                <m:e>
                                  <m:r>
                                    <a:rPr lang="en-US" altLang="ja-JP" sz="2400" i="1">
                                      <a:latin typeface="Cambria Math"/>
                                    </a:rPr>
                                    <m:t>1</m:t>
                                  </m:r>
                                </m:e>
                                <m:e>
                                  <m:r>
                                    <a:rPr lang="en-US" altLang="ja-JP" sz="2400" i="1">
                                      <a:latin typeface="Cambria Math"/>
                                    </a:rPr>
                                    <m:t>0</m:t>
                                  </m:r>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5634421" y="4390464"/>
                  <a:ext cx="1763111" cy="1068947"/>
                </a:xfrm>
                <a:prstGeom prst="rect">
                  <a:avLst/>
                </a:prstGeom>
                <a:blipFill rotWithShape="0">
                  <a:blip r:embed="rId6"/>
                  <a:stretch>
                    <a:fillRect/>
                  </a:stretch>
                </a:blipFill>
              </p:spPr>
              <p:txBody>
                <a:bodyPr/>
                <a:lstStyle/>
                <a:p>
                  <a:r>
                    <a:rPr lang="ja-JP" altLang="en-US">
                      <a:noFill/>
                    </a:rPr>
                    <a:t> </a:t>
                  </a:r>
                </a:p>
              </p:txBody>
            </p:sp>
          </mc:Fallback>
        </mc:AlternateContent>
        <p:sp>
          <p:nvSpPr>
            <p:cNvPr id="10" name="正方形/長方形 9"/>
            <p:cNvSpPr/>
            <p:nvPr/>
          </p:nvSpPr>
          <p:spPr>
            <a:xfrm>
              <a:off x="5961978" y="2710514"/>
              <a:ext cx="1107996" cy="461665"/>
            </a:xfrm>
            <a:prstGeom prst="rect">
              <a:avLst/>
            </a:prstGeom>
            <a:noFill/>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せん断</a:t>
              </a:r>
            </a:p>
          </p:txBody>
        </p:sp>
        <mc:AlternateContent xmlns:mc="http://schemas.openxmlformats.org/markup-compatibility/2006" xmlns:a14="http://schemas.microsoft.com/office/drawing/2010/main">
          <mc:Choice Requires="a14">
            <p:sp>
              <p:nvSpPr>
                <p:cNvPr id="17" name="正方形/長方形 16"/>
                <p:cNvSpPr/>
                <p:nvPr/>
              </p:nvSpPr>
              <p:spPr>
                <a:xfrm>
                  <a:off x="5911516" y="3342547"/>
                  <a:ext cx="1208921" cy="745460"/>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1</m:t>
                                  </m:r>
                                </m:e>
                                <m:e>
                                  <m:r>
                                    <a:rPr lang="en-US" altLang="ja-JP" sz="2400" i="1">
                                      <a:latin typeface="Cambria Math" panose="02040503050406030204" pitchFamily="18" charset="0"/>
                                    </a:rPr>
                                    <m:t>𝑏</m:t>
                                  </m:r>
                                </m:e>
                              </m:mr>
                              <m:mr>
                                <m:e>
                                  <m:r>
                                    <a:rPr lang="en-US" altLang="ja-JP" sz="2400" i="1">
                                      <a:latin typeface="Cambria Math" panose="02040503050406030204" pitchFamily="18" charset="0"/>
                                    </a:rPr>
                                    <m:t>0</m:t>
                                  </m:r>
                                </m:e>
                                <m:e>
                                  <m:r>
                                    <a:rPr lang="en-US" altLang="ja-JP" sz="2400" i="1">
                                      <a:latin typeface="Cambria Math" panose="02040503050406030204" pitchFamily="18" charset="0"/>
                                    </a:rPr>
                                    <m:t>1</m:t>
                                  </m:r>
                                </m:e>
                              </m:mr>
                            </m:m>
                          </m:e>
                        </m:d>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5911516" y="3342547"/>
                  <a:ext cx="1208921" cy="745460"/>
                </a:xfrm>
                <a:prstGeom prst="rect">
                  <a:avLst/>
                </a:prstGeom>
                <a:blipFill rotWithShape="0">
                  <a:blip r:embed="rId7"/>
                  <a:stretch>
                    <a:fillRect/>
                  </a:stretch>
                </a:blipFill>
              </p:spPr>
              <p:txBody>
                <a:bodyPr/>
                <a:lstStyle/>
                <a:p>
                  <a:r>
                    <a:rPr lang="ja-JP" altLang="en-US">
                      <a:noFill/>
                    </a:rPr>
                    <a:t> </a:t>
                  </a:r>
                </a:p>
              </p:txBody>
            </p:sp>
          </mc:Fallback>
        </mc:AlternateContent>
      </p:grpSp>
      <p:grpSp>
        <p:nvGrpSpPr>
          <p:cNvPr id="21" name="グループ化 20"/>
          <p:cNvGrpSpPr/>
          <p:nvPr/>
        </p:nvGrpSpPr>
        <p:grpSpPr>
          <a:xfrm>
            <a:off x="7771705" y="2826017"/>
            <a:ext cx="1983235" cy="2748897"/>
            <a:chOff x="7788789" y="2710514"/>
            <a:chExt cx="1983235" cy="2748897"/>
          </a:xfrm>
        </p:grpSpPr>
        <mc:AlternateContent xmlns:mc="http://schemas.openxmlformats.org/markup-compatibility/2006" xmlns:a14="http://schemas.microsoft.com/office/drawing/2010/main">
          <mc:Choice Requires="a14">
            <p:sp>
              <p:nvSpPr>
                <p:cNvPr id="11" name="正方形/長方形 10"/>
                <p:cNvSpPr/>
                <p:nvPr/>
              </p:nvSpPr>
              <p:spPr>
                <a:xfrm>
                  <a:off x="7788789" y="4390464"/>
                  <a:ext cx="1983235" cy="1068947"/>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m:t>
                                  </m:r>
                                  <m:r>
                                    <a:rPr lang="en-US" altLang="ja-JP" sz="2400" i="1">
                                      <a:latin typeface="Cambria Math"/>
                                    </a:rPr>
                                    <m:t>1</m:t>
                                  </m:r>
                                </m:e>
                                <m:e>
                                  <m:r>
                                    <a:rPr lang="en-US" altLang="ja-JP" sz="2400" b="0" i="1" smtClean="0">
                                      <a:latin typeface="Cambria Math" panose="02040503050406030204" pitchFamily="18" charset="0"/>
                                    </a:rPr>
                                    <m:t>0</m:t>
                                  </m:r>
                                </m:e>
                                <m:e>
                                  <m:r>
                                    <a:rPr lang="en-US" altLang="ja-JP" sz="2400" i="1">
                                      <a:latin typeface="Cambria Math"/>
                                    </a:rPr>
                                    <m:t>0</m:t>
                                  </m:r>
                                </m:e>
                              </m:mr>
                              <m:mr>
                                <m:e>
                                  <m:r>
                                    <a:rPr lang="en-US" altLang="ja-JP" sz="2400" i="1">
                                      <a:latin typeface="Cambria Math"/>
                                    </a:rPr>
                                    <m:t>0</m:t>
                                  </m:r>
                                </m:e>
                                <m:e>
                                  <m:r>
                                    <a:rPr lang="en-US" altLang="ja-JP" sz="2400" i="1">
                                      <a:latin typeface="Cambria Math"/>
                                    </a:rPr>
                                    <m:t>1</m:t>
                                  </m:r>
                                </m:e>
                                <m:e>
                                  <m:r>
                                    <a:rPr lang="en-US" altLang="ja-JP" sz="2400" i="1">
                                      <a:latin typeface="Cambria Math"/>
                                    </a:rPr>
                                    <m:t>0</m:t>
                                  </m:r>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7788789" y="4390464"/>
                  <a:ext cx="1983235" cy="1068947"/>
                </a:xfrm>
                <a:prstGeom prst="rect">
                  <a:avLst/>
                </a:prstGeom>
                <a:blipFill rotWithShape="0">
                  <a:blip r:embed="rId8"/>
                  <a:stretch>
                    <a:fillRect/>
                  </a:stretch>
                </a:blipFill>
              </p:spPr>
              <p:txBody>
                <a:bodyPr/>
                <a:lstStyle/>
                <a:p>
                  <a:r>
                    <a:rPr lang="ja-JP" altLang="en-US">
                      <a:noFill/>
                    </a:rPr>
                    <a:t> </a:t>
                  </a:r>
                </a:p>
              </p:txBody>
            </p:sp>
          </mc:Fallback>
        </mc:AlternateContent>
        <p:sp>
          <p:nvSpPr>
            <p:cNvPr id="12" name="正方形/長方形 11"/>
            <p:cNvSpPr/>
            <p:nvPr/>
          </p:nvSpPr>
          <p:spPr>
            <a:xfrm>
              <a:off x="8380297" y="2710514"/>
              <a:ext cx="800219" cy="461665"/>
            </a:xfrm>
            <a:prstGeom prst="rect">
              <a:avLst/>
            </a:prstGeom>
            <a:noFill/>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鏡映</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8152766" y="3381569"/>
                  <a:ext cx="1255280" cy="605550"/>
                </a:xfrm>
                <a:prstGeom prst="rect">
                  <a:avLst/>
                </a:prstGeom>
                <a:solidFill>
                  <a:schemeClr val="accent6">
                    <a:lumMod val="20000"/>
                    <a:lumOff val="80000"/>
                  </a:schemeClr>
                </a:solidFill>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sz="2000" i="1" smtClean="0">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b="0" i="1" smtClean="0">
                                      <a:latin typeface="Cambria Math" panose="02040503050406030204" pitchFamily="18" charset="0"/>
                                    </a:rPr>
                                    <m:t>−</m:t>
                                  </m:r>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1</m:t>
                                  </m:r>
                                </m:e>
                              </m:mr>
                            </m:m>
                          </m:e>
                        </m:d>
                      </m:oMath>
                    </m:oMathPara>
                  </a14:m>
                  <a:endParaRPr lang="en-US" altLang="ja-JP"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8" name="正方形/長方形 17"/>
                <p:cNvSpPr>
                  <a:spLocks noRot="1" noChangeAspect="1" noMove="1" noResize="1" noEditPoints="1" noAdjustHandles="1" noChangeArrowheads="1" noChangeShapeType="1" noTextEdit="1"/>
                </p:cNvSpPr>
                <p:nvPr/>
              </p:nvSpPr>
              <p:spPr>
                <a:xfrm>
                  <a:off x="8152766" y="3381569"/>
                  <a:ext cx="1255280" cy="605550"/>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22" name="グループ化 21"/>
          <p:cNvGrpSpPr/>
          <p:nvPr/>
        </p:nvGrpSpPr>
        <p:grpSpPr>
          <a:xfrm>
            <a:off x="10058223" y="2826017"/>
            <a:ext cx="1906804" cy="2872840"/>
            <a:chOff x="10319169" y="2710514"/>
            <a:chExt cx="1906804" cy="2872840"/>
          </a:xfrm>
        </p:grpSpPr>
        <mc:AlternateContent xmlns:mc="http://schemas.openxmlformats.org/markup-compatibility/2006" xmlns:a14="http://schemas.microsoft.com/office/drawing/2010/main">
          <mc:Choice Requires="a14">
            <p:sp>
              <p:nvSpPr>
                <p:cNvPr id="13" name="正方形/長方形 12"/>
                <p:cNvSpPr/>
                <p:nvPr/>
              </p:nvSpPr>
              <p:spPr>
                <a:xfrm>
                  <a:off x="10319169" y="4301978"/>
                  <a:ext cx="1906804" cy="12813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a:latin typeface="Cambria Math" panose="02040503050406030204" pitchFamily="18" charset="0"/>
                              </a:rPr>
                            </m:ctrlPr>
                          </m:dPr>
                          <m:e>
                            <m:m>
                              <m:mPr>
                                <m:mcs>
                                  <m:mc>
                                    <m:mcPr>
                                      <m:count m:val="3"/>
                                      <m:mcJc m:val="center"/>
                                    </m:mcPr>
                                  </m:mc>
                                </m:mcs>
                                <m:ctrlPr>
                                  <a:rPr lang="en-US" altLang="ja-JP" sz="2400" i="1">
                                    <a:latin typeface="Cambria Math" panose="02040503050406030204" pitchFamily="18" charset="0"/>
                                  </a:rPr>
                                </m:ctrlPr>
                              </m:mPr>
                              <m:mr>
                                <m:e>
                                  <m:r>
                                    <m:rPr>
                                      <m:brk m:alnAt="7"/>
                                    </m:rPr>
                                    <a:rPr lang="en-US" altLang="ja-JP" sz="2400" i="1">
                                      <a:latin typeface="Cambria Math"/>
                                    </a:rPr>
                                    <m:t>1</m:t>
                                  </m:r>
                                </m:e>
                                <m:e>
                                  <m:r>
                                    <a:rPr lang="en-US" altLang="ja-JP" sz="2400" i="1">
                                      <a:latin typeface="Cambria Math"/>
                                    </a:rPr>
                                    <m:t>0</m:t>
                                  </m:r>
                                </m:e>
                                <m:e>
                                  <m:sSub>
                                    <m:sSubPr>
                                      <m:ctrlPr>
                                        <a:rPr lang="en-US" altLang="ja-JP" sz="2400" i="1">
                                          <a:latin typeface="Cambria Math" panose="02040503050406030204" pitchFamily="18" charset="0"/>
                                        </a:rPr>
                                      </m:ctrlPr>
                                    </m:sSubPr>
                                    <m:e>
                                      <m:r>
                                        <a:rPr lang="en-US" altLang="ja-JP" sz="2400" i="1">
                                          <a:latin typeface="Cambria Math"/>
                                        </a:rPr>
                                        <m:t>𝑡</m:t>
                                      </m:r>
                                    </m:e>
                                    <m:sub>
                                      <m:r>
                                        <a:rPr lang="en-US" altLang="ja-JP" sz="2400" i="1">
                                          <a:latin typeface="Cambria Math"/>
                                        </a:rPr>
                                        <m:t>𝑥</m:t>
                                      </m:r>
                                    </m:sub>
                                  </m:sSub>
                                </m:e>
                              </m:mr>
                              <m:mr>
                                <m:e>
                                  <m:r>
                                    <a:rPr lang="en-US" altLang="ja-JP" sz="2400" i="1">
                                      <a:latin typeface="Cambria Math"/>
                                    </a:rPr>
                                    <m:t>0</m:t>
                                  </m:r>
                                </m:e>
                                <m:e>
                                  <m:r>
                                    <a:rPr lang="en-US" altLang="ja-JP" sz="2400" i="1">
                                      <a:latin typeface="Cambria Math"/>
                                    </a:rPr>
                                    <m:t>1</m:t>
                                  </m:r>
                                </m:e>
                                <m:e>
                                  <m:sSub>
                                    <m:sSubPr>
                                      <m:ctrlPr>
                                        <a:rPr lang="en-US" altLang="ja-JP" sz="2400" i="1">
                                          <a:latin typeface="Cambria Math" panose="02040503050406030204" pitchFamily="18" charset="0"/>
                                        </a:rPr>
                                      </m:ctrlPr>
                                    </m:sSubPr>
                                    <m:e>
                                      <m:r>
                                        <a:rPr lang="en-US" altLang="ja-JP" sz="2400" i="1">
                                          <a:latin typeface="Cambria Math"/>
                                        </a:rPr>
                                        <m:t>𝑡</m:t>
                                      </m:r>
                                    </m:e>
                                    <m:sub>
                                      <m:r>
                                        <a:rPr lang="en-US" altLang="ja-JP" sz="2400" i="1">
                                          <a:latin typeface="Cambria Math"/>
                                        </a:rPr>
                                        <m:t>𝑦</m:t>
                                      </m:r>
                                    </m:sub>
                                  </m:sSub>
                                </m:e>
                              </m:mr>
                              <m:mr>
                                <m:e>
                                  <m:r>
                                    <a:rPr lang="en-US" altLang="ja-JP" sz="2400" i="1">
                                      <a:latin typeface="Cambria Math"/>
                                    </a:rPr>
                                    <m:t>0</m:t>
                                  </m:r>
                                </m:e>
                                <m:e>
                                  <m:r>
                                    <a:rPr lang="en-US" altLang="ja-JP" sz="2400" i="1">
                                      <a:latin typeface="Cambria Math"/>
                                    </a:rPr>
                                    <m:t>0</m:t>
                                  </m:r>
                                </m:e>
                                <m:e>
                                  <m:r>
                                    <a:rPr lang="en-US" altLang="ja-JP" sz="2400" i="1">
                                      <a:latin typeface="Cambria Math"/>
                                    </a:rPr>
                                    <m:t>1</m:t>
                                  </m:r>
                                </m:e>
                              </m:mr>
                            </m:m>
                          </m:e>
                        </m:d>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10319169" y="4301978"/>
                  <a:ext cx="1906804" cy="1281376"/>
                </a:xfrm>
                <a:prstGeom prst="rect">
                  <a:avLst/>
                </a:prstGeom>
                <a:blipFill rotWithShape="0">
                  <a:blip r:embed="rId10"/>
                  <a:stretch>
                    <a:fillRect/>
                  </a:stretch>
                </a:blipFill>
              </p:spPr>
              <p:txBody>
                <a:bodyPr/>
                <a:lstStyle/>
                <a:p>
                  <a:r>
                    <a:rPr lang="ja-JP" altLang="en-US">
                      <a:noFill/>
                    </a:rPr>
                    <a:t> </a:t>
                  </a:r>
                </a:p>
              </p:txBody>
            </p:sp>
          </mc:Fallback>
        </mc:AlternateContent>
        <p:sp>
          <p:nvSpPr>
            <p:cNvPr id="14" name="正方形/長方形 13"/>
            <p:cNvSpPr/>
            <p:nvPr/>
          </p:nvSpPr>
          <p:spPr>
            <a:xfrm>
              <a:off x="10564685" y="2710514"/>
              <a:ext cx="1415772" cy="461665"/>
            </a:xfrm>
            <a:prstGeom prst="rect">
              <a:avLst/>
            </a:prstGeom>
            <a:noFill/>
          </p:spPr>
          <p:txBody>
            <a:bodyPr wrap="none">
              <a:spAutoFit/>
            </a:bodyPr>
            <a:lstStyle/>
            <a:p>
              <a:r>
                <a:rPr lang="ja-JP" altLang="en-US"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平行移動</a:t>
              </a:r>
            </a:p>
          </p:txBody>
        </p:sp>
        <mc:AlternateContent xmlns:mc="http://schemas.openxmlformats.org/markup-compatibility/2006" xmlns:a14="http://schemas.microsoft.com/office/drawing/2010/main">
          <mc:Choice Requires="a14">
            <p:sp>
              <p:nvSpPr>
                <p:cNvPr id="19" name="正方形/長方形 18"/>
                <p:cNvSpPr/>
                <p:nvPr/>
              </p:nvSpPr>
              <p:spPr>
                <a:xfrm>
                  <a:off x="10554842" y="3353195"/>
                  <a:ext cx="1435458" cy="669542"/>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1"/>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𝑥</m:t>
                                  </m:r>
                                </m:e>
                              </m:mr>
                              <m:mr>
                                <m:e>
                                  <m:r>
                                    <a:rPr lang="en-US" altLang="ja-JP" sz="2000" i="1">
                                      <a:latin typeface="Cambria Math" panose="02040503050406030204" pitchFamily="18" charset="0"/>
                                    </a:rPr>
                                    <m:t>𝑦</m:t>
                                  </m:r>
                                </m:e>
                              </m:mr>
                            </m:m>
                          </m:e>
                        </m:d>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b>
                                    <m:sSubPr>
                                      <m:ctrlPr>
                                        <a:rPr lang="en-US" altLang="ja-JP" sz="2000" i="1" smtClean="0">
                                          <a:latin typeface="Cambria Math" panose="02040503050406030204" pitchFamily="18" charset="0"/>
                                        </a:rPr>
                                      </m:ctrlPr>
                                    </m:sSubPr>
                                    <m:e>
                                      <m:r>
                                        <m:rPr>
                                          <m:brk m:alnAt="7"/>
                                        </m:rPr>
                                        <a:rPr lang="en-US" altLang="ja-JP" sz="2000" b="0" i="1" smtClean="0">
                                          <a:latin typeface="Cambria Math" panose="02040503050406030204" pitchFamily="18" charset="0"/>
                                        </a:rPr>
                                        <m:t>𝑡</m:t>
                                      </m:r>
                                    </m:e>
                                    <m:sub>
                                      <m:r>
                                        <m:rPr>
                                          <m:brk m:alnAt="7"/>
                                        </m:rPr>
                                        <a:rPr lang="en-US" altLang="ja-JP" sz="2000" b="0" i="1" smtClean="0">
                                          <a:latin typeface="Cambria Math" panose="02040503050406030204" pitchFamily="18" charset="0"/>
                                        </a:rPr>
                                        <m:t>𝑥</m:t>
                                      </m:r>
                                    </m:sub>
                                  </m:sSub>
                                </m:e>
                              </m:m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𝑡</m:t>
                                      </m:r>
                                    </m:e>
                                    <m:sub>
                                      <m:r>
                                        <a:rPr lang="en-US" altLang="ja-JP" sz="2000" b="0" i="1" smtClean="0">
                                          <a:latin typeface="Cambria Math" panose="02040503050406030204" pitchFamily="18" charset="0"/>
                                        </a:rPr>
                                        <m:t>𝑦</m:t>
                                      </m:r>
                                    </m:sub>
                                  </m:sSub>
                                </m:e>
                              </m:mr>
                            </m:m>
                          </m:e>
                        </m:d>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10554842" y="3353195"/>
                  <a:ext cx="1435458" cy="669542"/>
                </a:xfrm>
                <a:prstGeom prst="rect">
                  <a:avLst/>
                </a:prstGeom>
                <a:blipFill rotWithShape="0">
                  <a:blip r:embed="rId11"/>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2659719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0995" y="205796"/>
            <a:ext cx="11473211" cy="733270"/>
          </a:xfrm>
        </p:spPr>
        <p:txBody>
          <a:bodyPr>
            <a:normAutofit/>
          </a:bodyPr>
          <a:lstStyle/>
          <a:p>
            <a:r>
              <a:rPr lang="ja-JP" altLang="en-US" sz="3600" dirty="0"/>
              <a:t>同時座標</a:t>
            </a:r>
            <a:r>
              <a:rPr lang="ja-JP" altLang="en-US" sz="3600" dirty="0" smtClean="0"/>
              <a:t>表現の利点</a:t>
            </a:r>
            <a:endParaRPr kumimoji="1" lang="ja-JP" altLang="en-US" sz="3600" dirty="0"/>
          </a:p>
        </p:txBody>
      </p:sp>
      <p:grpSp>
        <p:nvGrpSpPr>
          <p:cNvPr id="29" name="グループ化 28"/>
          <p:cNvGrpSpPr/>
          <p:nvPr/>
        </p:nvGrpSpPr>
        <p:grpSpPr>
          <a:xfrm>
            <a:off x="767772" y="1028583"/>
            <a:ext cx="2678072" cy="2791651"/>
            <a:chOff x="767772" y="1276350"/>
            <a:chExt cx="2156701" cy="2248168"/>
          </a:xfrm>
        </p:grpSpPr>
        <p:cxnSp>
          <p:nvCxnSpPr>
            <p:cNvPr id="4" name="直線矢印コネクタ 3"/>
            <p:cNvCxnSpPr/>
            <p:nvPr/>
          </p:nvCxnSpPr>
          <p:spPr>
            <a:xfrm>
              <a:off x="821350" y="3191079"/>
              <a:ext cx="202656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flipV="1">
              <a:off x="1068969" y="1531029"/>
              <a:ext cx="0" cy="19659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2632369" y="3079409"/>
              <a:ext cx="292104" cy="445109"/>
            </a:xfrm>
            <a:prstGeom prst="rect">
              <a:avLst/>
            </a:prstGeom>
          </p:spPr>
          <p:txBody>
            <a:bodyPr wrap="none">
              <a:spAutoFit/>
            </a:bodyPr>
            <a:lstStyle/>
            <a:p>
              <a:r>
                <a:rPr lang="en-US" altLang="ja-JP" sz="2800" i="1" dirty="0" smtClean="0">
                  <a:latin typeface="Times New Roman" panose="02020603050405020304" pitchFamily="18" charset="0"/>
                  <a:cs typeface="Times New Roman" panose="02020603050405020304" pitchFamily="18" charset="0"/>
                </a:rPr>
                <a:t>x</a:t>
              </a:r>
              <a:endParaRPr lang="ja-JP" altLang="en-US" sz="2800" i="1" dirty="0">
                <a:latin typeface="Times New Roman" panose="02020603050405020304" pitchFamily="18" charset="0"/>
                <a:cs typeface="Times New Roman" panose="02020603050405020304" pitchFamily="18" charset="0"/>
              </a:endParaRPr>
            </a:p>
          </p:txBody>
        </p:sp>
        <p:sp>
          <p:nvSpPr>
            <p:cNvPr id="7" name="正方形/長方形 6"/>
            <p:cNvSpPr/>
            <p:nvPr/>
          </p:nvSpPr>
          <p:spPr>
            <a:xfrm>
              <a:off x="767772" y="1276350"/>
              <a:ext cx="292104" cy="445109"/>
            </a:xfrm>
            <a:prstGeom prst="rect">
              <a:avLst/>
            </a:prstGeom>
          </p:spPr>
          <p:txBody>
            <a:bodyPr wrap="none">
              <a:spAutoFit/>
            </a:bodyPr>
            <a:lstStyle/>
            <a:p>
              <a:r>
                <a:rPr lang="en-US" altLang="ja-JP" sz="2800" i="1" dirty="0" smtClean="0">
                  <a:latin typeface="Times New Roman" panose="02020603050405020304" pitchFamily="18" charset="0"/>
                  <a:cs typeface="Times New Roman" panose="02020603050405020304" pitchFamily="18" charset="0"/>
                </a:rPr>
                <a:t>y</a:t>
              </a:r>
              <a:endParaRPr lang="ja-JP" altLang="en-US" sz="2800" i="1" dirty="0">
                <a:latin typeface="Times New Roman" panose="02020603050405020304" pitchFamily="18" charset="0"/>
                <a:cs typeface="Times New Roman" panose="02020603050405020304" pitchFamily="18" charset="0"/>
              </a:endParaRPr>
            </a:p>
          </p:txBody>
        </p:sp>
        <p:sp>
          <p:nvSpPr>
            <p:cNvPr id="8" name="フリーフォーム 7"/>
            <p:cNvSpPr/>
            <p:nvPr/>
          </p:nvSpPr>
          <p:spPr>
            <a:xfrm>
              <a:off x="1295072" y="1928306"/>
              <a:ext cx="1162377" cy="1006783"/>
            </a:xfrm>
            <a:custGeom>
              <a:avLst/>
              <a:gdLst>
                <a:gd name="connsiteX0" fmla="*/ 0 w 806450"/>
                <a:gd name="connsiteY0" fmla="*/ 698500 h 698500"/>
                <a:gd name="connsiteX1" fmla="*/ 806450 w 806450"/>
                <a:gd name="connsiteY1" fmla="*/ 358775 h 698500"/>
                <a:gd name="connsiteX2" fmla="*/ 403225 w 806450"/>
                <a:gd name="connsiteY2" fmla="*/ 0 h 698500"/>
                <a:gd name="connsiteX3" fmla="*/ 0 w 806450"/>
                <a:gd name="connsiteY3" fmla="*/ 698500 h 698500"/>
              </a:gdLst>
              <a:ahLst/>
              <a:cxnLst>
                <a:cxn ang="0">
                  <a:pos x="connsiteX0" y="connsiteY0"/>
                </a:cxn>
                <a:cxn ang="0">
                  <a:pos x="connsiteX1" y="connsiteY1"/>
                </a:cxn>
                <a:cxn ang="0">
                  <a:pos x="connsiteX2" y="connsiteY2"/>
                </a:cxn>
                <a:cxn ang="0">
                  <a:pos x="connsiteX3" y="connsiteY3"/>
                </a:cxn>
              </a:cxnLst>
              <a:rect l="l" t="t" r="r" b="b"/>
              <a:pathLst>
                <a:path w="806450" h="698500">
                  <a:moveTo>
                    <a:pt x="0" y="698500"/>
                  </a:moveTo>
                  <a:lnTo>
                    <a:pt x="806450" y="358775"/>
                  </a:lnTo>
                  <a:lnTo>
                    <a:pt x="403225" y="0"/>
                  </a:lnTo>
                  <a:lnTo>
                    <a:pt x="0" y="698500"/>
                  </a:lnTo>
                  <a:close/>
                </a:path>
              </a:pathLst>
            </a:custGeom>
            <a:solidFill>
              <a:schemeClr val="accent1">
                <a:alpha val="19000"/>
              </a:schemeClr>
            </a:solidFill>
            <a:ln w="15875">
              <a:solidFill>
                <a:schemeClr val="accent1">
                  <a:shade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9" name="テキスト ボックス 8"/>
            <p:cNvSpPr txBox="1"/>
            <p:nvPr/>
          </p:nvSpPr>
          <p:spPr>
            <a:xfrm>
              <a:off x="1837150" y="2111425"/>
              <a:ext cx="521530" cy="523220"/>
            </a:xfrm>
            <a:prstGeom prst="rect">
              <a:avLst/>
            </a:prstGeom>
            <a:noFill/>
          </p:spPr>
          <p:txBody>
            <a:bodyPr wrap="square" rtlCol="0">
              <a:spAutoFit/>
            </a:bodyPr>
            <a:lstStyle/>
            <a:p>
              <a:r>
                <a:rPr kumimoji="1" lang="en-US" altLang="ja-JP" sz="2800" b="1" dirty="0" smtClean="0">
                  <a:latin typeface="Times New Roman" panose="02020603050405020304" pitchFamily="18" charset="0"/>
                  <a:cs typeface="Times New Roman" panose="02020603050405020304" pitchFamily="18" charset="0"/>
                </a:rPr>
                <a:t>c</a:t>
              </a:r>
              <a:endParaRPr kumimoji="1" lang="ja-JP" altLang="en-US" sz="2800" b="1" dirty="0">
                <a:latin typeface="Times New Roman" panose="02020603050405020304" pitchFamily="18" charset="0"/>
                <a:cs typeface="Times New Roman" panose="02020603050405020304" pitchFamily="18" charset="0"/>
              </a:endParaRPr>
            </a:p>
          </p:txBody>
        </p:sp>
        <p:sp>
          <p:nvSpPr>
            <p:cNvPr id="10" name="円/楕円 9"/>
            <p:cNvSpPr/>
            <p:nvPr/>
          </p:nvSpPr>
          <p:spPr>
            <a:xfrm>
              <a:off x="1814186" y="2395211"/>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下矢印 24"/>
          <p:cNvSpPr/>
          <p:nvPr/>
        </p:nvSpPr>
        <p:spPr>
          <a:xfrm>
            <a:off x="1912619" y="3765626"/>
            <a:ext cx="550220" cy="4572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p:cNvGrpSpPr/>
          <p:nvPr/>
        </p:nvGrpSpPr>
        <p:grpSpPr>
          <a:xfrm>
            <a:off x="767772" y="4019549"/>
            <a:ext cx="2678072" cy="2791651"/>
            <a:chOff x="767772" y="4019550"/>
            <a:chExt cx="2156701" cy="2248168"/>
          </a:xfrm>
        </p:grpSpPr>
        <p:cxnSp>
          <p:nvCxnSpPr>
            <p:cNvPr id="11" name="直線矢印コネクタ 10"/>
            <p:cNvCxnSpPr/>
            <p:nvPr/>
          </p:nvCxnSpPr>
          <p:spPr>
            <a:xfrm>
              <a:off x="821350" y="5934279"/>
              <a:ext cx="202656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1068969" y="4274229"/>
              <a:ext cx="0" cy="19659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632369" y="5822609"/>
              <a:ext cx="292104" cy="445109"/>
            </a:xfrm>
            <a:prstGeom prst="rect">
              <a:avLst/>
            </a:prstGeom>
          </p:spPr>
          <p:txBody>
            <a:bodyPr wrap="none">
              <a:spAutoFit/>
            </a:bodyPr>
            <a:lstStyle/>
            <a:p>
              <a:r>
                <a:rPr lang="en-US" altLang="ja-JP" sz="2800" i="1" dirty="0" smtClean="0">
                  <a:latin typeface="Times New Roman" panose="02020603050405020304" pitchFamily="18" charset="0"/>
                  <a:cs typeface="Times New Roman" panose="02020603050405020304" pitchFamily="18" charset="0"/>
                </a:rPr>
                <a:t>x</a:t>
              </a:r>
              <a:endParaRPr lang="ja-JP" altLang="en-US" sz="2800" i="1" dirty="0">
                <a:latin typeface="Times New Roman" panose="02020603050405020304" pitchFamily="18" charset="0"/>
                <a:cs typeface="Times New Roman" panose="02020603050405020304" pitchFamily="18" charset="0"/>
              </a:endParaRPr>
            </a:p>
          </p:txBody>
        </p:sp>
        <p:sp>
          <p:nvSpPr>
            <p:cNvPr id="14" name="正方形/長方形 13"/>
            <p:cNvSpPr/>
            <p:nvPr/>
          </p:nvSpPr>
          <p:spPr>
            <a:xfrm>
              <a:off x="767772" y="4019550"/>
              <a:ext cx="292104" cy="445109"/>
            </a:xfrm>
            <a:prstGeom prst="rect">
              <a:avLst/>
            </a:prstGeom>
          </p:spPr>
          <p:txBody>
            <a:bodyPr wrap="none">
              <a:spAutoFit/>
            </a:bodyPr>
            <a:lstStyle/>
            <a:p>
              <a:r>
                <a:rPr lang="en-US" altLang="ja-JP" sz="2800" i="1" dirty="0" smtClean="0">
                  <a:latin typeface="Times New Roman" panose="02020603050405020304" pitchFamily="18" charset="0"/>
                  <a:cs typeface="Times New Roman" panose="02020603050405020304" pitchFamily="18" charset="0"/>
                </a:rPr>
                <a:t>y</a:t>
              </a:r>
              <a:endParaRPr lang="ja-JP" altLang="en-US" sz="2800" i="1" dirty="0">
                <a:latin typeface="Times New Roman" panose="02020603050405020304" pitchFamily="18" charset="0"/>
                <a:cs typeface="Times New Roman" panose="02020603050405020304" pitchFamily="18" charset="0"/>
              </a:endParaRPr>
            </a:p>
          </p:txBody>
        </p:sp>
        <p:sp>
          <p:nvSpPr>
            <p:cNvPr id="15" name="フリーフォーム 14"/>
            <p:cNvSpPr/>
            <p:nvPr/>
          </p:nvSpPr>
          <p:spPr>
            <a:xfrm>
              <a:off x="1295072" y="4614362"/>
              <a:ext cx="1162378" cy="1006783"/>
            </a:xfrm>
            <a:custGeom>
              <a:avLst/>
              <a:gdLst>
                <a:gd name="connsiteX0" fmla="*/ 0 w 806450"/>
                <a:gd name="connsiteY0" fmla="*/ 698500 h 698500"/>
                <a:gd name="connsiteX1" fmla="*/ 806450 w 806450"/>
                <a:gd name="connsiteY1" fmla="*/ 358775 h 698500"/>
                <a:gd name="connsiteX2" fmla="*/ 403225 w 806450"/>
                <a:gd name="connsiteY2" fmla="*/ 0 h 698500"/>
                <a:gd name="connsiteX3" fmla="*/ 0 w 806450"/>
                <a:gd name="connsiteY3" fmla="*/ 698500 h 698500"/>
              </a:gdLst>
              <a:ahLst/>
              <a:cxnLst>
                <a:cxn ang="0">
                  <a:pos x="connsiteX0" y="connsiteY0"/>
                </a:cxn>
                <a:cxn ang="0">
                  <a:pos x="connsiteX1" y="connsiteY1"/>
                </a:cxn>
                <a:cxn ang="0">
                  <a:pos x="connsiteX2" y="connsiteY2"/>
                </a:cxn>
                <a:cxn ang="0">
                  <a:pos x="connsiteX3" y="connsiteY3"/>
                </a:cxn>
              </a:cxnLst>
              <a:rect l="l" t="t" r="r" b="b"/>
              <a:pathLst>
                <a:path w="806450" h="698500">
                  <a:moveTo>
                    <a:pt x="0" y="698500"/>
                  </a:moveTo>
                  <a:lnTo>
                    <a:pt x="806450" y="358775"/>
                  </a:lnTo>
                  <a:lnTo>
                    <a:pt x="403225" y="0"/>
                  </a:lnTo>
                  <a:lnTo>
                    <a:pt x="0" y="698500"/>
                  </a:lnTo>
                  <a:close/>
                </a:path>
              </a:pathLst>
            </a:custGeom>
            <a:solidFill>
              <a:schemeClr val="accent1">
                <a:alpha val="19000"/>
              </a:schemeClr>
            </a:solidFill>
            <a:ln w="15875">
              <a:solidFill>
                <a:schemeClr val="accent1">
                  <a:shade val="50000"/>
                  <a:alpha val="4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6" name="円/楕円 15"/>
            <p:cNvSpPr/>
            <p:nvPr/>
          </p:nvSpPr>
          <p:spPr>
            <a:xfrm>
              <a:off x="1800226" y="5067307"/>
              <a:ext cx="71438" cy="7143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リーフォーム 16"/>
            <p:cNvSpPr/>
            <p:nvPr/>
          </p:nvSpPr>
          <p:spPr>
            <a:xfrm rot="19049076">
              <a:off x="1288143" y="4586652"/>
              <a:ext cx="1162378" cy="1006783"/>
            </a:xfrm>
            <a:custGeom>
              <a:avLst/>
              <a:gdLst>
                <a:gd name="connsiteX0" fmla="*/ 0 w 806450"/>
                <a:gd name="connsiteY0" fmla="*/ 698500 h 698500"/>
                <a:gd name="connsiteX1" fmla="*/ 806450 w 806450"/>
                <a:gd name="connsiteY1" fmla="*/ 358775 h 698500"/>
                <a:gd name="connsiteX2" fmla="*/ 403225 w 806450"/>
                <a:gd name="connsiteY2" fmla="*/ 0 h 698500"/>
                <a:gd name="connsiteX3" fmla="*/ 0 w 806450"/>
                <a:gd name="connsiteY3" fmla="*/ 698500 h 698500"/>
              </a:gdLst>
              <a:ahLst/>
              <a:cxnLst>
                <a:cxn ang="0">
                  <a:pos x="connsiteX0" y="connsiteY0"/>
                </a:cxn>
                <a:cxn ang="0">
                  <a:pos x="connsiteX1" y="connsiteY1"/>
                </a:cxn>
                <a:cxn ang="0">
                  <a:pos x="connsiteX2" y="connsiteY2"/>
                </a:cxn>
                <a:cxn ang="0">
                  <a:pos x="connsiteX3" y="connsiteY3"/>
                </a:cxn>
              </a:cxnLst>
              <a:rect l="l" t="t" r="r" b="b"/>
              <a:pathLst>
                <a:path w="806450" h="698500">
                  <a:moveTo>
                    <a:pt x="0" y="698500"/>
                  </a:moveTo>
                  <a:lnTo>
                    <a:pt x="806450" y="358775"/>
                  </a:lnTo>
                  <a:lnTo>
                    <a:pt x="403225" y="0"/>
                  </a:lnTo>
                  <a:lnTo>
                    <a:pt x="0" y="698500"/>
                  </a:lnTo>
                  <a:close/>
                </a:path>
              </a:pathLst>
            </a:custGeom>
            <a:solidFill>
              <a:schemeClr val="accent1">
                <a:alpha val="75000"/>
              </a:schemeClr>
            </a:solidFill>
            <a:ln w="15875">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18" name="円/楕円 17"/>
            <p:cNvSpPr/>
            <p:nvPr/>
          </p:nvSpPr>
          <p:spPr>
            <a:xfrm>
              <a:off x="2265432" y="4673046"/>
              <a:ext cx="71438" cy="714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2424975" y="5096909"/>
              <a:ext cx="71438" cy="714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フリーフォーム 19"/>
            <p:cNvSpPr/>
            <p:nvPr/>
          </p:nvSpPr>
          <p:spPr>
            <a:xfrm>
              <a:off x="2336006" y="4741075"/>
              <a:ext cx="121444" cy="357187"/>
            </a:xfrm>
            <a:custGeom>
              <a:avLst/>
              <a:gdLst>
                <a:gd name="connsiteX0" fmla="*/ 121444 w 121444"/>
                <a:gd name="connsiteY0" fmla="*/ 357187 h 357187"/>
                <a:gd name="connsiteX1" fmla="*/ 100013 w 121444"/>
                <a:gd name="connsiteY1" fmla="*/ 152400 h 357187"/>
                <a:gd name="connsiteX2" fmla="*/ 0 w 121444"/>
                <a:gd name="connsiteY2" fmla="*/ 0 h 357187"/>
              </a:gdLst>
              <a:ahLst/>
              <a:cxnLst>
                <a:cxn ang="0">
                  <a:pos x="connsiteX0" y="connsiteY0"/>
                </a:cxn>
                <a:cxn ang="0">
                  <a:pos x="connsiteX1" y="connsiteY1"/>
                </a:cxn>
                <a:cxn ang="0">
                  <a:pos x="connsiteX2" y="connsiteY2"/>
                </a:cxn>
              </a:cxnLst>
              <a:rect l="l" t="t" r="r" b="b"/>
              <a:pathLst>
                <a:path w="121444" h="357187">
                  <a:moveTo>
                    <a:pt x="121444" y="357187"/>
                  </a:moveTo>
                  <a:cubicBezTo>
                    <a:pt x="120849" y="284559"/>
                    <a:pt x="120254" y="211931"/>
                    <a:pt x="100013" y="152400"/>
                  </a:cubicBezTo>
                  <a:cubicBezTo>
                    <a:pt x="79772" y="92869"/>
                    <a:pt x="39886" y="46434"/>
                    <a:pt x="0" y="0"/>
                  </a:cubicBezTo>
                </a:path>
              </a:pathLst>
            </a:custGeom>
            <a:noFill/>
            <a:ln w="15875">
              <a:solidFill>
                <a:schemeClr val="tx1"/>
              </a:solidFill>
              <a:prstDash val="sysDot"/>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コネクタ 20"/>
            <p:cNvCxnSpPr>
              <a:endCxn id="18" idx="7"/>
            </p:cNvCxnSpPr>
            <p:nvPr/>
          </p:nvCxnSpPr>
          <p:spPr>
            <a:xfrm flipV="1">
              <a:off x="1835944" y="4683508"/>
              <a:ext cx="490464" cy="4266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a:stCxn id="19" idx="2"/>
            </p:cNvCxnSpPr>
            <p:nvPr/>
          </p:nvCxnSpPr>
          <p:spPr>
            <a:xfrm flipH="1" flipV="1">
              <a:off x="1840707" y="5107789"/>
              <a:ext cx="584268" cy="248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円弧 22"/>
            <p:cNvSpPr/>
            <p:nvPr/>
          </p:nvSpPr>
          <p:spPr>
            <a:xfrm>
              <a:off x="1206500" y="4400550"/>
              <a:ext cx="1231900" cy="1231900"/>
            </a:xfrm>
            <a:prstGeom prst="arc">
              <a:avLst>
                <a:gd name="adj1" fmla="val 11436291"/>
                <a:gd name="adj2" fmla="val 16332199"/>
              </a:avLst>
            </a:prstGeom>
            <a:noFill/>
            <a:ln w="38100">
              <a:solidFill>
                <a:schemeClr val="tx1"/>
              </a:solidFill>
              <a:prstDash val="sysDot"/>
              <a:headEnd type="stealth" w="lg" len="lg"/>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正方形/長方形 23"/>
                <p:cNvSpPr/>
                <p:nvPr/>
              </p:nvSpPr>
              <p:spPr>
                <a:xfrm>
                  <a:off x="2346580" y="4660384"/>
                  <a:ext cx="43576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i="1">
                            <a:latin typeface="Cambria Math"/>
                          </a:rPr>
                          <m:t>𝜃</m:t>
                        </m:r>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2346580" y="4660384"/>
                  <a:ext cx="435760" cy="46166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151245" y="4311134"/>
                  <a:ext cx="50045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a:rPr>
                          <m:t>𝐯</m:t>
                        </m:r>
                        <m:r>
                          <a:rPr lang="en-US" altLang="ja-JP" sz="2400" b="1">
                            <a:latin typeface="Cambria Math"/>
                          </a:rPr>
                          <m:t>′</m:t>
                        </m:r>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151245" y="4311134"/>
                  <a:ext cx="500457" cy="46166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2365991" y="5003861"/>
                  <a:ext cx="4203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a:rPr>
                          <m:t>𝐯</m:t>
                        </m:r>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2365991" y="5003861"/>
                  <a:ext cx="420307" cy="461665"/>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0" name="タイトル 1"/>
              <p:cNvSpPr txBox="1">
                <a:spLocks/>
              </p:cNvSpPr>
              <p:nvPr/>
            </p:nvSpPr>
            <p:spPr>
              <a:xfrm>
                <a:off x="3889637" y="1027788"/>
                <a:ext cx="7584261"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重心</a:t>
                </a:r>
                <a14:m>
                  <m:oMath xmlns:m="http://schemas.openxmlformats.org/officeDocument/2006/math">
                    <m:d>
                      <m:dPr>
                        <m:ctrlPr>
                          <a:rPr lang="en-US" altLang="ja-JP" sz="2800" b="0" i="1" smtClean="0">
                            <a:latin typeface="Cambria Math" panose="02040503050406030204" pitchFamily="18" charset="0"/>
                          </a:rPr>
                        </m:ctrlPr>
                      </m:dPr>
                      <m:e>
                        <m:sSub>
                          <m:sSubPr>
                            <m:ctrlPr>
                              <a:rPr lang="en-US" altLang="ja-JP" sz="2800" b="0" i="1" smtClean="0">
                                <a:latin typeface="Cambria Math" panose="02040503050406030204" pitchFamily="18" charset="0"/>
                              </a:rPr>
                            </m:ctrlPr>
                          </m:sSubPr>
                          <m:e>
                            <m:r>
                              <a:rPr lang="en-US" altLang="ja-JP" sz="2800" b="0" i="1">
                                <a:latin typeface="Cambria Math"/>
                              </a:rPr>
                              <m:t>𝑐</m:t>
                            </m:r>
                          </m:e>
                          <m:sub>
                            <m:r>
                              <a:rPr lang="en-US" altLang="ja-JP" sz="2800" b="0" i="1" smtClean="0">
                                <a:latin typeface="Cambria Math" panose="02040503050406030204" pitchFamily="18" charset="0"/>
                              </a:rPr>
                              <m:t>𝑥</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a:rPr>
                              <m:t>𝑐</m:t>
                            </m:r>
                          </m:e>
                          <m:sub>
                            <m:r>
                              <a:rPr lang="en-US" altLang="ja-JP" sz="2800" b="0" i="1" smtClean="0">
                                <a:latin typeface="Cambria Math" panose="02040503050406030204" pitchFamily="18" charset="0"/>
                              </a:rPr>
                              <m:t>𝑦</m:t>
                            </m:r>
                          </m:sub>
                        </m:sSub>
                      </m:e>
                    </m:d>
                  </m:oMath>
                </a14:m>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中心に反時計回りに</a:t>
                </a:r>
                <a14:m>
                  <m:oMath xmlns:m="http://schemas.openxmlformats.org/officeDocument/2006/math">
                    <m:r>
                      <a:rPr lang="en-US" altLang="ja-JP" sz="2800" i="1">
                        <a:latin typeface="Cambria Math"/>
                      </a:rPr>
                      <m:t>𝜃</m:t>
                    </m:r>
                  </m:oMath>
                </a14:m>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回転</a:t>
                </a:r>
              </a:p>
            </p:txBody>
          </p:sp>
        </mc:Choice>
        <mc:Fallback xmlns="">
          <p:sp>
            <p:nvSpPr>
              <p:cNvPr id="30" name="タイトル 1"/>
              <p:cNvSpPr txBox="1">
                <a:spLocks noRot="1" noChangeAspect="1" noMove="1" noResize="1" noEditPoints="1" noAdjustHandles="1" noChangeArrowheads="1" noChangeShapeType="1" noTextEdit="1"/>
              </p:cNvSpPr>
              <p:nvPr/>
            </p:nvSpPr>
            <p:spPr>
              <a:xfrm>
                <a:off x="3889637" y="1027788"/>
                <a:ext cx="7584261" cy="634082"/>
              </a:xfrm>
              <a:prstGeom prst="rect">
                <a:avLst/>
              </a:prstGeom>
              <a:blipFill rotWithShape="0">
                <a:blip r:embed="rId5"/>
                <a:stretch>
                  <a:fillRect l="-1608" b="-23077"/>
                </a:stretch>
              </a:blipFill>
            </p:spPr>
            <p:txBody>
              <a:bodyPr/>
              <a:lstStyle/>
              <a:p>
                <a:r>
                  <a:rPr lang="ja-JP" altLang="en-US">
                    <a:noFill/>
                  </a:rPr>
                  <a:t> </a:t>
                </a:r>
              </a:p>
            </p:txBody>
          </p:sp>
        </mc:Fallback>
      </mc:AlternateContent>
      <p:sp>
        <p:nvSpPr>
          <p:cNvPr id="31" name="正方形/長方形 30"/>
          <p:cNvSpPr/>
          <p:nvPr/>
        </p:nvSpPr>
        <p:spPr>
          <a:xfrm>
            <a:off x="3889637" y="1740312"/>
            <a:ext cx="2651688" cy="400110"/>
          </a:xfrm>
          <a:prstGeom prst="rect">
            <a:avLst/>
          </a:prstGeom>
        </p:spPr>
        <p:txBody>
          <a:bodyPr wrap="none">
            <a:spAutoFit/>
          </a:bodyPr>
          <a:lstStyle/>
          <a:p>
            <a:r>
              <a:rPr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通常の</a:t>
            </a:r>
            <a:r>
              <a:rPr lang="en-US" altLang="ja-JP" sz="2000"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次元座標表現</a:t>
            </a:r>
            <a:endParaRPr lang="ja-JP" altLang="en-US" sz="2000" u="sng"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2" name="正方形/長方形 31"/>
              <p:cNvSpPr/>
              <p:nvPr/>
            </p:nvSpPr>
            <p:spPr>
              <a:xfrm>
                <a:off x="4002708" y="3473849"/>
                <a:ext cx="6178551" cy="984052"/>
              </a:xfrm>
              <a:prstGeom prst="rect">
                <a:avLst/>
              </a:prstGeom>
              <a:solidFill>
                <a:schemeClr val="accent6">
                  <a:lumMod val="20000"/>
                  <a:lumOff val="80000"/>
                </a:schemeClr>
              </a:solidFill>
            </p:spPr>
            <p:txBody>
              <a:bodyPr wrap="none">
                <a:spAutoFit/>
              </a:bodyPr>
              <a:lstStyle/>
              <a:p>
                <a14:m>
                  <m:oMath xmlns:m="http://schemas.openxmlformats.org/officeDocument/2006/math">
                    <m:sSup>
                      <m:sSupPr>
                        <m:ctrlPr>
                          <a:rPr lang="en-US" altLang="ja-JP" b="1" i="1" smtClean="0">
                            <a:solidFill>
                              <a:schemeClr val="tx1"/>
                            </a:solidFill>
                            <a:latin typeface="Cambria Math" panose="02040503050406030204" pitchFamily="18" charset="0"/>
                          </a:rPr>
                        </m:ctrlPr>
                      </m:sSupPr>
                      <m:e>
                        <m:r>
                          <a:rPr lang="en-US" altLang="ja-JP" b="1" smtClean="0">
                            <a:solidFill>
                              <a:schemeClr val="tx1"/>
                            </a:solidFill>
                            <a:latin typeface="Cambria Math"/>
                          </a:rPr>
                          <m:t>𝐯</m:t>
                        </m:r>
                      </m:e>
                      <m:sup>
                        <m:r>
                          <a:rPr lang="en-US" altLang="ja-JP" b="1" i="1" smtClean="0">
                            <a:solidFill>
                              <a:schemeClr val="tx1"/>
                            </a:solidFill>
                            <a:latin typeface="Cambria Math"/>
                          </a:rPr>
                          <m:t>′</m:t>
                        </m:r>
                      </m:sup>
                    </m:sSup>
                    <m:r>
                      <a:rPr lang="en-US" altLang="ja-JP" b="1" smtClean="0">
                        <a:solidFill>
                          <a:schemeClr val="tx1"/>
                        </a:solidFill>
                        <a:latin typeface="Cambria Math"/>
                      </a:rPr>
                      <m:t>=</m:t>
                    </m:r>
                    <m:d>
                      <m:dPr>
                        <m:ctrlPr>
                          <a:rPr lang="en-US" altLang="ja-JP" b="1"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a:rPr>
                                <m:t>1</m:t>
                              </m:r>
                            </m:e>
                            <m:e>
                              <m:r>
                                <a:rPr lang="en-US" altLang="ja-JP" i="1">
                                  <a:latin typeface="Cambria Math"/>
                                </a:rPr>
                                <m:t>0</m:t>
                              </m:r>
                            </m:e>
                            <m:e>
                              <m:sSub>
                                <m:sSubPr>
                                  <m:ctrlPr>
                                    <a:rPr lang="en-US" altLang="ja-JP" i="1">
                                      <a:latin typeface="Cambria Math" panose="02040503050406030204" pitchFamily="18" charset="0"/>
                                    </a:rPr>
                                  </m:ctrlPr>
                                </m:sSubPr>
                                <m:e>
                                  <m:r>
                                    <a:rPr lang="en-US" altLang="ja-JP" i="1">
                                      <a:latin typeface="Cambria Math"/>
                                    </a:rPr>
                                    <m:t>𝑐</m:t>
                                  </m:r>
                                </m:e>
                                <m:sub>
                                  <m:r>
                                    <a:rPr lang="en-US" altLang="ja-JP" i="1">
                                      <a:latin typeface="Cambria Math"/>
                                    </a:rPr>
                                    <m:t>𝑥</m:t>
                                  </m:r>
                                </m:sub>
                              </m:sSub>
                            </m:e>
                          </m:mr>
                          <m:mr>
                            <m:e>
                              <m:r>
                                <a:rPr lang="en-US" altLang="ja-JP" i="1">
                                  <a:latin typeface="Cambria Math"/>
                                </a:rPr>
                                <m:t>0</m:t>
                              </m:r>
                            </m:e>
                            <m:e>
                              <m:r>
                                <a:rPr lang="en-US" altLang="ja-JP" i="1">
                                  <a:latin typeface="Cambria Math"/>
                                </a:rPr>
                                <m:t>1</m:t>
                              </m:r>
                            </m:e>
                            <m:e>
                              <m:sSub>
                                <m:sSubPr>
                                  <m:ctrlPr>
                                    <a:rPr lang="en-US" altLang="ja-JP" i="1">
                                      <a:latin typeface="Cambria Math" panose="02040503050406030204" pitchFamily="18" charset="0"/>
                                    </a:rPr>
                                  </m:ctrlPr>
                                </m:sSubPr>
                                <m:e>
                                  <m:r>
                                    <a:rPr lang="en-US" altLang="ja-JP" i="1">
                                      <a:latin typeface="Cambria Math"/>
                                    </a:rPr>
                                    <m:t>𝑐</m:t>
                                  </m:r>
                                </m:e>
                                <m:sub>
                                  <m:r>
                                    <a:rPr lang="en-US" altLang="ja-JP" i="1">
                                      <a:latin typeface="Cambria Math"/>
                                    </a:rPr>
                                    <m:t>𝑦</m:t>
                                  </m:r>
                                </m:sub>
                              </m:sSub>
                            </m:e>
                          </m:mr>
                          <m:mr>
                            <m:e>
                              <m:r>
                                <a:rPr lang="en-US" altLang="ja-JP" i="1">
                                  <a:latin typeface="Cambria Math"/>
                                </a:rPr>
                                <m:t>0</m:t>
                              </m:r>
                            </m:e>
                            <m:e>
                              <m:r>
                                <a:rPr lang="en-US" altLang="ja-JP" i="1">
                                  <a:latin typeface="Cambria Math"/>
                                </a:rPr>
                                <m:t>0</m:t>
                              </m:r>
                            </m:e>
                            <m:e>
                              <m:r>
                                <a:rPr lang="en-US" altLang="ja-JP" i="1">
                                  <a:latin typeface="Cambria Math"/>
                                </a:rPr>
                                <m:t>1</m:t>
                              </m:r>
                            </m:e>
                          </m:mr>
                        </m:m>
                      </m:e>
                    </m:d>
                    <m:d>
                      <m:dPr>
                        <m:ctrlPr>
                          <a:rPr lang="en-US" altLang="ja-JP" b="1"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func>
                                <m:funcPr>
                                  <m:ctrlPr>
                                    <a:rPr lang="en-US" altLang="ja-JP" i="1">
                                      <a:latin typeface="Cambria Math" panose="02040503050406030204" pitchFamily="18" charset="0"/>
                                    </a:rPr>
                                  </m:ctrlPr>
                                </m:funcPr>
                                <m:fName>
                                  <m:r>
                                    <m:rPr>
                                      <m:sty m:val="p"/>
                                    </m:rPr>
                                    <a:rPr lang="en-US" altLang="ja-JP">
                                      <a:latin typeface="Cambria Math"/>
                                    </a:rPr>
                                    <m:t>cos</m:t>
                                  </m:r>
                                </m:fName>
                                <m:e>
                                  <m:r>
                                    <a:rPr lang="en-US" altLang="ja-JP" i="1">
                                      <a:latin typeface="Cambria Math"/>
                                    </a:rPr>
                                    <m:t>𝜃</m:t>
                                  </m:r>
                                </m:e>
                              </m:func>
                            </m:e>
                            <m:e>
                              <m:r>
                                <a:rPr lang="en-US" altLang="ja-JP" i="1">
                                  <a:latin typeface="Cambria Math"/>
                                </a:rPr>
                                <m:t>−</m:t>
                              </m:r>
                              <m:func>
                                <m:funcPr>
                                  <m:ctrlPr>
                                    <a:rPr lang="en-US" altLang="ja-JP" i="1">
                                      <a:latin typeface="Cambria Math" panose="02040503050406030204" pitchFamily="18" charset="0"/>
                                    </a:rPr>
                                  </m:ctrlPr>
                                </m:funcPr>
                                <m:fName>
                                  <m:r>
                                    <m:rPr>
                                      <m:sty m:val="p"/>
                                    </m:rPr>
                                    <a:rPr lang="en-US" altLang="ja-JP">
                                      <a:latin typeface="Cambria Math"/>
                                    </a:rPr>
                                    <m:t>sin</m:t>
                                  </m:r>
                                </m:fName>
                                <m:e>
                                  <m:r>
                                    <a:rPr lang="en-US" altLang="ja-JP" i="1">
                                      <a:latin typeface="Cambria Math"/>
                                    </a:rPr>
                                    <m:t>𝜃</m:t>
                                  </m:r>
                                </m:e>
                              </m:func>
                            </m:e>
                            <m:e>
                              <m:r>
                                <a:rPr lang="en-US" altLang="ja-JP" i="1">
                                  <a:latin typeface="Cambria Math"/>
                                </a:rPr>
                                <m:t>0</m:t>
                              </m:r>
                            </m:e>
                          </m:mr>
                          <m:mr>
                            <m:e>
                              <m:func>
                                <m:funcPr>
                                  <m:ctrlPr>
                                    <a:rPr lang="en-US" altLang="ja-JP" i="1">
                                      <a:latin typeface="Cambria Math" panose="02040503050406030204" pitchFamily="18" charset="0"/>
                                    </a:rPr>
                                  </m:ctrlPr>
                                </m:funcPr>
                                <m:fName>
                                  <m:r>
                                    <m:rPr>
                                      <m:sty m:val="p"/>
                                    </m:rPr>
                                    <a:rPr lang="en-US" altLang="ja-JP">
                                      <a:latin typeface="Cambria Math"/>
                                    </a:rPr>
                                    <m:t>sin</m:t>
                                  </m:r>
                                </m:fName>
                                <m:e>
                                  <m:r>
                                    <a:rPr lang="en-US" altLang="ja-JP" i="1">
                                      <a:latin typeface="Cambria Math"/>
                                    </a:rPr>
                                    <m:t>𝜃</m:t>
                                  </m:r>
                                </m:e>
                              </m:func>
                            </m:e>
                            <m:e>
                              <m:func>
                                <m:funcPr>
                                  <m:ctrlPr>
                                    <a:rPr lang="en-US" altLang="ja-JP" i="1">
                                      <a:latin typeface="Cambria Math" panose="02040503050406030204" pitchFamily="18" charset="0"/>
                                    </a:rPr>
                                  </m:ctrlPr>
                                </m:funcPr>
                                <m:fName>
                                  <m:r>
                                    <m:rPr>
                                      <m:sty m:val="p"/>
                                    </m:rPr>
                                    <a:rPr lang="en-US" altLang="ja-JP">
                                      <a:latin typeface="Cambria Math"/>
                                    </a:rPr>
                                    <m:t>cos</m:t>
                                  </m:r>
                                </m:fName>
                                <m:e>
                                  <m:r>
                                    <a:rPr lang="en-US" altLang="ja-JP" i="1">
                                      <a:latin typeface="Cambria Math"/>
                                    </a:rPr>
                                    <m:t>𝜃</m:t>
                                  </m:r>
                                </m:e>
                              </m:func>
                            </m:e>
                            <m:e>
                              <m:r>
                                <a:rPr lang="en-US" altLang="ja-JP" i="1">
                                  <a:latin typeface="Cambria Math"/>
                                </a:rPr>
                                <m:t>0</m:t>
                              </m:r>
                            </m:e>
                          </m:mr>
                          <m:mr>
                            <m:e>
                              <m:r>
                                <a:rPr lang="en-US" altLang="ja-JP" i="1">
                                  <a:latin typeface="Cambria Math"/>
                                </a:rPr>
                                <m:t>0</m:t>
                              </m:r>
                            </m:e>
                            <m:e>
                              <m:r>
                                <a:rPr lang="en-US" altLang="ja-JP" i="1">
                                  <a:latin typeface="Cambria Math"/>
                                </a:rPr>
                                <m:t>0</m:t>
                              </m:r>
                            </m:e>
                            <m:e>
                              <m:r>
                                <a:rPr lang="en-US" altLang="ja-JP" i="1">
                                  <a:latin typeface="Cambria Math"/>
                                </a:rPr>
                                <m:t>1</m:t>
                              </m:r>
                            </m:e>
                          </m:mr>
                        </m:m>
                      </m:e>
                    </m:d>
                    <m:d>
                      <m:dPr>
                        <m:ctrlPr>
                          <a:rPr lang="en-US" altLang="ja-JP" b="1" i="1">
                            <a:latin typeface="Cambria Math" panose="02040503050406030204" pitchFamily="18" charset="0"/>
                          </a:rPr>
                        </m:ctrlPr>
                      </m:dPr>
                      <m:e>
                        <m:m>
                          <m:mPr>
                            <m:mcs>
                              <m:mc>
                                <m:mcPr>
                                  <m:count m:val="3"/>
                                  <m:mcJc m:val="center"/>
                                </m:mcPr>
                              </m:mc>
                            </m:mcs>
                            <m:ctrlPr>
                              <a:rPr lang="en-US" altLang="ja-JP" i="1">
                                <a:latin typeface="Cambria Math" panose="02040503050406030204" pitchFamily="18" charset="0"/>
                              </a:rPr>
                            </m:ctrlPr>
                          </m:mPr>
                          <m:mr>
                            <m:e>
                              <m:r>
                                <m:rPr>
                                  <m:brk m:alnAt="7"/>
                                </m:rPr>
                                <a:rPr lang="en-US" altLang="ja-JP" i="1">
                                  <a:latin typeface="Cambria Math"/>
                                </a:rPr>
                                <m:t>1</m:t>
                              </m:r>
                            </m:e>
                            <m:e>
                              <m:r>
                                <a:rPr lang="en-US" altLang="ja-JP" i="1">
                                  <a:latin typeface="Cambria Math"/>
                                </a:rPr>
                                <m:t>0</m:t>
                              </m:r>
                            </m:e>
                            <m:e>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a:rPr>
                                    <m:t>𝑐</m:t>
                                  </m:r>
                                </m:e>
                                <m:sub>
                                  <m:r>
                                    <a:rPr lang="en-US" altLang="ja-JP" i="1">
                                      <a:latin typeface="Cambria Math"/>
                                    </a:rPr>
                                    <m:t>𝑥</m:t>
                                  </m:r>
                                </m:sub>
                              </m:sSub>
                            </m:e>
                          </m:mr>
                          <m:mr>
                            <m:e>
                              <m:r>
                                <a:rPr lang="en-US" altLang="ja-JP" i="1">
                                  <a:latin typeface="Cambria Math"/>
                                </a:rPr>
                                <m:t>0</m:t>
                              </m:r>
                            </m:e>
                            <m:e>
                              <m:r>
                                <a:rPr lang="en-US" altLang="ja-JP" i="1">
                                  <a:latin typeface="Cambria Math"/>
                                </a:rPr>
                                <m:t>1</m:t>
                              </m:r>
                            </m:e>
                            <m:e>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a:rPr>
                                    <m:t>𝑐</m:t>
                                  </m:r>
                                </m:e>
                                <m:sub>
                                  <m:r>
                                    <a:rPr lang="en-US" altLang="ja-JP" i="1">
                                      <a:latin typeface="Cambria Math"/>
                                    </a:rPr>
                                    <m:t>𝑦</m:t>
                                  </m:r>
                                </m:sub>
                              </m:sSub>
                            </m:e>
                          </m:mr>
                          <m:mr>
                            <m:e>
                              <m:r>
                                <a:rPr lang="en-US" altLang="ja-JP" i="1">
                                  <a:latin typeface="Cambria Math"/>
                                </a:rPr>
                                <m:t>0</m:t>
                              </m:r>
                            </m:e>
                            <m:e>
                              <m:r>
                                <a:rPr lang="en-US" altLang="ja-JP" i="1">
                                  <a:latin typeface="Cambria Math"/>
                                </a:rPr>
                                <m:t>0</m:t>
                              </m:r>
                            </m:e>
                            <m:e>
                              <m:r>
                                <a:rPr lang="en-US" altLang="ja-JP" i="1">
                                  <a:latin typeface="Cambria Math"/>
                                </a:rPr>
                                <m:t>1</m:t>
                              </m:r>
                            </m:e>
                          </m:mr>
                        </m:m>
                      </m:e>
                    </m:d>
                    <m:d>
                      <m:dPr>
                        <m:ctrlPr>
                          <a:rPr lang="en-US" altLang="ja-JP" b="1"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𝑥</m:t>
                              </m:r>
                            </m:e>
                          </m:mr>
                          <m:mr>
                            <m:e>
                              <m:r>
                                <a:rPr lang="en-US" altLang="ja-JP" b="0" i="1" smtClean="0">
                                  <a:latin typeface="Cambria Math" panose="02040503050406030204" pitchFamily="18" charset="0"/>
                                </a:rPr>
                                <m:t>𝑦</m:t>
                              </m:r>
                            </m:e>
                          </m:mr>
                          <m:mr>
                            <m:e>
                              <m:r>
                                <a:rPr lang="en-US" altLang="ja-JP" b="0" i="1" smtClean="0">
                                  <a:latin typeface="Cambria Math" panose="02040503050406030204" pitchFamily="18" charset="0"/>
                                </a:rPr>
                                <m:t>1</m:t>
                              </m:r>
                            </m:e>
                          </m:mr>
                        </m:m>
                      </m:e>
                    </m:d>
                  </m:oMath>
                </a14:m>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4002708" y="3473849"/>
                <a:ext cx="6178551" cy="984052"/>
              </a:xfrm>
              <a:prstGeom prst="rect">
                <a:avLst/>
              </a:prstGeom>
              <a:blipFill rotWithShape="0">
                <a:blip r:embed="rId6"/>
                <a:stretch>
                  <a:fillRect/>
                </a:stretch>
              </a:blipFill>
            </p:spPr>
            <p:txBody>
              <a:bodyPr/>
              <a:lstStyle/>
              <a:p>
                <a:r>
                  <a:rPr lang="ja-JP" altLang="en-US">
                    <a:noFill/>
                  </a:rPr>
                  <a:t> </a:t>
                </a:r>
              </a:p>
            </p:txBody>
          </p:sp>
        </mc:Fallback>
      </mc:AlternateContent>
      <p:sp>
        <p:nvSpPr>
          <p:cNvPr id="33" name="正方形/長方形 32"/>
          <p:cNvSpPr/>
          <p:nvPr/>
        </p:nvSpPr>
        <p:spPr>
          <a:xfrm>
            <a:off x="3889637" y="3038247"/>
            <a:ext cx="1980029" cy="400110"/>
          </a:xfrm>
          <a:prstGeom prst="rect">
            <a:avLst/>
          </a:prstGeom>
        </p:spPr>
        <p:txBody>
          <a:bodyPr wrap="none">
            <a:spAutoFit/>
          </a:bodyPr>
          <a:lstStyle/>
          <a:p>
            <a:r>
              <a:rPr lang="ja-JP" altLang="en-US" sz="2000" u="sng" dirty="0">
                <a:latin typeface="メイリオ" panose="020B0604030504040204" pitchFamily="50" charset="-128"/>
                <a:ea typeface="メイリオ" panose="020B0604030504040204" pitchFamily="50" charset="-128"/>
                <a:cs typeface="メイリオ" panose="020B0604030504040204" pitchFamily="50" charset="-128"/>
              </a:rPr>
              <a:t>同次</a:t>
            </a:r>
            <a:r>
              <a:rPr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座標系表現</a:t>
            </a:r>
            <a:endParaRPr lang="ja-JP" altLang="en-US" sz="2000" u="sng"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5" name="正方形/長方形 34"/>
              <p:cNvSpPr/>
              <p:nvPr/>
            </p:nvSpPr>
            <p:spPr>
              <a:xfrm>
                <a:off x="3932005" y="5381436"/>
                <a:ext cx="8026749" cy="156966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変換すべてが行列の形で書けるの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変換の順序が分かりやすい</a:t>
                </a:r>
                <a:endParaRPr lang="en-US" altLang="ja-JP"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変換行列の積を一つの行列として前計算可能</a:t>
                </a:r>
                <a:r>
                  <a:rPr lang="en-US" altLang="ja-JP"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p>
                      <m:sSupPr>
                        <m:ctrlPr>
                          <a:rPr lang="en-US" altLang="ja-JP" sz="2400" b="1" i="1">
                            <a:latin typeface="Cambria Math" panose="02040503050406030204" pitchFamily="18" charset="0"/>
                          </a:rPr>
                        </m:ctrlPr>
                      </m:sSupPr>
                      <m:e>
                        <m:r>
                          <a:rPr lang="en-US" altLang="ja-JP" sz="2400" b="1">
                            <a:latin typeface="Cambria Math"/>
                          </a:rPr>
                          <m:t>𝐯</m:t>
                        </m:r>
                      </m:e>
                      <m:sup>
                        <m:r>
                          <a:rPr lang="en-US" altLang="ja-JP" sz="2400" b="1" i="1">
                            <a:latin typeface="Cambria Math"/>
                          </a:rPr>
                          <m:t>′</m:t>
                        </m:r>
                      </m:sup>
                    </m:sSup>
                    <m:r>
                      <a:rPr lang="en-US" altLang="ja-JP" sz="2400" b="1">
                        <a:latin typeface="Cambria Math"/>
                      </a:rPr>
                      <m:t>=</m:t>
                    </m:r>
                    <m:r>
                      <a:rPr lang="en-US" altLang="ja-JP" sz="2400" b="1">
                        <a:latin typeface="Cambria Math"/>
                      </a:rPr>
                      <m:t>𝐌</m:t>
                    </m:r>
                    <m:r>
                      <a:rPr lang="en-US" altLang="ja-JP" sz="2400" b="1">
                        <a:latin typeface="Cambria Math"/>
                      </a:rPr>
                      <m:t> </m:t>
                    </m:r>
                    <m:r>
                      <a:rPr lang="en-US" altLang="ja-JP" sz="2400" b="1">
                        <a:latin typeface="Cambria Math"/>
                      </a:rPr>
                      <m:t>𝐯</m:t>
                    </m:r>
                  </m:oMath>
                </a14:m>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3932005" y="5381436"/>
                <a:ext cx="8026749" cy="1569660"/>
              </a:xfrm>
              <a:prstGeom prst="rect">
                <a:avLst/>
              </a:prstGeom>
              <a:blipFill rotWithShape="0">
                <a:blip r:embed="rId7"/>
                <a:stretch>
                  <a:fillRect l="-1139" t="-3113"/>
                </a:stretch>
              </a:blipFill>
            </p:spPr>
            <p:txBody>
              <a:bodyPr/>
              <a:lstStyle/>
              <a:p>
                <a:r>
                  <a:rPr lang="ja-JP" altLang="en-US">
                    <a:noFill/>
                  </a:rPr>
                  <a:t> </a:t>
                </a:r>
              </a:p>
            </p:txBody>
          </p:sp>
        </mc:Fallback>
      </mc:AlternateContent>
      <p:sp>
        <p:nvSpPr>
          <p:cNvPr id="36" name="正方形/長方形 35"/>
          <p:cNvSpPr/>
          <p:nvPr/>
        </p:nvSpPr>
        <p:spPr>
          <a:xfrm>
            <a:off x="13854306" y="4857396"/>
            <a:ext cx="184731" cy="338554"/>
          </a:xfrm>
          <a:prstGeom prst="rect">
            <a:avLst/>
          </a:prstGeom>
          <a:solidFill>
            <a:schemeClr val="accent6">
              <a:lumMod val="20000"/>
              <a:lumOff val="80000"/>
            </a:schemeClr>
          </a:solidFill>
        </p:spPr>
        <p:txBody>
          <a:bodyPr wrap="none">
            <a:spAutoFit/>
          </a:bodyPr>
          <a:lstStyle/>
          <a:p>
            <a:endParaRPr lang="ja-JP" altLang="en-US" sz="16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7" name="正方形/長方形 36"/>
              <p:cNvSpPr/>
              <p:nvPr/>
            </p:nvSpPr>
            <p:spPr>
              <a:xfrm>
                <a:off x="4002708" y="2063569"/>
                <a:ext cx="4554388" cy="714683"/>
              </a:xfrm>
              <a:prstGeom prst="rect">
                <a:avLst/>
              </a:prstGeom>
              <a:solidFill>
                <a:schemeClr val="accent6">
                  <a:lumMod val="20000"/>
                  <a:lumOff val="80000"/>
                </a:schemeClr>
              </a:solidFill>
            </p:spPr>
            <p:txBody>
              <a:bodyPr wrap="none">
                <a:spAutoFit/>
              </a:bodyPr>
              <a:lstStyle/>
              <a:p>
                <a14:m>
                  <m:oMath xmlns:m="http://schemas.openxmlformats.org/officeDocument/2006/math">
                    <m:sSup>
                      <m:sSupPr>
                        <m:ctrlPr>
                          <a:rPr lang="en-US" altLang="ja-JP" b="1" i="1" smtClean="0">
                            <a:solidFill>
                              <a:schemeClr val="tx1"/>
                            </a:solidFill>
                            <a:latin typeface="Cambria Math" panose="02040503050406030204" pitchFamily="18" charset="0"/>
                          </a:rPr>
                        </m:ctrlPr>
                      </m:sSupPr>
                      <m:e>
                        <m:r>
                          <a:rPr lang="en-US" altLang="ja-JP" b="1" i="0" smtClean="0">
                            <a:solidFill>
                              <a:schemeClr val="tx1"/>
                            </a:solidFill>
                            <a:latin typeface="Cambria Math"/>
                          </a:rPr>
                          <m:t>𝐯</m:t>
                        </m:r>
                      </m:e>
                      <m:sup>
                        <m:r>
                          <a:rPr lang="en-US" altLang="ja-JP" b="1" i="0" smtClean="0">
                            <a:solidFill>
                              <a:schemeClr val="tx1"/>
                            </a:solidFill>
                            <a:latin typeface="Cambria Math"/>
                          </a:rPr>
                          <m:t>′</m:t>
                        </m:r>
                      </m:sup>
                    </m:sSup>
                    <m:r>
                      <a:rPr lang="en-US" altLang="ja-JP" b="1" i="0" smtClean="0">
                        <a:solidFill>
                          <a:schemeClr val="tx1"/>
                        </a:solidFill>
                        <a:latin typeface="Cambria Math"/>
                      </a:rPr>
                      <m:t>=</m:t>
                    </m:r>
                    <m:d>
                      <m:dPr>
                        <m:ctrlPr>
                          <a:rPr lang="en-US" altLang="ja-JP" b="1" i="1" smtClean="0">
                            <a:solidFill>
                              <a:schemeClr val="tx1"/>
                            </a:solidFill>
                            <a:latin typeface="Cambria Math" panose="02040503050406030204" pitchFamily="18" charset="0"/>
                          </a:rPr>
                        </m:ctrlPr>
                      </m:dPr>
                      <m:e>
                        <m:m>
                          <m:mPr>
                            <m:mcs>
                              <m:mc>
                                <m:mcPr>
                                  <m:count m:val="2"/>
                                  <m:mcJc m:val="center"/>
                                </m:mcPr>
                              </m:mc>
                            </m:mcs>
                            <m:ctrlPr>
                              <a:rPr lang="en-US" altLang="ja-JP" b="1" i="1">
                                <a:solidFill>
                                  <a:schemeClr val="tx1"/>
                                </a:solidFill>
                                <a:latin typeface="Cambria Math" panose="02040503050406030204" pitchFamily="18" charset="0"/>
                              </a:rPr>
                            </m:ctrlPr>
                          </m:mPr>
                          <m:mr>
                            <m:e>
                              <m:r>
                                <m:rPr>
                                  <m:sty m:val="p"/>
                                  <m:brk m:alnAt="7"/>
                                </m:rPr>
                                <a:rPr lang="en-US" altLang="ja-JP">
                                  <a:solidFill>
                                    <a:schemeClr val="tx1"/>
                                  </a:solidFill>
                                  <a:latin typeface="Cambria Math"/>
                                </a:rPr>
                                <m:t>c</m:t>
                              </m:r>
                              <m:r>
                                <m:rPr>
                                  <m:sty m:val="p"/>
                                </m:rPr>
                                <a:rPr lang="en-US" altLang="ja-JP">
                                  <a:solidFill>
                                    <a:schemeClr val="tx1"/>
                                  </a:solidFill>
                                  <a:latin typeface="Cambria Math"/>
                                </a:rPr>
                                <m:t>os</m:t>
                              </m:r>
                              <m:r>
                                <a:rPr lang="en-US" altLang="ja-JP" i="1">
                                  <a:solidFill>
                                    <a:schemeClr val="tx1"/>
                                  </a:solidFill>
                                  <a:latin typeface="Cambria Math"/>
                                </a:rPr>
                                <m:t>𝜃</m:t>
                              </m:r>
                            </m:e>
                            <m:e>
                              <m:r>
                                <a:rPr lang="en-US" altLang="ja-JP">
                                  <a:solidFill>
                                    <a:schemeClr val="tx1"/>
                                  </a:solidFill>
                                  <a:latin typeface="Cambria Math"/>
                                </a:rPr>
                                <m:t>−</m:t>
                              </m:r>
                              <m:r>
                                <m:rPr>
                                  <m:sty m:val="p"/>
                                </m:rPr>
                                <a:rPr lang="en-US" altLang="ja-JP">
                                  <a:solidFill>
                                    <a:schemeClr val="tx1"/>
                                  </a:solidFill>
                                  <a:latin typeface="Cambria Math"/>
                                </a:rPr>
                                <m:t>sin</m:t>
                              </m:r>
                              <m:r>
                                <a:rPr lang="en-US" altLang="ja-JP" i="1">
                                  <a:solidFill>
                                    <a:schemeClr val="tx1"/>
                                  </a:solidFill>
                                  <a:latin typeface="Cambria Math"/>
                                </a:rPr>
                                <m:t>𝜃</m:t>
                              </m:r>
                            </m:e>
                          </m:mr>
                          <m:mr>
                            <m:e>
                              <m:r>
                                <m:rPr>
                                  <m:sty m:val="p"/>
                                </m:rPr>
                                <a:rPr lang="en-US" altLang="ja-JP">
                                  <a:solidFill>
                                    <a:schemeClr val="tx1"/>
                                  </a:solidFill>
                                  <a:latin typeface="Cambria Math"/>
                                </a:rPr>
                                <m:t>sin</m:t>
                              </m:r>
                              <m:r>
                                <a:rPr lang="en-US" altLang="ja-JP" i="1">
                                  <a:solidFill>
                                    <a:schemeClr val="tx1"/>
                                  </a:solidFill>
                                  <a:latin typeface="Cambria Math"/>
                                </a:rPr>
                                <m:t>𝜃</m:t>
                              </m:r>
                            </m:e>
                            <m:e>
                              <m:r>
                                <m:rPr>
                                  <m:sty m:val="p"/>
                                  <m:brk m:alnAt="7"/>
                                </m:rPr>
                                <a:rPr lang="en-US" altLang="ja-JP">
                                  <a:solidFill>
                                    <a:schemeClr val="tx1"/>
                                  </a:solidFill>
                                  <a:latin typeface="Cambria Math"/>
                                </a:rPr>
                                <m:t>c</m:t>
                              </m:r>
                              <m:r>
                                <m:rPr>
                                  <m:sty m:val="p"/>
                                </m:rPr>
                                <a:rPr lang="en-US" altLang="ja-JP">
                                  <a:solidFill>
                                    <a:schemeClr val="tx1"/>
                                  </a:solidFill>
                                  <a:latin typeface="Cambria Math"/>
                                </a:rPr>
                                <m:t>os</m:t>
                              </m:r>
                              <m:r>
                                <a:rPr lang="en-US" altLang="ja-JP" i="1">
                                  <a:solidFill>
                                    <a:schemeClr val="tx1"/>
                                  </a:solidFill>
                                  <a:latin typeface="Cambria Math"/>
                                </a:rPr>
                                <m:t>𝜃</m:t>
                              </m:r>
                            </m:e>
                          </m:mr>
                        </m:m>
                      </m:e>
                    </m:d>
                    <m:d>
                      <m:dPr>
                        <m:ctrlPr>
                          <a:rPr lang="en-US" altLang="ja-JP" b="1" i="1" smtClean="0">
                            <a:solidFill>
                              <a:schemeClr val="tx1"/>
                            </a:solidFill>
                            <a:latin typeface="Cambria Math" panose="02040503050406030204" pitchFamily="18" charset="0"/>
                          </a:rPr>
                        </m:ctrlPr>
                      </m:dPr>
                      <m:e>
                        <m:d>
                          <m:dPr>
                            <m:ctrlPr>
                              <a:rPr lang="en-US" altLang="ja-JP" b="1" i="1" smtClean="0">
                                <a:solidFill>
                                  <a:schemeClr val="tx1"/>
                                </a:solidFill>
                                <a:latin typeface="Cambria Math" panose="02040503050406030204" pitchFamily="18" charset="0"/>
                              </a:rPr>
                            </m:ctrlPr>
                          </m:dPr>
                          <m:e>
                            <m:m>
                              <m:mPr>
                                <m:mcs>
                                  <m:mc>
                                    <m:mcPr>
                                      <m:count m:val="1"/>
                                      <m:mcJc m:val="center"/>
                                    </m:mcPr>
                                  </m:mc>
                                </m:mcs>
                                <m:ctrlPr>
                                  <a:rPr lang="en-US" altLang="ja-JP" i="1" smtClean="0">
                                    <a:solidFill>
                                      <a:schemeClr val="tx1"/>
                                    </a:solidFill>
                                    <a:latin typeface="Cambria Math" panose="02040503050406030204" pitchFamily="18" charset="0"/>
                                  </a:rPr>
                                </m:ctrlPr>
                              </m:mPr>
                              <m:mr>
                                <m:e>
                                  <m:r>
                                    <m:rPr>
                                      <m:brk m:alnAt="7"/>
                                    </m:rPr>
                                    <a:rPr lang="en-US" altLang="ja-JP" b="0" i="1" smtClean="0">
                                      <a:solidFill>
                                        <a:schemeClr val="tx1"/>
                                      </a:solidFill>
                                      <a:latin typeface="Cambria Math" panose="02040503050406030204" pitchFamily="18" charset="0"/>
                                    </a:rPr>
                                    <m:t>𝑥</m:t>
                                  </m:r>
                                </m:e>
                              </m:mr>
                              <m:mr>
                                <m:e>
                                  <m:r>
                                    <a:rPr lang="en-US" altLang="ja-JP" b="0" i="1" smtClean="0">
                                      <a:solidFill>
                                        <a:schemeClr val="tx1"/>
                                      </a:solidFill>
                                      <a:latin typeface="Cambria Math" panose="02040503050406030204" pitchFamily="18" charset="0"/>
                                    </a:rPr>
                                    <m:t>𝑦</m:t>
                                  </m:r>
                                </m:e>
                              </m:mr>
                            </m:m>
                          </m:e>
                        </m:d>
                        <m:r>
                          <a:rPr lang="en-US" altLang="ja-JP" b="1">
                            <a:solidFill>
                              <a:schemeClr val="tx1"/>
                            </a:solidFill>
                            <a:latin typeface="Cambria Math"/>
                          </a:rPr>
                          <m:t>−</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b="0" i="1" smtClean="0">
                                          <a:latin typeface="Cambria Math" panose="02040503050406030204" pitchFamily="18" charset="0"/>
                                        </a:rPr>
                                      </m:ctrlPr>
                                    </m:sSubPr>
                                    <m:e>
                                      <m:r>
                                        <m:rPr>
                                          <m:brk m:alnAt="7"/>
                                        </m:rPr>
                                        <a:rPr lang="en-US" altLang="ja-JP" b="0" i="1" smtClean="0">
                                          <a:latin typeface="Cambria Math" panose="02040503050406030204" pitchFamily="18" charset="0"/>
                                        </a:rPr>
                                        <m:t>𝑐</m:t>
                                      </m:r>
                                    </m:e>
                                    <m:sub>
                                      <m:r>
                                        <m:rPr>
                                          <m:brk m:alnAt="7"/>
                                        </m:rPr>
                                        <a:rPr lang="en-US" altLang="ja-JP" i="1">
                                          <a:latin typeface="Cambria Math" panose="02040503050406030204" pitchFamily="18" charset="0"/>
                                        </a:rPr>
                                        <m:t>𝑥</m:t>
                                      </m:r>
                                    </m:sub>
                                  </m:sSub>
                                </m:e>
                              </m:mr>
                              <m:m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𝑐</m:t>
                                      </m:r>
                                    </m:e>
                                    <m:sub>
                                      <m:r>
                                        <a:rPr lang="en-US" altLang="ja-JP" i="1">
                                          <a:latin typeface="Cambria Math" panose="02040503050406030204" pitchFamily="18" charset="0"/>
                                        </a:rPr>
                                        <m:t>𝑦</m:t>
                                      </m:r>
                                    </m:sub>
                                  </m:sSub>
                                </m:e>
                              </m:mr>
                            </m:m>
                          </m:e>
                        </m:d>
                      </m:e>
                    </m:d>
                    <m:r>
                      <a:rPr lang="en-US" altLang="ja-JP" b="1" i="1" smtClean="0">
                        <a:solidFill>
                          <a:schemeClr val="tx1"/>
                        </a:solidFill>
                        <a:latin typeface="Cambria Math"/>
                      </a:rPr>
                      <m:t>+</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𝑐</m:t>
                                  </m:r>
                                </m:e>
                                <m:sub>
                                  <m:r>
                                    <m:rPr>
                                      <m:brk m:alnAt="7"/>
                                    </m:rPr>
                                    <a:rPr lang="en-US" altLang="ja-JP" i="1">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𝑦</m:t>
                                  </m:r>
                                </m:sub>
                              </m:sSub>
                            </m:e>
                          </m:mr>
                        </m:m>
                      </m:e>
                    </m:d>
                  </m:oMath>
                </a14:m>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正方形/長方形 36"/>
              <p:cNvSpPr>
                <a:spLocks noRot="1" noChangeAspect="1" noMove="1" noResize="1" noEditPoints="1" noAdjustHandles="1" noChangeArrowheads="1" noChangeShapeType="1" noTextEdit="1"/>
              </p:cNvSpPr>
              <p:nvPr/>
            </p:nvSpPr>
            <p:spPr>
              <a:xfrm>
                <a:off x="4002708" y="2063569"/>
                <a:ext cx="4554388" cy="714683"/>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4016322" y="4626057"/>
                <a:ext cx="5536067" cy="369332"/>
              </a:xfrm>
              <a:prstGeom prst="rect">
                <a:avLst/>
              </a:prstGeom>
              <a:solidFill>
                <a:schemeClr val="accent6">
                  <a:lumMod val="20000"/>
                  <a:lumOff val="80000"/>
                </a:schemeClr>
              </a:solidFill>
            </p:spPr>
            <p:txBody>
              <a:bodyPr wrap="none">
                <a:spAutoFit/>
              </a:bodyPr>
              <a:lstStyle/>
              <a:p>
                <a14:m>
                  <m:oMath xmlns:m="http://schemas.openxmlformats.org/officeDocument/2006/math">
                    <m:sSup>
                      <m:sSupPr>
                        <m:ctrlPr>
                          <a:rPr lang="en-US" altLang="ja-JP" b="1" i="1" smtClean="0">
                            <a:solidFill>
                              <a:schemeClr val="tx1"/>
                            </a:solidFill>
                            <a:latin typeface="Cambria Math" panose="02040503050406030204" pitchFamily="18" charset="0"/>
                          </a:rPr>
                        </m:ctrlPr>
                      </m:sSupPr>
                      <m:e>
                        <m:r>
                          <a:rPr lang="en-US" altLang="ja-JP" b="1" smtClean="0">
                            <a:solidFill>
                              <a:schemeClr val="tx1"/>
                            </a:solidFill>
                            <a:latin typeface="Cambria Math"/>
                          </a:rPr>
                          <m:t>𝐯</m:t>
                        </m:r>
                      </m:e>
                      <m:sup>
                        <m:r>
                          <a:rPr lang="en-US" altLang="ja-JP" b="1" i="1" smtClean="0">
                            <a:solidFill>
                              <a:schemeClr val="tx1"/>
                            </a:solidFill>
                            <a:latin typeface="Cambria Math"/>
                          </a:rPr>
                          <m:t>′</m:t>
                        </m:r>
                      </m:sup>
                    </m:sSup>
                    <m:r>
                      <a:rPr lang="en-US" altLang="ja-JP" b="1" smtClean="0">
                        <a:solidFill>
                          <a:schemeClr val="tx1"/>
                        </a:solidFill>
                        <a:latin typeface="Cambria Math"/>
                      </a:rPr>
                      <m:t>=</m:t>
                    </m:r>
                    <m:r>
                      <a:rPr lang="en-US" altLang="ja-JP" b="1">
                        <a:latin typeface="Cambria Math"/>
                      </a:rPr>
                      <m:t>𝐓</m:t>
                    </m:r>
                    <m:d>
                      <m:dPr>
                        <m:ctrlPr>
                          <a:rPr lang="en-US" altLang="ja-JP" b="1" i="1">
                            <a:latin typeface="Cambria Math" panose="02040503050406030204" pitchFamily="18" charset="0"/>
                          </a:rPr>
                        </m:ctrlPr>
                      </m:dPr>
                      <m:e>
                        <m:r>
                          <a:rPr lang="en-US" altLang="ja-JP" b="1">
                            <a:latin typeface="Cambria Math"/>
                          </a:rPr>
                          <m:t>𝐜</m:t>
                        </m:r>
                      </m:e>
                    </m:d>
                    <m:r>
                      <a:rPr lang="en-US" altLang="ja-JP" b="1" i="0" smtClean="0">
                        <a:latin typeface="Cambria Math"/>
                      </a:rPr>
                      <m:t>𝐑</m:t>
                    </m:r>
                    <m:d>
                      <m:dPr>
                        <m:ctrlPr>
                          <a:rPr lang="en-US" altLang="ja-JP" b="1" i="1">
                            <a:latin typeface="Cambria Math" panose="02040503050406030204" pitchFamily="18" charset="0"/>
                          </a:rPr>
                        </m:ctrlPr>
                      </m:dPr>
                      <m:e>
                        <m:r>
                          <a:rPr lang="en-US" altLang="ja-JP" b="0" i="1" smtClean="0">
                            <a:latin typeface="Cambria Math"/>
                          </a:rPr>
                          <m:t>𝜃</m:t>
                        </m:r>
                      </m:e>
                    </m:d>
                    <m:r>
                      <a:rPr lang="en-US" altLang="ja-JP" b="1" i="0" smtClean="0">
                        <a:solidFill>
                          <a:schemeClr val="tx1"/>
                        </a:solidFill>
                        <a:latin typeface="Cambria Math"/>
                      </a:rPr>
                      <m:t>𝐓</m:t>
                    </m:r>
                    <m:d>
                      <m:dPr>
                        <m:ctrlPr>
                          <a:rPr lang="en-US" altLang="ja-JP" b="1" i="1" smtClean="0">
                            <a:solidFill>
                              <a:schemeClr val="tx1"/>
                            </a:solidFill>
                            <a:latin typeface="Cambria Math" panose="02040503050406030204" pitchFamily="18" charset="0"/>
                          </a:rPr>
                        </m:ctrlPr>
                      </m:dPr>
                      <m:e>
                        <m:r>
                          <a:rPr lang="en-US" altLang="ja-JP" b="1" i="0" smtClean="0">
                            <a:solidFill>
                              <a:schemeClr val="tx1"/>
                            </a:solidFill>
                            <a:latin typeface="Cambria Math"/>
                          </a:rPr>
                          <m:t>−</m:t>
                        </m:r>
                        <m:r>
                          <a:rPr lang="en-US" altLang="ja-JP" b="1" i="0" smtClean="0">
                            <a:solidFill>
                              <a:schemeClr val="tx1"/>
                            </a:solidFill>
                            <a:latin typeface="Cambria Math"/>
                          </a:rPr>
                          <m:t>𝐜</m:t>
                        </m:r>
                      </m:e>
                    </m:d>
                    <m:r>
                      <a:rPr lang="en-US" altLang="ja-JP" b="1">
                        <a:latin typeface="Cambria Math"/>
                      </a:rPr>
                      <m:t>𝐯</m:t>
                    </m:r>
                  </m:oMath>
                </a14:m>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順番に変換行列を掛ける</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正方形/長方形 37"/>
              <p:cNvSpPr>
                <a:spLocks noRot="1" noChangeAspect="1" noMove="1" noResize="1" noEditPoints="1" noAdjustHandles="1" noChangeArrowheads="1" noChangeShapeType="1" noTextEdit="1"/>
              </p:cNvSpPr>
              <p:nvPr/>
            </p:nvSpPr>
            <p:spPr>
              <a:xfrm>
                <a:off x="4016322" y="4626057"/>
                <a:ext cx="5536067" cy="369332"/>
              </a:xfrm>
              <a:prstGeom prst="rect">
                <a:avLst/>
              </a:prstGeom>
              <a:blipFill rotWithShape="0">
                <a:blip r:embed="rId9"/>
                <a:stretch>
                  <a:fillRect t="-6667" r="-220"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1385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同時座標</a:t>
            </a:r>
            <a:r>
              <a:rPr lang="ja-JP" altLang="en-US" sz="3600" dirty="0" smtClean="0"/>
              <a:t>表現の利点 </a:t>
            </a:r>
            <a:r>
              <a:rPr lang="en-US" altLang="ja-JP" sz="3600" dirty="0" smtClean="0"/>
              <a:t>:</a:t>
            </a:r>
            <a:r>
              <a:rPr lang="ja-JP" altLang="en-US" sz="3600" dirty="0"/>
              <a:t> </a:t>
            </a:r>
            <a:r>
              <a:rPr lang="ja-JP" altLang="en-US" sz="2400" dirty="0" smtClean="0"/>
              <a:t>もう少し複雑な例</a:t>
            </a:r>
            <a:endParaRPr kumimoji="1" lang="ja-JP" altLang="en-US" sz="2400" dirty="0"/>
          </a:p>
        </p:txBody>
      </p:sp>
      <p:grpSp>
        <p:nvGrpSpPr>
          <p:cNvPr id="20" name="グループ化 19"/>
          <p:cNvGrpSpPr/>
          <p:nvPr/>
        </p:nvGrpSpPr>
        <p:grpSpPr>
          <a:xfrm>
            <a:off x="457199" y="1201050"/>
            <a:ext cx="2843166" cy="5565640"/>
            <a:chOff x="595747" y="1233156"/>
            <a:chExt cx="2338861" cy="4578437"/>
          </a:xfrm>
        </p:grpSpPr>
        <p:cxnSp>
          <p:nvCxnSpPr>
            <p:cNvPr id="4" name="直線矢印コネクタ 3"/>
            <p:cNvCxnSpPr/>
            <p:nvPr/>
          </p:nvCxnSpPr>
          <p:spPr>
            <a:xfrm>
              <a:off x="821350" y="2893206"/>
              <a:ext cx="202656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 name="直線矢印コネクタ 4"/>
            <p:cNvCxnSpPr/>
            <p:nvPr/>
          </p:nvCxnSpPr>
          <p:spPr>
            <a:xfrm flipV="1">
              <a:off x="1068969" y="1233156"/>
              <a:ext cx="0" cy="19659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6" name="正方形/長方形 5"/>
            <p:cNvSpPr/>
            <p:nvPr/>
          </p:nvSpPr>
          <p:spPr>
            <a:xfrm>
              <a:off x="2632369" y="2781536"/>
              <a:ext cx="302239" cy="481051"/>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x</a:t>
              </a:r>
              <a:endParaRPr lang="ja-JP" altLang="en-US" sz="3200" i="1" dirty="0">
                <a:latin typeface="Times New Roman" panose="02020603050405020304" pitchFamily="18" charset="0"/>
                <a:cs typeface="Times New Roman" panose="02020603050405020304" pitchFamily="18" charset="0"/>
              </a:endParaRPr>
            </a:p>
          </p:txBody>
        </p:sp>
        <p:sp>
          <p:nvSpPr>
            <p:cNvPr id="7" name="正方形/長方形 6"/>
            <p:cNvSpPr/>
            <p:nvPr/>
          </p:nvSpPr>
          <p:spPr>
            <a:xfrm>
              <a:off x="767772" y="1276350"/>
              <a:ext cx="302239" cy="481051"/>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y</a:t>
              </a:r>
              <a:endParaRPr lang="ja-JP" altLang="en-US" sz="3200" i="1" dirty="0">
                <a:latin typeface="Times New Roman" panose="02020603050405020304" pitchFamily="18" charset="0"/>
                <a:cs typeface="Times New Roman" panose="02020603050405020304" pitchFamily="18" charset="0"/>
              </a:endParaRPr>
            </a:p>
          </p:txBody>
        </p:sp>
        <p:cxnSp>
          <p:nvCxnSpPr>
            <p:cNvPr id="8" name="直線矢印コネクタ 7"/>
            <p:cNvCxnSpPr/>
            <p:nvPr/>
          </p:nvCxnSpPr>
          <p:spPr>
            <a:xfrm>
              <a:off x="814423" y="5442212"/>
              <a:ext cx="202656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1062042" y="3782162"/>
              <a:ext cx="0" cy="19659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2611588" y="5330542"/>
              <a:ext cx="302239" cy="481051"/>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x</a:t>
              </a:r>
              <a:endParaRPr lang="ja-JP" altLang="en-US" sz="3200" i="1" dirty="0">
                <a:latin typeface="Times New Roman" panose="02020603050405020304" pitchFamily="18" charset="0"/>
                <a:cs typeface="Times New Roman" panose="02020603050405020304" pitchFamily="18" charset="0"/>
              </a:endParaRPr>
            </a:p>
          </p:txBody>
        </p:sp>
        <p:sp>
          <p:nvSpPr>
            <p:cNvPr id="11" name="正方形/長方形 10"/>
            <p:cNvSpPr/>
            <p:nvPr/>
          </p:nvSpPr>
          <p:spPr>
            <a:xfrm>
              <a:off x="746991" y="3527483"/>
              <a:ext cx="302239" cy="481051"/>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y</a:t>
              </a:r>
              <a:endParaRPr lang="ja-JP" altLang="en-US" sz="3200" i="1" dirty="0">
                <a:latin typeface="Times New Roman" panose="02020603050405020304" pitchFamily="18" charset="0"/>
                <a:cs typeface="Times New Roman" panose="02020603050405020304" pitchFamily="18" charset="0"/>
              </a:endParaRPr>
            </a:p>
          </p:txBody>
        </p:sp>
        <p:sp>
          <p:nvSpPr>
            <p:cNvPr id="12" name="下矢印 11"/>
            <p:cNvSpPr/>
            <p:nvPr/>
          </p:nvSpPr>
          <p:spPr>
            <a:xfrm>
              <a:off x="1482398" y="3287581"/>
              <a:ext cx="577407" cy="457200"/>
            </a:xfrm>
            <a:prstGeom prst="down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3" name="フリーフォーム 12"/>
            <p:cNvSpPr/>
            <p:nvPr/>
          </p:nvSpPr>
          <p:spPr>
            <a:xfrm>
              <a:off x="1112838" y="2159577"/>
              <a:ext cx="690056" cy="695325"/>
            </a:xfrm>
            <a:custGeom>
              <a:avLst/>
              <a:gdLst>
                <a:gd name="connsiteX0" fmla="*/ 0 w 623887"/>
                <a:gd name="connsiteY0" fmla="*/ 628650 h 628650"/>
                <a:gd name="connsiteX1" fmla="*/ 623887 w 623887"/>
                <a:gd name="connsiteY1" fmla="*/ 628650 h 628650"/>
                <a:gd name="connsiteX2" fmla="*/ 623887 w 623887"/>
                <a:gd name="connsiteY2" fmla="*/ 0 h 628650"/>
                <a:gd name="connsiteX3" fmla="*/ 0 w 623887"/>
                <a:gd name="connsiteY3" fmla="*/ 0 h 628650"/>
                <a:gd name="connsiteX4" fmla="*/ 0 w 623887"/>
                <a:gd name="connsiteY4" fmla="*/ 628650 h 62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3887" h="628650">
                  <a:moveTo>
                    <a:pt x="0" y="628650"/>
                  </a:moveTo>
                  <a:lnTo>
                    <a:pt x="623887" y="628650"/>
                  </a:lnTo>
                  <a:lnTo>
                    <a:pt x="623887" y="0"/>
                  </a:lnTo>
                  <a:lnTo>
                    <a:pt x="0" y="0"/>
                  </a:lnTo>
                  <a:lnTo>
                    <a:pt x="0" y="628650"/>
                  </a:lnTo>
                  <a:close/>
                </a:path>
              </a:pathLst>
            </a:custGeom>
            <a:solidFill>
              <a:schemeClr val="accent1">
                <a:alpha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4" name="円/楕円 13"/>
            <p:cNvSpPr/>
            <p:nvPr/>
          </p:nvSpPr>
          <p:spPr>
            <a:xfrm>
              <a:off x="1410961" y="2477761"/>
              <a:ext cx="71438" cy="714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5" name="正方形/長方形 14"/>
            <p:cNvSpPr/>
            <p:nvPr/>
          </p:nvSpPr>
          <p:spPr>
            <a:xfrm>
              <a:off x="1347392" y="2418671"/>
              <a:ext cx="245537" cy="329141"/>
            </a:xfrm>
            <a:prstGeom prst="rect">
              <a:avLst/>
            </a:prstGeom>
          </p:spPr>
          <p:txBody>
            <a:bodyPr wrap="none">
              <a:spAutoFit/>
            </a:bodyPr>
            <a:lstStyle/>
            <a:p>
              <a:r>
                <a:rPr lang="en-US" altLang="ja-JP" sz="2000" b="1" dirty="0" smtClean="0">
                  <a:latin typeface="Times New Roman" panose="02020603050405020304" pitchFamily="18" charset="0"/>
                  <a:cs typeface="Times New Roman" panose="02020603050405020304" pitchFamily="18" charset="0"/>
                </a:rPr>
                <a:t>c</a:t>
              </a:r>
              <a:endParaRPr lang="ja-JP" altLang="en-US" sz="2000" dirty="0"/>
            </a:p>
          </p:txBody>
        </p:sp>
        <p:cxnSp>
          <p:nvCxnSpPr>
            <p:cNvPr id="16" name="直線矢印コネクタ 15"/>
            <p:cNvCxnSpPr/>
            <p:nvPr/>
          </p:nvCxnSpPr>
          <p:spPr>
            <a:xfrm flipV="1">
              <a:off x="1472194" y="2267004"/>
              <a:ext cx="235956" cy="214534"/>
            </a:xfrm>
            <a:prstGeom prst="straightConnector1">
              <a:avLst/>
            </a:prstGeom>
            <a:ln w="28575">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1377134" y="2053709"/>
              <a:ext cx="257404" cy="329141"/>
            </a:xfrm>
            <a:prstGeom prst="rect">
              <a:avLst/>
            </a:prstGeom>
          </p:spPr>
          <p:txBody>
            <a:bodyPr wrap="none">
              <a:spAutoFit/>
            </a:bodyPr>
            <a:lstStyle/>
            <a:p>
              <a:r>
                <a:rPr lang="en-US" altLang="ja-JP" sz="2000" b="1" dirty="0" smtClean="0">
                  <a:latin typeface="Times New Roman" panose="02020603050405020304" pitchFamily="18" charset="0"/>
                  <a:cs typeface="Times New Roman" panose="02020603050405020304" pitchFamily="18" charset="0"/>
                </a:rPr>
                <a:t>a</a:t>
              </a:r>
              <a:endParaRPr lang="ja-JP" altLang="en-US" sz="2000" dirty="0"/>
            </a:p>
          </p:txBody>
        </p:sp>
        <p:sp>
          <p:nvSpPr>
            <p:cNvPr id="18" name="フリーフォーム 17"/>
            <p:cNvSpPr/>
            <p:nvPr/>
          </p:nvSpPr>
          <p:spPr>
            <a:xfrm rot="18971496">
              <a:off x="595747" y="4578698"/>
              <a:ext cx="1711036" cy="962891"/>
            </a:xfrm>
            <a:custGeom>
              <a:avLst/>
              <a:gdLst>
                <a:gd name="connsiteX0" fmla="*/ 0 w 1711036"/>
                <a:gd name="connsiteY0" fmla="*/ 484909 h 962891"/>
                <a:gd name="connsiteX1" fmla="*/ 858982 w 1711036"/>
                <a:gd name="connsiteY1" fmla="*/ 0 h 962891"/>
                <a:gd name="connsiteX2" fmla="*/ 1711036 w 1711036"/>
                <a:gd name="connsiteY2" fmla="*/ 484909 h 962891"/>
                <a:gd name="connsiteX3" fmla="*/ 852055 w 1711036"/>
                <a:gd name="connsiteY3" fmla="*/ 962891 h 962891"/>
                <a:gd name="connsiteX4" fmla="*/ 0 w 1711036"/>
                <a:gd name="connsiteY4" fmla="*/ 484909 h 962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1036" h="962891">
                  <a:moveTo>
                    <a:pt x="0" y="484909"/>
                  </a:moveTo>
                  <a:lnTo>
                    <a:pt x="858982" y="0"/>
                  </a:lnTo>
                  <a:lnTo>
                    <a:pt x="1711036" y="484909"/>
                  </a:lnTo>
                  <a:lnTo>
                    <a:pt x="852055" y="962891"/>
                  </a:lnTo>
                  <a:lnTo>
                    <a:pt x="0" y="484909"/>
                  </a:lnTo>
                  <a:close/>
                </a:path>
              </a:pathLst>
            </a:custGeom>
            <a:solidFill>
              <a:schemeClr val="accent1">
                <a:alpha val="50000"/>
              </a:schemeClr>
            </a:solid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19" name="円/楕円 18"/>
            <p:cNvSpPr/>
            <p:nvPr/>
          </p:nvSpPr>
          <p:spPr>
            <a:xfrm>
              <a:off x="1404034" y="5033693"/>
              <a:ext cx="71438" cy="7143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grpSp>
      <mc:AlternateContent xmlns:mc="http://schemas.openxmlformats.org/markup-compatibility/2006" xmlns:a14="http://schemas.microsoft.com/office/drawing/2010/main">
        <mc:Choice Requires="a14">
          <p:sp>
            <p:nvSpPr>
              <p:cNvPr id="21" name="タイトル 1"/>
              <p:cNvSpPr txBox="1">
                <a:spLocks/>
              </p:cNvSpPr>
              <p:nvPr/>
            </p:nvSpPr>
            <p:spPr>
              <a:xfrm>
                <a:off x="3721544" y="1107734"/>
                <a:ext cx="7279609"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重心</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a:rPr>
                              <m:t>𝑐</m:t>
                            </m:r>
                          </m:e>
                          <m:sub>
                            <m:r>
                              <a:rPr lang="en-US" altLang="ja-JP" sz="2400" i="1">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a:rPr>
                              <m:t>𝑐</m:t>
                            </m:r>
                          </m:e>
                          <m:sub>
                            <m:r>
                              <a:rPr lang="en-US" altLang="ja-JP" sz="2400" i="1">
                                <a:latin typeface="Cambria Math" panose="02040503050406030204" pitchFamily="18" charset="0"/>
                              </a:rPr>
                              <m:t>𝑦</m:t>
                            </m:r>
                          </m:sub>
                        </m:sSub>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を固定して軸</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方向に </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s</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1" name="タイトル 1"/>
              <p:cNvSpPr txBox="1">
                <a:spLocks noRot="1" noChangeAspect="1" noMove="1" noResize="1" noEditPoints="1" noAdjustHandles="1" noChangeArrowheads="1" noChangeShapeType="1" noTextEdit="1"/>
              </p:cNvSpPr>
              <p:nvPr/>
            </p:nvSpPr>
            <p:spPr>
              <a:xfrm>
                <a:off x="3721544" y="1107734"/>
                <a:ext cx="7279609" cy="634082"/>
              </a:xfrm>
              <a:prstGeom prst="rect">
                <a:avLst/>
              </a:prstGeom>
              <a:blipFill rotWithShape="0">
                <a:blip r:embed="rId2"/>
                <a:stretch>
                  <a:fillRect l="-1255" b="-13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正方形/長方形 21"/>
              <p:cNvSpPr/>
              <p:nvPr/>
            </p:nvSpPr>
            <p:spPr>
              <a:xfrm>
                <a:off x="3811028" y="2167958"/>
                <a:ext cx="7201638" cy="714683"/>
              </a:xfrm>
              <a:prstGeom prst="rect">
                <a:avLst/>
              </a:prstGeom>
              <a:solidFill>
                <a:schemeClr val="accent6">
                  <a:lumMod val="20000"/>
                  <a:lumOff val="80000"/>
                </a:schemeClr>
              </a:solidFill>
            </p:spPr>
            <p:txBody>
              <a:bodyPr wrap="square">
                <a:spAutoFit/>
              </a:bodyPr>
              <a:lstStyle/>
              <a:p>
                <a14:m>
                  <m:oMath xmlns:m="http://schemas.openxmlformats.org/officeDocument/2006/math">
                    <m:sSup>
                      <m:sSupPr>
                        <m:ctrlPr>
                          <a:rPr lang="en-US" altLang="ja-JP" b="1" i="1" smtClean="0">
                            <a:solidFill>
                              <a:schemeClr val="tx1"/>
                            </a:solidFill>
                            <a:latin typeface="Cambria Math" panose="02040503050406030204" pitchFamily="18" charset="0"/>
                          </a:rPr>
                        </m:ctrlPr>
                      </m:sSupPr>
                      <m:e>
                        <m:r>
                          <a:rPr lang="en-US" altLang="ja-JP" b="1" smtClean="0">
                            <a:solidFill>
                              <a:schemeClr val="tx1"/>
                            </a:solidFill>
                            <a:latin typeface="Cambria Math"/>
                          </a:rPr>
                          <m:t>𝐯</m:t>
                        </m:r>
                      </m:e>
                      <m:sup>
                        <m:r>
                          <a:rPr lang="en-US" altLang="ja-JP" b="1" i="1" smtClean="0">
                            <a:solidFill>
                              <a:schemeClr val="tx1"/>
                            </a:solidFill>
                            <a:latin typeface="Cambria Math"/>
                          </a:rPr>
                          <m:t>′</m:t>
                        </m:r>
                      </m:sup>
                    </m:sSup>
                    <m:r>
                      <a:rPr lang="en-US" altLang="ja-JP" b="1" smtClean="0">
                        <a:solidFill>
                          <a:schemeClr val="tx1"/>
                        </a:solidFill>
                        <a:latin typeface="Cambria Math"/>
                      </a:rPr>
                      <m:t>=</m:t>
                    </m:r>
                    <m:d>
                      <m:dPr>
                        <m:ctrlPr>
                          <a:rPr lang="en-US" altLang="ja-JP" b="1" i="1" smtClean="0">
                            <a:solidFill>
                              <a:schemeClr val="tx1"/>
                            </a:solidFill>
                            <a:latin typeface="Cambria Math" panose="02040503050406030204" pitchFamily="18" charset="0"/>
                          </a:rPr>
                        </m:ctrlPr>
                      </m:dPr>
                      <m:e>
                        <m:m>
                          <m:mPr>
                            <m:mcs>
                              <m:mc>
                                <m:mcPr>
                                  <m:count m:val="2"/>
                                  <m:mcJc m:val="center"/>
                                </m:mcPr>
                              </m:mc>
                            </m:mcs>
                            <m:ctrlPr>
                              <a:rPr lang="en-US" altLang="ja-JP" b="1" i="1">
                                <a:solidFill>
                                  <a:schemeClr val="tx1"/>
                                </a:solidFill>
                                <a:latin typeface="Cambria Math" panose="02040503050406030204" pitchFamily="18" charset="0"/>
                              </a:rPr>
                            </m:ctrlPr>
                          </m:mPr>
                          <m:mr>
                            <m:e>
                              <m:func>
                                <m:funcPr>
                                  <m:ctrlPr>
                                    <a:rPr lang="en-US" altLang="ja-JP" i="1">
                                      <a:solidFill>
                                        <a:schemeClr val="tx1"/>
                                      </a:solidFill>
                                      <a:latin typeface="Cambria Math" panose="02040503050406030204" pitchFamily="18" charset="0"/>
                                    </a:rPr>
                                  </m:ctrlPr>
                                </m:funcPr>
                                <m:fName>
                                  <m:r>
                                    <m:rPr>
                                      <m:sty m:val="p"/>
                                      <m:brk m:alnAt="7"/>
                                    </m:rPr>
                                    <a:rPr lang="en-US" altLang="ja-JP">
                                      <a:solidFill>
                                        <a:schemeClr val="tx1"/>
                                      </a:solidFill>
                                      <a:latin typeface="Cambria Math"/>
                                    </a:rPr>
                                    <m:t>c</m:t>
                                  </m:r>
                                  <m:r>
                                    <m:rPr>
                                      <m:sty m:val="p"/>
                                    </m:rPr>
                                    <a:rPr lang="en-US" altLang="ja-JP">
                                      <a:solidFill>
                                        <a:schemeClr val="tx1"/>
                                      </a:solidFill>
                                      <a:latin typeface="Cambria Math"/>
                                    </a:rPr>
                                    <m:t>os</m:t>
                                  </m:r>
                                </m:fName>
                                <m:e>
                                  <m:r>
                                    <m:rPr>
                                      <m:brk m:alnAt="7"/>
                                    </m:rPr>
                                    <a:rPr lang="en-US" altLang="ja-JP" i="1">
                                      <a:solidFill>
                                        <a:schemeClr val="tx1"/>
                                      </a:solidFill>
                                      <a:latin typeface="Cambria Math"/>
                                    </a:rPr>
                                    <m:t>𝜃</m:t>
                                  </m:r>
                                </m:e>
                              </m:func>
                            </m:e>
                            <m:e>
                              <m:r>
                                <a:rPr lang="en-US" altLang="ja-JP">
                                  <a:solidFill>
                                    <a:schemeClr val="tx1"/>
                                  </a:solidFill>
                                  <a:latin typeface="Cambria Math"/>
                                </a:rPr>
                                <m:t>−</m:t>
                              </m:r>
                              <m:func>
                                <m:funcPr>
                                  <m:ctrlPr>
                                    <a:rPr lang="en-US" altLang="ja-JP" i="1">
                                      <a:solidFill>
                                        <a:schemeClr val="tx1"/>
                                      </a:solidFill>
                                      <a:latin typeface="Cambria Math" panose="02040503050406030204" pitchFamily="18" charset="0"/>
                                    </a:rPr>
                                  </m:ctrlPr>
                                </m:funcPr>
                                <m:fName>
                                  <m:r>
                                    <m:rPr>
                                      <m:sty m:val="p"/>
                                    </m:rPr>
                                    <a:rPr lang="en-US" altLang="ja-JP">
                                      <a:solidFill>
                                        <a:schemeClr val="tx1"/>
                                      </a:solidFill>
                                      <a:latin typeface="Cambria Math"/>
                                    </a:rPr>
                                    <m:t>sin</m:t>
                                  </m:r>
                                </m:fName>
                                <m:e>
                                  <m:r>
                                    <m:rPr>
                                      <m:brk m:alnAt="7"/>
                                    </m:rPr>
                                    <a:rPr lang="en-US" altLang="ja-JP" i="1">
                                      <a:latin typeface="Cambria Math"/>
                                    </a:rPr>
                                    <m:t>𝜃</m:t>
                                  </m:r>
                                </m:e>
                              </m:func>
                            </m:e>
                          </m:mr>
                          <m:mr>
                            <m:e>
                              <m:func>
                                <m:funcPr>
                                  <m:ctrlPr>
                                    <a:rPr lang="en-US" altLang="ja-JP" i="1">
                                      <a:solidFill>
                                        <a:schemeClr val="tx1"/>
                                      </a:solidFill>
                                      <a:latin typeface="Cambria Math" panose="02040503050406030204" pitchFamily="18" charset="0"/>
                                    </a:rPr>
                                  </m:ctrlPr>
                                </m:funcPr>
                                <m:fName>
                                  <m:r>
                                    <m:rPr>
                                      <m:sty m:val="p"/>
                                    </m:rPr>
                                    <a:rPr lang="en-US" altLang="ja-JP">
                                      <a:solidFill>
                                        <a:schemeClr val="tx1"/>
                                      </a:solidFill>
                                      <a:latin typeface="Cambria Math"/>
                                    </a:rPr>
                                    <m:t>sin</m:t>
                                  </m:r>
                                </m:fName>
                                <m:e>
                                  <m:r>
                                    <m:rPr>
                                      <m:brk m:alnAt="7"/>
                                    </m:rPr>
                                    <a:rPr lang="en-US" altLang="ja-JP" i="1">
                                      <a:latin typeface="Cambria Math"/>
                                    </a:rPr>
                                    <m:t>𝜃</m:t>
                                  </m:r>
                                </m:e>
                              </m:func>
                            </m:e>
                            <m:e>
                              <m:func>
                                <m:funcPr>
                                  <m:ctrlPr>
                                    <a:rPr lang="en-US" altLang="ja-JP" i="1">
                                      <a:solidFill>
                                        <a:schemeClr val="tx1"/>
                                      </a:solidFill>
                                      <a:latin typeface="Cambria Math" panose="02040503050406030204" pitchFamily="18" charset="0"/>
                                    </a:rPr>
                                  </m:ctrlPr>
                                </m:funcPr>
                                <m:fName>
                                  <m:r>
                                    <m:rPr>
                                      <m:sty m:val="p"/>
                                      <m:brk m:alnAt="7"/>
                                    </m:rPr>
                                    <a:rPr lang="en-US" altLang="ja-JP">
                                      <a:solidFill>
                                        <a:schemeClr val="tx1"/>
                                      </a:solidFill>
                                      <a:latin typeface="Cambria Math"/>
                                    </a:rPr>
                                    <m:t>c</m:t>
                                  </m:r>
                                  <m:r>
                                    <m:rPr>
                                      <m:sty m:val="p"/>
                                    </m:rPr>
                                    <a:rPr lang="en-US" altLang="ja-JP">
                                      <a:solidFill>
                                        <a:schemeClr val="tx1"/>
                                      </a:solidFill>
                                      <a:latin typeface="Cambria Math"/>
                                    </a:rPr>
                                    <m:t>os</m:t>
                                  </m:r>
                                </m:fName>
                                <m:e>
                                  <m:r>
                                    <m:rPr>
                                      <m:brk m:alnAt="7"/>
                                    </m:rPr>
                                    <a:rPr lang="en-US" altLang="ja-JP" i="1">
                                      <a:solidFill>
                                        <a:schemeClr val="tx1"/>
                                      </a:solidFill>
                                      <a:latin typeface="Cambria Math"/>
                                    </a:rPr>
                                    <m:t>𝜃</m:t>
                                  </m:r>
                                </m:e>
                              </m:func>
                            </m:e>
                          </m:mr>
                        </m:m>
                      </m:e>
                    </m:d>
                    <m:d>
                      <m:dPr>
                        <m:ctrlPr>
                          <a:rPr lang="en-US" altLang="ja-JP" b="1" i="1">
                            <a:solidFill>
                              <a:schemeClr val="tx1"/>
                            </a:solidFill>
                            <a:latin typeface="Cambria Math" panose="02040503050406030204" pitchFamily="18" charset="0"/>
                          </a:rPr>
                        </m:ctrlPr>
                      </m:dPr>
                      <m:e>
                        <m:m>
                          <m:mPr>
                            <m:mcs>
                              <m:mc>
                                <m:mcPr>
                                  <m:count m:val="2"/>
                                  <m:mcJc m:val="center"/>
                                </m:mcPr>
                              </m:mc>
                            </m:mcs>
                            <m:ctrlPr>
                              <a:rPr lang="en-US" altLang="ja-JP" b="1" i="1">
                                <a:solidFill>
                                  <a:schemeClr val="tx1"/>
                                </a:solidFill>
                                <a:latin typeface="Cambria Math" panose="02040503050406030204" pitchFamily="18" charset="0"/>
                              </a:rPr>
                            </m:ctrlPr>
                          </m:mPr>
                          <m:mr>
                            <m:e>
                              <m:r>
                                <a:rPr lang="en-US" altLang="ja-JP" i="1">
                                  <a:solidFill>
                                    <a:schemeClr val="tx1"/>
                                  </a:solidFill>
                                  <a:latin typeface="Cambria Math"/>
                                </a:rPr>
                                <m:t>𝑠</m:t>
                              </m:r>
                            </m:e>
                            <m:e>
                              <m:r>
                                <a:rPr lang="en-US" altLang="ja-JP" i="1">
                                  <a:solidFill>
                                    <a:schemeClr val="tx1"/>
                                  </a:solidFill>
                                  <a:latin typeface="Cambria Math"/>
                                </a:rPr>
                                <m:t>0</m:t>
                              </m:r>
                            </m:e>
                          </m:mr>
                          <m:mr>
                            <m:e>
                              <m:r>
                                <a:rPr lang="en-US" altLang="ja-JP" i="1">
                                  <a:solidFill>
                                    <a:schemeClr val="tx1"/>
                                  </a:solidFill>
                                  <a:latin typeface="Cambria Math"/>
                                </a:rPr>
                                <m:t>0</m:t>
                              </m:r>
                            </m:e>
                            <m:e>
                              <m:r>
                                <a:rPr lang="en-US" altLang="ja-JP" i="1">
                                  <a:solidFill>
                                    <a:schemeClr val="tx1"/>
                                  </a:solidFill>
                                  <a:latin typeface="Cambria Math"/>
                                </a:rPr>
                                <m:t>1</m:t>
                              </m:r>
                            </m:e>
                          </m:mr>
                        </m:m>
                      </m:e>
                    </m:d>
                    <m:d>
                      <m:dPr>
                        <m:ctrlPr>
                          <a:rPr lang="en-US" altLang="ja-JP" b="1" i="1">
                            <a:solidFill>
                              <a:schemeClr val="tx1"/>
                            </a:solidFill>
                            <a:latin typeface="Cambria Math" panose="02040503050406030204" pitchFamily="18" charset="0"/>
                          </a:rPr>
                        </m:ctrlPr>
                      </m:dPr>
                      <m:e>
                        <m:m>
                          <m:mPr>
                            <m:mcs>
                              <m:mc>
                                <m:mcPr>
                                  <m:count m:val="2"/>
                                  <m:mcJc m:val="center"/>
                                </m:mcPr>
                              </m:mc>
                            </m:mcs>
                            <m:ctrlPr>
                              <a:rPr lang="en-US" altLang="ja-JP" b="1" i="1">
                                <a:solidFill>
                                  <a:schemeClr val="tx1"/>
                                </a:solidFill>
                                <a:latin typeface="Cambria Math" panose="02040503050406030204" pitchFamily="18" charset="0"/>
                              </a:rPr>
                            </m:ctrlPr>
                          </m:mPr>
                          <m:mr>
                            <m:e>
                              <m:func>
                                <m:funcPr>
                                  <m:ctrlPr>
                                    <a:rPr lang="en-US" altLang="ja-JP" i="1">
                                      <a:solidFill>
                                        <a:schemeClr val="tx1"/>
                                      </a:solidFill>
                                      <a:latin typeface="Cambria Math" panose="02040503050406030204" pitchFamily="18" charset="0"/>
                                    </a:rPr>
                                  </m:ctrlPr>
                                </m:funcPr>
                                <m:fName>
                                  <m:r>
                                    <m:rPr>
                                      <m:sty m:val="p"/>
                                      <m:brk m:alnAt="7"/>
                                    </m:rPr>
                                    <a:rPr lang="en-US" altLang="ja-JP">
                                      <a:solidFill>
                                        <a:schemeClr val="tx1"/>
                                      </a:solidFill>
                                      <a:latin typeface="Cambria Math"/>
                                    </a:rPr>
                                    <m:t>c</m:t>
                                  </m:r>
                                  <m:r>
                                    <m:rPr>
                                      <m:sty m:val="p"/>
                                    </m:rPr>
                                    <a:rPr lang="en-US" altLang="ja-JP">
                                      <a:solidFill>
                                        <a:schemeClr val="tx1"/>
                                      </a:solidFill>
                                      <a:latin typeface="Cambria Math"/>
                                    </a:rPr>
                                    <m:t>os</m:t>
                                  </m:r>
                                </m:fName>
                                <m:e>
                                  <m:r>
                                    <a:rPr lang="en-US" altLang="ja-JP" b="0" i="1" smtClean="0">
                                      <a:solidFill>
                                        <a:schemeClr val="tx1"/>
                                      </a:solidFill>
                                      <a:latin typeface="Cambria Math" panose="02040503050406030204" pitchFamily="18" charset="0"/>
                                    </a:rPr>
                                    <m:t>−</m:t>
                                  </m:r>
                                  <m:r>
                                    <m:rPr>
                                      <m:brk m:alnAt="7"/>
                                    </m:rPr>
                                    <a:rPr lang="en-US" altLang="ja-JP" i="1">
                                      <a:solidFill>
                                        <a:schemeClr val="tx1"/>
                                      </a:solidFill>
                                      <a:latin typeface="Cambria Math"/>
                                    </a:rPr>
                                    <m:t>𝜃</m:t>
                                  </m:r>
                                </m:e>
                              </m:func>
                            </m:e>
                            <m:e>
                              <m:r>
                                <a:rPr lang="en-US" altLang="ja-JP">
                                  <a:solidFill>
                                    <a:schemeClr val="tx1"/>
                                  </a:solidFill>
                                  <a:latin typeface="Cambria Math"/>
                                </a:rPr>
                                <m:t>−</m:t>
                              </m:r>
                              <m:func>
                                <m:funcPr>
                                  <m:ctrlPr>
                                    <a:rPr lang="en-US" altLang="ja-JP" i="1">
                                      <a:solidFill>
                                        <a:schemeClr val="tx1"/>
                                      </a:solidFill>
                                      <a:latin typeface="Cambria Math" panose="02040503050406030204" pitchFamily="18" charset="0"/>
                                    </a:rPr>
                                  </m:ctrlPr>
                                </m:funcPr>
                                <m:fName>
                                  <m:r>
                                    <m:rPr>
                                      <m:sty m:val="p"/>
                                    </m:rPr>
                                    <a:rPr lang="en-US" altLang="ja-JP">
                                      <a:solidFill>
                                        <a:schemeClr val="tx1"/>
                                      </a:solidFill>
                                      <a:latin typeface="Cambria Math"/>
                                    </a:rPr>
                                    <m:t>sin</m:t>
                                  </m:r>
                                </m:fName>
                                <m:e>
                                  <m:r>
                                    <a:rPr lang="en-US" altLang="ja-JP" i="1">
                                      <a:latin typeface="Cambria Math" panose="02040503050406030204" pitchFamily="18" charset="0"/>
                                    </a:rPr>
                                    <m:t>−</m:t>
                                  </m:r>
                                  <m:r>
                                    <m:rPr>
                                      <m:brk m:alnAt="7"/>
                                    </m:rPr>
                                    <a:rPr lang="en-US" altLang="ja-JP" i="1">
                                      <a:solidFill>
                                        <a:schemeClr val="tx1"/>
                                      </a:solidFill>
                                      <a:latin typeface="Cambria Math"/>
                                    </a:rPr>
                                    <m:t>𝜃</m:t>
                                  </m:r>
                                </m:e>
                              </m:func>
                            </m:e>
                          </m:mr>
                          <m:mr>
                            <m:e>
                              <m:func>
                                <m:funcPr>
                                  <m:ctrlPr>
                                    <a:rPr lang="en-US" altLang="ja-JP" i="1">
                                      <a:solidFill>
                                        <a:schemeClr val="tx1"/>
                                      </a:solidFill>
                                      <a:latin typeface="Cambria Math" panose="02040503050406030204" pitchFamily="18" charset="0"/>
                                    </a:rPr>
                                  </m:ctrlPr>
                                </m:funcPr>
                                <m:fName>
                                  <m:r>
                                    <m:rPr>
                                      <m:sty m:val="p"/>
                                    </m:rPr>
                                    <a:rPr lang="en-US" altLang="ja-JP">
                                      <a:solidFill>
                                        <a:schemeClr val="tx1"/>
                                      </a:solidFill>
                                      <a:latin typeface="Cambria Math"/>
                                    </a:rPr>
                                    <m:t>sin</m:t>
                                  </m:r>
                                </m:fName>
                                <m:e>
                                  <m:r>
                                    <a:rPr lang="en-US" altLang="ja-JP" i="1">
                                      <a:latin typeface="Cambria Math" panose="02040503050406030204" pitchFamily="18" charset="0"/>
                                    </a:rPr>
                                    <m:t>−</m:t>
                                  </m:r>
                                  <m:r>
                                    <m:rPr>
                                      <m:brk m:alnAt="7"/>
                                    </m:rPr>
                                    <a:rPr lang="en-US" altLang="ja-JP" i="1">
                                      <a:solidFill>
                                        <a:schemeClr val="tx1"/>
                                      </a:solidFill>
                                      <a:latin typeface="Cambria Math"/>
                                    </a:rPr>
                                    <m:t>𝜃</m:t>
                                  </m:r>
                                </m:e>
                              </m:func>
                            </m:e>
                            <m:e>
                              <m:func>
                                <m:funcPr>
                                  <m:ctrlPr>
                                    <a:rPr lang="en-US" altLang="ja-JP" i="1">
                                      <a:solidFill>
                                        <a:schemeClr val="tx1"/>
                                      </a:solidFill>
                                      <a:latin typeface="Cambria Math" panose="02040503050406030204" pitchFamily="18" charset="0"/>
                                    </a:rPr>
                                  </m:ctrlPr>
                                </m:funcPr>
                                <m:fName>
                                  <m:r>
                                    <m:rPr>
                                      <m:sty m:val="p"/>
                                      <m:brk m:alnAt="7"/>
                                    </m:rPr>
                                    <a:rPr lang="en-US" altLang="ja-JP">
                                      <a:solidFill>
                                        <a:schemeClr val="tx1"/>
                                      </a:solidFill>
                                      <a:latin typeface="Cambria Math"/>
                                    </a:rPr>
                                    <m:t>c</m:t>
                                  </m:r>
                                  <m:r>
                                    <m:rPr>
                                      <m:sty m:val="p"/>
                                    </m:rPr>
                                    <a:rPr lang="en-US" altLang="ja-JP">
                                      <a:solidFill>
                                        <a:schemeClr val="tx1"/>
                                      </a:solidFill>
                                      <a:latin typeface="Cambria Math"/>
                                    </a:rPr>
                                    <m:t>os</m:t>
                                  </m:r>
                                </m:fName>
                                <m:e>
                                  <m:r>
                                    <a:rPr lang="en-US" altLang="ja-JP" i="1">
                                      <a:latin typeface="Cambria Math" panose="02040503050406030204" pitchFamily="18" charset="0"/>
                                    </a:rPr>
                                    <m:t>−</m:t>
                                  </m:r>
                                  <m:r>
                                    <m:rPr>
                                      <m:brk m:alnAt="7"/>
                                    </m:rPr>
                                    <a:rPr lang="en-US" altLang="ja-JP" i="1">
                                      <a:solidFill>
                                        <a:schemeClr val="tx1"/>
                                      </a:solidFill>
                                      <a:latin typeface="Cambria Math"/>
                                    </a:rPr>
                                    <m:t>𝜃</m:t>
                                  </m:r>
                                </m:e>
                              </m:func>
                            </m:e>
                          </m:mr>
                        </m:m>
                      </m:e>
                    </m:d>
                    <m:d>
                      <m:dPr>
                        <m:ctrlPr>
                          <a:rPr lang="en-US" altLang="ja-JP" b="1" i="1">
                            <a:latin typeface="Cambria Math" panose="02040503050406030204" pitchFamily="18" charset="0"/>
                          </a:rPr>
                        </m:ctrlPr>
                      </m:dPr>
                      <m:e>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r>
                          <a:rPr lang="en-US" altLang="ja-JP" b="1">
                            <a:latin typeface="Cambria Math"/>
                          </a:rPr>
                          <m:t>−</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𝑐</m:t>
                                      </m:r>
                                    </m:e>
                                    <m:sub>
                                      <m:r>
                                        <m:rPr>
                                          <m:brk m:alnAt="7"/>
                                        </m:rPr>
                                        <a:rPr lang="en-US" altLang="ja-JP" i="1">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𝑦</m:t>
                                      </m:r>
                                    </m:sub>
                                  </m:sSub>
                                </m:e>
                              </m:mr>
                            </m:m>
                          </m:e>
                        </m:d>
                      </m:e>
                    </m:d>
                    <m:r>
                      <a:rPr lang="en-US" altLang="ja-JP" b="1" i="1">
                        <a:latin typeface="Cambria Math"/>
                      </a:rPr>
                      <m:t>+</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𝑐</m:t>
                                  </m:r>
                                </m:e>
                                <m:sub>
                                  <m:r>
                                    <m:rPr>
                                      <m:brk m:alnAt="7"/>
                                    </m:rPr>
                                    <a:rPr lang="en-US" altLang="ja-JP" i="1">
                                      <a:latin typeface="Cambria Math" panose="02040503050406030204" pitchFamily="18" charset="0"/>
                                    </a:rPr>
                                    <m:t>𝑥</m:t>
                                  </m:r>
                                </m:sub>
                              </m:sSub>
                            </m:e>
                          </m:mr>
                          <m:mr>
                            <m:e>
                              <m:sSub>
                                <m:sSubPr>
                                  <m:ctrlPr>
                                    <a:rPr lang="en-US" altLang="ja-JP" i="1">
                                      <a:latin typeface="Cambria Math" panose="02040503050406030204" pitchFamily="18" charset="0"/>
                                    </a:rPr>
                                  </m:ctrlPr>
                                </m:sSubPr>
                                <m:e>
                                  <m:r>
                                    <a:rPr lang="en-US" altLang="ja-JP" i="1">
                                      <a:latin typeface="Cambria Math" panose="02040503050406030204" pitchFamily="18" charset="0"/>
                                    </a:rPr>
                                    <m:t>𝑐</m:t>
                                  </m:r>
                                </m:e>
                                <m:sub>
                                  <m:r>
                                    <a:rPr lang="en-US" altLang="ja-JP" i="1">
                                      <a:latin typeface="Cambria Math" panose="02040503050406030204" pitchFamily="18" charset="0"/>
                                    </a:rPr>
                                    <m:t>𝑦</m:t>
                                  </m:r>
                                </m:sub>
                              </m:sSub>
                            </m:e>
                          </m:mr>
                        </m:m>
                      </m:e>
                    </m:d>
                  </m:oMath>
                </a14:m>
                <a:r>
                  <a:rPr lang="ja-JP" altLang="en-US"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2" name="正方形/長方形 21"/>
              <p:cNvSpPr>
                <a:spLocks noRot="1" noChangeAspect="1" noMove="1" noResize="1" noEditPoints="1" noAdjustHandles="1" noChangeArrowheads="1" noChangeShapeType="1" noTextEdit="1"/>
              </p:cNvSpPr>
              <p:nvPr/>
            </p:nvSpPr>
            <p:spPr>
              <a:xfrm>
                <a:off x="3811028" y="2167958"/>
                <a:ext cx="7201638" cy="714683"/>
              </a:xfrm>
              <a:prstGeom prst="rect">
                <a:avLst/>
              </a:prstGeom>
              <a:blipFill rotWithShape="0">
                <a:blip r:embed="rId3"/>
                <a:stretch>
                  <a:fillRect/>
                </a:stretch>
              </a:blipFill>
            </p:spPr>
            <p:txBody>
              <a:bodyPr/>
              <a:lstStyle/>
              <a:p>
                <a:r>
                  <a:rPr lang="ja-JP" altLang="en-US">
                    <a:noFill/>
                  </a:rPr>
                  <a:t> </a:t>
                </a:r>
              </a:p>
            </p:txBody>
          </p:sp>
        </mc:Fallback>
      </mc:AlternateContent>
      <p:sp>
        <p:nvSpPr>
          <p:cNvPr id="23" name="正方形/長方形 22"/>
          <p:cNvSpPr/>
          <p:nvPr/>
        </p:nvSpPr>
        <p:spPr>
          <a:xfrm>
            <a:off x="3721544" y="1868923"/>
            <a:ext cx="2651688" cy="400110"/>
          </a:xfrm>
          <a:prstGeom prst="rect">
            <a:avLst/>
          </a:prstGeom>
        </p:spPr>
        <p:txBody>
          <a:bodyPr wrap="none">
            <a:spAutoFit/>
          </a:bodyPr>
          <a:lstStyle/>
          <a:p>
            <a:r>
              <a:rPr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通常の</a:t>
            </a:r>
            <a:r>
              <a:rPr lang="en-US" altLang="ja-JP" sz="2000" u="sng"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次元座標表現</a:t>
            </a:r>
            <a:endParaRPr lang="ja-JP" altLang="en-US" sz="2000" u="sng"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4" name="正方形/長方形 23"/>
              <p:cNvSpPr/>
              <p:nvPr/>
            </p:nvSpPr>
            <p:spPr>
              <a:xfrm>
                <a:off x="3811028" y="3421598"/>
                <a:ext cx="3357266" cy="338554"/>
              </a:xfrm>
              <a:prstGeom prst="rect">
                <a:avLst/>
              </a:prstGeom>
              <a:solidFill>
                <a:schemeClr val="accent6">
                  <a:lumMod val="20000"/>
                  <a:lumOff val="80000"/>
                </a:schemeClr>
              </a:solid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1600" b="1" i="1" smtClean="0">
                              <a:solidFill>
                                <a:schemeClr val="tx1"/>
                              </a:solidFill>
                              <a:latin typeface="Cambria Math" panose="02040503050406030204" pitchFamily="18" charset="0"/>
                            </a:rPr>
                          </m:ctrlPr>
                        </m:sSupPr>
                        <m:e>
                          <m:r>
                            <a:rPr lang="en-US" altLang="ja-JP" sz="1600" b="1" smtClean="0">
                              <a:solidFill>
                                <a:schemeClr val="tx1"/>
                              </a:solidFill>
                              <a:latin typeface="Cambria Math"/>
                            </a:rPr>
                            <m:t>𝐯</m:t>
                          </m:r>
                        </m:e>
                        <m:sup>
                          <m:r>
                            <a:rPr lang="en-US" altLang="ja-JP" sz="1600" b="1" i="1" smtClean="0">
                              <a:solidFill>
                                <a:schemeClr val="tx1"/>
                              </a:solidFill>
                              <a:latin typeface="Cambria Math"/>
                            </a:rPr>
                            <m:t>′</m:t>
                          </m:r>
                        </m:sup>
                      </m:sSup>
                      <m:r>
                        <a:rPr lang="en-US" altLang="ja-JP" sz="1600" b="1" smtClean="0">
                          <a:solidFill>
                            <a:schemeClr val="tx1"/>
                          </a:solidFill>
                          <a:latin typeface="Cambria Math"/>
                        </a:rPr>
                        <m:t>=</m:t>
                      </m:r>
                      <m:r>
                        <a:rPr lang="en-US" altLang="ja-JP" sz="1600" b="1">
                          <a:latin typeface="Cambria Math"/>
                        </a:rPr>
                        <m:t>𝐓</m:t>
                      </m:r>
                      <m:r>
                        <a:rPr lang="en-US" altLang="ja-JP" sz="1600" b="1">
                          <a:latin typeface="Cambria Math"/>
                        </a:rPr>
                        <m:t>(</m:t>
                      </m:r>
                      <m:r>
                        <a:rPr lang="en-US" altLang="ja-JP" sz="1600" b="1">
                          <a:latin typeface="Cambria Math"/>
                        </a:rPr>
                        <m:t>𝐜</m:t>
                      </m:r>
                      <m:r>
                        <a:rPr lang="en-US" altLang="ja-JP" sz="1600" b="1">
                          <a:latin typeface="Cambria Math"/>
                        </a:rPr>
                        <m:t>)</m:t>
                      </m:r>
                      <m:r>
                        <a:rPr lang="en-US" altLang="ja-JP" sz="1600" b="1">
                          <a:latin typeface="Cambria Math"/>
                        </a:rPr>
                        <m:t>𝐑</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𝜃</m:t>
                          </m:r>
                        </m:e>
                      </m:d>
                      <m:r>
                        <a:rPr lang="en-US" altLang="ja-JP" sz="1600" b="1" i="0" smtClean="0">
                          <a:latin typeface="Cambria Math"/>
                        </a:rPr>
                        <m:t>𝐒</m:t>
                      </m:r>
                      <m:r>
                        <a:rPr lang="en-US" altLang="ja-JP" sz="1600" b="1">
                          <a:latin typeface="Cambria Math"/>
                        </a:rPr>
                        <m:t>(</m:t>
                      </m:r>
                      <m:r>
                        <a:rPr lang="en-US" altLang="ja-JP" sz="1600" b="0" i="1" smtClean="0">
                          <a:latin typeface="Cambria Math"/>
                        </a:rPr>
                        <m:t>𝑠</m:t>
                      </m:r>
                      <m:r>
                        <a:rPr lang="en-US" altLang="ja-JP" sz="1600" b="0" i="1" smtClean="0">
                          <a:latin typeface="Cambria Math"/>
                        </a:rPr>
                        <m:t>,1</m:t>
                      </m:r>
                      <m:r>
                        <a:rPr lang="en-US" altLang="ja-JP" sz="1600" b="1">
                          <a:latin typeface="Cambria Math"/>
                        </a:rPr>
                        <m:t>)</m:t>
                      </m:r>
                      <m:r>
                        <a:rPr lang="en-US" altLang="ja-JP" sz="1600" b="1" i="0" smtClean="0">
                          <a:latin typeface="Cambria Math"/>
                        </a:rPr>
                        <m:t>𝐑</m:t>
                      </m:r>
                      <m:r>
                        <a:rPr lang="en-US" altLang="ja-JP" sz="1600" b="1">
                          <a:latin typeface="Cambria Math"/>
                        </a:rPr>
                        <m:t>(</m:t>
                      </m:r>
                      <m:r>
                        <a:rPr lang="en-US" altLang="ja-JP" sz="1600" b="0" i="1" smtClean="0">
                          <a:latin typeface="Cambria Math" panose="02040503050406030204" pitchFamily="18" charset="0"/>
                        </a:rPr>
                        <m:t>−</m:t>
                      </m:r>
                      <m:r>
                        <a:rPr lang="en-US" altLang="ja-JP" sz="1600" b="0" i="1" smtClean="0">
                          <a:latin typeface="Cambria Math"/>
                        </a:rPr>
                        <m:t>𝜃</m:t>
                      </m:r>
                      <m:r>
                        <a:rPr lang="en-US" altLang="ja-JP" sz="1600" b="1">
                          <a:latin typeface="Cambria Math"/>
                        </a:rPr>
                        <m:t>)</m:t>
                      </m:r>
                      <m:r>
                        <a:rPr lang="en-US" altLang="ja-JP" sz="1600" b="1" i="0" smtClean="0">
                          <a:solidFill>
                            <a:schemeClr val="tx1"/>
                          </a:solidFill>
                          <a:latin typeface="Cambria Math"/>
                        </a:rPr>
                        <m:t>𝐓</m:t>
                      </m:r>
                      <m:r>
                        <a:rPr lang="en-US" altLang="ja-JP" sz="1600" b="1" i="0" smtClean="0">
                          <a:solidFill>
                            <a:schemeClr val="tx1"/>
                          </a:solidFill>
                          <a:latin typeface="Cambria Math"/>
                        </a:rPr>
                        <m:t>(−</m:t>
                      </m:r>
                      <m:r>
                        <a:rPr lang="en-US" altLang="ja-JP" sz="1600" b="1" i="0" smtClean="0">
                          <a:solidFill>
                            <a:schemeClr val="tx1"/>
                          </a:solidFill>
                          <a:latin typeface="Cambria Math"/>
                        </a:rPr>
                        <m:t>𝐜</m:t>
                      </m:r>
                      <m:r>
                        <a:rPr lang="en-US" altLang="ja-JP" sz="1600" b="1" i="0" smtClean="0">
                          <a:solidFill>
                            <a:schemeClr val="tx1"/>
                          </a:solidFill>
                          <a:latin typeface="Cambria Math"/>
                        </a:rPr>
                        <m:t>)</m:t>
                      </m:r>
                      <m:r>
                        <a:rPr lang="en-US" altLang="ja-JP" sz="1600" b="1">
                          <a:latin typeface="Cambria Math"/>
                        </a:rPr>
                        <m:t>𝐯</m:t>
                      </m:r>
                    </m:oMath>
                  </m:oMathPara>
                </a14:m>
                <a:endParaRPr lang="ja-JP" altLang="en-US" sz="12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4" name="正方形/長方形 23"/>
              <p:cNvSpPr>
                <a:spLocks noRot="1" noChangeAspect="1" noMove="1" noResize="1" noEditPoints="1" noAdjustHandles="1" noChangeArrowheads="1" noChangeShapeType="1" noTextEdit="1"/>
              </p:cNvSpPr>
              <p:nvPr/>
            </p:nvSpPr>
            <p:spPr>
              <a:xfrm>
                <a:off x="3811028" y="3421598"/>
                <a:ext cx="3357266" cy="338554"/>
              </a:xfrm>
              <a:prstGeom prst="rect">
                <a:avLst/>
              </a:prstGeom>
              <a:blipFill rotWithShape="0">
                <a:blip r:embed="rId4"/>
                <a:stretch>
                  <a:fillRect b="-5357"/>
                </a:stretch>
              </a:blipFill>
            </p:spPr>
            <p:txBody>
              <a:bodyPr/>
              <a:lstStyle/>
              <a:p>
                <a:r>
                  <a:rPr lang="ja-JP" altLang="en-US">
                    <a:noFill/>
                  </a:rPr>
                  <a:t> </a:t>
                </a:r>
              </a:p>
            </p:txBody>
          </p:sp>
        </mc:Fallback>
      </mc:AlternateContent>
      <p:sp>
        <p:nvSpPr>
          <p:cNvPr id="25" name="正方形/長方形 24"/>
          <p:cNvSpPr/>
          <p:nvPr/>
        </p:nvSpPr>
        <p:spPr>
          <a:xfrm>
            <a:off x="3721544" y="3116450"/>
            <a:ext cx="1980029" cy="400110"/>
          </a:xfrm>
          <a:prstGeom prst="rect">
            <a:avLst/>
          </a:prstGeom>
        </p:spPr>
        <p:txBody>
          <a:bodyPr wrap="none">
            <a:spAutoFit/>
          </a:bodyPr>
          <a:lstStyle/>
          <a:p>
            <a:r>
              <a:rPr lang="ja-JP" altLang="en-US" sz="2000" u="sng" dirty="0">
                <a:latin typeface="メイリオ" panose="020B0604030504040204" pitchFamily="50" charset="-128"/>
                <a:ea typeface="メイリオ" panose="020B0604030504040204" pitchFamily="50" charset="-128"/>
                <a:cs typeface="メイリオ" panose="020B0604030504040204" pitchFamily="50" charset="-128"/>
              </a:rPr>
              <a:t>同次</a:t>
            </a:r>
            <a:r>
              <a:rPr lang="ja-JP" altLang="en-US" sz="2000" u="sng" dirty="0" smtClean="0">
                <a:latin typeface="メイリオ" panose="020B0604030504040204" pitchFamily="50" charset="-128"/>
                <a:ea typeface="メイリオ" panose="020B0604030504040204" pitchFamily="50" charset="-128"/>
                <a:cs typeface="メイリオ" panose="020B0604030504040204" pitchFamily="50" charset="-128"/>
              </a:rPr>
              <a:t>座標系表現</a:t>
            </a:r>
            <a:endParaRPr lang="ja-JP" altLang="en-US" sz="2000" u="sng"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正方形/長方形 25"/>
              <p:cNvSpPr/>
              <p:nvPr/>
            </p:nvSpPr>
            <p:spPr>
              <a:xfrm>
                <a:off x="3789992" y="3751437"/>
                <a:ext cx="6865213" cy="1155253"/>
              </a:xfrm>
              <a:prstGeom prst="rect">
                <a:avLst/>
              </a:prstGeom>
              <a:noFill/>
            </p:spPr>
            <p:txBody>
              <a:bodyPr wrap="none">
                <a:spAutoFit/>
              </a:bodyPr>
              <a:lstStyle/>
              <a:p>
                <a:pPr>
                  <a:spcBef>
                    <a:spcPts val="600"/>
                  </a:spcBef>
                  <a:spcAft>
                    <a:spcPts val="600"/>
                  </a:spcAft>
                </a:pPr>
                <a14:m>
                  <m:oMath xmlns:m="http://schemas.openxmlformats.org/officeDocument/2006/math">
                    <m:r>
                      <a:rPr lang="en-US" altLang="ja-JP" sz="1400" b="1" i="0" smtClean="0">
                        <a:latin typeface="Cambria Math"/>
                      </a:rPr>
                      <m:t>𝐓</m:t>
                    </m:r>
                    <m:d>
                      <m:dPr>
                        <m:ctrlPr>
                          <a:rPr lang="en-US" altLang="ja-JP" sz="1400" b="1" i="1" smtClean="0">
                            <a:latin typeface="Cambria Math" panose="02040503050406030204" pitchFamily="18" charset="0"/>
                          </a:rPr>
                        </m:ctrlPr>
                      </m:dPr>
                      <m:e>
                        <m:r>
                          <a:rPr lang="en-US" altLang="ja-JP" sz="1400" b="1" i="0" smtClean="0">
                            <a:latin typeface="Cambria Math"/>
                          </a:rPr>
                          <m:t>𝐜</m:t>
                        </m:r>
                      </m:e>
                    </m:d>
                    <m:r>
                      <a:rPr lang="en-US" altLang="ja-JP" sz="1400" b="1" i="0" smtClean="0">
                        <a:latin typeface="Cambria Math"/>
                      </a:rPr>
                      <m:t>=</m:t>
                    </m:r>
                    <m:d>
                      <m:dPr>
                        <m:ctrlPr>
                          <a:rPr lang="en-US" altLang="ja-JP" sz="1400" b="1"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a:rPr>
                                <m:t>1</m:t>
                              </m:r>
                            </m:e>
                            <m:e>
                              <m:r>
                                <a:rPr lang="en-US" altLang="ja-JP" sz="1400" b="0" i="1" smtClean="0">
                                  <a:latin typeface="Cambria Math"/>
                                </a:rPr>
                                <m:t>0</m:t>
                              </m:r>
                            </m:e>
                            <m:e>
                              <m:sSub>
                                <m:sSubPr>
                                  <m:ctrlPr>
                                    <a:rPr lang="en-US" altLang="ja-JP" sz="1400" i="1" smtClean="0">
                                      <a:latin typeface="Cambria Math" panose="02040503050406030204" pitchFamily="18" charset="0"/>
                                    </a:rPr>
                                  </m:ctrlPr>
                                </m:sSubPr>
                                <m:e>
                                  <m:r>
                                    <a:rPr lang="en-US" altLang="ja-JP" sz="1400" b="0" i="1" smtClean="0">
                                      <a:latin typeface="Cambria Math"/>
                                    </a:rPr>
                                    <m:t>𝑐</m:t>
                                  </m:r>
                                </m:e>
                                <m:sub>
                                  <m:r>
                                    <a:rPr lang="en-US" altLang="ja-JP" sz="1400" b="0" i="1" smtClean="0">
                                      <a:latin typeface="Cambria Math"/>
                                    </a:rPr>
                                    <m:t>𝑥</m:t>
                                  </m:r>
                                </m:sub>
                              </m:sSub>
                            </m:e>
                          </m:mr>
                          <m:mr>
                            <m:e>
                              <m:r>
                                <a:rPr lang="en-US" altLang="ja-JP" sz="1400" b="0" i="1" smtClean="0">
                                  <a:latin typeface="Cambria Math"/>
                                </a:rPr>
                                <m:t>0</m:t>
                              </m:r>
                            </m:e>
                            <m:e>
                              <m:r>
                                <a:rPr lang="en-US" altLang="ja-JP" sz="1400" b="0" i="1" smtClean="0">
                                  <a:latin typeface="Cambria Math"/>
                                </a:rPr>
                                <m:t>1</m:t>
                              </m:r>
                            </m:e>
                            <m:e>
                              <m:sSub>
                                <m:sSubPr>
                                  <m:ctrlPr>
                                    <a:rPr lang="en-US" altLang="ja-JP" sz="1400" i="1" smtClean="0">
                                      <a:latin typeface="Cambria Math" panose="02040503050406030204" pitchFamily="18" charset="0"/>
                                    </a:rPr>
                                  </m:ctrlPr>
                                </m:sSubPr>
                                <m:e>
                                  <m:r>
                                    <a:rPr lang="en-US" altLang="ja-JP" sz="1400" b="0" i="1" smtClean="0">
                                      <a:latin typeface="Cambria Math"/>
                                    </a:rPr>
                                    <m:t>𝑐</m:t>
                                  </m:r>
                                </m:e>
                                <m:sub>
                                  <m:r>
                                    <a:rPr lang="en-US" altLang="ja-JP" sz="1400" b="0" i="1" smtClean="0">
                                      <a:latin typeface="Cambria Math"/>
                                    </a:rPr>
                                    <m:t>𝑦</m:t>
                                  </m:r>
                                </m:sub>
                              </m:sSub>
                            </m:e>
                          </m:mr>
                          <m:mr>
                            <m:e>
                              <m:r>
                                <a:rPr lang="en-US" altLang="ja-JP" sz="1400" b="0" i="1" smtClean="0">
                                  <a:latin typeface="Cambria Math"/>
                                </a:rPr>
                                <m:t>0</m:t>
                              </m:r>
                            </m:e>
                            <m:e>
                              <m:r>
                                <a:rPr lang="en-US" altLang="ja-JP" sz="1400" b="0" i="1" smtClean="0">
                                  <a:latin typeface="Cambria Math"/>
                                </a:rPr>
                                <m:t>0</m:t>
                              </m:r>
                            </m:e>
                            <m:e>
                              <m:r>
                                <a:rPr lang="en-US" altLang="ja-JP" sz="1400" b="0" i="1" smtClean="0">
                                  <a:latin typeface="Cambria Math"/>
                                </a:rPr>
                                <m:t>1</m:t>
                              </m:r>
                            </m:e>
                          </m:mr>
                        </m:m>
                      </m:e>
                    </m:d>
                    <m:r>
                      <a:rPr lang="en-US" altLang="ja-JP" sz="1400" b="1" i="1" smtClean="0">
                        <a:latin typeface="Cambria Math"/>
                      </a:rPr>
                      <m:t>,</m:t>
                    </m:r>
                    <m:r>
                      <a:rPr lang="en-US" altLang="ja-JP" sz="1400" b="1" i="0" smtClean="0">
                        <a:latin typeface="Cambria Math"/>
                      </a:rPr>
                      <m:t>  </m:t>
                    </m:r>
                    <m:r>
                      <a:rPr lang="en-US" altLang="ja-JP" sz="1400" b="1" i="0" smtClean="0">
                        <a:latin typeface="Cambria Math"/>
                      </a:rPr>
                      <m:t>𝐑</m:t>
                    </m:r>
                    <m:d>
                      <m:dPr>
                        <m:ctrlPr>
                          <a:rPr lang="en-US" altLang="ja-JP" sz="1400" b="1" i="1">
                            <a:latin typeface="Cambria Math" panose="02040503050406030204" pitchFamily="18" charset="0"/>
                          </a:rPr>
                        </m:ctrlPr>
                      </m:dPr>
                      <m:e>
                        <m:r>
                          <a:rPr lang="en-US" altLang="ja-JP" sz="1400" b="0" i="1" smtClean="0">
                            <a:latin typeface="Cambria Math"/>
                          </a:rPr>
                          <m:t>𝜃</m:t>
                        </m:r>
                      </m:e>
                    </m:d>
                    <m:r>
                      <a:rPr lang="en-US" altLang="ja-JP" sz="1400" b="1">
                        <a:latin typeface="Cambria Math"/>
                      </a:rPr>
                      <m:t>=</m:t>
                    </m:r>
                    <m:d>
                      <m:dPr>
                        <m:ctrlPr>
                          <a:rPr lang="en-US" altLang="ja-JP" sz="1400" b="1" i="1">
                            <a:latin typeface="Cambria Math" panose="02040503050406030204" pitchFamily="18" charset="0"/>
                          </a:rPr>
                        </m:ctrlPr>
                      </m:dPr>
                      <m:e>
                        <m:m>
                          <m:mPr>
                            <m:mcs>
                              <m:mc>
                                <m:mcPr>
                                  <m:count m:val="3"/>
                                  <m:mcJc m:val="center"/>
                                </m:mcPr>
                              </m:mc>
                            </m:mcs>
                            <m:ctrlPr>
                              <a:rPr lang="en-US" altLang="ja-JP" sz="1400" i="1">
                                <a:latin typeface="Cambria Math" panose="02040503050406030204" pitchFamily="18" charset="0"/>
                              </a:rPr>
                            </m:ctrlPr>
                          </m:mPr>
                          <m:mr>
                            <m:e>
                              <m:func>
                                <m:funcPr>
                                  <m:ctrlPr>
                                    <a:rPr lang="en-US" altLang="ja-JP" sz="1400" b="0" i="1" smtClean="0">
                                      <a:latin typeface="Cambria Math" panose="02040503050406030204" pitchFamily="18" charset="0"/>
                                    </a:rPr>
                                  </m:ctrlPr>
                                </m:funcPr>
                                <m:fName>
                                  <m:r>
                                    <m:rPr>
                                      <m:sty m:val="p"/>
                                    </m:rPr>
                                    <a:rPr lang="en-US" altLang="ja-JP" sz="1400" b="0" i="0" smtClean="0">
                                      <a:latin typeface="Cambria Math"/>
                                    </a:rPr>
                                    <m:t>cos</m:t>
                                  </m:r>
                                </m:fName>
                                <m:e>
                                  <m:r>
                                    <a:rPr lang="en-US" altLang="ja-JP" sz="1400" b="0" i="1" smtClean="0">
                                      <a:latin typeface="Cambria Math"/>
                                    </a:rPr>
                                    <m:t>𝜃</m:t>
                                  </m:r>
                                </m:e>
                              </m:func>
                            </m:e>
                            <m:e>
                              <m:r>
                                <a:rPr lang="en-US" altLang="ja-JP" sz="1400" b="0" i="1" smtClean="0">
                                  <a:latin typeface="Cambria Math"/>
                                </a:rPr>
                                <m:t>−</m:t>
                              </m:r>
                              <m:func>
                                <m:funcPr>
                                  <m:ctrlPr>
                                    <a:rPr lang="en-US" altLang="ja-JP" sz="1400" b="0" i="1" smtClean="0">
                                      <a:latin typeface="Cambria Math" panose="02040503050406030204" pitchFamily="18" charset="0"/>
                                    </a:rPr>
                                  </m:ctrlPr>
                                </m:funcPr>
                                <m:fName>
                                  <m:r>
                                    <m:rPr>
                                      <m:sty m:val="p"/>
                                    </m:rPr>
                                    <a:rPr lang="en-US" altLang="ja-JP" sz="1400" b="0" i="0" smtClean="0">
                                      <a:latin typeface="Cambria Math"/>
                                    </a:rPr>
                                    <m:t>sin</m:t>
                                  </m:r>
                                </m:fName>
                                <m:e>
                                  <m:r>
                                    <a:rPr lang="en-US" altLang="ja-JP" sz="1400" b="0" i="1" smtClean="0">
                                      <a:latin typeface="Cambria Math"/>
                                    </a:rPr>
                                    <m:t>𝜃</m:t>
                                  </m:r>
                                </m:e>
                              </m:func>
                            </m:e>
                            <m:e>
                              <m:r>
                                <a:rPr lang="en-US" altLang="ja-JP" sz="1400" b="0" i="1" smtClean="0">
                                  <a:latin typeface="Cambria Math"/>
                                </a:rPr>
                                <m:t>0</m:t>
                              </m:r>
                            </m:e>
                          </m:mr>
                          <m:mr>
                            <m:e>
                              <m:func>
                                <m:funcPr>
                                  <m:ctrlPr>
                                    <a:rPr lang="en-US" altLang="ja-JP" sz="1400" i="1">
                                      <a:latin typeface="Cambria Math" panose="02040503050406030204" pitchFamily="18" charset="0"/>
                                    </a:rPr>
                                  </m:ctrlPr>
                                </m:funcPr>
                                <m:fName>
                                  <m:r>
                                    <m:rPr>
                                      <m:sty m:val="p"/>
                                    </m:rPr>
                                    <a:rPr lang="en-US" altLang="ja-JP" sz="1400">
                                      <a:latin typeface="Cambria Math"/>
                                    </a:rPr>
                                    <m:t>sin</m:t>
                                  </m:r>
                                </m:fName>
                                <m:e>
                                  <m:r>
                                    <a:rPr lang="en-US" altLang="ja-JP" sz="1400" i="1">
                                      <a:latin typeface="Cambria Math"/>
                                    </a:rPr>
                                    <m:t>𝜃</m:t>
                                  </m:r>
                                </m:e>
                              </m:func>
                            </m:e>
                            <m:e>
                              <m:func>
                                <m:funcPr>
                                  <m:ctrlPr>
                                    <a:rPr lang="en-US" altLang="ja-JP" sz="1400" i="1">
                                      <a:latin typeface="Cambria Math" panose="02040503050406030204" pitchFamily="18" charset="0"/>
                                    </a:rPr>
                                  </m:ctrlPr>
                                </m:funcPr>
                                <m:fName>
                                  <m:r>
                                    <m:rPr>
                                      <m:sty m:val="p"/>
                                    </m:rPr>
                                    <a:rPr lang="en-US" altLang="ja-JP" sz="1400">
                                      <a:latin typeface="Cambria Math"/>
                                    </a:rPr>
                                    <m:t>cos</m:t>
                                  </m:r>
                                </m:fName>
                                <m:e>
                                  <m:r>
                                    <a:rPr lang="en-US" altLang="ja-JP" sz="1400" i="1">
                                      <a:latin typeface="Cambria Math"/>
                                    </a:rPr>
                                    <m:t>𝜃</m:t>
                                  </m:r>
                                </m:e>
                              </m:func>
                            </m:e>
                            <m:e>
                              <m:r>
                                <a:rPr lang="en-US" altLang="ja-JP" sz="1400" b="0" i="1" smtClean="0">
                                  <a:latin typeface="Cambria Math"/>
                                </a:rPr>
                                <m:t>0</m:t>
                              </m:r>
                            </m:e>
                          </m:mr>
                          <m:mr>
                            <m:e>
                              <m:r>
                                <a:rPr lang="en-US" altLang="ja-JP" sz="1400" i="1">
                                  <a:latin typeface="Cambria Math"/>
                                </a:rPr>
                                <m:t>0</m:t>
                              </m:r>
                            </m:e>
                            <m:e>
                              <m:r>
                                <a:rPr lang="en-US" altLang="ja-JP" sz="1400" i="1">
                                  <a:latin typeface="Cambria Math"/>
                                </a:rPr>
                                <m:t>0</m:t>
                              </m:r>
                            </m:e>
                            <m:e>
                              <m:r>
                                <a:rPr lang="en-US" altLang="ja-JP" sz="1400" i="1">
                                  <a:latin typeface="Cambria Math"/>
                                </a:rPr>
                                <m:t>1</m:t>
                              </m:r>
                            </m:e>
                          </m:mr>
                        </m:m>
                      </m:e>
                    </m:d>
                    <m:r>
                      <a:rPr lang="en-US" altLang="ja-JP" sz="1400" b="1" i="1" smtClean="0">
                        <a:latin typeface="Cambria Math"/>
                      </a:rPr>
                      <m:t>,   </m:t>
                    </m:r>
                    <m:r>
                      <a:rPr lang="en-US" altLang="ja-JP" sz="1400" b="1" i="0" smtClean="0">
                        <a:latin typeface="Cambria Math"/>
                      </a:rPr>
                      <m:t>𝐒</m:t>
                    </m:r>
                    <m:d>
                      <m:dPr>
                        <m:ctrlPr>
                          <a:rPr lang="en-US" altLang="ja-JP" sz="1400" b="1" i="1">
                            <a:latin typeface="Cambria Math" panose="02040503050406030204" pitchFamily="18" charset="0"/>
                          </a:rPr>
                        </m:ctrlPr>
                      </m:dPr>
                      <m:e>
                        <m:r>
                          <a:rPr lang="en-US" altLang="ja-JP" sz="1400" b="0" i="1" smtClean="0">
                            <a:latin typeface="Cambria Math"/>
                          </a:rPr>
                          <m:t>𝑎</m:t>
                        </m:r>
                        <m:r>
                          <a:rPr lang="en-US" altLang="ja-JP" sz="1400" b="0" i="1" smtClean="0">
                            <a:latin typeface="Cambria Math"/>
                          </a:rPr>
                          <m:t>,</m:t>
                        </m:r>
                        <m:r>
                          <a:rPr lang="en-US" altLang="ja-JP" sz="1400" b="0" i="1" smtClean="0">
                            <a:latin typeface="Cambria Math"/>
                          </a:rPr>
                          <m:t>𝑏</m:t>
                        </m:r>
                      </m:e>
                    </m:d>
                    <m:r>
                      <a:rPr lang="en-US" altLang="ja-JP" sz="1400" b="1" i="1" smtClean="0">
                        <a:latin typeface="Cambria Math"/>
                      </a:rPr>
                      <m:t>=</m:t>
                    </m:r>
                    <m:d>
                      <m:dPr>
                        <m:ctrlPr>
                          <a:rPr lang="en-US" altLang="ja-JP" sz="1400" b="1" i="1">
                            <a:latin typeface="Cambria Math" panose="02040503050406030204" pitchFamily="18" charset="0"/>
                          </a:rPr>
                        </m:ctrlPr>
                      </m:dPr>
                      <m:e>
                        <m:m>
                          <m:mPr>
                            <m:mcs>
                              <m:mc>
                                <m:mcPr>
                                  <m:count m:val="3"/>
                                  <m:mcJc m:val="center"/>
                                </m:mcPr>
                              </m:mc>
                            </m:mcs>
                            <m:ctrlPr>
                              <a:rPr lang="en-US" altLang="ja-JP" sz="1400" i="1">
                                <a:latin typeface="Cambria Math" panose="02040503050406030204" pitchFamily="18" charset="0"/>
                              </a:rPr>
                            </m:ctrlPr>
                          </m:mPr>
                          <m:mr>
                            <m:e>
                              <m:r>
                                <a:rPr lang="en-US" altLang="ja-JP" sz="1400" b="0" i="1" smtClean="0">
                                  <a:latin typeface="Cambria Math"/>
                                </a:rPr>
                                <m:t>𝑎</m:t>
                              </m:r>
                            </m:e>
                            <m:e>
                              <m:r>
                                <a:rPr lang="en-US" altLang="ja-JP" sz="1400" b="0" i="1" smtClean="0">
                                  <a:latin typeface="Cambria Math"/>
                                </a:rPr>
                                <m:t>0</m:t>
                              </m:r>
                            </m:e>
                            <m:e>
                              <m:r>
                                <a:rPr lang="en-US" altLang="ja-JP" sz="1400" i="1">
                                  <a:latin typeface="Cambria Math"/>
                                </a:rPr>
                                <m:t>0</m:t>
                              </m:r>
                            </m:e>
                          </m:mr>
                          <m:mr>
                            <m:e>
                              <m:r>
                                <a:rPr lang="en-US" altLang="ja-JP" sz="1400" b="0" i="1" smtClean="0">
                                  <a:latin typeface="Cambria Math"/>
                                </a:rPr>
                                <m:t>0</m:t>
                              </m:r>
                            </m:e>
                            <m:e>
                              <m:r>
                                <a:rPr lang="en-US" altLang="ja-JP" sz="1400" b="0" i="1" smtClean="0">
                                  <a:latin typeface="Cambria Math"/>
                                </a:rPr>
                                <m:t>𝑏</m:t>
                              </m:r>
                            </m:e>
                            <m:e>
                              <m:r>
                                <a:rPr lang="en-US" altLang="ja-JP" sz="1400" i="1">
                                  <a:latin typeface="Cambria Math"/>
                                </a:rPr>
                                <m:t>0</m:t>
                              </m:r>
                            </m:e>
                          </m:mr>
                          <m:mr>
                            <m:e>
                              <m:r>
                                <a:rPr lang="en-US" altLang="ja-JP" sz="1400" i="1">
                                  <a:latin typeface="Cambria Math"/>
                                </a:rPr>
                                <m:t>0</m:t>
                              </m:r>
                            </m:e>
                            <m:e>
                              <m:r>
                                <a:rPr lang="en-US" altLang="ja-JP" sz="1400" i="1">
                                  <a:latin typeface="Cambria Math"/>
                                </a:rPr>
                                <m:t>0</m:t>
                              </m:r>
                            </m:e>
                            <m:e>
                              <m:r>
                                <a:rPr lang="en-US" altLang="ja-JP" sz="1400" i="1">
                                  <a:latin typeface="Cambria Math"/>
                                </a:rPr>
                                <m:t>1</m:t>
                              </m:r>
                            </m:e>
                          </m:mr>
                        </m:m>
                      </m:e>
                    </m:d>
                    <m:r>
                      <a:rPr lang="en-US" altLang="ja-JP" sz="1400" b="1" i="1" smtClean="0">
                        <a:latin typeface="Cambria Math" panose="02040503050406030204" pitchFamily="18" charset="0"/>
                      </a:rPr>
                      <m:t>,</m:t>
                    </m:r>
                    <m:r>
                      <a:rPr lang="en-US" altLang="ja-JP" sz="1400" b="1">
                        <a:latin typeface="Cambria Math"/>
                      </a:rPr>
                      <m:t>𝐯</m:t>
                    </m:r>
                    <m:r>
                      <a:rPr lang="en-US" altLang="ja-JP" sz="1400" b="1" i="0" smtClean="0">
                        <a:latin typeface="Cambria Math" panose="02040503050406030204" pitchFamily="18" charset="0"/>
                      </a:rPr>
                      <m:t>=</m:t>
                    </m:r>
                    <m:d>
                      <m:dPr>
                        <m:ctrlPr>
                          <a:rPr lang="en-US" altLang="ja-JP" sz="1400" b="1" i="1" smtClean="0">
                            <a:latin typeface="Cambria Math" panose="02040503050406030204" pitchFamily="18" charset="0"/>
                          </a:rPr>
                        </m:ctrlPr>
                      </m:dPr>
                      <m:e>
                        <m:m>
                          <m:mPr>
                            <m:mcs>
                              <m:mc>
                                <m:mcPr>
                                  <m:count m:val="1"/>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panose="02040503050406030204" pitchFamily="18" charset="0"/>
                                </a:rPr>
                                <m:t>𝑥</m:t>
                              </m:r>
                            </m:e>
                          </m:mr>
                          <m:mr>
                            <m:e>
                              <m:r>
                                <a:rPr lang="en-US" altLang="ja-JP" sz="1400" b="0" i="1" smtClean="0">
                                  <a:latin typeface="Cambria Math" panose="02040503050406030204" pitchFamily="18" charset="0"/>
                                </a:rPr>
                                <m:t>𝑦</m:t>
                              </m:r>
                            </m:e>
                          </m:mr>
                          <m:mr>
                            <m:e>
                              <m:r>
                                <a:rPr lang="en-US" altLang="ja-JP" sz="1400" b="0" i="1" smtClean="0">
                                  <a:latin typeface="Cambria Math" panose="02040503050406030204" pitchFamily="18" charset="0"/>
                                </a:rPr>
                                <m:t>1</m:t>
                              </m:r>
                            </m:e>
                          </m:mr>
                        </m:m>
                      </m:e>
                    </m:d>
                  </m:oMath>
                </a14:m>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 xmlns:m="http://schemas.openxmlformats.org/officeDocument/2006/math">
                    <m:r>
                      <a:rPr lang="en-US" altLang="ja-JP" sz="1400" i="1">
                        <a:latin typeface="Cambria Math"/>
                      </a:rPr>
                      <m:t>𝜃</m:t>
                    </m:r>
                  </m:oMath>
                </a14:m>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と</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軸の成す角</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正方形/長方形 25"/>
              <p:cNvSpPr>
                <a:spLocks noRot="1" noChangeAspect="1" noMove="1" noResize="1" noEditPoints="1" noAdjustHandles="1" noChangeArrowheads="1" noChangeShapeType="1" noTextEdit="1"/>
              </p:cNvSpPr>
              <p:nvPr/>
            </p:nvSpPr>
            <p:spPr>
              <a:xfrm>
                <a:off x="3789992" y="3751437"/>
                <a:ext cx="6865213" cy="1155253"/>
              </a:xfrm>
              <a:prstGeom prst="rect">
                <a:avLst/>
              </a:prstGeom>
              <a:blipFill rotWithShape="0">
                <a:blip r:embed="rId5"/>
                <a:stretch>
                  <a:fillRect b="-4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3789992" y="5381436"/>
                <a:ext cx="8026749" cy="156966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変換すべてが行列の形で書けるの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変換の順序が分かりやすい</a:t>
                </a:r>
                <a:endParaRPr lang="en-US" altLang="ja-JP"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a:p>
                <a:pPr marL="285750" indent="-285750">
                  <a:buFont typeface="Arial" panose="020B0604020202020204" pitchFamily="34" charset="0"/>
                  <a:buChar char="•"/>
                </a:pPr>
                <a:r>
                  <a:rPr lang="ja-JP" altLang="en-US"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変換行列の積を一つの行列として前計算可能</a:t>
                </a:r>
                <a:r>
                  <a:rPr lang="en-US" altLang="ja-JP" sz="2400" b="1" u="sng"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p>
                      <m:sSupPr>
                        <m:ctrlPr>
                          <a:rPr lang="en-US" altLang="ja-JP" sz="2400" b="1" i="1">
                            <a:latin typeface="Cambria Math" panose="02040503050406030204" pitchFamily="18" charset="0"/>
                          </a:rPr>
                        </m:ctrlPr>
                      </m:sSupPr>
                      <m:e>
                        <m:r>
                          <a:rPr lang="en-US" altLang="ja-JP" sz="2400" b="1">
                            <a:latin typeface="Cambria Math"/>
                          </a:rPr>
                          <m:t>𝐯</m:t>
                        </m:r>
                      </m:e>
                      <m:sup>
                        <m:r>
                          <a:rPr lang="en-US" altLang="ja-JP" sz="2400" b="1" i="1">
                            <a:latin typeface="Cambria Math"/>
                          </a:rPr>
                          <m:t>′</m:t>
                        </m:r>
                      </m:sup>
                    </m:sSup>
                    <m:r>
                      <a:rPr lang="en-US" altLang="ja-JP" sz="2400" b="1">
                        <a:latin typeface="Cambria Math"/>
                      </a:rPr>
                      <m:t>=</m:t>
                    </m:r>
                    <m:r>
                      <a:rPr lang="en-US" altLang="ja-JP" sz="2400" b="1">
                        <a:latin typeface="Cambria Math"/>
                      </a:rPr>
                      <m:t>𝐌</m:t>
                    </m:r>
                    <m:r>
                      <a:rPr lang="en-US" altLang="ja-JP" sz="2400" b="1">
                        <a:latin typeface="Cambria Math"/>
                      </a:rPr>
                      <m:t> </m:t>
                    </m:r>
                    <m:r>
                      <a:rPr lang="en-US" altLang="ja-JP" sz="2400" b="1">
                        <a:latin typeface="Cambria Math"/>
                      </a:rPr>
                      <m:t>𝐯</m:t>
                    </m:r>
                  </m:oMath>
                </a14:m>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3789992" y="5381436"/>
                <a:ext cx="8026749" cy="1569660"/>
              </a:xfrm>
              <a:prstGeom prst="rect">
                <a:avLst/>
              </a:prstGeom>
              <a:blipFill rotWithShape="0">
                <a:blip r:embed="rId6"/>
                <a:stretch>
                  <a:fillRect l="-1216" t="-311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99428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p:cNvSpPr>
            <a:spLocks noGrp="1"/>
          </p:cNvSpPr>
          <p:nvPr>
            <p:ph type="title"/>
          </p:nvPr>
        </p:nvSpPr>
        <p:spPr>
          <a:xfrm>
            <a:off x="457200" y="274638"/>
            <a:ext cx="8229600" cy="634082"/>
          </a:xfrm>
        </p:spPr>
        <p:txBody>
          <a:bodyPr>
            <a:noAutofit/>
          </a:bodyPr>
          <a:lstStyle/>
          <a:p>
            <a:r>
              <a:rPr kumimoji="1" lang="ja-JP" altLang="en-US" sz="3200" dirty="0" smtClean="0"/>
              <a:t>まとめ </a:t>
            </a:r>
            <a:r>
              <a:rPr kumimoji="1" lang="en-US" altLang="ja-JP" sz="3200" dirty="0" smtClean="0"/>
              <a:t>: </a:t>
            </a:r>
            <a:r>
              <a:rPr lang="ja-JP" altLang="en-US" sz="3200" dirty="0" smtClean="0"/>
              <a:t>アフィン</a:t>
            </a:r>
            <a:r>
              <a:rPr lang="ja-JP" altLang="en-US" sz="3200" dirty="0"/>
              <a:t>変換と同次座標系</a:t>
            </a:r>
            <a:endParaRPr kumimoji="1" lang="ja-JP" altLang="en-US" sz="3200" dirty="0"/>
          </a:p>
        </p:txBody>
      </p:sp>
      <mc:AlternateContent xmlns:mc="http://schemas.openxmlformats.org/markup-compatibility/2006" xmlns:a14="http://schemas.microsoft.com/office/drawing/2010/main">
        <mc:Choice Requires="a14">
          <p:sp>
            <p:nvSpPr>
              <p:cNvPr id="5" name="テキスト ボックス 4"/>
              <p:cNvSpPr txBox="1"/>
              <p:nvPr/>
            </p:nvSpPr>
            <p:spPr>
              <a:xfrm>
                <a:off x="457200" y="1516587"/>
                <a:ext cx="8252459" cy="2985882"/>
              </a:xfrm>
              <a:prstGeom prst="rect">
                <a:avLst/>
              </a:prstGeom>
              <a:noFill/>
            </p:spPr>
            <p:txBody>
              <a:bodyPr wrap="square" rtlCol="0">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平行移動と線形変換（回転・拡大など行列積による変換）で可能な変換を</a:t>
                </a:r>
                <a:r>
                  <a:rPr lang="ja-JP" altLang="en-US"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アフィン変換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と呼ぶ</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二次元空間の点 </a:t>
                </a:r>
                <a14:m>
                  <m:oMath xmlns:m="http://schemas.openxmlformats.org/officeDocument/2006/math">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ja-JP" altLang="en-US" sz="2400" i="1">
                                  <a:latin typeface="Cambria Math"/>
                                </a:rPr>
                                <m:t>𝑥</m:t>
                              </m:r>
                            </m:e>
                          </m:mr>
                          <m:mr>
                            <m:e>
                              <m:r>
                                <a:rPr lang="en-US" altLang="ja-JP" sz="2400" i="1">
                                  <a:latin typeface="Cambria Math"/>
                                </a:rPr>
                                <m:t>𝑦</m:t>
                              </m:r>
                            </m:e>
                          </m:mr>
                        </m:m>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は</a:t>
                </a:r>
                <a:r>
                  <a:rPr lang="ja-JP" altLang="en-US" sz="2400" b="1"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同次座標系</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で</a:t>
                </a:r>
                <a14:m>
                  <m:oMath xmlns:m="http://schemas.openxmlformats.org/officeDocument/2006/math">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i="1">
                                  <a:latin typeface="Cambria Math"/>
                                </a:rPr>
                                <m:t>𝑥</m:t>
                              </m:r>
                            </m:e>
                          </m:mr>
                          <m:mr>
                            <m:e>
                              <m:r>
                                <a:rPr lang="en-US" altLang="ja-JP" sz="2400" i="1">
                                  <a:latin typeface="Cambria Math"/>
                                </a:rPr>
                                <m:t>𝑦</m:t>
                              </m:r>
                            </m:e>
                          </m:mr>
                          <m:mr>
                            <m:e>
                              <m:r>
                                <a:rPr lang="en-US" altLang="ja-JP" sz="2400" i="1">
                                  <a:latin typeface="Cambria Math"/>
                                </a:rPr>
                                <m:t>1</m:t>
                              </m:r>
                            </m:e>
                          </m:mr>
                        </m:m>
                      </m:e>
                    </m:d>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表せる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同次座標</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系表現における基本的な変換行列は以下の通り</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457200" y="1516587"/>
                <a:ext cx="8252459" cy="2985882"/>
              </a:xfrm>
              <a:prstGeom prst="rect">
                <a:avLst/>
              </a:prstGeom>
              <a:blipFill rotWithShape="0">
                <a:blip r:embed="rId3"/>
                <a:stretch>
                  <a:fillRect l="-1108" t="-1633"/>
                </a:stretch>
              </a:blipFill>
            </p:spPr>
            <p:txBody>
              <a:bodyPr/>
              <a:lstStyle/>
              <a:p>
                <a:r>
                  <a:rPr lang="ja-JP" altLang="en-US">
                    <a:noFill/>
                  </a:rPr>
                  <a:t> </a:t>
                </a:r>
              </a:p>
            </p:txBody>
          </p:sp>
        </mc:Fallback>
      </mc:AlternateContent>
      <p:sp>
        <p:nvSpPr>
          <p:cNvPr id="6" name="正方形/長方形 5"/>
          <p:cNvSpPr/>
          <p:nvPr/>
        </p:nvSpPr>
        <p:spPr>
          <a:xfrm>
            <a:off x="9936631" y="4686501"/>
            <a:ext cx="1415709" cy="646331"/>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平行</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移動</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Translation</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正方形/長方形 6"/>
          <p:cNvSpPr/>
          <p:nvPr/>
        </p:nvSpPr>
        <p:spPr>
          <a:xfrm>
            <a:off x="2977891" y="4686501"/>
            <a:ext cx="1126014" cy="646331"/>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回転</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Rotation</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730962" y="4686501"/>
            <a:ext cx="982961" cy="646331"/>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拡大</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Scaling</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5812691" y="4686501"/>
            <a:ext cx="886573" cy="646331"/>
          </a:xfrm>
          <a:prstGeom prst="rect">
            <a:avLst/>
          </a:prstGeom>
        </p:spPr>
        <p:txBody>
          <a:bodyPr wrap="squar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せん断</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Skew</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7546058" y="4686501"/>
            <a:ext cx="1554080" cy="646331"/>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鏡映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Reflectance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p:cNvSpPr/>
              <p:nvPr/>
            </p:nvSpPr>
            <p:spPr>
              <a:xfrm>
                <a:off x="9845332" y="5348913"/>
                <a:ext cx="1621406" cy="108318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3"/>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a:rPr>
                                  <m:t>1</m:t>
                                </m:r>
                              </m:e>
                              <m:e>
                                <m:r>
                                  <a:rPr lang="en-US" altLang="ja-JP" sz="2000" b="0" i="1" smtClean="0">
                                    <a:latin typeface="Cambria Math"/>
                                  </a:rPr>
                                  <m:t>0</m:t>
                                </m:r>
                              </m:e>
                              <m:e>
                                <m:sSub>
                                  <m:sSubPr>
                                    <m:ctrlPr>
                                      <a:rPr lang="en-US" altLang="ja-JP" sz="2000" i="1" smtClean="0">
                                        <a:latin typeface="Cambria Math" panose="02040503050406030204" pitchFamily="18" charset="0"/>
                                      </a:rPr>
                                    </m:ctrlPr>
                                  </m:sSubPr>
                                  <m:e>
                                    <m:r>
                                      <a:rPr lang="en-US" altLang="ja-JP" sz="2000" b="0" i="1" smtClean="0">
                                        <a:latin typeface="Cambria Math"/>
                                      </a:rPr>
                                      <m:t>𝑡</m:t>
                                    </m:r>
                                  </m:e>
                                  <m:sub>
                                    <m:r>
                                      <a:rPr lang="en-US" altLang="ja-JP" sz="2000" b="0" i="1" smtClean="0">
                                        <a:latin typeface="Cambria Math"/>
                                      </a:rPr>
                                      <m:t>𝑥</m:t>
                                    </m:r>
                                  </m:sub>
                                </m:sSub>
                              </m:e>
                            </m:mr>
                            <m:mr>
                              <m:e>
                                <m:r>
                                  <a:rPr lang="en-US" altLang="ja-JP" sz="2000" b="0" i="1" smtClean="0">
                                    <a:latin typeface="Cambria Math"/>
                                  </a:rPr>
                                  <m:t>0</m:t>
                                </m:r>
                              </m:e>
                              <m:e>
                                <m:r>
                                  <a:rPr lang="en-US" altLang="ja-JP" sz="2000" b="0" i="1" smtClean="0">
                                    <a:latin typeface="Cambria Math"/>
                                  </a:rPr>
                                  <m:t>1</m:t>
                                </m:r>
                              </m:e>
                              <m:e>
                                <m:sSub>
                                  <m:sSubPr>
                                    <m:ctrlPr>
                                      <a:rPr lang="en-US" altLang="ja-JP" sz="2000" i="1" smtClean="0">
                                        <a:latin typeface="Cambria Math" panose="02040503050406030204" pitchFamily="18" charset="0"/>
                                      </a:rPr>
                                    </m:ctrlPr>
                                  </m:sSubPr>
                                  <m:e>
                                    <m:r>
                                      <a:rPr lang="en-US" altLang="ja-JP" sz="2000" b="0" i="1" smtClean="0">
                                        <a:latin typeface="Cambria Math"/>
                                      </a:rPr>
                                      <m:t>𝑡</m:t>
                                    </m:r>
                                  </m:e>
                                  <m:sub>
                                    <m:r>
                                      <a:rPr lang="en-US" altLang="ja-JP" sz="2000" b="0" i="1" smtClean="0">
                                        <a:latin typeface="Cambria Math"/>
                                      </a:rPr>
                                      <m:t>𝑦</m:t>
                                    </m:r>
                                  </m:sub>
                                </m:sSub>
                              </m:e>
                            </m:mr>
                            <m:mr>
                              <m:e>
                                <m:r>
                                  <a:rPr lang="en-US" altLang="ja-JP" sz="2000" b="0" i="1" smtClean="0">
                                    <a:latin typeface="Cambria Math"/>
                                  </a:rPr>
                                  <m:t>0</m:t>
                                </m:r>
                              </m:e>
                              <m:e>
                                <m:r>
                                  <a:rPr lang="en-US" altLang="ja-JP" sz="2000" b="0" i="1" smtClean="0">
                                    <a:latin typeface="Cambria Math"/>
                                  </a:rPr>
                                  <m:t>0</m:t>
                                </m:r>
                              </m:e>
                              <m:e>
                                <m:r>
                                  <a:rPr lang="en-US" altLang="ja-JP" sz="2000" b="0" i="1" smtClean="0">
                                    <a:latin typeface="Cambria Math"/>
                                  </a:rPr>
                                  <m:t>1</m:t>
                                </m:r>
                              </m:e>
                            </m:mr>
                          </m:m>
                        </m:e>
                      </m:d>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9845332" y="5348913"/>
                <a:ext cx="1621406" cy="1083182"/>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2591917" y="5365584"/>
                <a:ext cx="2476575" cy="90883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3"/>
                                    <m:mcJc m:val="center"/>
                                  </m:mcPr>
                                </m:mc>
                              </m:mcs>
                              <m:ctrlPr>
                                <a:rPr lang="en-US" altLang="ja-JP" sz="2000" i="1" smtClean="0">
                                  <a:latin typeface="Cambria Math" panose="02040503050406030204" pitchFamily="18" charset="0"/>
                                </a:rPr>
                              </m:ctrlPr>
                            </m:mPr>
                            <m:mr>
                              <m:e>
                                <m:func>
                                  <m:funcPr>
                                    <m:ctrlPr>
                                      <a:rPr lang="en-US" altLang="ja-JP" sz="2000" b="0" i="1" smtClean="0">
                                        <a:latin typeface="Cambria Math" panose="02040503050406030204" pitchFamily="18" charset="0"/>
                                      </a:rPr>
                                    </m:ctrlPr>
                                  </m:funcPr>
                                  <m:fName>
                                    <m:r>
                                      <m:rPr>
                                        <m:sty m:val="p"/>
                                        <m:brk m:alnAt="7"/>
                                      </m:rPr>
                                      <a:rPr lang="en-US" altLang="ja-JP" sz="2000" b="0" i="0" smtClean="0">
                                        <a:latin typeface="Cambria Math"/>
                                      </a:rPr>
                                      <m:t>c</m:t>
                                    </m:r>
                                    <m:r>
                                      <m:rPr>
                                        <m:sty m:val="p"/>
                                      </m:rPr>
                                      <a:rPr lang="en-US" altLang="ja-JP" sz="2000" b="0" i="0" smtClean="0">
                                        <a:latin typeface="Cambria Math"/>
                                      </a:rPr>
                                      <m:t>os</m:t>
                                    </m:r>
                                  </m:fName>
                                  <m:e>
                                    <m:r>
                                      <m:rPr>
                                        <m:brk m:alnAt="7"/>
                                      </m:rPr>
                                      <a:rPr lang="en-US" altLang="ja-JP" sz="2000" b="0" i="1" smtClean="0">
                                        <a:latin typeface="Cambria Math"/>
                                      </a:rPr>
                                      <m:t>𝜃</m:t>
                                    </m:r>
                                  </m:e>
                                </m:func>
                              </m:e>
                              <m:e>
                                <m:func>
                                  <m:funcPr>
                                    <m:ctrlPr>
                                      <a:rPr lang="en-US" altLang="ja-JP" sz="2000" i="1">
                                        <a:latin typeface="Cambria Math" panose="02040503050406030204" pitchFamily="18" charset="0"/>
                                      </a:rPr>
                                    </m:ctrlPr>
                                  </m:funcPr>
                                  <m:fName>
                                    <m:r>
                                      <a:rPr lang="en-US" altLang="ja-JP" sz="2000" b="0" i="0" smtClean="0">
                                        <a:latin typeface="Cambria Math"/>
                                      </a:rPr>
                                      <m:t>−</m:t>
                                    </m:r>
                                    <m:r>
                                      <m:rPr>
                                        <m:sty m:val="p"/>
                                      </m:rPr>
                                      <a:rPr lang="en-US" altLang="ja-JP" sz="2000" b="0" i="0" smtClean="0">
                                        <a:latin typeface="Cambria Math"/>
                                      </a:rPr>
                                      <m:t>sin</m:t>
                                    </m:r>
                                  </m:fName>
                                  <m:e>
                                    <m:r>
                                      <m:rPr>
                                        <m:brk m:alnAt="7"/>
                                      </m:rPr>
                                      <a:rPr lang="en-US" altLang="ja-JP" sz="2000" i="1">
                                        <a:latin typeface="Cambria Math"/>
                                      </a:rPr>
                                      <m:t>𝜃</m:t>
                                    </m:r>
                                  </m:e>
                                </m:func>
                              </m:e>
                              <m:e>
                                <m:r>
                                  <a:rPr lang="en-US" altLang="ja-JP" sz="2000" i="1" smtClean="0">
                                    <a:latin typeface="Cambria Math"/>
                                  </a:rPr>
                                  <m:t>0</m:t>
                                </m:r>
                              </m:e>
                            </m:mr>
                            <m:mr>
                              <m:e>
                                <m:func>
                                  <m:funcPr>
                                    <m:ctrlPr>
                                      <a:rPr lang="en-US" altLang="ja-JP" sz="2000" i="1">
                                        <a:latin typeface="Cambria Math" panose="02040503050406030204" pitchFamily="18" charset="0"/>
                                      </a:rPr>
                                    </m:ctrlPr>
                                  </m:funcPr>
                                  <m:fName>
                                    <m:r>
                                      <m:rPr>
                                        <m:sty m:val="p"/>
                                      </m:rPr>
                                      <a:rPr lang="en-US" altLang="ja-JP" sz="2000">
                                        <a:latin typeface="Cambria Math"/>
                                      </a:rPr>
                                      <m:t>sin</m:t>
                                    </m:r>
                                  </m:fName>
                                  <m:e>
                                    <m:r>
                                      <m:rPr>
                                        <m:brk m:alnAt="7"/>
                                      </m:rPr>
                                      <a:rPr lang="en-US" altLang="ja-JP" sz="2000" i="1">
                                        <a:latin typeface="Cambria Math"/>
                                      </a:rPr>
                                      <m:t>𝜃</m:t>
                                    </m:r>
                                  </m:e>
                                </m:func>
                              </m:e>
                              <m:e>
                                <m:func>
                                  <m:funcPr>
                                    <m:ctrlPr>
                                      <a:rPr lang="en-US" altLang="ja-JP" sz="2000" i="1">
                                        <a:latin typeface="Cambria Math" panose="02040503050406030204" pitchFamily="18" charset="0"/>
                                      </a:rPr>
                                    </m:ctrlPr>
                                  </m:funcPr>
                                  <m:fName>
                                    <m:r>
                                      <m:rPr>
                                        <m:sty m:val="p"/>
                                        <m:brk m:alnAt="7"/>
                                      </m:rPr>
                                      <a:rPr lang="en-US" altLang="ja-JP" sz="2000">
                                        <a:latin typeface="Cambria Math"/>
                                      </a:rPr>
                                      <m:t>c</m:t>
                                    </m:r>
                                    <m:r>
                                      <m:rPr>
                                        <m:sty m:val="p"/>
                                      </m:rPr>
                                      <a:rPr lang="en-US" altLang="ja-JP" sz="2000">
                                        <a:latin typeface="Cambria Math"/>
                                      </a:rPr>
                                      <m:t>os</m:t>
                                    </m:r>
                                  </m:fName>
                                  <m:e>
                                    <m:r>
                                      <m:rPr>
                                        <m:brk m:alnAt="7"/>
                                      </m:rPr>
                                      <a:rPr lang="en-US" altLang="ja-JP" sz="2000" i="1">
                                        <a:latin typeface="Cambria Math"/>
                                      </a:rPr>
                                      <m:t>𝜃</m:t>
                                    </m:r>
                                  </m:e>
                                </m:func>
                              </m:e>
                              <m:e>
                                <m:r>
                                  <a:rPr lang="en-US" altLang="ja-JP" sz="2000" b="0" i="1" smtClean="0">
                                    <a:latin typeface="Cambria Math"/>
                                  </a:rPr>
                                  <m:t>0</m:t>
                                </m:r>
                              </m:e>
                            </m:mr>
                            <m:mr>
                              <m:e>
                                <m:r>
                                  <a:rPr lang="en-US" altLang="ja-JP" sz="2000" b="0" i="1" smtClean="0">
                                    <a:latin typeface="Cambria Math"/>
                                  </a:rPr>
                                  <m:t>0</m:t>
                                </m:r>
                              </m:e>
                              <m:e>
                                <m:r>
                                  <a:rPr lang="en-US" altLang="ja-JP" sz="2000" b="0" i="1" smtClean="0">
                                    <a:latin typeface="Cambria Math"/>
                                  </a:rPr>
                                  <m:t>0</m:t>
                                </m:r>
                              </m:e>
                              <m:e>
                                <m:r>
                                  <a:rPr lang="en-US" altLang="ja-JP" sz="2000" b="0" i="1" smtClean="0">
                                    <a:latin typeface="Cambria Math"/>
                                  </a:rPr>
                                  <m:t>1</m:t>
                                </m:r>
                              </m:e>
                            </m:mr>
                          </m:m>
                        </m:e>
                      </m:d>
                    </m:oMath>
                  </m:oMathPara>
                </a14:m>
                <a:endParaRPr lang="ja-JP" altLang="en-US" sz="20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2591917" y="5365584"/>
                <a:ext cx="2476575" cy="908839"/>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426795" y="5365584"/>
                <a:ext cx="1503104" cy="9062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3"/>
                                    <m:mcJc m:val="center"/>
                                  </m:mcPr>
                                </m:mc>
                              </m:mcs>
                              <m:ctrlPr>
                                <a:rPr lang="en-US" altLang="ja-JP" sz="2000" i="1" smtClean="0">
                                  <a:latin typeface="Cambria Math" panose="02040503050406030204" pitchFamily="18" charset="0"/>
                                </a:rPr>
                              </m:ctrlPr>
                            </m:mPr>
                            <m:mr>
                              <m:e>
                                <m:r>
                                  <a:rPr lang="en-US" altLang="ja-JP" sz="2000" b="0" i="1" smtClean="0">
                                    <a:latin typeface="Cambria Math"/>
                                  </a:rPr>
                                  <m:t>𝑎</m:t>
                                </m:r>
                              </m:e>
                              <m:e>
                                <m:r>
                                  <a:rPr lang="en-US" altLang="ja-JP" sz="2000" i="1" smtClean="0">
                                    <a:latin typeface="Cambria Math"/>
                                  </a:rPr>
                                  <m:t>0</m:t>
                                </m:r>
                              </m:e>
                              <m:e>
                                <m:r>
                                  <a:rPr lang="en-US" altLang="ja-JP" sz="2000" i="1" smtClean="0">
                                    <a:latin typeface="Cambria Math"/>
                                  </a:rPr>
                                  <m:t>0</m:t>
                                </m:r>
                              </m:e>
                            </m:mr>
                            <m:mr>
                              <m:e>
                                <m:r>
                                  <a:rPr lang="en-US" altLang="ja-JP" sz="2000" b="0" i="1" smtClean="0">
                                    <a:latin typeface="Cambria Math"/>
                                  </a:rPr>
                                  <m:t>0</m:t>
                                </m:r>
                              </m:e>
                              <m:e>
                                <m:r>
                                  <a:rPr lang="en-US" altLang="ja-JP" sz="2000" b="0" i="1" smtClean="0">
                                    <a:latin typeface="Cambria Math"/>
                                  </a:rPr>
                                  <m:t>𝑏</m:t>
                                </m:r>
                              </m:e>
                              <m:e>
                                <m:r>
                                  <a:rPr lang="en-US" altLang="ja-JP" sz="2000" b="0" i="1" smtClean="0">
                                    <a:latin typeface="Cambria Math"/>
                                  </a:rPr>
                                  <m:t>0</m:t>
                                </m:r>
                              </m:e>
                            </m:mr>
                            <m:mr>
                              <m:e>
                                <m:r>
                                  <a:rPr lang="en-US" altLang="ja-JP" sz="2000" b="0" i="1" smtClean="0">
                                    <a:latin typeface="Cambria Math"/>
                                  </a:rPr>
                                  <m:t>0</m:t>
                                </m:r>
                              </m:e>
                              <m:e>
                                <m:r>
                                  <a:rPr lang="en-US" altLang="ja-JP" sz="2000" b="0" i="1" smtClean="0">
                                    <a:latin typeface="Cambria Math"/>
                                  </a:rPr>
                                  <m:t>0</m:t>
                                </m:r>
                              </m:e>
                              <m:e>
                                <m:r>
                                  <a:rPr lang="en-US" altLang="ja-JP" sz="2000" b="0" i="1" smtClean="0">
                                    <a:latin typeface="Cambria Math"/>
                                  </a:rPr>
                                  <m:t>1</m:t>
                                </m:r>
                              </m:e>
                            </m:mr>
                          </m:m>
                        </m:e>
                      </m:d>
                    </m:oMath>
                  </m:oMathPara>
                </a14:m>
                <a:endParaRPr lang="ja-JP" altLang="en-US" sz="20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426795" y="5365584"/>
                <a:ext cx="1503104" cy="9062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5504842" y="5365585"/>
                <a:ext cx="1502270" cy="9062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3"/>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a:rPr>
                                  <m:t>1</m:t>
                                </m:r>
                              </m:e>
                              <m:e>
                                <m:r>
                                  <a:rPr lang="en-US" altLang="ja-JP" sz="2000" b="0" i="1" smtClean="0">
                                    <a:latin typeface="Cambria Math"/>
                                  </a:rPr>
                                  <m:t>𝑎</m:t>
                                </m:r>
                              </m:e>
                              <m:e>
                                <m:r>
                                  <a:rPr lang="en-US" altLang="ja-JP" sz="2000" i="1" smtClean="0">
                                    <a:latin typeface="Cambria Math"/>
                                  </a:rPr>
                                  <m:t>0</m:t>
                                </m:r>
                              </m:e>
                            </m:mr>
                            <m:mr>
                              <m:e>
                                <m:r>
                                  <a:rPr lang="en-US" altLang="ja-JP" sz="2000" b="0" i="1" smtClean="0">
                                    <a:latin typeface="Cambria Math"/>
                                  </a:rPr>
                                  <m:t>0</m:t>
                                </m:r>
                              </m:e>
                              <m:e>
                                <m:r>
                                  <a:rPr lang="en-US" altLang="ja-JP" sz="2000" b="0" i="1" smtClean="0">
                                    <a:latin typeface="Cambria Math"/>
                                  </a:rPr>
                                  <m:t>1</m:t>
                                </m:r>
                              </m:e>
                              <m:e>
                                <m:r>
                                  <a:rPr lang="en-US" altLang="ja-JP" sz="2000" b="0" i="1" smtClean="0">
                                    <a:latin typeface="Cambria Math"/>
                                  </a:rPr>
                                  <m:t>0</m:t>
                                </m:r>
                              </m:e>
                            </m:mr>
                            <m:mr>
                              <m:e>
                                <m:r>
                                  <a:rPr lang="en-US" altLang="ja-JP" sz="2000" b="0" i="1" smtClean="0">
                                    <a:latin typeface="Cambria Math"/>
                                  </a:rPr>
                                  <m:t>0</m:t>
                                </m:r>
                              </m:e>
                              <m:e>
                                <m:r>
                                  <a:rPr lang="en-US" altLang="ja-JP" sz="2000" b="0" i="1" smtClean="0">
                                    <a:latin typeface="Cambria Math"/>
                                  </a:rPr>
                                  <m:t>0</m:t>
                                </m:r>
                              </m:e>
                              <m:e>
                                <m:r>
                                  <a:rPr lang="en-US" altLang="ja-JP" sz="2000" b="0" i="1" smtClean="0">
                                    <a:latin typeface="Cambria Math"/>
                                  </a:rPr>
                                  <m:t>1</m:t>
                                </m:r>
                              </m:e>
                            </m:mr>
                          </m:m>
                        </m:e>
                      </m:d>
                    </m:oMath>
                  </m:oMathPara>
                </a14:m>
                <a:endParaRPr lang="ja-JP" altLang="en-US" sz="20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5504842" y="5365585"/>
                <a:ext cx="1502270" cy="90621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7478925" y="5365585"/>
                <a:ext cx="1688346" cy="906210"/>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000" b="1" i="1" smtClean="0">
                              <a:latin typeface="Cambria Math" panose="02040503050406030204" pitchFamily="18" charset="0"/>
                            </a:rPr>
                          </m:ctrlPr>
                        </m:dPr>
                        <m:e>
                          <m:m>
                            <m:mPr>
                              <m:mcs>
                                <m:mc>
                                  <m:mcPr>
                                    <m:count m:val="3"/>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a:rPr>
                                  <m:t>−</m:t>
                                </m:r>
                                <m:r>
                                  <a:rPr lang="en-US" altLang="ja-JP" sz="2000" b="0" i="1" smtClean="0">
                                    <a:latin typeface="Cambria Math"/>
                                  </a:rPr>
                                  <m:t>1</m:t>
                                </m:r>
                              </m:e>
                              <m:e>
                                <m:r>
                                  <a:rPr lang="en-US" altLang="ja-JP" sz="2000" b="0" i="1" smtClean="0">
                                    <a:latin typeface="Cambria Math"/>
                                  </a:rPr>
                                  <m:t>0</m:t>
                                </m:r>
                              </m:e>
                              <m:e>
                                <m:r>
                                  <a:rPr lang="en-US" altLang="ja-JP" sz="2000" i="1" smtClean="0">
                                    <a:latin typeface="Cambria Math"/>
                                  </a:rPr>
                                  <m:t>0</m:t>
                                </m:r>
                              </m:e>
                            </m:mr>
                            <m:mr>
                              <m:e>
                                <m:r>
                                  <a:rPr lang="en-US" altLang="ja-JP" sz="2000" b="0" i="1" smtClean="0">
                                    <a:latin typeface="Cambria Math"/>
                                  </a:rPr>
                                  <m:t>0</m:t>
                                </m:r>
                              </m:e>
                              <m:e>
                                <m:r>
                                  <a:rPr lang="en-US" altLang="ja-JP" sz="2000" b="0" i="1" smtClean="0">
                                    <a:latin typeface="Cambria Math"/>
                                  </a:rPr>
                                  <m:t>1</m:t>
                                </m:r>
                              </m:e>
                              <m:e>
                                <m:r>
                                  <a:rPr lang="en-US" altLang="ja-JP" sz="2000" b="0" i="1" smtClean="0">
                                    <a:latin typeface="Cambria Math"/>
                                  </a:rPr>
                                  <m:t>0</m:t>
                                </m:r>
                              </m:e>
                            </m:mr>
                            <m:mr>
                              <m:e>
                                <m:r>
                                  <a:rPr lang="en-US" altLang="ja-JP" sz="2000" b="0" i="1" smtClean="0">
                                    <a:latin typeface="Cambria Math"/>
                                  </a:rPr>
                                  <m:t>0</m:t>
                                </m:r>
                              </m:e>
                              <m:e>
                                <m:r>
                                  <a:rPr lang="en-US" altLang="ja-JP" sz="2000" b="0" i="1" smtClean="0">
                                    <a:latin typeface="Cambria Math"/>
                                  </a:rPr>
                                  <m:t>0</m:t>
                                </m:r>
                              </m:e>
                              <m:e>
                                <m:r>
                                  <a:rPr lang="en-US" altLang="ja-JP" sz="2000" b="0" i="1" smtClean="0">
                                    <a:latin typeface="Cambria Math"/>
                                  </a:rPr>
                                  <m:t>1</m:t>
                                </m:r>
                              </m:e>
                            </m:mr>
                          </m:m>
                        </m:e>
                      </m:d>
                    </m:oMath>
                  </m:oMathPara>
                </a14:m>
                <a:endParaRPr lang="ja-JP" altLang="en-US" sz="20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7478925" y="5365585"/>
                <a:ext cx="1688346" cy="906210"/>
              </a:xfrm>
              <a:prstGeom prst="rect">
                <a:avLst/>
              </a:prstGeom>
              <a:blipFill rotWithShape="0">
                <a:blip r:embed="rId8"/>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87375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3600" dirty="0"/>
              <a:t>射影変換</a:t>
            </a:r>
            <a:endParaRPr kumimoji="1" lang="ja-JP" altLang="en-US" sz="3600" dirty="0"/>
          </a:p>
        </p:txBody>
      </p:sp>
      <p:sp>
        <p:nvSpPr>
          <p:cNvPr id="3" name="コンテンツ プレースホルダー 2"/>
          <p:cNvSpPr>
            <a:spLocks noGrp="1"/>
          </p:cNvSpPr>
          <p:nvPr>
            <p:ph idx="1"/>
          </p:nvPr>
        </p:nvSpPr>
        <p:spPr>
          <a:xfrm>
            <a:off x="457199" y="1262080"/>
            <a:ext cx="11473211" cy="778400"/>
          </a:xfrm>
        </p:spPr>
        <p:txBody>
          <a:bodyPr>
            <a:noAutofit/>
          </a:bodyPr>
          <a:lstStyle/>
          <a:p>
            <a:r>
              <a:rPr kumimoji="1" lang="ja-JP" altLang="en-US" sz="2400" dirty="0" smtClean="0"/>
              <a:t>同次座標表現した，</a:t>
            </a:r>
            <a:r>
              <a:rPr kumimoji="1" lang="en-US" altLang="ja-JP" sz="2400" dirty="0" smtClean="0"/>
              <a:t>affine</a:t>
            </a:r>
            <a:r>
              <a:rPr kumimoji="1" lang="ja-JP" altLang="en-US" sz="2400" dirty="0" smtClean="0"/>
              <a:t>変換の基本変換は，</a:t>
            </a:r>
            <a:r>
              <a:rPr lang="ja-JP" altLang="en-US" sz="2400" dirty="0" smtClean="0"/>
              <a:t>左下</a:t>
            </a:r>
            <a:r>
              <a:rPr lang="ja-JP" altLang="en-US" sz="2400" dirty="0"/>
              <a:t>２</a:t>
            </a:r>
            <a:r>
              <a:rPr lang="ja-JP" altLang="en-US" sz="2400" dirty="0" smtClean="0"/>
              <a:t>要素は０，右下は１</a:t>
            </a:r>
            <a:endParaRPr kumimoji="1" lang="en-US" altLang="ja-JP" sz="2400" dirty="0" smtClean="0"/>
          </a:p>
          <a:p>
            <a:r>
              <a:rPr lang="ja-JP" altLang="en-US" sz="2400" dirty="0"/>
              <a:t>これら</a:t>
            </a:r>
            <a:r>
              <a:rPr lang="ja-JP" altLang="en-US" sz="2400" dirty="0" smtClean="0"/>
              <a:t>を</a:t>
            </a:r>
            <a:r>
              <a:rPr lang="ja-JP" altLang="en-US" sz="2400" dirty="0"/>
              <a:t>合成して</a:t>
            </a:r>
            <a:r>
              <a:rPr lang="ja-JP" altLang="en-US" sz="2400" dirty="0" smtClean="0"/>
              <a:t>も，左下の</a:t>
            </a:r>
            <a:r>
              <a:rPr lang="en-US" altLang="ja-JP" sz="2400" dirty="0" smtClean="0"/>
              <a:t>2</a:t>
            </a:r>
            <a:r>
              <a:rPr lang="ja-JP" altLang="en-US" sz="2400" dirty="0" smtClean="0"/>
              <a:t>要素は</a:t>
            </a:r>
            <a:r>
              <a:rPr lang="en-US" altLang="ja-JP" sz="2400" dirty="0" smtClean="0"/>
              <a:t>0</a:t>
            </a:r>
            <a:r>
              <a:rPr lang="ja-JP" altLang="en-US" sz="2400" dirty="0" err="1" smtClean="0"/>
              <a:t>，</a:t>
            </a:r>
            <a:r>
              <a:rPr lang="ja-JP" altLang="en-US" sz="2400" dirty="0" smtClean="0"/>
              <a:t>右下は</a:t>
            </a:r>
            <a:r>
              <a:rPr lang="en-US" altLang="ja-JP" sz="2400" dirty="0" smtClean="0"/>
              <a:t>1</a:t>
            </a:r>
            <a:r>
              <a:rPr lang="ja-JP" altLang="en-US" sz="2400" dirty="0" smtClean="0"/>
              <a:t>のまま</a:t>
            </a:r>
            <a:endParaRPr lang="en-US" altLang="ja-JP" sz="2400" dirty="0" smtClean="0"/>
          </a:p>
          <a:p>
            <a:endParaRPr lang="en-US" altLang="ja-JP" sz="2400" dirty="0"/>
          </a:p>
        </p:txBody>
      </p:sp>
      <mc:AlternateContent xmlns:mc="http://schemas.openxmlformats.org/markup-compatibility/2006" xmlns:a14="http://schemas.microsoft.com/office/drawing/2010/main">
        <mc:Choice Requires="a14">
          <p:sp>
            <p:nvSpPr>
              <p:cNvPr id="4" name="正方形/長方形 3"/>
              <p:cNvSpPr/>
              <p:nvPr/>
            </p:nvSpPr>
            <p:spPr>
              <a:xfrm>
                <a:off x="6450199" y="2185525"/>
                <a:ext cx="1479443" cy="98405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b="1"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a:rPr>
                                  <m:t>1</m:t>
                                </m:r>
                              </m:e>
                              <m:e>
                                <m:r>
                                  <a:rPr lang="en-US" altLang="ja-JP" b="0" i="1" smtClean="0">
                                    <a:latin typeface="Cambria Math"/>
                                  </a:rPr>
                                  <m:t>0</m:t>
                                </m:r>
                              </m:e>
                              <m:e>
                                <m:sSub>
                                  <m:sSubPr>
                                    <m:ctrlPr>
                                      <a:rPr lang="en-US" altLang="ja-JP" i="1" smtClean="0">
                                        <a:latin typeface="Cambria Math" panose="02040503050406030204" pitchFamily="18" charset="0"/>
                                      </a:rPr>
                                    </m:ctrlPr>
                                  </m:sSubPr>
                                  <m:e>
                                    <m:r>
                                      <a:rPr lang="en-US" altLang="ja-JP" b="0" i="1" smtClean="0">
                                        <a:latin typeface="Cambria Math"/>
                                      </a:rPr>
                                      <m:t>𝑡</m:t>
                                    </m:r>
                                  </m:e>
                                  <m:sub>
                                    <m:r>
                                      <a:rPr lang="en-US" altLang="ja-JP" b="0" i="1" smtClean="0">
                                        <a:latin typeface="Cambria Math"/>
                                      </a:rPr>
                                      <m:t>𝑥</m:t>
                                    </m:r>
                                  </m:sub>
                                </m:sSub>
                              </m:e>
                            </m:mr>
                            <m:mr>
                              <m:e>
                                <m:r>
                                  <a:rPr lang="en-US" altLang="ja-JP" b="0" i="1" smtClean="0">
                                    <a:latin typeface="Cambria Math"/>
                                  </a:rPr>
                                  <m:t>0</m:t>
                                </m:r>
                              </m:e>
                              <m:e>
                                <m:r>
                                  <a:rPr lang="en-US" altLang="ja-JP" b="0" i="1" smtClean="0">
                                    <a:latin typeface="Cambria Math"/>
                                  </a:rPr>
                                  <m:t>1</m:t>
                                </m:r>
                              </m:e>
                              <m:e>
                                <m:sSub>
                                  <m:sSubPr>
                                    <m:ctrlPr>
                                      <a:rPr lang="en-US" altLang="ja-JP" i="1" smtClean="0">
                                        <a:latin typeface="Cambria Math" panose="02040503050406030204" pitchFamily="18" charset="0"/>
                                      </a:rPr>
                                    </m:ctrlPr>
                                  </m:sSubPr>
                                  <m:e>
                                    <m:r>
                                      <a:rPr lang="en-US" altLang="ja-JP" b="0" i="1" smtClean="0">
                                        <a:latin typeface="Cambria Math"/>
                                      </a:rPr>
                                      <m:t>𝑡</m:t>
                                    </m:r>
                                  </m:e>
                                  <m:sub>
                                    <m:r>
                                      <a:rPr lang="en-US" altLang="ja-JP" b="0" i="1" smtClean="0">
                                        <a:latin typeface="Cambria Math"/>
                                      </a:rPr>
                                      <m:t>𝑦</m:t>
                                    </m:r>
                                  </m:sub>
                                </m:sSub>
                              </m:e>
                            </m:mr>
                            <m:mr>
                              <m:e>
                                <m:r>
                                  <a:rPr lang="en-US" altLang="ja-JP" b="0" i="1" smtClean="0">
                                    <a:latin typeface="Cambria Math"/>
                                  </a:rPr>
                                  <m:t>0</m:t>
                                </m:r>
                              </m:e>
                              <m:e>
                                <m:r>
                                  <a:rPr lang="en-US" altLang="ja-JP" b="0" i="1" smtClean="0">
                                    <a:latin typeface="Cambria Math"/>
                                  </a:rPr>
                                  <m:t>0</m:t>
                                </m:r>
                              </m:e>
                              <m:e>
                                <m:r>
                                  <a:rPr lang="en-US" altLang="ja-JP" b="0" i="1" smtClean="0">
                                    <a:latin typeface="Cambria Math"/>
                                  </a:rPr>
                                  <m:t>1</m:t>
                                </m:r>
                              </m:e>
                            </m:mr>
                          </m:m>
                        </m:e>
                      </m:d>
                    </m:oMath>
                  </m:oMathPara>
                </a14:m>
                <a:endParaRPr lang="ja-JP" altLang="en-US" dirty="0"/>
              </a:p>
            </p:txBody>
          </p:sp>
        </mc:Choice>
        <mc:Fallback xmlns="">
          <p:sp>
            <p:nvSpPr>
              <p:cNvPr id="4" name="正方形/長方形 3"/>
              <p:cNvSpPr>
                <a:spLocks noRot="1" noChangeAspect="1" noMove="1" noResize="1" noEditPoints="1" noAdjustHandles="1" noChangeArrowheads="1" noChangeShapeType="1" noTextEdit="1"/>
              </p:cNvSpPr>
              <p:nvPr/>
            </p:nvSpPr>
            <p:spPr>
              <a:xfrm>
                <a:off x="6450199" y="2185525"/>
                <a:ext cx="1479443" cy="98405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1721857" y="2263944"/>
                <a:ext cx="2245999" cy="82721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b="1"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func>
                                  <m:funcPr>
                                    <m:ctrlPr>
                                      <a:rPr lang="en-US" altLang="ja-JP" b="0" i="1" smtClean="0">
                                        <a:latin typeface="Cambria Math" panose="02040503050406030204" pitchFamily="18" charset="0"/>
                                      </a:rPr>
                                    </m:ctrlPr>
                                  </m:funcPr>
                                  <m:fName>
                                    <m:r>
                                      <m:rPr>
                                        <m:sty m:val="p"/>
                                        <m:brk m:alnAt="7"/>
                                      </m:rPr>
                                      <a:rPr lang="en-US" altLang="ja-JP" b="0" i="0" smtClean="0">
                                        <a:latin typeface="Cambria Math"/>
                                      </a:rPr>
                                      <m:t>c</m:t>
                                    </m:r>
                                    <m:r>
                                      <m:rPr>
                                        <m:sty m:val="p"/>
                                      </m:rPr>
                                      <a:rPr lang="en-US" altLang="ja-JP" b="0" i="0" smtClean="0">
                                        <a:latin typeface="Cambria Math"/>
                                      </a:rPr>
                                      <m:t>os</m:t>
                                    </m:r>
                                  </m:fName>
                                  <m:e>
                                    <m:r>
                                      <m:rPr>
                                        <m:brk m:alnAt="7"/>
                                      </m:rPr>
                                      <a:rPr lang="en-US" altLang="ja-JP" b="0" i="1" smtClean="0">
                                        <a:latin typeface="Cambria Math"/>
                                      </a:rPr>
                                      <m:t>𝜃</m:t>
                                    </m:r>
                                  </m:e>
                                </m:func>
                              </m:e>
                              <m:e>
                                <m:func>
                                  <m:funcPr>
                                    <m:ctrlPr>
                                      <a:rPr lang="en-US" altLang="ja-JP" i="1">
                                        <a:latin typeface="Cambria Math" panose="02040503050406030204" pitchFamily="18" charset="0"/>
                                      </a:rPr>
                                    </m:ctrlPr>
                                  </m:funcPr>
                                  <m:fName>
                                    <m:r>
                                      <a:rPr lang="en-US" altLang="ja-JP" b="0" i="0" smtClean="0">
                                        <a:latin typeface="Cambria Math"/>
                                      </a:rPr>
                                      <m:t>−</m:t>
                                    </m:r>
                                    <m:r>
                                      <m:rPr>
                                        <m:sty m:val="p"/>
                                      </m:rPr>
                                      <a:rPr lang="en-US" altLang="ja-JP" b="0" i="0" smtClean="0">
                                        <a:latin typeface="Cambria Math"/>
                                      </a:rPr>
                                      <m:t>sin</m:t>
                                    </m:r>
                                  </m:fName>
                                  <m:e>
                                    <m:r>
                                      <m:rPr>
                                        <m:brk m:alnAt="7"/>
                                      </m:rPr>
                                      <a:rPr lang="en-US" altLang="ja-JP" i="1">
                                        <a:latin typeface="Cambria Math"/>
                                      </a:rPr>
                                      <m:t>𝜃</m:t>
                                    </m:r>
                                  </m:e>
                                </m:func>
                              </m:e>
                              <m:e>
                                <m:r>
                                  <a:rPr lang="en-US" altLang="ja-JP" i="1" smtClean="0">
                                    <a:latin typeface="Cambria Math"/>
                                  </a:rPr>
                                  <m:t>0</m:t>
                                </m:r>
                              </m:e>
                            </m:mr>
                            <m:mr>
                              <m:e>
                                <m:func>
                                  <m:funcPr>
                                    <m:ctrlPr>
                                      <a:rPr lang="en-US" altLang="ja-JP" i="1">
                                        <a:latin typeface="Cambria Math" panose="02040503050406030204" pitchFamily="18" charset="0"/>
                                      </a:rPr>
                                    </m:ctrlPr>
                                  </m:funcPr>
                                  <m:fName>
                                    <m:r>
                                      <m:rPr>
                                        <m:sty m:val="p"/>
                                      </m:rPr>
                                      <a:rPr lang="en-US" altLang="ja-JP">
                                        <a:latin typeface="Cambria Math"/>
                                      </a:rPr>
                                      <m:t>sin</m:t>
                                    </m:r>
                                  </m:fName>
                                  <m:e>
                                    <m:r>
                                      <m:rPr>
                                        <m:brk m:alnAt="7"/>
                                      </m:rPr>
                                      <a:rPr lang="en-US" altLang="ja-JP" i="1">
                                        <a:latin typeface="Cambria Math"/>
                                      </a:rPr>
                                      <m:t>𝜃</m:t>
                                    </m:r>
                                  </m:e>
                                </m:func>
                              </m:e>
                              <m:e>
                                <m:func>
                                  <m:funcPr>
                                    <m:ctrlPr>
                                      <a:rPr lang="en-US" altLang="ja-JP" i="1">
                                        <a:latin typeface="Cambria Math" panose="02040503050406030204" pitchFamily="18" charset="0"/>
                                      </a:rPr>
                                    </m:ctrlPr>
                                  </m:funcPr>
                                  <m:fName>
                                    <m:r>
                                      <m:rPr>
                                        <m:sty m:val="p"/>
                                        <m:brk m:alnAt="7"/>
                                      </m:rPr>
                                      <a:rPr lang="en-US" altLang="ja-JP">
                                        <a:latin typeface="Cambria Math"/>
                                      </a:rPr>
                                      <m:t>c</m:t>
                                    </m:r>
                                    <m:r>
                                      <m:rPr>
                                        <m:sty m:val="p"/>
                                      </m:rPr>
                                      <a:rPr lang="en-US" altLang="ja-JP">
                                        <a:latin typeface="Cambria Math"/>
                                      </a:rPr>
                                      <m:t>os</m:t>
                                    </m:r>
                                  </m:fName>
                                  <m:e>
                                    <m:r>
                                      <m:rPr>
                                        <m:brk m:alnAt="7"/>
                                      </m:rPr>
                                      <a:rPr lang="en-US" altLang="ja-JP" i="1">
                                        <a:latin typeface="Cambria Math"/>
                                      </a:rPr>
                                      <m:t>𝜃</m:t>
                                    </m:r>
                                  </m:e>
                                </m:func>
                              </m:e>
                              <m:e>
                                <m:r>
                                  <a:rPr lang="en-US" altLang="ja-JP" b="0" i="1" smtClean="0">
                                    <a:latin typeface="Cambria Math"/>
                                  </a:rPr>
                                  <m:t>0</m:t>
                                </m:r>
                              </m:e>
                            </m:mr>
                            <m:mr>
                              <m:e>
                                <m:r>
                                  <a:rPr lang="en-US" altLang="ja-JP" b="0" i="1" smtClean="0">
                                    <a:latin typeface="Cambria Math"/>
                                  </a:rPr>
                                  <m:t>0</m:t>
                                </m:r>
                              </m:e>
                              <m:e>
                                <m:r>
                                  <a:rPr lang="en-US" altLang="ja-JP" b="0" i="1" smtClean="0">
                                    <a:latin typeface="Cambria Math"/>
                                  </a:rPr>
                                  <m:t>0</m:t>
                                </m:r>
                              </m:e>
                              <m:e>
                                <m:r>
                                  <a:rPr lang="en-US" altLang="ja-JP" b="0" i="1" smtClean="0">
                                    <a:latin typeface="Cambria Math"/>
                                  </a:rPr>
                                  <m:t>1</m:t>
                                </m:r>
                              </m:e>
                            </m:mr>
                          </m:m>
                        </m:e>
                      </m:d>
                    </m:oMath>
                  </m:oMathPara>
                </a14:m>
                <a:endParaRPr lang="ja-JP" altLang="en-US" dirty="0"/>
              </a:p>
            </p:txBody>
          </p:sp>
        </mc:Choice>
        <mc:Fallback xmlns="">
          <p:sp>
            <p:nvSpPr>
              <p:cNvPr id="5" name="正方形/長方形 4"/>
              <p:cNvSpPr>
                <a:spLocks noRot="1" noChangeAspect="1" noMove="1" noResize="1" noEditPoints="1" noAdjustHandles="1" noChangeArrowheads="1" noChangeShapeType="1" noTextEdit="1"/>
              </p:cNvSpPr>
              <p:nvPr/>
            </p:nvSpPr>
            <p:spPr>
              <a:xfrm>
                <a:off x="1721857" y="2263944"/>
                <a:ext cx="2245999" cy="827214"/>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426795" y="2265098"/>
                <a:ext cx="1372812" cy="82490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b="1"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a:rPr lang="en-US" altLang="ja-JP" b="0" i="1" smtClean="0">
                                    <a:latin typeface="Cambria Math"/>
                                  </a:rPr>
                                  <m:t>𝑎</m:t>
                                </m:r>
                              </m:e>
                              <m:e>
                                <m:r>
                                  <a:rPr lang="en-US" altLang="ja-JP" i="1" smtClean="0">
                                    <a:latin typeface="Cambria Math"/>
                                  </a:rPr>
                                  <m:t>0</m:t>
                                </m:r>
                              </m:e>
                              <m:e>
                                <m:r>
                                  <a:rPr lang="en-US" altLang="ja-JP" i="1" smtClean="0">
                                    <a:latin typeface="Cambria Math"/>
                                  </a:rPr>
                                  <m:t>0</m:t>
                                </m:r>
                              </m:e>
                            </m:mr>
                            <m:mr>
                              <m:e>
                                <m:r>
                                  <a:rPr lang="en-US" altLang="ja-JP" b="0" i="1" smtClean="0">
                                    <a:latin typeface="Cambria Math"/>
                                  </a:rPr>
                                  <m:t>0</m:t>
                                </m:r>
                              </m:e>
                              <m:e>
                                <m:r>
                                  <a:rPr lang="en-US" altLang="ja-JP" b="0" i="1" smtClean="0">
                                    <a:latin typeface="Cambria Math"/>
                                  </a:rPr>
                                  <m:t>𝑏</m:t>
                                </m:r>
                              </m:e>
                              <m:e>
                                <m:r>
                                  <a:rPr lang="en-US" altLang="ja-JP" b="0" i="1" smtClean="0">
                                    <a:latin typeface="Cambria Math"/>
                                  </a:rPr>
                                  <m:t>0</m:t>
                                </m:r>
                              </m:e>
                            </m:mr>
                            <m:mr>
                              <m:e>
                                <m:r>
                                  <a:rPr lang="en-US" altLang="ja-JP" b="0" i="1" smtClean="0">
                                    <a:latin typeface="Cambria Math"/>
                                  </a:rPr>
                                  <m:t>0</m:t>
                                </m:r>
                              </m:e>
                              <m:e>
                                <m:r>
                                  <a:rPr lang="en-US" altLang="ja-JP" b="0" i="1" smtClean="0">
                                    <a:latin typeface="Cambria Math"/>
                                  </a:rPr>
                                  <m:t>0</m:t>
                                </m:r>
                              </m:e>
                              <m:e>
                                <m:r>
                                  <a:rPr lang="en-US" altLang="ja-JP" b="0" i="1" smtClean="0">
                                    <a:latin typeface="Cambria Math"/>
                                  </a:rPr>
                                  <m:t>1</m:t>
                                </m:r>
                              </m:e>
                            </m:mr>
                          </m:m>
                        </m:e>
                      </m:d>
                    </m:oMath>
                  </m:oMathPara>
                </a14:m>
                <a:endParaRPr lang="ja-JP" altLang="en-US" dirty="0"/>
              </a:p>
            </p:txBody>
          </p:sp>
        </mc:Choice>
        <mc:Fallback xmlns="">
          <p:sp>
            <p:nvSpPr>
              <p:cNvPr id="6" name="正方形/長方形 5"/>
              <p:cNvSpPr>
                <a:spLocks noRot="1" noChangeAspect="1" noMove="1" noResize="1" noEditPoints="1" noAdjustHandles="1" noChangeArrowheads="1" noChangeShapeType="1" noTextEdit="1"/>
              </p:cNvSpPr>
              <p:nvPr/>
            </p:nvSpPr>
            <p:spPr>
              <a:xfrm>
                <a:off x="426795" y="2265098"/>
                <a:ext cx="1372812" cy="824906"/>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3850863" y="2265098"/>
                <a:ext cx="1370952" cy="82490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b="1"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a:rPr>
                                  <m:t>1</m:t>
                                </m:r>
                              </m:e>
                              <m:e>
                                <m:r>
                                  <a:rPr lang="en-US" altLang="ja-JP" b="0" i="1" smtClean="0">
                                    <a:latin typeface="Cambria Math"/>
                                  </a:rPr>
                                  <m:t>𝑎</m:t>
                                </m:r>
                              </m:e>
                              <m:e>
                                <m:r>
                                  <a:rPr lang="en-US" altLang="ja-JP" i="1" smtClean="0">
                                    <a:latin typeface="Cambria Math"/>
                                  </a:rPr>
                                  <m:t>0</m:t>
                                </m:r>
                              </m:e>
                            </m:mr>
                            <m:mr>
                              <m:e>
                                <m:r>
                                  <a:rPr lang="en-US" altLang="ja-JP" b="0" i="1" smtClean="0">
                                    <a:latin typeface="Cambria Math"/>
                                  </a:rPr>
                                  <m:t>0</m:t>
                                </m:r>
                              </m:e>
                              <m:e>
                                <m:r>
                                  <a:rPr lang="en-US" altLang="ja-JP" b="0" i="1" smtClean="0">
                                    <a:latin typeface="Cambria Math"/>
                                  </a:rPr>
                                  <m:t>1</m:t>
                                </m:r>
                              </m:e>
                              <m:e>
                                <m:r>
                                  <a:rPr lang="en-US" altLang="ja-JP" b="0" i="1" smtClean="0">
                                    <a:latin typeface="Cambria Math"/>
                                  </a:rPr>
                                  <m:t>0</m:t>
                                </m:r>
                              </m:e>
                            </m:mr>
                            <m:mr>
                              <m:e>
                                <m:r>
                                  <a:rPr lang="en-US" altLang="ja-JP" b="0" i="1" smtClean="0">
                                    <a:latin typeface="Cambria Math"/>
                                  </a:rPr>
                                  <m:t>0</m:t>
                                </m:r>
                              </m:e>
                              <m:e>
                                <m:r>
                                  <a:rPr lang="en-US" altLang="ja-JP" b="0" i="1" smtClean="0">
                                    <a:latin typeface="Cambria Math"/>
                                  </a:rPr>
                                  <m:t>0</m:t>
                                </m:r>
                              </m:e>
                              <m:e>
                                <m:r>
                                  <a:rPr lang="en-US" altLang="ja-JP" b="0" i="1" smtClean="0">
                                    <a:latin typeface="Cambria Math"/>
                                  </a:rPr>
                                  <m:t>1</m:t>
                                </m:r>
                              </m:e>
                            </m:mr>
                          </m:m>
                        </m:e>
                      </m:d>
                    </m:oMath>
                  </m:oMathPara>
                </a14:m>
                <a:endParaRPr lang="ja-JP" altLang="en-US"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850863" y="2265098"/>
                <a:ext cx="1370952" cy="824906"/>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正方形/長方形 7"/>
              <p:cNvSpPr/>
              <p:nvPr/>
            </p:nvSpPr>
            <p:spPr>
              <a:xfrm>
                <a:off x="5053253" y="2265098"/>
                <a:ext cx="1538434" cy="82490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b="1" i="1" smtClean="0">
                              <a:latin typeface="Cambria Math" panose="02040503050406030204" pitchFamily="18" charset="0"/>
                            </a:rPr>
                          </m:ctrlPr>
                        </m:dPr>
                        <m:e>
                          <m:m>
                            <m:mPr>
                              <m:mcs>
                                <m:mc>
                                  <m:mcPr>
                                    <m:count m:val="3"/>
                                    <m:mcJc m:val="center"/>
                                  </m:mcPr>
                                </m:mc>
                              </m:mcs>
                              <m:ctrlPr>
                                <a:rPr lang="en-US" altLang="ja-JP" i="1" smtClean="0">
                                  <a:latin typeface="Cambria Math" panose="02040503050406030204" pitchFamily="18" charset="0"/>
                                </a:rPr>
                              </m:ctrlPr>
                            </m:mPr>
                            <m:mr>
                              <m:e>
                                <m:r>
                                  <m:rPr>
                                    <m:brk m:alnAt="7"/>
                                  </m:rPr>
                                  <a:rPr lang="en-US" altLang="ja-JP" b="0" i="1" smtClean="0">
                                    <a:latin typeface="Cambria Math"/>
                                  </a:rPr>
                                  <m:t>−</m:t>
                                </m:r>
                                <m:r>
                                  <a:rPr lang="en-US" altLang="ja-JP" b="0" i="1" smtClean="0">
                                    <a:latin typeface="Cambria Math"/>
                                  </a:rPr>
                                  <m:t>1</m:t>
                                </m:r>
                              </m:e>
                              <m:e>
                                <m:r>
                                  <a:rPr lang="en-US" altLang="ja-JP" b="0" i="1" smtClean="0">
                                    <a:latin typeface="Cambria Math"/>
                                  </a:rPr>
                                  <m:t>0</m:t>
                                </m:r>
                              </m:e>
                              <m:e>
                                <m:r>
                                  <a:rPr lang="en-US" altLang="ja-JP" i="1" smtClean="0">
                                    <a:latin typeface="Cambria Math"/>
                                  </a:rPr>
                                  <m:t>0</m:t>
                                </m:r>
                              </m:e>
                            </m:mr>
                            <m:mr>
                              <m:e>
                                <m:r>
                                  <a:rPr lang="en-US" altLang="ja-JP" b="0" i="1" smtClean="0">
                                    <a:latin typeface="Cambria Math"/>
                                  </a:rPr>
                                  <m:t>0</m:t>
                                </m:r>
                              </m:e>
                              <m:e>
                                <m:r>
                                  <a:rPr lang="en-US" altLang="ja-JP" b="0" i="1" smtClean="0">
                                    <a:latin typeface="Cambria Math"/>
                                  </a:rPr>
                                  <m:t>1</m:t>
                                </m:r>
                              </m:e>
                              <m:e>
                                <m:r>
                                  <a:rPr lang="en-US" altLang="ja-JP" b="0" i="1" smtClean="0">
                                    <a:latin typeface="Cambria Math"/>
                                  </a:rPr>
                                  <m:t>0</m:t>
                                </m:r>
                              </m:e>
                            </m:mr>
                            <m:mr>
                              <m:e>
                                <m:r>
                                  <a:rPr lang="en-US" altLang="ja-JP" b="0" i="1" smtClean="0">
                                    <a:latin typeface="Cambria Math"/>
                                  </a:rPr>
                                  <m:t>0</m:t>
                                </m:r>
                              </m:e>
                              <m:e>
                                <m:r>
                                  <a:rPr lang="en-US" altLang="ja-JP" b="0" i="1" smtClean="0">
                                    <a:latin typeface="Cambria Math"/>
                                  </a:rPr>
                                  <m:t>0</m:t>
                                </m:r>
                              </m:e>
                              <m:e>
                                <m:r>
                                  <a:rPr lang="en-US" altLang="ja-JP" b="0" i="1" smtClean="0">
                                    <a:latin typeface="Cambria Math"/>
                                  </a:rPr>
                                  <m:t>1</m:t>
                                </m:r>
                              </m:e>
                            </m:mr>
                          </m:m>
                        </m:e>
                      </m:d>
                    </m:oMath>
                  </m:oMathPara>
                </a14:m>
                <a:endParaRPr lang="ja-JP" altLang="en-US" dirty="0"/>
              </a:p>
            </p:txBody>
          </p:sp>
        </mc:Choice>
        <mc:Fallback xmlns="">
          <p:sp>
            <p:nvSpPr>
              <p:cNvPr id="8" name="正方形/長方形 7"/>
              <p:cNvSpPr>
                <a:spLocks noRot="1" noChangeAspect="1" noMove="1" noResize="1" noEditPoints="1" noAdjustHandles="1" noChangeArrowheads="1" noChangeShapeType="1" noTextEdit="1"/>
              </p:cNvSpPr>
              <p:nvPr/>
            </p:nvSpPr>
            <p:spPr>
              <a:xfrm>
                <a:off x="5053253" y="2265098"/>
                <a:ext cx="1538434" cy="824906"/>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8904026" y="2133395"/>
                <a:ext cx="1784335" cy="108831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latin typeface="Cambria Math" panose="02040503050406030204" pitchFamily="18" charset="0"/>
                            </a:rPr>
                          </m:ctrlPr>
                        </m:dPr>
                        <m:e>
                          <m:m>
                            <m:mPr>
                              <m:mcs>
                                <m:mc>
                                  <m:mcPr>
                                    <m:count m:val="3"/>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𝑎</m:t>
                                </m:r>
                              </m:e>
                              <m:e>
                                <m:r>
                                  <a:rPr lang="en-US" altLang="ja-JP" sz="2400" b="0" i="1" smtClean="0">
                                    <a:latin typeface="Cambria Math" panose="02040503050406030204" pitchFamily="18" charset="0"/>
                                  </a:rPr>
                                  <m:t>𝑏</m:t>
                                </m:r>
                              </m:e>
                              <m:e>
                                <m:r>
                                  <a:rPr lang="en-US" altLang="ja-JP" sz="2400" i="1" smtClean="0">
                                    <a:latin typeface="Cambria Math" panose="02040503050406030204" pitchFamily="18" charset="0"/>
                                  </a:rPr>
                                  <m:t>𝑐</m:t>
                                </m:r>
                              </m:e>
                            </m:mr>
                            <m:mr>
                              <m:e>
                                <m:r>
                                  <a:rPr lang="en-US" altLang="ja-JP" sz="2400" b="0" i="1" smtClean="0">
                                    <a:latin typeface="Cambria Math" panose="02040503050406030204" pitchFamily="18" charset="0"/>
                                  </a:rPr>
                                  <m:t>𝑑</m:t>
                                </m:r>
                              </m:e>
                              <m:e>
                                <m:r>
                                  <a:rPr lang="en-US" altLang="ja-JP" sz="2400" b="0" i="1" smtClean="0">
                                    <a:latin typeface="Cambria Math" panose="02040503050406030204" pitchFamily="18" charset="0"/>
                                  </a:rPr>
                                  <m:t>𝑒</m:t>
                                </m:r>
                              </m:e>
                              <m:e>
                                <m:r>
                                  <a:rPr lang="en-US" altLang="ja-JP" sz="2400" i="1" smtClean="0">
                                    <a:latin typeface="Cambria Math" panose="02040503050406030204" pitchFamily="18" charset="0"/>
                                  </a:rPr>
                                  <m:t>𝑓</m:t>
                                </m:r>
                              </m:e>
                            </m:mr>
                            <m:mr>
                              <m:e>
                                <m:r>
                                  <a:rPr lang="en-US" altLang="ja-JP" sz="2400" b="0" i="1" smtClean="0">
                                    <a:solidFill>
                                      <a:srgbClr val="FF0000"/>
                                    </a:solidFill>
                                    <a:latin typeface="Cambria Math"/>
                                  </a:rPr>
                                  <m:t>0</m:t>
                                </m:r>
                              </m:e>
                              <m:e>
                                <m:r>
                                  <a:rPr lang="en-US" altLang="ja-JP" sz="2400" b="0" i="1" smtClean="0">
                                    <a:solidFill>
                                      <a:srgbClr val="FF0000"/>
                                    </a:solidFill>
                                    <a:latin typeface="Cambria Math"/>
                                  </a:rPr>
                                  <m:t>0</m:t>
                                </m:r>
                              </m:e>
                              <m:e>
                                <m:r>
                                  <a:rPr lang="en-US" altLang="ja-JP" sz="2400" b="0" i="1" smtClean="0">
                                    <a:latin typeface="Cambria Math"/>
                                  </a:rPr>
                                  <m:t>1</m:t>
                                </m:r>
                              </m:e>
                            </m:mr>
                          </m:m>
                        </m:e>
                      </m:d>
                    </m:oMath>
                  </m:oMathPara>
                </a14:m>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8904026" y="2133395"/>
                <a:ext cx="1784335" cy="1088311"/>
              </a:xfrm>
              <a:prstGeom prst="rect">
                <a:avLst/>
              </a:prstGeom>
              <a:blipFill rotWithShape="0">
                <a:blip r:embed="rId8"/>
                <a:stretch>
                  <a:fillRect/>
                </a:stretch>
              </a:blipFill>
            </p:spPr>
            <p:txBody>
              <a:bodyPr/>
              <a:lstStyle/>
              <a:p>
                <a:r>
                  <a:rPr lang="ja-JP" altLang="en-US">
                    <a:noFill/>
                  </a:rPr>
                  <a:t> </a:t>
                </a:r>
              </a:p>
            </p:txBody>
          </p:sp>
        </mc:Fallback>
      </mc:AlternateContent>
      <p:sp>
        <p:nvSpPr>
          <p:cNvPr id="10" name="正方形/長方形 9"/>
          <p:cNvSpPr/>
          <p:nvPr/>
        </p:nvSpPr>
        <p:spPr>
          <a:xfrm>
            <a:off x="9436432" y="1863834"/>
            <a:ext cx="697627" cy="400110"/>
          </a:xfrm>
          <a:prstGeom prst="rect">
            <a:avLst/>
          </a:prstGeom>
        </p:spPr>
        <p:txBody>
          <a:bodyPr wrap="none">
            <a:spAutoFit/>
          </a:bodyPr>
          <a:lstStyle/>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合成</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1" name="コンテンツ プレースホルダー 2"/>
          <p:cNvSpPr txBox="1">
            <a:spLocks/>
          </p:cNvSpPr>
          <p:nvPr/>
        </p:nvSpPr>
        <p:spPr>
          <a:xfrm>
            <a:off x="457199" y="3691651"/>
            <a:ext cx="11473211" cy="778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sz="2400" dirty="0" smtClean="0"/>
              <a:t>同次座標系表現において，より一般的な下の形の変換を</a:t>
            </a:r>
            <a:r>
              <a:rPr lang="ja-JP" altLang="en-US" sz="2400" b="1" dirty="0" smtClean="0">
                <a:solidFill>
                  <a:srgbClr val="FF0000"/>
                </a:solidFill>
              </a:rPr>
              <a:t>射影変換</a:t>
            </a:r>
            <a:r>
              <a:rPr lang="ja-JP" altLang="en-US" sz="2400" dirty="0" smtClean="0"/>
              <a:t>と呼ぶ</a:t>
            </a:r>
            <a:endParaRPr lang="en-US" altLang="ja-JP" sz="2400" dirty="0"/>
          </a:p>
        </p:txBody>
      </p:sp>
      <mc:AlternateContent xmlns:mc="http://schemas.openxmlformats.org/markup-compatibility/2006" xmlns:a14="http://schemas.microsoft.com/office/drawing/2010/main">
        <mc:Choice Requires="a14">
          <p:sp>
            <p:nvSpPr>
              <p:cNvPr id="12" name="正方形/長方形 11"/>
              <p:cNvSpPr/>
              <p:nvPr/>
            </p:nvSpPr>
            <p:spPr>
              <a:xfrm>
                <a:off x="591313" y="4470051"/>
                <a:ext cx="3475439" cy="1281376"/>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2400" b="1" i="1" smtClean="0">
                              <a:solidFill>
                                <a:schemeClr val="tx1"/>
                              </a:solidFill>
                              <a:latin typeface="Cambria Math" panose="02040503050406030204" pitchFamily="18" charset="0"/>
                            </a:rPr>
                          </m:ctrlPr>
                        </m:dPr>
                        <m:e>
                          <m:m>
                            <m:mPr>
                              <m:mcs>
                                <m:mc>
                                  <m:mcPr>
                                    <m:count m:val="1"/>
                                    <m:mcJc m:val="center"/>
                                  </m:mcPr>
                                </m:mc>
                              </m:mcs>
                              <m:ctrlPr>
                                <a:rPr lang="en-US" altLang="ja-JP" sz="2400" b="1" i="1" smtClean="0">
                                  <a:solidFill>
                                    <a:schemeClr val="tx1"/>
                                  </a:solidFill>
                                  <a:latin typeface="Cambria Math" panose="02040503050406030204" pitchFamily="18" charset="0"/>
                                </a:rPr>
                              </m:ctrlPr>
                            </m:mPr>
                            <m:mr>
                              <m:e>
                                <m:r>
                                  <m:rPr>
                                    <m:brk m:alnAt="7"/>
                                  </m:rPr>
                                  <a:rPr lang="en-US" altLang="ja-JP" sz="2400" b="0" i="1" smtClean="0">
                                    <a:solidFill>
                                      <a:schemeClr val="tx1"/>
                                    </a:solidFill>
                                    <a:latin typeface="Cambria Math" panose="02040503050406030204" pitchFamily="18" charset="0"/>
                                  </a:rPr>
                                  <m:t>𝑥</m:t>
                                </m:r>
                                <m:r>
                                  <a:rPr lang="en-US" altLang="ja-JP" sz="2400" b="0" i="1" smtClean="0">
                                    <a:solidFill>
                                      <a:schemeClr val="tx1"/>
                                    </a:solidFill>
                                    <a:latin typeface="Cambria Math" panose="02040503050406030204" pitchFamily="18" charset="0"/>
                                  </a:rPr>
                                  <m:t>′</m:t>
                                </m:r>
                              </m:e>
                            </m:mr>
                            <m:mr>
                              <m:e>
                                <m:r>
                                  <a:rPr lang="en-US" altLang="ja-JP" sz="2400" b="0" i="1" smtClean="0">
                                    <a:solidFill>
                                      <a:schemeClr val="tx1"/>
                                    </a:solidFill>
                                    <a:latin typeface="Cambria Math" panose="02040503050406030204" pitchFamily="18" charset="0"/>
                                  </a:rPr>
                                  <m:t>𝑦</m:t>
                                </m:r>
                                <m:r>
                                  <a:rPr lang="en-US" altLang="ja-JP" sz="2400" b="0" i="1" smtClean="0">
                                    <a:solidFill>
                                      <a:schemeClr val="tx1"/>
                                    </a:solidFill>
                                    <a:latin typeface="Cambria Math" panose="02040503050406030204" pitchFamily="18" charset="0"/>
                                  </a:rPr>
                                  <m:t>′</m:t>
                                </m:r>
                              </m:e>
                            </m:mr>
                            <m:mr>
                              <m:e>
                                <m:r>
                                  <a:rPr lang="en-US" altLang="ja-JP" sz="2400" b="0" i="1" smtClean="0">
                                    <a:solidFill>
                                      <a:schemeClr val="tx1"/>
                                    </a:solidFill>
                                    <a:latin typeface="Cambria Math" panose="02040503050406030204" pitchFamily="18" charset="0"/>
                                  </a:rPr>
                                  <m:t>1</m:t>
                                </m:r>
                              </m:e>
                            </m:mr>
                          </m:m>
                        </m:e>
                      </m:d>
                      <m:r>
                        <a:rPr lang="en-US" altLang="ja-JP" sz="2400" b="1" i="1" smtClean="0">
                          <a:solidFill>
                            <a:schemeClr val="tx1"/>
                          </a:solidFill>
                          <a:latin typeface="Cambria Math" panose="02040503050406030204" pitchFamily="18" charset="0"/>
                        </a:rPr>
                        <m:t>~</m:t>
                      </m:r>
                      <m:d>
                        <m:dPr>
                          <m:ctrlPr>
                            <a:rPr lang="en-US" altLang="ja-JP" sz="2400" b="1" i="1" smtClean="0">
                              <a:solidFill>
                                <a:schemeClr val="tx1"/>
                              </a:solidFill>
                              <a:latin typeface="Cambria Math" panose="02040503050406030204" pitchFamily="18" charset="0"/>
                            </a:rPr>
                          </m:ctrlPr>
                        </m:dPr>
                        <m:e>
                          <m:m>
                            <m:mPr>
                              <m:mcs>
                                <m:mc>
                                  <m:mcPr>
                                    <m:count m:val="3"/>
                                    <m:mcJc m:val="center"/>
                                  </m:mcPr>
                                </m:mc>
                              </m:mcs>
                              <m:ctrlPr>
                                <a:rPr lang="en-US" altLang="ja-JP" sz="2400" i="1" smtClean="0">
                                  <a:solidFill>
                                    <a:schemeClr val="tx1"/>
                                  </a:solidFill>
                                  <a:latin typeface="Cambria Math" panose="02040503050406030204" pitchFamily="18" charset="0"/>
                                </a:rPr>
                              </m:ctrlPr>
                            </m:mPr>
                            <m:mr>
                              <m:e>
                                <m:r>
                                  <m:rPr>
                                    <m:brk m:alnAt="7"/>
                                  </m:rPr>
                                  <a:rPr lang="en-US" altLang="ja-JP" sz="2400" b="0" i="1" smtClean="0">
                                    <a:solidFill>
                                      <a:schemeClr val="tx1"/>
                                    </a:solidFill>
                                    <a:latin typeface="Cambria Math" panose="02040503050406030204" pitchFamily="18" charset="0"/>
                                  </a:rPr>
                                  <m:t>𝑎</m:t>
                                </m:r>
                              </m:e>
                              <m:e>
                                <m:r>
                                  <a:rPr lang="en-US" altLang="ja-JP" sz="2400" b="0" i="1" smtClean="0">
                                    <a:solidFill>
                                      <a:schemeClr val="tx1"/>
                                    </a:solidFill>
                                    <a:latin typeface="Cambria Math" panose="02040503050406030204" pitchFamily="18" charset="0"/>
                                  </a:rPr>
                                  <m:t>𝑏</m:t>
                                </m:r>
                              </m:e>
                              <m:e>
                                <m:r>
                                  <a:rPr lang="en-US" altLang="ja-JP" sz="2400" i="1" smtClean="0">
                                    <a:solidFill>
                                      <a:schemeClr val="tx1"/>
                                    </a:solidFill>
                                    <a:latin typeface="Cambria Math" panose="02040503050406030204" pitchFamily="18" charset="0"/>
                                  </a:rPr>
                                  <m:t>𝑐</m:t>
                                </m:r>
                              </m:e>
                            </m:mr>
                            <m:mr>
                              <m:e>
                                <m:r>
                                  <a:rPr lang="en-US" altLang="ja-JP" sz="2400" b="0" i="1" smtClean="0">
                                    <a:solidFill>
                                      <a:schemeClr val="tx1"/>
                                    </a:solidFill>
                                    <a:latin typeface="Cambria Math" panose="02040503050406030204" pitchFamily="18" charset="0"/>
                                  </a:rPr>
                                  <m:t>𝑑</m:t>
                                </m:r>
                              </m:e>
                              <m:e>
                                <m:r>
                                  <a:rPr lang="en-US" altLang="ja-JP" sz="2400" b="0" i="1" smtClean="0">
                                    <a:solidFill>
                                      <a:schemeClr val="tx1"/>
                                    </a:solidFill>
                                    <a:latin typeface="Cambria Math" panose="02040503050406030204" pitchFamily="18" charset="0"/>
                                  </a:rPr>
                                  <m:t>𝑒</m:t>
                                </m:r>
                              </m:e>
                              <m:e>
                                <m:r>
                                  <a:rPr lang="en-US" altLang="ja-JP" sz="2400" i="1" smtClean="0">
                                    <a:solidFill>
                                      <a:schemeClr val="tx1"/>
                                    </a:solidFill>
                                    <a:latin typeface="Cambria Math" panose="02040503050406030204" pitchFamily="18" charset="0"/>
                                  </a:rPr>
                                  <m:t>𝑓</m:t>
                                </m:r>
                              </m:e>
                            </m:mr>
                            <m:mr>
                              <m:e>
                                <m:r>
                                  <a:rPr lang="en-US" altLang="ja-JP" sz="2400" b="0" i="1" smtClean="0">
                                    <a:solidFill>
                                      <a:schemeClr val="tx1"/>
                                    </a:solidFill>
                                    <a:latin typeface="Cambria Math" panose="02040503050406030204" pitchFamily="18" charset="0"/>
                                  </a:rPr>
                                  <m:t>𝑔</m:t>
                                </m:r>
                              </m:e>
                              <m:e>
                                <m:r>
                                  <a:rPr lang="en-US" altLang="ja-JP" sz="2400" b="0" i="1" smtClean="0">
                                    <a:solidFill>
                                      <a:schemeClr val="tx1"/>
                                    </a:solidFill>
                                    <a:latin typeface="Cambria Math" panose="02040503050406030204" pitchFamily="18" charset="0"/>
                                  </a:rPr>
                                  <m:t>h</m:t>
                                </m:r>
                              </m:e>
                              <m:e>
                                <m:r>
                                  <a:rPr lang="en-US" altLang="ja-JP" sz="2400" b="0" i="1" smtClean="0">
                                    <a:solidFill>
                                      <a:schemeClr val="tx1"/>
                                    </a:solidFill>
                                    <a:latin typeface="Cambria Math" panose="02040503050406030204" pitchFamily="18" charset="0"/>
                                  </a:rPr>
                                  <m:t>𝑖</m:t>
                                </m:r>
                              </m:e>
                            </m:mr>
                          </m:m>
                        </m:e>
                      </m:d>
                      <m:d>
                        <m:dPr>
                          <m:ctrlPr>
                            <a:rPr lang="en-US" altLang="ja-JP" sz="2400" b="1" i="1">
                              <a:solidFill>
                                <a:schemeClr val="tx1"/>
                              </a:solidFill>
                              <a:latin typeface="Cambria Math" panose="02040503050406030204" pitchFamily="18" charset="0"/>
                            </a:rPr>
                          </m:ctrlPr>
                        </m:dPr>
                        <m:e>
                          <m:m>
                            <m:mPr>
                              <m:mcs>
                                <m:mc>
                                  <m:mcPr>
                                    <m:count m:val="1"/>
                                    <m:mcJc m:val="center"/>
                                  </m:mcPr>
                                </m:mc>
                              </m:mcs>
                              <m:ctrlPr>
                                <a:rPr lang="en-US" altLang="ja-JP" sz="2400" b="1" i="1">
                                  <a:solidFill>
                                    <a:schemeClr val="tx1"/>
                                  </a:solidFill>
                                  <a:latin typeface="Cambria Math" panose="02040503050406030204" pitchFamily="18" charset="0"/>
                                </a:rPr>
                              </m:ctrlPr>
                            </m:mPr>
                            <m:mr>
                              <m:e>
                                <m:r>
                                  <m:rPr>
                                    <m:brk m:alnAt="7"/>
                                  </m:rPr>
                                  <a:rPr lang="en-US" altLang="ja-JP" sz="2400" i="1">
                                    <a:solidFill>
                                      <a:schemeClr val="tx1"/>
                                    </a:solidFill>
                                    <a:latin typeface="Cambria Math" panose="02040503050406030204" pitchFamily="18" charset="0"/>
                                  </a:rPr>
                                  <m:t>𝑥</m:t>
                                </m:r>
                              </m:e>
                            </m:mr>
                            <m:mr>
                              <m:e>
                                <m:r>
                                  <a:rPr lang="en-US" altLang="ja-JP" sz="2400" i="1">
                                    <a:solidFill>
                                      <a:schemeClr val="tx1"/>
                                    </a:solidFill>
                                    <a:latin typeface="Cambria Math" panose="02040503050406030204" pitchFamily="18" charset="0"/>
                                  </a:rPr>
                                  <m:t>𝑦</m:t>
                                </m:r>
                              </m:e>
                            </m:mr>
                            <m:mr>
                              <m:e>
                                <m:r>
                                  <a:rPr lang="en-US" altLang="ja-JP" sz="2400" i="1">
                                    <a:solidFill>
                                      <a:schemeClr val="tx1"/>
                                    </a:solidFill>
                                    <a:latin typeface="Cambria Math" panose="02040503050406030204" pitchFamily="18" charset="0"/>
                                  </a:rPr>
                                  <m:t>1</m:t>
                                </m:r>
                              </m:e>
                            </m:mr>
                          </m:m>
                        </m:e>
                      </m:d>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591313" y="4470051"/>
                <a:ext cx="3475439" cy="1281376"/>
              </a:xfrm>
              <a:prstGeom prst="rect">
                <a:avLst/>
              </a:prstGeom>
              <a:blipFill rotWithShape="0">
                <a:blip r:embed="rId9"/>
                <a:stretch>
                  <a:fillRect/>
                </a:stretch>
              </a:blipFill>
            </p:spPr>
            <p:txBody>
              <a:bodyPr/>
              <a:lstStyle/>
              <a:p>
                <a:r>
                  <a:rPr lang="ja-JP" altLang="en-US">
                    <a:noFill/>
                  </a:rPr>
                  <a:t> </a:t>
                </a:r>
              </a:p>
            </p:txBody>
          </p:sp>
        </mc:Fallback>
      </mc:AlternateContent>
      <p:sp>
        <p:nvSpPr>
          <p:cNvPr id="13" name="正方形/長方形 12"/>
          <p:cNvSpPr/>
          <p:nvPr/>
        </p:nvSpPr>
        <p:spPr>
          <a:xfrm>
            <a:off x="591313" y="6081781"/>
            <a:ext cx="6417141" cy="646331"/>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射影変換では，第三要素が１でなくなる可能性があるので，</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この式は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でなく</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同値</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を使って表現される</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6946780" y="4211513"/>
            <a:ext cx="4869537" cy="2384689"/>
            <a:chOff x="6957770" y="4636477"/>
            <a:chExt cx="4001760" cy="1959725"/>
          </a:xfrm>
        </p:grpSpPr>
        <p:pic>
          <p:nvPicPr>
            <p:cNvPr id="14" name="図 13"/>
            <p:cNvPicPr>
              <a:picLocks noChangeAspect="1"/>
            </p:cNvPicPr>
            <p:nvPr/>
          </p:nvPicPr>
          <p:blipFill>
            <a:blip r:embed="rId10">
              <a:duotone>
                <a:schemeClr val="bg2">
                  <a:shade val="45000"/>
                  <a:satMod val="135000"/>
                </a:schemeClr>
                <a:prstClr val="white"/>
              </a:duotone>
            </a:blip>
            <a:stretch>
              <a:fillRect/>
            </a:stretch>
          </p:blipFill>
          <p:spPr>
            <a:xfrm>
              <a:off x="9408971" y="5170589"/>
              <a:ext cx="1378688" cy="1107066"/>
            </a:xfrm>
            <a:prstGeom prst="rect">
              <a:avLst/>
            </a:prstGeom>
          </p:spPr>
        </p:pic>
        <p:cxnSp>
          <p:nvCxnSpPr>
            <p:cNvPr id="15" name="直線矢印コネクタ 14"/>
            <p:cNvCxnSpPr/>
            <p:nvPr/>
          </p:nvCxnSpPr>
          <p:spPr>
            <a:xfrm>
              <a:off x="7194245" y="6297287"/>
              <a:ext cx="1601778"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flipV="1">
              <a:off x="7341093" y="4841358"/>
              <a:ext cx="0" cy="156881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8587479" y="6205157"/>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8587479" y="6205157"/>
                  <a:ext cx="316547" cy="353839"/>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6957770" y="4636477"/>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6957770" y="4636477"/>
                  <a:ext cx="472950" cy="523220"/>
                </a:xfrm>
                <a:prstGeom prst="rect">
                  <a:avLst/>
                </a:prstGeom>
                <a:blipFill rotWithShape="0">
                  <a:blip r:embed="rId12"/>
                  <a:stretch>
                    <a:fillRect/>
                  </a:stretch>
                </a:blipFill>
              </p:spPr>
              <p:txBody>
                <a:bodyPr/>
                <a:lstStyle/>
                <a:p>
                  <a:r>
                    <a:rPr lang="ja-JP" altLang="en-US">
                      <a:noFill/>
                    </a:rPr>
                    <a:t> </a:t>
                  </a:r>
                </a:p>
              </p:txBody>
            </p:sp>
          </mc:Fallback>
        </mc:AlternateContent>
        <p:pic>
          <p:nvPicPr>
            <p:cNvPr id="19" name="図 18"/>
            <p:cNvPicPr>
              <a:picLocks noChangeAspect="1"/>
            </p:cNvPicPr>
            <p:nvPr/>
          </p:nvPicPr>
          <p:blipFill>
            <a:blip r:embed="rId1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7370747" y="5070544"/>
              <a:ext cx="1207111" cy="1207111"/>
            </a:xfrm>
            <a:prstGeom prst="rect">
              <a:avLst/>
            </a:prstGeom>
          </p:spPr>
        </p:pic>
        <p:sp>
          <p:nvSpPr>
            <p:cNvPr id="20" name="正方形/長方形 19"/>
            <p:cNvSpPr/>
            <p:nvPr/>
          </p:nvSpPr>
          <p:spPr>
            <a:xfrm>
              <a:off x="7621402" y="6346433"/>
              <a:ext cx="593200" cy="249769"/>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元</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p>
          </p:txBody>
        </p:sp>
        <p:cxnSp>
          <p:nvCxnSpPr>
            <p:cNvPr id="22" name="直線矢印コネクタ 21"/>
            <p:cNvCxnSpPr/>
            <p:nvPr/>
          </p:nvCxnSpPr>
          <p:spPr>
            <a:xfrm>
              <a:off x="9249749" y="6297287"/>
              <a:ext cx="1601778" cy="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9396597" y="4841358"/>
              <a:ext cx="0" cy="1568810"/>
            </a:xfrm>
            <a:prstGeom prst="straightConnector1">
              <a:avLst/>
            </a:prstGeom>
            <a:ln w="381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正方形/長方形 23"/>
                <p:cNvSpPr/>
                <p:nvPr/>
              </p:nvSpPr>
              <p:spPr>
                <a:xfrm>
                  <a:off x="10642983" y="6205157"/>
                  <a:ext cx="316547" cy="35383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2800" i="1">
                            <a:latin typeface="Cambria Math" panose="02040503050406030204" pitchFamily="18" charset="0"/>
                          </a:rPr>
                          <m:t>𝑥</m:t>
                        </m:r>
                      </m:oMath>
                    </m:oMathPara>
                  </a14:m>
                  <a:endParaRPr lang="ja-JP" altLang="en-US" sz="28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10642983" y="6205157"/>
                  <a:ext cx="316547" cy="353839"/>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013274" y="4636477"/>
                  <a:ext cx="472950"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ja-JP" altLang="en-US" sz="28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013274" y="4636477"/>
                  <a:ext cx="472950" cy="523220"/>
                </a:xfrm>
                <a:prstGeom prst="rect">
                  <a:avLst/>
                </a:prstGeom>
                <a:blipFill rotWithShape="0">
                  <a:blip r:embed="rId15"/>
                  <a:stretch>
                    <a:fillRect/>
                  </a:stretch>
                </a:blipFill>
              </p:spPr>
              <p:txBody>
                <a:bodyPr/>
                <a:lstStyle/>
                <a:p>
                  <a:r>
                    <a:rPr lang="ja-JP" altLang="en-US">
                      <a:noFill/>
                    </a:rPr>
                    <a:t> </a:t>
                  </a:r>
                </a:p>
              </p:txBody>
            </p:sp>
          </mc:Fallback>
        </mc:AlternateContent>
      </p:grpSp>
    </p:spTree>
    <p:extLst>
      <p:ext uri="{BB962C8B-B14F-4D97-AF65-F5344CB8AC3E}">
        <p14:creationId xmlns:p14="http://schemas.microsoft.com/office/powerpoint/2010/main" val="37414364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角丸四角形 96"/>
          <p:cNvSpPr/>
          <p:nvPr/>
        </p:nvSpPr>
        <p:spPr>
          <a:xfrm>
            <a:off x="303103" y="1181353"/>
            <a:ext cx="11663674" cy="4737438"/>
          </a:xfrm>
          <a:prstGeom prst="roundRect">
            <a:avLst>
              <a:gd name="adj" fmla="val 7018"/>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角丸四角形 94"/>
          <p:cNvSpPr/>
          <p:nvPr/>
        </p:nvSpPr>
        <p:spPr>
          <a:xfrm>
            <a:off x="475021" y="1344923"/>
            <a:ext cx="8810676" cy="4342314"/>
          </a:xfrm>
          <a:prstGeom prst="roundRect">
            <a:avLst>
              <a:gd name="adj" fmla="val 701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角丸四角形 92"/>
          <p:cNvSpPr/>
          <p:nvPr/>
        </p:nvSpPr>
        <p:spPr>
          <a:xfrm>
            <a:off x="618658" y="1479220"/>
            <a:ext cx="4981885" cy="3936295"/>
          </a:xfrm>
          <a:prstGeom prst="roundRect">
            <a:avLst>
              <a:gd name="adj" fmla="val 7018"/>
            </a:avLst>
          </a:prstGeom>
          <a:solidFill>
            <a:schemeClr val="accent5">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角丸四角形 89"/>
          <p:cNvSpPr/>
          <p:nvPr/>
        </p:nvSpPr>
        <p:spPr>
          <a:xfrm>
            <a:off x="765543" y="1595411"/>
            <a:ext cx="3236763" cy="3090004"/>
          </a:xfrm>
          <a:prstGeom prst="roundRect">
            <a:avLst>
              <a:gd name="adj" fmla="val 7018"/>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93566" y="76102"/>
            <a:ext cx="11473211" cy="733270"/>
          </a:xfrm>
        </p:spPr>
        <p:txBody>
          <a:bodyPr>
            <a:normAutofit/>
          </a:bodyPr>
          <a:lstStyle/>
          <a:p>
            <a:pPr algn="ctr"/>
            <a:r>
              <a:rPr lang="ja-JP" altLang="en-US" sz="3600" b="1" dirty="0" smtClean="0"/>
              <a:t>変換の名称と包含関係</a:t>
            </a:r>
            <a:endParaRPr kumimoji="1" lang="ja-JP" altLang="en-US" sz="3600" b="1" dirty="0"/>
          </a:p>
        </p:txBody>
      </p:sp>
      <p:grpSp>
        <p:nvGrpSpPr>
          <p:cNvPr id="69" name="グループ化 68"/>
          <p:cNvGrpSpPr/>
          <p:nvPr/>
        </p:nvGrpSpPr>
        <p:grpSpPr>
          <a:xfrm>
            <a:off x="4046481" y="1694391"/>
            <a:ext cx="1402158" cy="1694162"/>
            <a:chOff x="7652320" y="412603"/>
            <a:chExt cx="1402158" cy="1694162"/>
          </a:xfrm>
        </p:grpSpPr>
        <p:grpSp>
          <p:nvGrpSpPr>
            <p:cNvPr id="6" name="グループ化 5"/>
            <p:cNvGrpSpPr/>
            <p:nvPr/>
          </p:nvGrpSpPr>
          <p:grpSpPr>
            <a:xfrm>
              <a:off x="7652320" y="588405"/>
              <a:ext cx="1356185" cy="1518360"/>
              <a:chOff x="457199" y="3127593"/>
              <a:chExt cx="2028124" cy="2270650"/>
            </a:xfrm>
          </p:grpSpPr>
          <p:pic>
            <p:nvPicPr>
              <p:cNvPr id="7" name="図 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66295" y="3429036"/>
                <a:ext cx="621316" cy="1836695"/>
              </a:xfrm>
              <a:prstGeom prst="rect">
                <a:avLst/>
              </a:prstGeom>
            </p:spPr>
          </p:pic>
          <p:cxnSp>
            <p:nvCxnSpPr>
              <p:cNvPr id="8" name="直線矢印コネクタ 7"/>
              <p:cNvCxnSpPr/>
              <p:nvPr/>
            </p:nvCxnSpPr>
            <p:spPr>
              <a:xfrm>
                <a:off x="709038" y="5285363"/>
                <a:ext cx="153251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36641"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正方形/長方形 9"/>
                  <p:cNvSpPr/>
                  <p:nvPr/>
                </p:nvSpPr>
                <p:spPr>
                  <a:xfrm>
                    <a:off x="1967329" y="4857503"/>
                    <a:ext cx="517994"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1600" i="1">
                              <a:latin typeface="Cambria Math" panose="02040503050406030204" pitchFamily="18" charset="0"/>
                            </a:rPr>
                            <m:t>𝑥</m:t>
                          </m:r>
                        </m:oMath>
                      </m:oMathPara>
                    </a14:m>
                    <a:endParaRPr lang="ja-JP" altLang="en-US" sz="16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1967329" y="4857503"/>
                    <a:ext cx="517994" cy="50629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457199" y="3127593"/>
                    <a:ext cx="523555"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𝑦</m:t>
                          </m:r>
                        </m:oMath>
                      </m:oMathPara>
                    </a14:m>
                    <a:endParaRPr lang="ja-JP" altLang="en-US" sz="16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457199" y="3127593"/>
                    <a:ext cx="523555" cy="506295"/>
                  </a:xfrm>
                  <a:prstGeom prst="rect">
                    <a:avLst/>
                  </a:prstGeom>
                  <a:blipFill rotWithShape="0">
                    <a:blip r:embed="rId4"/>
                    <a:stretch>
                      <a:fillRect b="-3636"/>
                    </a:stretch>
                  </a:blipFill>
                </p:spPr>
                <p:txBody>
                  <a:bodyPr/>
                  <a:lstStyle/>
                  <a:p>
                    <a:r>
                      <a:rPr lang="ja-JP" altLang="en-US">
                        <a:noFill/>
                      </a:rPr>
                      <a:t> </a:t>
                    </a:r>
                  </a:p>
                </p:txBody>
              </p:sp>
            </mc:Fallback>
          </mc:AlternateContent>
          <p:sp>
            <p:nvSpPr>
              <p:cNvPr id="12" name="円/楕円 11"/>
              <p:cNvSpPr/>
              <p:nvPr/>
            </p:nvSpPr>
            <p:spPr>
              <a:xfrm>
                <a:off x="1447135" y="3405958"/>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57" name="正方形/長方形 56"/>
            <p:cNvSpPr/>
            <p:nvPr/>
          </p:nvSpPr>
          <p:spPr>
            <a:xfrm>
              <a:off x="7946482" y="412603"/>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拡大縮小</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8" name="グループ化 67"/>
          <p:cNvGrpSpPr/>
          <p:nvPr/>
        </p:nvGrpSpPr>
        <p:grpSpPr>
          <a:xfrm>
            <a:off x="2649349" y="1694391"/>
            <a:ext cx="1373333" cy="1727326"/>
            <a:chOff x="9738282" y="412603"/>
            <a:chExt cx="1373333" cy="1727326"/>
          </a:xfrm>
        </p:grpSpPr>
        <p:grpSp>
          <p:nvGrpSpPr>
            <p:cNvPr id="14" name="グループ化 13"/>
            <p:cNvGrpSpPr/>
            <p:nvPr/>
          </p:nvGrpSpPr>
          <p:grpSpPr>
            <a:xfrm>
              <a:off x="9738282" y="588405"/>
              <a:ext cx="1373333" cy="1551524"/>
              <a:chOff x="3487392" y="3127593"/>
              <a:chExt cx="2053769" cy="2320246"/>
            </a:xfrm>
          </p:grpSpPr>
          <p:pic>
            <p:nvPicPr>
              <p:cNvPr id="15" name="図 1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800000">
                <a:off x="3708309" y="3857336"/>
                <a:ext cx="1207111" cy="1207111"/>
              </a:xfrm>
              <a:prstGeom prst="rect">
                <a:avLst/>
              </a:prstGeom>
            </p:spPr>
          </p:pic>
          <p:cxnSp>
            <p:nvCxnSpPr>
              <p:cNvPr id="16" name="直線矢印コネクタ 15"/>
              <p:cNvCxnSpPr/>
              <p:nvPr/>
            </p:nvCxnSpPr>
            <p:spPr>
              <a:xfrm>
                <a:off x="3487392" y="5285363"/>
                <a:ext cx="1776758"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flipV="1">
                <a:off x="4086574"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5023167" y="4882561"/>
                    <a:ext cx="517994"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1600" i="1">
                              <a:latin typeface="Cambria Math" panose="02040503050406030204" pitchFamily="18" charset="0"/>
                            </a:rPr>
                            <m:t>𝑥</m:t>
                          </m:r>
                        </m:oMath>
                      </m:oMathPara>
                    </a14:m>
                    <a:endParaRPr lang="ja-JP" altLang="en-US" sz="16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5023167" y="4882561"/>
                    <a:ext cx="517994" cy="50629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3707132" y="3127593"/>
                    <a:ext cx="523556"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𝑦</m:t>
                          </m:r>
                        </m:oMath>
                      </m:oMathPara>
                    </a14:m>
                    <a:endParaRPr lang="ja-JP" altLang="en-US" sz="1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3707132" y="3127593"/>
                    <a:ext cx="523556" cy="506295"/>
                  </a:xfrm>
                  <a:prstGeom prst="rect">
                    <a:avLst/>
                  </a:prstGeom>
                  <a:blipFill rotWithShape="0">
                    <a:blip r:embed="rId6"/>
                    <a:stretch>
                      <a:fillRect b="-3636"/>
                    </a:stretch>
                  </a:blipFill>
                </p:spPr>
                <p:txBody>
                  <a:bodyPr/>
                  <a:lstStyle/>
                  <a:p>
                    <a:r>
                      <a:rPr lang="ja-JP" altLang="en-US">
                        <a:noFill/>
                      </a:rPr>
                      <a:t> </a:t>
                    </a:r>
                  </a:p>
                </p:txBody>
              </p:sp>
            </mc:Fallback>
          </mc:AlternateContent>
          <p:sp>
            <p:nvSpPr>
              <p:cNvPr id="20" name="円/楕円 19"/>
              <p:cNvSpPr/>
              <p:nvPr/>
            </p:nvSpPr>
            <p:spPr>
              <a:xfrm>
                <a:off x="4499112" y="3614161"/>
                <a:ext cx="63725" cy="63725"/>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21" name="円弧 20"/>
              <p:cNvSpPr/>
              <p:nvPr/>
            </p:nvSpPr>
            <p:spPr>
              <a:xfrm rot="1821516">
                <a:off x="4272262" y="5018806"/>
                <a:ext cx="327660" cy="327660"/>
              </a:xfrm>
              <a:prstGeom prst="arc">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22" name="正方形/長方形 21"/>
                  <p:cNvSpPr/>
                  <p:nvPr/>
                </p:nvSpPr>
                <p:spPr>
                  <a:xfrm>
                    <a:off x="4566294" y="4941544"/>
                    <a:ext cx="527294"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𝜃</m:t>
                          </m:r>
                        </m:oMath>
                      </m:oMathPara>
                    </a14:m>
                    <a:endParaRPr lang="ja-JP" altLang="en-US" sz="1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4566294" y="4941544"/>
                    <a:ext cx="527294" cy="506295"/>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58" name="正方形/長方形 57"/>
            <p:cNvSpPr/>
            <p:nvPr/>
          </p:nvSpPr>
          <p:spPr>
            <a:xfrm>
              <a:off x="10102949" y="41260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5" name="グループ化 64"/>
          <p:cNvGrpSpPr/>
          <p:nvPr/>
        </p:nvGrpSpPr>
        <p:grpSpPr>
          <a:xfrm>
            <a:off x="5631499" y="1692085"/>
            <a:ext cx="1685160" cy="1711645"/>
            <a:chOff x="1012346" y="2061715"/>
            <a:chExt cx="1685160" cy="1711645"/>
          </a:xfrm>
        </p:grpSpPr>
        <p:grpSp>
          <p:nvGrpSpPr>
            <p:cNvPr id="24" name="グループ化 23"/>
            <p:cNvGrpSpPr/>
            <p:nvPr/>
          </p:nvGrpSpPr>
          <p:grpSpPr>
            <a:xfrm>
              <a:off x="1012346" y="2231076"/>
              <a:ext cx="1685160" cy="1542284"/>
              <a:chOff x="4815167" y="3117187"/>
              <a:chExt cx="2520094" cy="2306428"/>
            </a:xfrm>
          </p:grpSpPr>
          <p:pic>
            <p:nvPicPr>
              <p:cNvPr id="25" name="図 2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949769">
                <a:off x="5030168" y="3899642"/>
                <a:ext cx="2281988" cy="1523973"/>
              </a:xfrm>
              <a:prstGeom prst="rect">
                <a:avLst/>
              </a:prstGeom>
              <a:scene3d>
                <a:camera prst="isometricOffAxis2Right"/>
                <a:lightRig rig="threePt" dir="t"/>
              </a:scene3d>
            </p:spPr>
          </p:pic>
          <p:grpSp>
            <p:nvGrpSpPr>
              <p:cNvPr id="26" name="グループ化 25"/>
              <p:cNvGrpSpPr/>
              <p:nvPr/>
            </p:nvGrpSpPr>
            <p:grpSpPr>
              <a:xfrm>
                <a:off x="4815167" y="3117187"/>
                <a:ext cx="2520094" cy="2270650"/>
                <a:chOff x="4485701" y="3117187"/>
                <a:chExt cx="2520094" cy="2270650"/>
              </a:xfrm>
            </p:grpSpPr>
            <p:cxnSp>
              <p:nvCxnSpPr>
                <p:cNvPr id="27" name="直線矢印コネクタ 26"/>
                <p:cNvCxnSpPr/>
                <p:nvPr/>
              </p:nvCxnSpPr>
              <p:spPr>
                <a:xfrm>
                  <a:off x="4707400" y="5274957"/>
                  <a:ext cx="2068023"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4864436" y="3327934"/>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6487801" y="4846007"/>
                      <a:ext cx="517994"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1600" i="1">
                                <a:latin typeface="Cambria Math" panose="02040503050406030204" pitchFamily="18" charset="0"/>
                              </a:rPr>
                              <m:t>𝑥</m:t>
                            </m:r>
                          </m:oMath>
                        </m:oMathPara>
                      </a14:m>
                      <a:endParaRPr lang="ja-JP" altLang="en-US" sz="1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487801" y="4846007"/>
                      <a:ext cx="517994" cy="50629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4485701" y="3117187"/>
                      <a:ext cx="523556"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𝑦</m:t>
                            </m:r>
                          </m:oMath>
                        </m:oMathPara>
                      </a14:m>
                      <a:endParaRPr lang="ja-JP" altLang="en-US" sz="1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4485701" y="3117187"/>
                      <a:ext cx="523556" cy="506295"/>
                    </a:xfrm>
                    <a:prstGeom prst="rect">
                      <a:avLst/>
                    </a:prstGeom>
                    <a:blipFill rotWithShape="0">
                      <a:blip r:embed="rId9"/>
                      <a:stretch>
                        <a:fillRect b="-3571"/>
                      </a:stretch>
                    </a:blipFill>
                  </p:spPr>
                  <p:txBody>
                    <a:bodyPr/>
                    <a:lstStyle/>
                    <a:p>
                      <a:r>
                        <a:rPr lang="ja-JP" altLang="en-US">
                          <a:noFill/>
                        </a:rPr>
                        <a:t> </a:t>
                      </a:r>
                    </a:p>
                  </p:txBody>
                </p:sp>
              </mc:Fallback>
            </mc:AlternateContent>
            <p:sp>
              <p:nvSpPr>
                <p:cNvPr id="31" name="円/楕円 30"/>
                <p:cNvSpPr/>
                <p:nvPr/>
              </p:nvSpPr>
              <p:spPr>
                <a:xfrm>
                  <a:off x="6775423" y="4013954"/>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2" name="円弧 31"/>
                <p:cNvSpPr/>
                <p:nvPr/>
              </p:nvSpPr>
              <p:spPr>
                <a:xfrm rot="20682553">
                  <a:off x="4623735" y="4764565"/>
                  <a:ext cx="532698" cy="562995"/>
                </a:xfrm>
                <a:prstGeom prst="arc">
                  <a:avLst>
                    <a:gd name="adj1" fmla="val 17011200"/>
                    <a:gd name="adj2" fmla="val 20283854"/>
                  </a:avLst>
                </a:prstGeom>
                <a:noFill/>
                <a:ln w="317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sz="1600"/>
                </a:p>
              </p:txBody>
            </p:sp>
            <mc:AlternateContent xmlns:mc="http://schemas.openxmlformats.org/markup-compatibility/2006" xmlns:a14="http://schemas.microsoft.com/office/drawing/2010/main">
              <mc:Choice Requires="a14">
                <p:sp>
                  <p:nvSpPr>
                    <p:cNvPr id="33" name="正方形/長方形 32"/>
                    <p:cNvSpPr/>
                    <p:nvPr/>
                  </p:nvSpPr>
                  <p:spPr>
                    <a:xfrm>
                      <a:off x="4853700" y="4477563"/>
                      <a:ext cx="527294"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i="1">
                                <a:latin typeface="Cambria Math" panose="02040503050406030204" pitchFamily="18" charset="0"/>
                              </a:rPr>
                              <m:t>𝜃</m:t>
                            </m:r>
                          </m:oMath>
                        </m:oMathPara>
                      </a14:m>
                      <a:endParaRPr lang="ja-JP" altLang="en-US" sz="1600"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853700" y="4477563"/>
                      <a:ext cx="527294" cy="506295"/>
                    </a:xfrm>
                    <a:prstGeom prst="rect">
                      <a:avLst/>
                    </a:prstGeom>
                    <a:blipFill rotWithShape="0">
                      <a:blip r:embed="rId10"/>
                      <a:stretch>
                        <a:fillRect/>
                      </a:stretch>
                    </a:blipFill>
                  </p:spPr>
                  <p:txBody>
                    <a:bodyPr/>
                    <a:lstStyle/>
                    <a:p>
                      <a:r>
                        <a:rPr lang="ja-JP" altLang="en-US">
                          <a:noFill/>
                        </a:rPr>
                        <a:t> </a:t>
                      </a:r>
                    </a:p>
                  </p:txBody>
                </p:sp>
              </mc:Fallback>
            </mc:AlternateContent>
          </p:grpSp>
        </p:grpSp>
        <p:sp>
          <p:nvSpPr>
            <p:cNvPr id="59" name="正方形/長方形 58"/>
            <p:cNvSpPr/>
            <p:nvPr/>
          </p:nvSpPr>
          <p:spPr>
            <a:xfrm>
              <a:off x="1416345" y="206171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せん断</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6" name="グループ化 65"/>
          <p:cNvGrpSpPr/>
          <p:nvPr/>
        </p:nvGrpSpPr>
        <p:grpSpPr>
          <a:xfrm>
            <a:off x="7637703" y="1692085"/>
            <a:ext cx="1479388" cy="1698734"/>
            <a:chOff x="3018550" y="2061715"/>
            <a:chExt cx="1479388" cy="1698734"/>
          </a:xfrm>
        </p:grpSpPr>
        <p:grpSp>
          <p:nvGrpSpPr>
            <p:cNvPr id="36" name="グループ化 35"/>
            <p:cNvGrpSpPr/>
            <p:nvPr/>
          </p:nvGrpSpPr>
          <p:grpSpPr>
            <a:xfrm>
              <a:off x="3018550" y="2259283"/>
              <a:ext cx="1479388" cy="1501166"/>
              <a:chOff x="1076776" y="1560437"/>
              <a:chExt cx="3806427" cy="3862455"/>
            </a:xfrm>
          </p:grpSpPr>
          <p:grpSp>
            <p:nvGrpSpPr>
              <p:cNvPr id="37" name="グループ化 36"/>
              <p:cNvGrpSpPr/>
              <p:nvPr/>
            </p:nvGrpSpPr>
            <p:grpSpPr>
              <a:xfrm>
                <a:off x="1096563" y="1560437"/>
                <a:ext cx="3786640" cy="3862455"/>
                <a:chOff x="1477563" y="1458837"/>
                <a:chExt cx="3786640" cy="3862455"/>
              </a:xfrm>
            </p:grpSpPr>
            <p:cxnSp>
              <p:nvCxnSpPr>
                <p:cNvPr id="41" name="直線矢印コネクタ 40"/>
                <p:cNvCxnSpPr/>
                <p:nvPr/>
              </p:nvCxnSpPr>
              <p:spPr>
                <a:xfrm>
                  <a:off x="1477563" y="3701166"/>
                  <a:ext cx="3215447"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flipV="1">
                  <a:off x="3033980" y="1700718"/>
                  <a:ext cx="0" cy="362057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正方形/長方形 42"/>
                    <p:cNvSpPr/>
                    <p:nvPr/>
                  </p:nvSpPr>
                  <p:spPr>
                    <a:xfrm>
                      <a:off x="4372984" y="3037388"/>
                      <a:ext cx="891219" cy="871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1600" i="1">
                                <a:latin typeface="Cambria Math" panose="02040503050406030204" pitchFamily="18" charset="0"/>
                              </a:rPr>
                              <m:t>𝑥</m:t>
                            </m:r>
                          </m:oMath>
                        </m:oMathPara>
                      </a14:m>
                      <a:endParaRPr lang="ja-JP" altLang="en-US" sz="16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4372984" y="3037388"/>
                      <a:ext cx="891219" cy="871089"/>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正方形/長方形 43"/>
                    <p:cNvSpPr/>
                    <p:nvPr/>
                  </p:nvSpPr>
                  <p:spPr>
                    <a:xfrm>
                      <a:off x="2899694" y="1458837"/>
                      <a:ext cx="900788" cy="87108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𝑦</m:t>
                            </m:r>
                          </m:oMath>
                        </m:oMathPara>
                      </a14:m>
                      <a:endParaRPr lang="ja-JP" altLang="en-US" sz="16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899694" y="1458837"/>
                      <a:ext cx="900788" cy="871089"/>
                    </a:xfrm>
                    <a:prstGeom prst="rect">
                      <a:avLst/>
                    </a:prstGeom>
                    <a:blipFill rotWithShape="0">
                      <a:blip r:embed="rId12"/>
                      <a:stretch>
                        <a:fillRect b="-1786"/>
                      </a:stretch>
                    </a:blipFill>
                  </p:spPr>
                  <p:txBody>
                    <a:bodyPr/>
                    <a:lstStyle/>
                    <a:p>
                      <a:r>
                        <a:rPr lang="ja-JP" altLang="en-US">
                          <a:noFill/>
                        </a:rPr>
                        <a:t> </a:t>
                      </a:r>
                    </a:p>
                  </p:txBody>
                </p:sp>
              </mc:Fallback>
            </mc:AlternateContent>
            <p:pic>
              <p:nvPicPr>
                <p:cNvPr id="45" name="図 44"/>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3389802" y="2140217"/>
                  <a:ext cx="1207111" cy="1207111"/>
                </a:xfrm>
                <a:prstGeom prst="rect">
                  <a:avLst/>
                </a:prstGeom>
              </p:spPr>
            </p:pic>
            <p:pic>
              <p:nvPicPr>
                <p:cNvPr id="46" name="図 45"/>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V="1">
                  <a:off x="3389801" y="4080880"/>
                  <a:ext cx="1207111" cy="1207111"/>
                </a:xfrm>
                <a:prstGeom prst="rect">
                  <a:avLst/>
                </a:prstGeom>
              </p:spPr>
            </p:pic>
            <p:pic>
              <p:nvPicPr>
                <p:cNvPr id="47" name="図 46"/>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flipH="1">
                  <a:off x="1477563" y="2140217"/>
                  <a:ext cx="1200596" cy="1207111"/>
                </a:xfrm>
                <a:prstGeom prst="rect">
                  <a:avLst/>
                </a:prstGeom>
              </p:spPr>
            </p:pic>
          </p:grpSp>
          <p:sp>
            <p:nvSpPr>
              <p:cNvPr id="38" name="円/楕円 37"/>
              <p:cNvSpPr/>
              <p:nvPr/>
            </p:nvSpPr>
            <p:spPr>
              <a:xfrm>
                <a:off x="4179387"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39" name="円/楕円 38"/>
              <p:cNvSpPr/>
              <p:nvPr/>
            </p:nvSpPr>
            <p:spPr>
              <a:xfrm>
                <a:off x="4159065" y="5324325"/>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40" name="円/楕円 39"/>
              <p:cNvSpPr/>
              <p:nvPr/>
            </p:nvSpPr>
            <p:spPr>
              <a:xfrm>
                <a:off x="1076776" y="2202427"/>
                <a:ext cx="82871" cy="82871"/>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60" name="正方形/長方形 59"/>
            <p:cNvSpPr/>
            <p:nvPr/>
          </p:nvSpPr>
          <p:spPr>
            <a:xfrm>
              <a:off x="3435079" y="206171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鏡映</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67" name="グループ化 66"/>
          <p:cNvGrpSpPr/>
          <p:nvPr/>
        </p:nvGrpSpPr>
        <p:grpSpPr>
          <a:xfrm>
            <a:off x="679936" y="1698985"/>
            <a:ext cx="1782351" cy="1692468"/>
            <a:chOff x="9608432" y="2055039"/>
            <a:chExt cx="1782351" cy="1692468"/>
          </a:xfrm>
        </p:grpSpPr>
        <p:grpSp>
          <p:nvGrpSpPr>
            <p:cNvPr id="48" name="グループ化 47"/>
            <p:cNvGrpSpPr/>
            <p:nvPr/>
          </p:nvGrpSpPr>
          <p:grpSpPr>
            <a:xfrm>
              <a:off x="9608432" y="2215358"/>
              <a:ext cx="1782351" cy="1532149"/>
              <a:chOff x="15142081" y="196882"/>
              <a:chExt cx="4321170" cy="3714573"/>
            </a:xfrm>
          </p:grpSpPr>
          <p:pic>
            <p:nvPicPr>
              <p:cNvPr id="49" name="図 48"/>
              <p:cNvPicPr>
                <a:picLocks noChangeAspect="1"/>
              </p:cNvPicPr>
              <p:nvPr/>
            </p:nvPicPr>
            <p:blipFill>
              <a:blip r:embed="rId2" cstate="print">
                <a:lum bright="70000" contrast="-70000"/>
                <a:extLst>
                  <a:ext uri="{28A0092B-C50C-407E-A947-70E740481C1C}">
                    <a14:useLocalDpi xmlns:a14="http://schemas.microsoft.com/office/drawing/2010/main" val="0"/>
                  </a:ext>
                </a:extLst>
              </a:blip>
              <a:stretch>
                <a:fillRect/>
              </a:stretch>
            </p:blipFill>
            <p:spPr>
              <a:xfrm>
                <a:off x="16081506" y="2081100"/>
                <a:ext cx="1343889" cy="1343890"/>
              </a:xfrm>
              <a:prstGeom prst="rect">
                <a:avLst/>
              </a:prstGeom>
            </p:spPr>
          </p:pic>
          <p:cxnSp>
            <p:nvCxnSpPr>
              <p:cNvPr id="50" name="直線矢印コネクタ 49"/>
              <p:cNvCxnSpPr/>
              <p:nvPr/>
            </p:nvCxnSpPr>
            <p:spPr>
              <a:xfrm>
                <a:off x="15554067" y="3726794"/>
                <a:ext cx="348574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15762813" y="541645"/>
                <a:ext cx="0" cy="336981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正方形/長方形 51"/>
                  <p:cNvSpPr/>
                  <p:nvPr/>
                </p:nvSpPr>
                <p:spPr>
                  <a:xfrm>
                    <a:off x="18623487" y="3021135"/>
                    <a:ext cx="839764" cy="8207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1600" i="1">
                              <a:latin typeface="Cambria Math" panose="02040503050406030204" pitchFamily="18" charset="0"/>
                            </a:rPr>
                            <m:t>𝑥</m:t>
                          </m:r>
                        </m:oMath>
                      </m:oMathPara>
                    </a14:m>
                    <a:endParaRPr lang="ja-JP" altLang="en-US" sz="1600" dirty="0"/>
                  </a:p>
                </p:txBody>
              </p:sp>
            </mc:Choice>
            <mc:Fallback xmlns="">
              <p:sp>
                <p:nvSpPr>
                  <p:cNvPr id="52" name="正方形/長方形 51"/>
                  <p:cNvSpPr>
                    <a:spLocks noRot="1" noChangeAspect="1" noMove="1" noResize="1" noEditPoints="1" noAdjustHandles="1" noChangeArrowheads="1" noChangeShapeType="1" noTextEdit="1"/>
                  </p:cNvSpPr>
                  <p:nvPr/>
                </p:nvSpPr>
                <p:spPr>
                  <a:xfrm>
                    <a:off x="18623487" y="3021135"/>
                    <a:ext cx="839764" cy="820797"/>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正方形/長方形 52"/>
                  <p:cNvSpPr/>
                  <p:nvPr/>
                </p:nvSpPr>
                <p:spPr>
                  <a:xfrm>
                    <a:off x="15142081" y="196882"/>
                    <a:ext cx="848780" cy="82079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𝑦</m:t>
                          </m:r>
                        </m:oMath>
                      </m:oMathPara>
                    </a14:m>
                    <a:endParaRPr lang="ja-JP" altLang="en-US" sz="1600" dirty="0"/>
                  </a:p>
                </p:txBody>
              </p:sp>
            </mc:Choice>
            <mc:Fallback xmlns="">
              <p:sp>
                <p:nvSpPr>
                  <p:cNvPr id="53" name="正方形/長方形 52"/>
                  <p:cNvSpPr>
                    <a:spLocks noRot="1" noChangeAspect="1" noMove="1" noResize="1" noEditPoints="1" noAdjustHandles="1" noChangeArrowheads="1" noChangeShapeType="1" noTextEdit="1"/>
                  </p:cNvSpPr>
                  <p:nvPr/>
                </p:nvSpPr>
                <p:spPr>
                  <a:xfrm>
                    <a:off x="15142081" y="196882"/>
                    <a:ext cx="848780" cy="820797"/>
                  </a:xfrm>
                  <a:prstGeom prst="rect">
                    <a:avLst/>
                  </a:prstGeom>
                  <a:blipFill rotWithShape="0">
                    <a:blip r:embed="rId14"/>
                    <a:stretch>
                      <a:fillRect b="-3571"/>
                    </a:stretch>
                  </a:blipFill>
                </p:spPr>
                <p:txBody>
                  <a:bodyPr/>
                  <a:lstStyle/>
                  <a:p>
                    <a:r>
                      <a:rPr lang="ja-JP" altLang="en-US">
                        <a:noFill/>
                      </a:rPr>
                      <a:t> </a:t>
                    </a:r>
                  </a:p>
                </p:txBody>
              </p:sp>
            </mc:Fallback>
          </mc:AlternateContent>
          <p:pic>
            <p:nvPicPr>
              <p:cNvPr id="54" name="図 53"/>
              <p:cNvPicPr>
                <a:picLocks noChangeAspect="1"/>
              </p:cNvPicPr>
              <p:nvPr/>
            </p:nvPicPr>
            <p:blipFill>
              <a:blip r:embed="rId2"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16940208" y="547056"/>
                <a:ext cx="1343889" cy="1343890"/>
              </a:xfrm>
              <a:prstGeom prst="rect">
                <a:avLst/>
              </a:prstGeom>
            </p:spPr>
          </p:pic>
          <p:sp>
            <p:nvSpPr>
              <p:cNvPr id="55" name="円/楕円 54"/>
              <p:cNvSpPr/>
              <p:nvPr/>
            </p:nvSpPr>
            <p:spPr>
              <a:xfrm>
                <a:off x="18203084" y="495654"/>
                <a:ext cx="104248" cy="104248"/>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sp>
            <p:nvSpPr>
              <p:cNvPr id="56" name="右矢印 55"/>
              <p:cNvSpPr/>
              <p:nvPr/>
            </p:nvSpPr>
            <p:spPr>
              <a:xfrm rot="17276526">
                <a:off x="16576518" y="1834967"/>
                <a:ext cx="1316707" cy="53174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grpSp>
        <p:sp>
          <p:nvSpPr>
            <p:cNvPr id="61" name="正方形/長方形 60"/>
            <p:cNvSpPr/>
            <p:nvPr/>
          </p:nvSpPr>
          <p:spPr>
            <a:xfrm>
              <a:off x="9945609" y="2055039"/>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平行移動</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0" name="グループ化 69"/>
          <p:cNvGrpSpPr/>
          <p:nvPr/>
        </p:nvGrpSpPr>
        <p:grpSpPr>
          <a:xfrm>
            <a:off x="10033735" y="1694391"/>
            <a:ext cx="1402158" cy="1694162"/>
            <a:chOff x="7652320" y="412603"/>
            <a:chExt cx="1402158" cy="1694162"/>
          </a:xfrm>
        </p:grpSpPr>
        <p:grpSp>
          <p:nvGrpSpPr>
            <p:cNvPr id="71" name="グループ化 70"/>
            <p:cNvGrpSpPr/>
            <p:nvPr/>
          </p:nvGrpSpPr>
          <p:grpSpPr>
            <a:xfrm>
              <a:off x="7652320" y="588405"/>
              <a:ext cx="1356185" cy="1518360"/>
              <a:chOff x="457199" y="3127593"/>
              <a:chExt cx="2028124" cy="2270650"/>
            </a:xfrm>
          </p:grpSpPr>
          <p:cxnSp>
            <p:nvCxnSpPr>
              <p:cNvPr id="74" name="直線矢印コネクタ 73"/>
              <p:cNvCxnSpPr/>
              <p:nvPr/>
            </p:nvCxnSpPr>
            <p:spPr>
              <a:xfrm>
                <a:off x="709038" y="5285363"/>
                <a:ext cx="1532512" cy="0"/>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flipV="1">
                <a:off x="836641" y="3338340"/>
                <a:ext cx="0" cy="2059903"/>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正方形/長方形 75"/>
                  <p:cNvSpPr/>
                  <p:nvPr/>
                </p:nvSpPr>
                <p:spPr>
                  <a:xfrm>
                    <a:off x="1967329" y="4857503"/>
                    <a:ext cx="517994"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brk m:alnAt="7"/>
                            </m:rPr>
                            <a:rPr lang="en-US" altLang="ja-JP" sz="1600" i="1">
                              <a:latin typeface="Cambria Math" panose="02040503050406030204" pitchFamily="18" charset="0"/>
                            </a:rPr>
                            <m:t>𝑥</m:t>
                          </m:r>
                        </m:oMath>
                      </m:oMathPara>
                    </a14:m>
                    <a:endParaRPr lang="ja-JP" altLang="en-US" sz="1600"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1967329" y="4857503"/>
                    <a:ext cx="517994" cy="506295"/>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457199" y="3127593"/>
                    <a:ext cx="523555" cy="5062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1600" b="0" i="1" smtClean="0">
                              <a:latin typeface="Cambria Math" panose="02040503050406030204" pitchFamily="18" charset="0"/>
                            </a:rPr>
                            <m:t>𝑦</m:t>
                          </m:r>
                        </m:oMath>
                      </m:oMathPara>
                    </a14:m>
                    <a:endParaRPr lang="ja-JP" altLang="en-US" sz="1600"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457199" y="3127593"/>
                    <a:ext cx="523555" cy="506295"/>
                  </a:xfrm>
                  <a:prstGeom prst="rect">
                    <a:avLst/>
                  </a:prstGeom>
                  <a:blipFill rotWithShape="0">
                    <a:blip r:embed="rId16"/>
                    <a:stretch>
                      <a:fillRect b="-3636"/>
                    </a:stretch>
                  </a:blipFill>
                </p:spPr>
                <p:txBody>
                  <a:bodyPr/>
                  <a:lstStyle/>
                  <a:p>
                    <a:r>
                      <a:rPr lang="ja-JP" altLang="en-US">
                        <a:noFill/>
                      </a:rPr>
                      <a:t> </a:t>
                    </a:r>
                  </a:p>
                </p:txBody>
              </p:sp>
            </mc:Fallback>
          </mc:AlternateContent>
        </p:grpSp>
        <p:sp>
          <p:nvSpPr>
            <p:cNvPr id="72" name="正方形/長方形 71"/>
            <p:cNvSpPr/>
            <p:nvPr/>
          </p:nvSpPr>
          <p:spPr>
            <a:xfrm>
              <a:off x="7946482" y="412603"/>
              <a:ext cx="1107996"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射影変換</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grpSp>
      <mc:AlternateContent xmlns:mc="http://schemas.openxmlformats.org/markup-compatibility/2006" xmlns:a14="http://schemas.microsoft.com/office/drawing/2010/main">
        <mc:Choice Requires="a14">
          <p:sp>
            <p:nvSpPr>
              <p:cNvPr id="84" name="正方形/長方形 83"/>
              <p:cNvSpPr/>
              <p:nvPr/>
            </p:nvSpPr>
            <p:spPr>
              <a:xfrm>
                <a:off x="879108" y="3366249"/>
                <a:ext cx="1189300" cy="78592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b="1"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a:rPr>
                                  <m:t>1</m:t>
                                </m:r>
                              </m:e>
                              <m:e>
                                <m:r>
                                  <a:rPr lang="en-US" altLang="ja-JP" sz="1400" b="0" i="1" smtClean="0">
                                    <a:latin typeface="Cambria Math"/>
                                  </a:rPr>
                                  <m:t>0</m:t>
                                </m:r>
                              </m:e>
                              <m:e>
                                <m:sSub>
                                  <m:sSubPr>
                                    <m:ctrlPr>
                                      <a:rPr lang="en-US" altLang="ja-JP" sz="1400" i="1" smtClean="0">
                                        <a:latin typeface="Cambria Math" panose="02040503050406030204" pitchFamily="18" charset="0"/>
                                      </a:rPr>
                                    </m:ctrlPr>
                                  </m:sSubPr>
                                  <m:e>
                                    <m:r>
                                      <a:rPr lang="en-US" altLang="ja-JP" sz="1400" b="0" i="1" smtClean="0">
                                        <a:latin typeface="Cambria Math"/>
                                      </a:rPr>
                                      <m:t>𝑡</m:t>
                                    </m:r>
                                  </m:e>
                                  <m:sub>
                                    <m:r>
                                      <a:rPr lang="en-US" altLang="ja-JP" sz="1400" b="0" i="1" smtClean="0">
                                        <a:latin typeface="Cambria Math"/>
                                      </a:rPr>
                                      <m:t>𝑥</m:t>
                                    </m:r>
                                  </m:sub>
                                </m:sSub>
                              </m:e>
                            </m:mr>
                            <m:mr>
                              <m:e>
                                <m:r>
                                  <a:rPr lang="en-US" altLang="ja-JP" sz="1400" b="0" i="1" smtClean="0">
                                    <a:latin typeface="Cambria Math"/>
                                  </a:rPr>
                                  <m:t>0</m:t>
                                </m:r>
                              </m:e>
                              <m:e>
                                <m:r>
                                  <a:rPr lang="en-US" altLang="ja-JP" sz="1400" b="0" i="1" smtClean="0">
                                    <a:latin typeface="Cambria Math"/>
                                  </a:rPr>
                                  <m:t>1</m:t>
                                </m:r>
                              </m:e>
                              <m:e>
                                <m:sSub>
                                  <m:sSubPr>
                                    <m:ctrlPr>
                                      <a:rPr lang="en-US" altLang="ja-JP" sz="1400" i="1" smtClean="0">
                                        <a:latin typeface="Cambria Math" panose="02040503050406030204" pitchFamily="18" charset="0"/>
                                      </a:rPr>
                                    </m:ctrlPr>
                                  </m:sSubPr>
                                  <m:e>
                                    <m:r>
                                      <a:rPr lang="en-US" altLang="ja-JP" sz="1400" b="0" i="1" smtClean="0">
                                        <a:latin typeface="Cambria Math"/>
                                      </a:rPr>
                                      <m:t>𝑡</m:t>
                                    </m:r>
                                  </m:e>
                                  <m:sub>
                                    <m:r>
                                      <a:rPr lang="en-US" altLang="ja-JP" sz="1400" b="0" i="1" smtClean="0">
                                        <a:latin typeface="Cambria Math"/>
                                      </a:rPr>
                                      <m:t>𝑦</m:t>
                                    </m:r>
                                  </m:sub>
                                </m:sSub>
                              </m:e>
                            </m:mr>
                            <m:mr>
                              <m:e>
                                <m:r>
                                  <a:rPr lang="en-US" altLang="ja-JP" sz="1400" b="0" i="1" smtClean="0">
                                    <a:latin typeface="Cambria Math"/>
                                  </a:rPr>
                                  <m:t>0</m:t>
                                </m:r>
                              </m:e>
                              <m:e>
                                <m:r>
                                  <a:rPr lang="en-US" altLang="ja-JP" sz="1400" b="0" i="1" smtClean="0">
                                    <a:latin typeface="Cambria Math"/>
                                  </a:rPr>
                                  <m:t>0</m:t>
                                </m:r>
                              </m:e>
                              <m:e>
                                <m:r>
                                  <a:rPr lang="en-US" altLang="ja-JP" sz="1400" b="0" i="1" smtClean="0">
                                    <a:latin typeface="Cambria Math"/>
                                  </a:rPr>
                                  <m:t>1</m:t>
                                </m:r>
                              </m:e>
                            </m:mr>
                          </m:m>
                        </m:e>
                      </m:d>
                    </m:oMath>
                  </m:oMathPara>
                </a14:m>
                <a:endParaRPr lang="ja-JP" altLang="en-US" sz="1400" dirty="0"/>
              </a:p>
            </p:txBody>
          </p:sp>
        </mc:Choice>
        <mc:Fallback xmlns="">
          <p:sp>
            <p:nvSpPr>
              <p:cNvPr id="84" name="正方形/長方形 83"/>
              <p:cNvSpPr>
                <a:spLocks noRot="1" noChangeAspect="1" noMove="1" noResize="1" noEditPoints="1" noAdjustHandles="1" noChangeArrowheads="1" noChangeShapeType="1" noTextEdit="1"/>
              </p:cNvSpPr>
              <p:nvPr/>
            </p:nvSpPr>
            <p:spPr>
              <a:xfrm>
                <a:off x="879108" y="3366249"/>
                <a:ext cx="1189300" cy="785921"/>
              </a:xfrm>
              <a:prstGeom prst="rect">
                <a:avLst/>
              </a:prstGeom>
              <a:blipFill rotWithShape="0">
                <a:blip r:embed="rId1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5" name="正方形/長方形 84"/>
              <p:cNvSpPr/>
              <p:nvPr/>
            </p:nvSpPr>
            <p:spPr>
              <a:xfrm>
                <a:off x="2271592" y="3427227"/>
                <a:ext cx="1786707" cy="66396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b="1"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func>
                                  <m:funcPr>
                                    <m:ctrlPr>
                                      <a:rPr lang="en-US" altLang="ja-JP" sz="1400" b="0" i="1" smtClean="0">
                                        <a:latin typeface="Cambria Math" panose="02040503050406030204" pitchFamily="18" charset="0"/>
                                      </a:rPr>
                                    </m:ctrlPr>
                                  </m:funcPr>
                                  <m:fName>
                                    <m:r>
                                      <m:rPr>
                                        <m:sty m:val="p"/>
                                        <m:brk m:alnAt="7"/>
                                      </m:rPr>
                                      <a:rPr lang="en-US" altLang="ja-JP" sz="1400" b="0" i="0" smtClean="0">
                                        <a:latin typeface="Cambria Math"/>
                                      </a:rPr>
                                      <m:t>c</m:t>
                                    </m:r>
                                    <m:r>
                                      <m:rPr>
                                        <m:sty m:val="p"/>
                                      </m:rPr>
                                      <a:rPr lang="en-US" altLang="ja-JP" sz="1400" b="0" i="0" smtClean="0">
                                        <a:latin typeface="Cambria Math"/>
                                      </a:rPr>
                                      <m:t>os</m:t>
                                    </m:r>
                                  </m:fName>
                                  <m:e>
                                    <m:r>
                                      <m:rPr>
                                        <m:brk m:alnAt="7"/>
                                      </m:rPr>
                                      <a:rPr lang="en-US" altLang="ja-JP" sz="1400" b="0" i="1" smtClean="0">
                                        <a:latin typeface="Cambria Math"/>
                                      </a:rPr>
                                      <m:t>𝜃</m:t>
                                    </m:r>
                                  </m:e>
                                </m:func>
                              </m:e>
                              <m:e>
                                <m:func>
                                  <m:funcPr>
                                    <m:ctrlPr>
                                      <a:rPr lang="en-US" altLang="ja-JP" sz="1400" i="1">
                                        <a:latin typeface="Cambria Math" panose="02040503050406030204" pitchFamily="18" charset="0"/>
                                      </a:rPr>
                                    </m:ctrlPr>
                                  </m:funcPr>
                                  <m:fName>
                                    <m:r>
                                      <a:rPr lang="en-US" altLang="ja-JP" sz="1400" b="0" i="0" smtClean="0">
                                        <a:latin typeface="Cambria Math"/>
                                      </a:rPr>
                                      <m:t>−</m:t>
                                    </m:r>
                                    <m:r>
                                      <m:rPr>
                                        <m:sty m:val="p"/>
                                      </m:rPr>
                                      <a:rPr lang="en-US" altLang="ja-JP" sz="1400" b="0" i="0" smtClean="0">
                                        <a:latin typeface="Cambria Math"/>
                                      </a:rPr>
                                      <m:t>sin</m:t>
                                    </m:r>
                                  </m:fName>
                                  <m:e>
                                    <m:r>
                                      <m:rPr>
                                        <m:brk m:alnAt="7"/>
                                      </m:rPr>
                                      <a:rPr lang="en-US" altLang="ja-JP" sz="1400" i="1">
                                        <a:latin typeface="Cambria Math"/>
                                      </a:rPr>
                                      <m:t>𝜃</m:t>
                                    </m:r>
                                  </m:e>
                                </m:func>
                              </m:e>
                              <m:e>
                                <m:r>
                                  <a:rPr lang="en-US" altLang="ja-JP" sz="1400" i="1" smtClean="0">
                                    <a:latin typeface="Cambria Math"/>
                                  </a:rPr>
                                  <m:t>0</m:t>
                                </m:r>
                              </m:e>
                            </m:mr>
                            <m:mr>
                              <m:e>
                                <m:func>
                                  <m:funcPr>
                                    <m:ctrlPr>
                                      <a:rPr lang="en-US" altLang="ja-JP" sz="1400" i="1">
                                        <a:latin typeface="Cambria Math" panose="02040503050406030204" pitchFamily="18" charset="0"/>
                                      </a:rPr>
                                    </m:ctrlPr>
                                  </m:funcPr>
                                  <m:fName>
                                    <m:r>
                                      <m:rPr>
                                        <m:sty m:val="p"/>
                                      </m:rPr>
                                      <a:rPr lang="en-US" altLang="ja-JP" sz="1400">
                                        <a:latin typeface="Cambria Math"/>
                                      </a:rPr>
                                      <m:t>sin</m:t>
                                    </m:r>
                                  </m:fName>
                                  <m:e>
                                    <m:r>
                                      <m:rPr>
                                        <m:brk m:alnAt="7"/>
                                      </m:rPr>
                                      <a:rPr lang="en-US" altLang="ja-JP" sz="1400" i="1">
                                        <a:latin typeface="Cambria Math"/>
                                      </a:rPr>
                                      <m:t>𝜃</m:t>
                                    </m:r>
                                  </m:e>
                                </m:func>
                              </m:e>
                              <m:e>
                                <m:func>
                                  <m:funcPr>
                                    <m:ctrlPr>
                                      <a:rPr lang="en-US" altLang="ja-JP" sz="1400" i="1">
                                        <a:latin typeface="Cambria Math" panose="02040503050406030204" pitchFamily="18" charset="0"/>
                                      </a:rPr>
                                    </m:ctrlPr>
                                  </m:funcPr>
                                  <m:fName>
                                    <m:r>
                                      <m:rPr>
                                        <m:sty m:val="p"/>
                                        <m:brk m:alnAt="7"/>
                                      </m:rPr>
                                      <a:rPr lang="en-US" altLang="ja-JP" sz="1400">
                                        <a:latin typeface="Cambria Math"/>
                                      </a:rPr>
                                      <m:t>c</m:t>
                                    </m:r>
                                    <m:r>
                                      <m:rPr>
                                        <m:sty m:val="p"/>
                                      </m:rPr>
                                      <a:rPr lang="en-US" altLang="ja-JP" sz="1400">
                                        <a:latin typeface="Cambria Math"/>
                                      </a:rPr>
                                      <m:t>os</m:t>
                                    </m:r>
                                  </m:fName>
                                  <m:e>
                                    <m:r>
                                      <m:rPr>
                                        <m:brk m:alnAt="7"/>
                                      </m:rPr>
                                      <a:rPr lang="en-US" altLang="ja-JP" sz="1400" i="1">
                                        <a:latin typeface="Cambria Math"/>
                                      </a:rPr>
                                      <m:t>𝜃</m:t>
                                    </m:r>
                                  </m:e>
                                </m:func>
                              </m:e>
                              <m:e>
                                <m:r>
                                  <a:rPr lang="en-US" altLang="ja-JP" sz="1400" b="0" i="1" smtClean="0">
                                    <a:latin typeface="Cambria Math"/>
                                  </a:rPr>
                                  <m:t>0</m:t>
                                </m:r>
                              </m:e>
                            </m:mr>
                            <m:mr>
                              <m:e>
                                <m:r>
                                  <a:rPr lang="en-US" altLang="ja-JP" sz="1400" b="0" i="1" smtClean="0">
                                    <a:latin typeface="Cambria Math"/>
                                  </a:rPr>
                                  <m:t>0</m:t>
                                </m:r>
                              </m:e>
                              <m:e>
                                <m:r>
                                  <a:rPr lang="en-US" altLang="ja-JP" sz="1400" b="0" i="1" smtClean="0">
                                    <a:latin typeface="Cambria Math"/>
                                  </a:rPr>
                                  <m:t>0</m:t>
                                </m:r>
                              </m:e>
                              <m:e>
                                <m:r>
                                  <a:rPr lang="en-US" altLang="ja-JP" sz="1400" b="0" i="1" smtClean="0">
                                    <a:latin typeface="Cambria Math"/>
                                  </a:rPr>
                                  <m:t>1</m:t>
                                </m:r>
                              </m:e>
                            </m:mr>
                          </m:m>
                        </m:e>
                      </m:d>
                    </m:oMath>
                  </m:oMathPara>
                </a14:m>
                <a:endParaRPr lang="ja-JP" altLang="en-US" sz="1400" dirty="0"/>
              </a:p>
            </p:txBody>
          </p:sp>
        </mc:Choice>
        <mc:Fallback xmlns="">
          <p:sp>
            <p:nvSpPr>
              <p:cNvPr id="85" name="正方形/長方形 84"/>
              <p:cNvSpPr>
                <a:spLocks noRot="1" noChangeAspect="1" noMove="1" noResize="1" noEditPoints="1" noAdjustHandles="1" noChangeArrowheads="1" noChangeShapeType="1" noTextEdit="1"/>
              </p:cNvSpPr>
              <p:nvPr/>
            </p:nvSpPr>
            <p:spPr>
              <a:xfrm>
                <a:off x="2271592" y="3427227"/>
                <a:ext cx="1786707" cy="663964"/>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正方形/長方形 85"/>
              <p:cNvSpPr/>
              <p:nvPr/>
            </p:nvSpPr>
            <p:spPr>
              <a:xfrm>
                <a:off x="4180202" y="3428157"/>
                <a:ext cx="1105879" cy="66210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b="1"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a:rPr lang="en-US" altLang="ja-JP" sz="1400" b="0" i="1" smtClean="0">
                                    <a:latin typeface="Cambria Math"/>
                                  </a:rPr>
                                  <m:t>𝑎</m:t>
                                </m:r>
                              </m:e>
                              <m:e>
                                <m:r>
                                  <a:rPr lang="en-US" altLang="ja-JP" sz="1400" i="1" smtClean="0">
                                    <a:latin typeface="Cambria Math"/>
                                  </a:rPr>
                                  <m:t>0</m:t>
                                </m:r>
                              </m:e>
                              <m:e>
                                <m:r>
                                  <a:rPr lang="en-US" altLang="ja-JP" sz="1400" i="1" smtClean="0">
                                    <a:latin typeface="Cambria Math"/>
                                  </a:rPr>
                                  <m:t>0</m:t>
                                </m:r>
                              </m:e>
                            </m:mr>
                            <m:mr>
                              <m:e>
                                <m:r>
                                  <a:rPr lang="en-US" altLang="ja-JP" sz="1400" b="0" i="1" smtClean="0">
                                    <a:latin typeface="Cambria Math"/>
                                  </a:rPr>
                                  <m:t>0</m:t>
                                </m:r>
                              </m:e>
                              <m:e>
                                <m:r>
                                  <a:rPr lang="en-US" altLang="ja-JP" sz="1400" b="0" i="1" smtClean="0">
                                    <a:latin typeface="Cambria Math"/>
                                  </a:rPr>
                                  <m:t>𝑏</m:t>
                                </m:r>
                              </m:e>
                              <m:e>
                                <m:r>
                                  <a:rPr lang="en-US" altLang="ja-JP" sz="1400" b="0" i="1" smtClean="0">
                                    <a:latin typeface="Cambria Math"/>
                                  </a:rPr>
                                  <m:t>0</m:t>
                                </m:r>
                              </m:e>
                            </m:mr>
                            <m:mr>
                              <m:e>
                                <m:r>
                                  <a:rPr lang="en-US" altLang="ja-JP" sz="1400" b="0" i="1" smtClean="0">
                                    <a:latin typeface="Cambria Math"/>
                                  </a:rPr>
                                  <m:t>0</m:t>
                                </m:r>
                              </m:e>
                              <m:e>
                                <m:r>
                                  <a:rPr lang="en-US" altLang="ja-JP" sz="1400" b="0" i="1" smtClean="0">
                                    <a:latin typeface="Cambria Math"/>
                                  </a:rPr>
                                  <m:t>0</m:t>
                                </m:r>
                              </m:e>
                              <m:e>
                                <m:r>
                                  <a:rPr lang="en-US" altLang="ja-JP" sz="1400" b="0" i="1" smtClean="0">
                                    <a:latin typeface="Cambria Math"/>
                                  </a:rPr>
                                  <m:t>1</m:t>
                                </m:r>
                              </m:e>
                            </m:mr>
                          </m:m>
                        </m:e>
                      </m:d>
                    </m:oMath>
                  </m:oMathPara>
                </a14:m>
                <a:endParaRPr lang="ja-JP" altLang="en-US" sz="1400" dirty="0"/>
              </a:p>
            </p:txBody>
          </p:sp>
        </mc:Choice>
        <mc:Fallback xmlns="">
          <p:sp>
            <p:nvSpPr>
              <p:cNvPr id="86" name="正方形/長方形 85"/>
              <p:cNvSpPr>
                <a:spLocks noRot="1" noChangeAspect="1" noMove="1" noResize="1" noEditPoints="1" noAdjustHandles="1" noChangeArrowheads="1" noChangeShapeType="1" noTextEdit="1"/>
              </p:cNvSpPr>
              <p:nvPr/>
            </p:nvSpPr>
            <p:spPr>
              <a:xfrm>
                <a:off x="4180202" y="3428157"/>
                <a:ext cx="1105879" cy="662104"/>
              </a:xfrm>
              <a:prstGeom prst="rect">
                <a:avLst/>
              </a:prstGeom>
              <a:blipFill rotWithShape="0">
                <a:blip r:embed="rId1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7" name="正方形/長方形 86"/>
              <p:cNvSpPr/>
              <p:nvPr/>
            </p:nvSpPr>
            <p:spPr>
              <a:xfrm>
                <a:off x="5883419" y="3428157"/>
                <a:ext cx="1105110" cy="66210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b="1"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a:rPr>
                                  <m:t>1</m:t>
                                </m:r>
                              </m:e>
                              <m:e>
                                <m:r>
                                  <a:rPr lang="en-US" altLang="ja-JP" sz="1400" b="0" i="1" smtClean="0">
                                    <a:latin typeface="Cambria Math"/>
                                  </a:rPr>
                                  <m:t>𝑎</m:t>
                                </m:r>
                              </m:e>
                              <m:e>
                                <m:r>
                                  <a:rPr lang="en-US" altLang="ja-JP" sz="1400" i="1" smtClean="0">
                                    <a:latin typeface="Cambria Math"/>
                                  </a:rPr>
                                  <m:t>0</m:t>
                                </m:r>
                              </m:e>
                            </m:mr>
                            <m:mr>
                              <m:e>
                                <m:r>
                                  <a:rPr lang="en-US" altLang="ja-JP" sz="1400" b="0" i="1" smtClean="0">
                                    <a:latin typeface="Cambria Math"/>
                                  </a:rPr>
                                  <m:t>0</m:t>
                                </m:r>
                              </m:e>
                              <m:e>
                                <m:r>
                                  <a:rPr lang="en-US" altLang="ja-JP" sz="1400" b="0" i="1" smtClean="0">
                                    <a:latin typeface="Cambria Math"/>
                                  </a:rPr>
                                  <m:t>1</m:t>
                                </m:r>
                              </m:e>
                              <m:e>
                                <m:r>
                                  <a:rPr lang="en-US" altLang="ja-JP" sz="1400" b="0" i="1" smtClean="0">
                                    <a:latin typeface="Cambria Math"/>
                                  </a:rPr>
                                  <m:t>0</m:t>
                                </m:r>
                              </m:e>
                            </m:mr>
                            <m:mr>
                              <m:e>
                                <m:r>
                                  <a:rPr lang="en-US" altLang="ja-JP" sz="1400" b="0" i="1" smtClean="0">
                                    <a:latin typeface="Cambria Math"/>
                                  </a:rPr>
                                  <m:t>0</m:t>
                                </m:r>
                              </m:e>
                              <m:e>
                                <m:r>
                                  <a:rPr lang="en-US" altLang="ja-JP" sz="1400" b="0" i="1" smtClean="0">
                                    <a:latin typeface="Cambria Math"/>
                                  </a:rPr>
                                  <m:t>0</m:t>
                                </m:r>
                              </m:e>
                              <m:e>
                                <m:r>
                                  <a:rPr lang="en-US" altLang="ja-JP" sz="1400" b="0" i="1" smtClean="0">
                                    <a:latin typeface="Cambria Math"/>
                                  </a:rPr>
                                  <m:t>1</m:t>
                                </m:r>
                              </m:e>
                            </m:mr>
                          </m:m>
                        </m:e>
                      </m:d>
                    </m:oMath>
                  </m:oMathPara>
                </a14:m>
                <a:endParaRPr lang="ja-JP" altLang="en-US" sz="1400" dirty="0"/>
              </a:p>
            </p:txBody>
          </p:sp>
        </mc:Choice>
        <mc:Fallback xmlns="">
          <p:sp>
            <p:nvSpPr>
              <p:cNvPr id="87" name="正方形/長方形 86"/>
              <p:cNvSpPr>
                <a:spLocks noRot="1" noChangeAspect="1" noMove="1" noResize="1" noEditPoints="1" noAdjustHandles="1" noChangeArrowheads="1" noChangeShapeType="1" noTextEdit="1"/>
              </p:cNvSpPr>
              <p:nvPr/>
            </p:nvSpPr>
            <p:spPr>
              <a:xfrm>
                <a:off x="5883419" y="3428157"/>
                <a:ext cx="1105110" cy="662104"/>
              </a:xfrm>
              <a:prstGeom prst="rect">
                <a:avLst/>
              </a:prstGeom>
              <a:blipFill rotWithShape="0">
                <a:blip r:embed="rId2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正方形/長方形 87"/>
              <p:cNvSpPr/>
              <p:nvPr/>
            </p:nvSpPr>
            <p:spPr>
              <a:xfrm>
                <a:off x="7627838" y="3428157"/>
                <a:ext cx="1235403" cy="662104"/>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b="1" i="1" smtClean="0">
                              <a:latin typeface="Cambria Math" panose="02040503050406030204" pitchFamily="18" charset="0"/>
                            </a:rPr>
                          </m:ctrlPr>
                        </m:dPr>
                        <m:e>
                          <m:m>
                            <m:mPr>
                              <m:mcs>
                                <m:mc>
                                  <m:mcPr>
                                    <m:count m:val="3"/>
                                    <m:mcJc m:val="center"/>
                                  </m:mcPr>
                                </m:mc>
                              </m:mcs>
                              <m:ctrlPr>
                                <a:rPr lang="en-US" altLang="ja-JP" sz="1400" i="1" smtClean="0">
                                  <a:latin typeface="Cambria Math" panose="02040503050406030204" pitchFamily="18" charset="0"/>
                                </a:rPr>
                              </m:ctrlPr>
                            </m:mPr>
                            <m:mr>
                              <m:e>
                                <m:r>
                                  <m:rPr>
                                    <m:brk m:alnAt="7"/>
                                  </m:rPr>
                                  <a:rPr lang="en-US" altLang="ja-JP" sz="1400" b="0" i="1" smtClean="0">
                                    <a:latin typeface="Cambria Math"/>
                                  </a:rPr>
                                  <m:t>−</m:t>
                                </m:r>
                                <m:r>
                                  <a:rPr lang="en-US" altLang="ja-JP" sz="1400" b="0" i="1" smtClean="0">
                                    <a:latin typeface="Cambria Math"/>
                                  </a:rPr>
                                  <m:t>1</m:t>
                                </m:r>
                              </m:e>
                              <m:e>
                                <m:r>
                                  <a:rPr lang="en-US" altLang="ja-JP" sz="1400" b="0" i="1" smtClean="0">
                                    <a:latin typeface="Cambria Math"/>
                                  </a:rPr>
                                  <m:t>0</m:t>
                                </m:r>
                              </m:e>
                              <m:e>
                                <m:r>
                                  <a:rPr lang="en-US" altLang="ja-JP" sz="1400" i="1" smtClean="0">
                                    <a:latin typeface="Cambria Math"/>
                                  </a:rPr>
                                  <m:t>0</m:t>
                                </m:r>
                              </m:e>
                            </m:mr>
                            <m:mr>
                              <m:e>
                                <m:r>
                                  <a:rPr lang="en-US" altLang="ja-JP" sz="1400" b="0" i="1" smtClean="0">
                                    <a:latin typeface="Cambria Math"/>
                                  </a:rPr>
                                  <m:t>0</m:t>
                                </m:r>
                              </m:e>
                              <m:e>
                                <m:r>
                                  <a:rPr lang="en-US" altLang="ja-JP" sz="1400" b="0" i="1" smtClean="0">
                                    <a:latin typeface="Cambria Math"/>
                                  </a:rPr>
                                  <m:t>1</m:t>
                                </m:r>
                              </m:e>
                              <m:e>
                                <m:r>
                                  <a:rPr lang="en-US" altLang="ja-JP" sz="1400" b="0" i="1" smtClean="0">
                                    <a:latin typeface="Cambria Math"/>
                                  </a:rPr>
                                  <m:t>0</m:t>
                                </m:r>
                              </m:e>
                            </m:mr>
                            <m:mr>
                              <m:e>
                                <m:r>
                                  <a:rPr lang="en-US" altLang="ja-JP" sz="1400" b="0" i="1" smtClean="0">
                                    <a:latin typeface="Cambria Math"/>
                                  </a:rPr>
                                  <m:t>0</m:t>
                                </m:r>
                              </m:e>
                              <m:e>
                                <m:r>
                                  <a:rPr lang="en-US" altLang="ja-JP" sz="1400" b="0" i="1" smtClean="0">
                                    <a:latin typeface="Cambria Math"/>
                                  </a:rPr>
                                  <m:t>0</m:t>
                                </m:r>
                              </m:e>
                              <m:e>
                                <m:r>
                                  <a:rPr lang="en-US" altLang="ja-JP" sz="1400" b="0" i="1" smtClean="0">
                                    <a:latin typeface="Cambria Math"/>
                                  </a:rPr>
                                  <m:t>1</m:t>
                                </m:r>
                              </m:e>
                            </m:mr>
                          </m:m>
                        </m:e>
                      </m:d>
                    </m:oMath>
                  </m:oMathPara>
                </a14:m>
                <a:endParaRPr lang="ja-JP" altLang="en-US" sz="1400" dirty="0"/>
              </a:p>
            </p:txBody>
          </p:sp>
        </mc:Choice>
        <mc:Fallback xmlns="">
          <p:sp>
            <p:nvSpPr>
              <p:cNvPr id="88" name="正方形/長方形 87"/>
              <p:cNvSpPr>
                <a:spLocks noRot="1" noChangeAspect="1" noMove="1" noResize="1" noEditPoints="1" noAdjustHandles="1" noChangeArrowheads="1" noChangeShapeType="1" noTextEdit="1"/>
              </p:cNvSpPr>
              <p:nvPr/>
            </p:nvSpPr>
            <p:spPr>
              <a:xfrm>
                <a:off x="7627838" y="3428157"/>
                <a:ext cx="1235403" cy="662104"/>
              </a:xfrm>
              <a:prstGeom prst="rect">
                <a:avLst/>
              </a:prstGeom>
              <a:blipFill rotWithShape="0">
                <a:blip r:embed="rId2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正方形/長方形 88"/>
              <p:cNvSpPr/>
              <p:nvPr/>
            </p:nvSpPr>
            <p:spPr>
              <a:xfrm>
                <a:off x="10139815" y="3366249"/>
                <a:ext cx="1149417" cy="7859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b="1" i="1">
                              <a:latin typeface="Cambria Math" panose="02040503050406030204" pitchFamily="18" charset="0"/>
                            </a:rPr>
                          </m:ctrlPr>
                        </m:dPr>
                        <m:e>
                          <m:m>
                            <m:mPr>
                              <m:mcs>
                                <m:mc>
                                  <m:mcPr>
                                    <m:count m:val="3"/>
                                    <m:mcJc m:val="center"/>
                                  </m:mcPr>
                                </m:mc>
                              </m:mcs>
                              <m:ctrlPr>
                                <a:rPr lang="en-US" altLang="ja-JP" sz="1400" i="1">
                                  <a:latin typeface="Cambria Math" panose="02040503050406030204" pitchFamily="18" charset="0"/>
                                </a:rPr>
                              </m:ctrlPr>
                            </m:mPr>
                            <m:mr>
                              <m:e>
                                <m:r>
                                  <m:rPr>
                                    <m:brk m:alnAt="7"/>
                                  </m:rPr>
                                  <a:rPr lang="en-US" altLang="ja-JP" sz="1400" i="1">
                                    <a:latin typeface="Cambria Math" panose="02040503050406030204" pitchFamily="18" charset="0"/>
                                  </a:rPr>
                                  <m:t>𝑎</m:t>
                                </m:r>
                              </m:e>
                              <m:e>
                                <m:r>
                                  <a:rPr lang="en-US" altLang="ja-JP" sz="1400" i="1">
                                    <a:latin typeface="Cambria Math" panose="02040503050406030204" pitchFamily="18" charset="0"/>
                                  </a:rPr>
                                  <m:t>𝑏</m:t>
                                </m:r>
                              </m:e>
                              <m:e>
                                <m:r>
                                  <a:rPr lang="en-US" altLang="ja-JP" sz="1400" i="1">
                                    <a:latin typeface="Cambria Math" panose="02040503050406030204" pitchFamily="18" charset="0"/>
                                  </a:rPr>
                                  <m:t>𝑐</m:t>
                                </m:r>
                              </m:e>
                            </m:mr>
                            <m:mr>
                              <m:e>
                                <m:r>
                                  <a:rPr lang="en-US" altLang="ja-JP" sz="1400" i="1">
                                    <a:latin typeface="Cambria Math" panose="02040503050406030204" pitchFamily="18" charset="0"/>
                                  </a:rPr>
                                  <m:t>𝑑</m:t>
                                </m:r>
                              </m:e>
                              <m:e>
                                <m:r>
                                  <a:rPr lang="en-US" altLang="ja-JP" sz="1400" i="1">
                                    <a:latin typeface="Cambria Math" panose="02040503050406030204" pitchFamily="18" charset="0"/>
                                  </a:rPr>
                                  <m:t>𝑒</m:t>
                                </m:r>
                              </m:e>
                              <m:e>
                                <m:r>
                                  <a:rPr lang="en-US" altLang="ja-JP" sz="1400" i="1">
                                    <a:latin typeface="Cambria Math" panose="02040503050406030204" pitchFamily="18" charset="0"/>
                                  </a:rPr>
                                  <m:t>𝑓</m:t>
                                </m:r>
                              </m:e>
                            </m:mr>
                            <m:mr>
                              <m:e>
                                <m:r>
                                  <a:rPr lang="en-US" altLang="ja-JP" sz="1400" i="1">
                                    <a:latin typeface="Cambria Math" panose="02040503050406030204" pitchFamily="18" charset="0"/>
                                  </a:rPr>
                                  <m:t>𝑔</m:t>
                                </m:r>
                              </m:e>
                              <m:e>
                                <m:r>
                                  <a:rPr lang="en-US" altLang="ja-JP" sz="1400" i="1">
                                    <a:latin typeface="Cambria Math" panose="02040503050406030204" pitchFamily="18" charset="0"/>
                                  </a:rPr>
                                  <m:t>h</m:t>
                                </m:r>
                              </m:e>
                              <m:e>
                                <m:r>
                                  <a:rPr lang="en-US" altLang="ja-JP" sz="1400" i="1">
                                    <a:latin typeface="Cambria Math" panose="02040503050406030204" pitchFamily="18" charset="0"/>
                                  </a:rPr>
                                  <m:t>𝑖</m:t>
                                </m:r>
                              </m:e>
                            </m:mr>
                          </m:m>
                        </m:e>
                      </m:d>
                    </m:oMath>
                  </m:oMathPara>
                </a14:m>
                <a:endParaRPr lang="ja-JP" altLang="en-US" sz="1400" dirty="0"/>
              </a:p>
            </p:txBody>
          </p:sp>
        </mc:Choice>
        <mc:Fallback xmlns="">
          <p:sp>
            <p:nvSpPr>
              <p:cNvPr id="89" name="正方形/長方形 88"/>
              <p:cNvSpPr>
                <a:spLocks noRot="1" noChangeAspect="1" noMove="1" noResize="1" noEditPoints="1" noAdjustHandles="1" noChangeArrowheads="1" noChangeShapeType="1" noTextEdit="1"/>
              </p:cNvSpPr>
              <p:nvPr/>
            </p:nvSpPr>
            <p:spPr>
              <a:xfrm>
                <a:off x="10139815" y="3366249"/>
                <a:ext cx="1149417" cy="785921"/>
              </a:xfrm>
              <a:prstGeom prst="rect">
                <a:avLst/>
              </a:prstGeom>
              <a:blipFill rotWithShape="0">
                <a:blip r:embed="rId22"/>
                <a:stretch>
                  <a:fillRect/>
                </a:stretch>
              </a:blipFill>
            </p:spPr>
            <p:txBody>
              <a:bodyPr/>
              <a:lstStyle/>
              <a:p>
                <a:r>
                  <a:rPr lang="ja-JP" altLang="en-US">
                    <a:noFill/>
                  </a:rPr>
                  <a:t> </a:t>
                </a:r>
              </a:p>
            </p:txBody>
          </p:sp>
        </mc:Fallback>
      </mc:AlternateContent>
      <p:sp>
        <p:nvSpPr>
          <p:cNvPr id="92" name="正方形/長方形 91"/>
          <p:cNvSpPr/>
          <p:nvPr/>
        </p:nvSpPr>
        <p:spPr>
          <a:xfrm>
            <a:off x="1391184" y="4101326"/>
            <a:ext cx="2031325" cy="646331"/>
          </a:xfrm>
          <a:prstGeom prst="rect">
            <a:avLst/>
          </a:prstGeom>
        </p:spPr>
        <p:txBody>
          <a:bodyPr wrap="none">
            <a:spAutoFit/>
          </a:bodyPr>
          <a:lstStyle/>
          <a:p>
            <a:pPr algn="ctr"/>
            <a:r>
              <a:rPr lang="ja-JP" altLang="en-US"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ユークリッド</a:t>
            </a:r>
            <a:r>
              <a:rPr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変換</a:t>
            </a:r>
            <a:endParaRPr lang="en-US" altLang="ja-JP"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剛体</a:t>
            </a:r>
            <a:r>
              <a:rPr lang="ja-JP" altLang="en-US"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変換</a:t>
            </a:r>
          </a:p>
        </p:txBody>
      </p:sp>
      <p:sp>
        <p:nvSpPr>
          <p:cNvPr id="94" name="正方形/長方形 93"/>
          <p:cNvSpPr/>
          <p:nvPr/>
        </p:nvSpPr>
        <p:spPr>
          <a:xfrm>
            <a:off x="1231370" y="4809900"/>
            <a:ext cx="3515706" cy="615553"/>
          </a:xfrm>
          <a:prstGeom prst="rect">
            <a:avLst/>
          </a:prstGeom>
        </p:spPr>
        <p:txBody>
          <a:bodyPr wrap="none">
            <a:spAutoFit/>
          </a:bodyPr>
          <a:lstStyle/>
          <a:p>
            <a:pPr algn="ctr"/>
            <a:r>
              <a:rPr lang="ja-JP" altLang="en-US"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相似変換</a:t>
            </a:r>
            <a:endParaRPr lang="en-US" altLang="ja-JP"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en-US" altLang="ja-JP" sz="16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(x</a:t>
            </a:r>
            <a:r>
              <a:rPr lang="ja-JP" altLang="en-US" sz="16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軸</a:t>
            </a:r>
            <a:r>
              <a:rPr lang="en-US" altLang="ja-JP" sz="16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y</a:t>
            </a:r>
            <a:r>
              <a:rPr lang="ja-JP" altLang="en-US" sz="16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軸の拡大率が等しいときのみ</a:t>
            </a:r>
            <a:r>
              <a:rPr lang="en-US" altLang="ja-JP" sz="16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16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6504503" y="4514339"/>
            <a:ext cx="1765740" cy="1077218"/>
          </a:xfrm>
          <a:prstGeom prst="rect">
            <a:avLst/>
          </a:prstGeom>
        </p:spPr>
        <p:txBody>
          <a:bodyPr wrap="none">
            <a:spAutoFit/>
          </a:bodyPr>
          <a:lstStyle/>
          <a:p>
            <a:pPr algn="ctr"/>
            <a:r>
              <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Affine</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変換</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直線性を持つ</a:t>
            </a:r>
            <a:endParaRPr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平行性を持つ</a:t>
            </a:r>
            <a:endParaRPr lang="ja-JP" altLang="en-US"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8" name="正方形/長方形 97"/>
          <p:cNvSpPr/>
          <p:nvPr/>
        </p:nvSpPr>
        <p:spPr>
          <a:xfrm>
            <a:off x="9885380" y="4514339"/>
            <a:ext cx="1723549" cy="1077218"/>
          </a:xfrm>
          <a:prstGeom prst="rect">
            <a:avLst/>
          </a:prstGeom>
        </p:spPr>
        <p:txBody>
          <a:bodyPr wrap="none">
            <a:spAutoFit/>
          </a:bodyPr>
          <a:lstStyle/>
          <a:p>
            <a:pPr algn="ctr"/>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射影</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変換</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直線性を持つ</a:t>
            </a:r>
            <a:endParaRPr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平行性なし</a:t>
            </a:r>
            <a:endParaRPr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9" name="図 98"/>
          <p:cNvPicPr>
            <a:picLocks noChangeAspect="1"/>
          </p:cNvPicPr>
          <p:nvPr/>
        </p:nvPicPr>
        <p:blipFill>
          <a:blip r:embed="rId23">
            <a:clrChange>
              <a:clrFrom>
                <a:srgbClr val="FFFFFF"/>
              </a:clrFrom>
              <a:clrTo>
                <a:srgbClr val="FFFFFF">
                  <a:alpha val="0"/>
                </a:srgbClr>
              </a:clrTo>
            </a:clrChange>
            <a:duotone>
              <a:schemeClr val="bg2">
                <a:shade val="45000"/>
                <a:satMod val="135000"/>
              </a:schemeClr>
              <a:prstClr val="white"/>
            </a:duotone>
          </a:blip>
          <a:stretch>
            <a:fillRect/>
          </a:stretch>
        </p:blipFill>
        <p:spPr>
          <a:xfrm>
            <a:off x="10267304" y="2359115"/>
            <a:ext cx="1000749" cy="803587"/>
          </a:xfrm>
          <a:prstGeom prst="rect">
            <a:avLst/>
          </a:prstGeom>
        </p:spPr>
      </p:pic>
    </p:spTree>
    <p:extLst>
      <p:ext uri="{BB962C8B-B14F-4D97-AF65-F5344CB8AC3E}">
        <p14:creationId xmlns:p14="http://schemas.microsoft.com/office/powerpoint/2010/main" val="40726516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smtClean="0"/>
              <a:t>memo</a:t>
            </a:r>
            <a:endParaRPr kumimoji="1" lang="ja-JP" altLang="en-US" dirty="0"/>
          </a:p>
        </p:txBody>
      </p:sp>
      <p:sp>
        <p:nvSpPr>
          <p:cNvPr id="3" name="コンテンツ プレースホルダー 2"/>
          <p:cNvSpPr>
            <a:spLocks noGrp="1"/>
          </p:cNvSpPr>
          <p:nvPr>
            <p:ph idx="1"/>
          </p:nvPr>
        </p:nvSpPr>
        <p:spPr>
          <a:xfrm>
            <a:off x="457200" y="1262079"/>
            <a:ext cx="10990522" cy="5296829"/>
          </a:xfrm>
        </p:spPr>
        <p:txBody>
          <a:bodyPr/>
          <a:lstStyle/>
          <a:p>
            <a:pPr>
              <a:lnSpc>
                <a:spcPct val="100000"/>
              </a:lnSpc>
            </a:pPr>
            <a:r>
              <a:rPr kumimoji="1" lang="en-US" altLang="ja-JP" dirty="0" smtClean="0"/>
              <a:t>Image J(Fiji)</a:t>
            </a:r>
            <a:r>
              <a:rPr kumimoji="1" lang="ja-JP" altLang="en-US" dirty="0" smtClean="0"/>
              <a:t>の </a:t>
            </a:r>
            <a:r>
              <a:rPr kumimoji="1" lang="en-US" altLang="ja-JP" dirty="0" smtClean="0"/>
              <a:t>Interactive Affine</a:t>
            </a:r>
            <a:r>
              <a:rPr kumimoji="1" lang="ja-JP" altLang="en-US" dirty="0" smtClean="0"/>
              <a:t>と</a:t>
            </a:r>
            <a:r>
              <a:rPr kumimoji="1" lang="en-US" altLang="ja-JP" dirty="0" smtClean="0"/>
              <a:t>interactive perspective</a:t>
            </a:r>
            <a:r>
              <a:rPr lang="ja-JP" altLang="en-US" dirty="0" smtClean="0"/>
              <a:t>が，これらの</a:t>
            </a:r>
            <a:r>
              <a:rPr lang="ja-JP" altLang="en-US" smtClean="0"/>
              <a:t>変換</a:t>
            </a:r>
            <a:r>
              <a:rPr lang="ja-JP" altLang="en-US" smtClean="0"/>
              <a:t>の挙動を</a:t>
            </a:r>
            <a:r>
              <a:rPr lang="ja-JP" altLang="en-US" dirty="0" smtClean="0"/>
              <a:t>理解するのに良さそう．</a:t>
            </a:r>
            <a:endParaRPr lang="en-US" altLang="ja-JP" dirty="0" smtClean="0"/>
          </a:p>
          <a:p>
            <a:pPr lvl="1">
              <a:lnSpc>
                <a:spcPct val="100000"/>
              </a:lnSpc>
            </a:pPr>
            <a:r>
              <a:rPr kumimoji="1" lang="en-US" altLang="ja-JP" dirty="0" smtClean="0"/>
              <a:t>Menu &gt; Plug in &gt; Transform &gt; Interactive Affine</a:t>
            </a:r>
          </a:p>
          <a:p>
            <a:pPr lvl="1">
              <a:lnSpc>
                <a:spcPct val="100000"/>
              </a:lnSpc>
            </a:pPr>
            <a:r>
              <a:rPr lang="en-US" altLang="ja-JP" dirty="0" smtClean="0"/>
              <a:t>Menu</a:t>
            </a:r>
            <a:r>
              <a:rPr kumimoji="1" lang="en-US" altLang="ja-JP" dirty="0" smtClean="0"/>
              <a:t> &gt; Plug in &gt; Transform &gt; Interactive Perspective</a:t>
            </a:r>
          </a:p>
          <a:p>
            <a:pPr lvl="1">
              <a:lnSpc>
                <a:spcPct val="100000"/>
              </a:lnSpc>
            </a:pPr>
            <a:endParaRPr lang="en-US" altLang="ja-JP" dirty="0"/>
          </a:p>
          <a:p>
            <a:pPr lvl="1">
              <a:lnSpc>
                <a:spcPct val="100000"/>
              </a:lnSpc>
            </a:pPr>
            <a:r>
              <a:rPr lang="en-US" altLang="ja-JP" dirty="0"/>
              <a:t>Menu &gt; Plug in &gt; Transform &gt; Interactive </a:t>
            </a:r>
            <a:r>
              <a:rPr lang="en-US" altLang="ja-JP" dirty="0" smtClean="0"/>
              <a:t>Moving Least Square</a:t>
            </a:r>
            <a:r>
              <a:rPr lang="ja-JP" altLang="en-US" dirty="0" smtClean="0"/>
              <a:t>とかも面白い．</a:t>
            </a:r>
            <a:r>
              <a:rPr lang="ja-JP" altLang="en-US" sz="1800" dirty="0" smtClean="0"/>
              <a:t>（ただこれやりたいなら</a:t>
            </a:r>
            <a:r>
              <a:rPr lang="en-US" altLang="ja-JP" sz="1800" dirty="0" smtClean="0"/>
              <a:t>Photoshop</a:t>
            </a:r>
            <a:r>
              <a:rPr lang="ja-JP" altLang="en-US" sz="1800" dirty="0" err="1" smtClean="0"/>
              <a:t>のほうが</a:t>
            </a:r>
            <a:r>
              <a:rPr lang="ja-JP" altLang="en-US" sz="1800" dirty="0" smtClean="0"/>
              <a:t>いいかな）</a:t>
            </a:r>
            <a:endParaRPr lang="en-US" altLang="ja-JP" sz="1800" dirty="0" smtClean="0"/>
          </a:p>
          <a:p>
            <a:pPr marL="0" indent="0">
              <a:lnSpc>
                <a:spcPct val="100000"/>
              </a:lnSpc>
              <a:buNone/>
            </a:pPr>
            <a:endParaRPr lang="en-US" altLang="ja-JP" dirty="0"/>
          </a:p>
        </p:txBody>
      </p:sp>
    </p:spTree>
    <p:extLst>
      <p:ext uri="{BB962C8B-B14F-4D97-AF65-F5344CB8AC3E}">
        <p14:creationId xmlns:p14="http://schemas.microsoft.com/office/powerpoint/2010/main" val="11941293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5242" y="365126"/>
            <a:ext cx="11220961" cy="733270"/>
          </a:xfrm>
        </p:spPr>
        <p:txBody>
          <a:bodyPr>
            <a:normAutofit/>
          </a:bodyPr>
          <a:lstStyle/>
          <a:p>
            <a:r>
              <a:rPr kumimoji="1" lang="en-US" altLang="ja-JP" sz="3600" dirty="0" smtClean="0"/>
              <a:t>Contents</a:t>
            </a:r>
            <a:endParaRPr kumimoji="1" lang="ja-JP" altLang="en-US" sz="3600" dirty="0"/>
          </a:p>
        </p:txBody>
      </p:sp>
      <p:sp>
        <p:nvSpPr>
          <p:cNvPr id="3" name="コンテンツ プレースホルダー 2"/>
          <p:cNvSpPr>
            <a:spLocks noGrp="1"/>
          </p:cNvSpPr>
          <p:nvPr>
            <p:ph idx="1"/>
          </p:nvPr>
        </p:nvSpPr>
        <p:spPr>
          <a:xfrm>
            <a:off x="635242" y="1343722"/>
            <a:ext cx="11220961" cy="5296829"/>
          </a:xfrm>
        </p:spPr>
        <p:txBody>
          <a:bodyPr>
            <a:normAutofit/>
          </a:bodyPr>
          <a:lstStyle/>
          <a:p>
            <a:pPr>
              <a:spcBef>
                <a:spcPts val="1200"/>
              </a:spcBef>
            </a:pPr>
            <a:r>
              <a:rPr lang="ja-JP" altLang="en-US" dirty="0" smtClean="0"/>
              <a:t>行列とベクトルの復習</a:t>
            </a:r>
            <a:endParaRPr lang="en-US" altLang="ja-JP" dirty="0" smtClean="0"/>
          </a:p>
          <a:p>
            <a:pPr>
              <a:spcBef>
                <a:spcPts val="1200"/>
              </a:spcBef>
            </a:pPr>
            <a:r>
              <a:rPr lang="ja-JP" altLang="en-US" dirty="0"/>
              <a:t>線形</a:t>
            </a:r>
            <a:r>
              <a:rPr lang="ja-JP" altLang="en-US" dirty="0" smtClean="0"/>
              <a:t>変換（拡大・縮小 </a:t>
            </a:r>
            <a:r>
              <a:rPr lang="en-US" altLang="ja-JP" dirty="0" smtClean="0"/>
              <a:t>/ </a:t>
            </a:r>
            <a:r>
              <a:rPr lang="ja-JP" altLang="en-US" dirty="0" smtClean="0"/>
              <a:t>回転 </a:t>
            </a:r>
            <a:r>
              <a:rPr lang="en-US" altLang="ja-JP" dirty="0" smtClean="0"/>
              <a:t>/ </a:t>
            </a:r>
            <a:r>
              <a:rPr lang="ja-JP" altLang="en-US" dirty="0" smtClean="0"/>
              <a:t>鏡映 </a:t>
            </a:r>
            <a:r>
              <a:rPr lang="en-US" altLang="ja-JP" dirty="0" smtClean="0"/>
              <a:t>/ </a:t>
            </a:r>
            <a:r>
              <a:rPr lang="ja-JP" altLang="en-US" dirty="0" smtClean="0"/>
              <a:t>せん断 </a:t>
            </a:r>
            <a:r>
              <a:rPr lang="en-US" altLang="ja-JP" dirty="0" smtClean="0"/>
              <a:t>/ </a:t>
            </a:r>
            <a:r>
              <a:rPr lang="ja-JP" altLang="en-US" dirty="0" smtClean="0"/>
              <a:t>合成</a:t>
            </a:r>
            <a:r>
              <a:rPr lang="en-US" altLang="ja-JP" dirty="0" smtClean="0"/>
              <a:t>)</a:t>
            </a:r>
          </a:p>
          <a:p>
            <a:pPr>
              <a:spcBef>
                <a:spcPts val="1200"/>
              </a:spcBef>
            </a:pPr>
            <a:r>
              <a:rPr lang="ja-JP" altLang="en-US" dirty="0" smtClean="0"/>
              <a:t>アフィン変換（平行移動 </a:t>
            </a:r>
            <a:r>
              <a:rPr lang="en-US" altLang="ja-JP" dirty="0" smtClean="0"/>
              <a:t>/ </a:t>
            </a:r>
            <a:r>
              <a:rPr lang="ja-JP" altLang="en-US" dirty="0" smtClean="0"/>
              <a:t>同</a:t>
            </a:r>
            <a:r>
              <a:rPr lang="ja-JP" altLang="en-US" dirty="0"/>
              <a:t>次座標</a:t>
            </a:r>
            <a:r>
              <a:rPr lang="ja-JP" altLang="en-US" dirty="0" smtClean="0"/>
              <a:t>系</a:t>
            </a:r>
            <a:r>
              <a:rPr lang="en-US" altLang="ja-JP" dirty="0" smtClean="0"/>
              <a:t>)</a:t>
            </a:r>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表記について</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57199" y="1262079"/>
                <a:ext cx="11473211" cy="5595921"/>
              </a:xfrm>
            </p:spPr>
            <p:txBody>
              <a:bodyPr>
                <a:normAutofit/>
              </a:bodyPr>
              <a:lstStyle/>
              <a:p>
                <a:pPr>
                  <a:lnSpc>
                    <a:spcPct val="100000"/>
                  </a:lnSpc>
                  <a:spcBef>
                    <a:spcPts val="600"/>
                  </a:spcBef>
                  <a:spcAft>
                    <a:spcPts val="600"/>
                  </a:spcAft>
                </a:pPr>
                <a:r>
                  <a:rPr kumimoji="1" lang="ja-JP" altLang="en-US" dirty="0" smtClean="0"/>
                  <a:t>スカラー変数はイタリック体 </a:t>
                </a:r>
                <a:r>
                  <a:rPr kumimoji="1" lang="en-US" altLang="ja-JP" dirty="0" smtClean="0"/>
                  <a:t>	:</a:t>
                </a:r>
                <a:r>
                  <a:rPr lang="ja-JP" altLang="en-US" dirty="0" smtClean="0"/>
                  <a:t> </a:t>
                </a:r>
                <a14:m>
                  <m:oMath xmlns:m="http://schemas.openxmlformats.org/officeDocument/2006/math">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en-US" altLang="ja-JP" b="0" i="1" smtClean="0">
                        <a:latin typeface="Cambria Math" panose="02040503050406030204" pitchFamily="18" charset="0"/>
                      </a:rPr>
                      <m:t>𝑏</m:t>
                    </m:r>
                    <m:r>
                      <a:rPr lang="en-US" altLang="ja-JP" b="0" i="1" smtClean="0">
                        <a:latin typeface="Cambria Math" panose="02040503050406030204" pitchFamily="18" charset="0"/>
                      </a:rPr>
                      <m:t>,</m:t>
                    </m:r>
                    <m:r>
                      <a:rPr lang="en-US" altLang="ja-JP" b="0" i="1" smtClean="0">
                        <a:latin typeface="Cambria Math" panose="02040503050406030204" pitchFamily="18" charset="0"/>
                      </a:rPr>
                      <m:t>𝑐</m:t>
                    </m:r>
                  </m:oMath>
                </a14:m>
                <a:endParaRPr kumimoji="1" lang="en-US" altLang="ja-JP" dirty="0" smtClean="0"/>
              </a:p>
              <a:p>
                <a:pPr>
                  <a:lnSpc>
                    <a:spcPct val="100000"/>
                  </a:lnSpc>
                  <a:spcBef>
                    <a:spcPts val="600"/>
                  </a:spcBef>
                  <a:spcAft>
                    <a:spcPts val="600"/>
                  </a:spcAft>
                </a:pPr>
                <a:r>
                  <a:rPr kumimoji="1" lang="ja-JP" altLang="en-US" dirty="0" smtClean="0"/>
                  <a:t>ベクトルは小文字ボールド体 </a:t>
                </a:r>
                <a:r>
                  <a:rPr kumimoji="1" lang="en-US" altLang="ja-JP" dirty="0" smtClean="0"/>
                  <a:t>	: </a:t>
                </a:r>
                <a14:m>
                  <m:oMath xmlns:m="http://schemas.openxmlformats.org/officeDocument/2006/math">
                    <m:r>
                      <a:rPr lang="en-US" altLang="ja-JP" b="1" i="0">
                        <a:latin typeface="Cambria Math" panose="02040503050406030204" pitchFamily="18" charset="0"/>
                      </a:rPr>
                      <m:t>𝐚</m:t>
                    </m:r>
                    <m:r>
                      <a:rPr lang="en-US" altLang="ja-JP" b="1" i="0">
                        <a:latin typeface="Cambria Math" panose="02040503050406030204" pitchFamily="18" charset="0"/>
                      </a:rPr>
                      <m:t>,</m:t>
                    </m:r>
                    <m:r>
                      <a:rPr lang="en-US" altLang="ja-JP" b="1" i="0">
                        <a:latin typeface="Cambria Math" panose="02040503050406030204" pitchFamily="18" charset="0"/>
                      </a:rPr>
                      <m:t>𝐛</m:t>
                    </m:r>
                    <m:r>
                      <a:rPr lang="en-US" altLang="ja-JP" b="1" i="0">
                        <a:latin typeface="Cambria Math" panose="02040503050406030204" pitchFamily="18" charset="0"/>
                      </a:rPr>
                      <m:t>,</m:t>
                    </m:r>
                    <m:r>
                      <a:rPr lang="en-US" altLang="ja-JP" b="1" i="0">
                        <a:latin typeface="Cambria Math" panose="02040503050406030204" pitchFamily="18" charset="0"/>
                      </a:rPr>
                      <m:t>𝐜</m:t>
                    </m:r>
                  </m:oMath>
                </a14:m>
                <a:endParaRPr kumimoji="1" lang="en-US" altLang="ja-JP" b="1" dirty="0" smtClean="0"/>
              </a:p>
              <a:p>
                <a:pPr>
                  <a:lnSpc>
                    <a:spcPct val="100000"/>
                  </a:lnSpc>
                  <a:spcBef>
                    <a:spcPts val="600"/>
                  </a:spcBef>
                  <a:spcAft>
                    <a:spcPts val="600"/>
                  </a:spcAft>
                </a:pPr>
                <a:r>
                  <a:rPr lang="ja-JP" altLang="en-US" dirty="0" smtClean="0"/>
                  <a:t>行列は大文字ボールド体</a:t>
                </a:r>
                <a:r>
                  <a:rPr lang="en-US" altLang="ja-JP" dirty="0" smtClean="0"/>
                  <a:t>		: </a:t>
                </a:r>
                <a14:m>
                  <m:oMath xmlns:m="http://schemas.openxmlformats.org/officeDocument/2006/math">
                    <m:r>
                      <a:rPr lang="en-US" altLang="ja-JP" b="1" i="0" smtClean="0">
                        <a:latin typeface="Cambria Math" panose="02040503050406030204" pitchFamily="18" charset="0"/>
                      </a:rPr>
                      <m:t>𝐀</m:t>
                    </m:r>
                    <m:r>
                      <a:rPr lang="en-US" altLang="ja-JP" b="1">
                        <a:latin typeface="Cambria Math" panose="02040503050406030204" pitchFamily="18" charset="0"/>
                      </a:rPr>
                      <m:t>,</m:t>
                    </m:r>
                    <m:r>
                      <a:rPr lang="en-US" altLang="ja-JP" b="1" i="0" smtClean="0">
                        <a:latin typeface="Cambria Math" panose="02040503050406030204" pitchFamily="18" charset="0"/>
                      </a:rPr>
                      <m:t>𝐁</m:t>
                    </m:r>
                    <m:r>
                      <a:rPr lang="en-US" altLang="ja-JP" b="1">
                        <a:latin typeface="Cambria Math" panose="02040503050406030204" pitchFamily="18" charset="0"/>
                      </a:rPr>
                      <m:t>,</m:t>
                    </m:r>
                    <m:r>
                      <a:rPr lang="en-US" altLang="ja-JP" b="1" i="0" smtClean="0">
                        <a:latin typeface="Cambria Math" panose="02040503050406030204" pitchFamily="18" charset="0"/>
                      </a:rPr>
                      <m:t>𝐂</m:t>
                    </m:r>
                  </m:oMath>
                </a14:m>
                <a:endParaRPr lang="en-US" altLang="ja-JP" dirty="0"/>
              </a:p>
              <a:p>
                <a:pPr>
                  <a:lnSpc>
                    <a:spcPct val="100000"/>
                  </a:lnSpc>
                  <a:spcBef>
                    <a:spcPts val="600"/>
                  </a:spcBef>
                  <a:spcAft>
                    <a:spcPts val="600"/>
                  </a:spcAft>
                </a:pPr>
                <a:r>
                  <a:rPr lang="ja-JP" altLang="en-US" dirty="0"/>
                  <a:t> </a:t>
                </a:r>
                <a14:m>
                  <m:oMath xmlns:m="http://schemas.openxmlformats.org/officeDocument/2006/math">
                    <m:r>
                      <a:rPr lang="en-US" altLang="ja-JP" i="1">
                        <a:latin typeface="Cambria Math" panose="02040503050406030204" pitchFamily="18" charset="0"/>
                        <a:ea typeface="Cambria Math" panose="02040503050406030204" pitchFamily="18" charset="0"/>
                      </a:rPr>
                      <m:t>ℛ</m:t>
                    </m:r>
                  </m:oMath>
                </a14:m>
                <a:r>
                  <a:rPr lang="en-US" altLang="ja-JP" dirty="0"/>
                  <a:t> </a:t>
                </a:r>
                <a:r>
                  <a:rPr lang="ja-JP" altLang="en-US" dirty="0"/>
                  <a:t>を</a:t>
                </a:r>
                <a:r>
                  <a:rPr lang="ja-JP" altLang="en-US" dirty="0" smtClean="0"/>
                  <a:t>利用して</a:t>
                </a:r>
                <a:r>
                  <a:rPr kumimoji="1" lang="ja-JP" altLang="en-US" dirty="0" smtClean="0"/>
                  <a:t>次元を明確に</a:t>
                </a:r>
                <a:r>
                  <a:rPr kumimoji="1" lang="en-US" altLang="ja-JP" dirty="0" smtClean="0"/>
                  <a:t>	</a:t>
                </a:r>
                <a:r>
                  <a:rPr lang="en-US" altLang="ja-JP" dirty="0" smtClean="0"/>
                  <a:t>: </a:t>
                </a:r>
                <a14:m>
                  <m:oMath xmlns:m="http://schemas.openxmlformats.org/officeDocument/2006/math">
                    <m:r>
                      <a:rPr lang="en-US" altLang="ja-JP" b="1">
                        <a:latin typeface="Cambria Math" panose="02040503050406030204" pitchFamily="18" charset="0"/>
                      </a:rPr>
                      <m:t>𝐚</m:t>
                    </m:r>
                    <m:r>
                      <a:rPr lang="en-US" altLang="ja-JP" b="1" i="1" smtClean="0">
                        <a:latin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ℛ</m:t>
                        </m:r>
                      </m:e>
                      <m:sup>
                        <m:r>
                          <a:rPr lang="en-US" altLang="ja-JP" b="0" i="1" smtClean="0">
                            <a:latin typeface="Cambria Math" panose="02040503050406030204" pitchFamily="18" charset="0"/>
                            <a:ea typeface="Cambria Math" panose="02040503050406030204" pitchFamily="18" charset="0"/>
                          </a:rPr>
                          <m:t>3</m:t>
                        </m:r>
                      </m:sup>
                    </m:sSup>
                    <m:r>
                      <a:rPr lang="en-US" altLang="ja-JP" b="0" i="1" smtClean="0">
                        <a:latin typeface="Cambria Math" panose="02040503050406030204" pitchFamily="18" charset="0"/>
                        <a:ea typeface="Cambria Math" panose="02040503050406030204" pitchFamily="18" charset="0"/>
                      </a:rPr>
                      <m:t>, </m:t>
                    </m:r>
                    <m:r>
                      <a:rPr lang="en-US" altLang="ja-JP" b="1" i="0" smtClean="0">
                        <a:latin typeface="Cambria Math" panose="02040503050406030204" pitchFamily="18" charset="0"/>
                      </a:rPr>
                      <m:t>𝐀</m:t>
                    </m:r>
                    <m:r>
                      <a:rPr lang="en-US" altLang="ja-JP" b="1" i="1">
                        <a:latin typeface="Cambria Math" panose="02040503050406030204" pitchFamily="18" charset="0"/>
                      </a:rPr>
                      <m:t>∈</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ℛ</m:t>
                        </m:r>
                      </m:e>
                      <m:sup>
                        <m:r>
                          <a:rPr lang="en-US" altLang="ja-JP" i="1">
                            <a:latin typeface="Cambria Math" panose="02040503050406030204" pitchFamily="18" charset="0"/>
                            <a:ea typeface="Cambria Math" panose="02040503050406030204" pitchFamily="18" charset="0"/>
                          </a:rPr>
                          <m:t>3</m:t>
                        </m:r>
                        <m:r>
                          <a:rPr lang="en-US" altLang="ja-JP" b="0" i="1" smtClean="0">
                            <a:latin typeface="Cambria Math" panose="02040503050406030204" pitchFamily="18" charset="0"/>
                            <a:ea typeface="Cambria Math" panose="02040503050406030204" pitchFamily="18" charset="0"/>
                          </a:rPr>
                          <m:t>×3</m:t>
                        </m:r>
                      </m:sup>
                    </m:sSup>
                  </m:oMath>
                </a14:m>
                <a:endParaRPr lang="en-US" altLang="ja-JP" dirty="0"/>
              </a:p>
              <a:p>
                <a:pPr>
                  <a:lnSpc>
                    <a:spcPct val="100000"/>
                  </a:lnSpc>
                  <a:spcBef>
                    <a:spcPts val="600"/>
                  </a:spcBef>
                  <a:spcAft>
                    <a:spcPts val="600"/>
                  </a:spcAft>
                </a:pPr>
                <a:r>
                  <a:rPr lang="ja-JP" altLang="en-US" dirty="0" smtClean="0"/>
                  <a:t>右肩</a:t>
                </a:r>
                <a:r>
                  <a:rPr lang="en-US" altLang="ja-JP" i="1" dirty="0" smtClean="0"/>
                  <a:t>T</a:t>
                </a:r>
                <a:r>
                  <a:rPr lang="ja-JP" altLang="en-US" dirty="0" smtClean="0"/>
                  <a:t>は転置を</a:t>
                </a:r>
                <a:r>
                  <a:rPr lang="ja-JP" altLang="en-US" dirty="0"/>
                  <a:t>表す</a:t>
                </a:r>
                <a:r>
                  <a:rPr lang="en-US" altLang="ja-JP" dirty="0" smtClean="0"/>
                  <a:t>			: </a:t>
                </a:r>
                <a14:m>
                  <m:oMath xmlns:m="http://schemas.openxmlformats.org/officeDocument/2006/math">
                    <m:r>
                      <a:rPr lang="en-US" altLang="ja-JP" b="1">
                        <a:latin typeface="Cambria Math" panose="02040503050406030204" pitchFamily="18" charset="0"/>
                      </a:rPr>
                      <m:t>𝐚</m:t>
                    </m:r>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m>
                          <m:mPr>
                            <m:mcs>
                              <m:mc>
                                <m:mcPr>
                                  <m:count m:val="1"/>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𝑥</m:t>
                              </m:r>
                            </m:e>
                          </m:mr>
                          <m:mr>
                            <m:e>
                              <m:r>
                                <a:rPr lang="en-US" altLang="ja-JP" b="0" i="1" smtClean="0">
                                  <a:latin typeface="Cambria Math" panose="02040503050406030204" pitchFamily="18" charset="0"/>
                                </a:rPr>
                                <m:t>𝑦</m:t>
                              </m:r>
                            </m:e>
                          </m:mr>
                        </m:m>
                      </m:e>
                    </m:d>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𝐚</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m:t>
                    </m:r>
                    <m:d>
                      <m:dPr>
                        <m:ctrlPr>
                          <a:rPr lang="en-US" altLang="ja-JP" b="1" i="1">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𝑥</m:t>
                              </m:r>
                            </m:e>
                            <m:e>
                              <m:r>
                                <a:rPr lang="en-US" altLang="ja-JP" b="0" i="1" smtClean="0">
                                  <a:latin typeface="Cambria Math" panose="02040503050406030204" pitchFamily="18" charset="0"/>
                                </a:rPr>
                                <m:t>𝑦</m:t>
                              </m:r>
                            </m:e>
                          </m:mr>
                        </m:m>
                      </m:e>
                    </m:d>
                  </m:oMath>
                </a14:m>
                <a:endParaRPr kumimoji="1" lang="en-US" altLang="ja-JP" dirty="0" smtClean="0"/>
              </a:p>
              <a:p>
                <a:pPr marL="0" indent="0">
                  <a:lnSpc>
                    <a:spcPct val="100000"/>
                  </a:lnSpc>
                  <a:spcBef>
                    <a:spcPts val="600"/>
                  </a:spcBef>
                  <a:spcAft>
                    <a:spcPts val="600"/>
                  </a:spcAft>
                  <a:buNone/>
                </a:pPr>
                <a:r>
                  <a:rPr lang="en-US" altLang="ja-JP" dirty="0" smtClean="0"/>
                  <a:t>						  </a:t>
                </a:r>
                <a14:m>
                  <m:oMath xmlns:m="http://schemas.openxmlformats.org/officeDocument/2006/math">
                    <m:r>
                      <a:rPr lang="en-US" altLang="ja-JP" b="1">
                        <a:latin typeface="Cambria Math" panose="02040503050406030204" pitchFamily="18" charset="0"/>
                      </a:rPr>
                      <m:t>𝐀</m:t>
                    </m:r>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m>
                          <m:mPr>
                            <m:mcs>
                              <m:mc>
                                <m:mcPr>
                                  <m:count m:val="2"/>
                                  <m:mcJc m:val="center"/>
                                </m:mcPr>
                              </m:mc>
                            </m:mcs>
                            <m:ctrlPr>
                              <a:rPr lang="en-US" altLang="ja-JP" i="1" smtClean="0">
                                <a:latin typeface="Cambria Math" panose="02040503050406030204" pitchFamily="18" charset="0"/>
                              </a:rPr>
                            </m:ctrlPr>
                          </m:mPr>
                          <m:mr>
                            <m:e>
                              <m:r>
                                <m:rPr>
                                  <m:brk m:alnAt="7"/>
                                </m:rPr>
                                <a:rPr lang="en-US" altLang="ja-JP" b="0" i="1" smtClean="0">
                                  <a:latin typeface="Cambria Math" panose="02040503050406030204" pitchFamily="18" charset="0"/>
                                </a:rPr>
                                <m:t>𝑎</m:t>
                              </m:r>
                            </m:e>
                            <m:e>
                              <m:r>
                                <a:rPr lang="en-US" altLang="ja-JP" b="0" i="1" smtClean="0">
                                  <a:latin typeface="Cambria Math" panose="02040503050406030204" pitchFamily="18" charset="0"/>
                                </a:rPr>
                                <m:t>𝑏</m:t>
                              </m:r>
                            </m:e>
                          </m:mr>
                          <m:mr>
                            <m:e>
                              <m:r>
                                <a:rPr lang="en-US" altLang="ja-JP" b="0" i="1" smtClean="0">
                                  <a:latin typeface="Cambria Math" panose="02040503050406030204" pitchFamily="18" charset="0"/>
                                </a:rPr>
                                <m:t>𝑐</m:t>
                              </m:r>
                            </m:e>
                            <m:e>
                              <m:r>
                                <a:rPr lang="en-US" altLang="ja-JP" b="0" i="1" smtClean="0">
                                  <a:latin typeface="Cambria Math" panose="02040503050406030204" pitchFamily="18" charset="0"/>
                                </a:rPr>
                                <m:t>𝑑</m:t>
                              </m:r>
                            </m:e>
                          </m:mr>
                        </m:m>
                      </m:e>
                    </m:d>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a:latin typeface="Cambria Math" panose="02040503050406030204" pitchFamily="18" charset="0"/>
                          </a:rPr>
                          <m:t>𝐀</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m:t>
                    </m:r>
                    <m:d>
                      <m:dPr>
                        <m:ctrlPr>
                          <a:rPr lang="en-US" altLang="ja-JP" b="1"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𝑎</m:t>
                              </m:r>
                            </m:e>
                            <m:e>
                              <m:r>
                                <a:rPr lang="en-US" altLang="ja-JP" b="0" i="1" smtClean="0">
                                  <a:latin typeface="Cambria Math" panose="02040503050406030204" pitchFamily="18" charset="0"/>
                                </a:rPr>
                                <m:t>𝑐</m:t>
                              </m:r>
                            </m:e>
                          </m:mr>
                          <m:mr>
                            <m:e>
                              <m:r>
                                <a:rPr lang="en-US" altLang="ja-JP" b="0" i="1" smtClean="0">
                                  <a:latin typeface="Cambria Math" panose="02040503050406030204" pitchFamily="18" charset="0"/>
                                </a:rPr>
                                <m:t>𝑏</m:t>
                              </m:r>
                            </m:e>
                            <m:e>
                              <m:r>
                                <a:rPr lang="en-US" altLang="ja-JP" i="1">
                                  <a:latin typeface="Cambria Math" panose="02040503050406030204" pitchFamily="18" charset="0"/>
                                </a:rPr>
                                <m:t>𝑑</m:t>
                              </m:r>
                            </m:e>
                          </m:mr>
                        </m:m>
                      </m:e>
                    </m:d>
                  </m:oMath>
                </a14:m>
                <a:endParaRPr lang="en-US" altLang="ja-JP" dirty="0"/>
              </a:p>
              <a:p>
                <a:pPr marL="0" indent="0">
                  <a:lnSpc>
                    <a:spcPct val="100000"/>
                  </a:lnSpc>
                  <a:spcBef>
                    <a:spcPts val="600"/>
                  </a:spcBef>
                  <a:spcAft>
                    <a:spcPts val="600"/>
                  </a:spcAft>
                  <a:buNone/>
                </a:pPr>
                <a:endParaRPr lang="en-US" altLang="ja-JP" dirty="0"/>
              </a:p>
              <a:p>
                <a:pPr marL="0" indent="0">
                  <a:lnSpc>
                    <a:spcPct val="100000"/>
                  </a:lnSpc>
                  <a:spcBef>
                    <a:spcPts val="600"/>
                  </a:spcBef>
                  <a:spcAft>
                    <a:spcPts val="600"/>
                  </a:spcAft>
                  <a:buNone/>
                </a:pPr>
                <a:r>
                  <a:rPr lang="en-US" altLang="ja-JP" sz="2400" dirty="0" smtClean="0"/>
                  <a:t>CG</a:t>
                </a:r>
                <a:r>
                  <a:rPr lang="ja-JP" altLang="en-US" sz="2400" dirty="0" smtClean="0"/>
                  <a:t>分野の論文ではよく見かける表記ですが，どの分野もこれというわけではないですので注意してください．</a:t>
                </a:r>
                <a:endParaRPr lang="en-US" altLang="ja-JP" sz="2400" dirty="0"/>
              </a:p>
              <a:p>
                <a:pPr marL="0" indent="0">
                  <a:lnSpc>
                    <a:spcPct val="100000"/>
                  </a:lnSpc>
                  <a:spcBef>
                    <a:spcPts val="600"/>
                  </a:spcBef>
                  <a:spcAft>
                    <a:spcPts val="600"/>
                  </a:spcAft>
                  <a:buNone/>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57199" y="1262079"/>
                <a:ext cx="11473211" cy="5595921"/>
              </a:xfrm>
              <a:blipFill rotWithShape="0">
                <a:blip r:embed="rId2"/>
                <a:stretch>
                  <a:fillRect l="-956" t="-1198" b="-10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71502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1617" y="283483"/>
            <a:ext cx="11473211" cy="733270"/>
          </a:xfrm>
        </p:spPr>
        <p:txBody>
          <a:bodyPr>
            <a:normAutofit/>
          </a:bodyPr>
          <a:lstStyle/>
          <a:p>
            <a:r>
              <a:rPr lang="ja-JP" altLang="en-US" sz="3600" dirty="0"/>
              <a:t>線形代数</a:t>
            </a:r>
            <a:r>
              <a:rPr lang="ja-JP" altLang="en-US" sz="3600" dirty="0" smtClean="0"/>
              <a:t>の復習</a:t>
            </a:r>
            <a:r>
              <a:rPr lang="en-US" altLang="ja-JP" sz="3600" dirty="0" smtClean="0"/>
              <a:t>(1)</a:t>
            </a:r>
            <a:endParaRPr kumimoji="1" lang="ja-JP" altLang="en-US" sz="36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811617" y="1279451"/>
                <a:ext cx="5796908" cy="976614"/>
              </a:xfrm>
              <a:prstGeom prst="rect">
                <a:avLst/>
              </a:prstGeom>
              <a:noFill/>
            </p:spPr>
            <p:txBody>
              <a:bodyPr wrap="none" lIns="0" tIns="0" rIns="0" bIns="0" rtlCol="0">
                <a:spAutoFit/>
              </a:bodyPr>
              <a:lstStyle/>
              <a:p>
                <a14:m>
                  <m:oMath xmlns:m="http://schemas.openxmlformats.org/officeDocument/2006/math">
                    <m:r>
                      <a:rPr kumimoji="1" lang="en-US" altLang="ja-JP" sz="2400" b="1" i="0" smtClean="0">
                        <a:latin typeface="Cambria Math" panose="02040503050406030204" pitchFamily="18" charset="0"/>
                      </a:rPr>
                      <m:t>𝐚</m:t>
                    </m:r>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1"/>
                                  <m:mcJc m:val="center"/>
                                </m:mcPr>
                              </m:mc>
                            </m:mcs>
                            <m:ctrlPr>
                              <a:rPr kumimoji="1" lang="en-US" altLang="ja-JP" sz="2400" b="0" i="1" smtClean="0">
                                <a:latin typeface="Cambria Math" panose="02040503050406030204" pitchFamily="18" charset="0"/>
                              </a:rPr>
                            </m:ctrlPr>
                          </m:mPr>
                          <m:mr>
                            <m:e>
                              <m:r>
                                <m:rPr>
                                  <m:brk m:alnAt="7"/>
                                </m:rPr>
                                <a:rPr kumimoji="1" lang="en-US" altLang="ja-JP" sz="2400" b="0" i="1" smtClean="0">
                                  <a:latin typeface="Cambria Math" panose="02040503050406030204" pitchFamily="18" charset="0"/>
                                </a:rPr>
                                <m:t>1</m:t>
                              </m:r>
                            </m:e>
                          </m:mr>
                          <m:mr>
                            <m:e>
                              <m:r>
                                <a:rPr kumimoji="1" lang="en-US" altLang="ja-JP" sz="2400" b="0" i="1" smtClean="0">
                                  <a:latin typeface="Cambria Math" panose="02040503050406030204" pitchFamily="18" charset="0"/>
                                </a:rPr>
                                <m:t>2</m:t>
                              </m:r>
                            </m:e>
                          </m:mr>
                          <m:mr>
                            <m:e>
                              <m:r>
                                <a:rPr kumimoji="1" lang="en-US" altLang="ja-JP" sz="2400" b="0" i="1" smtClean="0">
                                  <a:latin typeface="Cambria Math" panose="02040503050406030204" pitchFamily="18" charset="0"/>
                                </a:rPr>
                                <m:t>3</m:t>
                              </m:r>
                            </m:e>
                          </m:mr>
                        </m:m>
                      </m:e>
                    </m:d>
                    <m:r>
                      <a:rPr kumimoji="1" lang="en-US" altLang="ja-JP" sz="2400" b="0" i="1" smtClean="0">
                        <a:latin typeface="Cambria Math" panose="02040503050406030204" pitchFamily="18" charset="0"/>
                      </a:rPr>
                      <m:t>, </m:t>
                    </m:r>
                    <m:r>
                      <a:rPr kumimoji="1" lang="en-US" altLang="ja-JP" sz="2400" b="1" i="0" smtClean="0">
                        <a:latin typeface="Cambria Math" panose="02040503050406030204" pitchFamily="18" charset="0"/>
                      </a:rPr>
                      <m:t>𝐛</m:t>
                    </m:r>
                    <m:r>
                      <a:rPr kumimoji="1"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m:rPr>
                                  <m:brk m:alnAt="7"/>
                                </m:rPr>
                                <a:rPr lang="en-US" altLang="ja-JP" sz="2400" b="0" i="1" smtClean="0">
                                  <a:latin typeface="Cambria Math" panose="02040503050406030204" pitchFamily="18" charset="0"/>
                                </a:rPr>
                                <m:t>4</m:t>
                              </m:r>
                            </m:e>
                          </m:mr>
                          <m:mr>
                            <m:e>
                              <m:r>
                                <a:rPr lang="en-US" altLang="ja-JP" sz="2400" b="0" i="1" smtClean="0">
                                  <a:latin typeface="Cambria Math" panose="02040503050406030204" pitchFamily="18" charset="0"/>
                                </a:rPr>
                                <m:t>5</m:t>
                              </m:r>
                            </m:e>
                          </m:mr>
                          <m:mr>
                            <m:e>
                              <m:r>
                                <a:rPr lang="en-US" altLang="ja-JP" sz="2400" b="0" i="1" smtClean="0">
                                  <a:latin typeface="Cambria Math" panose="02040503050406030204" pitchFamily="18" charset="0"/>
                                </a:rPr>
                                <m:t>6</m:t>
                              </m:r>
                            </m:e>
                          </m:mr>
                        </m:m>
                      </m:e>
                    </m:d>
                  </m:oMath>
                </a14:m>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のとき以下の計算をせよ</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11617" y="1279451"/>
                <a:ext cx="5796908" cy="976614"/>
              </a:xfrm>
              <a:prstGeom prst="rect">
                <a:avLst/>
              </a:prstGeom>
              <a:blipFill rotWithShape="0">
                <a:blip r:embed="rId3"/>
                <a:stretch>
                  <a:fillRect r="-23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811617" y="2821198"/>
                <a:ext cx="1328184"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r>
                      <a:rPr lang="en-US" altLang="ja-JP" sz="2400" b="1">
                        <a:latin typeface="Cambria Math" panose="02040503050406030204" pitchFamily="18" charset="0"/>
                      </a:rPr>
                      <m:t>𝐚</m:t>
                    </m:r>
                    <m:r>
                      <a:rPr lang="en-US" altLang="ja-JP" sz="2400" b="1" i="1" smtClean="0">
                        <a:latin typeface="Cambria Math" panose="02040503050406030204" pitchFamily="18" charset="0"/>
                        <a:ea typeface="Cambria Math" panose="02040503050406030204" pitchFamily="18" charset="0"/>
                      </a:rPr>
                      <m:t>∙</m:t>
                    </m:r>
                    <m:r>
                      <a:rPr lang="en-US" altLang="ja-JP" sz="2400" b="1" i="0" smtClean="0">
                        <a:latin typeface="Cambria Math" panose="02040503050406030204" pitchFamily="18" charset="0"/>
                        <a:ea typeface="Cambria Math" panose="02040503050406030204" pitchFamily="18" charset="0"/>
                      </a:rPr>
                      <m:t>𝐛</m:t>
                    </m:r>
                  </m:oMath>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811617" y="2821198"/>
                <a:ext cx="1328184" cy="461665"/>
              </a:xfrm>
              <a:prstGeom prst="rect">
                <a:avLst/>
              </a:prstGeom>
              <a:blipFill rotWithShape="0">
                <a:blip r:embed="rId4"/>
                <a:stretch>
                  <a:fillRect l="-6881" t="-7895" r="-91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811617" y="3827747"/>
                <a:ext cx="1461234"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14:m>
                  <m:oMath xmlns:m="http://schemas.openxmlformats.org/officeDocument/2006/math">
                    <m:r>
                      <a:rPr lang="en-US" altLang="ja-JP" sz="2400" b="1">
                        <a:latin typeface="Cambria Math" panose="02040503050406030204" pitchFamily="18" charset="0"/>
                      </a:rPr>
                      <m:t>𝐚</m:t>
                    </m:r>
                    <m:r>
                      <a:rPr lang="en-US" altLang="ja-JP" sz="2400" b="1" i="1" smtClean="0">
                        <a:latin typeface="Cambria Math" panose="02040503050406030204" pitchFamily="18" charset="0"/>
                        <a:ea typeface="Cambria Math" panose="02040503050406030204" pitchFamily="18" charset="0"/>
                      </a:rPr>
                      <m:t>×</m:t>
                    </m:r>
                    <m:r>
                      <a:rPr lang="en-US" altLang="ja-JP" sz="2400" b="1" i="0" smtClean="0">
                        <a:latin typeface="Cambria Math" panose="02040503050406030204" pitchFamily="18" charset="0"/>
                        <a:ea typeface="Cambria Math" panose="02040503050406030204" pitchFamily="18" charset="0"/>
                      </a:rPr>
                      <m:t>𝐛</m:t>
                    </m:r>
                  </m:oMath>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811617" y="3827747"/>
                <a:ext cx="1461234" cy="461665"/>
              </a:xfrm>
              <a:prstGeom prst="rect">
                <a:avLst/>
              </a:prstGeom>
              <a:blipFill rotWithShape="0">
                <a:blip r:embed="rId5"/>
                <a:stretch>
                  <a:fillRect l="-6250" t="-7895" r="-41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811617" y="4834296"/>
                <a:ext cx="1309974" cy="461665"/>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(3) </a:t>
                </a:r>
                <a14:m>
                  <m:oMath xmlns:m="http://schemas.openxmlformats.org/officeDocument/2006/math">
                    <m:r>
                      <a:rPr lang="en-US" altLang="ja-JP" sz="2400" b="0" i="0" smtClean="0">
                        <a:latin typeface="Cambria Math" panose="02040503050406030204" pitchFamily="18" charset="0"/>
                      </a:rPr>
                      <m:t>||</m:t>
                    </m:r>
                    <m:r>
                      <a:rPr lang="en-US" altLang="ja-JP" sz="2400" b="1" i="0" smtClean="0">
                        <a:latin typeface="Cambria Math" panose="02040503050406030204" pitchFamily="18" charset="0"/>
                      </a:rPr>
                      <m:t>𝐚</m:t>
                    </m:r>
                    <m:r>
                      <a:rPr lang="en-US" altLang="ja-JP" sz="2400" b="0" i="0" smtClean="0">
                        <a:latin typeface="Cambria Math" panose="02040503050406030204" pitchFamily="18" charset="0"/>
                      </a:rPr>
                      <m:t>||</m:t>
                    </m:r>
                  </m:oMath>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811617" y="4834296"/>
                <a:ext cx="1309974" cy="461665"/>
              </a:xfrm>
              <a:prstGeom prst="rect">
                <a:avLst/>
              </a:prstGeom>
              <a:blipFill rotWithShape="0">
                <a:blip r:embed="rId6"/>
                <a:stretch>
                  <a:fillRect l="-6977" t="-7895" r="-3256" b="-3157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628923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pPr algn="ctr"/>
            <a:r>
              <a:rPr lang="ja-JP" altLang="en-US" sz="4000" dirty="0" smtClean="0"/>
              <a:t>内積の意味</a:t>
            </a:r>
            <a:endParaRPr kumimoji="1" lang="ja-JP" altLang="en-US" sz="4000" dirty="0"/>
          </a:p>
        </p:txBody>
      </p:sp>
      <p:cxnSp>
        <p:nvCxnSpPr>
          <p:cNvPr id="5" name="直線矢印コネクタ 4"/>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正方形/長方形 17"/>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18" name="正方形/長方形 17"/>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19" name="正方形/長方形 18"/>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3"/>
                <a:stretch>
                  <a:fillRect/>
                </a:stretch>
              </a:blipFill>
            </p:spPr>
            <p:txBody>
              <a:bodyPr/>
              <a:lstStyle/>
              <a:p>
                <a:r>
                  <a:rPr lang="ja-JP" altLang="en-US">
                    <a:noFill/>
                  </a:rPr>
                  <a:t> </a:t>
                </a:r>
              </a:p>
            </p:txBody>
          </p:sp>
        </mc:Fallback>
      </mc:AlternateContent>
      <p:cxnSp>
        <p:nvCxnSpPr>
          <p:cNvPr id="20" name="直線矢印コネクタ 19"/>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3" name="正方形/長方形 22"/>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正方形/長方形 23"/>
              <p:cNvSpPr/>
              <p:nvPr/>
            </p:nvSpPr>
            <p:spPr>
              <a:xfrm>
                <a:off x="780570" y="4998303"/>
                <a:ext cx="47255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1" smtClean="0">
                          <a:solidFill>
                            <a:schemeClr val="tx1"/>
                          </a:solidFill>
                          <a:latin typeface="Cambria Math" panose="02040503050406030204" pitchFamily="18" charset="0"/>
                          <a:ea typeface="Cambria Math" panose="02040503050406030204" pitchFamily="18" charset="0"/>
                        </a:rPr>
                        <m:t>∙</m:t>
                      </m:r>
                      <m:r>
                        <a:rPr lang="en-US" altLang="ja-JP" sz="4400" b="1">
                          <a:solidFill>
                            <a:srgbClr val="FF0000"/>
                          </a:solidFill>
                          <a:latin typeface="Cambria Math" panose="02040503050406030204" pitchFamily="18" charset="0"/>
                        </a:rPr>
                        <m:t>𝐛</m:t>
                      </m:r>
                      <m:r>
                        <a:rPr lang="en-US" altLang="ja-JP" sz="4400" b="1" i="0" smtClean="0">
                          <a:solidFill>
                            <a:schemeClr val="tx1"/>
                          </a:solidFill>
                          <a:latin typeface="Cambria Math" panose="02040503050406030204" pitchFamily="18" charset="0"/>
                        </a:rPr>
                        <m:t>=</m:t>
                      </m:r>
                      <m:d>
                        <m:dPr>
                          <m:begChr m:val="|"/>
                          <m:endChr m:val="|"/>
                          <m:ctrlPr>
                            <a:rPr lang="en-US" altLang="ja-JP" sz="4400" b="1" i="1" smtClean="0">
                              <a:solidFill>
                                <a:schemeClr val="tx1"/>
                              </a:solidFill>
                              <a:latin typeface="Cambria Math" panose="02040503050406030204" pitchFamily="18" charset="0"/>
                            </a:rPr>
                          </m:ctrlPr>
                        </m:dPr>
                        <m:e>
                          <m:r>
                            <a:rPr lang="en-US" altLang="ja-JP" sz="4400" b="1" i="0" smtClean="0">
                              <a:solidFill>
                                <a:schemeClr val="tx1"/>
                              </a:solidFill>
                              <a:latin typeface="Cambria Math" panose="02040503050406030204" pitchFamily="18" charset="0"/>
                            </a:rPr>
                            <m:t>𝐚</m:t>
                          </m:r>
                        </m:e>
                      </m:d>
                      <m:d>
                        <m:dPr>
                          <m:begChr m:val="|"/>
                          <m:endChr m:val="|"/>
                          <m:ctrlPr>
                            <a:rPr lang="en-US" altLang="ja-JP" sz="4400" b="1" i="1" smtClean="0">
                              <a:solidFill>
                                <a:schemeClr val="tx1"/>
                              </a:solidFill>
                              <a:latin typeface="Cambria Math" panose="02040503050406030204" pitchFamily="18" charset="0"/>
                            </a:rPr>
                          </m:ctrlPr>
                        </m:dPr>
                        <m:e>
                          <m:r>
                            <a:rPr lang="en-US" altLang="ja-JP" sz="4400" b="1" i="0" smtClean="0">
                              <a:solidFill>
                                <a:schemeClr val="tx1"/>
                              </a:solidFill>
                              <a:latin typeface="Cambria Math" panose="02040503050406030204" pitchFamily="18" charset="0"/>
                            </a:rPr>
                            <m:t>𝐛</m:t>
                          </m:r>
                        </m:e>
                      </m:d>
                      <m:r>
                        <m:rPr>
                          <m:sty m:val="p"/>
                        </m:rPr>
                        <a:rPr lang="en-US" altLang="ja-JP" sz="4400" b="0" i="0" smtClean="0">
                          <a:solidFill>
                            <a:schemeClr val="tx1"/>
                          </a:solidFill>
                          <a:latin typeface="Cambria Math" panose="02040503050406030204" pitchFamily="18" charset="0"/>
                        </a:rPr>
                        <m:t>cos</m:t>
                      </m:r>
                      <m:r>
                        <a:rPr lang="en-US" altLang="ja-JP" sz="4400" b="0" i="0" smtClean="0">
                          <a:solidFill>
                            <a:schemeClr val="tx1"/>
                          </a:solidFill>
                          <a:latin typeface="Cambria Math" panose="02040503050406030204" pitchFamily="18" charset="0"/>
                        </a:rPr>
                        <m:t> </m:t>
                      </m:r>
                      <m:r>
                        <a:rPr lang="en-US" altLang="ja-JP" sz="4400" b="0" i="1" smtClean="0">
                          <a:solidFill>
                            <a:schemeClr val="tx1"/>
                          </a:solidFill>
                          <a:latin typeface="Cambria Math" panose="02040503050406030204" pitchFamily="18" charset="0"/>
                        </a:rPr>
                        <m:t>𝜃</m:t>
                      </m:r>
                    </m:oMath>
                  </m:oMathPara>
                </a14:m>
                <a:endParaRPr lang="ja-JP" altLang="en-US" sz="4400" dirty="0">
                  <a:solidFill>
                    <a:srgbClr val="0000FF"/>
                  </a:solidFill>
                </a:endParaRPr>
              </a:p>
            </p:txBody>
          </p:sp>
        </mc:Choice>
        <mc:Fallback xmlns="">
          <p:sp>
            <p:nvSpPr>
              <p:cNvPr id="24" name="正方形/長方形 23"/>
              <p:cNvSpPr>
                <a:spLocks noRot="1" noChangeAspect="1" noMove="1" noResize="1" noEditPoints="1" noAdjustHandles="1" noChangeArrowheads="1" noChangeShapeType="1" noTextEdit="1"/>
              </p:cNvSpPr>
              <p:nvPr/>
            </p:nvSpPr>
            <p:spPr>
              <a:xfrm>
                <a:off x="780570" y="4998303"/>
                <a:ext cx="4725589" cy="76944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8670" y="6027003"/>
                <a:ext cx="4541628"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ベクトル</a:t>
                </a:r>
                <a14:m>
                  <m:oMath xmlns:m="http://schemas.openxmlformats.org/officeDocument/2006/math">
                    <m:r>
                      <a:rPr lang="en-US" altLang="ja-JP" sz="2400" b="1">
                        <a:solidFill>
                          <a:srgbClr val="0000FF"/>
                        </a:solidFill>
                        <a:latin typeface="Cambria Math" panose="02040503050406030204" pitchFamily="18" charset="0"/>
                      </a:rPr>
                      <m:t>𝐚</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をベクトル</a:t>
                </a:r>
                <a14:m>
                  <m:oMath xmlns:m="http://schemas.openxmlformats.org/officeDocument/2006/math">
                    <m:r>
                      <a:rPr lang="en-US" altLang="ja-JP" sz="2400" b="1">
                        <a:solidFill>
                          <a:srgbClr val="FF0000"/>
                        </a:solidFill>
                        <a:latin typeface="Cambria Math" panose="02040503050406030204" pitchFamily="18" charset="0"/>
                      </a:rPr>
                      <m:t>𝐛</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に射影し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両者の長さを掛け合わせたもの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正方形/長方形 25"/>
              <p:cNvSpPr>
                <a:spLocks noRot="1" noChangeAspect="1" noMove="1" noResize="1" noEditPoints="1" noAdjustHandles="1" noChangeArrowheads="1" noChangeShapeType="1" noTextEdit="1"/>
              </p:cNvSpPr>
              <p:nvPr/>
            </p:nvSpPr>
            <p:spPr>
              <a:xfrm>
                <a:off x="818670" y="6027003"/>
                <a:ext cx="4541628" cy="830997"/>
              </a:xfrm>
              <a:prstGeom prst="rect">
                <a:avLst/>
              </a:prstGeom>
              <a:blipFill rotWithShape="0">
                <a:blip r:embed="rId7"/>
                <a:stretch>
                  <a:fillRect l="-2013" t="-4412" r="-1208" b="-16176"/>
                </a:stretch>
              </a:blipFill>
            </p:spPr>
            <p:txBody>
              <a:bodyPr/>
              <a:lstStyle/>
              <a:p>
                <a:r>
                  <a:rPr lang="ja-JP" altLang="en-US">
                    <a:noFill/>
                  </a:rPr>
                  <a:t> </a:t>
                </a:r>
              </a:p>
            </p:txBody>
          </p:sp>
        </mc:Fallback>
      </mc:AlternateContent>
      <p:cxnSp>
        <p:nvCxnSpPr>
          <p:cNvPr id="27" name="直線矢印コネクタ 26"/>
          <p:cNvCxnSpPr/>
          <p:nvPr/>
        </p:nvCxnSpPr>
        <p:spPr>
          <a:xfrm flipV="1">
            <a:off x="72359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flipV="1">
            <a:off x="7242048" y="3509407"/>
            <a:ext cx="3298952" cy="1186646"/>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93649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a:off x="95758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1" name="直線コネクタ 30"/>
          <p:cNvCxnSpPr/>
          <p:nvPr/>
        </p:nvCxnSpPr>
        <p:spPr>
          <a:xfrm flipH="1">
            <a:off x="95662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正方形/長方形 31"/>
              <p:cNvSpPr/>
              <p:nvPr/>
            </p:nvSpPr>
            <p:spPr>
              <a:xfrm>
                <a:off x="86418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8641870" y="2140803"/>
                <a:ext cx="623889" cy="769441"/>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正方形/長方形 32"/>
              <p:cNvSpPr/>
              <p:nvPr/>
            </p:nvSpPr>
            <p:spPr>
              <a:xfrm>
                <a:off x="10464320" y="3115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3" name="正方形/長方形 32"/>
              <p:cNvSpPr>
                <a:spLocks noRot="1" noChangeAspect="1" noMove="1" noResize="1" noEditPoints="1" noAdjustHandles="1" noChangeArrowheads="1" noChangeShapeType="1" noTextEdit="1"/>
              </p:cNvSpPr>
              <p:nvPr/>
            </p:nvSpPr>
            <p:spPr>
              <a:xfrm>
                <a:off x="10464320" y="3115528"/>
                <a:ext cx="654346" cy="769441"/>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34" name="直線矢印コネクタ 33"/>
          <p:cNvCxnSpPr/>
          <p:nvPr/>
        </p:nvCxnSpPr>
        <p:spPr>
          <a:xfrm flipV="1">
            <a:off x="72454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正方形/長方形 35"/>
              <p:cNvSpPr/>
              <p:nvPr/>
            </p:nvSpPr>
            <p:spPr>
              <a:xfrm>
                <a:off x="7333770" y="4998303"/>
                <a:ext cx="4027128"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1" smtClean="0">
                          <a:solidFill>
                            <a:schemeClr val="tx1"/>
                          </a:solidFill>
                          <a:latin typeface="Cambria Math" panose="02040503050406030204" pitchFamily="18" charset="0"/>
                          <a:ea typeface="Cambria Math" panose="02040503050406030204" pitchFamily="18" charset="0"/>
                        </a:rPr>
                        <m:t>∙</m:t>
                      </m:r>
                      <m:r>
                        <a:rPr lang="en-US" altLang="ja-JP" sz="4400" b="1">
                          <a:solidFill>
                            <a:srgbClr val="FF0000"/>
                          </a:solidFill>
                          <a:latin typeface="Cambria Math" panose="02040503050406030204" pitchFamily="18" charset="0"/>
                        </a:rPr>
                        <m:t>𝐛</m:t>
                      </m:r>
                      <m:r>
                        <a:rPr lang="en-US" altLang="ja-JP" sz="4400" b="1" i="0" smtClean="0">
                          <a:solidFill>
                            <a:schemeClr val="tx1"/>
                          </a:solidFill>
                          <a:latin typeface="Cambria Math" panose="02040503050406030204" pitchFamily="18" charset="0"/>
                        </a:rPr>
                        <m:t>=</m:t>
                      </m:r>
                      <m:d>
                        <m:dPr>
                          <m:begChr m:val="|"/>
                          <m:endChr m:val="|"/>
                          <m:ctrlPr>
                            <a:rPr lang="en-US" altLang="ja-JP" sz="4400" b="1" i="1" smtClean="0">
                              <a:solidFill>
                                <a:schemeClr val="tx1"/>
                              </a:solidFill>
                              <a:latin typeface="Cambria Math" panose="02040503050406030204" pitchFamily="18" charset="0"/>
                            </a:rPr>
                          </m:ctrlPr>
                        </m:dPr>
                        <m:e>
                          <m:r>
                            <a:rPr lang="en-US" altLang="ja-JP" sz="4400" b="1" i="0" smtClean="0">
                              <a:solidFill>
                                <a:schemeClr val="tx1"/>
                              </a:solidFill>
                              <a:latin typeface="Cambria Math" panose="02040503050406030204" pitchFamily="18" charset="0"/>
                            </a:rPr>
                            <m:t>𝐚</m:t>
                          </m:r>
                        </m:e>
                      </m:d>
                      <m:r>
                        <m:rPr>
                          <m:sty m:val="p"/>
                        </m:rPr>
                        <a:rPr lang="en-US" altLang="ja-JP" sz="4400" b="0" i="0" smtClean="0">
                          <a:solidFill>
                            <a:schemeClr val="tx1"/>
                          </a:solidFill>
                          <a:latin typeface="Cambria Math" panose="02040503050406030204" pitchFamily="18" charset="0"/>
                        </a:rPr>
                        <m:t>cos</m:t>
                      </m:r>
                      <m:r>
                        <a:rPr lang="en-US" altLang="ja-JP" sz="4400" b="0" i="0" smtClean="0">
                          <a:solidFill>
                            <a:schemeClr val="tx1"/>
                          </a:solidFill>
                          <a:latin typeface="Cambria Math" panose="02040503050406030204" pitchFamily="18" charset="0"/>
                        </a:rPr>
                        <m:t> </m:t>
                      </m:r>
                      <m:r>
                        <a:rPr lang="en-US" altLang="ja-JP" sz="4400" b="0" i="1" smtClean="0">
                          <a:solidFill>
                            <a:schemeClr val="tx1"/>
                          </a:solidFill>
                          <a:latin typeface="Cambria Math" panose="02040503050406030204" pitchFamily="18" charset="0"/>
                        </a:rPr>
                        <m:t>𝜃</m:t>
                      </m:r>
                    </m:oMath>
                  </m:oMathPara>
                </a14:m>
                <a:endParaRPr lang="ja-JP" altLang="en-US" sz="4400" dirty="0">
                  <a:solidFill>
                    <a:srgbClr val="0000FF"/>
                  </a:solidFill>
                </a:endParaRPr>
              </a:p>
            </p:txBody>
          </p:sp>
        </mc:Choice>
        <mc:Fallback xmlns="">
          <p:sp>
            <p:nvSpPr>
              <p:cNvPr id="36" name="正方形/長方形 35"/>
              <p:cNvSpPr>
                <a:spLocks noRot="1" noChangeAspect="1" noMove="1" noResize="1" noEditPoints="1" noAdjustHandles="1" noChangeArrowheads="1" noChangeShapeType="1" noTextEdit="1"/>
              </p:cNvSpPr>
              <p:nvPr/>
            </p:nvSpPr>
            <p:spPr>
              <a:xfrm>
                <a:off x="7333770" y="4998303"/>
                <a:ext cx="4027128" cy="769441"/>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80044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8004430" y="3798153"/>
                <a:ext cx="478914"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正方形/長方形 37"/>
              <p:cNvSpPr/>
              <p:nvPr/>
            </p:nvSpPr>
            <p:spPr>
              <a:xfrm>
                <a:off x="6727042" y="6027003"/>
                <a:ext cx="5464958"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ベクトル</a:t>
                </a:r>
                <a14:m>
                  <m:oMath xmlns:m="http://schemas.openxmlformats.org/officeDocument/2006/math">
                    <m:r>
                      <a:rPr lang="en-US" altLang="ja-JP" sz="2400" b="1">
                        <a:solidFill>
                          <a:srgbClr val="0000FF"/>
                        </a:solidFill>
                        <a:latin typeface="Cambria Math" panose="02040503050406030204" pitchFamily="18" charset="0"/>
                      </a:rPr>
                      <m:t>𝐚</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をベクトル</a:t>
                </a:r>
                <a14:m>
                  <m:oMath xmlns:m="http://schemas.openxmlformats.org/officeDocument/2006/math">
                    <m:r>
                      <a:rPr lang="en-US" altLang="ja-JP" sz="2400" b="1">
                        <a:solidFill>
                          <a:srgbClr val="FF0000"/>
                        </a:solidFill>
                        <a:latin typeface="Cambria Math" panose="02040503050406030204" pitchFamily="18" charset="0"/>
                      </a:rPr>
                      <m:t>𝐛</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に射影した長さ</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正方形/長方形 37"/>
              <p:cNvSpPr>
                <a:spLocks noRot="1" noChangeAspect="1" noMove="1" noResize="1" noEditPoints="1" noAdjustHandles="1" noChangeArrowheads="1" noChangeShapeType="1" noTextEdit="1"/>
              </p:cNvSpPr>
              <p:nvPr/>
            </p:nvSpPr>
            <p:spPr>
              <a:xfrm>
                <a:off x="6727042" y="6027003"/>
                <a:ext cx="5464958" cy="461665"/>
              </a:xfrm>
              <a:prstGeom prst="rect">
                <a:avLst/>
              </a:prstGeom>
              <a:blipFill rotWithShape="0">
                <a:blip r:embed="rId10"/>
                <a:stretch>
                  <a:fillRect l="-1786" t="-8000" r="-781"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149620" y="1451828"/>
                <a:ext cx="2839624" cy="646331"/>
              </a:xfrm>
              <a:prstGeom prst="rect">
                <a:avLst/>
              </a:prstGeom>
            </p:spPr>
            <p:txBody>
              <a:bodyPr wrap="none">
                <a:spAutoFit/>
              </a:bodyPr>
              <a:lstStyle/>
              <a:p>
                <a14:m>
                  <m:oMath xmlns:m="http://schemas.openxmlformats.org/officeDocument/2006/math">
                    <m:d>
                      <m:dPr>
                        <m:begChr m:val="|"/>
                        <m:endChr m:val="|"/>
                        <m:ctrlPr>
                          <a:rPr lang="en-US" altLang="ja-JP" sz="3600" b="1" i="1" smtClean="0">
                            <a:solidFill>
                              <a:srgbClr val="FF0000"/>
                            </a:solidFill>
                            <a:latin typeface="Cambria Math" panose="02040503050406030204" pitchFamily="18" charset="0"/>
                          </a:rPr>
                        </m:ctrlPr>
                      </m:dPr>
                      <m:e>
                        <m:r>
                          <a:rPr lang="en-US" altLang="ja-JP" sz="3600" b="1">
                            <a:solidFill>
                              <a:srgbClr val="FF0000"/>
                            </a:solidFill>
                            <a:latin typeface="Cambria Math" panose="02040503050406030204" pitchFamily="18" charset="0"/>
                          </a:rPr>
                          <m:t>𝐛</m:t>
                        </m:r>
                      </m:e>
                    </m:d>
                    <m:r>
                      <a:rPr lang="en-US" altLang="ja-JP" sz="3600" b="1" i="0" smtClean="0">
                        <a:solidFill>
                          <a:schemeClr val="tx1"/>
                        </a:solidFill>
                        <a:latin typeface="Cambria Math" panose="02040503050406030204" pitchFamily="18" charset="0"/>
                      </a:rPr>
                      <m:t>=</m:t>
                    </m:r>
                    <m:r>
                      <a:rPr lang="en-US" altLang="ja-JP" sz="3600" b="0" i="0" smtClean="0">
                        <a:solidFill>
                          <a:schemeClr val="tx1"/>
                        </a:solidFill>
                        <a:latin typeface="Cambria Math" panose="02040503050406030204" pitchFamily="18" charset="0"/>
                      </a:rPr>
                      <m:t>1</m:t>
                    </m:r>
                  </m:oMath>
                </a14:m>
                <a:r>
                  <a:rPr lang="ja-JP" altLang="en-US" sz="3600" dirty="0" smtClean="0">
                    <a:solidFill>
                      <a:schemeClr val="tx1"/>
                    </a:solidFill>
                  </a:rPr>
                  <a:t>のとき</a:t>
                </a:r>
                <a:endParaRPr lang="ja-JP" altLang="en-US" sz="3600" dirty="0">
                  <a:solidFill>
                    <a:schemeClr val="tx1"/>
                  </a:solidFill>
                </a:endParaRPr>
              </a:p>
            </p:txBody>
          </p:sp>
        </mc:Choice>
        <mc:Fallback xmlns="">
          <p:sp>
            <p:nvSpPr>
              <p:cNvPr id="40" name="正方形/長方形 39"/>
              <p:cNvSpPr>
                <a:spLocks noRot="1" noChangeAspect="1" noMove="1" noResize="1" noEditPoints="1" noAdjustHandles="1" noChangeArrowheads="1" noChangeShapeType="1" noTextEdit="1"/>
              </p:cNvSpPr>
              <p:nvPr/>
            </p:nvSpPr>
            <p:spPr>
              <a:xfrm>
                <a:off x="7149620" y="1451828"/>
                <a:ext cx="2839624" cy="646331"/>
              </a:xfrm>
              <a:prstGeom prst="rect">
                <a:avLst/>
              </a:prstGeom>
              <a:blipFill rotWithShape="0">
                <a:blip r:embed="rId11"/>
                <a:stretch>
                  <a:fillRect t="-18868" r="-4506" b="-301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92422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フリーフォーム 23"/>
          <p:cNvSpPr/>
          <p:nvPr/>
        </p:nvSpPr>
        <p:spPr>
          <a:xfrm>
            <a:off x="960665" y="4592289"/>
            <a:ext cx="3892550" cy="1162050"/>
          </a:xfrm>
          <a:custGeom>
            <a:avLst/>
            <a:gdLst>
              <a:gd name="connsiteX0" fmla="*/ 0 w 3892550"/>
              <a:gd name="connsiteY0" fmla="*/ 514350 h 1162050"/>
              <a:gd name="connsiteX1" fmla="*/ 2279650 w 3892550"/>
              <a:gd name="connsiteY1" fmla="*/ 0 h 1162050"/>
              <a:gd name="connsiteX2" fmla="*/ 3892550 w 3892550"/>
              <a:gd name="connsiteY2" fmla="*/ 647700 h 1162050"/>
              <a:gd name="connsiteX3" fmla="*/ 1587500 w 3892550"/>
              <a:gd name="connsiteY3" fmla="*/ 1162050 h 1162050"/>
              <a:gd name="connsiteX4" fmla="*/ 0 w 3892550"/>
              <a:gd name="connsiteY4" fmla="*/ 514350 h 1162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2550" h="1162050">
                <a:moveTo>
                  <a:pt x="0" y="514350"/>
                </a:moveTo>
                <a:lnTo>
                  <a:pt x="2279650" y="0"/>
                </a:lnTo>
                <a:lnTo>
                  <a:pt x="3892550" y="647700"/>
                </a:lnTo>
                <a:lnTo>
                  <a:pt x="1587500" y="1162050"/>
                </a:lnTo>
                <a:lnTo>
                  <a:pt x="0" y="514350"/>
                </a:lnTo>
                <a:close/>
              </a:path>
            </a:pathLst>
          </a:cu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p:txBody>
          <a:bodyPr>
            <a:normAutofit/>
          </a:bodyPr>
          <a:lstStyle/>
          <a:p>
            <a:pPr algn="ctr"/>
            <a:r>
              <a:rPr kumimoji="1" lang="ja-JP" altLang="en-US" sz="4000" dirty="0" smtClean="0"/>
              <a:t>外積の意味</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819385" y="1658647"/>
                <a:ext cx="4725461" cy="10831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smtClean="0">
                          <a:latin typeface="Cambria Math" panose="02040503050406030204" pitchFamily="18" charset="0"/>
                        </a:rPr>
                        <m:t>𝐚</m:t>
                      </m:r>
                      <m:r>
                        <a:rPr lang="en-US" altLang="ja-JP" sz="2000" b="1" i="1" smtClean="0">
                          <a:latin typeface="Cambria Math" panose="02040503050406030204" pitchFamily="18" charset="0"/>
                        </a:rPr>
                        <m:t>×</m:t>
                      </m:r>
                      <m:r>
                        <a:rPr lang="en-US" altLang="ja-JP" sz="2000" b="1" i="0" smtClean="0">
                          <a:latin typeface="Cambria Math" panose="02040503050406030204" pitchFamily="18" charset="0"/>
                        </a:rPr>
                        <m:t>𝐛</m:t>
                      </m:r>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1"/>
                                    <m:mcJc m:val="center"/>
                                  </m:mcPr>
                                </m:mc>
                              </m:mcs>
                              <m:ctrlPr>
                                <a:rPr lang="en-US" altLang="ja-JP" sz="2000" i="1" smtClean="0">
                                  <a:latin typeface="Cambria Math" panose="02040503050406030204" pitchFamily="18" charset="0"/>
                                </a:rPr>
                              </m:ctrlPr>
                            </m:mPr>
                            <m:m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𝑎</m:t>
                                    </m:r>
                                  </m:e>
                                  <m:sub>
                                    <m:r>
                                      <a:rPr lang="en-US" altLang="ja-JP" sz="2000" b="0" i="1">
                                        <a:latin typeface="Cambria Math" panose="02040503050406030204" pitchFamily="18" charset="0"/>
                                      </a:rPr>
                                      <m:t>𝑥</m:t>
                                    </m:r>
                                  </m:sub>
                                </m:sSub>
                              </m:e>
                            </m:mr>
                            <m:m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𝑎</m:t>
                                    </m:r>
                                  </m:e>
                                  <m:sub>
                                    <m:r>
                                      <a:rPr lang="en-US" altLang="ja-JP" sz="2000" b="0" i="1" smtClean="0">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𝑎</m:t>
                                    </m:r>
                                  </m:e>
                                  <m:sub>
                                    <m:r>
                                      <a:rPr lang="en-US" altLang="ja-JP" sz="2000" b="0" i="1" smtClean="0">
                                        <a:latin typeface="Cambria Math" panose="02040503050406030204" pitchFamily="18" charset="0"/>
                                      </a:rPr>
                                      <m:t>𝑧</m:t>
                                    </m:r>
                                  </m:sub>
                                </m:sSub>
                              </m:e>
                            </m:mr>
                          </m:m>
                        </m:e>
                      </m:d>
                      <m:r>
                        <a:rPr lang="en-US" altLang="ja-JP" sz="2000" b="1" i="1" smtClean="0">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𝑥</m:t>
                                    </m:r>
                                  </m:sub>
                                </m:sSub>
                              </m:e>
                            </m:mr>
                            <m:mr>
                              <m:e>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𝑧</m:t>
                                    </m:r>
                                  </m:sub>
                                </m:sSub>
                              </m:e>
                            </m:mr>
                          </m:m>
                        </m:e>
                      </m:d>
                      <m:r>
                        <a:rPr lang="en-US" altLang="ja-JP" sz="2000" b="1">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b="0" i="1" smtClean="0">
                                        <a:latin typeface="Cambria Math" panose="02040503050406030204" pitchFamily="18" charset="0"/>
                                      </a:rPr>
                                      <m:t>𝑦</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𝑧</m:t>
                                    </m:r>
                                  </m:sub>
                                </m:sSub>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b="0" i="1" smtClean="0">
                                        <a:latin typeface="Cambria Math" panose="02040503050406030204" pitchFamily="18" charset="0"/>
                                      </a:rPr>
                                      <m:t>𝑧</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b="0" i="1" smtClean="0">
                                        <a:latin typeface="Cambria Math" panose="02040503050406030204" pitchFamily="18" charset="0"/>
                                      </a:rPr>
                                      <m:t>𝑧</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𝑥</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b="0" i="1" smtClean="0">
                                        <a:latin typeface="Cambria Math" panose="02040503050406030204" pitchFamily="18" charset="0"/>
                                      </a:rPr>
                                      <m:t>𝑥</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𝑧</m:t>
                                    </m:r>
                                  </m:sub>
                                </m:sSub>
                              </m:e>
                            </m:mr>
                            <m:m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b="0" i="1" smtClean="0">
                                        <a:latin typeface="Cambria Math" panose="02040503050406030204" pitchFamily="18" charset="0"/>
                                      </a:rPr>
                                      <m:t>𝑥</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𝑦</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𝑎</m:t>
                                    </m:r>
                                  </m:e>
                                  <m:sub>
                                    <m:r>
                                      <a:rPr lang="en-US" altLang="ja-JP" sz="2000" b="0" i="1" smtClean="0">
                                        <a:latin typeface="Cambria Math" panose="02040503050406030204" pitchFamily="18" charset="0"/>
                                      </a:rPr>
                                      <m:t>𝑦</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𝑥</m:t>
                                    </m:r>
                                  </m:sub>
                                </m:sSub>
                              </m:e>
                            </m:mr>
                          </m:m>
                        </m:e>
                      </m:d>
                    </m:oMath>
                  </m:oMathPara>
                </a14:m>
                <a:endParaRPr lang="ja-JP" altLang="en-US" sz="2000" dirty="0">
                  <a:solidFill>
                    <a:srgbClr val="0000FF"/>
                  </a:solidFill>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819385" y="1658647"/>
                <a:ext cx="4725461" cy="1083182"/>
              </a:xfrm>
              <a:prstGeom prst="rect">
                <a:avLst/>
              </a:prstGeom>
              <a:blipFill rotWithShape="0">
                <a:blip r:embed="rId2"/>
                <a:stretch>
                  <a:fillRect/>
                </a:stretch>
              </a:blipFill>
            </p:spPr>
            <p:txBody>
              <a:bodyPr/>
              <a:lstStyle/>
              <a:p>
                <a:r>
                  <a:rPr lang="ja-JP" altLang="en-US">
                    <a:noFill/>
                  </a:rPr>
                  <a:t> </a:t>
                </a:r>
              </a:p>
            </p:txBody>
          </p:sp>
        </mc:Fallback>
      </mc:AlternateContent>
      <p:cxnSp>
        <p:nvCxnSpPr>
          <p:cNvPr id="5" name="直線矢印コネクタ 4"/>
          <p:cNvCxnSpPr/>
          <p:nvPr/>
        </p:nvCxnSpPr>
        <p:spPr>
          <a:xfrm>
            <a:off x="951267" y="5108417"/>
            <a:ext cx="1615948" cy="652272"/>
          </a:xfrm>
          <a:prstGeom prst="straightConnector1">
            <a:avLst/>
          </a:prstGeom>
          <a:ln w="53975">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957363" y="4592289"/>
            <a:ext cx="2308352" cy="510034"/>
          </a:xfrm>
          <a:prstGeom prst="straightConnector1">
            <a:avLst/>
          </a:prstGeom>
          <a:ln w="539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正方形/長方形 16"/>
              <p:cNvSpPr/>
              <p:nvPr/>
            </p:nvSpPr>
            <p:spPr>
              <a:xfrm>
                <a:off x="1743957" y="5406387"/>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17" name="正方形/長方形 16"/>
              <p:cNvSpPr>
                <a:spLocks noRot="1" noChangeAspect="1" noMove="1" noResize="1" noEditPoints="1" noAdjustHandles="1" noChangeArrowheads="1" noChangeShapeType="1" noTextEdit="1"/>
              </p:cNvSpPr>
              <p:nvPr/>
            </p:nvSpPr>
            <p:spPr>
              <a:xfrm>
                <a:off x="1743957" y="5406387"/>
                <a:ext cx="623889" cy="769441"/>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2459693" y="4000769"/>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18" name="正方形/長方形 17"/>
              <p:cNvSpPr>
                <a:spLocks noRot="1" noChangeAspect="1" noMove="1" noResize="1" noEditPoints="1" noAdjustHandles="1" noChangeArrowheads="1" noChangeShapeType="1" noTextEdit="1"/>
              </p:cNvSpPr>
              <p:nvPr/>
            </p:nvSpPr>
            <p:spPr>
              <a:xfrm>
                <a:off x="2459693" y="4000769"/>
                <a:ext cx="654346" cy="769441"/>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21" name="直線矢印コネクタ 20"/>
          <p:cNvCxnSpPr/>
          <p:nvPr/>
        </p:nvCxnSpPr>
        <p:spPr>
          <a:xfrm>
            <a:off x="3249967" y="4600417"/>
            <a:ext cx="1615948" cy="652272"/>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flipV="1">
            <a:off x="2570263" y="5246339"/>
            <a:ext cx="2308352" cy="510034"/>
          </a:xfrm>
          <a:prstGeom prst="straightConnector1">
            <a:avLst/>
          </a:prstGeom>
          <a:ln w="254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flipV="1">
            <a:off x="973039" y="2946400"/>
            <a:ext cx="71990" cy="2140247"/>
          </a:xfrm>
          <a:prstGeom prst="straightConnector1">
            <a:avLst/>
          </a:prstGeom>
          <a:ln w="539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正方形/長方形 27"/>
              <p:cNvSpPr/>
              <p:nvPr/>
            </p:nvSpPr>
            <p:spPr>
              <a:xfrm>
                <a:off x="1109290" y="3072309"/>
                <a:ext cx="122783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200" b="1">
                          <a:latin typeface="Cambria Math" panose="02040503050406030204" pitchFamily="18" charset="0"/>
                        </a:rPr>
                        <m:t>𝐚</m:t>
                      </m:r>
                      <m:r>
                        <a:rPr lang="en-US" altLang="ja-JP" sz="3200" b="1" i="1">
                          <a:latin typeface="Cambria Math" panose="02040503050406030204" pitchFamily="18" charset="0"/>
                        </a:rPr>
                        <m:t>×</m:t>
                      </m:r>
                      <m:r>
                        <a:rPr lang="en-US" altLang="ja-JP" sz="3200" b="1">
                          <a:latin typeface="Cambria Math" panose="02040503050406030204" pitchFamily="18" charset="0"/>
                        </a:rPr>
                        <m:t>𝐛</m:t>
                      </m:r>
                    </m:oMath>
                  </m:oMathPara>
                </a14:m>
                <a:endParaRPr lang="ja-JP" altLang="en-US" sz="3200"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1109290" y="3072309"/>
                <a:ext cx="1227837" cy="584775"/>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601287" y="5968425"/>
                <a:ext cx="5450018" cy="707886"/>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二つのベクトル</a:t>
                </a:r>
                <a14:m>
                  <m:oMath xmlns:m="http://schemas.openxmlformats.org/officeDocument/2006/math">
                    <m:r>
                      <a:rPr lang="en-US" altLang="ja-JP" sz="2000" b="1">
                        <a:latin typeface="Cambria Math" panose="02040503050406030204" pitchFamily="18" charset="0"/>
                      </a:rPr>
                      <m:t>𝐚</m:t>
                    </m:r>
                    <m:r>
                      <a:rPr lang="en-US" altLang="ja-JP" sz="2000" b="1" i="1" smtClean="0">
                        <a:latin typeface="Cambria Math" panose="02040503050406030204" pitchFamily="18" charset="0"/>
                      </a:rPr>
                      <m:t>, </m:t>
                    </m:r>
                    <m:r>
                      <a:rPr lang="en-US" altLang="ja-JP" sz="2000" b="1">
                        <a:latin typeface="Cambria Math" panose="02040503050406030204" pitchFamily="18" charset="0"/>
                      </a:rPr>
                      <m:t>𝐛</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に直交するベクトルを返す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長さは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ベクトル</a:t>
                </a:r>
                <a14:m>
                  <m:oMath xmlns:m="http://schemas.openxmlformats.org/officeDocument/2006/math">
                    <m:r>
                      <a:rPr lang="en-US" altLang="ja-JP" sz="2000" b="1">
                        <a:latin typeface="Cambria Math" panose="02040503050406030204" pitchFamily="18" charset="0"/>
                      </a:rPr>
                      <m:t>𝐚</m:t>
                    </m:r>
                    <m:r>
                      <a:rPr lang="en-US" altLang="ja-JP" sz="2000" b="1" i="1">
                        <a:latin typeface="Cambria Math" panose="02040503050406030204" pitchFamily="18" charset="0"/>
                      </a:rPr>
                      <m:t>, </m:t>
                    </m:r>
                    <m:r>
                      <a:rPr lang="en-US" altLang="ja-JP" sz="2000" b="1">
                        <a:latin typeface="Cambria Math" panose="02040503050406030204" pitchFamily="18" charset="0"/>
                      </a:rPr>
                      <m:t>𝐛</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が作る平行四辺形の面積</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9" name="正方形/長方形 28"/>
              <p:cNvSpPr>
                <a:spLocks noRot="1" noChangeAspect="1" noMove="1" noResize="1" noEditPoints="1" noAdjustHandles="1" noChangeArrowheads="1" noChangeShapeType="1" noTextEdit="1"/>
              </p:cNvSpPr>
              <p:nvPr/>
            </p:nvSpPr>
            <p:spPr>
              <a:xfrm>
                <a:off x="601287" y="5968425"/>
                <a:ext cx="5450018" cy="707886"/>
              </a:xfrm>
              <a:prstGeom prst="rect">
                <a:avLst/>
              </a:prstGeom>
              <a:blipFill rotWithShape="0">
                <a:blip r:embed="rId6"/>
                <a:stretch>
                  <a:fillRect l="-1230" t="-4310" r="-559" b="-14655"/>
                </a:stretch>
              </a:blipFill>
            </p:spPr>
            <p:txBody>
              <a:bodyPr/>
              <a:lstStyle/>
              <a:p>
                <a:r>
                  <a:rPr lang="ja-JP" altLang="en-US">
                    <a:noFill/>
                  </a:rPr>
                  <a:t> </a:t>
                </a:r>
              </a:p>
            </p:txBody>
          </p:sp>
        </mc:Fallback>
      </mc:AlternateContent>
      <p:sp>
        <p:nvSpPr>
          <p:cNvPr id="31" name="正方形/長方形 30"/>
          <p:cNvSpPr/>
          <p:nvPr/>
        </p:nvSpPr>
        <p:spPr>
          <a:xfrm>
            <a:off x="7292372" y="1701224"/>
            <a:ext cx="4031873" cy="707886"/>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よくある応用 </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三角形ポリゴンの法線・面積計算</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フリーフォーム 31"/>
          <p:cNvSpPr/>
          <p:nvPr/>
        </p:nvSpPr>
        <p:spPr>
          <a:xfrm>
            <a:off x="7910285" y="3251200"/>
            <a:ext cx="1799772" cy="899885"/>
          </a:xfrm>
          <a:custGeom>
            <a:avLst/>
            <a:gdLst>
              <a:gd name="connsiteX0" fmla="*/ 0 w 1799772"/>
              <a:gd name="connsiteY0" fmla="*/ 1509485 h 1509485"/>
              <a:gd name="connsiteX1" fmla="*/ 406400 w 1799772"/>
              <a:gd name="connsiteY1" fmla="*/ 0 h 1509485"/>
              <a:gd name="connsiteX2" fmla="*/ 1799772 w 1799772"/>
              <a:gd name="connsiteY2" fmla="*/ 986971 h 1509485"/>
              <a:gd name="connsiteX3" fmla="*/ 0 w 1799772"/>
              <a:gd name="connsiteY3" fmla="*/ 1509485 h 1509485"/>
            </a:gdLst>
            <a:ahLst/>
            <a:cxnLst>
              <a:cxn ang="0">
                <a:pos x="connsiteX0" y="connsiteY0"/>
              </a:cxn>
              <a:cxn ang="0">
                <a:pos x="connsiteX1" y="connsiteY1"/>
              </a:cxn>
              <a:cxn ang="0">
                <a:pos x="connsiteX2" y="connsiteY2"/>
              </a:cxn>
              <a:cxn ang="0">
                <a:pos x="connsiteX3" y="connsiteY3"/>
              </a:cxn>
            </a:cxnLst>
            <a:rect l="l" t="t" r="r" b="b"/>
            <a:pathLst>
              <a:path w="1799772" h="1509485">
                <a:moveTo>
                  <a:pt x="0" y="1509485"/>
                </a:moveTo>
                <a:lnTo>
                  <a:pt x="406400" y="0"/>
                </a:lnTo>
                <a:lnTo>
                  <a:pt x="1799772" y="986971"/>
                </a:lnTo>
                <a:lnTo>
                  <a:pt x="0" y="1509485"/>
                </a:lnTo>
                <a:close/>
              </a:path>
            </a:pathLst>
          </a:custGeom>
          <a:solidFill>
            <a:schemeClr val="tx2">
              <a:lumMod val="20000"/>
              <a:lumOff val="8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3" name="正方形/長方形 32"/>
              <p:cNvSpPr/>
              <p:nvPr/>
            </p:nvSpPr>
            <p:spPr>
              <a:xfrm>
                <a:off x="7568527" y="4028105"/>
                <a:ext cx="63414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0" smtClean="0">
                              <a:latin typeface="Cambria Math" panose="02040503050406030204" pitchFamily="18" charset="0"/>
                            </a:rPr>
                            <m:t>𝐱</m:t>
                          </m:r>
                        </m:e>
                        <m:sub>
                          <m:r>
                            <a:rPr lang="en-US" altLang="ja-JP" sz="2800" b="0" i="0" smtClean="0">
                              <a:latin typeface="Cambria Math" panose="02040503050406030204" pitchFamily="18" charset="0"/>
                            </a:rPr>
                            <m:t>0</m:t>
                          </m:r>
                        </m:sub>
                      </m:sSub>
                    </m:oMath>
                  </m:oMathPara>
                </a14:m>
                <a:endParaRPr lang="ja-JP" altLang="en-US" sz="2800"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7568527" y="4028105"/>
                <a:ext cx="634148" cy="523220"/>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9702127" y="3650734"/>
                <a:ext cx="63414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0" smtClean="0">
                              <a:latin typeface="Cambria Math" panose="02040503050406030204" pitchFamily="18" charset="0"/>
                            </a:rPr>
                            <m:t>𝐱</m:t>
                          </m:r>
                        </m:e>
                        <m:sub>
                          <m:r>
                            <a:rPr lang="en-US" altLang="ja-JP" sz="2800" b="0" i="0" smtClean="0">
                              <a:latin typeface="Cambria Math" panose="02040503050406030204" pitchFamily="18" charset="0"/>
                            </a:rPr>
                            <m:t>1</m:t>
                          </m:r>
                        </m:sub>
                      </m:sSub>
                    </m:oMath>
                  </m:oMathPara>
                </a14:m>
                <a:endParaRPr lang="ja-JP" altLang="en-US" sz="2800"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9702127" y="3650734"/>
                <a:ext cx="634148" cy="523220"/>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728184" y="2910505"/>
                <a:ext cx="63414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i="0" smtClean="0">
                              <a:latin typeface="Cambria Math" panose="02040503050406030204" pitchFamily="18" charset="0"/>
                            </a:rPr>
                            <m:t>𝐱</m:t>
                          </m:r>
                        </m:e>
                        <m:sub>
                          <m:r>
                            <a:rPr lang="en-US" altLang="ja-JP" sz="2800" b="0" i="0" smtClean="0">
                              <a:latin typeface="Cambria Math" panose="02040503050406030204" pitchFamily="18" charset="0"/>
                            </a:rPr>
                            <m:t>2</m:t>
                          </m:r>
                        </m:sub>
                      </m:sSub>
                    </m:oMath>
                  </m:oMathPara>
                </a14:m>
                <a:endParaRPr lang="ja-JP" altLang="en-US" sz="2800"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7728184" y="2910505"/>
                <a:ext cx="634148"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7118584" y="4536105"/>
                <a:ext cx="4168321" cy="787780"/>
              </a:xfrm>
              <a:prstGeom prst="rect">
                <a:avLst/>
              </a:prstGeom>
            </p:spPr>
            <p:txBody>
              <a:bodyPr wrap="none">
                <a:spAutoFit/>
              </a:bodyPr>
              <a:lstStyle/>
              <a:p>
                <a:r>
                  <a:rPr lang="ja-JP" altLang="en-US" sz="2800" b="1" dirty="0" smtClean="0"/>
                  <a:t>法線</a:t>
                </a:r>
                <a:r>
                  <a:rPr lang="en-US" altLang="ja-JP" sz="2800" b="1" dirty="0" smtClean="0"/>
                  <a:t>:  </a:t>
                </a:r>
                <a14:m>
                  <m:oMath xmlns:m="http://schemas.openxmlformats.org/officeDocument/2006/math">
                    <m:r>
                      <a:rPr lang="en-US" altLang="ja-JP" sz="2800" b="1">
                        <a:latin typeface="Cambria Math" panose="02040503050406030204" pitchFamily="18" charset="0"/>
                      </a:rPr>
                      <m:t>𝐧</m:t>
                    </m:r>
                    <m:r>
                      <a:rPr lang="en-US" altLang="ja-JP" sz="2800" b="1" i="0" smtClean="0">
                        <a:latin typeface="Cambria Math" panose="02040503050406030204" pitchFamily="18" charset="0"/>
                      </a:rPr>
                      <m:t>=</m:t>
                    </m:r>
                    <m:f>
                      <m:fPr>
                        <m:ctrlPr>
                          <a:rPr lang="en-US" altLang="ja-JP" sz="2800" b="1" i="1" smtClean="0">
                            <a:latin typeface="Cambria Math" panose="02040503050406030204" pitchFamily="18" charset="0"/>
                          </a:rPr>
                        </m:ctrlPr>
                      </m:fPr>
                      <m:num>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2</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0</m:t>
                                </m:r>
                              </m:sub>
                            </m:sSub>
                          </m:e>
                        </m:d>
                        <m:r>
                          <a:rPr lang="en-US" altLang="ja-JP" sz="2800" b="1" i="1">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1</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0</m:t>
                                </m:r>
                              </m:sub>
                            </m:sSub>
                          </m:e>
                        </m:d>
                      </m:num>
                      <m:den>
                        <m:d>
                          <m:dPr>
                            <m:begChr m:val="|"/>
                            <m:endChr m:val="|"/>
                            <m:ctrlPr>
                              <a:rPr lang="en-US" altLang="ja-JP" sz="2800" b="1" i="1" smtClean="0">
                                <a:latin typeface="Cambria Math" panose="02040503050406030204" pitchFamily="18" charset="0"/>
                              </a:rPr>
                            </m:ctrlPr>
                          </m:dPr>
                          <m:e>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2</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0</m:t>
                                    </m:r>
                                  </m:sub>
                                </m:sSub>
                              </m:e>
                            </m:d>
                            <m:r>
                              <a:rPr lang="en-US" altLang="ja-JP" sz="2800" b="1" i="1">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1</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0</m:t>
                                    </m:r>
                                  </m:sub>
                                </m:sSub>
                              </m:e>
                            </m:d>
                          </m:e>
                        </m:d>
                      </m:den>
                    </m:f>
                  </m:oMath>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118584" y="4536105"/>
                <a:ext cx="4168321" cy="787780"/>
              </a:xfrm>
              <a:prstGeom prst="rect">
                <a:avLst/>
              </a:prstGeom>
              <a:blipFill rotWithShape="0">
                <a:blip r:embed="rId10"/>
                <a:stretch>
                  <a:fillRect l="-3070" b="-38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7118584" y="5610162"/>
                <a:ext cx="4956293" cy="613886"/>
              </a:xfrm>
              <a:prstGeom prst="rect">
                <a:avLst/>
              </a:prstGeom>
            </p:spPr>
            <p:txBody>
              <a:bodyPr wrap="none">
                <a:spAutoFit/>
              </a:bodyPr>
              <a:lstStyle/>
              <a:p>
                <a:r>
                  <a:rPr lang="ja-JP" altLang="en-US" sz="2800" b="1" dirty="0" smtClean="0"/>
                  <a:t>面積</a:t>
                </a:r>
                <a:r>
                  <a:rPr lang="en-US" altLang="ja-JP" sz="2800" b="1" dirty="0" smtClean="0"/>
                  <a:t>:  </a:t>
                </a:r>
                <a14:m>
                  <m:oMath xmlns:m="http://schemas.openxmlformats.org/officeDocument/2006/math">
                    <m:r>
                      <a:rPr lang="en-US" altLang="ja-JP" sz="2400" b="1" i="0" dirty="0" smtClean="0">
                        <a:latin typeface="Cambria Math" panose="02040503050406030204" pitchFamily="18" charset="0"/>
                      </a:rPr>
                      <m:t>𝐒</m:t>
                    </m:r>
                    <m:r>
                      <a:rPr lang="en-US" altLang="ja-JP" sz="2400" b="1" i="0" smtClean="0">
                        <a:latin typeface="Cambria Math" panose="02040503050406030204" pitchFamily="18" charset="0"/>
                      </a:rPr>
                      <m:t>=</m:t>
                    </m:r>
                    <m:f>
                      <m:fPr>
                        <m:ctrlPr>
                          <a:rPr lang="en-US" altLang="ja-JP" sz="2400" i="1" smtClean="0">
                            <a:latin typeface="Cambria Math" panose="02040503050406030204" pitchFamily="18" charset="0"/>
                          </a:rPr>
                        </m:ctrlPr>
                      </m:fPr>
                      <m:num>
                        <m:r>
                          <a:rPr lang="en-US" altLang="ja-JP" sz="2400" b="0" i="0" smtClean="0">
                            <a:latin typeface="Cambria Math" panose="02040503050406030204" pitchFamily="18" charset="0"/>
                          </a:rPr>
                          <m:t>1</m:t>
                        </m:r>
                      </m:num>
                      <m:den>
                        <m:r>
                          <a:rPr lang="en-US" altLang="ja-JP" sz="2400" b="0" i="0" smtClean="0">
                            <a:latin typeface="Cambria Math" panose="02040503050406030204" pitchFamily="18" charset="0"/>
                          </a:rPr>
                          <m:t>2</m:t>
                        </m:r>
                      </m:den>
                    </m:f>
                    <m:d>
                      <m:dPr>
                        <m:begChr m:val="|"/>
                        <m:endChr m:val="|"/>
                        <m:ctrlPr>
                          <a:rPr lang="en-US" altLang="ja-JP" sz="2400" b="1" i="1">
                            <a:latin typeface="Cambria Math" panose="02040503050406030204" pitchFamily="18" charset="0"/>
                          </a:rPr>
                        </m:ctrlPr>
                      </m:dPr>
                      <m:e>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2</m:t>
                                </m:r>
                              </m:sub>
                            </m:sSub>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0</m:t>
                                </m:r>
                              </m:sub>
                            </m:sSub>
                          </m:e>
                        </m:d>
                        <m:r>
                          <a:rPr lang="en-US" altLang="ja-JP" sz="2400" b="1" i="1">
                            <a:latin typeface="Cambria Math" panose="02040503050406030204" pitchFamily="18" charset="0"/>
                          </a:rPr>
                          <m:t>×</m:t>
                        </m:r>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1</m:t>
                                </m:r>
                              </m:sub>
                            </m:sSub>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0</m:t>
                                </m:r>
                              </m:sub>
                            </m:sSub>
                          </m:e>
                        </m:d>
                      </m:e>
                    </m:d>
                  </m:oMath>
                </a14:m>
                <a:endParaRPr lang="ja-JP" altLang="en-US" sz="2800"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7118584" y="5610162"/>
                <a:ext cx="4956293" cy="613886"/>
              </a:xfrm>
              <a:prstGeom prst="rect">
                <a:avLst/>
              </a:prstGeom>
              <a:blipFill rotWithShape="0">
                <a:blip r:embed="rId11"/>
                <a:stretch>
                  <a:fillRect l="-2583" t="-9901" b="-17822"/>
                </a:stretch>
              </a:blipFill>
            </p:spPr>
            <p:txBody>
              <a:bodyPr/>
              <a:lstStyle/>
              <a:p>
                <a:r>
                  <a:rPr lang="ja-JP" altLang="en-US">
                    <a:noFill/>
                  </a:rPr>
                  <a:t> </a:t>
                </a:r>
              </a:p>
            </p:txBody>
          </p:sp>
        </mc:Fallback>
      </mc:AlternateContent>
      <p:cxnSp>
        <p:nvCxnSpPr>
          <p:cNvPr id="23" name="直線矢印コネクタ 22"/>
          <p:cNvCxnSpPr/>
          <p:nvPr/>
        </p:nvCxnSpPr>
        <p:spPr>
          <a:xfrm flipH="1" flipV="1">
            <a:off x="8474499" y="2649417"/>
            <a:ext cx="139868" cy="1029289"/>
          </a:xfrm>
          <a:prstGeom prst="straightConnector1">
            <a:avLst/>
          </a:prstGeom>
          <a:ln w="5397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正方形/長方形 6"/>
              <p:cNvSpPr/>
              <p:nvPr/>
            </p:nvSpPr>
            <p:spPr>
              <a:xfrm rot="21110889">
                <a:off x="8468639" y="2743605"/>
                <a:ext cx="53091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200" b="1" smtClean="0">
                          <a:solidFill>
                            <a:srgbClr val="FF0000"/>
                          </a:solidFill>
                          <a:latin typeface="Cambria Math" panose="02040503050406030204" pitchFamily="18" charset="0"/>
                        </a:rPr>
                        <m:t>𝐧</m:t>
                      </m:r>
                    </m:oMath>
                  </m:oMathPara>
                </a14:m>
                <a:endParaRPr lang="ja-JP" altLang="en-US" sz="3200" dirty="0">
                  <a:solidFill>
                    <a:srgbClr val="FF0000"/>
                  </a:solidFill>
                </a:endParaRPr>
              </a:p>
            </p:txBody>
          </p:sp>
        </mc:Choice>
        <mc:Fallback xmlns="">
          <p:sp>
            <p:nvSpPr>
              <p:cNvPr id="7" name="正方形/長方形 6"/>
              <p:cNvSpPr>
                <a:spLocks noRot="1" noChangeAspect="1" noMove="1" noResize="1" noEditPoints="1" noAdjustHandles="1" noChangeArrowheads="1" noChangeShapeType="1" noTextEdit="1"/>
              </p:cNvSpPr>
              <p:nvPr/>
            </p:nvSpPr>
            <p:spPr>
              <a:xfrm rot="21110889">
                <a:off x="8468639" y="2743605"/>
                <a:ext cx="530915" cy="584775"/>
              </a:xfrm>
              <a:prstGeom prst="rect">
                <a:avLst/>
              </a:prstGeom>
              <a:blipFill rotWithShape="0">
                <a:blip r:embed="rId12"/>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622246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1617" y="283483"/>
            <a:ext cx="11473211" cy="733270"/>
          </a:xfrm>
        </p:spPr>
        <p:txBody>
          <a:bodyPr>
            <a:normAutofit/>
          </a:bodyPr>
          <a:lstStyle/>
          <a:p>
            <a:r>
              <a:rPr lang="ja-JP" altLang="en-US" sz="3600" dirty="0"/>
              <a:t>線形代数</a:t>
            </a:r>
            <a:r>
              <a:rPr lang="ja-JP" altLang="en-US" sz="3600" dirty="0" smtClean="0"/>
              <a:t>の復習</a:t>
            </a:r>
            <a:r>
              <a:rPr lang="en-US" altLang="ja-JP" sz="3600" dirty="0" smtClean="0"/>
              <a:t>(2)</a:t>
            </a:r>
            <a:endParaRPr kumimoji="1" lang="ja-JP" altLang="en-US" sz="3600" dirty="0"/>
          </a:p>
        </p:txBody>
      </p:sp>
      <mc:AlternateContent xmlns:mc="http://schemas.openxmlformats.org/markup-compatibility/2006" xmlns:a14="http://schemas.microsoft.com/office/drawing/2010/main">
        <mc:Choice Requires="a14">
          <p:sp>
            <p:nvSpPr>
              <p:cNvPr id="4" name="テキスト ボックス 3"/>
              <p:cNvSpPr txBox="1"/>
              <p:nvPr/>
            </p:nvSpPr>
            <p:spPr>
              <a:xfrm>
                <a:off x="811617" y="1279451"/>
                <a:ext cx="7645491" cy="813877"/>
              </a:xfrm>
              <a:prstGeom prst="rect">
                <a:avLst/>
              </a:prstGeom>
              <a:noFill/>
            </p:spPr>
            <p:txBody>
              <a:bodyPr wrap="none" lIns="0" tIns="0" rIns="0" bIns="0" rtlCol="0">
                <a:spAutoFit/>
              </a:bodyPr>
              <a:lstStyle/>
              <a:p>
                <a14:m>
                  <m:oMath xmlns:m="http://schemas.openxmlformats.org/officeDocument/2006/math">
                    <m:r>
                      <a:rPr kumimoji="1" lang="en-US" altLang="ja-JP" sz="2000" b="1" i="0" smtClean="0">
                        <a:latin typeface="Cambria Math" panose="02040503050406030204" pitchFamily="18" charset="0"/>
                      </a:rPr>
                      <m:t>𝐚</m:t>
                    </m:r>
                    <m:r>
                      <a:rPr kumimoji="1" lang="en-US" altLang="ja-JP" sz="2000" b="0" i="1" smtClean="0">
                        <a:latin typeface="Cambria Math" panose="02040503050406030204" pitchFamily="18" charset="0"/>
                      </a:rPr>
                      <m:t>=</m:t>
                    </m:r>
                    <m:d>
                      <m:dPr>
                        <m:ctrlPr>
                          <a:rPr kumimoji="1" lang="en-US" altLang="ja-JP" sz="2000" b="0" i="1" smtClean="0">
                            <a:latin typeface="Cambria Math" panose="02040503050406030204" pitchFamily="18" charset="0"/>
                          </a:rPr>
                        </m:ctrlPr>
                      </m:dPr>
                      <m:e>
                        <m:m>
                          <m:mPr>
                            <m:mcs>
                              <m:mc>
                                <m:mcPr>
                                  <m:count m:val="1"/>
                                  <m:mcJc m:val="center"/>
                                </m:mcPr>
                              </m:mc>
                            </m:mcs>
                            <m:ctrlPr>
                              <a:rPr kumimoji="1" lang="en-US" altLang="ja-JP" sz="2000" b="0" i="1" smtClean="0">
                                <a:latin typeface="Cambria Math" panose="02040503050406030204" pitchFamily="18" charset="0"/>
                              </a:rPr>
                            </m:ctrlPr>
                          </m:mPr>
                          <m:mr>
                            <m:e>
                              <m:r>
                                <m:rPr>
                                  <m:brk m:alnAt="7"/>
                                </m:rPr>
                                <a:rPr kumimoji="1" lang="en-US" altLang="ja-JP" sz="2000" b="0" i="1" smtClean="0">
                                  <a:latin typeface="Cambria Math" panose="02040503050406030204" pitchFamily="18" charset="0"/>
                                </a:rPr>
                                <m:t>1</m:t>
                              </m:r>
                            </m:e>
                          </m:mr>
                          <m:mr>
                            <m:e>
                              <m:r>
                                <a:rPr kumimoji="1" lang="en-US" altLang="ja-JP" sz="2000" b="0" i="1" smtClean="0">
                                  <a:latin typeface="Cambria Math" panose="02040503050406030204" pitchFamily="18" charset="0"/>
                                </a:rPr>
                                <m:t>2</m:t>
                              </m:r>
                            </m:e>
                          </m:mr>
                          <m:mr>
                            <m:e>
                              <m:r>
                                <a:rPr kumimoji="1" lang="en-US" altLang="ja-JP" sz="2000" b="0" i="1" smtClean="0">
                                  <a:latin typeface="Cambria Math" panose="02040503050406030204" pitchFamily="18" charset="0"/>
                                </a:rPr>
                                <m:t>3</m:t>
                              </m:r>
                            </m:e>
                          </m:mr>
                        </m:m>
                      </m:e>
                    </m:d>
                    <m:r>
                      <a:rPr kumimoji="1" lang="en-US" altLang="ja-JP" sz="2000" b="0" i="1" smtClean="0">
                        <a:latin typeface="Cambria Math" panose="02040503050406030204" pitchFamily="18" charset="0"/>
                      </a:rPr>
                      <m:t>, </m:t>
                    </m:r>
                    <m:r>
                      <a:rPr kumimoji="1" lang="en-US" altLang="ja-JP" sz="2000" b="1" i="0" smtClean="0">
                        <a:latin typeface="Cambria Math" panose="02040503050406030204" pitchFamily="18" charset="0"/>
                      </a:rPr>
                      <m:t>𝐀</m:t>
                    </m:r>
                    <m:r>
                      <a:rPr kumimoji="1" lang="en-US" altLang="ja-JP" sz="2000" b="1" i="0"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3"/>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3</m:t>
                              </m:r>
                            </m:e>
                          </m:mr>
                          <m:mr>
                            <m:e>
                              <m:r>
                                <a:rPr lang="en-US" altLang="ja-JP" sz="2000" b="0" i="1" smtClean="0">
                                  <a:latin typeface="Cambria Math" panose="02040503050406030204" pitchFamily="18" charset="0"/>
                                </a:rPr>
                                <m:t>4</m:t>
                              </m:r>
                            </m:e>
                            <m:e>
                              <m:r>
                                <a:rPr lang="en-US" altLang="ja-JP" sz="2000" b="0" i="1" smtClean="0">
                                  <a:latin typeface="Cambria Math" panose="02040503050406030204" pitchFamily="18" charset="0"/>
                                </a:rPr>
                                <m:t>5</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1</m:t>
                              </m:r>
                            </m:e>
                          </m:mr>
                        </m:m>
                      </m:e>
                    </m:d>
                    <m:r>
                      <a:rPr lang="en-US" altLang="ja-JP" sz="2000" b="0" i="1" smtClean="0">
                        <a:latin typeface="Cambria Math" panose="02040503050406030204" pitchFamily="18" charset="0"/>
                      </a:rPr>
                      <m:t>, </m:t>
                    </m:r>
                    <m:r>
                      <a:rPr lang="en-US" altLang="ja-JP" sz="2000" b="1" i="0" smtClean="0">
                        <a:latin typeface="Cambria Math" panose="02040503050406030204" pitchFamily="18" charset="0"/>
                      </a:rPr>
                      <m:t>𝐁</m:t>
                    </m:r>
                    <m:r>
                      <a:rPr lang="en-US" altLang="ja-JP" sz="2000" b="1" i="0"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3"/>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1</m:t>
                              </m:r>
                            </m:e>
                            <m:e>
                              <m:r>
                                <a:rPr lang="en-US" altLang="ja-JP" sz="2000" i="1">
                                  <a:latin typeface="Cambria Math" panose="02040503050406030204" pitchFamily="18" charset="0"/>
                                </a:rPr>
                                <m:t>2</m:t>
                              </m:r>
                            </m:e>
                            <m:e>
                              <m:r>
                                <a:rPr lang="en-US" altLang="ja-JP" sz="2000" i="1">
                                  <a:latin typeface="Cambria Math" panose="02040503050406030204" pitchFamily="18" charset="0"/>
                                </a:rPr>
                                <m:t>3</m:t>
                              </m:r>
                            </m:e>
                          </m:mr>
                          <m:mr>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1</m:t>
                              </m:r>
                            </m:e>
                            <m:e>
                              <m:r>
                                <a:rPr lang="en-US" altLang="ja-JP" sz="2000" b="0" i="1" smtClean="0">
                                  <a:latin typeface="Cambria Math" panose="02040503050406030204" pitchFamily="18" charset="0"/>
                                </a:rPr>
                                <m:t>2</m:t>
                              </m:r>
                            </m:e>
                          </m:mr>
                          <m:mr>
                            <m:e>
                              <m:r>
                                <a:rPr lang="en-US" altLang="ja-JP" sz="2000" b="0" i="1" smtClean="0">
                                  <a:latin typeface="Cambria Math" panose="02040503050406030204" pitchFamily="18" charset="0"/>
                                </a:rPr>
                                <m:t>3</m:t>
                              </m:r>
                            </m:e>
                            <m:e>
                              <m:r>
                                <a:rPr lang="en-US" altLang="ja-JP" sz="2000" b="0" i="1" smtClean="0">
                                  <a:latin typeface="Cambria Math" panose="02040503050406030204" pitchFamily="18" charset="0"/>
                                </a:rPr>
                                <m:t>2</m:t>
                              </m:r>
                            </m:e>
                            <m:e>
                              <m:r>
                                <a:rPr lang="en-US" altLang="ja-JP" sz="2000" b="0" i="1" smtClean="0">
                                  <a:latin typeface="Cambria Math" panose="02040503050406030204" pitchFamily="18" charset="0"/>
                                </a:rPr>
                                <m:t>1</m:t>
                              </m:r>
                            </m:e>
                          </m:mr>
                        </m:m>
                      </m:e>
                    </m:d>
                  </m:oMath>
                </a14:m>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のとき以下の計算をせよ</a:t>
                </a:r>
                <a:endPar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 name="テキスト ボックス 3"/>
              <p:cNvSpPr txBox="1">
                <a:spLocks noRot="1" noChangeAspect="1" noMove="1" noResize="1" noEditPoints="1" noAdjustHandles="1" noChangeArrowheads="1" noChangeShapeType="1" noTextEdit="1"/>
              </p:cNvSpPr>
              <p:nvPr/>
            </p:nvSpPr>
            <p:spPr>
              <a:xfrm>
                <a:off x="811617" y="1279451"/>
                <a:ext cx="7645491" cy="813877"/>
              </a:xfrm>
              <a:prstGeom prst="rect">
                <a:avLst/>
              </a:prstGeom>
              <a:blipFill rotWithShape="0">
                <a:blip r:embed="rId3"/>
                <a:stretch>
                  <a:fillRect r="-1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正方形/長方形 5"/>
              <p:cNvSpPr/>
              <p:nvPr/>
            </p:nvSpPr>
            <p:spPr>
              <a:xfrm>
                <a:off x="811617" y="3052949"/>
                <a:ext cx="970137"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r>
                      <a:rPr lang="en-US" altLang="ja-JP" sz="2000" b="1" i="0" smtClean="0">
                        <a:latin typeface="Cambria Math" panose="02040503050406030204" pitchFamily="18" charset="0"/>
                      </a:rPr>
                      <m:t>𝐀</m:t>
                    </m:r>
                    <m:r>
                      <a:rPr lang="en-US" altLang="ja-JP" sz="2000" b="1" i="0" smtClean="0">
                        <a:latin typeface="Cambria Math" panose="02040503050406030204" pitchFamily="18" charset="0"/>
                        <a:ea typeface="Cambria Math" panose="02040503050406030204" pitchFamily="18" charset="0"/>
                      </a:rPr>
                      <m:t>𝐚</m:t>
                    </m:r>
                  </m:oMath>
                </a14:m>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 name="正方形/長方形 5"/>
              <p:cNvSpPr>
                <a:spLocks noRot="1" noChangeAspect="1" noMove="1" noResize="1" noEditPoints="1" noAdjustHandles="1" noChangeArrowheads="1" noChangeShapeType="1" noTextEdit="1"/>
              </p:cNvSpPr>
              <p:nvPr/>
            </p:nvSpPr>
            <p:spPr>
              <a:xfrm>
                <a:off x="811617" y="3052949"/>
                <a:ext cx="970137" cy="400110"/>
              </a:xfrm>
              <a:prstGeom prst="rect">
                <a:avLst/>
              </a:prstGeom>
              <a:blipFill rotWithShape="0">
                <a:blip r:embed="rId4"/>
                <a:stretch>
                  <a:fillRect l="-6289" t="-9231"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正方形/長方形 6"/>
              <p:cNvSpPr/>
              <p:nvPr/>
            </p:nvSpPr>
            <p:spPr>
              <a:xfrm>
                <a:off x="811617" y="3906504"/>
                <a:ext cx="1101840"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𝐚</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ea typeface="Cambria Math" panose="02040503050406030204" pitchFamily="18" charset="0"/>
                      </a:rPr>
                      <m:t>𝐀</m:t>
                    </m:r>
                  </m:oMath>
                </a14:m>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 name="正方形/長方形 6"/>
              <p:cNvSpPr>
                <a:spLocks noRot="1" noChangeAspect="1" noMove="1" noResize="1" noEditPoints="1" noAdjustHandles="1" noChangeArrowheads="1" noChangeShapeType="1" noTextEdit="1"/>
              </p:cNvSpPr>
              <p:nvPr/>
            </p:nvSpPr>
            <p:spPr>
              <a:xfrm>
                <a:off x="811617" y="3906504"/>
                <a:ext cx="1101840" cy="400110"/>
              </a:xfrm>
              <a:prstGeom prst="rect">
                <a:avLst/>
              </a:prstGeom>
              <a:blipFill rotWithShape="0">
                <a:blip r:embed="rId5"/>
                <a:stretch>
                  <a:fillRect l="-5525" t="-7692" b="-292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811617" y="5613613"/>
                <a:ext cx="339112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(4) </a:t>
                </a:r>
                <a14:m>
                  <m:oMath xmlns:m="http://schemas.openxmlformats.org/officeDocument/2006/math">
                    <m:r>
                      <a:rPr lang="en-US" altLang="ja-JP" sz="2000" b="1">
                        <a:latin typeface="Cambria Math" panose="02040503050406030204" pitchFamily="18" charset="0"/>
                      </a:rPr>
                      <m:t>𝐀</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の行列式</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d>
                      <m:dPr>
                        <m:begChr m:val="|"/>
                        <m:endChr m:val="|"/>
                        <m:ctrlPr>
                          <a:rPr lang="en-US" altLang="ja-JP" sz="2000" b="0" i="1" smtClean="0">
                            <a:latin typeface="Cambria Math" panose="02040503050406030204" pitchFamily="18" charset="0"/>
                          </a:rPr>
                        </m:ctrlPr>
                      </m:dPr>
                      <m:e>
                        <m:r>
                          <a:rPr lang="en-US" altLang="ja-JP" sz="2000" b="1" i="0" smtClean="0">
                            <a:latin typeface="Cambria Math" panose="02040503050406030204" pitchFamily="18" charset="0"/>
                          </a:rPr>
                          <m:t>𝐀</m:t>
                        </m:r>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を求めよ</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正方形/長方形 8"/>
              <p:cNvSpPr>
                <a:spLocks noRot="1" noChangeAspect="1" noMove="1" noResize="1" noEditPoints="1" noAdjustHandles="1" noChangeArrowheads="1" noChangeShapeType="1" noTextEdit="1"/>
              </p:cNvSpPr>
              <p:nvPr/>
            </p:nvSpPr>
            <p:spPr>
              <a:xfrm>
                <a:off x="811617" y="5613613"/>
                <a:ext cx="3391121" cy="400110"/>
              </a:xfrm>
              <a:prstGeom prst="rect">
                <a:avLst/>
              </a:prstGeom>
              <a:blipFill rotWithShape="0">
                <a:blip r:embed="rId6"/>
                <a:stretch>
                  <a:fillRect l="-1799" t="-9091" r="-125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811616" y="4760059"/>
                <a:ext cx="1000595"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 </a:t>
                </a:r>
                <a14:m>
                  <m:oMath xmlns:m="http://schemas.openxmlformats.org/officeDocument/2006/math">
                    <m:r>
                      <a:rPr lang="en-US" altLang="ja-JP" sz="2000" b="1" i="0" smtClean="0">
                        <a:latin typeface="Cambria Math" panose="02040503050406030204" pitchFamily="18" charset="0"/>
                        <a:ea typeface="Cambria Math" panose="02040503050406030204" pitchFamily="18" charset="0"/>
                      </a:rPr>
                      <m:t>𝐀𝐁</m:t>
                    </m:r>
                  </m:oMath>
                </a14:m>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811616" y="4760059"/>
                <a:ext cx="1000595" cy="400110"/>
              </a:xfrm>
              <a:prstGeom prst="rect">
                <a:avLst/>
              </a:prstGeom>
              <a:blipFill rotWithShape="0">
                <a:blip r:embed="rId7"/>
                <a:stretch>
                  <a:fillRect l="-6098" t="-9231" b="-2769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342810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5160</TotalTime>
  <Words>1851</Words>
  <Application>Microsoft Office PowerPoint</Application>
  <PresentationFormat>ワイド画面</PresentationFormat>
  <Paragraphs>569</Paragraphs>
  <Slides>38</Slides>
  <Notes>12</Notes>
  <HiddenSlides>1</HiddenSlides>
  <MMClips>0</MMClips>
  <ScaleCrop>false</ScaleCrop>
  <HeadingPairs>
    <vt:vector size="8" baseType="variant">
      <vt:variant>
        <vt:lpstr>使用されているフォント</vt:lpstr>
      </vt:variant>
      <vt:variant>
        <vt:i4>7</vt:i4>
      </vt:variant>
      <vt:variant>
        <vt:lpstr>テーマ</vt:lpstr>
      </vt:variant>
      <vt:variant>
        <vt:i4>1</vt:i4>
      </vt:variant>
      <vt:variant>
        <vt:lpstr>埋め込まれた OLE サーバー</vt:lpstr>
      </vt:variant>
      <vt:variant>
        <vt:i4>1</vt:i4>
      </vt:variant>
      <vt:variant>
        <vt:lpstr>スライド タイトル</vt:lpstr>
      </vt:variant>
      <vt:variant>
        <vt:i4>38</vt:i4>
      </vt:variant>
    </vt:vector>
  </HeadingPairs>
  <TitlesOfParts>
    <vt:vector size="47" baseType="lpstr">
      <vt:lpstr>ＭＳ Ｐゴシック</vt:lpstr>
      <vt:lpstr>メイリオ</vt:lpstr>
      <vt:lpstr>Arial</vt:lpstr>
      <vt:lpstr>Calibri</vt:lpstr>
      <vt:lpstr>Cambria Math</vt:lpstr>
      <vt:lpstr>Times New Roman</vt:lpstr>
      <vt:lpstr>Wingdings</vt:lpstr>
      <vt:lpstr>Office テーマ</vt:lpstr>
      <vt:lpstr>ビットマップ イメージ</vt:lpstr>
      <vt:lpstr>デジタルメディア処理2</vt:lpstr>
      <vt:lpstr>デジタルメディア処理２、2017（前期）</vt:lpstr>
      <vt:lpstr>前回講義に関する質問等</vt:lpstr>
      <vt:lpstr>Contents</vt:lpstr>
      <vt:lpstr>表記について</vt:lpstr>
      <vt:lpstr>線形代数の復習(1)</vt:lpstr>
      <vt:lpstr>内積の意味</vt:lpstr>
      <vt:lpstr>外積の意味</vt:lpstr>
      <vt:lpstr>線形代数の復習(2)</vt:lpstr>
      <vt:lpstr>線形代数の復習(3)</vt:lpstr>
      <vt:lpstr>線形代数の復習(4)</vt:lpstr>
      <vt:lpstr>線形代数の復習(5)</vt:lpstr>
      <vt:lpstr>PowerPoint プレゼンテーション</vt:lpstr>
      <vt:lpstr>固有値・固有ベクトルの意味</vt:lpstr>
      <vt:lpstr>固有値・固有ベクトルの意味</vt:lpstr>
      <vt:lpstr>まとめ : ベクトルと行列の復習</vt:lpstr>
      <vt:lpstr>画像の線形変換</vt:lpstr>
      <vt:lpstr>線形変換</vt:lpstr>
      <vt:lpstr>拡大縮小</vt:lpstr>
      <vt:lpstr>回転</vt:lpstr>
      <vt:lpstr>せん断（スキュー）</vt:lpstr>
      <vt:lpstr>鏡映: 直線に対して反転する変換</vt:lpstr>
      <vt:lpstr>PowerPoint プレゼンテーション</vt:lpstr>
      <vt:lpstr>線形変換 : 合成</vt:lpstr>
      <vt:lpstr>ちょっと蛇足ですが。。。</vt:lpstr>
      <vt:lpstr>画像の線形変換 : まとめ</vt:lpstr>
      <vt:lpstr>PowerPoint プレゼンテーション</vt:lpstr>
      <vt:lpstr>平行移動</vt:lpstr>
      <vt:lpstr>Affine 変換 </vt:lpstr>
      <vt:lpstr>同次座標系表現</vt:lpstr>
      <vt:lpstr>アフィン変換の 同次座標表現</vt:lpstr>
      <vt:lpstr>同時座標表現の利点</vt:lpstr>
      <vt:lpstr>同時座標表現の利点</vt:lpstr>
      <vt:lpstr>同時座標表現の利点 : もう少し複雑な例</vt:lpstr>
      <vt:lpstr>まとめ : アフィン変換と同次座標系</vt:lpstr>
      <vt:lpstr>射影変換</vt:lpstr>
      <vt:lpstr>変換の名称と包含関係</vt:lpstr>
      <vt:lpstr>memo</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242</cp:revision>
  <cp:lastPrinted>2017-05-11T08:45:58Z</cp:lastPrinted>
  <dcterms:created xsi:type="dcterms:W3CDTF">2017-01-19T02:23:36Z</dcterms:created>
  <dcterms:modified xsi:type="dcterms:W3CDTF">2017-05-11T08:46:30Z</dcterms:modified>
</cp:coreProperties>
</file>