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380" r:id="rId3"/>
    <p:sldId id="381" r:id="rId4"/>
    <p:sldId id="382" r:id="rId5"/>
    <p:sldId id="387" r:id="rId6"/>
    <p:sldId id="388" r:id="rId7"/>
    <p:sldId id="389" r:id="rId8"/>
    <p:sldId id="390" r:id="rId9"/>
    <p:sldId id="391" r:id="rId10"/>
    <p:sldId id="392" r:id="rId11"/>
    <p:sldId id="393" r:id="rId12"/>
    <p:sldId id="397" r:id="rId13"/>
    <p:sldId id="396" r:id="rId14"/>
    <p:sldId id="395" r:id="rId15"/>
    <p:sldId id="394" r:id="rId16"/>
    <p:sldId id="385" r:id="rId1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00" autoAdjust="0"/>
    <p:restoredTop sz="82353" autoAdjust="0"/>
  </p:normalViewPr>
  <p:slideViewPr>
    <p:cSldViewPr snapToGrid="0">
      <p:cViewPr varScale="1">
        <p:scale>
          <a:sx n="96" d="100"/>
          <a:sy n="96" d="100"/>
        </p:scale>
        <p:origin x="1704"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2017/5/11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a:t>
            </a:r>
            <a:r>
              <a:rPr kumimoji="1" lang="en-US" altLang="ja-JP" dirty="0" err="1" smtClean="0"/>
              <a:t>todo</a:t>
            </a:r>
            <a:r>
              <a:rPr kumimoji="1" lang="en-US" altLang="ja-JP" dirty="0" smtClean="0"/>
              <a:t> </a:t>
            </a:r>
          </a:p>
          <a:p>
            <a:endParaRPr kumimoji="1" lang="en-US" altLang="ja-JP" dirty="0" smtClean="0"/>
          </a:p>
          <a:p>
            <a:r>
              <a:rPr kumimoji="1" lang="en-US" altLang="ja-JP" dirty="0" smtClean="0"/>
              <a:t>Nonlinearfilters.py</a:t>
            </a:r>
          </a:p>
          <a:p>
            <a:r>
              <a:rPr kumimoji="1" lang="en-US" altLang="ja-JP" dirty="0" err="1" smtClean="0"/>
              <a:t>frequencyfiltering</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173452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は周期、</a:t>
                </a:r>
                <a:endParaRPr kumimoji="1" lang="en-US" altLang="ja-JP" i="1" dirty="0" smtClean="0"/>
              </a:p>
              <a:p>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𝜔</m:t>
                        </m:r>
                      </m:e>
                      <m:sub>
                        <m:r>
                          <a:rPr lang="en-US" altLang="ja-JP" sz="1300" i="1">
                            <a:latin typeface="Cambria Math" panose="02040503050406030204" pitchFamily="18" charset="0"/>
                          </a:rPr>
                          <m:t>0</m:t>
                        </m:r>
                      </m:sub>
                    </m:sSub>
                  </m:oMath>
                </a14:m>
                <a:r>
                  <a:rPr kumimoji="1" lang="ja-JP" altLang="en-US" i="1" dirty="0" smtClean="0"/>
                  <a:t>は基本周波数、</a:t>
                </a:r>
                <a:endParaRPr kumimoji="1" lang="en-US" altLang="ja-JP" i="1" dirty="0" smtClean="0"/>
              </a:p>
              <a:p>
                <a:endParaRPr kumimoji="1" lang="en-US" altLang="ja-JP" dirty="0" smtClean="0"/>
              </a:p>
              <a:p>
                <a:r>
                  <a:rPr kumimoji="1" lang="ja-JP" altLang="en-US" dirty="0" smtClean="0"/>
                  <a:t>とても天下り的なんだけど、「フーリエ級数展開ができる」ことは納得済みで先に進む</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は周期、</a:t>
                </a:r>
                <a:endParaRPr kumimoji="1" lang="en-US" altLang="ja-JP" dirty="0" smtClean="0"/>
              </a:p>
              <a:p>
                <a:endParaRPr kumimoji="1" lang="en-US" altLang="ja-JP" dirty="0" smtClean="0"/>
              </a:p>
              <a:p>
                <a:r>
                  <a:rPr lang="en-US" altLang="ja-JP" sz="1200" i="0">
                    <a:latin typeface="Cambria Math" panose="02040503050406030204" pitchFamily="18" charset="0"/>
                  </a:rPr>
                  <a:t>𝜔</a:t>
                </a:r>
                <a:r>
                  <a:rPr lang="en-US" altLang="ja-JP" sz="1200" i="0" smtClean="0">
                    <a:latin typeface="Cambria Math" panose="02040503050406030204" pitchFamily="18" charset="0"/>
                  </a:rPr>
                  <a:t>_</a:t>
                </a:r>
                <a:r>
                  <a:rPr lang="en-US" altLang="ja-JP" sz="1200" i="0">
                    <a:latin typeface="Cambria Math" panose="02040503050406030204" pitchFamily="18" charset="0"/>
                  </a:rPr>
                  <a:t>0</a:t>
                </a:r>
                <a:r>
                  <a:rPr kumimoji="1" lang="ja-JP" altLang="en-US" dirty="0" smtClean="0"/>
                  <a:t>は基本周波数</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11959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sz="1100" i="1" dirty="0">
                    <a:latin typeface="Cambria Math" panose="02040503050406030204" pitchFamily="18" charset="0"/>
                  </a:rPr>
                  <a:t>つまり関数を周波数の異なる</a:t>
                </a:r>
                <a:r>
                  <a:rPr lang="en-US" altLang="ja-JP" sz="1100" i="1" dirty="0">
                    <a:latin typeface="Cambria Math" panose="02040503050406030204" pitchFamily="18" charset="0"/>
                  </a:rPr>
                  <a:t>sin </a:t>
                </a:r>
                <a:r>
                  <a:rPr lang="ja-JP" altLang="en-US" sz="1100" i="1" dirty="0">
                    <a:latin typeface="Cambria Math" panose="02040503050406030204" pitchFamily="18" charset="0"/>
                  </a:rPr>
                  <a:t>と </a:t>
                </a:r>
                <a:r>
                  <a:rPr lang="en-US" altLang="ja-JP" sz="1100" i="1" dirty="0">
                    <a:latin typeface="Cambria Math" panose="02040503050406030204" pitchFamily="18" charset="0"/>
                  </a:rPr>
                  <a:t>cos</a:t>
                </a:r>
                <a:r>
                  <a:rPr lang="ja-JP" altLang="en-US" sz="1100" i="1" dirty="0">
                    <a:latin typeface="Cambria Math" panose="02040503050406030204" pitchFamily="18" charset="0"/>
                  </a:rPr>
                  <a:t>の和で表現するよ、ってこと</a:t>
                </a:r>
                <a:endParaRPr lang="pt-BR" altLang="ja-JP" sz="11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pt-BR" altLang="ja-JP" sz="1100" i="1">
                              <a:latin typeface="Cambria Math" panose="02040503050406030204" pitchFamily="18" charset="0"/>
                            </a:rPr>
                          </m:ctrlPr>
                        </m:sSubPr>
                        <m:e>
                          <m:r>
                            <a:rPr lang="pt-BR" altLang="ja-JP" sz="1100" i="1">
                              <a:latin typeface="Cambria Math" panose="02040503050406030204" pitchFamily="18" charset="0"/>
                            </a:rPr>
                            <m:t>𝑎</m:t>
                          </m:r>
                        </m:e>
                        <m:sub>
                          <m:r>
                            <a:rPr lang="en-US" altLang="ja-JP" sz="1100" i="1">
                              <a:latin typeface="Cambria Math" panose="02040503050406030204" pitchFamily="18" charset="0"/>
                            </a:rPr>
                            <m:t>1</m:t>
                          </m:r>
                        </m:sub>
                      </m:sSub>
                      <m:func>
                        <m:funcPr>
                          <m:ctrlPr>
                            <a:rPr lang="pt-BR" altLang="ja-JP" sz="1100" i="1">
                              <a:latin typeface="Cambria Math" panose="02040503050406030204" pitchFamily="18" charset="0"/>
                            </a:rPr>
                          </m:ctrlPr>
                        </m:funcPr>
                        <m:fName>
                          <m:r>
                            <m:rPr>
                              <m:sty m:val="p"/>
                            </m:rPr>
                            <a:rPr lang="pt-BR" altLang="ja-JP" sz="1100">
                              <a:latin typeface="Cambria Math" panose="02040503050406030204" pitchFamily="18" charset="0"/>
                            </a:rPr>
                            <m:t>cos</m:t>
                          </m:r>
                        </m:fName>
                        <m:e>
                          <m:r>
                            <a:rPr lang="en-US" altLang="ja-JP" sz="1100" i="1">
                              <a:latin typeface="Cambria Math" panose="02040503050406030204" pitchFamily="18" charset="0"/>
                            </a:rPr>
                            <m:t>𝑘</m:t>
                          </m:r>
                          <m:f>
                            <m:fPr>
                              <m:ctrlPr>
                                <a:rPr lang="en-US" altLang="ja-JP" i="1" smtClean="0">
                                  <a:latin typeface="Cambria Math" panose="02040503050406030204" pitchFamily="18" charset="0"/>
                                </a:rPr>
                              </m:ctrlPr>
                            </m:fPr>
                            <m:num>
                              <m:r>
                                <a:rPr lang="en-US" altLang="ja-JP" i="1">
                                  <a:latin typeface="Cambria Math" panose="02040503050406030204" pitchFamily="18" charset="0"/>
                                </a:rPr>
                                <m:t>2</m:t>
                              </m:r>
                              <m:r>
                                <a:rPr lang="en-US" altLang="ja-JP" i="1">
                                  <a:latin typeface="Cambria Math" panose="02040503050406030204" pitchFamily="18" charset="0"/>
                                </a:rPr>
                                <m:t>𝜋</m:t>
                              </m:r>
                            </m:num>
                            <m:den>
                              <m:r>
                                <a:rPr lang="en-US" altLang="ja-JP" i="1">
                                  <a:latin typeface="Cambria Math" panose="02040503050406030204" pitchFamily="18" charset="0"/>
                                </a:rPr>
                                <m:t>𝑇</m:t>
                              </m:r>
                            </m:den>
                          </m:f>
                          <m:r>
                            <a:rPr lang="en-US" altLang="ja-JP" sz="1100" i="1">
                              <a:latin typeface="Cambria Math" panose="02040503050406030204" pitchFamily="18" charset="0"/>
                            </a:rPr>
                            <m:t>𝑡</m:t>
                          </m:r>
                        </m:e>
                      </m:func>
                    </m:oMath>
                  </m:oMathPara>
                </a14:m>
                <a:endParaRPr kumimoji="1" lang="ja-JP" altLang="en-US" dirty="0"/>
              </a:p>
            </p:txBody>
          </p:sp>
        </mc:Choice>
        <mc:Fallback xmlns="">
          <p:sp>
            <p:nvSpPr>
              <p:cNvPr id="3" name="ノート プレースホルダー 2"/>
              <p:cNvSpPr>
                <a:spLocks noGrp="1"/>
              </p:cNvSpPr>
              <p:nvPr>
                <p:ph type="body" idx="1"/>
              </p:nvPr>
            </p:nvSpPr>
            <p:spPr/>
            <p:txBody>
              <a:bodyPr/>
              <a:lstStyle/>
              <a:p>
                <a:r>
                  <a:rPr lang="pt-BR" altLang="ja-JP" sz="1000" i="0">
                    <a:latin typeface="Cambria Math" panose="02040503050406030204" pitchFamily="18" charset="0"/>
                  </a:rPr>
                  <a:t>𝑎</a:t>
                </a:r>
                <a:r>
                  <a:rPr lang="pt-BR" altLang="ja-JP" sz="1000" i="0" smtClean="0">
                    <a:latin typeface="Cambria Math" panose="02040503050406030204" pitchFamily="18" charset="0"/>
                  </a:rPr>
                  <a:t>_</a:t>
                </a:r>
                <a:r>
                  <a:rPr lang="en-US" altLang="ja-JP" sz="1000" b="0" i="0" smtClean="0">
                    <a:latin typeface="Cambria Math" panose="02040503050406030204" pitchFamily="18" charset="0"/>
                  </a:rPr>
                  <a:t>1</a:t>
                </a:r>
                <a:r>
                  <a:rPr lang="pt-BR" altLang="ja-JP" sz="1000" b="0" i="0">
                    <a:latin typeface="Cambria Math" panose="02040503050406030204" pitchFamily="18" charset="0"/>
                  </a:rPr>
                  <a:t> </a:t>
                </a:r>
                <a:r>
                  <a:rPr lang="pt-BR" altLang="ja-JP" sz="1000" i="0">
                    <a:latin typeface="Cambria Math" panose="02040503050406030204" pitchFamily="18" charset="0"/>
                  </a:rPr>
                  <a:t> cos⁡〖</a:t>
                </a:r>
                <a:r>
                  <a:rPr lang="en-US" altLang="ja-JP" sz="1000" b="0" i="0" smtClean="0">
                    <a:latin typeface="Cambria Math" panose="02040503050406030204" pitchFamily="18" charset="0"/>
                  </a:rPr>
                  <a:t>𝑘</a:t>
                </a:r>
                <a:r>
                  <a:rPr lang="en-US" altLang="ja-JP" sz="1000" b="0" i="0">
                    <a:latin typeface="Cambria Math" panose="02040503050406030204" pitchFamily="18" charset="0"/>
                  </a:rPr>
                  <a:t> </a:t>
                </a:r>
                <a:r>
                  <a:rPr lang="en-US" altLang="ja-JP" i="0">
                    <a:latin typeface="Cambria Math" panose="02040503050406030204" pitchFamily="18" charset="0"/>
                  </a:rPr>
                  <a:t>2𝜋</a:t>
                </a:r>
                <a:r>
                  <a:rPr lang="en-US" altLang="ja-JP" i="0" smtClean="0">
                    <a:latin typeface="Cambria Math" panose="02040503050406030204" pitchFamily="18" charset="0"/>
                  </a:rPr>
                  <a:t>/</a:t>
                </a:r>
                <a:r>
                  <a:rPr lang="en-US" altLang="ja-JP" i="0">
                    <a:latin typeface="Cambria Math" panose="02040503050406030204" pitchFamily="18" charset="0"/>
                  </a:rPr>
                  <a:t>𝑇</a:t>
                </a:r>
                <a:r>
                  <a:rPr lang="en-US" altLang="ja-JP" sz="1000" i="0">
                    <a:latin typeface="Cambria Math" panose="02040503050406030204" pitchFamily="18" charset="0"/>
                  </a:rPr>
                  <a:t> 𝑡</a:t>
                </a:r>
                <a:r>
                  <a:rPr lang="pt-BR" altLang="ja-JP" sz="1000" i="0">
                    <a:latin typeface="Cambria Math" panose="02040503050406030204" pitchFamily="18" charset="0"/>
                  </a:rPr>
                  <a:t>〗</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344456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9.png"/><Relationship Id="rId16"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s>
</file>

<file path=ppt/slides/_rels/slide11.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100.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13.png"/><Relationship Id="rId4" Type="http://schemas.openxmlformats.org/officeDocument/2006/relationships/image" Target="../media/image101.png"/></Relationships>
</file>

<file path=ppt/slides/_rels/slide14.xml.rels><?xml version="1.0" encoding="UTF-8" standalone="yes"?>
<Relationships xmlns="http://schemas.openxmlformats.org/package/2006/relationships"><Relationship Id="rId8" Type="http://schemas.openxmlformats.org/officeDocument/2006/relationships/image" Target="../media/image371.png"/><Relationship Id="rId13" Type="http://schemas.openxmlformats.org/officeDocument/2006/relationships/image" Target="../media/image420.png"/><Relationship Id="rId3" Type="http://schemas.openxmlformats.org/officeDocument/2006/relationships/image" Target="../media/image312.png"/><Relationship Id="rId7" Type="http://schemas.openxmlformats.org/officeDocument/2006/relationships/image" Target="../media/image361.png"/><Relationship Id="rId12" Type="http://schemas.openxmlformats.org/officeDocument/2006/relationships/image" Target="../media/image4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0" Type="http://schemas.openxmlformats.org/officeDocument/2006/relationships/image" Target="../media/image390.png"/><Relationship Id="rId4" Type="http://schemas.openxmlformats.org/officeDocument/2006/relationships/image" Target="../media/image330.png"/><Relationship Id="rId9" Type="http://schemas.openxmlformats.org/officeDocument/2006/relationships/image" Target="../media/image38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08.png"/><Relationship Id="rId18" Type="http://schemas.openxmlformats.org/officeDocument/2006/relationships/image" Target="../media/image41.png"/><Relationship Id="rId3" Type="http://schemas.openxmlformats.org/officeDocument/2006/relationships/image" Target="../media/image103.png"/><Relationship Id="rId21" Type="http://schemas.openxmlformats.org/officeDocument/2006/relationships/image" Target="../media/image112.png"/><Relationship Id="rId7" Type="http://schemas.openxmlformats.org/officeDocument/2006/relationships/image" Target="../media/image34.png"/><Relationship Id="rId12" Type="http://schemas.openxmlformats.org/officeDocument/2006/relationships/image" Target="../media/image107.png"/><Relationship Id="rId17" Type="http://schemas.openxmlformats.org/officeDocument/2006/relationships/image" Target="../media/image109.png"/><Relationship Id="rId2" Type="http://schemas.openxmlformats.org/officeDocument/2006/relationships/image" Target="../media/image102.png"/><Relationship Id="rId16" Type="http://schemas.openxmlformats.org/officeDocument/2006/relationships/image" Target="../media/image27.png"/><Relationship Id="rId20"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106.png"/><Relationship Id="rId5" Type="http://schemas.openxmlformats.org/officeDocument/2006/relationships/image" Target="../media/image21.png"/><Relationship Id="rId15" Type="http://schemas.openxmlformats.org/officeDocument/2006/relationships/image" Target="../media/image22.png"/><Relationship Id="rId10" Type="http://schemas.openxmlformats.org/officeDocument/2006/relationships/image" Target="../media/image105.png"/><Relationship Id="rId19" Type="http://schemas.openxmlformats.org/officeDocument/2006/relationships/image" Target="../media/image110.png"/><Relationship Id="rId4" Type="http://schemas.openxmlformats.org/officeDocument/2006/relationships/image" Target="../media/image13.png"/><Relationship Id="rId9" Type="http://schemas.openxmlformats.org/officeDocument/2006/relationships/image" Target="../media/image104.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24.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7.png"/><Relationship Id="rId7" Type="http://schemas.openxmlformats.org/officeDocument/2006/relationships/image" Target="../media/image9.png"/><Relationship Id="rId12"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28.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image" Target="../media/image30.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3016" t="11413" r="10386" b="13908"/>
          <a:stretch/>
        </p:blipFill>
        <p:spPr>
          <a:xfrm>
            <a:off x="1135380" y="3060701"/>
            <a:ext cx="4290060" cy="3136900"/>
          </a:xfrm>
          <a:prstGeom prst="rect">
            <a:avLst/>
          </a:prstGeom>
        </p:spPr>
      </p:pic>
      <p:sp>
        <p:nvSpPr>
          <p:cNvPr id="5" name="右矢印 4"/>
          <p:cNvSpPr/>
          <p:nvPr/>
        </p:nvSpPr>
        <p:spPr>
          <a:xfrm>
            <a:off x="6210300" y="3924300"/>
            <a:ext cx="101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7404100" y="33020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7404100" y="3302000"/>
                <a:ext cx="1758027" cy="38100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7404100" y="372533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0.2</m:t>
                    </m:r>
                    <m:func>
                      <m:funcPr>
                        <m:ctrlPr>
                          <a:rPr lang="en-US" altLang="ja-JP" sz="2000" i="1" smtClean="0">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7404100" y="3725333"/>
                <a:ext cx="1758027" cy="38100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7404100" y="414866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0.7</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7404100" y="4148666"/>
                <a:ext cx="1758027" cy="38100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コンテンツ プレースホルダー 2"/>
              <p:cNvSpPr txBox="1">
                <a:spLocks/>
              </p:cNvSpPr>
              <p:nvPr/>
            </p:nvSpPr>
            <p:spPr>
              <a:xfrm>
                <a:off x="7404100" y="457199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0" name="コンテンツ プレースホルダー 2"/>
              <p:cNvSpPr txBox="1">
                <a:spLocks noRot="1" noChangeAspect="1" noMove="1" noResize="1" noEditPoints="1" noAdjustHandles="1" noChangeArrowheads="1" noChangeShapeType="1" noTextEdit="1"/>
              </p:cNvSpPr>
              <p:nvPr/>
            </p:nvSpPr>
            <p:spPr>
              <a:xfrm>
                <a:off x="7404100" y="4571999"/>
                <a:ext cx="1758027" cy="38100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7404100" y="499533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7404100" y="4995332"/>
                <a:ext cx="1758027" cy="38100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7404100" y="54186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7404100" y="5418665"/>
                <a:ext cx="1758027" cy="381000"/>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9137467" y="33401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0.0</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9137467" y="3340100"/>
                <a:ext cx="1758027" cy="38100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9137467" y="3755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9137467" y="3755813"/>
                <a:ext cx="1758027" cy="38100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9137467" y="41715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9137467" y="4171526"/>
                <a:ext cx="1758027" cy="38100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137467" y="45872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solidFill>
                              <a:srgbClr val="FF0000"/>
                            </a:solidFill>
                            <a:latin typeface="Cambria Math" panose="02040503050406030204" pitchFamily="18" charset="0"/>
                          </a:rPr>
                          <m:t>0.3</m:t>
                        </m:r>
                        <m:r>
                          <a:rPr lang="en-US" altLang="ja-JP" sz="2000" b="0" i="0" smtClean="0">
                            <a:latin typeface="Cambria Math" panose="02040503050406030204" pitchFamily="18" charset="0"/>
                          </a:rPr>
                          <m:t> </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137467" y="4587239"/>
                <a:ext cx="1758027" cy="381000"/>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p:cNvSpPr txBox="1">
                <a:spLocks/>
              </p:cNvSpPr>
              <p:nvPr/>
            </p:nvSpPr>
            <p:spPr>
              <a:xfrm>
                <a:off x="9137467" y="50029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solidFill>
                              <a:srgbClr val="FF0000"/>
                            </a:solidFill>
                            <a:latin typeface="Cambria Math" panose="02040503050406030204" pitchFamily="18" charset="0"/>
                          </a:rPr>
                          <m:t>0.1</m:t>
                        </m:r>
                        <m:r>
                          <a:rPr lang="en-US" altLang="ja-JP" sz="2000" b="0" i="0" smtClean="0">
                            <a:latin typeface="Cambria Math" panose="02040503050406030204" pitchFamily="18" charset="0"/>
                          </a:rPr>
                          <m:t> </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7" name="コンテンツ プレースホルダー 2"/>
              <p:cNvSpPr txBox="1">
                <a:spLocks noRot="1" noChangeAspect="1" noMove="1" noResize="1" noEditPoints="1" noAdjustHandles="1" noChangeArrowheads="1" noChangeShapeType="1" noTextEdit="1"/>
              </p:cNvSpPr>
              <p:nvPr/>
            </p:nvSpPr>
            <p:spPr>
              <a:xfrm>
                <a:off x="9137467" y="5002952"/>
                <a:ext cx="1758027" cy="381000"/>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9137467" y="54186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0.2</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9137467" y="5418665"/>
                <a:ext cx="1758027" cy="381000"/>
              </a:xfrm>
              <a:prstGeom prst="rect">
                <a:avLst/>
              </a:prstGeom>
              <a:blipFill rotWithShape="0">
                <a:blip r:embed="rId14"/>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a:xfrm>
            <a:off x="457199" y="207283"/>
            <a:ext cx="11473211" cy="733270"/>
          </a:xfrm>
        </p:spPr>
        <p:txBody>
          <a:bodyPr>
            <a:normAutofit/>
          </a:bodyPr>
          <a:lstStyle/>
          <a:p>
            <a:r>
              <a:rPr kumimoji="1" lang="ja-JP" altLang="en-US" sz="3600" dirty="0" smtClean="0"/>
              <a:t>フーリエ級数展開のとても簡単な説明</a:t>
            </a:r>
            <a:endParaRPr kumimoji="1" lang="ja-JP" altLang="en-US" sz="3600" dirty="0"/>
          </a:p>
        </p:txBody>
      </p:sp>
      <p:sp>
        <p:nvSpPr>
          <p:cNvPr id="3" name="コンテンツ プレースホルダー 2"/>
          <p:cNvSpPr>
            <a:spLocks noGrp="1"/>
          </p:cNvSpPr>
          <p:nvPr>
            <p:ph idx="1"/>
          </p:nvPr>
        </p:nvSpPr>
        <p:spPr>
          <a:xfrm>
            <a:off x="457199" y="1096979"/>
            <a:ext cx="11226801" cy="1239821"/>
          </a:xfrm>
        </p:spPr>
        <p:txBody>
          <a:bodyPr>
            <a:normAutofit/>
          </a:bodyPr>
          <a:lstStyle/>
          <a:p>
            <a:r>
              <a:rPr lang="en-US" altLang="ja-JP" sz="2400" dirty="0" smtClean="0"/>
              <a:t>[-T/2,T/2]</a:t>
            </a:r>
            <a:r>
              <a:rPr lang="ja-JP" altLang="en-US" sz="2400" dirty="0" smtClean="0"/>
              <a:t>の周期関数は，</a:t>
            </a:r>
            <a:r>
              <a:rPr lang="en-US" altLang="ja-JP" sz="2400" dirty="0" smtClean="0"/>
              <a:t>sin cos </a:t>
            </a:r>
            <a:r>
              <a:rPr lang="ja-JP" altLang="en-US" sz="2400" dirty="0" smtClean="0"/>
              <a:t>関数の重ね合わせに分解できる</a:t>
            </a:r>
            <a:endParaRPr lang="en-US" altLang="ja-JP" sz="2400" dirty="0" smtClean="0"/>
          </a:p>
          <a:p>
            <a:r>
              <a:rPr lang="ja-JP" altLang="en-US" sz="2400" dirty="0" smtClean="0"/>
              <a:t>合成後の周期関数を受け取ると，この合成後の波から合成前の各関数の係数を推定する</a:t>
            </a:r>
            <a:endParaRPr lang="en-US" altLang="ja-JP" sz="2400" dirty="0" smtClean="0"/>
          </a:p>
          <a:p>
            <a:endParaRPr kumimoji="1" lang="ja-JP" altLang="en-US" sz="2400" dirty="0"/>
          </a:p>
        </p:txBody>
      </p:sp>
      <p:grpSp>
        <p:nvGrpSpPr>
          <p:cNvPr id="28" name="グループ化 27"/>
          <p:cNvGrpSpPr/>
          <p:nvPr/>
        </p:nvGrpSpPr>
        <p:grpSpPr>
          <a:xfrm>
            <a:off x="533256" y="2960610"/>
            <a:ext cx="5191269" cy="3402090"/>
            <a:chOff x="-4419743" y="2998710"/>
            <a:chExt cx="4062519" cy="2732926"/>
          </a:xfrm>
        </p:grpSpPr>
        <p:cxnSp>
          <p:nvCxnSpPr>
            <p:cNvPr id="20" name="直線矢印コネクタ 19"/>
            <p:cNvCxnSpPr/>
            <p:nvPr/>
          </p:nvCxnSpPr>
          <p:spPr>
            <a:xfrm flipV="1">
              <a:off x="-3964484"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574276"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4419743" y="4380358"/>
              <a:ext cx="4062519"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2266551" y="29987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596858" y="47376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596858" y="4737643"/>
                <a:ext cx="958064" cy="446343"/>
              </a:xfrm>
              <a:prstGeom prst="rect">
                <a:avLst/>
              </a:prstGeom>
              <a:blipFill rotWithShape="0">
                <a:blip r:embed="rId15"/>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2635921" y="2831096"/>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2635921" y="2831096"/>
                <a:ext cx="958064" cy="446343"/>
              </a:xfrm>
              <a:prstGeom prst="rect">
                <a:avLst/>
              </a:prstGeom>
              <a:blipFill rotWithShape="0">
                <a:blip r:embed="rId16"/>
                <a:stretch>
                  <a:fillRect b="-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5199501" y="4660478"/>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5199501" y="4660478"/>
                <a:ext cx="958064" cy="446343"/>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862453" y="4720805"/>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862453" y="4720805"/>
                <a:ext cx="958064" cy="446343"/>
              </a:xfrm>
              <a:prstGeom prst="rect">
                <a:avLst/>
              </a:prstGeom>
              <a:blipFill rotWithShape="0">
                <a:blip r:embed="rId18"/>
                <a:stretch>
                  <a:fillRect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2789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フーリエ級数展開のとても簡単な説明</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262079"/>
                <a:ext cx="9715501" cy="5164121"/>
              </a:xfrm>
            </p:spPr>
            <p:txBody>
              <a:bodyPr>
                <a:normAutofit/>
              </a:bodyPr>
              <a:lstStyle/>
              <a:p>
                <a:pPr>
                  <a:lnSpc>
                    <a:spcPct val="100000"/>
                  </a:lnSpc>
                  <a:spcBef>
                    <a:spcPts val="1200"/>
                  </a:spcBef>
                </a:pPr>
                <a:r>
                  <a:rPr lang="ja-JP" altLang="en-US" sz="2400" dirty="0" smtClean="0"/>
                  <a:t>合成後の周期関数</a:t>
                </a:r>
                <a14:m>
                  <m:oMath xmlns:m="http://schemas.openxmlformats.org/officeDocument/2006/math">
                    <m:r>
                      <a:rPr lang="en-US" altLang="ja-JP" sz="2400" b="0" i="1" smtClean="0">
                        <a:latin typeface="Cambria Math" panose="02040503050406030204" pitchFamily="18" charset="0"/>
                      </a:rPr>
                      <m:t>𝑓</m:t>
                    </m:r>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0" smtClean="0">
                        <a:latin typeface="Cambria Math" panose="02040503050406030204" pitchFamily="18" charset="0"/>
                      </a:rPr>
                      <m:t>)</m:t>
                    </m:r>
                  </m:oMath>
                </a14:m>
                <a:r>
                  <a:rPr lang="ja-JP" altLang="en-US" sz="2400" dirty="0" smtClean="0"/>
                  <a:t>を</a:t>
                </a:r>
                <a:r>
                  <a:rPr lang="ja-JP" altLang="en-US" sz="2400" dirty="0"/>
                  <a:t>受け取ると，この合成後の波から合成前の各関数の係数を推定</a:t>
                </a:r>
                <a:r>
                  <a:rPr lang="ja-JP" altLang="en-US" sz="2400" dirty="0" smtClean="0"/>
                  <a:t>する </a:t>
                </a:r>
                <a:r>
                  <a:rPr lang="ja-JP" altLang="en-US" sz="2400" b="1" dirty="0" smtClean="0">
                    <a:solidFill>
                      <a:srgbClr val="FF0000"/>
                    </a:solidFill>
                  </a:rPr>
                  <a:t>←どうやって？？</a:t>
                </a:r>
                <a:endParaRPr lang="en-US" altLang="ja-JP" sz="2400" b="1" dirty="0">
                  <a:solidFill>
                    <a:srgbClr val="FF0000"/>
                  </a:solidFill>
                </a:endParaRPr>
              </a:p>
              <a:p>
                <a:pPr>
                  <a:lnSpc>
                    <a:spcPct val="100000"/>
                  </a:lnSpc>
                  <a:spcBef>
                    <a:spcPts val="1200"/>
                  </a:spcBef>
                </a:pPr>
                <a:r>
                  <a:rPr lang="ja-JP" altLang="en-US" sz="2400" dirty="0" smtClean="0"/>
                  <a:t>例 </a:t>
                </a:r>
                <a14:m>
                  <m:oMath xmlns:m="http://schemas.openxmlformats.org/officeDocument/2006/math">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oMath>
                </a14:m>
                <a:r>
                  <a:rPr kumimoji="1" lang="ja-JP" altLang="en-US" sz="2400" dirty="0" smtClean="0"/>
                  <a:t> </a:t>
                </a:r>
                <a:r>
                  <a:rPr lang="ja-JP" altLang="en-US" sz="2400" dirty="0" smtClean="0"/>
                  <a:t>の係数を知りたい場合</a:t>
                </a:r>
                <a:r>
                  <a:rPr lang="en-US" altLang="ja-JP" sz="2400" dirty="0" smtClean="0"/>
                  <a:t>…</a:t>
                </a:r>
              </a:p>
              <a:p>
                <a:pPr marL="0" indent="0">
                  <a:lnSpc>
                    <a:spcPct val="100000"/>
                  </a:lnSpc>
                  <a:spcBef>
                    <a:spcPts val="1200"/>
                  </a:spcBef>
                  <a:buNone/>
                </a:pPr>
                <a:r>
                  <a:rPr lang="en-US" altLang="ja-JP" sz="2000" dirty="0" smtClean="0"/>
                  <a:t>1) </a:t>
                </a:r>
                <a14:m>
                  <m:oMath xmlns:m="http://schemas.openxmlformats.org/officeDocument/2006/math">
                    <m:r>
                      <a:rPr lang="en-US" altLang="ja-JP" sz="2000" i="1">
                        <a:latin typeface="Cambria Math" panose="02040503050406030204" pitchFamily="18" charset="0"/>
                      </a:rPr>
                      <m:t>𝑓</m:t>
                    </m:r>
                    <m:r>
                      <a:rPr lang="en-US" altLang="ja-JP" sz="2000">
                        <a:latin typeface="Cambria Math" panose="02040503050406030204" pitchFamily="18" charset="0"/>
                      </a:rPr>
                      <m:t>(</m:t>
                    </m:r>
                    <m:r>
                      <a:rPr lang="en-US" altLang="ja-JP" sz="2000" i="1">
                        <a:latin typeface="Cambria Math" panose="02040503050406030204" pitchFamily="18" charset="0"/>
                      </a:rPr>
                      <m:t>𝑥</m:t>
                    </m:r>
                    <m:r>
                      <a:rPr lang="en-US" altLang="ja-JP" sz="2000">
                        <a:latin typeface="Cambria Math" panose="02040503050406030204" pitchFamily="18" charset="0"/>
                      </a:rPr>
                      <m:t>)</m:t>
                    </m:r>
                  </m:oMath>
                </a14:m>
                <a:r>
                  <a:rPr kumimoji="1" lang="ja-JP" altLang="en-US" sz="2000" dirty="0" smtClean="0"/>
                  <a:t>に</a:t>
                </a: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𝑥</m:t>
                        </m:r>
                      </m:e>
                    </m:func>
                  </m:oMath>
                </a14:m>
                <a:r>
                  <a:rPr kumimoji="1" lang="ja-JP" altLang="en-US" sz="2000" dirty="0" smtClean="0"/>
                  <a:t> を</a:t>
                </a:r>
                <a:r>
                  <a:rPr lang="ja-JP" altLang="en-US" sz="2000" dirty="0" smtClean="0"/>
                  <a:t>掛けた関数を作る</a:t>
                </a:r>
                <a:endParaRPr lang="en-US" altLang="ja-JP" sz="2000" dirty="0" smtClean="0"/>
              </a:p>
              <a:p>
                <a:pPr marL="0" indent="0">
                  <a:lnSpc>
                    <a:spcPct val="100000"/>
                  </a:lnSpc>
                  <a:spcBef>
                    <a:spcPts val="1200"/>
                  </a:spcBef>
                  <a:buNone/>
                </a:pPr>
                <a:r>
                  <a:rPr kumimoji="1" lang="ja-JP" altLang="en-US" sz="2000" dirty="0" smtClean="0"/>
                  <a:t>　　　</a:t>
                </a:r>
                <a:r>
                  <a:rPr lang="en-US" altLang="ja-JP" sz="2000" dirty="0"/>
                  <a:t> </a:t>
                </a:r>
                <a14:m>
                  <m:oMath xmlns:m="http://schemas.openxmlformats.org/officeDocument/2006/math">
                    <m:r>
                      <a:rPr lang="en-US" altLang="ja-JP" sz="2000" i="1">
                        <a:latin typeface="Cambria Math" panose="02040503050406030204" pitchFamily="18" charset="0"/>
                      </a:rPr>
                      <m:t>𝑓</m:t>
                    </m:r>
                    <m:r>
                      <a:rPr lang="en-US" altLang="ja-JP" sz="2000">
                        <a:latin typeface="Cambria Math" panose="02040503050406030204" pitchFamily="18" charset="0"/>
                      </a:rPr>
                      <m:t>(</m:t>
                    </m:r>
                    <m:r>
                      <a:rPr lang="en-US" altLang="ja-JP" sz="2000" i="1">
                        <a:latin typeface="Cambria Math" panose="02040503050406030204" pitchFamily="18" charset="0"/>
                      </a:rPr>
                      <m:t>𝑥</m:t>
                    </m:r>
                    <m:r>
                      <a:rPr lang="en-US" altLang="ja-JP" sz="200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𝑥</m:t>
                        </m:r>
                      </m:e>
                    </m:func>
                  </m:oMath>
                </a14:m>
                <a:endParaRPr kumimoji="1" lang="en-US" altLang="ja-JP" sz="2000" dirty="0" smtClean="0"/>
              </a:p>
              <a:p>
                <a:pPr marL="0" indent="0">
                  <a:lnSpc>
                    <a:spcPct val="100000"/>
                  </a:lnSpc>
                  <a:spcBef>
                    <a:spcPts val="1200"/>
                  </a:spcBef>
                  <a:buNone/>
                </a:pPr>
                <a:r>
                  <a:rPr kumimoji="1" lang="en-US" altLang="ja-JP" sz="2000" dirty="0" smtClean="0"/>
                  <a:t>2) </a:t>
                </a:r>
                <a:r>
                  <a:rPr kumimoji="1" lang="ja-JP" altLang="en-US" sz="2000" dirty="0" smtClean="0"/>
                  <a:t>係数 </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oMath>
                </a14:m>
                <a:r>
                  <a:rPr kumimoji="1" lang="ja-JP" altLang="en-US" sz="2000" dirty="0" smtClean="0"/>
                  <a:t> もかける</a:t>
                </a:r>
                <a:endParaRPr kumimoji="1" lang="en-US" altLang="ja-JP" sz="2000" dirty="0" smtClean="0"/>
              </a:p>
              <a:p>
                <a:pPr marL="0" indent="0">
                  <a:lnSpc>
                    <a:spcPct val="100000"/>
                  </a:lnSpc>
                  <a:spcBef>
                    <a:spcPts val="1200"/>
                  </a:spcBef>
                  <a:buNone/>
                </a:pPr>
                <a:r>
                  <a:rPr lang="en-US" altLang="ja-JP" sz="2000" b="0" dirty="0" smtClean="0"/>
                  <a:t>        </a:t>
                </a:r>
                <a14:m>
                  <m:oMath xmlns:m="http://schemas.openxmlformats.org/officeDocument/2006/math">
                    <m:r>
                      <a:rPr lang="en-US" altLang="ja-JP" sz="2000" b="0" i="1" smtClean="0">
                        <a:latin typeface="Cambria Math" panose="02040503050406030204" pitchFamily="18" charset="0"/>
                      </a:rPr>
                      <m:t> </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smtClean="0">
                                <a:latin typeface="Cambria Math" panose="02040503050406030204" pitchFamily="18" charset="0"/>
                              </a:rPr>
                              <m:t>0</m:t>
                            </m:r>
                          </m:sub>
                        </m:sSub>
                        <m:r>
                          <a:rPr lang="en-US" altLang="ja-JP" sz="2000" i="1">
                            <a:latin typeface="Cambria Math" panose="02040503050406030204" pitchFamily="18" charset="0"/>
                          </a:rPr>
                          <m:t>𝑥</m:t>
                        </m:r>
                      </m:e>
                    </m:func>
                  </m:oMath>
                </a14:m>
                <a:r>
                  <a:rPr kumimoji="1" lang="en-US" altLang="ja-JP" sz="2000" dirty="0" smtClean="0"/>
                  <a:t> </a:t>
                </a:r>
              </a:p>
              <a:p>
                <a:pPr marL="0" indent="0">
                  <a:lnSpc>
                    <a:spcPct val="100000"/>
                  </a:lnSpc>
                  <a:spcBef>
                    <a:spcPts val="1200"/>
                  </a:spcBef>
                  <a:buNone/>
                </a:pPr>
                <a:r>
                  <a:rPr kumimoji="1" lang="en-US" altLang="ja-JP" sz="2000" dirty="0" smtClean="0"/>
                  <a:t>3) </a:t>
                </a:r>
                <a:r>
                  <a:rPr kumimoji="1" lang="ja-JP" altLang="en-US" sz="2000" dirty="0" smtClean="0"/>
                  <a:t>これを周期分だけ積分すると係数が得られる</a:t>
                </a:r>
                <a:endParaRPr kumimoji="1" lang="en-US" altLang="ja-JP" sz="2000" dirty="0" smtClean="0"/>
              </a:p>
              <a:p>
                <a:pPr marL="0" indent="0">
                  <a:lnSpc>
                    <a:spcPct val="100000"/>
                  </a:lnSpc>
                  <a:spcBef>
                    <a:spcPts val="1200"/>
                  </a:spcBef>
                  <a:buNone/>
                </a:pPr>
                <a:r>
                  <a:rPr lang="ja-JP" altLang="en-US" sz="2000" dirty="0" smtClean="0"/>
                  <a:t>　　</a:t>
                </a:r>
                <a14:m>
                  <m:oMath xmlns:m="http://schemas.openxmlformats.org/officeDocument/2006/math">
                    <m:r>
                      <a:rPr lang="ja-JP" altLang="en-US" sz="2000" i="1" dirty="0">
                        <a:latin typeface="Cambria Math" panose="02040503050406030204" pitchFamily="18" charset="0"/>
                      </a:rPr>
                      <m:t>係数</m:t>
                    </m:r>
                    <m:r>
                      <a:rPr lang="en-US" altLang="ja-JP" sz="2000" b="0" i="1" dirty="0" smtClean="0">
                        <a:latin typeface="Cambria Math" panose="02040503050406030204" pitchFamily="18" charset="0"/>
                      </a:rPr>
                      <m:t>= </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nary>
                      <m:naryPr>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b>
                      <m:sup>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p>
                      <m:e>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𝑡</m:t>
                            </m:r>
                            <m:r>
                              <a:rPr lang="en-US" altLang="ja-JP" sz="2000" i="1">
                                <a:latin typeface="Cambria Math" panose="02040503050406030204" pitchFamily="18" charset="0"/>
                              </a:rPr>
                              <m:t> </m:t>
                            </m:r>
                            <m:r>
                              <a:rPr lang="en-US" altLang="ja-JP" sz="2000" i="1">
                                <a:latin typeface="Cambria Math" panose="02040503050406030204" pitchFamily="18" charset="0"/>
                              </a:rPr>
                              <m:t>𝑑𝑡</m:t>
                            </m:r>
                          </m:e>
                        </m:func>
                      </m:e>
                    </m:nary>
                  </m:oMath>
                </a14:m>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262079"/>
                <a:ext cx="9715501" cy="5164121"/>
              </a:xfrm>
              <a:blipFill rotWithShape="0">
                <a:blip r:embed="rId2"/>
                <a:stretch>
                  <a:fillRect l="-816" t="-945"/>
                </a:stretch>
              </a:blipFill>
            </p:spPr>
            <p:txBody>
              <a:bodyPr/>
              <a:lstStyle/>
              <a:p>
                <a:r>
                  <a:rPr lang="ja-JP" altLang="en-US">
                    <a:noFill/>
                  </a:rPr>
                  <a:t> </a:t>
                </a:r>
              </a:p>
            </p:txBody>
          </p:sp>
        </mc:Fallback>
      </mc:AlternateContent>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13016" t="11413" r="10386" b="13908"/>
          <a:stretch/>
        </p:blipFill>
        <p:spPr>
          <a:xfrm>
            <a:off x="7371080" y="2921001"/>
            <a:ext cx="4290060" cy="3136900"/>
          </a:xfrm>
          <a:prstGeom prst="rect">
            <a:avLst/>
          </a:prstGeom>
        </p:spPr>
      </p:pic>
      <p:grpSp>
        <p:nvGrpSpPr>
          <p:cNvPr id="5" name="グループ化 4"/>
          <p:cNvGrpSpPr/>
          <p:nvPr/>
        </p:nvGrpSpPr>
        <p:grpSpPr>
          <a:xfrm>
            <a:off x="6768956" y="2820910"/>
            <a:ext cx="5191269" cy="3402090"/>
            <a:chOff x="-4419743" y="2998710"/>
            <a:chExt cx="4062519" cy="2732926"/>
          </a:xfrm>
        </p:grpSpPr>
        <p:cxnSp>
          <p:nvCxnSpPr>
            <p:cNvPr id="6" name="直線矢印コネクタ 5"/>
            <p:cNvCxnSpPr/>
            <p:nvPr/>
          </p:nvCxnSpPr>
          <p:spPr>
            <a:xfrm flipV="1">
              <a:off x="-3964484"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574276"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4419743" y="4380358"/>
              <a:ext cx="4062519"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2266551" y="29987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コンテンツ プレースホルダー 2"/>
              <p:cNvSpPr txBox="1">
                <a:spLocks/>
              </p:cNvSpPr>
              <p:nvPr/>
            </p:nvSpPr>
            <p:spPr>
              <a:xfrm>
                <a:off x="6832558" y="45979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10" name="コンテンツ プレースホルダー 2"/>
              <p:cNvSpPr txBox="1">
                <a:spLocks noRot="1" noChangeAspect="1" noMove="1" noResize="1" noEditPoints="1" noAdjustHandles="1" noChangeArrowheads="1" noChangeShapeType="1" noTextEdit="1"/>
              </p:cNvSpPr>
              <p:nvPr/>
            </p:nvSpPr>
            <p:spPr>
              <a:xfrm>
                <a:off x="6832558" y="4597943"/>
                <a:ext cx="958064" cy="446343"/>
              </a:xfrm>
              <a:prstGeom prst="rect">
                <a:avLst/>
              </a:prstGeom>
              <a:blipFill rotWithShape="0">
                <a:blip r:embed="rId4"/>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8871621" y="2691396"/>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8871621" y="2691396"/>
                <a:ext cx="958064" cy="446343"/>
              </a:xfrm>
              <a:prstGeom prst="rect">
                <a:avLst/>
              </a:prstGeom>
              <a:blipFill rotWithShape="0">
                <a:blip r:embed="rId5"/>
                <a:stretch>
                  <a:fillRect b="-27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11435201" y="4520778"/>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11435201" y="4520778"/>
                <a:ext cx="958064" cy="446343"/>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11098153" y="4581105"/>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11098153" y="4581105"/>
                <a:ext cx="958064" cy="446343"/>
              </a:xfrm>
              <a:prstGeom prst="rect">
                <a:avLst/>
              </a:prstGeom>
              <a:blipFill rotWithShape="0">
                <a:blip r:embed="rId7"/>
                <a:stretch>
                  <a:fillRect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6955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3784600"/>
            <a:ext cx="11473211" cy="2774308"/>
          </a:xfrm>
        </p:spPr>
        <p:txBody>
          <a:bodyPr>
            <a:normAutofit/>
          </a:bodyPr>
          <a:lstStyle/>
          <a:p>
            <a:pPr marL="0" indent="0">
              <a:buNone/>
            </a:pPr>
            <a:r>
              <a:rPr lang="ja-JP" altLang="en-US" dirty="0" smtClean="0"/>
              <a:t>ということを次のスライド</a:t>
            </a:r>
            <a:r>
              <a:rPr lang="en-US" altLang="ja-JP" dirty="0" smtClean="0"/>
              <a:t>2</a:t>
            </a:r>
            <a:r>
              <a:rPr lang="ja-JP" altLang="en-US" dirty="0" smtClean="0"/>
              <a:t>枚で説明しようとしたのですが、ちょっと（だいぶ</a:t>
            </a:r>
            <a:r>
              <a:rPr lang="en-US" altLang="ja-JP" dirty="0"/>
              <a:t>?</a:t>
            </a:r>
            <a:r>
              <a:rPr lang="ja-JP" altLang="en-US" dirty="0" smtClean="0"/>
              <a:t>）無理がありました</a:t>
            </a:r>
            <a:r>
              <a:rPr lang="en-US" altLang="ja-JP" dirty="0" smtClean="0"/>
              <a:t>…</a:t>
            </a:r>
          </a:p>
          <a:p>
            <a:pPr marL="0" indent="0">
              <a:buNone/>
            </a:pPr>
            <a:r>
              <a:rPr lang="en-US" altLang="ja-JP" dirty="0" smtClean="0"/>
              <a:t>LSM</a:t>
            </a:r>
            <a:r>
              <a:rPr lang="ja-JP" altLang="en-US" dirty="0" smtClean="0"/>
              <a:t>経由でコメントをくれた方ありがとうございました．</a:t>
            </a:r>
            <a:endParaRPr lang="en-US" altLang="ja-JP" dirty="0" smtClean="0"/>
          </a:p>
          <a:p>
            <a:pPr marL="0" indent="0">
              <a:buNone/>
            </a:pPr>
            <a:r>
              <a:rPr lang="ja-JP" altLang="en-US" dirty="0" smtClean="0"/>
              <a:t>ここまで</a:t>
            </a:r>
            <a:r>
              <a:rPr lang="ja-JP" altLang="en-US" dirty="0"/>
              <a:t>分</a:t>
            </a:r>
            <a:r>
              <a:rPr lang="ja-JP" altLang="en-US" dirty="0" smtClean="0"/>
              <a:t>かっているとその先の議論は難しくないので先週の資料を復習して置いてください．</a:t>
            </a:r>
            <a:endParaRPr lang="en-US" altLang="ja-JP" dirty="0"/>
          </a:p>
          <a:p>
            <a:pPr marL="0" indent="0">
              <a:buNone/>
            </a:pPr>
            <a:endParaRPr lang="en-US" altLang="ja-JP" dirty="0" smtClean="0"/>
          </a:p>
        </p:txBody>
      </p:sp>
    </p:spTree>
    <p:extLst>
      <p:ext uri="{BB962C8B-B14F-4D97-AF65-F5344CB8AC3E}">
        <p14:creationId xmlns:p14="http://schemas.microsoft.com/office/powerpoint/2010/main" val="1203926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フーリエ級数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198579"/>
                <a:ext cx="4991101" cy="2205021"/>
              </a:xfrm>
            </p:spPr>
            <p:txBody>
              <a:bodyPr>
                <a:normAutofit/>
              </a:bodyPr>
              <a:lstStyle/>
              <a:p>
                <a:pPr marL="0" indent="0">
                  <a:lnSpc>
                    <a:spcPct val="150000"/>
                  </a:lnSpc>
                  <a:buNone/>
                </a:pPr>
                <a:r>
                  <a:rPr kumimoji="1" lang="ja-JP" altLang="en-US" sz="2400" dirty="0" smtClean="0"/>
                  <a:t>区間</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e>
                    </m:d>
                  </m:oMath>
                </a14:m>
                <a:r>
                  <a:rPr kumimoji="1" lang="ja-JP" altLang="en-US" sz="2400" dirty="0" smtClean="0"/>
                  <a:t>上の連続関数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a14:m>
                <a:r>
                  <a:rPr kumimoji="1" lang="ja-JP" altLang="en-US" sz="2400" dirty="0" smtClean="0"/>
                  <a:t>は</a:t>
                </a:r>
                <a:r>
                  <a:rPr lang="ja-JP" altLang="en-US" sz="2400" dirty="0" smtClean="0"/>
                  <a:t>、フーリエ級数で表現できる．</a:t>
                </a:r>
                <a:endParaRPr kumimoji="1"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198579"/>
                <a:ext cx="4991101" cy="2205021"/>
              </a:xfrm>
              <a:blipFill rotWithShape="0">
                <a:blip r:embed="rId3"/>
                <a:stretch>
                  <a:fillRect l="-18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457199" y="3038621"/>
                <a:ext cx="5018618" cy="3678443"/>
              </a:xfrm>
              <a:prstGeom prst="rect">
                <a:avLst/>
              </a:prstGeom>
              <a:solidFill>
                <a:schemeClr val="accent4">
                  <a:lumMod val="20000"/>
                  <a:lumOff val="80000"/>
                </a:schemeClr>
              </a:solidFill>
            </p:spPr>
            <p:txBody>
              <a:bodyPr wrap="none" lIns="0" tIns="0" rIns="0" bIns="0" rtlCol="0">
                <a:spAutoFit/>
              </a:bodyPr>
              <a:lstStyle/>
              <a:p>
                <a:pPr>
                  <a:spcBef>
                    <a:spcPts val="1200"/>
                  </a:spcBef>
                  <a:spcAft>
                    <a:spcPts val="1200"/>
                  </a:spcAft>
                </a:pPr>
                <a14:m>
                  <m:oMathPara xmlns:m="http://schemas.openxmlformats.org/officeDocument/2006/math">
                    <m:oMathParaPr>
                      <m:jc m:val="centerGroup"/>
                    </m:oMathParaPr>
                    <m:oMath xmlns:m="http://schemas.openxmlformats.org/officeDocument/2006/math">
                      <m:r>
                        <a:rPr kumimoji="1" lang="pt-BR" altLang="ja-JP" sz="2000" i="1" smtClean="0">
                          <a:latin typeface="Cambria Math" panose="02040503050406030204" pitchFamily="18" charset="0"/>
                        </a:rPr>
                        <m:t>𝑓</m:t>
                      </m:r>
                      <m:d>
                        <m:dPr>
                          <m:ctrlPr>
                            <a:rPr kumimoji="1" lang="pt-BR"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pt-BR" altLang="ja-JP" sz="200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
                            <m:sSubPr>
                              <m:ctrlPr>
                                <a:rPr kumimoji="1" lang="pt-BR" altLang="ja-JP" sz="2000" i="1" smtClean="0">
                                  <a:latin typeface="Cambria Math" panose="02040503050406030204" pitchFamily="18" charset="0"/>
                                </a:rPr>
                              </m:ctrlPr>
                            </m:sSubPr>
                            <m:e>
                              <m:r>
                                <a:rPr kumimoji="1" lang="pt-BR" altLang="ja-JP" sz="2000" i="1" smtClean="0">
                                  <a:latin typeface="Cambria Math" panose="02040503050406030204" pitchFamily="18" charset="0"/>
                                </a:rPr>
                                <m:t>𝑎</m:t>
                              </m:r>
                            </m:e>
                            <m:sub>
                              <m:r>
                                <a:rPr kumimoji="1" lang="pt-BR" altLang="ja-JP" sz="2000" i="1" smtClean="0">
                                  <a:latin typeface="Cambria Math" panose="02040503050406030204" pitchFamily="18" charset="0"/>
                                </a:rPr>
                                <m:t>0</m:t>
                              </m:r>
                            </m:sub>
                          </m:sSub>
                        </m:num>
                        <m:den>
                          <m:r>
                            <a:rPr kumimoji="1" lang="en-US" altLang="ja-JP" sz="2000" b="0" i="1" smtClean="0">
                              <a:latin typeface="Cambria Math" panose="02040503050406030204" pitchFamily="18" charset="0"/>
                            </a:rPr>
                            <m:t>2</m:t>
                          </m:r>
                        </m:den>
                      </m:f>
                      <m:r>
                        <a:rPr kumimoji="1" lang="pt-BR" altLang="ja-JP" sz="2000" i="1" smtClean="0">
                          <a:latin typeface="Cambria Math" panose="02040503050406030204" pitchFamily="18" charset="0"/>
                        </a:rPr>
                        <m:t>+</m:t>
                      </m:r>
                      <m:nary>
                        <m:naryPr>
                          <m:chr m:val="∑"/>
                          <m:ctrlPr>
                            <a:rPr kumimoji="1" lang="pt-BR" altLang="ja-JP" sz="2000" i="1" smtClean="0">
                              <a:latin typeface="Cambria Math" panose="02040503050406030204" pitchFamily="18" charset="0"/>
                            </a:rPr>
                          </m:ctrlPr>
                        </m:naryPr>
                        <m:sub>
                          <m:r>
                            <a:rPr kumimoji="1" lang="en-US" altLang="ja-JP" sz="2000" b="0" i="1" smtClean="0">
                              <a:latin typeface="Cambria Math" panose="02040503050406030204" pitchFamily="18" charset="0"/>
                            </a:rPr>
                            <m:t>𝑘</m:t>
                          </m:r>
                          <m:r>
                            <a:rPr kumimoji="1" lang="pt-BR" altLang="ja-JP" sz="2000" i="1" smtClean="0">
                              <a:latin typeface="Cambria Math" panose="02040503050406030204" pitchFamily="18" charset="0"/>
                            </a:rPr>
                            <m:t>=1</m:t>
                          </m:r>
                        </m:sub>
                        <m:sup>
                          <m:r>
                            <a:rPr kumimoji="1" lang="pt-BR" altLang="ja-JP" sz="2000" i="1" smtClean="0">
                              <a:latin typeface="Cambria Math" panose="02040503050406030204" pitchFamily="18" charset="0"/>
                            </a:rPr>
                            <m:t>∞</m:t>
                          </m:r>
                        </m:sup>
                        <m:e>
                          <m:d>
                            <m:dPr>
                              <m:ctrlPr>
                                <a:rPr kumimoji="1" lang="pt-BR" altLang="ja-JP" sz="2000" i="1" smtClean="0">
                                  <a:latin typeface="Cambria Math" panose="02040503050406030204" pitchFamily="18" charset="0"/>
                                </a:rPr>
                              </m:ctrlPr>
                            </m:dPr>
                            <m:e>
                              <m:sSub>
                                <m:sSubPr>
                                  <m:ctrlPr>
                                    <a:rPr kumimoji="1" lang="pt-BR" altLang="ja-JP" sz="2000" i="1" smtClean="0">
                                      <a:latin typeface="Cambria Math" panose="02040503050406030204" pitchFamily="18" charset="0"/>
                                    </a:rPr>
                                  </m:ctrlPr>
                                </m:sSubPr>
                                <m:e>
                                  <m:r>
                                    <a:rPr kumimoji="1" lang="pt-BR" altLang="ja-JP" sz="2000" i="1" smtClean="0">
                                      <a:latin typeface="Cambria Math" panose="02040503050406030204" pitchFamily="18" charset="0"/>
                                    </a:rPr>
                                    <m:t>𝑎</m:t>
                                  </m:r>
                                </m:e>
                                <m:sub>
                                  <m:r>
                                    <a:rPr kumimoji="1" lang="en-US" altLang="ja-JP" sz="2000" b="0" i="1" smtClean="0">
                                      <a:latin typeface="Cambria Math" panose="02040503050406030204" pitchFamily="18" charset="0"/>
                                    </a:rPr>
                                    <m:t>𝑘</m:t>
                                  </m:r>
                                </m:sub>
                              </m:sSub>
                              <m:func>
                                <m:funcPr>
                                  <m:ctrlPr>
                                    <a:rPr kumimoji="1" lang="pt-BR" altLang="ja-JP" sz="2000" i="1" smtClean="0">
                                      <a:latin typeface="Cambria Math" panose="02040503050406030204" pitchFamily="18" charset="0"/>
                                    </a:rPr>
                                  </m:ctrlPr>
                                </m:funcPr>
                                <m:fName>
                                  <m:r>
                                    <m:rPr>
                                      <m:sty m:val="p"/>
                                    </m:rPr>
                                    <a:rPr kumimoji="1" lang="pt-BR" altLang="ja-JP" sz="2000" i="0" smtClean="0">
                                      <a:latin typeface="Cambria Math" panose="02040503050406030204" pitchFamily="18" charset="0"/>
                                    </a:rPr>
                                    <m:t>cos</m:t>
                                  </m:r>
                                </m:fName>
                                <m:e>
                                  <m:r>
                                    <a:rPr kumimoji="1" lang="en-US" altLang="ja-JP" sz="2000" b="0" i="1" smtClean="0">
                                      <a:latin typeface="Cambria Math" panose="02040503050406030204" pitchFamily="18" charset="0"/>
                                    </a:rPr>
                                    <m:t>𝑘</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𝜔</m:t>
                                      </m:r>
                                    </m:e>
                                    <m:sub>
                                      <m:r>
                                        <a:rPr kumimoji="1" lang="en-US" altLang="ja-JP" sz="2000" b="0" i="1" smtClean="0">
                                          <a:latin typeface="Cambria Math" panose="02040503050406030204" pitchFamily="18" charset="0"/>
                                        </a:rPr>
                                        <m:t>0</m:t>
                                      </m:r>
                                    </m:sub>
                                  </m:sSub>
                                  <m:r>
                                    <a:rPr kumimoji="1" lang="en-US" altLang="ja-JP" sz="2000" b="0" i="1" smtClean="0">
                                      <a:latin typeface="Cambria Math" panose="02040503050406030204" pitchFamily="18" charset="0"/>
                                    </a:rPr>
                                    <m:t>𝑡</m:t>
                                  </m:r>
                                </m:e>
                              </m:func>
                              <m:r>
                                <a:rPr kumimoji="1" lang="pt-BR" altLang="ja-JP" sz="2000" i="1" smtClean="0">
                                  <a:latin typeface="Cambria Math" panose="02040503050406030204" pitchFamily="18" charset="0"/>
                                </a:rPr>
                                <m:t>+</m:t>
                              </m:r>
                              <m:sSub>
                                <m:sSubPr>
                                  <m:ctrlPr>
                                    <a:rPr kumimoji="1" lang="pt-BR" altLang="ja-JP" sz="2000" i="1" smtClean="0">
                                      <a:latin typeface="Cambria Math" panose="02040503050406030204" pitchFamily="18" charset="0"/>
                                    </a:rPr>
                                  </m:ctrlPr>
                                </m:sSubPr>
                                <m:e>
                                  <m:r>
                                    <a:rPr kumimoji="1" lang="pt-BR" altLang="ja-JP" sz="2000" i="1" smtClean="0">
                                      <a:latin typeface="Cambria Math" panose="02040503050406030204" pitchFamily="18" charset="0"/>
                                    </a:rPr>
                                    <m:t>𝑏</m:t>
                                  </m:r>
                                </m:e>
                                <m:sub>
                                  <m:r>
                                    <a:rPr kumimoji="1" lang="en-US" altLang="ja-JP" sz="2000" b="0" i="1" smtClean="0">
                                      <a:latin typeface="Cambria Math" panose="02040503050406030204" pitchFamily="18" charset="0"/>
                                    </a:rPr>
                                    <m:t>𝑘</m:t>
                                  </m:r>
                                </m:sub>
                              </m:sSub>
                              <m:func>
                                <m:funcPr>
                                  <m:ctrlPr>
                                    <a:rPr kumimoji="1" lang="pt-BR" altLang="ja-JP" sz="2000" i="1" smtClean="0">
                                      <a:latin typeface="Cambria Math" panose="02040503050406030204" pitchFamily="18" charset="0"/>
                                    </a:rPr>
                                  </m:ctrlPr>
                                </m:funcPr>
                                <m:fName>
                                  <m:r>
                                    <m:rPr>
                                      <m:sty m:val="p"/>
                                    </m:rPr>
                                    <a:rPr kumimoji="1" lang="pt-BR" altLang="ja-JP" sz="2000" i="0" smtClean="0">
                                      <a:latin typeface="Cambria Math" panose="02040503050406030204" pitchFamily="18" charset="0"/>
                                    </a:rPr>
                                    <m:t>sin</m:t>
                                  </m:r>
                                </m:fName>
                                <m:e>
                                  <m:r>
                                    <a:rPr lang="en-US" altLang="ja-JP" sz="2000" i="1">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𝑡</m:t>
                                  </m:r>
                                </m:e>
                              </m:func>
                            </m:e>
                          </m:d>
                        </m:e>
                      </m:nary>
                    </m:oMath>
                  </m:oMathPara>
                </a14:m>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pt-BR" altLang="ja-JP" sz="2000" i="1">
                              <a:latin typeface="Cambria Math" panose="02040503050406030204" pitchFamily="18" charset="0"/>
                            </a:rPr>
                          </m:ctrlPr>
                        </m:sSubPr>
                        <m:e>
                          <m:r>
                            <a:rPr lang="pt-BR" altLang="ja-JP" sz="2000" i="1">
                              <a:latin typeface="Cambria Math" panose="02040503050406030204" pitchFamily="18" charset="0"/>
                            </a:rPr>
                            <m:t>𝑎</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r>
                            <a:rPr lang="en-US" altLang="ja-JP" sz="2000" b="0" i="1" smtClean="0">
                              <a:latin typeface="Cambria Math" panose="02040503050406030204" pitchFamily="18" charset="0"/>
                            </a:rPr>
                            <m:t>𝑇</m:t>
                          </m:r>
                        </m:den>
                      </m:f>
                      <m:nary>
                        <m:naryPr>
                          <m:ctrlPr>
                            <a:rPr lang="en-US" altLang="ja-JP" sz="2000" b="0" i="1" smtClean="0">
                              <a:latin typeface="Cambria Math" panose="02040503050406030204" pitchFamily="18" charset="0"/>
                            </a:rPr>
                          </m:ctrlPr>
                        </m:naryPr>
                        <m:sub>
                          <m:r>
                            <m:rPr>
                              <m:brk m:alnAt="23"/>
                            </m:rP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m:rPr>
                                  <m:brk m:alnAt="23"/>
                                </m:rPr>
                                <a:rPr lang="en-US" altLang="ja-JP" sz="2000" b="0" i="1" smtClean="0">
                                  <a:latin typeface="Cambria Math" panose="02040503050406030204" pitchFamily="18" charset="0"/>
                                </a:rPr>
                                <m:t>𝑇</m:t>
                              </m:r>
                            </m:num>
                            <m:den>
                              <m:r>
                                <m:rPr>
                                  <m:brk m:alnAt="23"/>
                                </m:rPr>
                                <a:rPr lang="en-US" altLang="ja-JP" sz="2000" b="0" i="1" smtClean="0">
                                  <a:latin typeface="Cambria Math" panose="02040503050406030204" pitchFamily="18" charset="0"/>
                                </a:rPr>
                                <m:t>2</m:t>
                              </m:r>
                            </m:den>
                          </m:f>
                        </m:sub>
                        <m:sup>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p>
                        <m:e>
                          <m:r>
                            <a:rPr lang="en-US" altLang="ja-JP" sz="2000" b="0" i="1" smtClean="0">
                              <a:latin typeface="Cambria Math" panose="02040503050406030204" pitchFamily="18" charset="0"/>
                            </a:rPr>
                            <m:t>𝑓</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𝑡</m:t>
                              </m:r>
                            </m:e>
                          </m:d>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cos</m:t>
                              </m:r>
                            </m:fName>
                            <m:e>
                              <m:r>
                                <a:rPr lang="en-US" altLang="ja-JP" sz="2000" b="0" i="1" smtClean="0">
                                  <a:latin typeface="Cambria Math" panose="02040503050406030204" pitchFamily="18" charset="0"/>
                                </a:rPr>
                                <m:t>𝑘</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𝜔</m:t>
                                  </m:r>
                                </m:e>
                                <m:sub>
                                  <m:r>
                                    <a:rPr lang="en-US" altLang="ja-JP" sz="2000" b="0" i="1" smtClean="0">
                                      <a:latin typeface="Cambria Math" panose="02040503050406030204" pitchFamily="18" charset="0"/>
                                    </a:rPr>
                                    <m:t>0</m:t>
                                  </m:r>
                                </m:sub>
                              </m:sSub>
                            </m:e>
                          </m:func>
                          <m:r>
                            <a:rPr lang="en-US" altLang="ja-JP" sz="2000" i="1">
                              <a:latin typeface="Cambria Math" panose="02040503050406030204" pitchFamily="18" charset="0"/>
                            </a:rPr>
                            <m:t>𝑡</m:t>
                          </m:r>
                          <m:r>
                            <a:rPr lang="en-US" altLang="ja-JP" sz="2000" i="1">
                              <a:latin typeface="Cambria Math" panose="02040503050406030204" pitchFamily="18" charset="0"/>
                            </a:rPr>
                            <m:t> </m:t>
                          </m:r>
                          <m:r>
                            <a:rPr lang="en-US" altLang="ja-JP" sz="2000" i="1">
                              <a:latin typeface="Cambria Math" panose="02040503050406030204" pitchFamily="18" charset="0"/>
                            </a:rPr>
                            <m:t>𝑑𝑡</m:t>
                          </m:r>
                        </m:e>
                      </m:nary>
                      <m:r>
                        <a:rPr lang="en-US" altLang="ja-JP" sz="2000" b="0" i="1" smtClean="0">
                          <a:latin typeface="Cambria Math" panose="02040503050406030204" pitchFamily="18" charset="0"/>
                        </a:rPr>
                        <m:t>                          </m:t>
                      </m:r>
                    </m:oMath>
                  </m:oMathPara>
                </a14:m>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pt-BR" altLang="ja-JP" sz="2000"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nary>
                        <m:naryPr>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b>
                        <m:sup>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p>
                        <m:e>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i="1">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𝑑𝑡</m:t>
                              </m:r>
                            </m:e>
                          </m:func>
                        </m:e>
                      </m:nary>
                      <m:r>
                        <a:rPr lang="en-US" altLang="ja-JP" sz="2000" b="0" i="1" smtClean="0">
                          <a:latin typeface="Cambria Math" panose="02040503050406030204" pitchFamily="18" charset="0"/>
                        </a:rPr>
                        <m:t>                         </m:t>
                      </m:r>
                    </m:oMath>
                  </m:oMathPara>
                </a14:m>
                <a:endParaRPr lang="en-US" altLang="ja-JP" sz="20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spcAft>
                    <a:spcPts val="1200"/>
                  </a:spcAft>
                </a:pPr>
                <a:r>
                  <a:rPr lang="en-US" altLang="ja-JP" sz="2000" b="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𝜋</m:t>
                        </m:r>
                      </m:num>
                      <m:den>
                        <m:r>
                          <a:rPr lang="en-US" altLang="ja-JP" sz="2000" b="0" i="1" smtClean="0">
                            <a:latin typeface="Cambria Math" panose="02040503050406030204" pitchFamily="18" charset="0"/>
                          </a:rPr>
                          <m:t>𝑇</m:t>
                        </m:r>
                      </m:den>
                    </m:f>
                  </m:oMath>
                </a14:m>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基本周波数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57199" y="3038621"/>
                <a:ext cx="5018618" cy="3678443"/>
              </a:xfrm>
              <a:prstGeom prst="rect">
                <a:avLst/>
              </a:prstGeom>
              <a:blipFill rotWithShape="0">
                <a:blip r:embed="rId4"/>
                <a:stretch>
                  <a:fillRect b="-2152"/>
                </a:stretch>
              </a:blipFill>
            </p:spPr>
            <p:txBody>
              <a:bodyPr/>
              <a:lstStyle/>
              <a:p>
                <a:r>
                  <a:rPr lang="ja-JP" altLang="en-US">
                    <a:noFill/>
                  </a:rPr>
                  <a:t> </a:t>
                </a:r>
              </a:p>
            </p:txBody>
          </p:sp>
        </mc:Fallback>
      </mc:AlternateContent>
      <p:cxnSp>
        <p:nvCxnSpPr>
          <p:cNvPr id="12" name="直線矢印コネクタ 11"/>
          <p:cNvCxnSpPr/>
          <p:nvPr/>
        </p:nvCxnSpPr>
        <p:spPr>
          <a:xfrm>
            <a:off x="6332666" y="1669730"/>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1713177"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9371841" y="17648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7030504"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p:cNvSpPr/>
              <p:nvPr/>
            </p:nvSpPr>
            <p:spPr>
              <a:xfrm>
                <a:off x="6463795" y="1694746"/>
                <a:ext cx="59208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6463795" y="1694746"/>
                <a:ext cx="592085" cy="609077"/>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11416795" y="1694746"/>
                <a:ext cx="380489"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11416795" y="1694746"/>
                <a:ext cx="380489" cy="609077"/>
              </a:xfrm>
              <a:prstGeom prst="rect">
                <a:avLst/>
              </a:prstGeom>
              <a:blipFill rotWithShape="0">
                <a:blip r:embed="rId6"/>
                <a:stretch>
                  <a:fillRect/>
                </a:stretch>
              </a:blipFill>
            </p:spPr>
            <p:txBody>
              <a:bodyPr/>
              <a:lstStyle/>
              <a:p>
                <a:r>
                  <a:rPr lang="ja-JP" altLang="en-US">
                    <a:noFill/>
                  </a:rPr>
                  <a:t> </a:t>
                </a:r>
              </a:p>
            </p:txBody>
          </p:sp>
        </mc:Fallback>
      </mc:AlternateContent>
      <p:sp>
        <p:nvSpPr>
          <p:cNvPr id="22" name="フリーフォーム 21"/>
          <p:cNvSpPr/>
          <p:nvPr/>
        </p:nvSpPr>
        <p:spPr>
          <a:xfrm>
            <a:off x="7058627" y="397037"/>
            <a:ext cx="4644572" cy="1506007"/>
          </a:xfrm>
          <a:custGeom>
            <a:avLst/>
            <a:gdLst>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644572 w 4789715"/>
              <a:gd name="connsiteY12" fmla="*/ 119019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9715" h="1980179">
                <a:moveTo>
                  <a:pt x="0" y="1422422"/>
                </a:moveTo>
                <a:cubicBezTo>
                  <a:pt x="68943" y="1280907"/>
                  <a:pt x="137886" y="1139393"/>
                  <a:pt x="217715" y="1117622"/>
                </a:cubicBezTo>
                <a:cubicBezTo>
                  <a:pt x="297544" y="1095851"/>
                  <a:pt x="377372" y="1315984"/>
                  <a:pt x="478972" y="1291794"/>
                </a:cubicBezTo>
                <a:cubicBezTo>
                  <a:pt x="580572" y="1267604"/>
                  <a:pt x="677334" y="1187775"/>
                  <a:pt x="827315" y="972480"/>
                </a:cubicBezTo>
                <a:cubicBezTo>
                  <a:pt x="977296" y="757185"/>
                  <a:pt x="1240972" y="4860"/>
                  <a:pt x="1378858" y="22"/>
                </a:cubicBezTo>
                <a:cubicBezTo>
                  <a:pt x="1516744" y="-4816"/>
                  <a:pt x="1555448" y="783794"/>
                  <a:pt x="1654629" y="943451"/>
                </a:cubicBezTo>
                <a:cubicBezTo>
                  <a:pt x="1753810" y="1103108"/>
                  <a:pt x="1836057" y="788632"/>
                  <a:pt x="1973943" y="957965"/>
                </a:cubicBezTo>
                <a:cubicBezTo>
                  <a:pt x="2111829" y="1127298"/>
                  <a:pt x="2320515" y="1850735"/>
                  <a:pt x="2481943" y="1959451"/>
                </a:cubicBezTo>
                <a:cubicBezTo>
                  <a:pt x="2643371" y="2068167"/>
                  <a:pt x="2831238" y="1719116"/>
                  <a:pt x="2942514" y="1610259"/>
                </a:cubicBezTo>
                <a:cubicBezTo>
                  <a:pt x="3053790" y="1501402"/>
                  <a:pt x="3032838" y="1255367"/>
                  <a:pt x="3149600" y="1306308"/>
                </a:cubicBezTo>
                <a:cubicBezTo>
                  <a:pt x="3266362" y="1357249"/>
                  <a:pt x="3488267" y="1896556"/>
                  <a:pt x="3643086" y="1915908"/>
                </a:cubicBezTo>
                <a:cubicBezTo>
                  <a:pt x="3797905" y="1935260"/>
                  <a:pt x="3946998" y="1532938"/>
                  <a:pt x="4078515" y="1422422"/>
                </a:cubicBezTo>
                <a:cubicBezTo>
                  <a:pt x="4210032" y="1311906"/>
                  <a:pt x="4305162" y="1254667"/>
                  <a:pt x="4432189" y="1252814"/>
                </a:cubicBezTo>
                <a:cubicBezTo>
                  <a:pt x="4559216" y="1250961"/>
                  <a:pt x="4776410" y="1365574"/>
                  <a:pt x="4789715" y="1524022"/>
                </a:cubicBezTo>
              </a:path>
            </a:pathLst>
          </a:custGeom>
          <a:noFill/>
          <a:ln w="317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4226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フーリエ級数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198579"/>
                <a:ext cx="4838701" cy="2205021"/>
              </a:xfrm>
            </p:spPr>
            <p:txBody>
              <a:bodyPr>
                <a:normAutofit/>
              </a:bodyPr>
              <a:lstStyle/>
              <a:p>
                <a:pPr marL="0" indent="0">
                  <a:lnSpc>
                    <a:spcPct val="150000"/>
                  </a:lnSpc>
                  <a:buNone/>
                </a:pPr>
                <a:r>
                  <a:rPr kumimoji="1" lang="ja-JP" altLang="en-US" sz="2400" dirty="0" smtClean="0"/>
                  <a:t>区間</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e>
                    </m:d>
                  </m:oMath>
                </a14:m>
                <a:r>
                  <a:rPr kumimoji="1" lang="ja-JP" altLang="en-US" sz="2400" dirty="0" smtClean="0"/>
                  <a:t>上の連続関数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a14:m>
                <a:r>
                  <a:rPr kumimoji="1" lang="ja-JP" altLang="en-US" sz="2400" dirty="0" smtClean="0"/>
                  <a:t>は</a:t>
                </a:r>
                <a:r>
                  <a:rPr lang="ja-JP" altLang="en-US" sz="2400" dirty="0" smtClean="0"/>
                  <a:t>、フーリエ級数</a:t>
                </a:r>
                <a:r>
                  <a:rPr lang="ja-JP" altLang="en-US" sz="2400" dirty="0"/>
                  <a:t>で表現</a:t>
                </a:r>
                <a:r>
                  <a:rPr lang="ja-JP" altLang="en-US" sz="2400" dirty="0" smtClean="0"/>
                  <a:t>できる．</a:t>
                </a:r>
                <a:endParaRPr kumimoji="1"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198579"/>
                <a:ext cx="4838701" cy="2205021"/>
              </a:xfrm>
              <a:blipFill rotWithShape="0">
                <a:blip r:embed="rId3"/>
                <a:stretch>
                  <a:fillRect l="-1889" r="-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45766" y="2749498"/>
                <a:ext cx="3839608" cy="3646319"/>
              </a:xfrm>
              <a:prstGeom prst="rect">
                <a:avLst/>
              </a:prstGeom>
              <a:solidFill>
                <a:schemeClr val="accent4">
                  <a:lumMod val="20000"/>
                  <a:lumOff val="80000"/>
                </a:schemeClr>
              </a:solidFill>
            </p:spPr>
            <p:txBody>
              <a:bodyPr wrap="square" lIns="0" tIns="0" rIns="108000" bIns="0" rtlCol="0">
                <a:spAutoFit/>
              </a:bodyPr>
              <a:lstStyle/>
              <a:p>
                <a:pPr>
                  <a:spcBef>
                    <a:spcPts val="1800"/>
                  </a:spcBef>
                  <a:spcAft>
                    <a:spcPts val="1200"/>
                  </a:spcAft>
                </a:pPr>
                <a14:m>
                  <m:oMath xmlns:m="http://schemas.openxmlformats.org/officeDocument/2006/math">
                    <m:r>
                      <a:rPr kumimoji="1" lang="pt-BR" altLang="ja-JP" sz="2400" i="1" smtClean="0">
                        <a:latin typeface="Cambria Math" panose="02040503050406030204" pitchFamily="18" charset="0"/>
                      </a:rPr>
                      <m:t>𝑓</m:t>
                    </m:r>
                    <m:d>
                      <m:dPr>
                        <m:ctrlPr>
                          <a:rPr kumimoji="1" lang="pt-BR"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pt-BR"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pt-BR" altLang="ja-JP" sz="2400" i="1" smtClean="0">
                                <a:latin typeface="Cambria Math" panose="02040503050406030204" pitchFamily="18" charset="0"/>
                              </a:rPr>
                            </m:ctrlPr>
                          </m:sSubPr>
                          <m:e>
                            <m:r>
                              <a:rPr kumimoji="1" lang="pt-BR" altLang="ja-JP" sz="2400" i="1" smtClean="0">
                                <a:latin typeface="Cambria Math" panose="02040503050406030204" pitchFamily="18" charset="0"/>
                              </a:rPr>
                              <m:t>𝑎</m:t>
                            </m:r>
                          </m:e>
                          <m:sub>
                            <m:r>
                              <a:rPr kumimoji="1" lang="pt-BR" altLang="ja-JP" sz="2400" i="1" smtClean="0">
                                <a:latin typeface="Cambria Math" panose="02040503050406030204" pitchFamily="18" charset="0"/>
                              </a:rPr>
                              <m:t>0</m:t>
                            </m:r>
                          </m:sub>
                        </m:sSub>
                      </m:num>
                      <m:den>
                        <m:r>
                          <a:rPr kumimoji="1" lang="en-US" altLang="ja-JP" sz="2400" b="0" i="1" smtClean="0">
                            <a:latin typeface="Cambria Math" panose="02040503050406030204" pitchFamily="18" charset="0"/>
                          </a:rPr>
                          <m:t>2</m:t>
                        </m:r>
                      </m:den>
                    </m:f>
                  </m:oMath>
                </a14:m>
                <a:r>
                  <a:rPr kumimoji="1" lang="en-US" altLang="ja-JP" sz="2400" b="0" i="1" dirty="0" smtClean="0">
                    <a:latin typeface="Cambria Math" panose="02040503050406030204" pitchFamily="18" charset="0"/>
                  </a:rPr>
                  <a:t> </a:t>
                </a:r>
              </a:p>
              <a:p>
                <a:pPr algn="r">
                  <a:spcBef>
                    <a:spcPts val="1800"/>
                  </a:spcBef>
                  <a:spcAft>
                    <a:spcPts val="1200"/>
                  </a:spcAft>
                </a:pPr>
                <a14:m>
                  <m:oMath xmlns:m="http://schemas.openxmlformats.org/officeDocument/2006/math">
                    <m:r>
                      <a:rPr kumimoji="1" lang="pt-BR" altLang="ja-JP" sz="2400" i="1" smtClean="0">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𝑎</m:t>
                        </m:r>
                      </m:e>
                      <m:sub>
                        <m:r>
                          <a:rPr lang="en-US" altLang="ja-JP" sz="2400" b="0" i="1" smtClean="0">
                            <a:latin typeface="Cambria Math" panose="02040503050406030204" pitchFamily="18" charset="0"/>
                          </a:rPr>
                          <m:t>1</m:t>
                        </m:r>
                      </m:sub>
                    </m:sSub>
                    <m:func>
                      <m:funcPr>
                        <m:ctrlPr>
                          <a:rPr lang="pt-BR" altLang="ja-JP" sz="2400" i="1">
                            <a:latin typeface="Cambria Math" panose="02040503050406030204" pitchFamily="18" charset="0"/>
                          </a:rPr>
                        </m:ctrlPr>
                      </m:funcPr>
                      <m:fName>
                        <m:r>
                          <m:rPr>
                            <m:sty m:val="p"/>
                          </m:rPr>
                          <a:rPr lang="pt-BR" altLang="ja-JP" sz="2400">
                            <a:latin typeface="Cambria Math" panose="02040503050406030204" pitchFamily="18" charset="0"/>
                          </a:rPr>
                          <m:t>cos</m:t>
                        </m:r>
                      </m:fName>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1</m:t>
                            </m:r>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𝑏</m:t>
                        </m:r>
                      </m:e>
                      <m:sub>
                        <m:r>
                          <a:rPr lang="en-US" altLang="ja-JP" sz="2400" b="0" i="1" smtClean="0">
                            <a:latin typeface="Cambria Math" panose="02040503050406030204" pitchFamily="18" charset="0"/>
                          </a:rPr>
                          <m:t>1</m:t>
                        </m:r>
                      </m:sub>
                    </m:sSub>
                    <m:func>
                      <m:funcPr>
                        <m:ctrlPr>
                          <a:rPr lang="pt-BR"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b="0" i="1" smtClean="0">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oMath>
                </a14:m>
                <a:r>
                  <a:rPr lang="en-US" altLang="ja-JP" sz="2400" dirty="0" smtClean="0"/>
                  <a:t> </a:t>
                </a:r>
              </a:p>
              <a:p>
                <a:pPr algn="r">
                  <a:spcBef>
                    <a:spcPts val="1800"/>
                  </a:spcBef>
                  <a:spcAft>
                    <a:spcPts val="1200"/>
                  </a:spcAft>
                </a:pPr>
                <a14:m>
                  <m:oMath xmlns:m="http://schemas.openxmlformats.org/officeDocument/2006/math">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𝑎</m:t>
                        </m:r>
                      </m:e>
                      <m:sub>
                        <m:r>
                          <a:rPr lang="en-US" altLang="ja-JP" sz="2400" b="0" i="1" smtClean="0">
                            <a:latin typeface="Cambria Math" panose="02040503050406030204" pitchFamily="18" charset="0"/>
                          </a:rPr>
                          <m:t>2</m:t>
                        </m:r>
                      </m:sub>
                    </m:sSub>
                    <m:func>
                      <m:funcPr>
                        <m:ctrlPr>
                          <a:rPr lang="pt-BR" altLang="ja-JP" sz="2400" i="1">
                            <a:latin typeface="Cambria Math" panose="02040503050406030204" pitchFamily="18" charset="0"/>
                          </a:rPr>
                        </m:ctrlPr>
                      </m:funcPr>
                      <m:fName>
                        <m:r>
                          <m:rPr>
                            <m:sty m:val="p"/>
                          </m:rPr>
                          <a:rPr lang="pt-BR" altLang="ja-JP" sz="2400">
                            <a:latin typeface="Cambria Math" panose="02040503050406030204" pitchFamily="18" charset="0"/>
                          </a:rPr>
                          <m:t>cos</m:t>
                        </m:r>
                      </m:fName>
                      <m:e>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𝑏</m:t>
                        </m:r>
                      </m:e>
                      <m:sub>
                        <m:r>
                          <a:rPr lang="en-US" altLang="ja-JP" sz="2400" b="0" i="1" smtClean="0">
                            <a:latin typeface="Cambria Math" panose="02040503050406030204" pitchFamily="18" charset="0"/>
                          </a:rPr>
                          <m:t>2</m:t>
                        </m:r>
                      </m:sub>
                    </m:sSub>
                    <m:func>
                      <m:funcPr>
                        <m:ctrlPr>
                          <a:rPr lang="pt-BR"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oMath>
                </a14:m>
                <a:r>
                  <a:rPr kumimoji="1" lang="ja-JP" altLang="en-US" sz="2400" dirty="0" smtClean="0"/>
                  <a:t> </a:t>
                </a:r>
                <a:endParaRPr lang="en-US" altLang="ja-JP" sz="2400" i="1" dirty="0" smtClean="0">
                  <a:latin typeface="Cambria Math" panose="02040503050406030204" pitchFamily="18" charset="0"/>
                </a:endParaRPr>
              </a:p>
              <a:p>
                <a:pPr algn="r">
                  <a:spcBef>
                    <a:spcPts val="1800"/>
                  </a:spcBef>
                  <a:spcAft>
                    <a:spcPts val="1200"/>
                  </a:spcAft>
                </a:pPr>
                <a14:m>
                  <m:oMath xmlns:m="http://schemas.openxmlformats.org/officeDocument/2006/math">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𝑎</m:t>
                        </m:r>
                      </m:e>
                      <m:sub>
                        <m:r>
                          <a:rPr lang="en-US" altLang="ja-JP" sz="2400" b="0" i="1" smtClean="0">
                            <a:latin typeface="Cambria Math" panose="02040503050406030204" pitchFamily="18" charset="0"/>
                          </a:rPr>
                          <m:t>3</m:t>
                        </m:r>
                      </m:sub>
                    </m:sSub>
                    <m:func>
                      <m:funcPr>
                        <m:ctrlPr>
                          <a:rPr lang="pt-BR" altLang="ja-JP" sz="2400" i="1">
                            <a:latin typeface="Cambria Math" panose="02040503050406030204" pitchFamily="18" charset="0"/>
                          </a:rPr>
                        </m:ctrlPr>
                      </m:funcPr>
                      <m:fName>
                        <m:r>
                          <m:rPr>
                            <m:sty m:val="p"/>
                          </m:rPr>
                          <a:rPr lang="pt-BR" altLang="ja-JP" sz="2400">
                            <a:latin typeface="Cambria Math" panose="02040503050406030204" pitchFamily="18" charset="0"/>
                          </a:rPr>
                          <m:t>cos</m:t>
                        </m:r>
                      </m:fName>
                      <m:e>
                        <m:r>
                          <a:rPr lang="en-US" altLang="ja-JP" sz="2400" b="0" i="1" smtClean="0">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𝑏</m:t>
                        </m:r>
                      </m:e>
                      <m:sub>
                        <m:r>
                          <a:rPr lang="en-US" altLang="ja-JP" sz="2400" b="0" i="1" smtClean="0">
                            <a:latin typeface="Cambria Math" panose="02040503050406030204" pitchFamily="18" charset="0"/>
                          </a:rPr>
                          <m:t>3</m:t>
                        </m:r>
                      </m:sub>
                    </m:sSub>
                    <m:func>
                      <m:funcPr>
                        <m:ctrlPr>
                          <a:rPr lang="pt-BR"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b="0" i="1" smtClean="0">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oMath>
                </a14:m>
                <a:r>
                  <a:rPr kumimoji="1" lang="en-US" altLang="ja-JP" sz="2400" dirty="0" smtClean="0"/>
                  <a:t> </a:t>
                </a:r>
              </a:p>
              <a:p>
                <a:pPr algn="r">
                  <a:spcBef>
                    <a:spcPts val="1800"/>
                  </a:spcBef>
                  <a:spcAft>
                    <a:spcPts val="1200"/>
                  </a:spcAft>
                </a:pPr>
                <a14:m>
                  <m:oMath xmlns:m="http://schemas.openxmlformats.org/officeDocument/2006/math">
                    <m:r>
                      <a:rPr lang="pt-BR" altLang="ja-JP" sz="2400" i="1">
                        <a:latin typeface="Cambria Math" panose="02040503050406030204" pitchFamily="18" charset="0"/>
                      </a:rPr>
                      <m:t>+</m:t>
                    </m:r>
                    <m:r>
                      <a:rPr lang="en-US" altLang="ja-JP" sz="2400" b="0" i="1" smtClean="0">
                        <a:latin typeface="Cambria Math" panose="02040503050406030204" pitchFamily="18" charset="0"/>
                      </a:rPr>
                      <m:t>⋯                                            </m:t>
                    </m:r>
                  </m:oMath>
                </a14:m>
                <a:r>
                  <a:rPr kumimoji="1" lang="ja-JP" altLang="en-US" sz="2400" dirty="0" smtClean="0"/>
                  <a:t> </a:t>
                </a:r>
                <a:endParaRPr kumimoji="1" lang="ja-JP" altLang="en-US" sz="24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45766" y="2749498"/>
                <a:ext cx="3839608" cy="3646319"/>
              </a:xfrm>
              <a:prstGeom prst="rect">
                <a:avLst/>
              </a:prstGeom>
              <a:blipFill rotWithShape="0">
                <a:blip r:embed="rId4"/>
                <a:stretch>
                  <a:fillRect l="-159"/>
                </a:stretch>
              </a:blipFill>
            </p:spPr>
            <p:txBody>
              <a:bodyPr/>
              <a:lstStyle/>
              <a:p>
                <a:r>
                  <a:rPr lang="ja-JP" altLang="en-US">
                    <a:noFill/>
                  </a:rPr>
                  <a:t> </a:t>
                </a:r>
              </a:p>
            </p:txBody>
          </p:sp>
        </mc:Fallback>
      </mc:AlternateContent>
      <p:cxnSp>
        <p:nvCxnSpPr>
          <p:cNvPr id="5" name="直線矢印コネクタ 4"/>
          <p:cNvCxnSpPr/>
          <p:nvPr/>
        </p:nvCxnSpPr>
        <p:spPr>
          <a:xfrm>
            <a:off x="6332666" y="1669730"/>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1713177"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371841" y="17648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7030504"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6463795" y="1694746"/>
                <a:ext cx="59208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6463795" y="1694746"/>
                <a:ext cx="592085" cy="609077"/>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11416795" y="1694746"/>
                <a:ext cx="380489"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1416795" y="1694746"/>
                <a:ext cx="380489" cy="609077"/>
              </a:xfrm>
              <a:prstGeom prst="rect">
                <a:avLst/>
              </a:prstGeom>
              <a:blipFill rotWithShape="0">
                <a:blip r:embed="rId6"/>
                <a:stretch>
                  <a:fillRect/>
                </a:stretch>
              </a:blipFill>
            </p:spPr>
            <p:txBody>
              <a:bodyPr/>
              <a:lstStyle/>
              <a:p>
                <a:r>
                  <a:rPr lang="ja-JP" altLang="en-US">
                    <a:noFill/>
                  </a:rPr>
                  <a:t> </a:t>
                </a:r>
              </a:p>
            </p:txBody>
          </p:sp>
        </mc:Fallback>
      </mc:AlternateContent>
      <p:sp>
        <p:nvSpPr>
          <p:cNvPr id="14" name="フリーフォーム 13"/>
          <p:cNvSpPr/>
          <p:nvPr/>
        </p:nvSpPr>
        <p:spPr>
          <a:xfrm>
            <a:off x="7058627" y="397037"/>
            <a:ext cx="4644572" cy="1506007"/>
          </a:xfrm>
          <a:custGeom>
            <a:avLst/>
            <a:gdLst>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644572 w 4789715"/>
              <a:gd name="connsiteY12" fmla="*/ 119019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9715" h="1980179">
                <a:moveTo>
                  <a:pt x="0" y="1422422"/>
                </a:moveTo>
                <a:cubicBezTo>
                  <a:pt x="68943" y="1280907"/>
                  <a:pt x="137886" y="1139393"/>
                  <a:pt x="217715" y="1117622"/>
                </a:cubicBezTo>
                <a:cubicBezTo>
                  <a:pt x="297544" y="1095851"/>
                  <a:pt x="377372" y="1315984"/>
                  <a:pt x="478972" y="1291794"/>
                </a:cubicBezTo>
                <a:cubicBezTo>
                  <a:pt x="580572" y="1267604"/>
                  <a:pt x="677334" y="1187775"/>
                  <a:pt x="827315" y="972480"/>
                </a:cubicBezTo>
                <a:cubicBezTo>
                  <a:pt x="977296" y="757185"/>
                  <a:pt x="1240972" y="4860"/>
                  <a:pt x="1378858" y="22"/>
                </a:cubicBezTo>
                <a:cubicBezTo>
                  <a:pt x="1516744" y="-4816"/>
                  <a:pt x="1555448" y="783794"/>
                  <a:pt x="1654629" y="943451"/>
                </a:cubicBezTo>
                <a:cubicBezTo>
                  <a:pt x="1753810" y="1103108"/>
                  <a:pt x="1836057" y="788632"/>
                  <a:pt x="1973943" y="957965"/>
                </a:cubicBezTo>
                <a:cubicBezTo>
                  <a:pt x="2111829" y="1127298"/>
                  <a:pt x="2320515" y="1850735"/>
                  <a:pt x="2481943" y="1959451"/>
                </a:cubicBezTo>
                <a:cubicBezTo>
                  <a:pt x="2643371" y="2068167"/>
                  <a:pt x="2831238" y="1719116"/>
                  <a:pt x="2942514" y="1610259"/>
                </a:cubicBezTo>
                <a:cubicBezTo>
                  <a:pt x="3053790" y="1501402"/>
                  <a:pt x="3032838" y="1255367"/>
                  <a:pt x="3149600" y="1306308"/>
                </a:cubicBezTo>
                <a:cubicBezTo>
                  <a:pt x="3266362" y="1357249"/>
                  <a:pt x="3488267" y="1896556"/>
                  <a:pt x="3643086" y="1915908"/>
                </a:cubicBezTo>
                <a:cubicBezTo>
                  <a:pt x="3797905" y="1935260"/>
                  <a:pt x="3946998" y="1532938"/>
                  <a:pt x="4078515" y="1422422"/>
                </a:cubicBezTo>
                <a:cubicBezTo>
                  <a:pt x="4210032" y="1311906"/>
                  <a:pt x="4305162" y="1254667"/>
                  <a:pt x="4432189" y="1252814"/>
                </a:cubicBezTo>
                <a:cubicBezTo>
                  <a:pt x="4559216" y="1250961"/>
                  <a:pt x="4776410" y="1365574"/>
                  <a:pt x="4789715" y="1524022"/>
                </a:cubicBezTo>
              </a:path>
            </a:pathLst>
          </a:custGeom>
          <a:noFill/>
          <a:ln w="317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p:cNvSpPr/>
              <p:nvPr/>
            </p:nvSpPr>
            <p:spPr>
              <a:xfrm>
                <a:off x="4952956" y="3948198"/>
                <a:ext cx="1338828" cy="1195712"/>
              </a:xfrm>
              <a:prstGeom prst="rect">
                <a:avLst/>
              </a:prstGeom>
            </p:spPr>
            <p:txBody>
              <a:bodyPr wrap="none">
                <a:spAutoFit/>
              </a:bodyPr>
              <a:lstStyle/>
              <a:p>
                <a:pPr>
                  <a:spcBef>
                    <a:spcPts val="1200"/>
                  </a:spcBef>
                  <a:spcAft>
                    <a:spcPts val="1200"/>
                  </a:spcAft>
                </a:pPr>
                <a:r>
                  <a:rPr lang="ja-JP" altLang="en-US" dirty="0" smtClean="0"/>
                  <a:t>基本</a:t>
                </a:r>
                <a14:m>
                  <m:oMath xmlns:m="http://schemas.openxmlformats.org/officeDocument/2006/math">
                    <m:r>
                      <a:rPr lang="ja-JP" altLang="en-US" i="1" smtClean="0">
                        <a:latin typeface="Cambria Math" panose="02040503050406030204" pitchFamily="18" charset="0"/>
                      </a:rPr>
                      <m:t>周波数</m:t>
                    </m:r>
                  </m:oMath>
                </a14:m>
                <a:endParaRPr lang="en-US" altLang="ja-JP" dirty="0" smtClean="0"/>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2</m:t>
                          </m:r>
                          <m:r>
                            <a:rPr lang="en-US" altLang="ja-JP" i="1">
                              <a:latin typeface="Cambria Math" panose="02040503050406030204" pitchFamily="18" charset="0"/>
                            </a:rPr>
                            <m:t>𝜋</m:t>
                          </m:r>
                        </m:num>
                        <m:den>
                          <m:r>
                            <a:rPr lang="en-US" altLang="ja-JP" i="1">
                              <a:latin typeface="Cambria Math" panose="02040503050406030204" pitchFamily="18" charset="0"/>
                            </a:rPr>
                            <m:t>𝑇</m:t>
                          </m:r>
                        </m:den>
                      </m:f>
                    </m:oMath>
                  </m:oMathPara>
                </a14:m>
                <a:endParaRPr lang="en-US" altLang="ja-JP"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952956" y="3948198"/>
                <a:ext cx="1338828" cy="1195712"/>
              </a:xfrm>
              <a:prstGeom prst="rect">
                <a:avLst/>
              </a:prstGeom>
              <a:blipFill rotWithShape="0">
                <a:blip r:embed="rId7"/>
                <a:stretch>
                  <a:fillRect l="-3636" t="-4592" r="-1364"/>
                </a:stretch>
              </a:blipFill>
            </p:spPr>
            <p:txBody>
              <a:bodyPr/>
              <a:lstStyle/>
              <a:p>
                <a:r>
                  <a:rPr lang="ja-JP" altLang="en-US">
                    <a:noFill/>
                  </a:rPr>
                  <a:t> </a:t>
                </a:r>
              </a:p>
            </p:txBody>
          </p:sp>
        </mc:Fallback>
      </mc:AlternateContent>
      <p:grpSp>
        <p:nvGrpSpPr>
          <p:cNvPr id="19" name="グループ化 18"/>
          <p:cNvGrpSpPr/>
          <p:nvPr/>
        </p:nvGrpSpPr>
        <p:grpSpPr>
          <a:xfrm>
            <a:off x="6331681" y="2633918"/>
            <a:ext cx="5732405" cy="1294935"/>
            <a:chOff x="6110268" y="2907040"/>
            <a:chExt cx="5732405" cy="2295140"/>
          </a:xfrm>
        </p:grpSpPr>
        <p:sp>
          <p:nvSpPr>
            <p:cNvPr id="13" name="フリーフォーム 12"/>
            <p:cNvSpPr/>
            <p:nvPr/>
          </p:nvSpPr>
          <p:spPr>
            <a:xfrm rot="10800000">
              <a:off x="6807905" y="3277147"/>
              <a:ext cx="4666546" cy="1580925"/>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5" name="直線矢印コネクタ 14"/>
            <p:cNvCxnSpPr/>
            <p:nvPr/>
          </p:nvCxnSpPr>
          <p:spPr>
            <a:xfrm>
              <a:off x="6110268" y="4080974"/>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9149443" y="290704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1490779"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6808106"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グループ化 23"/>
          <p:cNvGrpSpPr/>
          <p:nvPr/>
        </p:nvGrpSpPr>
        <p:grpSpPr>
          <a:xfrm>
            <a:off x="7019701" y="2842736"/>
            <a:ext cx="4693181" cy="904160"/>
            <a:chOff x="6724732" y="3024240"/>
            <a:chExt cx="4693181" cy="1037932"/>
          </a:xfrm>
        </p:grpSpPr>
        <p:sp>
          <p:nvSpPr>
            <p:cNvPr id="22" name="フリーフォーム 21"/>
            <p:cNvSpPr/>
            <p:nvPr/>
          </p:nvSpPr>
          <p:spPr>
            <a:xfrm>
              <a:off x="6724732" y="355129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フリーフォーム 22"/>
            <p:cNvSpPr/>
            <p:nvPr/>
          </p:nvSpPr>
          <p:spPr>
            <a:xfrm rot="10800000">
              <a:off x="9080582" y="302424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mc:AlternateContent xmlns:mc="http://schemas.openxmlformats.org/markup-compatibility/2006" xmlns:a14="http://schemas.microsoft.com/office/drawing/2010/main">
        <mc:Choice Requires="a14">
          <p:sp>
            <p:nvSpPr>
              <p:cNvPr id="26" name="正方形/長方形 25"/>
              <p:cNvSpPr/>
              <p:nvPr/>
            </p:nvSpPr>
            <p:spPr>
              <a:xfrm>
                <a:off x="7454020" y="2656439"/>
                <a:ext cx="1097545"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a:latin typeface="Cambria Math" panose="02040503050406030204" pitchFamily="18" charset="0"/>
                            </a:rPr>
                          </m:ctrlPr>
                        </m:funcPr>
                        <m:fName>
                          <m:r>
                            <m:rPr>
                              <m:sty m:val="p"/>
                            </m:rPr>
                            <a:rPr lang="pt-BR" altLang="ja-JP">
                              <a:latin typeface="Cambria Math" panose="02040503050406030204" pitchFamily="18" charset="0"/>
                            </a:rPr>
                            <m:t>cos</m:t>
                          </m:r>
                        </m:fName>
                        <m:e>
                          <m:sSub>
                            <m:sSubPr>
                              <m:ctrlPr>
                                <a:rPr lang="en-US" altLang="ja-JP" i="1">
                                  <a:latin typeface="Cambria Math" panose="02040503050406030204" pitchFamily="18" charset="0"/>
                                </a:rPr>
                              </m:ctrlPr>
                            </m:sSubPr>
                            <m:e>
                              <m:r>
                                <a:rPr lang="en-US" altLang="ja-JP" i="1">
                                  <a:latin typeface="Cambria Math" panose="02040503050406030204" pitchFamily="18" charset="0"/>
                                </a:rPr>
                                <m:t>1</m:t>
                              </m:r>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7454020" y="2656439"/>
                <a:ext cx="1097545" cy="321731"/>
              </a:xfrm>
              <a:prstGeom prst="rect">
                <a:avLst/>
              </a:prstGeom>
              <a:blipFill rotWithShape="0">
                <a:blip r:embed="rId8"/>
                <a:stretch>
                  <a:fillRect b="-13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10010971" y="2413425"/>
                <a:ext cx="1067087"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a:latin typeface="Cambria Math" panose="02040503050406030204" pitchFamily="18" charset="0"/>
                            </a:rPr>
                          </m:ctrlPr>
                        </m:funcPr>
                        <m:fName>
                          <m:r>
                            <m:rPr>
                              <m:sty m:val="p"/>
                            </m:rPr>
                            <a:rPr lang="en-US" altLang="ja-JP">
                              <a:latin typeface="Cambria Math" panose="02040503050406030204" pitchFamily="18" charset="0"/>
                            </a:rPr>
                            <m:t>sin</m:t>
                          </m:r>
                        </m:fName>
                        <m:e>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10010971" y="2413425"/>
                <a:ext cx="1067087" cy="321731"/>
              </a:xfrm>
              <a:prstGeom prst="rect">
                <a:avLst/>
              </a:prstGeom>
              <a:blipFill rotWithShape="0">
                <a:blip r:embed="rId9"/>
                <a:stretch>
                  <a:fillRect b="-13208"/>
                </a:stretch>
              </a:blipFill>
            </p:spPr>
            <p:txBody>
              <a:bodyPr/>
              <a:lstStyle/>
              <a:p>
                <a:r>
                  <a:rPr lang="ja-JP" altLang="en-US">
                    <a:noFill/>
                  </a:rPr>
                  <a:t> </a:t>
                </a:r>
              </a:p>
            </p:txBody>
          </p:sp>
        </mc:Fallback>
      </mc:AlternateContent>
      <p:grpSp>
        <p:nvGrpSpPr>
          <p:cNvPr id="28" name="グループ化 27"/>
          <p:cNvGrpSpPr/>
          <p:nvPr/>
        </p:nvGrpSpPr>
        <p:grpSpPr>
          <a:xfrm>
            <a:off x="6331681" y="3902997"/>
            <a:ext cx="5732405" cy="1294935"/>
            <a:chOff x="6110268" y="2907040"/>
            <a:chExt cx="5732405" cy="2295140"/>
          </a:xfrm>
        </p:grpSpPr>
        <p:cxnSp>
          <p:nvCxnSpPr>
            <p:cNvPr id="30" name="直線矢印コネクタ 29"/>
            <p:cNvCxnSpPr/>
            <p:nvPr/>
          </p:nvCxnSpPr>
          <p:spPr>
            <a:xfrm>
              <a:off x="6110268" y="4080972"/>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149443" y="290704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1490779"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6808106"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7" name="正方形/長方形 36"/>
              <p:cNvSpPr/>
              <p:nvPr/>
            </p:nvSpPr>
            <p:spPr>
              <a:xfrm>
                <a:off x="6672970" y="4677993"/>
                <a:ext cx="1097545"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pt-BR" altLang="ja-JP">
                              <a:latin typeface="Cambria Math" panose="02040503050406030204" pitchFamily="18" charset="0"/>
                            </a:rPr>
                            <m:t>cos</m:t>
                          </m:r>
                        </m:fNa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2</m:t>
                              </m:r>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672970" y="4677993"/>
                <a:ext cx="1097545" cy="321731"/>
              </a:xfrm>
              <a:prstGeom prst="rect">
                <a:avLst/>
              </a:prstGeom>
              <a:blipFill rotWithShape="0">
                <a:blip r:embed="rId10"/>
                <a:stretch>
                  <a:fillRect b="-13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8086921" y="3920628"/>
                <a:ext cx="1067087"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en-US" altLang="ja-JP">
                              <a:latin typeface="Cambria Math" panose="02040503050406030204" pitchFamily="18" charset="0"/>
                            </a:rPr>
                            <m:t>sin</m:t>
                          </m:r>
                        </m:fName>
                        <m:e>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8086921" y="3920628"/>
                <a:ext cx="1067087" cy="321731"/>
              </a:xfrm>
              <a:prstGeom prst="rect">
                <a:avLst/>
              </a:prstGeom>
              <a:blipFill rotWithShape="0">
                <a:blip r:embed="rId11"/>
                <a:stretch>
                  <a:fillRect b="-13208"/>
                </a:stretch>
              </a:blipFill>
            </p:spPr>
            <p:txBody>
              <a:bodyPr/>
              <a:lstStyle/>
              <a:p>
                <a:r>
                  <a:rPr lang="ja-JP" altLang="en-US">
                    <a:noFill/>
                  </a:rPr>
                  <a:t> </a:t>
                </a:r>
              </a:p>
            </p:txBody>
          </p:sp>
        </mc:Fallback>
      </mc:AlternateContent>
      <p:grpSp>
        <p:nvGrpSpPr>
          <p:cNvPr id="49" name="グループ化 48"/>
          <p:cNvGrpSpPr/>
          <p:nvPr/>
        </p:nvGrpSpPr>
        <p:grpSpPr>
          <a:xfrm>
            <a:off x="7033823" y="4111814"/>
            <a:ext cx="4684645" cy="904160"/>
            <a:chOff x="6738854" y="4481081"/>
            <a:chExt cx="4684645" cy="1037932"/>
          </a:xfrm>
        </p:grpSpPr>
        <p:grpSp>
          <p:nvGrpSpPr>
            <p:cNvPr id="34" name="グループ化 33"/>
            <p:cNvGrpSpPr/>
            <p:nvPr/>
          </p:nvGrpSpPr>
          <p:grpSpPr>
            <a:xfrm>
              <a:off x="7905833" y="4481081"/>
              <a:ext cx="2350688" cy="1037932"/>
              <a:chOff x="6724732" y="3024240"/>
              <a:chExt cx="4693181" cy="1037932"/>
            </a:xfrm>
          </p:grpSpPr>
          <p:sp>
            <p:nvSpPr>
              <p:cNvPr id="35" name="フリーフォーム 34"/>
              <p:cNvSpPr/>
              <p:nvPr/>
            </p:nvSpPr>
            <p:spPr>
              <a:xfrm>
                <a:off x="6724732" y="355129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フリーフォーム 35"/>
              <p:cNvSpPr/>
              <p:nvPr/>
            </p:nvSpPr>
            <p:spPr>
              <a:xfrm rot="10800000">
                <a:off x="9080582" y="302424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0" name="フリーフォーム 39"/>
            <p:cNvSpPr/>
            <p:nvPr/>
          </p:nvSpPr>
          <p:spPr>
            <a:xfrm>
              <a:off x="10252793" y="500813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フリーフォーム 43"/>
            <p:cNvSpPr/>
            <p:nvPr/>
          </p:nvSpPr>
          <p:spPr>
            <a:xfrm rot="10800000">
              <a:off x="6738854" y="448108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48" name="グループ化 47"/>
          <p:cNvGrpSpPr/>
          <p:nvPr/>
        </p:nvGrpSpPr>
        <p:grpSpPr>
          <a:xfrm rot="10800000">
            <a:off x="7029318" y="4111814"/>
            <a:ext cx="4680411" cy="891970"/>
            <a:chOff x="6734349" y="4481081"/>
            <a:chExt cx="4680411" cy="1023939"/>
          </a:xfrm>
        </p:grpSpPr>
        <p:sp>
          <p:nvSpPr>
            <p:cNvPr id="46" name="フリーフォーム 45"/>
            <p:cNvSpPr/>
            <p:nvPr/>
          </p:nvSpPr>
          <p:spPr>
            <a:xfrm rot="10800000">
              <a:off x="6734349" y="4481081"/>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フリーフォーム 46"/>
            <p:cNvSpPr/>
            <p:nvPr/>
          </p:nvSpPr>
          <p:spPr>
            <a:xfrm rot="10800000">
              <a:off x="9066069" y="4481082"/>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51" name="グループ化 50"/>
          <p:cNvGrpSpPr/>
          <p:nvPr/>
        </p:nvGrpSpPr>
        <p:grpSpPr>
          <a:xfrm>
            <a:off x="6331681" y="5267340"/>
            <a:ext cx="5732405" cy="1294935"/>
            <a:chOff x="6110268" y="2907040"/>
            <a:chExt cx="5732405" cy="2295140"/>
          </a:xfrm>
        </p:grpSpPr>
        <p:cxnSp>
          <p:nvCxnSpPr>
            <p:cNvPr id="52" name="直線矢印コネクタ 51"/>
            <p:cNvCxnSpPr/>
            <p:nvPr/>
          </p:nvCxnSpPr>
          <p:spPr>
            <a:xfrm>
              <a:off x="6110268" y="4080972"/>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9149443" y="290704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11490779"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V="1">
              <a:off x="6808106"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6" name="正方形/長方形 55"/>
              <p:cNvSpPr/>
              <p:nvPr/>
            </p:nvSpPr>
            <p:spPr>
              <a:xfrm>
                <a:off x="6672970" y="6042336"/>
                <a:ext cx="10975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pt-BR" altLang="ja-JP">
                              <a:latin typeface="Cambria Math" panose="02040503050406030204" pitchFamily="18" charset="0"/>
                            </a:rPr>
                            <m:t>cos</m:t>
                          </m:r>
                        </m:fNa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3</m:t>
                              </m:r>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56" name="正方形/長方形 55"/>
              <p:cNvSpPr>
                <a:spLocks noRot="1" noChangeAspect="1" noMove="1" noResize="1" noEditPoints="1" noAdjustHandles="1" noChangeArrowheads="1" noChangeShapeType="1" noTextEdit="1"/>
              </p:cNvSpPr>
              <p:nvPr/>
            </p:nvSpPr>
            <p:spPr>
              <a:xfrm>
                <a:off x="6672970" y="6042336"/>
                <a:ext cx="1097545" cy="369332"/>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086921" y="5284971"/>
                <a:ext cx="10670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en-US" altLang="ja-JP">
                              <a:latin typeface="Cambria Math" panose="02040503050406030204" pitchFamily="18" charset="0"/>
                            </a:rPr>
                            <m:t>sin</m:t>
                          </m:r>
                        </m:fName>
                        <m:e>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57" name="正方形/長方形 56"/>
              <p:cNvSpPr>
                <a:spLocks noRot="1" noChangeAspect="1" noMove="1" noResize="1" noEditPoints="1" noAdjustHandles="1" noChangeArrowheads="1" noChangeShapeType="1" noTextEdit="1"/>
              </p:cNvSpPr>
              <p:nvPr/>
            </p:nvSpPr>
            <p:spPr>
              <a:xfrm>
                <a:off x="8086921" y="5284971"/>
                <a:ext cx="1067087" cy="369332"/>
              </a:xfrm>
              <a:prstGeom prst="rect">
                <a:avLst/>
              </a:prstGeom>
              <a:blipFill rotWithShape="0">
                <a:blip r:embed="rId13"/>
                <a:stretch>
                  <a:fillRect/>
                </a:stretch>
              </a:blipFill>
            </p:spPr>
            <p:txBody>
              <a:bodyPr/>
              <a:lstStyle/>
              <a:p>
                <a:r>
                  <a:rPr lang="ja-JP" altLang="en-US">
                    <a:noFill/>
                  </a:rPr>
                  <a:t> </a:t>
                </a:r>
              </a:p>
            </p:txBody>
          </p:sp>
        </mc:Fallback>
      </mc:AlternateContent>
      <p:grpSp>
        <p:nvGrpSpPr>
          <p:cNvPr id="58" name="グループ化 57"/>
          <p:cNvGrpSpPr/>
          <p:nvPr/>
        </p:nvGrpSpPr>
        <p:grpSpPr>
          <a:xfrm>
            <a:off x="8597445" y="5476157"/>
            <a:ext cx="3121023" cy="904160"/>
            <a:chOff x="6724512" y="4481081"/>
            <a:chExt cx="4698987" cy="1037932"/>
          </a:xfrm>
        </p:grpSpPr>
        <p:grpSp>
          <p:nvGrpSpPr>
            <p:cNvPr id="59" name="グループ化 58"/>
            <p:cNvGrpSpPr/>
            <p:nvPr/>
          </p:nvGrpSpPr>
          <p:grpSpPr>
            <a:xfrm>
              <a:off x="7905833" y="4481081"/>
              <a:ext cx="2350688" cy="1037932"/>
              <a:chOff x="6724732" y="3024240"/>
              <a:chExt cx="4693181" cy="1037932"/>
            </a:xfrm>
          </p:grpSpPr>
          <p:sp>
            <p:nvSpPr>
              <p:cNvPr id="62" name="フリーフォーム 61"/>
              <p:cNvSpPr/>
              <p:nvPr/>
            </p:nvSpPr>
            <p:spPr>
              <a:xfrm>
                <a:off x="6724732" y="355129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フリーフォーム 62"/>
              <p:cNvSpPr/>
              <p:nvPr/>
            </p:nvSpPr>
            <p:spPr>
              <a:xfrm rot="10800000">
                <a:off x="9080582" y="302424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60" name="フリーフォーム 59"/>
            <p:cNvSpPr/>
            <p:nvPr/>
          </p:nvSpPr>
          <p:spPr>
            <a:xfrm>
              <a:off x="10252793" y="500813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フリーフォーム 60"/>
            <p:cNvSpPr/>
            <p:nvPr/>
          </p:nvSpPr>
          <p:spPr>
            <a:xfrm rot="10800000">
              <a:off x="6724512" y="448108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64" name="グループ化 63"/>
          <p:cNvGrpSpPr/>
          <p:nvPr/>
        </p:nvGrpSpPr>
        <p:grpSpPr>
          <a:xfrm rot="10800000">
            <a:off x="7814178" y="5476157"/>
            <a:ext cx="3112902" cy="891970"/>
            <a:chOff x="6734349" y="4481081"/>
            <a:chExt cx="4680411" cy="1023939"/>
          </a:xfrm>
        </p:grpSpPr>
        <p:sp>
          <p:nvSpPr>
            <p:cNvPr id="65" name="フリーフォーム 64"/>
            <p:cNvSpPr/>
            <p:nvPr/>
          </p:nvSpPr>
          <p:spPr>
            <a:xfrm rot="10800000">
              <a:off x="6734349" y="4481081"/>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フリーフォーム 65"/>
            <p:cNvSpPr/>
            <p:nvPr/>
          </p:nvSpPr>
          <p:spPr>
            <a:xfrm rot="10800000">
              <a:off x="9066069" y="4481082"/>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67" name="グループ化 66"/>
          <p:cNvGrpSpPr/>
          <p:nvPr/>
        </p:nvGrpSpPr>
        <p:grpSpPr>
          <a:xfrm>
            <a:off x="7031165" y="5476157"/>
            <a:ext cx="1562194" cy="904160"/>
            <a:chOff x="9057130" y="4481081"/>
            <a:chExt cx="2352027" cy="1037932"/>
          </a:xfrm>
        </p:grpSpPr>
        <p:sp>
          <p:nvSpPr>
            <p:cNvPr id="72" name="フリーフォーム 71"/>
            <p:cNvSpPr/>
            <p:nvPr/>
          </p:nvSpPr>
          <p:spPr>
            <a:xfrm rot="10800000">
              <a:off x="9057130" y="448108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フリーフォーム 68"/>
            <p:cNvSpPr/>
            <p:nvPr/>
          </p:nvSpPr>
          <p:spPr>
            <a:xfrm>
              <a:off x="10238451" y="500813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73" name="グループ化 72"/>
          <p:cNvGrpSpPr/>
          <p:nvPr/>
        </p:nvGrpSpPr>
        <p:grpSpPr>
          <a:xfrm rot="10800000">
            <a:off x="7043614" y="5476159"/>
            <a:ext cx="4654730" cy="891969"/>
            <a:chOff x="920277" y="4481081"/>
            <a:chExt cx="6998631" cy="1023938"/>
          </a:xfrm>
        </p:grpSpPr>
        <p:sp>
          <p:nvSpPr>
            <p:cNvPr id="74" name="フリーフォーム 73"/>
            <p:cNvSpPr/>
            <p:nvPr/>
          </p:nvSpPr>
          <p:spPr>
            <a:xfrm rot="10800000">
              <a:off x="6734351" y="4481081"/>
              <a:ext cx="1184557"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1 w 2730501"/>
                <a:gd name="connsiteY0" fmla="*/ 1498600 h 2990850"/>
                <a:gd name="connsiteX1" fmla="*/ 889001 w 2730501"/>
                <a:gd name="connsiteY1" fmla="*/ 2990850 h 2990850"/>
                <a:gd name="connsiteX2" fmla="*/ 1828801 w 2730501"/>
                <a:gd name="connsiteY2" fmla="*/ 1504950 h 2990850"/>
                <a:gd name="connsiteX3" fmla="*/ 2730501 w 2730501"/>
                <a:gd name="connsiteY3" fmla="*/ 0 h 2990850"/>
                <a:gd name="connsiteX0" fmla="*/ 1 w 1841501"/>
                <a:gd name="connsiteY0" fmla="*/ 2990850 h 2990850"/>
                <a:gd name="connsiteX1" fmla="*/ 939801 w 1841501"/>
                <a:gd name="connsiteY1" fmla="*/ 1504950 h 2990850"/>
                <a:gd name="connsiteX2" fmla="*/ 1841501 w 1841501"/>
                <a:gd name="connsiteY2" fmla="*/ 0 h 2990850"/>
              </a:gdLst>
              <a:ahLst/>
              <a:cxnLst>
                <a:cxn ang="0">
                  <a:pos x="connsiteX0" y="connsiteY0"/>
                </a:cxn>
                <a:cxn ang="0">
                  <a:pos x="connsiteX1" y="connsiteY1"/>
                </a:cxn>
                <a:cxn ang="0">
                  <a:pos x="connsiteX2" y="connsiteY2"/>
                </a:cxn>
              </a:cxnLst>
              <a:rect l="l" t="t" r="r" b="b"/>
              <a:pathLst>
                <a:path w="1841501" h="2990850">
                  <a:moveTo>
                    <a:pt x="1" y="2990850"/>
                  </a:moveTo>
                  <a:cubicBezTo>
                    <a:pt x="349251" y="2991908"/>
                    <a:pt x="709084" y="2136775"/>
                    <a:pt x="939801" y="1504950"/>
                  </a:cubicBezTo>
                  <a:cubicBezTo>
                    <a:pt x="1170518" y="873125"/>
                    <a:pt x="1506009" y="7937"/>
                    <a:pt x="1841501"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フリーフォーム 74"/>
            <p:cNvSpPr/>
            <p:nvPr/>
          </p:nvSpPr>
          <p:spPr>
            <a:xfrm rot="10800000">
              <a:off x="920277" y="4481082"/>
              <a:ext cx="1164135" cy="1021764"/>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49"/>
                <a:gd name="connsiteY0" fmla="*/ -1 h 2984499"/>
                <a:gd name="connsiteX1" fmla="*/ 920750 w 2749549"/>
                <a:gd name="connsiteY1" fmla="*/ 1492249 h 2984499"/>
                <a:gd name="connsiteX2" fmla="*/ 1809750 w 2749549"/>
                <a:gd name="connsiteY2" fmla="*/ 2984499 h 2984499"/>
                <a:gd name="connsiteX3" fmla="*/ 2749550 w 2749549"/>
                <a:gd name="connsiteY3" fmla="*/ 1498599 h 2984499"/>
                <a:gd name="connsiteX0" fmla="*/ 0 w 1809751"/>
                <a:gd name="connsiteY0" fmla="*/ -1 h 2984499"/>
                <a:gd name="connsiteX1" fmla="*/ 920750 w 1809751"/>
                <a:gd name="connsiteY1" fmla="*/ 1492249 h 2984499"/>
                <a:gd name="connsiteX2" fmla="*/ 1809750 w 1809751"/>
                <a:gd name="connsiteY2" fmla="*/ 2984499 h 2984499"/>
              </a:gdLst>
              <a:ahLst/>
              <a:cxnLst>
                <a:cxn ang="0">
                  <a:pos x="connsiteX0" y="connsiteY0"/>
                </a:cxn>
                <a:cxn ang="0">
                  <a:pos x="connsiteX1" y="connsiteY1"/>
                </a:cxn>
                <a:cxn ang="0">
                  <a:pos x="connsiteX2" y="connsiteY2"/>
                </a:cxn>
              </a:cxnLst>
              <a:rect l="l" t="t" r="r" b="b"/>
              <a:pathLst>
                <a:path w="1809751" h="2984499">
                  <a:moveTo>
                    <a:pt x="0" y="-1"/>
                  </a:moveTo>
                  <a:cubicBezTo>
                    <a:pt x="379412" y="14816"/>
                    <a:pt x="720725" y="950383"/>
                    <a:pt x="920750" y="1492249"/>
                  </a:cubicBezTo>
                  <a:cubicBezTo>
                    <a:pt x="1120775" y="2034115"/>
                    <a:pt x="1460500" y="2983441"/>
                    <a:pt x="1809750" y="2984499"/>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1036260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87439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 name="コンテンツ プレースホルダー 2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1793" y="0"/>
            <a:ext cx="5223908" cy="3917931"/>
          </a:xfrm>
        </p:spPr>
      </p:pic>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259" y="4507480"/>
            <a:ext cx="5410208" cy="4057656"/>
          </a:xfrm>
          <a:prstGeom prst="rect">
            <a:avLst/>
          </a:prstGeom>
        </p:spPr>
      </p:pic>
      <p:pic>
        <p:nvPicPr>
          <p:cNvPr id="28" name="図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055" y="4507480"/>
            <a:ext cx="5410208" cy="4057656"/>
          </a:xfrm>
          <a:prstGeom prst="rect">
            <a:avLst/>
          </a:prstGeom>
        </p:spPr>
      </p:pic>
      <p:pic>
        <p:nvPicPr>
          <p:cNvPr id="29" name="図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9149" y="4507480"/>
            <a:ext cx="5410208" cy="4057656"/>
          </a:xfrm>
          <a:prstGeom prst="rect">
            <a:avLst/>
          </a:prstGeom>
        </p:spPr>
      </p:pic>
      <p:pic>
        <p:nvPicPr>
          <p:cNvPr id="30" name="図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353" y="4507480"/>
            <a:ext cx="5410208" cy="4057656"/>
          </a:xfrm>
          <a:prstGeom prst="rect">
            <a:avLst/>
          </a:prstGeom>
        </p:spPr>
      </p:pic>
      <p:pic>
        <p:nvPicPr>
          <p:cNvPr id="31" name="図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85557" y="4507480"/>
            <a:ext cx="5410208" cy="4057656"/>
          </a:xfrm>
          <a:prstGeom prst="rect">
            <a:avLst/>
          </a:prstGeom>
        </p:spPr>
      </p:pic>
      <p:pic>
        <p:nvPicPr>
          <p:cNvPr id="32" name="図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98761" y="4507480"/>
            <a:ext cx="5410208" cy="4057656"/>
          </a:xfrm>
          <a:prstGeom prst="rect">
            <a:avLst/>
          </a:prstGeom>
        </p:spPr>
      </p:pic>
      <p:pic>
        <p:nvPicPr>
          <p:cNvPr id="33" name="図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11965" y="4507480"/>
            <a:ext cx="5410208" cy="4057656"/>
          </a:xfrm>
          <a:prstGeom prst="rect">
            <a:avLst/>
          </a:prstGeom>
        </p:spPr>
      </p:pic>
      <p:pic>
        <p:nvPicPr>
          <p:cNvPr id="34" name="図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25169" y="4507480"/>
            <a:ext cx="5410208" cy="4057656"/>
          </a:xfrm>
          <a:prstGeom prst="rect">
            <a:avLst/>
          </a:prstGeom>
        </p:spPr>
      </p:pic>
      <p:pic>
        <p:nvPicPr>
          <p:cNvPr id="35" name="図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38373" y="4507480"/>
            <a:ext cx="5410208" cy="4057656"/>
          </a:xfrm>
          <a:prstGeom prst="rect">
            <a:avLst/>
          </a:prstGeom>
        </p:spPr>
      </p:pic>
      <p:pic>
        <p:nvPicPr>
          <p:cNvPr id="36" name="図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351580" y="4507480"/>
            <a:ext cx="5410208" cy="4057656"/>
          </a:xfrm>
          <a:prstGeom prst="rect">
            <a:avLst/>
          </a:prstGeom>
        </p:spPr>
      </p:pic>
      <p:pic>
        <p:nvPicPr>
          <p:cNvPr id="38" name="図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69445" y="0"/>
            <a:ext cx="5410208" cy="4057656"/>
          </a:xfrm>
          <a:prstGeom prst="rect">
            <a:avLst/>
          </a:prstGeom>
        </p:spPr>
      </p:pic>
      <p:pic>
        <p:nvPicPr>
          <p:cNvPr id="39" name="図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74863" y="0"/>
            <a:ext cx="5410208" cy="4057656"/>
          </a:xfrm>
          <a:prstGeom prst="rect">
            <a:avLst/>
          </a:prstGeom>
        </p:spPr>
      </p:pic>
      <p:pic>
        <p:nvPicPr>
          <p:cNvPr id="40" name="図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19719" y="0"/>
            <a:ext cx="5410208" cy="4057656"/>
          </a:xfrm>
          <a:prstGeom prst="rect">
            <a:avLst/>
          </a:prstGeom>
        </p:spPr>
      </p:pic>
      <p:pic>
        <p:nvPicPr>
          <p:cNvPr id="41" name="図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14301" y="0"/>
            <a:ext cx="5410208" cy="4057656"/>
          </a:xfrm>
          <a:prstGeom prst="rect">
            <a:avLst/>
          </a:prstGeom>
        </p:spPr>
      </p:pic>
      <p:pic>
        <p:nvPicPr>
          <p:cNvPr id="42" name="図 4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08883" y="0"/>
            <a:ext cx="5410208" cy="4057656"/>
          </a:xfrm>
          <a:prstGeom prst="rect">
            <a:avLst/>
          </a:prstGeom>
        </p:spPr>
      </p:pic>
      <p:pic>
        <p:nvPicPr>
          <p:cNvPr id="43" name="図 4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403465" y="0"/>
            <a:ext cx="5410208" cy="4057656"/>
          </a:xfrm>
          <a:prstGeom prst="rect">
            <a:avLst/>
          </a:prstGeom>
        </p:spPr>
      </p:pic>
      <p:pic>
        <p:nvPicPr>
          <p:cNvPr id="44" name="図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898047" y="0"/>
            <a:ext cx="5410208" cy="4057656"/>
          </a:xfrm>
          <a:prstGeom prst="rect">
            <a:avLst/>
          </a:prstGeom>
        </p:spPr>
      </p:pic>
      <p:pic>
        <p:nvPicPr>
          <p:cNvPr id="45" name="図 4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92629" y="0"/>
            <a:ext cx="5410208" cy="4057656"/>
          </a:xfrm>
          <a:prstGeom prst="rect">
            <a:avLst/>
          </a:prstGeom>
        </p:spPr>
      </p:pic>
      <p:pic>
        <p:nvPicPr>
          <p:cNvPr id="46" name="図 4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887211" y="0"/>
            <a:ext cx="5410208" cy="4057656"/>
          </a:xfrm>
          <a:prstGeom prst="rect">
            <a:avLst/>
          </a:prstGeom>
        </p:spPr>
      </p:pic>
    </p:spTree>
    <p:extLst>
      <p:ext uri="{BB962C8B-B14F-4D97-AF65-F5344CB8AC3E}">
        <p14:creationId xmlns:p14="http://schemas.microsoft.com/office/powerpoint/2010/main" val="2434078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869274"/>
            <a:ext cx="11473211" cy="733270"/>
          </a:xfrm>
        </p:spPr>
        <p:txBody>
          <a:bodyPr/>
          <a:lstStyle/>
          <a:p>
            <a:pPr algn="r"/>
            <a:r>
              <a:rPr kumimoji="1" lang="ja-JP" altLang="en-US" b="1" dirty="0" smtClean="0"/>
              <a:t>フーリエ級数展開の簡単な説明</a:t>
            </a:r>
            <a:endParaRPr kumimoji="1" lang="ja-JP" altLang="en-US" b="1" dirty="0"/>
          </a:p>
        </p:txBody>
      </p:sp>
    </p:spTree>
    <p:extLst>
      <p:ext uri="{BB962C8B-B14F-4D97-AF65-F5344CB8AC3E}">
        <p14:creationId xmlns:p14="http://schemas.microsoft.com/office/powerpoint/2010/main" val="288947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rotWithShape="1">
          <a:blip r:embed="rId2">
            <a:extLst>
              <a:ext uri="{28A0092B-C50C-407E-A947-70E740481C1C}">
                <a14:useLocalDpi xmlns:a14="http://schemas.microsoft.com/office/drawing/2010/main" val="0"/>
              </a:ext>
            </a:extLst>
          </a:blip>
          <a:srcRect l="13191" t="20188" r="10283" b="15962"/>
          <a:stretch/>
        </p:blipFill>
        <p:spPr>
          <a:xfrm>
            <a:off x="1226456" y="2422072"/>
            <a:ext cx="4140200" cy="2590800"/>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13827" t="14867" r="10687" b="17527"/>
          <a:stretch/>
        </p:blipFill>
        <p:spPr>
          <a:xfrm>
            <a:off x="6743700" y="2249714"/>
            <a:ext cx="4083957" cy="2743200"/>
          </a:xfrm>
          <a:prstGeom prst="rect">
            <a:avLst/>
          </a:prstGeom>
        </p:spPr>
      </p:pic>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p:sp>
        <p:nvSpPr>
          <p:cNvPr id="3" name="コンテンツ プレースホルダー 2"/>
          <p:cNvSpPr>
            <a:spLocks noGrp="1"/>
          </p:cNvSpPr>
          <p:nvPr>
            <p:ph idx="1"/>
          </p:nvPr>
        </p:nvSpPr>
        <p:spPr>
          <a:xfrm>
            <a:off x="466724" y="6213199"/>
            <a:ext cx="11473211" cy="446343"/>
          </a:xfrm>
        </p:spPr>
        <p:txBody>
          <a:bodyPr>
            <a:normAutofit fontScale="92500" lnSpcReduction="10000"/>
          </a:bodyPr>
          <a:lstStyle/>
          <a:p>
            <a:pPr marL="0" indent="0" algn="r">
              <a:buNone/>
            </a:pPr>
            <a:r>
              <a:rPr lang="ja-JP" altLang="en-US" dirty="0" smtClean="0"/>
              <a:t>まあこれはいいですよね</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7168045" y="1186889"/>
                <a:ext cx="33339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rPr>
                        <m:t>𝑦</m:t>
                      </m:r>
                      <m:r>
                        <a:rPr lang="en-US" altLang="ja-JP" sz="4000" b="0" i="1" smtClean="0">
                          <a:latin typeface="Cambria Math" panose="02040503050406030204" pitchFamily="18" charset="0"/>
                        </a:rPr>
                        <m:t>=</m:t>
                      </m:r>
                      <m:func>
                        <m:funcPr>
                          <m:ctrlPr>
                            <a:rPr lang="en-US" altLang="ja-JP" sz="4000" b="0" i="1" smtClean="0">
                              <a:latin typeface="Cambria Math" panose="02040503050406030204" pitchFamily="18" charset="0"/>
                            </a:rPr>
                          </m:ctrlPr>
                        </m:funcPr>
                        <m:fName>
                          <m:r>
                            <m:rPr>
                              <m:sty m:val="p"/>
                            </m:rPr>
                            <a:rPr lang="en-US" altLang="ja-JP" sz="4000" b="0" i="0" smtClean="0">
                              <a:latin typeface="Cambria Math" panose="02040503050406030204" pitchFamily="18" charset="0"/>
                            </a:rPr>
                            <m:t>sin</m:t>
                          </m:r>
                        </m:fName>
                        <m:e>
                          <m:r>
                            <a:rPr lang="en-US" altLang="ja-JP" sz="4000" b="0" i="1" smtClean="0">
                              <a:latin typeface="Cambria Math" panose="02040503050406030204" pitchFamily="18" charset="0"/>
                            </a:rPr>
                            <m:t>𝑥</m:t>
                          </m:r>
                        </m:e>
                      </m:func>
                    </m:oMath>
                  </m:oMathPara>
                </a14:m>
                <a:endParaRPr lang="ja-JP" altLang="en-US" sz="4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7168045" y="1186889"/>
                <a:ext cx="3333964" cy="446343"/>
              </a:xfrm>
              <a:prstGeom prst="rect">
                <a:avLst/>
              </a:prstGeom>
              <a:blipFill rotWithShape="0">
                <a:blip r:embed="rId4"/>
                <a:stretch>
                  <a:fillRect b="-232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1508911" y="1186889"/>
                <a:ext cx="33339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rPr>
                        <m:t>𝑦</m:t>
                      </m:r>
                      <m:r>
                        <a:rPr lang="en-US" altLang="ja-JP" sz="4000" b="0" i="1" smtClean="0">
                          <a:latin typeface="Cambria Math" panose="02040503050406030204" pitchFamily="18" charset="0"/>
                        </a:rPr>
                        <m:t>=</m:t>
                      </m:r>
                      <m:func>
                        <m:funcPr>
                          <m:ctrlPr>
                            <a:rPr lang="en-US" altLang="ja-JP" sz="4000" b="0" i="1" smtClean="0">
                              <a:latin typeface="Cambria Math" panose="02040503050406030204" pitchFamily="18" charset="0"/>
                            </a:rPr>
                          </m:ctrlPr>
                        </m:funcPr>
                        <m:fName>
                          <m:r>
                            <m:rPr>
                              <m:sty m:val="p"/>
                            </m:rPr>
                            <a:rPr lang="en-US" altLang="ja-JP" sz="4000" b="0" i="0" smtClean="0">
                              <a:latin typeface="Cambria Math" panose="02040503050406030204" pitchFamily="18" charset="0"/>
                            </a:rPr>
                            <m:t>cos</m:t>
                          </m:r>
                        </m:fName>
                        <m:e>
                          <m:r>
                            <a:rPr lang="en-US" altLang="ja-JP" sz="4000" b="0" i="1" smtClean="0">
                              <a:latin typeface="Cambria Math" panose="02040503050406030204" pitchFamily="18" charset="0"/>
                            </a:rPr>
                            <m:t>𝑥</m:t>
                          </m:r>
                        </m:e>
                      </m:func>
                    </m:oMath>
                  </m:oMathPara>
                </a14:m>
                <a:endParaRPr lang="ja-JP" altLang="en-US" sz="4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1508911" y="1186889"/>
                <a:ext cx="3333964" cy="446343"/>
              </a:xfrm>
              <a:prstGeom prst="rect">
                <a:avLst/>
              </a:prstGeom>
              <a:blipFill rotWithShape="0">
                <a:blip r:embed="rId5"/>
                <a:stretch>
                  <a:fillRect b="-23288"/>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4443970"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4443970" y="3194593"/>
                <a:ext cx="958064" cy="446343"/>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193758"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193758" y="3194593"/>
                <a:ext cx="958064" cy="446343"/>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26100"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26100" y="3194593"/>
                <a:ext cx="958064" cy="446343"/>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9984916"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9984916" y="319459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10"/>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11"/>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06756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p:cNvPicPr>
            <a:picLocks noChangeAspect="1"/>
          </p:cNvPicPr>
          <p:nvPr/>
        </p:nvPicPr>
        <p:blipFill rotWithShape="1">
          <a:blip r:embed="rId2">
            <a:extLst>
              <a:ext uri="{28A0092B-C50C-407E-A947-70E740481C1C}">
                <a14:useLocalDpi xmlns:a14="http://schemas.microsoft.com/office/drawing/2010/main" val="0"/>
              </a:ext>
            </a:extLst>
          </a:blip>
          <a:srcRect l="13026" t="20970" r="10683" b="20501"/>
          <a:stretch/>
        </p:blipFill>
        <p:spPr>
          <a:xfrm>
            <a:off x="1638301" y="2586373"/>
            <a:ext cx="3335076" cy="1918952"/>
          </a:xfrm>
          <a:prstGeom prst="rect">
            <a:avLst/>
          </a:prstGeom>
        </p:spPr>
      </p:pic>
      <p:pic>
        <p:nvPicPr>
          <p:cNvPr id="35" name="図 34"/>
          <p:cNvPicPr>
            <a:picLocks noChangeAspect="1"/>
          </p:cNvPicPr>
          <p:nvPr/>
        </p:nvPicPr>
        <p:blipFill rotWithShape="1">
          <a:blip r:embed="rId3">
            <a:extLst>
              <a:ext uri="{28A0092B-C50C-407E-A947-70E740481C1C}">
                <a14:useLocalDpi xmlns:a14="http://schemas.microsoft.com/office/drawing/2010/main" val="0"/>
              </a:ext>
            </a:extLst>
          </a:blip>
          <a:srcRect l="12911" t="20712" r="10094" b="21071"/>
          <a:stretch/>
        </p:blipFill>
        <p:spPr>
          <a:xfrm>
            <a:off x="7061200" y="2590800"/>
            <a:ext cx="3427120" cy="1943428"/>
          </a:xfrm>
          <a:prstGeom prst="rect">
            <a:avLst/>
          </a:prstGeom>
        </p:spPr>
      </p:pic>
      <p:cxnSp>
        <p:nvCxnSpPr>
          <p:cNvPr id="37" name="直線矢印コネクタ 36"/>
          <p:cNvCxnSpPr/>
          <p:nvPr/>
        </p:nvCxnSpPr>
        <p:spPr>
          <a:xfrm flipV="1">
            <a:off x="16450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75624"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70679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04715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53547" y="5426765"/>
                <a:ext cx="10605053" cy="1240735"/>
              </a:xfrm>
            </p:spPr>
            <p:txBody>
              <a:bodyPr>
                <a:normAutofit/>
              </a:bodyPr>
              <a:lstStyle/>
              <a:p>
                <a:pPr marL="0" indent="0">
                  <a:buNone/>
                </a:pPr>
                <a:r>
                  <a:rPr lang="en-US" altLang="ja-JP" i="1" dirty="0" smtClean="0"/>
                  <a:t>T</a:t>
                </a:r>
                <a:r>
                  <a:rPr lang="ja-JP" altLang="en-US" dirty="0" smtClean="0"/>
                  <a:t>を周期，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oMath>
                </a14:m>
                <a:r>
                  <a:rPr kumimoji="1" lang="ja-JP" altLang="en-US" dirty="0" smtClean="0"/>
                  <a:t>を基本</a:t>
                </a:r>
                <a:r>
                  <a:rPr kumimoji="1" lang="en-US" altLang="ja-JP" dirty="0" smtClean="0"/>
                  <a:t>(</a:t>
                </a:r>
                <a:r>
                  <a:rPr kumimoji="1" lang="ja-JP" altLang="en-US" dirty="0" smtClean="0"/>
                  <a:t>角</a:t>
                </a:r>
                <a:r>
                  <a:rPr kumimoji="1" lang="en-US" altLang="ja-JP" dirty="0" smtClean="0"/>
                  <a:t>)</a:t>
                </a:r>
                <a:r>
                  <a:rPr kumimoji="1" lang="ja-JP" altLang="en-US" dirty="0" smtClean="0"/>
                  <a:t>周波数と呼びます</a:t>
                </a:r>
                <a:endParaRPr kumimoji="1" lang="en-US" altLang="ja-JP" dirty="0" smtClean="0"/>
              </a:p>
              <a:p>
                <a:pPr marL="0" indent="0">
                  <a:buNone/>
                </a:pPr>
                <a:r>
                  <a:rPr lang="en-US" altLang="ja-JP" dirty="0" smtClean="0"/>
                  <a:t>[-</a:t>
                </a:r>
                <a:r>
                  <a:rPr lang="en-US" altLang="ja-JP" i="1" dirty="0" smtClean="0"/>
                  <a:t>T</a:t>
                </a:r>
                <a:r>
                  <a:rPr lang="en-US" altLang="ja-JP" dirty="0" smtClean="0"/>
                  <a:t>/2,T/2]</a:t>
                </a:r>
                <a:r>
                  <a:rPr lang="ja-JP" altLang="en-US" dirty="0" smtClean="0"/>
                  <a:t>でひと周期の波を取得できました</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53547" y="5426765"/>
                <a:ext cx="10605053" cy="1240735"/>
              </a:xfrm>
              <a:blipFill rotWithShape="0">
                <a:blip r:embed="rId4"/>
                <a:stretch>
                  <a:fillRect l="-1207" t="-63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6577494" y="1007985"/>
                <a:ext cx="4231723" cy="1238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sin</m:t>
                          </m:r>
                        </m:fName>
                        <m:e>
                          <m:f>
                            <m:fPr>
                              <m:ctrlPr>
                                <a:rPr lang="en-US" altLang="ja-JP" sz="3200" b="0" i="1" smtClean="0">
                                  <a:solidFill>
                                    <a:srgbClr val="FF0000"/>
                                  </a:solidFill>
                                  <a:latin typeface="Cambria Math" panose="02040503050406030204" pitchFamily="18" charset="0"/>
                                </a:rPr>
                              </m:ctrlPr>
                            </m:fPr>
                            <m:num>
                              <m:r>
                                <a:rPr lang="en-US" altLang="ja-JP" sz="3200" b="0" i="1" smtClean="0">
                                  <a:solidFill>
                                    <a:srgbClr val="FF0000"/>
                                  </a:solidFill>
                                  <a:latin typeface="Cambria Math" panose="02040503050406030204" pitchFamily="18" charset="0"/>
                                </a:rPr>
                                <m:t>2</m:t>
                              </m:r>
                              <m:r>
                                <a:rPr lang="en-US" altLang="ja-JP" sz="3200" b="0" i="1" smtClean="0">
                                  <a:solidFill>
                                    <a:srgbClr val="FF0000"/>
                                  </a:solidFill>
                                  <a:latin typeface="Cambria Math" panose="02040503050406030204" pitchFamily="18" charset="0"/>
                                </a:rPr>
                                <m:t>𝜋</m:t>
                              </m:r>
                            </m:num>
                            <m:den>
                              <m:r>
                                <a:rPr lang="en-US" altLang="ja-JP" sz="3200" b="0" i="1" smtClean="0">
                                  <a:solidFill>
                                    <a:srgbClr val="FF0000"/>
                                  </a:solidFill>
                                  <a:latin typeface="Cambria Math" panose="02040503050406030204" pitchFamily="18" charset="0"/>
                                </a:rPr>
                                <m:t>𝑇</m:t>
                              </m:r>
                            </m:den>
                          </m:f>
                          <m:r>
                            <a:rPr lang="en-US" altLang="ja-JP" sz="3200" b="0" i="1" smtClean="0">
                              <a:latin typeface="Cambria Math" panose="02040503050406030204" pitchFamily="18" charset="0"/>
                            </a:rPr>
                            <m:t>𝑥</m:t>
                          </m:r>
                        </m:e>
                      </m:func>
                      <m:r>
                        <a:rPr lang="en-US" altLang="ja-JP" sz="3200" b="0" i="1" smtClean="0">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sin</m:t>
                          </m:r>
                        </m:fName>
                        <m:e>
                          <m:sSub>
                            <m:sSubPr>
                              <m:ctrlPr>
                                <a:rPr lang="en-US" altLang="ja-JP" sz="3200" b="0" i="1" smtClean="0">
                                  <a:solidFill>
                                    <a:srgbClr val="FF0000"/>
                                  </a:solidFill>
                                  <a:latin typeface="Cambria Math" panose="02040503050406030204" pitchFamily="18" charset="0"/>
                                </a:rPr>
                              </m:ctrlPr>
                            </m:sSubPr>
                            <m:e>
                              <m:r>
                                <a:rPr lang="en-US" altLang="ja-JP" sz="3200" b="0" i="1" smtClean="0">
                                  <a:solidFill>
                                    <a:srgbClr val="FF0000"/>
                                  </a:solidFill>
                                  <a:latin typeface="Cambria Math" panose="02040503050406030204" pitchFamily="18" charset="0"/>
                                </a:rPr>
                                <m:t>𝜔</m:t>
                              </m:r>
                            </m:e>
                            <m:sub>
                              <m:r>
                                <a:rPr lang="en-US" altLang="ja-JP" sz="3200" b="0" i="1" smtClean="0">
                                  <a:solidFill>
                                    <a:srgbClr val="FF0000"/>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6577494" y="1007985"/>
                <a:ext cx="4231723" cy="1238259"/>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959773" y="1007985"/>
                <a:ext cx="5013229" cy="11289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cos</m:t>
                          </m:r>
                        </m:fName>
                        <m:e>
                          <m:f>
                            <m:fPr>
                              <m:ctrlPr>
                                <a:rPr lang="en-US" altLang="ja-JP" sz="3200" i="1" smtClean="0">
                                  <a:solidFill>
                                    <a:srgbClr val="FF0000"/>
                                  </a:solidFill>
                                  <a:latin typeface="Cambria Math" panose="02040503050406030204" pitchFamily="18" charset="0"/>
                                </a:rPr>
                              </m:ctrlPr>
                            </m:fPr>
                            <m:num>
                              <m:r>
                                <a:rPr lang="en-US" altLang="ja-JP" sz="3200" i="1">
                                  <a:solidFill>
                                    <a:srgbClr val="FF0000"/>
                                  </a:solidFill>
                                  <a:latin typeface="Cambria Math" panose="02040503050406030204" pitchFamily="18" charset="0"/>
                                </a:rPr>
                                <m:t>2</m:t>
                              </m:r>
                              <m:r>
                                <a:rPr lang="en-US" altLang="ja-JP" sz="3200" i="1">
                                  <a:solidFill>
                                    <a:srgbClr val="FF0000"/>
                                  </a:solidFill>
                                  <a:latin typeface="Cambria Math" panose="02040503050406030204" pitchFamily="18" charset="0"/>
                                </a:rPr>
                                <m:t>𝜋</m:t>
                              </m:r>
                            </m:num>
                            <m:den>
                              <m:r>
                                <a:rPr lang="en-US" altLang="ja-JP" sz="3200" i="1">
                                  <a:solidFill>
                                    <a:srgbClr val="FF0000"/>
                                  </a:solidFill>
                                  <a:latin typeface="Cambria Math" panose="02040503050406030204" pitchFamily="18" charset="0"/>
                                </a:rPr>
                                <m:t>𝑇</m:t>
                              </m:r>
                            </m:den>
                          </m:f>
                          <m:r>
                            <a:rPr lang="en-US" altLang="ja-JP" sz="3200" i="1">
                              <a:latin typeface="Cambria Math" panose="02040503050406030204" pitchFamily="18" charset="0"/>
                            </a:rPr>
                            <m:t>𝑥</m:t>
                          </m:r>
                        </m:e>
                      </m:func>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𝜔</m:t>
                              </m:r>
                            </m:e>
                            <m:sub>
                              <m:r>
                                <a:rPr lang="en-US" altLang="ja-JP" sz="3200" i="1">
                                  <a:solidFill>
                                    <a:srgbClr val="FF0000"/>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959773" y="1007985"/>
                <a:ext cx="5013229" cy="1128928"/>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07945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079458" y="3632743"/>
                <a:ext cx="958064" cy="446343"/>
              </a:xfrm>
              <a:prstGeom prst="rect">
                <a:avLst/>
              </a:prstGeom>
              <a:blipFill rotWithShape="0">
                <a:blip r:embed="rId7"/>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8"/>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9"/>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5275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527508" y="3632743"/>
                <a:ext cx="958064" cy="446343"/>
              </a:xfrm>
              <a:prstGeom prst="rect">
                <a:avLst/>
              </a:prstGeom>
              <a:blipFill rotWithShape="0">
                <a:blip r:embed="rId11"/>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p:cNvSpPr txBox="1">
                <a:spLocks/>
              </p:cNvSpPr>
              <p:nvPr/>
            </p:nvSpPr>
            <p:spPr>
              <a:xfrm>
                <a:off x="65753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8" name="コンテンツ プレースホルダー 2"/>
              <p:cNvSpPr txBox="1">
                <a:spLocks noRot="1" noChangeAspect="1" noMove="1" noResize="1" noEditPoints="1" noAdjustHandles="1" noChangeArrowheads="1" noChangeShapeType="1" noTextEdit="1"/>
              </p:cNvSpPr>
              <p:nvPr/>
            </p:nvSpPr>
            <p:spPr>
              <a:xfrm>
                <a:off x="6575383" y="3632743"/>
                <a:ext cx="958064" cy="446343"/>
              </a:xfrm>
              <a:prstGeom prst="rect">
                <a:avLst/>
              </a:prstGeom>
              <a:blipFill rotWithShape="0">
                <a:blip r:embed="rId12"/>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100520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10052008" y="3632743"/>
                <a:ext cx="958064" cy="446343"/>
              </a:xfrm>
              <a:prstGeom prst="rect">
                <a:avLst/>
              </a:prstGeom>
              <a:blipFill rotWithShape="0">
                <a:blip r:embed="rId13"/>
                <a:stretch>
                  <a:fillRect b="-520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237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rotWithShape="1">
          <a:blip r:embed="rId2">
            <a:extLst>
              <a:ext uri="{28A0092B-C50C-407E-A947-70E740481C1C}">
                <a14:useLocalDpi xmlns:a14="http://schemas.microsoft.com/office/drawing/2010/main" val="0"/>
              </a:ext>
            </a:extLst>
          </a:blip>
          <a:srcRect l="12725" t="20592" r="10470" b="21269"/>
          <a:stretch/>
        </p:blipFill>
        <p:spPr>
          <a:xfrm>
            <a:off x="7067550" y="2597993"/>
            <a:ext cx="3409950" cy="1935908"/>
          </a:xfrm>
          <a:prstGeom prst="rect">
            <a:avLst/>
          </a:prstGeom>
        </p:spPr>
      </p:pic>
      <p:pic>
        <p:nvPicPr>
          <p:cNvPr id="31" name="図 30"/>
          <p:cNvPicPr>
            <a:picLocks noChangeAspect="1"/>
          </p:cNvPicPr>
          <p:nvPr/>
        </p:nvPicPr>
        <p:blipFill rotWithShape="1">
          <a:blip r:embed="rId3">
            <a:extLst>
              <a:ext uri="{28A0092B-C50C-407E-A947-70E740481C1C}">
                <a14:useLocalDpi xmlns:a14="http://schemas.microsoft.com/office/drawing/2010/main" val="0"/>
              </a:ext>
            </a:extLst>
          </a:blip>
          <a:srcRect l="13308" t="21545" r="10108" b="21201"/>
          <a:stretch/>
        </p:blipFill>
        <p:spPr>
          <a:xfrm>
            <a:off x="1666874" y="2600325"/>
            <a:ext cx="3295651" cy="1847850"/>
          </a:xfrm>
          <a:prstGeom prst="rect">
            <a:avLst/>
          </a:prstGeom>
        </p:spPr>
      </p:pic>
      <p:cxnSp>
        <p:nvCxnSpPr>
          <p:cNvPr id="37" name="直線矢印コネクタ 36"/>
          <p:cNvCxnSpPr/>
          <p:nvPr/>
        </p:nvCxnSpPr>
        <p:spPr>
          <a:xfrm flipV="1">
            <a:off x="16450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75624"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70679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04715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p:sp>
        <p:nvSpPr>
          <p:cNvPr id="3" name="コンテンツ プレースホルダー 2"/>
          <p:cNvSpPr>
            <a:spLocks noGrp="1"/>
          </p:cNvSpPr>
          <p:nvPr>
            <p:ph idx="1"/>
          </p:nvPr>
        </p:nvSpPr>
        <p:spPr>
          <a:xfrm>
            <a:off x="1053547" y="5426765"/>
            <a:ext cx="10605053" cy="1240735"/>
          </a:xfrm>
        </p:spPr>
        <p:txBody>
          <a:bodyPr>
            <a:normAutofit/>
          </a:bodyPr>
          <a:lstStyle/>
          <a:p>
            <a:pPr marL="0" indent="0">
              <a:buNone/>
            </a:pPr>
            <a:r>
              <a:rPr lang="ja-JP" altLang="en-US" dirty="0" smtClean="0"/>
              <a:t>三角関数の引数を２倍すると，周波数が</a:t>
            </a:r>
            <a:r>
              <a:rPr lang="en-US" altLang="ja-JP" dirty="0" smtClean="0"/>
              <a:t>2</a:t>
            </a:r>
            <a:r>
              <a:rPr lang="ja-JP" altLang="en-US" dirty="0" smtClean="0"/>
              <a:t>倍に、周期が</a:t>
            </a:r>
            <a:r>
              <a:rPr lang="en-US" altLang="ja-JP" dirty="0" smtClean="0"/>
              <a:t>1/2</a:t>
            </a:r>
            <a:r>
              <a:rPr lang="ja-JP" altLang="en-US" dirty="0" smtClean="0"/>
              <a:t>倍になります</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6577494" y="1007985"/>
                <a:ext cx="4231723" cy="1238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sin</m:t>
                          </m:r>
                        </m:fName>
                        <m:e>
                          <m:r>
                            <a:rPr lang="en-US" altLang="ja-JP" sz="3200" b="0" i="1" smtClean="0">
                              <a:solidFill>
                                <a:srgbClr val="FF0000"/>
                              </a:solidFill>
                              <a:latin typeface="Cambria Math" panose="02040503050406030204" pitchFamily="18" charset="0"/>
                            </a:rPr>
                            <m:t>2</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𝜔</m:t>
                              </m:r>
                            </m:e>
                            <m:sub>
                              <m:r>
                                <a:rPr lang="en-US" altLang="ja-JP" sz="3200" b="0" i="1" smtClean="0">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6577494" y="1007985"/>
                <a:ext cx="4231723" cy="1238259"/>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959773" y="1007985"/>
                <a:ext cx="5013229" cy="11289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r>
                            <a:rPr lang="en-US" altLang="ja-JP" sz="3200" b="0" i="1" smtClean="0">
                              <a:solidFill>
                                <a:srgbClr val="FF0000"/>
                              </a:solidFill>
                              <a:latin typeface="Cambria Math" panose="02040503050406030204" pitchFamily="18" charset="0"/>
                            </a:rPr>
                            <m:t>2</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𝜔</m:t>
                              </m:r>
                            </m:e>
                            <m:sub>
                              <m:r>
                                <a:rPr lang="en-US" altLang="ja-JP" sz="3200" i="1">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959773" y="1007985"/>
                <a:ext cx="5013229" cy="1128928"/>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07945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079458" y="3632743"/>
                <a:ext cx="958064" cy="446343"/>
              </a:xfrm>
              <a:prstGeom prst="rect">
                <a:avLst/>
              </a:prstGeom>
              <a:blipFill rotWithShape="0">
                <a:blip r:embed="rId6"/>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7"/>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8"/>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5560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556083" y="3632743"/>
                <a:ext cx="958064" cy="446343"/>
              </a:xfrm>
              <a:prstGeom prst="rect">
                <a:avLst/>
              </a:prstGeom>
              <a:blipFill rotWithShape="0">
                <a:blip r:embed="rId10"/>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p:cNvSpPr txBox="1">
                <a:spLocks/>
              </p:cNvSpPr>
              <p:nvPr/>
            </p:nvSpPr>
            <p:spPr>
              <a:xfrm>
                <a:off x="65753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8" name="コンテンツ プレースホルダー 2"/>
              <p:cNvSpPr txBox="1">
                <a:spLocks noRot="1" noChangeAspect="1" noMove="1" noResize="1" noEditPoints="1" noAdjustHandles="1" noChangeArrowheads="1" noChangeShapeType="1" noTextEdit="1"/>
              </p:cNvSpPr>
              <p:nvPr/>
            </p:nvSpPr>
            <p:spPr>
              <a:xfrm>
                <a:off x="6575383" y="3632743"/>
                <a:ext cx="958064" cy="446343"/>
              </a:xfrm>
              <a:prstGeom prst="rect">
                <a:avLst/>
              </a:prstGeom>
              <a:blipFill rotWithShape="0">
                <a:blip r:embed="rId11"/>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100520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10052008" y="3632743"/>
                <a:ext cx="958064" cy="446343"/>
              </a:xfrm>
              <a:prstGeom prst="rect">
                <a:avLst/>
              </a:prstGeom>
              <a:blipFill rotWithShape="0">
                <a:blip r:embed="rId12"/>
                <a:stretch>
                  <a:fillRect b="-520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22202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rotWithShape="1">
          <a:blip r:embed="rId2">
            <a:extLst>
              <a:ext uri="{28A0092B-C50C-407E-A947-70E740481C1C}">
                <a14:useLocalDpi xmlns:a14="http://schemas.microsoft.com/office/drawing/2010/main" val="0"/>
              </a:ext>
            </a:extLst>
          </a:blip>
          <a:srcRect l="12857" t="20596" r="10239" b="20727"/>
          <a:stretch/>
        </p:blipFill>
        <p:spPr>
          <a:xfrm>
            <a:off x="7096125" y="2628899"/>
            <a:ext cx="3362325" cy="1924051"/>
          </a:xfrm>
          <a:prstGeom prst="rect">
            <a:avLst/>
          </a:prstGeom>
        </p:spPr>
      </p:pic>
      <p:pic>
        <p:nvPicPr>
          <p:cNvPr id="33" name="図 32"/>
          <p:cNvPicPr>
            <a:picLocks noChangeAspect="1"/>
          </p:cNvPicPr>
          <p:nvPr/>
        </p:nvPicPr>
        <p:blipFill rotWithShape="1">
          <a:blip r:embed="rId3">
            <a:extLst>
              <a:ext uri="{28A0092B-C50C-407E-A947-70E740481C1C}">
                <a14:useLocalDpi xmlns:a14="http://schemas.microsoft.com/office/drawing/2010/main" val="0"/>
              </a:ext>
            </a:extLst>
          </a:blip>
          <a:srcRect l="12635" t="18976" r="10332" b="17771"/>
          <a:stretch/>
        </p:blipFill>
        <p:spPr>
          <a:xfrm>
            <a:off x="1657350" y="2581274"/>
            <a:ext cx="3248025" cy="2000251"/>
          </a:xfrm>
          <a:prstGeom prst="rect">
            <a:avLst/>
          </a:prstGeom>
        </p:spPr>
      </p:pic>
      <p:cxnSp>
        <p:nvCxnSpPr>
          <p:cNvPr id="37" name="直線矢印コネクタ 36"/>
          <p:cNvCxnSpPr/>
          <p:nvPr/>
        </p:nvCxnSpPr>
        <p:spPr>
          <a:xfrm flipV="1">
            <a:off x="16450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18474"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70679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04715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p:sp>
        <p:nvSpPr>
          <p:cNvPr id="3" name="コンテンツ プレースホルダー 2"/>
          <p:cNvSpPr>
            <a:spLocks noGrp="1"/>
          </p:cNvSpPr>
          <p:nvPr>
            <p:ph idx="1"/>
          </p:nvPr>
        </p:nvSpPr>
        <p:spPr>
          <a:xfrm>
            <a:off x="1053547" y="5426765"/>
            <a:ext cx="10605053" cy="1240735"/>
          </a:xfrm>
        </p:spPr>
        <p:txBody>
          <a:bodyPr>
            <a:normAutofit/>
          </a:bodyPr>
          <a:lstStyle/>
          <a:p>
            <a:pPr marL="0" indent="0">
              <a:buNone/>
            </a:pPr>
            <a:r>
              <a:rPr lang="ja-JP" altLang="en-US" dirty="0" smtClean="0"/>
              <a:t>三角関数の引数を</a:t>
            </a:r>
            <a:r>
              <a:rPr lang="en-US" altLang="ja-JP" dirty="0" smtClean="0"/>
              <a:t>3</a:t>
            </a:r>
            <a:r>
              <a:rPr lang="ja-JP" altLang="en-US" dirty="0" smtClean="0"/>
              <a:t>倍すると，周波数が</a:t>
            </a:r>
            <a:r>
              <a:rPr lang="en-US" altLang="ja-JP" dirty="0"/>
              <a:t>3</a:t>
            </a:r>
            <a:r>
              <a:rPr lang="ja-JP" altLang="en-US" dirty="0" smtClean="0"/>
              <a:t>倍に、周期が</a:t>
            </a:r>
            <a:r>
              <a:rPr lang="en-US" altLang="ja-JP" dirty="0" smtClean="0"/>
              <a:t>1/3</a:t>
            </a:r>
            <a:r>
              <a:rPr lang="ja-JP" altLang="en-US" dirty="0" smtClean="0"/>
              <a:t>倍になります</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6577494" y="1007985"/>
                <a:ext cx="4231723" cy="1238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sin</m:t>
                          </m:r>
                        </m:fName>
                        <m:e>
                          <m:r>
                            <a:rPr lang="en-US" altLang="ja-JP" sz="3200" b="0" i="1" smtClean="0">
                              <a:solidFill>
                                <a:srgbClr val="FF0000"/>
                              </a:solidFill>
                              <a:latin typeface="Cambria Math" panose="02040503050406030204" pitchFamily="18" charset="0"/>
                            </a:rPr>
                            <m:t>3</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𝜔</m:t>
                              </m:r>
                            </m:e>
                            <m:sub>
                              <m:r>
                                <a:rPr lang="en-US" altLang="ja-JP" sz="3200" b="0" i="1" smtClean="0">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6577494" y="1007985"/>
                <a:ext cx="4231723" cy="1238259"/>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959773" y="1007985"/>
                <a:ext cx="5013229" cy="11289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r>
                            <a:rPr lang="en-US" altLang="ja-JP" sz="3200" b="0" i="1" smtClean="0">
                              <a:solidFill>
                                <a:srgbClr val="FF0000"/>
                              </a:solidFill>
                              <a:latin typeface="Cambria Math" panose="02040503050406030204" pitchFamily="18" charset="0"/>
                            </a:rPr>
                            <m:t>3</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𝜔</m:t>
                              </m:r>
                            </m:e>
                            <m:sub>
                              <m:r>
                                <a:rPr lang="en-US" altLang="ja-JP" sz="3200" i="1">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959773" y="1007985"/>
                <a:ext cx="5013229" cy="1128928"/>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07945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079458" y="3632743"/>
                <a:ext cx="958064" cy="446343"/>
              </a:xfrm>
              <a:prstGeom prst="rect">
                <a:avLst/>
              </a:prstGeom>
              <a:blipFill rotWithShape="0">
                <a:blip r:embed="rId6"/>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7"/>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8"/>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5560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556083" y="3632743"/>
                <a:ext cx="958064" cy="446343"/>
              </a:xfrm>
              <a:prstGeom prst="rect">
                <a:avLst/>
              </a:prstGeom>
              <a:blipFill rotWithShape="0">
                <a:blip r:embed="rId10"/>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p:cNvSpPr txBox="1">
                <a:spLocks/>
              </p:cNvSpPr>
              <p:nvPr/>
            </p:nvSpPr>
            <p:spPr>
              <a:xfrm>
                <a:off x="65753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8" name="コンテンツ プレースホルダー 2"/>
              <p:cNvSpPr txBox="1">
                <a:spLocks noRot="1" noChangeAspect="1" noMove="1" noResize="1" noEditPoints="1" noAdjustHandles="1" noChangeArrowheads="1" noChangeShapeType="1" noTextEdit="1"/>
              </p:cNvSpPr>
              <p:nvPr/>
            </p:nvSpPr>
            <p:spPr>
              <a:xfrm>
                <a:off x="6575383" y="3632743"/>
                <a:ext cx="958064" cy="446343"/>
              </a:xfrm>
              <a:prstGeom prst="rect">
                <a:avLst/>
              </a:prstGeom>
              <a:blipFill rotWithShape="0">
                <a:blip r:embed="rId11"/>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100520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10052008" y="3632743"/>
                <a:ext cx="958064" cy="446343"/>
              </a:xfrm>
              <a:prstGeom prst="rect">
                <a:avLst/>
              </a:prstGeom>
              <a:blipFill rotWithShape="0">
                <a:blip r:embed="rId12"/>
                <a:stretch>
                  <a:fillRect b="-520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31925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図 89"/>
          <p:cNvPicPr>
            <a:picLocks noChangeAspect="1"/>
          </p:cNvPicPr>
          <p:nvPr/>
        </p:nvPicPr>
        <p:blipFill rotWithShape="1">
          <a:blip r:embed="rId2" cstate="print">
            <a:extLst>
              <a:ext uri="{28A0092B-C50C-407E-A947-70E740481C1C}">
                <a14:useLocalDpi xmlns:a14="http://schemas.microsoft.com/office/drawing/2010/main" val="0"/>
              </a:ext>
            </a:extLst>
          </a:blip>
          <a:srcRect l="12715" t="12500" r="10744" b="12916"/>
          <a:stretch/>
        </p:blipFill>
        <p:spPr>
          <a:xfrm>
            <a:off x="6126715" y="438150"/>
            <a:ext cx="1966912" cy="862013"/>
          </a:xfrm>
          <a:prstGeom prst="rect">
            <a:avLst/>
          </a:prstGeom>
        </p:spPr>
      </p:pic>
      <p:pic>
        <p:nvPicPr>
          <p:cNvPr id="91" name="図 90"/>
          <p:cNvPicPr>
            <a:picLocks noChangeAspect="1"/>
          </p:cNvPicPr>
          <p:nvPr/>
        </p:nvPicPr>
        <p:blipFill rotWithShape="1">
          <a:blip r:embed="rId3" cstate="print">
            <a:extLst>
              <a:ext uri="{28A0092B-C50C-407E-A947-70E740481C1C}">
                <a14:useLocalDpi xmlns:a14="http://schemas.microsoft.com/office/drawing/2010/main" val="0"/>
              </a:ext>
            </a:extLst>
          </a:blip>
          <a:srcRect l="12957" t="18127" r="10317" b="16354"/>
          <a:stretch/>
        </p:blipFill>
        <p:spPr>
          <a:xfrm>
            <a:off x="6126715" y="1581151"/>
            <a:ext cx="1971675" cy="757238"/>
          </a:xfrm>
          <a:prstGeom prst="rect">
            <a:avLst/>
          </a:prstGeom>
        </p:spPr>
      </p:pic>
      <p:pic>
        <p:nvPicPr>
          <p:cNvPr id="92" name="図 91"/>
          <p:cNvPicPr>
            <a:picLocks noChangeAspect="1"/>
          </p:cNvPicPr>
          <p:nvPr/>
        </p:nvPicPr>
        <p:blipFill rotWithShape="1">
          <a:blip r:embed="rId4" cstate="print">
            <a:extLst>
              <a:ext uri="{28A0092B-C50C-407E-A947-70E740481C1C}">
                <a14:useLocalDpi xmlns:a14="http://schemas.microsoft.com/office/drawing/2010/main" val="0"/>
              </a:ext>
            </a:extLst>
          </a:blip>
          <a:srcRect l="12796" t="19560" r="10231" b="18631"/>
          <a:stretch/>
        </p:blipFill>
        <p:spPr>
          <a:xfrm>
            <a:off x="6121952" y="2660650"/>
            <a:ext cx="1978025" cy="714375"/>
          </a:xfrm>
          <a:prstGeom prst="rect">
            <a:avLst/>
          </a:prstGeom>
        </p:spPr>
      </p:pic>
      <p:pic>
        <p:nvPicPr>
          <p:cNvPr id="93" name="図 92"/>
          <p:cNvPicPr>
            <a:picLocks noChangeAspect="1"/>
          </p:cNvPicPr>
          <p:nvPr/>
        </p:nvPicPr>
        <p:blipFill rotWithShape="1">
          <a:blip r:embed="rId5" cstate="print">
            <a:extLst>
              <a:ext uri="{28A0092B-C50C-407E-A947-70E740481C1C}">
                <a14:useLocalDpi xmlns:a14="http://schemas.microsoft.com/office/drawing/2010/main" val="0"/>
              </a:ext>
            </a:extLst>
          </a:blip>
          <a:srcRect l="12820" t="16479" r="10268" b="19239"/>
          <a:stretch/>
        </p:blipFill>
        <p:spPr>
          <a:xfrm>
            <a:off x="6126715" y="3690938"/>
            <a:ext cx="1976437" cy="742950"/>
          </a:xfrm>
          <a:prstGeom prst="rect">
            <a:avLst/>
          </a:prstGeom>
        </p:spPr>
      </p:pic>
      <p:pic>
        <p:nvPicPr>
          <p:cNvPr id="94" name="図 93"/>
          <p:cNvPicPr>
            <a:picLocks noChangeAspect="1"/>
          </p:cNvPicPr>
          <p:nvPr/>
        </p:nvPicPr>
        <p:blipFill rotWithShape="1">
          <a:blip r:embed="rId6" cstate="print">
            <a:extLst>
              <a:ext uri="{28A0092B-C50C-407E-A947-70E740481C1C}">
                <a14:useLocalDpi xmlns:a14="http://schemas.microsoft.com/office/drawing/2010/main" val="0"/>
              </a:ext>
            </a:extLst>
          </a:blip>
          <a:srcRect l="12836" t="20010" r="10439" b="19004"/>
          <a:stretch/>
        </p:blipFill>
        <p:spPr>
          <a:xfrm>
            <a:off x="6126715" y="4791075"/>
            <a:ext cx="1971675" cy="704850"/>
          </a:xfrm>
          <a:prstGeom prst="rect">
            <a:avLst/>
          </a:prstGeom>
        </p:spPr>
      </p:pic>
      <p:pic>
        <p:nvPicPr>
          <p:cNvPr id="95" name="図 94"/>
          <p:cNvPicPr>
            <a:picLocks noChangeAspect="1"/>
          </p:cNvPicPr>
          <p:nvPr/>
        </p:nvPicPr>
        <p:blipFill rotWithShape="1">
          <a:blip r:embed="rId7" cstate="print">
            <a:extLst>
              <a:ext uri="{28A0092B-C50C-407E-A947-70E740481C1C}">
                <a14:useLocalDpi xmlns:a14="http://schemas.microsoft.com/office/drawing/2010/main" val="0"/>
              </a:ext>
            </a:extLst>
          </a:blip>
          <a:srcRect l="12810" t="15195" r="10093" b="18462"/>
          <a:stretch/>
        </p:blipFill>
        <p:spPr>
          <a:xfrm>
            <a:off x="6117190" y="5805488"/>
            <a:ext cx="1981200" cy="766762"/>
          </a:xfrm>
          <a:prstGeom prst="rect">
            <a:avLst/>
          </a:prstGeom>
        </p:spPr>
      </p:pic>
      <p:pic>
        <p:nvPicPr>
          <p:cNvPr id="48" name="図 47"/>
          <p:cNvPicPr>
            <a:picLocks noChangeAspect="1"/>
          </p:cNvPicPr>
          <p:nvPr/>
        </p:nvPicPr>
        <p:blipFill rotWithShape="1">
          <a:blip r:embed="rId8" cstate="print">
            <a:extLst>
              <a:ext uri="{28A0092B-C50C-407E-A947-70E740481C1C}">
                <a14:useLocalDpi xmlns:a14="http://schemas.microsoft.com/office/drawing/2010/main" val="0"/>
              </a:ext>
            </a:extLst>
          </a:blip>
          <a:srcRect l="12635" t="15689" r="10227" b="37718"/>
          <a:stretch/>
        </p:blipFill>
        <p:spPr>
          <a:xfrm>
            <a:off x="1989482" y="479425"/>
            <a:ext cx="1984376" cy="533400"/>
          </a:xfrm>
          <a:prstGeom prst="rect">
            <a:avLst/>
          </a:prstGeom>
        </p:spPr>
      </p:pic>
      <p:pic>
        <p:nvPicPr>
          <p:cNvPr id="49" name="図 48"/>
          <p:cNvPicPr>
            <a:picLocks noChangeAspect="1"/>
          </p:cNvPicPr>
          <p:nvPr/>
        </p:nvPicPr>
        <p:blipFill rotWithShape="1">
          <a:blip r:embed="rId9" cstate="print">
            <a:extLst>
              <a:ext uri="{28A0092B-C50C-407E-A947-70E740481C1C}">
                <a14:useLocalDpi xmlns:a14="http://schemas.microsoft.com/office/drawing/2010/main" val="0"/>
              </a:ext>
            </a:extLst>
          </a:blip>
          <a:srcRect l="12899" t="14580" r="10705" b="20246"/>
          <a:stretch/>
        </p:blipFill>
        <p:spPr>
          <a:xfrm>
            <a:off x="1992657" y="1539875"/>
            <a:ext cx="1965326" cy="746125"/>
          </a:xfrm>
          <a:prstGeom prst="rect">
            <a:avLst/>
          </a:prstGeom>
        </p:spPr>
      </p:pic>
      <p:pic>
        <p:nvPicPr>
          <p:cNvPr id="50" name="図 49"/>
          <p:cNvPicPr>
            <a:picLocks noChangeAspect="1"/>
          </p:cNvPicPr>
          <p:nvPr/>
        </p:nvPicPr>
        <p:blipFill rotWithShape="1">
          <a:blip r:embed="rId10" cstate="print">
            <a:extLst>
              <a:ext uri="{28A0092B-C50C-407E-A947-70E740481C1C}">
                <a14:useLocalDpi xmlns:a14="http://schemas.microsoft.com/office/drawing/2010/main" val="0"/>
              </a:ext>
            </a:extLst>
          </a:blip>
          <a:srcRect l="12766" t="20890" r="10590" b="19413"/>
          <a:stretch/>
        </p:blipFill>
        <p:spPr>
          <a:xfrm>
            <a:off x="1994245" y="2676524"/>
            <a:ext cx="1971675" cy="683420"/>
          </a:xfrm>
          <a:prstGeom prst="rect">
            <a:avLst/>
          </a:prstGeom>
        </p:spPr>
      </p:pic>
      <p:pic>
        <p:nvPicPr>
          <p:cNvPr id="51" name="図 50"/>
          <p:cNvPicPr>
            <a:picLocks noChangeAspect="1"/>
          </p:cNvPicPr>
          <p:nvPr/>
        </p:nvPicPr>
        <p:blipFill rotWithShape="1">
          <a:blip r:embed="rId11" cstate="print">
            <a:extLst>
              <a:ext uri="{28A0092B-C50C-407E-A947-70E740481C1C}">
                <a14:useLocalDpi xmlns:a14="http://schemas.microsoft.com/office/drawing/2010/main" val="0"/>
              </a:ext>
            </a:extLst>
          </a:blip>
          <a:srcRect l="12819" t="21484" r="10353" b="21523"/>
          <a:stretch/>
        </p:blipFill>
        <p:spPr>
          <a:xfrm>
            <a:off x="1989482" y="3752851"/>
            <a:ext cx="1976438" cy="652464"/>
          </a:xfrm>
          <a:prstGeom prst="rect">
            <a:avLst/>
          </a:prstGeom>
        </p:spPr>
      </p:pic>
      <p:pic>
        <p:nvPicPr>
          <p:cNvPr id="52" name="図 51"/>
          <p:cNvPicPr>
            <a:picLocks noChangeAspect="1"/>
          </p:cNvPicPr>
          <p:nvPr/>
        </p:nvPicPr>
        <p:blipFill rotWithShape="1">
          <a:blip r:embed="rId12" cstate="print">
            <a:extLst>
              <a:ext uri="{28A0092B-C50C-407E-A947-70E740481C1C}">
                <a14:useLocalDpi xmlns:a14="http://schemas.microsoft.com/office/drawing/2010/main" val="0"/>
              </a:ext>
            </a:extLst>
          </a:blip>
          <a:srcRect l="12980" t="21306" r="10284" b="20661"/>
          <a:stretch/>
        </p:blipFill>
        <p:spPr>
          <a:xfrm>
            <a:off x="1994244" y="4814887"/>
            <a:ext cx="1974056" cy="664369"/>
          </a:xfrm>
          <a:prstGeom prst="rect">
            <a:avLst/>
          </a:prstGeom>
        </p:spPr>
      </p:pic>
      <p:pic>
        <p:nvPicPr>
          <p:cNvPr id="53" name="図 52"/>
          <p:cNvPicPr>
            <a:picLocks noChangeAspect="1"/>
          </p:cNvPicPr>
          <p:nvPr/>
        </p:nvPicPr>
        <p:blipFill rotWithShape="1">
          <a:blip r:embed="rId13" cstate="print">
            <a:extLst>
              <a:ext uri="{28A0092B-C50C-407E-A947-70E740481C1C}">
                <a14:useLocalDpi xmlns:a14="http://schemas.microsoft.com/office/drawing/2010/main" val="0"/>
              </a:ext>
            </a:extLst>
          </a:blip>
          <a:srcRect l="12839" t="18256" r="10703" b="19344"/>
          <a:stretch/>
        </p:blipFill>
        <p:spPr>
          <a:xfrm>
            <a:off x="1991863" y="5848350"/>
            <a:ext cx="1966914" cy="714376"/>
          </a:xfrm>
          <a:prstGeom prst="rect">
            <a:avLst/>
          </a:prstGeom>
        </p:spPr>
      </p:pic>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647700"/>
                <a:ext cx="1758027" cy="381000"/>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0"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0" y="1723813"/>
                <a:ext cx="1758027" cy="381000"/>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0"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0" y="2799926"/>
                <a:ext cx="1758027" cy="381000"/>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0"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0" y="3876039"/>
                <a:ext cx="1758027" cy="381000"/>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0"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0" y="4952152"/>
                <a:ext cx="1758027" cy="381000"/>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0"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0" y="6028265"/>
                <a:ext cx="1758027" cy="381000"/>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4133667"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4133667" y="647700"/>
                <a:ext cx="1758027" cy="381000"/>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4133667"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4133667" y="1723813"/>
                <a:ext cx="1758027" cy="381000"/>
              </a:xfrm>
              <a:prstGeom prst="rect">
                <a:avLst/>
              </a:prstGeom>
              <a:blipFill rotWithShape="0">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4133667"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4133667" y="2799926"/>
                <a:ext cx="1758027" cy="381000"/>
              </a:xfrm>
              <a:prstGeom prst="rect">
                <a:avLst/>
              </a:prstGeom>
              <a:blipFill rotWithShape="0">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4133667"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4133667" y="3876039"/>
                <a:ext cx="1758027" cy="381000"/>
              </a:xfrm>
              <a:prstGeom prst="rect">
                <a:avLst/>
              </a:prstGeom>
              <a:blipFill rotWithShape="0">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4133667"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4133667" y="4952152"/>
                <a:ext cx="1758027" cy="381000"/>
              </a:xfrm>
              <a:prstGeom prst="rect">
                <a:avLst/>
              </a:prstGeom>
              <a:blipFill rotWithShape="0">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p:cNvSpPr txBox="1">
                <a:spLocks/>
              </p:cNvSpPr>
              <p:nvPr/>
            </p:nvSpPr>
            <p:spPr>
              <a:xfrm>
                <a:off x="4133667"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7" name="コンテンツ プレースホルダー 2"/>
              <p:cNvSpPr txBox="1">
                <a:spLocks noRot="1" noChangeAspect="1" noMove="1" noResize="1" noEditPoints="1" noAdjustHandles="1" noChangeArrowheads="1" noChangeShapeType="1" noTextEdit="1"/>
              </p:cNvSpPr>
              <p:nvPr/>
            </p:nvSpPr>
            <p:spPr>
              <a:xfrm>
                <a:off x="4133667" y="6028265"/>
                <a:ext cx="1758027" cy="381000"/>
              </a:xfrm>
              <a:prstGeom prst="rect">
                <a:avLst/>
              </a:prstGeom>
              <a:blipFill rotWithShape="0">
                <a:blip r:embed="rId25"/>
                <a:stretch>
                  <a:fillRect/>
                </a:stretch>
              </a:blipFill>
            </p:spPr>
            <p:txBody>
              <a:bodyPr/>
              <a:lstStyle/>
              <a:p>
                <a:r>
                  <a:rPr lang="ja-JP" altLang="en-US">
                    <a:noFill/>
                  </a:rPr>
                  <a:t> </a:t>
                </a:r>
              </a:p>
            </p:txBody>
          </p:sp>
        </mc:Fallback>
      </mc:AlternateContent>
      <p:grpSp>
        <p:nvGrpSpPr>
          <p:cNvPr id="22" name="グループ化 21"/>
          <p:cNvGrpSpPr/>
          <p:nvPr/>
        </p:nvGrpSpPr>
        <p:grpSpPr>
          <a:xfrm>
            <a:off x="1671839" y="393699"/>
            <a:ext cx="2590943" cy="952501"/>
            <a:chOff x="1130157" y="2173210"/>
            <a:chExt cx="4263776" cy="2732926"/>
          </a:xfrm>
        </p:grpSpPr>
        <p:cxnSp>
          <p:nvCxnSpPr>
            <p:cNvPr id="18" name="直線矢印コネクタ 17"/>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1671839" y="1460499"/>
            <a:ext cx="2590943" cy="952501"/>
            <a:chOff x="1130157" y="2173210"/>
            <a:chExt cx="4263776" cy="2732926"/>
          </a:xfrm>
        </p:grpSpPr>
        <p:cxnSp>
          <p:nvCxnSpPr>
            <p:cNvPr id="24" name="直線矢印コネクタ 2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671839" y="2527299"/>
            <a:ext cx="2590943" cy="952501"/>
            <a:chOff x="1130157" y="2173210"/>
            <a:chExt cx="4263776" cy="2732926"/>
          </a:xfrm>
        </p:grpSpPr>
        <p:cxnSp>
          <p:nvCxnSpPr>
            <p:cNvPr id="29" name="直線矢印コネクタ 2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p:nvGrpSpPr>
        <p:grpSpPr>
          <a:xfrm>
            <a:off x="1671839" y="3594099"/>
            <a:ext cx="2590943" cy="952501"/>
            <a:chOff x="1130157" y="2173210"/>
            <a:chExt cx="4263776" cy="2732926"/>
          </a:xfrm>
        </p:grpSpPr>
        <p:cxnSp>
          <p:nvCxnSpPr>
            <p:cNvPr id="34" name="直線矢印コネクタ 3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1671839" y="4660899"/>
            <a:ext cx="2590943" cy="952501"/>
            <a:chOff x="1130157" y="2173210"/>
            <a:chExt cx="4263776" cy="2732926"/>
          </a:xfrm>
        </p:grpSpPr>
        <p:cxnSp>
          <p:nvCxnSpPr>
            <p:cNvPr id="39" name="直線矢印コネクタ 3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1671839" y="5727699"/>
            <a:ext cx="2590943" cy="952501"/>
            <a:chOff x="1130157" y="2173210"/>
            <a:chExt cx="4263776" cy="2732926"/>
          </a:xfrm>
        </p:grpSpPr>
        <p:cxnSp>
          <p:nvCxnSpPr>
            <p:cNvPr id="44" name="直線矢印コネクタ 4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5804309" y="393699"/>
            <a:ext cx="2590943" cy="952501"/>
            <a:chOff x="1130157" y="2173210"/>
            <a:chExt cx="4263776" cy="2732926"/>
          </a:xfrm>
        </p:grpSpPr>
        <p:cxnSp>
          <p:nvCxnSpPr>
            <p:cNvPr id="61" name="直線矢印コネクタ 6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5804309" y="1460499"/>
            <a:ext cx="2590943" cy="952501"/>
            <a:chOff x="1130157" y="2173210"/>
            <a:chExt cx="4263776" cy="2732926"/>
          </a:xfrm>
        </p:grpSpPr>
        <p:cxnSp>
          <p:nvCxnSpPr>
            <p:cNvPr id="66" name="直線矢印コネクタ 6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5804309" y="2527299"/>
            <a:ext cx="2590943" cy="952501"/>
            <a:chOff x="1130157" y="2173210"/>
            <a:chExt cx="4263776" cy="2732926"/>
          </a:xfrm>
        </p:grpSpPr>
        <p:cxnSp>
          <p:nvCxnSpPr>
            <p:cNvPr id="71" name="直線矢印コネクタ 7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5" name="グループ化 74"/>
          <p:cNvGrpSpPr/>
          <p:nvPr/>
        </p:nvGrpSpPr>
        <p:grpSpPr>
          <a:xfrm>
            <a:off x="5804309" y="3594099"/>
            <a:ext cx="2590943" cy="952501"/>
            <a:chOff x="1130157" y="2173210"/>
            <a:chExt cx="4263776" cy="2732926"/>
          </a:xfrm>
        </p:grpSpPr>
        <p:cxnSp>
          <p:nvCxnSpPr>
            <p:cNvPr id="76" name="直線矢印コネクタ 7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0" name="グループ化 79"/>
          <p:cNvGrpSpPr/>
          <p:nvPr/>
        </p:nvGrpSpPr>
        <p:grpSpPr>
          <a:xfrm>
            <a:off x="5804309" y="4660899"/>
            <a:ext cx="2590943" cy="952501"/>
            <a:chOff x="1130157" y="2173210"/>
            <a:chExt cx="4263776" cy="2732926"/>
          </a:xfrm>
        </p:grpSpPr>
        <p:cxnSp>
          <p:nvCxnSpPr>
            <p:cNvPr id="81" name="直線矢印コネクタ 8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5804309" y="5727699"/>
            <a:ext cx="2590943" cy="952501"/>
            <a:chOff x="1130157" y="2173210"/>
            <a:chExt cx="4263776" cy="2732926"/>
          </a:xfrm>
        </p:grpSpPr>
        <p:cxnSp>
          <p:nvCxnSpPr>
            <p:cNvPr id="86" name="直線矢印コネクタ 8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6" name="コンテンツ プレースホルダー 2"/>
          <p:cNvSpPr txBox="1">
            <a:spLocks/>
          </p:cNvSpPr>
          <p:nvPr/>
        </p:nvSpPr>
        <p:spPr>
          <a:xfrm>
            <a:off x="8905461" y="581622"/>
            <a:ext cx="3018182"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t>こんな感じで基本周波数の整数倍の波を考える</a:t>
            </a:r>
            <a:endParaRPr lang="ja-JP" altLang="en-US" sz="2000" dirty="0"/>
          </a:p>
        </p:txBody>
      </p:sp>
    </p:spTree>
    <p:extLst>
      <p:ext uri="{BB962C8B-B14F-4D97-AF65-F5344CB8AC3E}">
        <p14:creationId xmlns:p14="http://schemas.microsoft.com/office/powerpoint/2010/main" val="1092399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図 89"/>
          <p:cNvPicPr>
            <a:picLocks noChangeAspect="1"/>
          </p:cNvPicPr>
          <p:nvPr/>
        </p:nvPicPr>
        <p:blipFill rotWithShape="1">
          <a:blip r:embed="rId2" cstate="print">
            <a:extLst>
              <a:ext uri="{28A0092B-C50C-407E-A947-70E740481C1C}">
                <a14:useLocalDpi xmlns:a14="http://schemas.microsoft.com/office/drawing/2010/main" val="0"/>
              </a:ext>
            </a:extLst>
          </a:blip>
          <a:srcRect l="12715" t="12500" r="10744" b="12916"/>
          <a:stretch/>
        </p:blipFill>
        <p:spPr>
          <a:xfrm>
            <a:off x="6126715" y="438150"/>
            <a:ext cx="1966912" cy="862013"/>
          </a:xfrm>
          <a:prstGeom prst="rect">
            <a:avLst/>
          </a:prstGeom>
        </p:spPr>
      </p:pic>
      <p:pic>
        <p:nvPicPr>
          <p:cNvPr id="91" name="図 90"/>
          <p:cNvPicPr>
            <a:picLocks noChangeAspect="1"/>
          </p:cNvPicPr>
          <p:nvPr/>
        </p:nvPicPr>
        <p:blipFill rotWithShape="1">
          <a:blip r:embed="rId3" cstate="print">
            <a:extLst>
              <a:ext uri="{28A0092B-C50C-407E-A947-70E740481C1C}">
                <a14:useLocalDpi xmlns:a14="http://schemas.microsoft.com/office/drawing/2010/main" val="0"/>
              </a:ext>
            </a:extLst>
          </a:blip>
          <a:srcRect l="12957" t="18127" r="10317" b="16354"/>
          <a:stretch/>
        </p:blipFill>
        <p:spPr>
          <a:xfrm>
            <a:off x="6126715" y="1838325"/>
            <a:ext cx="1971675" cy="242890"/>
          </a:xfrm>
          <a:prstGeom prst="rect">
            <a:avLst/>
          </a:prstGeom>
        </p:spPr>
      </p:pic>
      <p:pic>
        <p:nvPicPr>
          <p:cNvPr id="92" name="図 91"/>
          <p:cNvPicPr>
            <a:picLocks noChangeAspect="1"/>
          </p:cNvPicPr>
          <p:nvPr/>
        </p:nvPicPr>
        <p:blipFill rotWithShape="1">
          <a:blip r:embed="rId4" cstate="print">
            <a:extLst>
              <a:ext uri="{28A0092B-C50C-407E-A947-70E740481C1C}">
                <a14:useLocalDpi xmlns:a14="http://schemas.microsoft.com/office/drawing/2010/main" val="0"/>
              </a:ext>
            </a:extLst>
          </a:blip>
          <a:srcRect l="12796" t="19560" r="10231" b="18631"/>
          <a:stretch/>
        </p:blipFill>
        <p:spPr>
          <a:xfrm>
            <a:off x="6121952" y="2952751"/>
            <a:ext cx="1978025" cy="130174"/>
          </a:xfrm>
          <a:prstGeom prst="rect">
            <a:avLst/>
          </a:prstGeom>
        </p:spPr>
      </p:pic>
      <p:pic>
        <p:nvPicPr>
          <p:cNvPr id="93" name="図 92"/>
          <p:cNvPicPr>
            <a:picLocks noChangeAspect="1"/>
          </p:cNvPicPr>
          <p:nvPr/>
        </p:nvPicPr>
        <p:blipFill rotWithShape="1">
          <a:blip r:embed="rId5" cstate="print">
            <a:extLst>
              <a:ext uri="{28A0092B-C50C-407E-A947-70E740481C1C}">
                <a14:useLocalDpi xmlns:a14="http://schemas.microsoft.com/office/drawing/2010/main" val="0"/>
              </a:ext>
            </a:extLst>
          </a:blip>
          <a:srcRect l="12820" t="16479" r="10268" b="19239"/>
          <a:stretch/>
        </p:blipFill>
        <p:spPr>
          <a:xfrm>
            <a:off x="6126715" y="3933825"/>
            <a:ext cx="1976437" cy="257176"/>
          </a:xfrm>
          <a:prstGeom prst="rect">
            <a:avLst/>
          </a:prstGeom>
        </p:spPr>
      </p:pic>
      <p:pic>
        <p:nvPicPr>
          <p:cNvPr id="94" name="図 93"/>
          <p:cNvPicPr>
            <a:picLocks noChangeAspect="1"/>
          </p:cNvPicPr>
          <p:nvPr/>
        </p:nvPicPr>
        <p:blipFill rotWithShape="1">
          <a:blip r:embed="rId6" cstate="print">
            <a:extLst>
              <a:ext uri="{28A0092B-C50C-407E-A947-70E740481C1C}">
                <a14:useLocalDpi xmlns:a14="http://schemas.microsoft.com/office/drawing/2010/main" val="0"/>
              </a:ext>
            </a:extLst>
          </a:blip>
          <a:srcRect l="12836" t="20010" r="10439" b="19004"/>
          <a:stretch/>
        </p:blipFill>
        <p:spPr>
          <a:xfrm>
            <a:off x="6126715" y="5048250"/>
            <a:ext cx="1971675" cy="190500"/>
          </a:xfrm>
          <a:prstGeom prst="rect">
            <a:avLst/>
          </a:prstGeom>
        </p:spPr>
      </p:pic>
      <p:pic>
        <p:nvPicPr>
          <p:cNvPr id="95" name="図 94"/>
          <p:cNvPicPr>
            <a:picLocks noChangeAspect="1"/>
          </p:cNvPicPr>
          <p:nvPr/>
        </p:nvPicPr>
        <p:blipFill rotWithShape="1">
          <a:blip r:embed="rId7" cstate="print">
            <a:extLst>
              <a:ext uri="{28A0092B-C50C-407E-A947-70E740481C1C}">
                <a14:useLocalDpi xmlns:a14="http://schemas.microsoft.com/office/drawing/2010/main" val="0"/>
              </a:ext>
            </a:extLst>
          </a:blip>
          <a:srcRect l="12810" t="15195" r="10093" b="18462"/>
          <a:stretch/>
        </p:blipFill>
        <p:spPr>
          <a:xfrm>
            <a:off x="6117190" y="6067425"/>
            <a:ext cx="1981200" cy="242888"/>
          </a:xfrm>
          <a:prstGeom prst="rect">
            <a:avLst/>
          </a:prstGeom>
        </p:spPr>
      </p:pic>
      <p:pic>
        <p:nvPicPr>
          <p:cNvPr id="48" name="図 47"/>
          <p:cNvPicPr>
            <a:picLocks noChangeAspect="1"/>
          </p:cNvPicPr>
          <p:nvPr/>
        </p:nvPicPr>
        <p:blipFill rotWithShape="1">
          <a:blip r:embed="rId8" cstate="print">
            <a:extLst>
              <a:ext uri="{28A0092B-C50C-407E-A947-70E740481C1C}">
                <a14:useLocalDpi xmlns:a14="http://schemas.microsoft.com/office/drawing/2010/main" val="0"/>
              </a:ext>
            </a:extLst>
          </a:blip>
          <a:srcRect l="12635" t="15689" r="10227" b="37718"/>
          <a:stretch/>
        </p:blipFill>
        <p:spPr>
          <a:xfrm>
            <a:off x="1989482" y="752475"/>
            <a:ext cx="1984376" cy="260350"/>
          </a:xfrm>
          <a:prstGeom prst="rect">
            <a:avLst/>
          </a:prstGeom>
        </p:spPr>
      </p:pic>
      <p:pic>
        <p:nvPicPr>
          <p:cNvPr id="49" name="図 48"/>
          <p:cNvPicPr>
            <a:picLocks noChangeAspect="1"/>
          </p:cNvPicPr>
          <p:nvPr/>
        </p:nvPicPr>
        <p:blipFill rotWithShape="1">
          <a:blip r:embed="rId9" cstate="print">
            <a:extLst>
              <a:ext uri="{28A0092B-C50C-407E-A947-70E740481C1C}">
                <a14:useLocalDpi xmlns:a14="http://schemas.microsoft.com/office/drawing/2010/main" val="0"/>
              </a:ext>
            </a:extLst>
          </a:blip>
          <a:srcRect l="12899" t="14580" r="10705" b="20246"/>
          <a:stretch/>
        </p:blipFill>
        <p:spPr>
          <a:xfrm>
            <a:off x="1992657" y="1804989"/>
            <a:ext cx="1965326" cy="215898"/>
          </a:xfrm>
          <a:prstGeom prst="rect">
            <a:avLst/>
          </a:prstGeom>
        </p:spPr>
      </p:pic>
      <p:pic>
        <p:nvPicPr>
          <p:cNvPr id="50" name="図 49"/>
          <p:cNvPicPr>
            <a:picLocks noChangeAspect="1"/>
          </p:cNvPicPr>
          <p:nvPr/>
        </p:nvPicPr>
        <p:blipFill rotWithShape="1">
          <a:blip r:embed="rId10" cstate="print">
            <a:extLst>
              <a:ext uri="{28A0092B-C50C-407E-A947-70E740481C1C}">
                <a14:useLocalDpi xmlns:a14="http://schemas.microsoft.com/office/drawing/2010/main" val="0"/>
              </a:ext>
            </a:extLst>
          </a:blip>
          <a:srcRect l="12766" t="20890" r="10590" b="19413"/>
          <a:stretch/>
        </p:blipFill>
        <p:spPr>
          <a:xfrm>
            <a:off x="1994245" y="2771775"/>
            <a:ext cx="1971675" cy="492918"/>
          </a:xfrm>
          <a:prstGeom prst="rect">
            <a:avLst/>
          </a:prstGeom>
        </p:spPr>
      </p:pic>
      <p:pic>
        <p:nvPicPr>
          <p:cNvPr id="51" name="図 50"/>
          <p:cNvPicPr>
            <a:picLocks noChangeAspect="1"/>
          </p:cNvPicPr>
          <p:nvPr/>
        </p:nvPicPr>
        <p:blipFill rotWithShape="1">
          <a:blip r:embed="rId11" cstate="print">
            <a:extLst>
              <a:ext uri="{28A0092B-C50C-407E-A947-70E740481C1C}">
                <a14:useLocalDpi xmlns:a14="http://schemas.microsoft.com/office/drawing/2010/main" val="0"/>
              </a:ext>
            </a:extLst>
          </a:blip>
          <a:srcRect l="12819" t="21484" r="10353" b="21523"/>
          <a:stretch/>
        </p:blipFill>
        <p:spPr>
          <a:xfrm>
            <a:off x="1989482" y="4019550"/>
            <a:ext cx="1976438" cy="119066"/>
          </a:xfrm>
          <a:prstGeom prst="rect">
            <a:avLst/>
          </a:prstGeom>
        </p:spPr>
      </p:pic>
      <p:pic>
        <p:nvPicPr>
          <p:cNvPr id="52" name="図 51"/>
          <p:cNvPicPr>
            <a:picLocks noChangeAspect="1"/>
          </p:cNvPicPr>
          <p:nvPr/>
        </p:nvPicPr>
        <p:blipFill rotWithShape="1">
          <a:blip r:embed="rId12" cstate="print">
            <a:extLst>
              <a:ext uri="{28A0092B-C50C-407E-A947-70E740481C1C}">
                <a14:useLocalDpi xmlns:a14="http://schemas.microsoft.com/office/drawing/2010/main" val="0"/>
              </a:ext>
            </a:extLst>
          </a:blip>
          <a:srcRect l="12980" t="21306" r="10284" b="20661"/>
          <a:stretch/>
        </p:blipFill>
        <p:spPr>
          <a:xfrm>
            <a:off x="1994244" y="5095876"/>
            <a:ext cx="1974056" cy="102392"/>
          </a:xfrm>
          <a:prstGeom prst="rect">
            <a:avLst/>
          </a:prstGeom>
        </p:spPr>
      </p:pic>
      <p:pic>
        <p:nvPicPr>
          <p:cNvPr id="53" name="図 52"/>
          <p:cNvPicPr>
            <a:picLocks noChangeAspect="1"/>
          </p:cNvPicPr>
          <p:nvPr/>
        </p:nvPicPr>
        <p:blipFill rotWithShape="1">
          <a:blip r:embed="rId13" cstate="print">
            <a:extLst>
              <a:ext uri="{28A0092B-C50C-407E-A947-70E740481C1C}">
                <a14:useLocalDpi xmlns:a14="http://schemas.microsoft.com/office/drawing/2010/main" val="0"/>
              </a:ext>
            </a:extLst>
          </a:blip>
          <a:srcRect l="12839" t="18256" r="10703" b="19344"/>
          <a:stretch/>
        </p:blipFill>
        <p:spPr>
          <a:xfrm>
            <a:off x="1991863" y="6143625"/>
            <a:ext cx="1966914" cy="123826"/>
          </a:xfrm>
          <a:prstGeom prst="rect">
            <a:avLst/>
          </a:prstGeom>
        </p:spPr>
      </p:pic>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647700"/>
                <a:ext cx="1758027" cy="381000"/>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0"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0.2</m:t>
                    </m:r>
                    <m:func>
                      <m:funcPr>
                        <m:ctrlPr>
                          <a:rPr lang="en-US" altLang="ja-JP" sz="2000" i="1" smtClean="0">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0" y="1723813"/>
                <a:ext cx="1758027" cy="381000"/>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0"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0.7</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0" y="2799926"/>
                <a:ext cx="1758027" cy="381000"/>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0"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0" y="3876039"/>
                <a:ext cx="1758027" cy="381000"/>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0"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0" y="4952152"/>
                <a:ext cx="1758027" cy="381000"/>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0"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0" y="6028265"/>
                <a:ext cx="1758027" cy="381000"/>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4133667"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4133667" y="647700"/>
                <a:ext cx="1758027" cy="381000"/>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4133667"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4133667" y="1723813"/>
                <a:ext cx="1758027" cy="381000"/>
              </a:xfrm>
              <a:prstGeom prst="rect">
                <a:avLst/>
              </a:prstGeom>
              <a:blipFill rotWithShape="0">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4133667"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4133667" y="2799926"/>
                <a:ext cx="1758027" cy="381000"/>
              </a:xfrm>
              <a:prstGeom prst="rect">
                <a:avLst/>
              </a:prstGeom>
              <a:blipFill rotWithShape="0">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4133667"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latin typeface="Cambria Math" panose="02040503050406030204" pitchFamily="18" charset="0"/>
                          </a:rPr>
                          <m:t>0.3</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4133667" y="3876039"/>
                <a:ext cx="1758027" cy="381000"/>
              </a:xfrm>
              <a:prstGeom prst="rect">
                <a:avLst/>
              </a:prstGeom>
              <a:blipFill rotWithShape="0">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4133667"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latin typeface="Cambria Math" panose="02040503050406030204" pitchFamily="18" charset="0"/>
                          </a:rPr>
                          <m:t>0.1</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4133667" y="4952152"/>
                <a:ext cx="1758027" cy="381000"/>
              </a:xfrm>
              <a:prstGeom prst="rect">
                <a:avLst/>
              </a:prstGeom>
              <a:blipFill rotWithShape="0">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p:cNvSpPr txBox="1">
                <a:spLocks/>
              </p:cNvSpPr>
              <p:nvPr/>
            </p:nvSpPr>
            <p:spPr>
              <a:xfrm>
                <a:off x="4133667"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0.2</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7" name="コンテンツ プレースホルダー 2"/>
              <p:cNvSpPr txBox="1">
                <a:spLocks noRot="1" noChangeAspect="1" noMove="1" noResize="1" noEditPoints="1" noAdjustHandles="1" noChangeArrowheads="1" noChangeShapeType="1" noTextEdit="1"/>
              </p:cNvSpPr>
              <p:nvPr/>
            </p:nvSpPr>
            <p:spPr>
              <a:xfrm>
                <a:off x="4133667" y="6028265"/>
                <a:ext cx="1758027" cy="381000"/>
              </a:xfrm>
              <a:prstGeom prst="rect">
                <a:avLst/>
              </a:prstGeom>
              <a:blipFill rotWithShape="0">
                <a:blip r:embed="rId25"/>
                <a:stretch>
                  <a:fillRect/>
                </a:stretch>
              </a:blipFill>
            </p:spPr>
            <p:txBody>
              <a:bodyPr/>
              <a:lstStyle/>
              <a:p>
                <a:r>
                  <a:rPr lang="ja-JP" altLang="en-US">
                    <a:noFill/>
                  </a:rPr>
                  <a:t> </a:t>
                </a:r>
              </a:p>
            </p:txBody>
          </p:sp>
        </mc:Fallback>
      </mc:AlternateContent>
      <p:grpSp>
        <p:nvGrpSpPr>
          <p:cNvPr id="22" name="グループ化 21"/>
          <p:cNvGrpSpPr/>
          <p:nvPr/>
        </p:nvGrpSpPr>
        <p:grpSpPr>
          <a:xfrm>
            <a:off x="1671839" y="393699"/>
            <a:ext cx="2590943" cy="952501"/>
            <a:chOff x="1130157" y="2173210"/>
            <a:chExt cx="4263776" cy="2732926"/>
          </a:xfrm>
        </p:grpSpPr>
        <p:cxnSp>
          <p:nvCxnSpPr>
            <p:cNvPr id="18" name="直線矢印コネクタ 17"/>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1671839" y="1460499"/>
            <a:ext cx="2590943" cy="952501"/>
            <a:chOff x="1130157" y="2173210"/>
            <a:chExt cx="4263776" cy="2732926"/>
          </a:xfrm>
        </p:grpSpPr>
        <p:cxnSp>
          <p:nvCxnSpPr>
            <p:cNvPr id="24" name="直線矢印コネクタ 2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671839" y="2527299"/>
            <a:ext cx="2590943" cy="952501"/>
            <a:chOff x="1130157" y="2173210"/>
            <a:chExt cx="4263776" cy="2732926"/>
          </a:xfrm>
        </p:grpSpPr>
        <p:cxnSp>
          <p:nvCxnSpPr>
            <p:cNvPr id="29" name="直線矢印コネクタ 2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p:nvGrpSpPr>
        <p:grpSpPr>
          <a:xfrm>
            <a:off x="1671839" y="3594099"/>
            <a:ext cx="2590943" cy="952501"/>
            <a:chOff x="1130157" y="2173210"/>
            <a:chExt cx="4263776" cy="2732926"/>
          </a:xfrm>
        </p:grpSpPr>
        <p:cxnSp>
          <p:nvCxnSpPr>
            <p:cNvPr id="34" name="直線矢印コネクタ 3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1671839" y="4660899"/>
            <a:ext cx="2590943" cy="952501"/>
            <a:chOff x="1130157" y="2173210"/>
            <a:chExt cx="4263776" cy="2732926"/>
          </a:xfrm>
        </p:grpSpPr>
        <p:cxnSp>
          <p:nvCxnSpPr>
            <p:cNvPr id="39" name="直線矢印コネクタ 3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1671839" y="5727699"/>
            <a:ext cx="2590943" cy="952501"/>
            <a:chOff x="1130157" y="2173210"/>
            <a:chExt cx="4263776" cy="2732926"/>
          </a:xfrm>
        </p:grpSpPr>
        <p:cxnSp>
          <p:nvCxnSpPr>
            <p:cNvPr id="44" name="直線矢印コネクタ 4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5804309" y="393699"/>
            <a:ext cx="2590943" cy="952501"/>
            <a:chOff x="1130157" y="2173210"/>
            <a:chExt cx="4263776" cy="2732926"/>
          </a:xfrm>
        </p:grpSpPr>
        <p:cxnSp>
          <p:nvCxnSpPr>
            <p:cNvPr id="61" name="直線矢印コネクタ 6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5804309" y="1460499"/>
            <a:ext cx="2590943" cy="952501"/>
            <a:chOff x="1130157" y="2173210"/>
            <a:chExt cx="4263776" cy="2732926"/>
          </a:xfrm>
        </p:grpSpPr>
        <p:cxnSp>
          <p:nvCxnSpPr>
            <p:cNvPr id="66" name="直線矢印コネクタ 6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5804309" y="2527299"/>
            <a:ext cx="2590943" cy="952501"/>
            <a:chOff x="1130157" y="2173210"/>
            <a:chExt cx="4263776" cy="2732926"/>
          </a:xfrm>
        </p:grpSpPr>
        <p:cxnSp>
          <p:nvCxnSpPr>
            <p:cNvPr id="71" name="直線矢印コネクタ 7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5" name="グループ化 74"/>
          <p:cNvGrpSpPr/>
          <p:nvPr/>
        </p:nvGrpSpPr>
        <p:grpSpPr>
          <a:xfrm>
            <a:off x="5804309" y="3594099"/>
            <a:ext cx="2590943" cy="952501"/>
            <a:chOff x="1130157" y="2173210"/>
            <a:chExt cx="4263776" cy="2732926"/>
          </a:xfrm>
        </p:grpSpPr>
        <p:cxnSp>
          <p:nvCxnSpPr>
            <p:cNvPr id="76" name="直線矢印コネクタ 7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0" name="グループ化 79"/>
          <p:cNvGrpSpPr/>
          <p:nvPr/>
        </p:nvGrpSpPr>
        <p:grpSpPr>
          <a:xfrm>
            <a:off x="5804309" y="4660899"/>
            <a:ext cx="2590943" cy="952501"/>
            <a:chOff x="1130157" y="2173210"/>
            <a:chExt cx="4263776" cy="2732926"/>
          </a:xfrm>
        </p:grpSpPr>
        <p:cxnSp>
          <p:nvCxnSpPr>
            <p:cNvPr id="81" name="直線矢印コネクタ 8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5804309" y="5727699"/>
            <a:ext cx="2590943" cy="952501"/>
            <a:chOff x="1130157" y="2173210"/>
            <a:chExt cx="4263776" cy="2732926"/>
          </a:xfrm>
        </p:grpSpPr>
        <p:cxnSp>
          <p:nvCxnSpPr>
            <p:cNvPr id="86" name="直線矢印コネクタ 8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6" name="コンテンツ プレースホルダー 2"/>
          <p:cNvSpPr txBox="1">
            <a:spLocks/>
          </p:cNvSpPr>
          <p:nvPr/>
        </p:nvSpPr>
        <p:spPr>
          <a:xfrm>
            <a:off x="8905461" y="581621"/>
            <a:ext cx="3018182" cy="3424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t>こんな感じで基本周波数の整数倍の波を考える</a:t>
            </a:r>
            <a:endParaRPr lang="en-US" altLang="ja-JP" sz="2000" dirty="0" smtClean="0"/>
          </a:p>
          <a:p>
            <a:pPr marL="0" indent="0">
              <a:buNone/>
            </a:pPr>
            <a:endParaRPr lang="en-US" altLang="ja-JP" sz="2000" dirty="0"/>
          </a:p>
          <a:p>
            <a:pPr marL="0" indent="0">
              <a:buNone/>
            </a:pPr>
            <a:r>
              <a:rPr lang="ja-JP" altLang="en-US" sz="2000" dirty="0" smtClean="0"/>
              <a:t>それぞれを定数倍する</a:t>
            </a:r>
            <a:endParaRPr lang="en-US" altLang="ja-JP" sz="2000" dirty="0" smtClean="0"/>
          </a:p>
          <a:p>
            <a:pPr marL="0" indent="0">
              <a:buNone/>
            </a:pPr>
            <a:r>
              <a:rPr lang="ja-JP" altLang="en-US" sz="2000" dirty="0" smtClean="0"/>
              <a:t>（今回はランダムに）</a:t>
            </a:r>
            <a:endParaRPr lang="en-US" altLang="ja-JP" sz="2000" dirty="0" smtClean="0"/>
          </a:p>
          <a:p>
            <a:pPr marL="0" indent="0">
              <a:buNone/>
            </a:pPr>
            <a:endParaRPr lang="en-US" altLang="ja-JP" sz="2000" dirty="0"/>
          </a:p>
          <a:p>
            <a:pPr marL="0" indent="0">
              <a:buNone/>
            </a:pPr>
            <a:r>
              <a:rPr lang="ja-JP" altLang="en-US" sz="2000" dirty="0" smtClean="0"/>
              <a:t>で、それを全部足し合わせてみる</a:t>
            </a:r>
            <a:endParaRPr lang="ja-JP" altLang="en-US" sz="2000" dirty="0"/>
          </a:p>
        </p:txBody>
      </p:sp>
    </p:spTree>
    <p:extLst>
      <p:ext uri="{BB962C8B-B14F-4D97-AF65-F5344CB8AC3E}">
        <p14:creationId xmlns:p14="http://schemas.microsoft.com/office/powerpoint/2010/main" val="748623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177800" y="152400"/>
                <a:ext cx="12103100" cy="2019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r>
                      <a:rPr lang="en-US" altLang="ja-JP" sz="2400" b="0" i="1" smtClean="0">
                        <a:latin typeface="Cambria Math" panose="02040503050406030204" pitchFamily="18" charset="0"/>
                      </a:rPr>
                      <m:t>0.3</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b="0" i="1" smtClean="0">
                            <a:latin typeface="Cambria Math" panose="02040503050406030204" pitchFamily="18" charset="0"/>
                          </a:rPr>
                          <m:t>0</m:t>
                        </m:r>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𝜔</m:t>
                            </m:r>
                          </m:e>
                          <m:sub>
                            <m:r>
                              <a:rPr lang="en-US" altLang="ja-JP" sz="2400" i="1">
                                <a:solidFill>
                                  <a:schemeClr val="tx1"/>
                                </a:solidFill>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0.2</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0.7</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4</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5</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0.3</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a:rPr lang="en-US" altLang="ja-JP" sz="2400">
                            <a:latin typeface="Cambria Math" panose="02040503050406030204" pitchFamily="18" charset="0"/>
                          </a:rPr>
                          <m:t>0.3</m:t>
                        </m:r>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a:rPr lang="en-US" altLang="ja-JP" sz="2400">
                            <a:latin typeface="Cambria Math" panose="02040503050406030204" pitchFamily="18" charset="0"/>
                          </a:rPr>
                          <m:t>0.1</m:t>
                        </m:r>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4</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0.2</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5</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oMath>
                </a14:m>
                <a:r>
                  <a:rPr lang="ja-JP" altLang="en-US" sz="2400" dirty="0"/>
                  <a:t> </a:t>
                </a:r>
              </a:p>
              <a:p>
                <a:pPr marL="0" indent="0">
                  <a:buNone/>
                </a:pPr>
                <a:endParaRPr lang="ja-JP" altLang="en-US" sz="2400" dirty="0"/>
              </a:p>
              <a:p>
                <a:pPr marL="0" indent="0">
                  <a:buNone/>
                </a:pPr>
                <a:endParaRPr lang="ja-JP" altLang="en-US" sz="2400" dirty="0"/>
              </a:p>
              <a:p>
                <a:pPr marL="0" indent="0">
                  <a:buNone/>
                </a:pPr>
                <a:endParaRPr lang="ja-JP" altLang="en-US" sz="2400" dirty="0"/>
              </a:p>
              <a:p>
                <a:pPr marL="0" indent="0">
                  <a:buNone/>
                </a:pPr>
                <a:endParaRPr lang="ja-JP" altLang="en-US" sz="2400" dirty="0"/>
              </a:p>
              <a:p>
                <a:pPr marL="0" indent="0">
                  <a:buNone/>
                </a:pPr>
                <a:endParaRPr lang="ja-JP" altLang="en-US" sz="2400" dirty="0"/>
              </a:p>
              <a:p>
                <a:pPr marL="0" indent="0">
                  <a:buNone/>
                </a:pPr>
                <a:endParaRPr lang="ja-JP" altLang="en-US" sz="24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177800" y="152400"/>
                <a:ext cx="12103100" cy="2019300"/>
              </a:xfrm>
              <a:prstGeom prst="rect">
                <a:avLst/>
              </a:prstGeom>
              <a:blipFill rotWithShape="0">
                <a:blip r:embed="rId2"/>
                <a:stretch>
                  <a:fillRect l="-101"/>
                </a:stretch>
              </a:blipFill>
            </p:spPr>
            <p:txBody>
              <a:bodyPr/>
              <a:lstStyle/>
              <a:p>
                <a:r>
                  <a:rPr lang="ja-JP" altLang="en-US">
                    <a:noFill/>
                  </a:rPr>
                  <a:t> </a:t>
                </a:r>
              </a:p>
            </p:txBody>
          </p:sp>
        </mc:Fallback>
      </mc:AlternateContent>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2" y="1450974"/>
            <a:ext cx="5600708" cy="4200531"/>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292" y="1450974"/>
            <a:ext cx="5600708" cy="4200531"/>
          </a:xfrm>
          <a:prstGeom prst="rect">
            <a:avLst/>
          </a:prstGeom>
        </p:spPr>
      </p:pic>
      <p:sp>
        <p:nvSpPr>
          <p:cNvPr id="19" name="右矢印 18"/>
          <p:cNvSpPr/>
          <p:nvPr/>
        </p:nvSpPr>
        <p:spPr>
          <a:xfrm>
            <a:off x="5816600" y="2933700"/>
            <a:ext cx="101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和</a:t>
            </a:r>
            <a:endParaRPr kumimoji="1" lang="ja-JP" altLang="en-US" sz="3200" dirty="0"/>
          </a:p>
        </p:txBody>
      </p:sp>
    </p:spTree>
    <p:extLst>
      <p:ext uri="{BB962C8B-B14F-4D97-AF65-F5344CB8AC3E}">
        <p14:creationId xmlns:p14="http://schemas.microsoft.com/office/powerpoint/2010/main" val="3234420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7673</TotalTime>
  <Words>392</Words>
  <Application>Microsoft Office PowerPoint</Application>
  <PresentationFormat>ワイド画面</PresentationFormat>
  <Paragraphs>162</Paragraphs>
  <Slides>16</Slides>
  <Notes>3</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ＭＳ Ｐゴシック</vt:lpstr>
      <vt:lpstr>メイリオ</vt:lpstr>
      <vt:lpstr>Arial</vt:lpstr>
      <vt:lpstr>Calibri</vt:lpstr>
      <vt:lpstr>Cambria Math</vt:lpstr>
      <vt:lpstr>Office テーマ</vt:lpstr>
      <vt:lpstr>デジタルメディア処理2</vt:lpstr>
      <vt:lpstr>フーリエ級数展開の簡単な説明</vt:lpstr>
      <vt:lpstr>三角関数</vt:lpstr>
      <vt:lpstr>三角関数</vt:lpstr>
      <vt:lpstr>三角関数</vt:lpstr>
      <vt:lpstr>三角関数</vt:lpstr>
      <vt:lpstr>PowerPoint プレゼンテーション</vt:lpstr>
      <vt:lpstr>PowerPoint プレゼンテーション</vt:lpstr>
      <vt:lpstr>PowerPoint プレゼンテーション</vt:lpstr>
      <vt:lpstr>フーリエ級数展開のとても簡単な説明</vt:lpstr>
      <vt:lpstr>フーリエ級数展開のとても簡単な説明</vt:lpstr>
      <vt:lpstr>PowerPoint プレゼンテーション</vt:lpstr>
      <vt:lpstr>フーリエ級数</vt:lpstr>
      <vt:lpstr>フーリエ級数</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253</cp:revision>
  <cp:lastPrinted>2017-05-11T08:33:33Z</cp:lastPrinted>
  <dcterms:created xsi:type="dcterms:W3CDTF">2017-01-19T02:23:36Z</dcterms:created>
  <dcterms:modified xsi:type="dcterms:W3CDTF">2017-05-11T08:33:41Z</dcterms:modified>
</cp:coreProperties>
</file>