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9" r:id="rId2"/>
    <p:sldId id="298" r:id="rId3"/>
    <p:sldId id="280" r:id="rId4"/>
    <p:sldId id="278" r:id="rId5"/>
    <p:sldId id="287" r:id="rId6"/>
    <p:sldId id="281" r:id="rId7"/>
    <p:sldId id="282" r:id="rId8"/>
    <p:sldId id="283" r:id="rId9"/>
    <p:sldId id="284" r:id="rId10"/>
    <p:sldId id="285" r:id="rId11"/>
    <p:sldId id="289" r:id="rId12"/>
    <p:sldId id="288" r:id="rId13"/>
    <p:sldId id="290" r:id="rId14"/>
    <p:sldId id="292" r:id="rId15"/>
    <p:sldId id="291" r:id="rId16"/>
    <p:sldId id="316" r:id="rId17"/>
    <p:sldId id="314" r:id="rId18"/>
    <p:sldId id="317" r:id="rId19"/>
    <p:sldId id="299" r:id="rId20"/>
    <p:sldId id="297" r:id="rId21"/>
    <p:sldId id="300" r:id="rId22"/>
    <p:sldId id="302" r:id="rId23"/>
    <p:sldId id="303" r:id="rId24"/>
    <p:sldId id="305" r:id="rId25"/>
    <p:sldId id="306" r:id="rId26"/>
    <p:sldId id="307" r:id="rId27"/>
    <p:sldId id="320" r:id="rId28"/>
    <p:sldId id="308" r:id="rId29"/>
    <p:sldId id="309" r:id="rId30"/>
    <p:sldId id="318" r:id="rId31"/>
    <p:sldId id="321" r:id="rId32"/>
    <p:sldId id="313" r:id="rId33"/>
    <p:sldId id="311" r:id="rId34"/>
    <p:sldId id="312"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90" autoAdjust="0"/>
    <p:restoredTop sz="66935" autoAdjust="0"/>
  </p:normalViewPr>
  <p:slideViewPr>
    <p:cSldViewPr snapToGrid="0">
      <p:cViewPr varScale="1">
        <p:scale>
          <a:sx n="78" d="100"/>
          <a:sy n="78" d="100"/>
        </p:scale>
        <p:origin x="2370"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8E4F-8904-49F0-A966-ED8BC304F0DA}" type="datetimeFigureOut">
              <a:rPr kumimoji="1" lang="ja-JP" altLang="en-US" smtClean="0"/>
              <a:t>2017/5/11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 =</a:t>
            </a:r>
            <a:r>
              <a:rPr kumimoji="1" lang="en-US" altLang="ja-JP" baseline="0" dirty="0" smtClean="0"/>
              <a:t> ½ (f1 – f-1) / (f0 – f-1)      f-1 &gt; f1</a:t>
            </a:r>
          </a:p>
          <a:p>
            <a:endParaRPr kumimoji="1" lang="en-US" altLang="ja-JP" baseline="0" dirty="0" smtClean="0"/>
          </a:p>
          <a:p>
            <a:r>
              <a:rPr kumimoji="1" lang="en-US" altLang="ja-JP" baseline="0" dirty="0" smtClean="0"/>
              <a:t>X = ½ (f1 – f-1) / (f0 – f-1)      otherwise</a:t>
            </a:r>
          </a:p>
          <a:p>
            <a:endParaRPr kumimoji="1" lang="en-US" altLang="ja-JP" baseline="0" dirty="0" smtClean="0"/>
          </a:p>
          <a:p>
            <a:endParaRPr kumimoji="1" lang="en-US" altLang="ja-JP" baseline="0" dirty="0" smtClean="0"/>
          </a:p>
          <a:p>
            <a:r>
              <a:rPr kumimoji="1" lang="en-US" altLang="ja-JP" baseline="0" dirty="0" smtClean="0"/>
              <a:t>X = (f-1 – f1) / (2f-1 – 4f0 + 2f1)</a:t>
            </a:r>
          </a:p>
          <a:p>
            <a:endParaRPr kumimoji="1" lang="en-US" altLang="ja-JP" baseline="0" dirty="0" smtClean="0"/>
          </a:p>
          <a:p>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 </a:t>
            </a:r>
            <a:r>
              <a:rPr kumimoji="1" lang="en-US" altLang="ja-JP" dirty="0" smtClean="0"/>
              <a:t>f(</a:t>
            </a:r>
            <a:r>
              <a:rPr kumimoji="1" lang="en-US" altLang="ja-JP" dirty="0" err="1" smtClean="0"/>
              <a:t>x,y</a:t>
            </a:r>
            <a:r>
              <a:rPr kumimoji="1" lang="en-US" altLang="ja-JP" dirty="0" smtClean="0"/>
              <a:t>) = x^2 + y^2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68270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実装を分かりやすくするため、ガウシアンかけてから、微分をとると説明しているけど。</a:t>
            </a:r>
            <a:endParaRPr kumimoji="1" lang="en-US" altLang="ja-JP" dirty="0" smtClean="0"/>
          </a:p>
          <a:p>
            <a:r>
              <a:rPr kumimoji="1" lang="ja-JP" altLang="en-US" dirty="0" smtClean="0"/>
              <a:t>本当は　</a:t>
            </a:r>
            <a:r>
              <a:rPr kumimoji="1" lang="en-US" altLang="ja-JP" dirty="0" err="1" smtClean="0"/>
              <a:t>Gx</a:t>
            </a:r>
            <a:r>
              <a:rPr kumimoji="1" lang="en-US" altLang="ja-JP" dirty="0" smtClean="0"/>
              <a:t> * I</a:t>
            </a:r>
            <a:r>
              <a:rPr kumimoji="1" lang="ja-JP" altLang="en-US" dirty="0" smtClean="0"/>
              <a:t>　と　</a:t>
            </a:r>
            <a:r>
              <a:rPr kumimoji="1" lang="en-US" altLang="ja-JP" dirty="0" err="1" smtClean="0"/>
              <a:t>Gy</a:t>
            </a:r>
            <a:r>
              <a:rPr kumimoji="1" lang="ja-JP" altLang="en-US" baseline="0" dirty="0" smtClean="0"/>
              <a:t> </a:t>
            </a:r>
            <a:r>
              <a:rPr kumimoji="1" lang="en-US" altLang="ja-JP" dirty="0" smtClean="0"/>
              <a:t>*</a:t>
            </a:r>
            <a:r>
              <a:rPr kumimoji="1" lang="ja-JP" altLang="en-US" baseline="0" dirty="0" smtClean="0"/>
              <a:t> </a:t>
            </a:r>
            <a:r>
              <a:rPr kumimoji="1" lang="en-US" altLang="ja-JP" dirty="0" smtClean="0"/>
              <a:t>I </a:t>
            </a:r>
            <a:r>
              <a:rPr kumimoji="1" lang="ja-JP" altLang="en-US" dirty="0" smtClean="0"/>
              <a:t>を計算する．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en-US" altLang="ja-JP" baseline="0" dirty="0" smtClean="0"/>
              <a:t> Non maximum suppression</a:t>
            </a:r>
          </a:p>
          <a:p>
            <a:r>
              <a:rPr kumimoji="1" lang="ja-JP" altLang="en-US" dirty="0" smtClean="0"/>
              <a:t>　　</a:t>
            </a:r>
            <a:r>
              <a:rPr kumimoji="1" lang="en-US" altLang="ja-JP" dirty="0" smtClean="0"/>
              <a:t>8</a:t>
            </a:r>
            <a:r>
              <a:rPr kumimoji="1" lang="ja-JP" altLang="en-US" dirty="0" smtClean="0"/>
              <a:t>近傍の極大を見てはだめ。</a:t>
            </a:r>
            <a:endParaRPr kumimoji="1" lang="en-US" altLang="ja-JP" dirty="0" smtClean="0"/>
          </a:p>
          <a:p>
            <a:r>
              <a:rPr kumimoji="1" lang="ja-JP" altLang="en-US" dirty="0" smtClean="0"/>
              <a:t>　　エッジ方向を考えて、エッジと垂直な方向のみを考慮して極大を計算しないとだめ</a:t>
            </a:r>
            <a:endParaRPr kumimoji="1" lang="en-US" altLang="ja-JP" dirty="0" smtClean="0"/>
          </a:p>
          <a:p>
            <a:r>
              <a:rPr kumimoji="1" lang="ja-JP" altLang="en-US" dirty="0" smtClean="0"/>
              <a:t>　　図を描いて説明したほうが良いかも</a:t>
            </a:r>
            <a:endParaRPr kumimoji="1" lang="en-US" altLang="ja-JP" dirty="0" smtClean="0"/>
          </a:p>
          <a:p>
            <a:endParaRPr kumimoji="1" lang="en-US" altLang="ja-JP" dirty="0" smtClean="0"/>
          </a:p>
          <a:p>
            <a:endParaRPr kumimoji="1" lang="en-US" altLang="ja-JP" dirty="0" smtClean="0"/>
          </a:p>
          <a:p>
            <a:r>
              <a:rPr kumimoji="1" lang="en-US" altLang="ja-JP" dirty="0" smtClean="0"/>
              <a:t>4</a:t>
            </a:r>
            <a:r>
              <a:rPr kumimoji="1" lang="ja-JP" altLang="en-US" dirty="0" smtClean="0"/>
              <a:t>閾値処理</a:t>
            </a:r>
            <a:r>
              <a:rPr kumimoji="1" lang="en-US" altLang="ja-JP" dirty="0" smtClean="0"/>
              <a:t>: </a:t>
            </a:r>
            <a:r>
              <a:rPr kumimoji="1" lang="ja-JP" altLang="en-US" dirty="0" smtClean="0"/>
              <a:t>なぜ二つの閾値を利用するかが大切。</a:t>
            </a:r>
            <a:endParaRPr kumimoji="1" lang="en-US" altLang="ja-JP" dirty="0" smtClean="0"/>
          </a:p>
          <a:p>
            <a:r>
              <a:rPr kumimoji="1" lang="ja-JP" altLang="en-US" dirty="0" smtClean="0"/>
              <a:t>　本当のエッジとノイズによるエッジが存在する。</a:t>
            </a:r>
            <a:endParaRPr kumimoji="1" lang="en-US" altLang="ja-JP" dirty="0" smtClean="0"/>
          </a:p>
          <a:p>
            <a:r>
              <a:rPr kumimoji="1" lang="ja-JP" altLang="en-US" dirty="0" smtClean="0"/>
              <a:t>　</a:t>
            </a:r>
            <a:r>
              <a:rPr kumimoji="1" lang="en-US" altLang="ja-JP" dirty="0" smtClean="0"/>
              <a:t>Week edge</a:t>
            </a:r>
            <a:r>
              <a:rPr kumimoji="1" lang="ja-JP" altLang="en-US" dirty="0" smtClean="0"/>
              <a:t>は両者を含んでしまう。</a:t>
            </a:r>
            <a:endParaRPr kumimoji="1" lang="en-US" altLang="ja-JP" dirty="0" smtClean="0"/>
          </a:p>
          <a:p>
            <a:r>
              <a:rPr kumimoji="1" lang="ja-JP" altLang="en-US" dirty="0" smtClean="0"/>
              <a:t>　本当のエッジなのに、ノイズや陰影など何かしらの影響で勾配強度が弱い画素は</a:t>
            </a:r>
            <a:r>
              <a:rPr kumimoji="1" lang="en-US" altLang="ja-JP" dirty="0" smtClean="0"/>
              <a:t>week</a:t>
            </a:r>
            <a:r>
              <a:rPr kumimoji="1" lang="ja-JP" altLang="en-US" dirty="0" smtClean="0"/>
              <a:t>エッジになる。</a:t>
            </a:r>
            <a:endParaRPr kumimoji="1" lang="en-US" altLang="ja-JP" dirty="0" smtClean="0"/>
          </a:p>
          <a:p>
            <a:r>
              <a:rPr kumimoji="1" lang="ja-JP" altLang="en-US" dirty="0" smtClean="0"/>
              <a:t>　ただしそのような</a:t>
            </a:r>
            <a:r>
              <a:rPr kumimoji="1" lang="en-US" altLang="ja-JP" dirty="0" smtClean="0"/>
              <a:t>week edge</a:t>
            </a:r>
            <a:r>
              <a:rPr kumimoji="1" lang="ja-JP" altLang="en-US" dirty="0" smtClean="0"/>
              <a:t>は</a:t>
            </a:r>
            <a:r>
              <a:rPr kumimoji="1" lang="en-US" altLang="ja-JP" dirty="0" smtClean="0"/>
              <a:t>Strong edge</a:t>
            </a:r>
            <a:r>
              <a:rPr kumimoji="1" lang="ja-JP" altLang="en-US" dirty="0" smtClean="0"/>
              <a:t>に隣接していることが多い。そのため</a:t>
            </a:r>
            <a:r>
              <a:rPr kumimoji="1" lang="en-US" altLang="ja-JP" dirty="0" smtClean="0"/>
              <a:t>Strong edge</a:t>
            </a:r>
            <a:r>
              <a:rPr kumimoji="1" lang="ja-JP" altLang="en-US" dirty="0" smtClean="0"/>
              <a:t>が近傍にあればエッジとして受け入れる．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dirty="0" smtClean="0"/>
              <a:t>最近読んだ・見た面白かった論文紹介</a:t>
            </a:r>
            <a:endParaRPr lang="en-US" altLang="ja-JP" dirty="0" smtClean="0"/>
          </a:p>
          <a:p>
            <a:pPr marL="0" indent="0">
              <a:buNone/>
            </a:pPr>
            <a:r>
              <a:rPr kumimoji="1" lang="en-US" altLang="ja-JP" dirty="0" smtClean="0"/>
              <a:t>Texture Synthesis</a:t>
            </a:r>
          </a:p>
          <a:p>
            <a:pPr marL="0" indent="0">
              <a:buNone/>
            </a:pPr>
            <a:r>
              <a:rPr lang="en-US" altLang="ja-JP" dirty="0" smtClean="0"/>
              <a:t>Seam Curving</a:t>
            </a:r>
          </a:p>
          <a:p>
            <a:pPr marL="0" indent="0">
              <a:buNone/>
            </a:pPr>
            <a:r>
              <a:rPr kumimoji="1" lang="en-US" altLang="ja-JP" dirty="0" smtClean="0"/>
              <a:t>Visual Microphone</a:t>
            </a:r>
          </a:p>
          <a:p>
            <a:pPr marL="0" indent="0">
              <a:buNone/>
            </a:pPr>
            <a:endParaRPr lang="en-US" altLang="ja-JP" dirty="0" smtClean="0"/>
          </a:p>
          <a:p>
            <a:pPr marL="0" indent="0">
              <a:buNone/>
            </a:pPr>
            <a:endParaRPr lang="en-US" altLang="ja-JP" dirty="0" smtClean="0"/>
          </a:p>
          <a:p>
            <a:pPr marL="0" indent="0">
              <a:buNone/>
            </a:pPr>
            <a:r>
              <a:rPr lang="en-US" altLang="ja-JP" dirty="0" smtClean="0"/>
              <a:t>SIGGRAPH 2016</a:t>
            </a:r>
            <a:r>
              <a:rPr lang="ja-JP" altLang="en-US" dirty="0" smtClean="0"/>
              <a:t>全部読み</a:t>
            </a:r>
            <a:endParaRPr lang="en-US" altLang="ja-JP" dirty="0" smtClean="0"/>
          </a:p>
          <a:p>
            <a:pPr marL="0" indent="0">
              <a:buNone/>
            </a:pPr>
            <a:endParaRPr kumimoji="1" lang="en-US" altLang="ja-JP" dirty="0" smtClean="0"/>
          </a:p>
          <a:p>
            <a:pPr marL="0" indent="0">
              <a:buNone/>
            </a:pPr>
            <a:r>
              <a:rPr lang="en-US" altLang="ja-JP" sz="1200" dirty="0" smtClean="0"/>
              <a:t> </a:t>
            </a:r>
            <a:r>
              <a:rPr lang="ja-JP" altLang="en-US" sz="1200" dirty="0" smtClean="0"/>
              <a:t>ガウシアン畳み込みのはなし</a:t>
            </a:r>
            <a:endParaRPr lang="en-US" altLang="ja-JP" sz="1200" dirty="0" smtClean="0"/>
          </a:p>
          <a:p>
            <a:pPr marL="0" indent="0">
              <a:buNone/>
            </a:pPr>
            <a:r>
              <a:rPr kumimoji="1" lang="ja-JP" altLang="en-US" sz="1200" dirty="0" smtClean="0"/>
              <a:t>線形フィルタのセパレート実装のはなし</a:t>
            </a:r>
            <a:endParaRPr kumimoji="1" lang="en-US" altLang="ja-JP" sz="1200" dirty="0" smtClean="0"/>
          </a:p>
          <a:p>
            <a:pPr marL="0" indent="0">
              <a:buNone/>
            </a:pPr>
            <a:r>
              <a:rPr lang="ja-JP" altLang="en-US" sz="1200" dirty="0" smtClean="0"/>
              <a:t>ガウシアンピラミッドのはなし</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212632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2017/5/11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2017/5/11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10" Type="http://schemas.openxmlformats.org/officeDocument/2006/relationships/image" Target="../media/image52.png"/><Relationship Id="rId4" Type="http://schemas.openxmlformats.org/officeDocument/2006/relationships/image" Target="../media/image460.png"/><Relationship Id="rId9" Type="http://schemas.openxmlformats.org/officeDocument/2006/relationships/image" Target="../media/image51.png"/></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ocs.opencv.org/2.4/doc/tutorials/imgproc/imgtrans/canny_detector/canny_detector.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50.png"/><Relationship Id="rId1" Type="http://schemas.openxmlformats.org/officeDocument/2006/relationships/slideLayout" Target="../slideLayouts/slideLayout2.xml"/><Relationship Id="rId4" Type="http://schemas.openxmlformats.org/officeDocument/2006/relationships/image" Target="../media/image660.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9278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smtClean="0"/>
              <a:t>類似度・相違度の意味的理解</a:t>
            </a:r>
            <a:endParaRPr kumimoji="1" lang="ja-JP" altLang="en-US" sz="3600" dirty="0"/>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smtClean="0"/>
              <a:t>入力画像・テンプレートは </a:t>
            </a:r>
            <a:r>
              <a:rPr lang="en-US" altLang="ja-JP" sz="2400" dirty="0" smtClean="0"/>
              <a:t>W x H </a:t>
            </a:r>
            <a:r>
              <a:rPr lang="ja-JP" altLang="en-US" sz="2400" dirty="0" smtClean="0"/>
              <a:t>グレースケール画像</a:t>
            </a:r>
            <a:endParaRPr lang="en-US" altLang="ja-JP" sz="2400" dirty="0" smtClean="0"/>
          </a:p>
          <a:p>
            <a:r>
              <a:rPr kumimoji="1" lang="ja-JP" altLang="en-US" sz="2400" dirty="0" smtClean="0"/>
              <a:t>これを </a:t>
            </a:r>
            <a:r>
              <a:rPr lang="en-US" altLang="ja-JP" sz="2400" dirty="0" smtClean="0"/>
              <a:t>(</a:t>
            </a:r>
            <a:r>
              <a:rPr kumimoji="1" lang="en-US" altLang="ja-JP" sz="2400" dirty="0" smtClean="0"/>
              <a:t>WH</a:t>
            </a:r>
            <a:r>
              <a:rPr lang="en-US" altLang="ja-JP" sz="2400" dirty="0"/>
              <a:t>)</a:t>
            </a:r>
            <a:r>
              <a:rPr kumimoji="1" lang="en-US" altLang="ja-JP" sz="2400" dirty="0" smtClean="0"/>
              <a:t>-</a:t>
            </a:r>
            <a:r>
              <a:rPr kumimoji="1" lang="ja-JP" altLang="en-US" sz="2400" dirty="0" smtClean="0"/>
              <a:t>次元ベクトルと</a:t>
            </a:r>
            <a:r>
              <a:rPr kumimoji="1" lang="ja-JP" altLang="en-US" sz="2400" dirty="0"/>
              <a:t>考</a:t>
            </a:r>
            <a:r>
              <a:rPr kumimoji="1" lang="ja-JP" altLang="en-US" sz="2400" dirty="0" smtClean="0"/>
              <a:t>える</a:t>
            </a:r>
            <a:endParaRPr kumimoji="1" lang="ja-JP" altLang="en-US" sz="2400" dirty="0"/>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smtClean="0"/>
                  <a:t> </a:t>
                </a:r>
                <a:endParaRPr lang="ja-JP" altLang="en-US" sz="3200" b="1" dirty="0"/>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空間</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のユークリッド距離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の市街地距離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233628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m:rPr>
                            <m:sty m:val="p"/>
                          </m:rPr>
                          <a:rPr lang="en-US" altLang="ja-JP" sz="2000" i="1" smtClean="0">
                            <a:latin typeface="Cambria Math" panose="02040503050406030204" pitchFamily="18" charset="0"/>
                          </a:rPr>
                          <m:t>NCC</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角度</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2336281" cy="400110"/>
              </a:xfrm>
              <a:prstGeom prst="rect">
                <a:avLst/>
              </a:prstGeom>
              <a:blipFill rotWithShape="0">
                <a:blip r:embed="rId12"/>
                <a:stretch>
                  <a:fillRect t="-7576" r="-208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smtClean="0"/>
              <a:t>テンプレート</a:t>
            </a:r>
            <a:r>
              <a:rPr lang="ja-JP" altLang="en-US" dirty="0" smtClean="0"/>
              <a:t>マッチングは目的画像にテンプレート画像を重ね差分を評価するため</a:t>
            </a:r>
            <a:r>
              <a:rPr lang="ja-JP" altLang="en-US" dirty="0" smtClean="0">
                <a:sym typeface="Wingdings" panose="05000000000000000000" pitchFamily="2" charset="2"/>
              </a:rPr>
              <a:t>発見できる位置は</a:t>
            </a:r>
            <a:r>
              <a:rPr lang="ja-JP" altLang="en-US" b="1" dirty="0" smtClean="0">
                <a:sym typeface="Wingdings" panose="05000000000000000000" pitchFamily="2" charset="2"/>
              </a:rPr>
              <a:t>ピクセル単位（離散値）</a:t>
            </a:r>
            <a:endParaRPr lang="en-US" altLang="ja-JP" b="1" dirty="0" smtClean="0">
              <a:sym typeface="Wingdings" panose="05000000000000000000" pitchFamily="2" charset="2"/>
            </a:endParaRPr>
          </a:p>
          <a:p>
            <a:r>
              <a:rPr lang="ja-JP" altLang="en-US" b="1" dirty="0" smtClean="0">
                <a:sym typeface="Wingdings" panose="05000000000000000000" pitchFamily="2" charset="2"/>
              </a:rPr>
              <a:t>サブピクセル（連続値）</a:t>
            </a:r>
            <a:r>
              <a:rPr lang="ja-JP" altLang="en-US" dirty="0" smtClean="0">
                <a:sym typeface="Wingdings" panose="05000000000000000000" pitchFamily="2" charset="2"/>
              </a:rPr>
              <a:t>精度で位置検出を行いたい</a:t>
            </a:r>
            <a:endParaRPr lang="en-US" altLang="ja-JP" dirty="0" smtClean="0">
              <a:sym typeface="Wingdings" panose="05000000000000000000" pitchFamily="2" charset="2"/>
            </a:endParaRPr>
          </a:p>
          <a:p>
            <a:endParaRPr lang="en-US" altLang="ja-JP" dirty="0" smtClean="0">
              <a:sym typeface="Wingdings" panose="05000000000000000000" pitchFamily="2" charset="2"/>
            </a:endParaRPr>
          </a:p>
          <a:p>
            <a:r>
              <a:rPr lang="ja-JP" altLang="en-US" dirty="0" smtClean="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等角直線フィッテイング</a:t>
            </a:r>
            <a:endParaRPr lang="en-US" altLang="ja-JP" dirty="0" smtClean="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smtClean="0"/>
          </a:p>
          <a:p>
            <a:r>
              <a:rPr lang="ja-JP" altLang="en-US" sz="2400" dirty="0"/>
              <a:t>相違度</a:t>
            </a:r>
            <a:r>
              <a:rPr lang="ja-JP" altLang="en-US" sz="2400" dirty="0" smtClean="0"/>
              <a:t>が</a:t>
            </a:r>
            <a:r>
              <a:rPr kumimoji="1" lang="ja-JP" altLang="en-US" sz="2400" dirty="0" smtClean="0"/>
              <a:t>最小</a:t>
            </a:r>
            <a:r>
              <a:rPr lang="ja-JP" altLang="en-US" sz="2400" dirty="0"/>
              <a:t>の</a:t>
            </a:r>
            <a:r>
              <a:rPr kumimoji="1" lang="ja-JP" altLang="en-US" sz="2400" dirty="0" smtClean="0"/>
              <a:t>画素を原点</a:t>
            </a:r>
            <a:r>
              <a:rPr kumimoji="1" lang="en-US" altLang="ja-JP" sz="2400" dirty="0" smtClean="0"/>
              <a:t>(x=0)</a:t>
            </a:r>
            <a:r>
              <a:rPr kumimoji="1" lang="ja-JP" altLang="en-US" sz="2400" dirty="0" smtClean="0"/>
              <a:t>にとる</a:t>
            </a:r>
            <a:endParaRPr kumimoji="1" lang="en-US" altLang="ja-JP" sz="2400" dirty="0" smtClean="0"/>
          </a:p>
          <a:p>
            <a:r>
              <a:rPr lang="en-US" altLang="ja-JP" sz="2400" dirty="0" smtClean="0"/>
              <a:t>x=±1 </a:t>
            </a:r>
            <a:r>
              <a:rPr lang="ja-JP" altLang="en-US" sz="2400" dirty="0" smtClean="0"/>
              <a:t>の相違度も既知</a:t>
            </a:r>
            <a:endParaRPr lang="en-US" altLang="ja-JP" sz="2400" dirty="0" smtClean="0"/>
          </a:p>
          <a:p>
            <a:r>
              <a:rPr lang="ja-JP" altLang="en-US" sz="2400" dirty="0" smtClean="0"/>
              <a:t>最小値を与える位置</a:t>
            </a:r>
            <a:r>
              <a:rPr lang="en-US" altLang="ja-JP" sz="2400" dirty="0" smtClean="0"/>
              <a:t>x</a:t>
            </a:r>
            <a:r>
              <a:rPr lang="ja-JP" altLang="en-US" sz="2400" dirty="0" smtClean="0"/>
              <a:t>を実数精度で求める</a:t>
            </a:r>
            <a:endParaRPr lang="en-US" altLang="ja-JP" sz="2400" dirty="0" smtClean="0"/>
          </a:p>
          <a:p>
            <a:pPr marL="0" indent="0">
              <a:buNone/>
            </a:pPr>
            <a:r>
              <a:rPr lang="en-US" altLang="ja-JP" sz="1900" dirty="0" smtClean="0"/>
              <a:t>※</a:t>
            </a:r>
            <a:r>
              <a:rPr lang="ja-JP" altLang="en-US" sz="1900" dirty="0" smtClean="0"/>
              <a:t>画像に適用する際は縦横を独立に扱えば良い</a:t>
            </a:r>
            <a:endParaRPr lang="en-US" altLang="ja-JP" sz="1900" dirty="0" smtClean="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位置</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等角直線フィッティング</a:t>
            </a:r>
            <a:endParaRPr lang="en-US" altLang="ja-JP" sz="2400" dirty="0" smtClean="0"/>
          </a:p>
          <a:p>
            <a:pPr marL="0" indent="0">
              <a:buNone/>
            </a:pPr>
            <a:r>
              <a:rPr lang="ja-JP" altLang="en-US" sz="1800" dirty="0" smtClean="0"/>
              <a:t>下図の通り傾きが</a:t>
            </a:r>
            <a:r>
              <a:rPr lang="en-US" altLang="ja-JP" sz="1800" dirty="0" smtClean="0"/>
              <a:t>-1</a:t>
            </a:r>
            <a:r>
              <a:rPr lang="ja-JP" altLang="en-US" sz="1800" dirty="0" smtClean="0"/>
              <a:t>倍の</a:t>
            </a:r>
            <a:r>
              <a:rPr lang="en-US" altLang="ja-JP" sz="1800" dirty="0" smtClean="0"/>
              <a:t>2</a:t>
            </a:r>
            <a:r>
              <a:rPr lang="ja-JP" altLang="en-US" sz="1800" dirty="0" smtClean="0"/>
              <a:t>本の直線の交点を利用</a:t>
            </a:r>
            <a:endParaRPr lang="en-US" altLang="ja-JP" sz="1800" dirty="0" smtClean="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パラボラフィッティング</a:t>
            </a:r>
            <a:endParaRPr lang="en-US" altLang="ja-JP" sz="2400" dirty="0" smtClean="0"/>
          </a:p>
          <a:p>
            <a:pPr marL="0" indent="0">
              <a:buFont typeface="Arial" panose="020B0604020202020204" pitchFamily="34" charset="0"/>
              <a:buNone/>
            </a:pPr>
            <a:r>
              <a:rPr lang="ja-JP" altLang="en-US" sz="1800" dirty="0" smtClean="0"/>
              <a:t>二次関数で相違度を補間し相違度の最小位置を求める</a:t>
            </a:r>
            <a:endParaRPr lang="en-US" altLang="ja-JP" sz="2400" dirty="0" smtClean="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smtClean="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smtClean="0"/>
              <a:t>対象画像全領域にテンプレートを重ね合わせて差分を計算する計算複雑度は</a:t>
            </a:r>
            <a:r>
              <a:rPr lang="en-US" altLang="ja-JP" dirty="0" smtClean="0"/>
              <a:t>…</a:t>
            </a:r>
          </a:p>
          <a:p>
            <a:pPr marL="0" indent="0">
              <a:buNone/>
            </a:pPr>
            <a:r>
              <a:rPr kumimoji="1" lang="en-US" altLang="ja-JP" dirty="0" smtClean="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W</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smtClean="0"/>
              <a:t>残差逐次検定</a:t>
            </a:r>
            <a:r>
              <a:rPr lang="ja-JP" altLang="en-US" sz="2400" dirty="0" smtClean="0"/>
              <a:t> </a:t>
            </a:r>
            <a:r>
              <a:rPr lang="en-US" altLang="ja-JP" sz="2400" dirty="0" smtClean="0"/>
              <a:t>: </a:t>
            </a:r>
            <a:r>
              <a:rPr lang="ja-JP" altLang="en-US" sz="2000" dirty="0"/>
              <a:t>目標</a:t>
            </a:r>
            <a:r>
              <a:rPr lang="ja-JP" altLang="en-US" sz="2000" dirty="0" smtClean="0"/>
              <a:t>画像をラスタスキャンしテンプレートとの差分計算をする際，現在の最小値よりも差分が大きくなったら計算を打ち切る</a:t>
            </a:r>
            <a:endParaRPr lang="en-US" altLang="ja-JP" sz="2400" dirty="0" smtClean="0"/>
          </a:p>
          <a:p>
            <a:pPr marL="0" indent="0">
              <a:buNone/>
            </a:pPr>
            <a:r>
              <a:rPr lang="ja-JP" altLang="en-US" sz="2400" b="1" dirty="0"/>
              <a:t>粗密</a:t>
            </a:r>
            <a:r>
              <a:rPr lang="ja-JP" altLang="en-US" sz="2400" b="1" dirty="0" smtClean="0"/>
              <a:t>探査法</a:t>
            </a:r>
            <a:r>
              <a:rPr lang="ja-JP" altLang="en-US" sz="2400" dirty="0" smtClean="0"/>
              <a:t> </a:t>
            </a:r>
            <a:r>
              <a:rPr lang="en-US" altLang="ja-JP" sz="2400" dirty="0" smtClean="0"/>
              <a:t>: </a:t>
            </a:r>
            <a:r>
              <a:rPr lang="ja-JP" altLang="en-US" sz="2000" dirty="0" smtClean="0"/>
              <a:t>ガウシアンピラミッドを生成し低解像度画像からマッチングを計算．ひとレベル高解像度画像に移動し，発見した画素に関係する数画素のみにたいしてマッチングを計算する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smtClean="0"/>
              <a:t>© CG ARTS</a:t>
            </a:r>
            <a:r>
              <a:rPr lang="ja-JP" altLang="en-US" dirty="0" smtClean="0"/>
              <a:t>協会 </a:t>
            </a:r>
            <a:r>
              <a:rPr lang="en-US" altLang="ja-JP" dirty="0" smtClean="0"/>
              <a:t> </a:t>
            </a:r>
            <a:endParaRPr lang="ja-JP" altLang="en-US" dirty="0"/>
          </a:p>
        </p:txBody>
      </p:sp>
      <p:sp>
        <p:nvSpPr>
          <p:cNvPr id="14" name="正方形/長方形 13"/>
          <p:cNvSpPr/>
          <p:nvPr/>
        </p:nvSpPr>
        <p:spPr>
          <a:xfrm>
            <a:off x="8712004" y="6488668"/>
            <a:ext cx="1569660" cy="369332"/>
          </a:xfrm>
          <a:prstGeom prst="rect">
            <a:avLst/>
          </a:prstGeom>
        </p:spPr>
        <p:txBody>
          <a:bodyPr wrap="none">
            <a:spAutoFit/>
          </a:bodyPr>
          <a:lstStyle/>
          <a:p>
            <a:r>
              <a:rPr lang="ja-JP" altLang="en-US" dirty="0" smtClean="0"/>
              <a:t>教科書 図</a:t>
            </a:r>
            <a:r>
              <a:rPr lang="en-US" altLang="ja-JP" dirty="0" smtClean="0"/>
              <a:t>11.5</a:t>
            </a:r>
            <a:endParaRPr lang="ja-JP" altLang="en-US" dirty="0"/>
          </a:p>
        </p:txBody>
      </p:sp>
    </p:spTree>
    <p:extLst>
      <p:ext uri="{BB962C8B-B14F-4D97-AF65-F5344CB8AC3E}">
        <p14:creationId xmlns:p14="http://schemas.microsoft.com/office/powerpoint/2010/main" val="99182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05635"/>
            <a:ext cx="9309100" cy="733270"/>
          </a:xfrm>
        </p:spPr>
        <p:txBody>
          <a:bodyPr>
            <a:normAutofit/>
          </a:bodyPr>
          <a:lstStyle/>
          <a:p>
            <a:r>
              <a:rPr kumimoji="1" lang="ja-JP" altLang="en-US" sz="3600" dirty="0" smtClean="0"/>
              <a:t>復習</a:t>
            </a:r>
            <a:r>
              <a:rPr kumimoji="1" lang="en-US" altLang="ja-JP" sz="3600" dirty="0" smtClean="0"/>
              <a:t>: Steepest descent - </a:t>
            </a:r>
            <a:r>
              <a:rPr lang="ja-JP" altLang="en-US" sz="3600" dirty="0" smtClean="0"/>
              <a:t>最</a:t>
            </a:r>
            <a:r>
              <a:rPr kumimoji="1" lang="ja-JP" altLang="en-US" sz="3600" dirty="0" smtClean="0"/>
              <a:t>急降下法</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915708" y="1177668"/>
                <a:ext cx="6572488" cy="3320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1" dirty="0"/>
                  <a:t>最小化</a:t>
                </a:r>
                <a:r>
                  <a:rPr lang="ja-JP" altLang="en-US" sz="2400" b="1" dirty="0" smtClean="0"/>
                  <a:t>問題</a:t>
                </a:r>
                <a:endParaRPr lang="en-US" altLang="ja-JP" sz="2400" dirty="0"/>
              </a:p>
              <a:p>
                <a:pPr marL="0" indent="0">
                  <a:lnSpc>
                    <a:spcPct val="100000"/>
                  </a:lnSpc>
                  <a:spcBef>
                    <a:spcPts val="600"/>
                  </a:spcBef>
                  <a:spcAft>
                    <a:spcPts val="600"/>
                  </a:spcAft>
                  <a:buNone/>
                </a:pPr>
                <a:r>
                  <a:rPr lang="ja-JP" altLang="en-US" sz="2400" dirty="0" smtClean="0"/>
                  <a:t>関数</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b="1">
                        <a:latin typeface="Cambria Math" panose="02040503050406030204" pitchFamily="18" charset="0"/>
                      </a:rPr>
                      <m:t>𝐱</m:t>
                    </m:r>
                    <m:r>
                      <a:rPr lang="en-US" altLang="ja-JP" sz="2400" i="1">
                        <a:latin typeface="Cambria Math" panose="02040503050406030204" pitchFamily="18" charset="0"/>
                      </a:rPr>
                      <m:t>)</m:t>
                    </m:r>
                  </m:oMath>
                </a14:m>
                <a:r>
                  <a:rPr lang="ja-JP" altLang="en-US" sz="2400" dirty="0" smtClean="0"/>
                  <a:t>を最小化する</a:t>
                </a:r>
                <a14:m>
                  <m:oMath xmlns:m="http://schemas.openxmlformats.org/officeDocument/2006/math">
                    <m:r>
                      <a:rPr lang="en-US" altLang="ja-JP" sz="2400" b="1">
                        <a:latin typeface="Cambria Math" panose="02040503050406030204" pitchFamily="18" charset="0"/>
                      </a:rPr>
                      <m:t>𝐱</m:t>
                    </m:r>
                  </m:oMath>
                </a14:m>
                <a:r>
                  <a:rPr lang="ja-JP" altLang="en-US" sz="2400" b="0" dirty="0" smtClean="0"/>
                  <a:t>を求めよ</a:t>
                </a:r>
                <a:endParaRPr lang="en-US" altLang="ja-JP" sz="2400" dirty="0"/>
              </a:p>
              <a:p>
                <a:pPr marL="0" indent="0">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unc>
                        <m:funcPr>
                          <m:ctrlPr>
                            <a:rPr lang="en-US" altLang="ja-JP" sz="3600" i="1" smtClean="0">
                              <a:latin typeface="Cambria Math" panose="02040503050406030204" pitchFamily="18" charset="0"/>
                            </a:rPr>
                          </m:ctrlPr>
                        </m:funcPr>
                        <m:fName>
                          <m:limLow>
                            <m:limLowPr>
                              <m:ctrlPr>
                                <a:rPr lang="en-US" altLang="ja-JP" sz="3600" i="1">
                                  <a:latin typeface="Cambria Math" panose="02040503050406030204" pitchFamily="18" charset="0"/>
                                </a:rPr>
                              </m:ctrlPr>
                            </m:limLowPr>
                            <m:e>
                              <m:func>
                                <m:funcPr>
                                  <m:ctrlPr>
                                    <a:rPr lang="en-US" altLang="ja-JP" sz="3600" i="1">
                                      <a:latin typeface="Cambria Math" panose="02040503050406030204" pitchFamily="18" charset="0"/>
                                    </a:rPr>
                                  </m:ctrlPr>
                                </m:funcPr>
                                <m:fName>
                                  <m:r>
                                    <m:rPr>
                                      <m:sty m:val="p"/>
                                    </m:rPr>
                                    <a:rPr lang="en-US" altLang="ja-JP" sz="3600">
                                      <a:latin typeface="Cambria Math" panose="02040503050406030204" pitchFamily="18" charset="0"/>
                                    </a:rPr>
                                    <m:t>arg</m:t>
                                  </m:r>
                                </m:fName>
                                <m:e>
                                  <m:r>
                                    <m:rPr>
                                      <m:sty m:val="p"/>
                                    </m:rPr>
                                    <a:rPr lang="en-US" altLang="ja-JP" sz="3600">
                                      <a:latin typeface="Cambria Math" panose="02040503050406030204" pitchFamily="18" charset="0"/>
                                    </a:rPr>
                                    <m:t>min</m:t>
                                  </m:r>
                                </m:e>
                              </m:func>
                            </m:e>
                            <m:lim>
                              <m:r>
                                <a:rPr lang="en-US" altLang="ja-JP" sz="3600" b="1">
                                  <a:latin typeface="Cambria Math" panose="02040503050406030204" pitchFamily="18" charset="0"/>
                                </a:rPr>
                                <m:t>𝐱</m:t>
                              </m:r>
                            </m:lim>
                          </m:limLow>
                        </m:fName>
                        <m:e>
                          <m:r>
                            <a:rPr lang="en-US" altLang="ja-JP" sz="3600" i="1">
                              <a:latin typeface="Cambria Math" panose="02040503050406030204" pitchFamily="18" charset="0"/>
                            </a:rPr>
                            <m:t>𝑓</m:t>
                          </m:r>
                          <m:r>
                            <a:rPr lang="en-US" altLang="ja-JP" sz="3600" i="1">
                              <a:latin typeface="Cambria Math" panose="02040503050406030204" pitchFamily="18" charset="0"/>
                            </a:rPr>
                            <m:t>(</m:t>
                          </m:r>
                          <m:r>
                            <a:rPr lang="en-US" altLang="ja-JP" sz="3600" b="1">
                              <a:latin typeface="Cambria Math" panose="02040503050406030204" pitchFamily="18" charset="0"/>
                            </a:rPr>
                            <m:t>𝐱</m:t>
                          </m:r>
                          <m:r>
                            <a:rPr lang="en-US" altLang="ja-JP" sz="3600" i="1">
                              <a:latin typeface="Cambria Math" panose="02040503050406030204" pitchFamily="18" charset="0"/>
                            </a:rPr>
                            <m:t>)</m:t>
                          </m:r>
                        </m:e>
                      </m:func>
                      <m:r>
                        <a:rPr lang="ja-JP" altLang="en-US" sz="3600" i="1">
                          <a:latin typeface="Cambria Math" panose="02040503050406030204" pitchFamily="18" charset="0"/>
                        </a:rPr>
                        <m:t>　　　　</m:t>
                      </m:r>
                    </m:oMath>
                  </m:oMathPara>
                </a14:m>
                <a:endParaRPr lang="en-US" altLang="ja-JP" sz="2400" dirty="0"/>
              </a:p>
              <a:p>
                <a:pPr marL="0" indent="0">
                  <a:lnSpc>
                    <a:spcPct val="100000"/>
                  </a:lnSpc>
                  <a:buNone/>
                </a:pPr>
                <a:r>
                  <a:rPr lang="en-US" altLang="ja-JP" sz="1800" dirty="0" smtClean="0"/>
                  <a:t>※ </a:t>
                </a:r>
                <a:r>
                  <a:rPr lang="ja-JP" altLang="en-US" sz="1800" dirty="0" smtClean="0"/>
                  <a:t>関数</a:t>
                </a:r>
                <a14:m>
                  <m:oMath xmlns:m="http://schemas.openxmlformats.org/officeDocument/2006/math">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oMath>
                </a14:m>
                <a:r>
                  <a:rPr lang="ja-JP" altLang="en-US" sz="1800" b="0" dirty="0" smtClean="0"/>
                  <a:t>の形が分かっていて</a:t>
                </a:r>
                <a14:m>
                  <m:oMath xmlns:m="http://schemas.openxmlformats.org/officeDocument/2006/math">
                    <m:r>
                      <a:rPr lang="en-US" altLang="ja-JP" sz="1800" b="0" i="0" smtClean="0">
                        <a:latin typeface="Cambria Math" panose="02040503050406030204" pitchFamily="18" charset="0"/>
                      </a:rPr>
                      <m:t>𝛻</m:t>
                    </m:r>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r>
                      <a:rPr lang="en-US" altLang="ja-JP" sz="1800" b="0" i="1" dirty="0" smtClean="0">
                        <a:latin typeface="Cambria Math" panose="02040503050406030204" pitchFamily="18" charset="0"/>
                      </a:rPr>
                      <m:t>=</m:t>
                    </m:r>
                    <m:r>
                      <a:rPr lang="en-US" altLang="ja-JP" sz="1800" b="1" i="1" dirty="0" smtClean="0">
                        <a:latin typeface="Cambria Math" panose="02040503050406030204" pitchFamily="18" charset="0"/>
                      </a:rPr>
                      <m:t>𝟎</m:t>
                    </m:r>
                  </m:oMath>
                </a14:m>
                <a:r>
                  <a:rPr lang="ja-JP" altLang="en-US" sz="1800" dirty="0" smtClean="0"/>
                  <a:t>が解けるならそれでよいが，そうでない場合に使える手法の一つが最急降下法</a:t>
                </a:r>
                <a:endParaRPr lang="en-US" altLang="ja-JP" sz="1800" dirty="0" smtClean="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915708" y="1177668"/>
                <a:ext cx="6572488" cy="3320192"/>
              </a:xfrm>
              <a:prstGeom prst="rect">
                <a:avLst/>
              </a:prstGeom>
              <a:blipFill rotWithShape="0">
                <a:blip r:embed="rId3"/>
                <a:stretch>
                  <a:fillRect l="-1391" t="-1468" r="-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915708" y="4467653"/>
                <a:ext cx="7059112" cy="2092817"/>
              </a:xfrm>
              <a:prstGeom prst="rect">
                <a:avLst/>
              </a:prstGeom>
            </p:spPr>
            <p:txBody>
              <a:bodyPr wrap="none">
                <a:spAutoFit/>
              </a:bodyPr>
              <a:lstStyle/>
              <a:p>
                <a:pPr>
                  <a:spcBef>
                    <a:spcPts val="600"/>
                  </a:spcBef>
                  <a:spcAft>
                    <a:spcPts val="600"/>
                  </a:spcAft>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最急降下法</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b="0" i="0" smtClean="0">
                            <a:latin typeface="Cambria Math" panose="02040503050406030204" pitchFamily="18" charset="0"/>
                          </a:rPr>
                          <m:t>0</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を初期解とする（何らかの方法で発見する）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変化が十分少なくなるまで以下を繰り返す</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i="1" dirty="0" smtClean="0">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i="0" smtClean="0">
                              <a:latin typeface="Cambria Math" panose="02040503050406030204" pitchFamily="18" charset="0"/>
                            </a:rPr>
                            <m:t>𝐱</m:t>
                          </m:r>
                        </m:e>
                        <m:sup>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p>
                      </m:sSup>
                      <m:r>
                        <a:rPr lang="en-US" altLang="ja-JP" sz="2400" b="1" i="0" smtClean="0">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i="1">
                              <a:latin typeface="Cambria Math" panose="02040503050406030204" pitchFamily="18" charset="0"/>
                            </a:rPr>
                            <m:t>𝑡</m:t>
                          </m:r>
                        </m:sup>
                      </m:sSup>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b="1">
                              <a:latin typeface="Cambria Math" panose="02040503050406030204" pitchFamily="18" charset="0"/>
                            </a:rPr>
                            <m:t>𝐱</m:t>
                          </m:r>
                        </m:e>
                      </m:d>
                      <m:r>
                        <a:rPr lang="en-US" altLang="ja-JP" sz="2400" b="1" i="1" smtClean="0">
                          <a:latin typeface="Cambria Math" panose="02040503050406030204" pitchFamily="18" charset="0"/>
                        </a:rPr>
                        <m:t>  </m:t>
                      </m:r>
                      <m:r>
                        <a:rPr lang="ja-JP" altLang="en-US" sz="2400" i="1">
                          <a:latin typeface="Cambria Math" panose="02040503050406030204" pitchFamily="18" charset="0"/>
                        </a:rPr>
                        <m:t>　</m:t>
                      </m:r>
                    </m:oMath>
                  </m:oMathPara>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915708" y="4467653"/>
                <a:ext cx="7059112" cy="2092817"/>
              </a:xfrm>
              <a:prstGeom prst="rect">
                <a:avLst/>
              </a:prstGeom>
              <a:blipFill rotWithShape="0">
                <a:blip r:embed="rId4"/>
                <a:stretch>
                  <a:fillRect l="-1295" t="-2332" r="-3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435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7899" y="229659"/>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4905633" y="1306041"/>
                <a:ext cx="7097682" cy="3496961"/>
              </a:xfrm>
            </p:spPr>
            <p:txBody>
              <a:bodyPr>
                <a:noAutofit/>
              </a:bodyPr>
              <a:lstStyle/>
              <a:p>
                <a:pPr marL="457200" indent="-457200">
                  <a:lnSpc>
                    <a:spcPct val="110000"/>
                  </a:lnSpc>
                  <a:spcBef>
                    <a:spcPts val="1200"/>
                  </a:spcBef>
                  <a:spcAft>
                    <a:spcPts val="600"/>
                  </a:spcAft>
                  <a:buFont typeface="+mj-lt"/>
                  <a:buAutoNum type="arabicPeriod"/>
                </a:pPr>
                <a:r>
                  <a:rPr lang="ja-JP" altLang="en-US" sz="2400" dirty="0" smtClean="0"/>
                  <a:t>入力画像 </a:t>
                </a:r>
                <a:r>
                  <a:rPr lang="en-US" altLang="ja-JP" sz="2400" i="1" dirty="0" smtClean="0"/>
                  <a:t>I</a:t>
                </a:r>
                <a:r>
                  <a:rPr lang="en-US" altLang="ja-JP" sz="2400" dirty="0" smtClean="0"/>
                  <a:t> </a:t>
                </a:r>
                <a:r>
                  <a:rPr lang="ja-JP" altLang="en-US" sz="2400" dirty="0" smtClean="0"/>
                  <a:t>のエッジ画像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i="1">
                            <a:latin typeface="Cambria Math" panose="02040503050406030204" pitchFamily="18" charset="0"/>
                          </a:rPr>
                          <m:t>𝐸</m:t>
                        </m:r>
                      </m:sub>
                    </m:sSub>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oMath>
                </a14:m>
                <a:r>
                  <a:rPr lang="ja-JP" altLang="en-US" sz="2400" dirty="0" smtClean="0"/>
                  <a:t>を生成しそれをエッジからの距離画像</a:t>
                </a:r>
                <a:r>
                  <a:rPr lang="en-US" altLang="ja-JP" sz="2400" i="1" dirty="0" smtClean="0"/>
                  <a:t>I</a:t>
                </a:r>
                <a:r>
                  <a:rPr lang="en-US" altLang="ja-JP" sz="2400" i="1" baseline="30000" dirty="0" smtClean="0"/>
                  <a:t>DT</a:t>
                </a:r>
                <a:r>
                  <a:rPr lang="ja-JP" altLang="en-US" sz="2400" dirty="0" smtClean="0"/>
                  <a:t>に変換</a:t>
                </a:r>
                <a:endParaRPr lang="en-US" altLang="ja-JP" sz="2400" dirty="0" smtClean="0"/>
              </a:p>
              <a:p>
                <a:pPr marL="457200" indent="-457200">
                  <a:lnSpc>
                    <a:spcPct val="110000"/>
                  </a:lnSpc>
                  <a:spcBef>
                    <a:spcPts val="1200"/>
                  </a:spcBef>
                  <a:spcAft>
                    <a:spcPts val="600"/>
                  </a:spcAft>
                  <a:buFont typeface="+mj-lt"/>
                  <a:buAutoNum type="arabicPeriod"/>
                </a:pPr>
                <a:r>
                  <a:rPr kumimoji="1" lang="ja-JP" altLang="en-US" sz="2400" dirty="0" smtClean="0"/>
                  <a:t>テンプレート画像</a:t>
                </a:r>
                <a:r>
                  <a:rPr kumimoji="1" lang="en-US" altLang="ja-JP" sz="2400" i="1" dirty="0" smtClean="0"/>
                  <a:t>T</a:t>
                </a:r>
                <a:r>
                  <a:rPr kumimoji="1" lang="ja-JP" altLang="en-US" sz="2400" dirty="0" smtClean="0"/>
                  <a:t>をエッジ画像に変換</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𝐸</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endParaRPr kumimoji="1" lang="en-US" altLang="ja-JP" sz="2400" i="1" baseline="30000" dirty="0" smtClean="0"/>
              </a:p>
              <a:p>
                <a:pPr marL="457200" indent="-457200">
                  <a:lnSpc>
                    <a:spcPct val="110000"/>
                  </a:lnSpc>
                  <a:spcBef>
                    <a:spcPts val="1200"/>
                  </a:spcBef>
                  <a:spcAft>
                    <a:spcPts val="600"/>
                  </a:spcAft>
                  <a:buFont typeface="+mj-lt"/>
                  <a:buAutoNum type="arabicPeriod"/>
                </a:pPr>
                <a:r>
                  <a:rPr lang="ja-JP" altLang="en-US" sz="2400" dirty="0"/>
                  <a:t>相違度を以下の通り定義</a:t>
                </a:r>
                <a:r>
                  <a:rPr lang="ja-JP" altLang="en-US" sz="2400" dirty="0" smtClean="0"/>
                  <a:t>する</a:t>
                </a:r>
                <a:endParaRPr kumimoji="1" lang="en-US" altLang="ja-JP" sz="2400" dirty="0" smtClean="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nary>
                            <m:naryPr>
                              <m:chr m:val="∑"/>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𝑇</m:t>
                                  </m:r>
                                </m:e>
                                <m:sub>
                                  <m:r>
                                    <a:rPr lang="en-US" altLang="ja-JP" sz="2400" b="0" i="1" smtClean="0">
                                      <a:latin typeface="Cambria Math" panose="02040503050406030204" pitchFamily="18" charset="0"/>
                                    </a:rPr>
                                    <m:t>𝐸</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nary>
                        </m:e>
                      </m:nary>
                    </m:oMath>
                  </m:oMathPara>
                </a14:m>
                <a:endParaRPr kumimoji="1" lang="en-US" altLang="ja-JP" sz="2400" dirty="0" smtClean="0"/>
              </a:p>
              <a:p>
                <a:pPr marL="0" indent="0">
                  <a:lnSpc>
                    <a:spcPct val="110000"/>
                  </a:lnSpc>
                  <a:spcBef>
                    <a:spcPts val="1200"/>
                  </a:spcBef>
                  <a:spcAft>
                    <a:spcPts val="600"/>
                  </a:spcAft>
                  <a:buNone/>
                </a:pPr>
                <a:r>
                  <a:rPr kumimoji="1" lang="en-US" altLang="ja-JP" sz="2400" dirty="0" smtClean="0"/>
                  <a:t>※ </a:t>
                </a:r>
                <a:r>
                  <a:rPr kumimoji="1" lang="ja-JP" altLang="en-US" sz="2400" dirty="0" smtClean="0"/>
                  <a:t>エッジ画素の場所で距離画像をサンプリング</a:t>
                </a:r>
                <a:endParaRPr kumimoji="1" lang="en-US" altLang="ja-JP" sz="2400" dirty="0" smtClean="0"/>
              </a:p>
              <a:p>
                <a:pPr marL="0" indent="0">
                  <a:lnSpc>
                    <a:spcPct val="110000"/>
                  </a:lnSpc>
                  <a:spcBef>
                    <a:spcPts val="1200"/>
                  </a:spcBef>
                  <a:spcAft>
                    <a:spcPts val="600"/>
                  </a:spcAft>
                  <a:buNone/>
                </a:pPr>
                <a:r>
                  <a:rPr lang="en-US" altLang="ja-JP" sz="2400" dirty="0" smtClean="0"/>
                  <a:t>※</a:t>
                </a:r>
                <a:r>
                  <a:rPr lang="ja-JP" altLang="en-US" sz="2400" dirty="0"/>
                  <a:t> </a:t>
                </a:r>
                <a:r>
                  <a:rPr lang="ja-JP" altLang="en-US" sz="2400" dirty="0" smtClean="0"/>
                  <a:t>テンプレート全体を見ないので高速</a:t>
                </a:r>
                <a:endParaRPr kumimoji="1" lang="ja-JP" altLang="en-US" sz="2400" dirty="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4905633" y="1306041"/>
                <a:ext cx="7097682" cy="3496961"/>
              </a:xfrm>
              <a:blipFill rotWithShape="0">
                <a:blip r:embed="rId2"/>
                <a:stretch>
                  <a:fillRect l="-1976" t="-2962" b="-36411"/>
                </a:stretch>
              </a:blipFill>
            </p:spPr>
            <p:txBody>
              <a:bodyPr/>
              <a:lstStyle/>
              <a:p>
                <a:r>
                  <a:rPr lang="ja-JP" altLang="en-US">
                    <a:noFill/>
                  </a:rPr>
                  <a:t> </a:t>
                </a:r>
              </a:p>
            </p:txBody>
          </p:sp>
        </mc:Fallback>
      </mc:AlternateContent>
      <p:sp>
        <p:nvSpPr>
          <p:cNvPr id="14" name="正方形/長方形 13"/>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377815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7899" y="229659"/>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5878089" y="962234"/>
                <a:ext cx="6110711" cy="5895766"/>
              </a:xfrm>
            </p:spPr>
            <p:txBody>
              <a:bodyPr>
                <a:noAutofit/>
              </a:bodyPr>
              <a:lstStyle/>
              <a:p>
                <a:pPr marL="0" indent="0">
                  <a:lnSpc>
                    <a:spcPct val="110000"/>
                  </a:lnSpc>
                  <a:spcBef>
                    <a:spcPts val="1200"/>
                  </a:spcBef>
                  <a:spcAft>
                    <a:spcPts val="600"/>
                  </a:spcAft>
                  <a:buNone/>
                </a:pPr>
                <a:r>
                  <a:rPr lang="en-US" altLang="ja-JP" sz="2400" dirty="0" smtClean="0"/>
                  <a:t>3. </a:t>
                </a:r>
                <a:r>
                  <a:rPr lang="ja-JP" altLang="en-US" sz="2400" dirty="0" smtClean="0"/>
                  <a:t>相違度を以下の通り定義する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𝑣</m:t>
                          </m:r>
                          <m:r>
                            <a:rPr lang="en-US" altLang="ja-JP" sz="2400" i="1">
                              <a:latin typeface="Cambria Math" panose="02040503050406030204" pitchFamily="18" charset="0"/>
                            </a:rPr>
                            <m:t>=0</m:t>
                          </m:r>
                        </m:sub>
                        <m:sup>
                          <m:r>
                            <a:rPr lang="en-US" altLang="ja-JP" sz="2400" i="1">
                              <a:latin typeface="Cambria Math" panose="02040503050406030204" pitchFamily="18" charset="0"/>
                            </a:rPr>
                            <m:t>𝐻</m:t>
                          </m:r>
                        </m:sup>
                        <m:e>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𝑢</m:t>
                              </m:r>
                              <m:r>
                                <a:rPr lang="en-US" altLang="ja-JP" sz="2400" i="1">
                                  <a:latin typeface="Cambria Math" panose="02040503050406030204" pitchFamily="18" charset="0"/>
                                </a:rPr>
                                <m:t>=0</m:t>
                              </m:r>
                            </m:sub>
                            <m:sup>
                              <m:r>
                                <a:rPr lang="en-US" altLang="ja-JP" sz="2400" b="0" i="1" smtClean="0">
                                  <a:latin typeface="Cambria Math" panose="02040503050406030204" pitchFamily="18" charset="0"/>
                                </a:rPr>
                                <m:t>𝑊</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𝐸</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𝐷𝑇</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e>
                      </m:nary>
                    </m:oMath>
                  </m:oMathPara>
                </a14:m>
                <a:endParaRPr lang="en-US" altLang="ja-JP" sz="2400" dirty="0" smtClean="0"/>
              </a:p>
              <a:p>
                <a:pPr marL="0" indent="0">
                  <a:lnSpc>
                    <a:spcPct val="110000"/>
                  </a:lnSpc>
                  <a:spcBef>
                    <a:spcPts val="1200"/>
                  </a:spcBef>
                  <a:spcAft>
                    <a:spcPts val="600"/>
                  </a:spcAft>
                  <a:buNone/>
                </a:pPr>
                <a:r>
                  <a:rPr lang="en-US" altLang="ja-JP" sz="2400" dirty="0" smtClean="0"/>
                  <a:t>4. </a:t>
                </a:r>
                <a:r>
                  <a:rPr lang="ja-JP" altLang="en-US" sz="2400" dirty="0" smtClean="0"/>
                  <a:t>初期位置</a:t>
                </a:r>
                <a14:m>
                  <m:oMath xmlns:m="http://schemas.openxmlformats.org/officeDocument/2006/math">
                    <m:d>
                      <m:dPr>
                        <m:ctrlPr>
                          <a:rPr lang="en-US" altLang="ja-JP" sz="2400" i="1">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𝑥</m:t>
                            </m:r>
                          </m:e>
                          <m:sup>
                            <m:r>
                              <a:rPr lang="en-US" altLang="ja-JP" sz="2400" b="0" i="1" smtClean="0">
                                <a:latin typeface="Cambria Math" panose="02040503050406030204" pitchFamily="18" charset="0"/>
                              </a:rPr>
                              <m:t>0</m:t>
                            </m:r>
                          </m:sup>
                        </m:sSup>
                        <m:r>
                          <a:rPr lang="en-US" altLang="ja-JP" sz="2400" i="1">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𝑦</m:t>
                            </m:r>
                          </m:e>
                          <m:sup>
                            <m:r>
                              <a:rPr lang="en-US" altLang="ja-JP" sz="2400" b="0" i="1" smtClean="0">
                                <a:latin typeface="Cambria Math" panose="02040503050406030204" pitchFamily="18" charset="0"/>
                              </a:rPr>
                              <m:t>0</m:t>
                            </m:r>
                          </m:sup>
                        </m:sSup>
                      </m:e>
                    </m:d>
                  </m:oMath>
                </a14:m>
                <a:r>
                  <a:rPr lang="ja-JP" altLang="en-US" sz="2400" dirty="0" smtClean="0"/>
                  <a:t>から最急降下法により相違</a:t>
                </a:r>
                <a:r>
                  <a:rPr lang="ja-JP" altLang="en-US" sz="2400" dirty="0"/>
                  <a:t>度</a:t>
                </a:r>
                <a:r>
                  <a:rPr lang="ja-JP" altLang="en-US" sz="2400" dirty="0" smtClean="0"/>
                  <a:t>が最小となる位置を探索する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𝑦</m:t>
                              </m:r>
                            </m:e>
                            <m:sup>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 </m:t>
                          </m:r>
                        </m:e>
                      </m:d>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𝑥</m:t>
                              </m:r>
                            </m:e>
                            <m:sup>
                              <m:r>
                                <a:rPr lang="en-US" altLang="ja-JP" sz="2400" b="0" i="1" smtClean="0">
                                  <a:latin typeface="Cambria Math" panose="02040503050406030204" pitchFamily="18" charset="0"/>
                                </a:rPr>
                                <m:t>𝑡</m:t>
                              </m:r>
                            </m:sup>
                          </m:sSup>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𝑦</m:t>
                              </m:r>
                            </m:e>
                            <m:sup>
                              <m:r>
                                <a:rPr lang="en-US" altLang="ja-JP" sz="2400" b="0" i="1" smtClean="0">
                                  <a:latin typeface="Cambria Math" panose="02040503050406030204" pitchFamily="18" charset="0"/>
                                </a:rPr>
                                <m:t>𝑡</m:t>
                              </m:r>
                            </m:sup>
                          </m:sSup>
                        </m:e>
                      </m:d>
                      <m:r>
                        <a:rPr lang="en-US" altLang="ja-JP" sz="2400" b="0" i="1" smtClean="0">
                          <a:latin typeface="Cambria Math" panose="02040503050406030204" pitchFamily="18" charset="0"/>
                        </a:rPr>
                        <m:t> −</m:t>
                      </m:r>
                      <m:r>
                        <a:rPr lang="en-US" altLang="ja-JP" sz="2400" b="0" i="0" smtClean="0">
                          <a:latin typeface="Cambria Math" panose="02040503050406030204" pitchFamily="18" charset="0"/>
                        </a:rPr>
                        <m:t>𝛻</m:t>
                      </m:r>
                      <m:r>
                        <a:rPr lang="en-US" altLang="ja-JP" sz="2400" i="1">
                          <a:latin typeface="Cambria Math" panose="02040503050406030204" pitchFamily="18" charset="0"/>
                        </a:rPr>
                        <m:t>𝑆</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oMath>
                  </m:oMathPara>
                </a14:m>
                <a:endParaRPr lang="en-US" altLang="ja-JP" sz="2400" dirty="0" smtClean="0"/>
              </a:p>
              <a:p>
                <a:pPr marL="0" indent="0">
                  <a:lnSpc>
                    <a:spcPct val="110000"/>
                  </a:lnSpc>
                  <a:spcBef>
                    <a:spcPts val="1200"/>
                  </a:spcBef>
                  <a:spcAft>
                    <a:spcPts val="600"/>
                  </a:spcAft>
                  <a:buNone/>
                </a:pPr>
                <a:r>
                  <a:rPr lang="en-US" altLang="ja-JP" sz="1800" dirty="0" smtClean="0"/>
                  <a:t>※</a:t>
                </a:r>
                <a:r>
                  <a:rPr lang="ja-JP" altLang="en-US" sz="1800" dirty="0" smtClean="0"/>
                  <a:t>相違度をエッジ画像の距離場を用いて定義したのでその勾配エッジ</a:t>
                </a:r>
                <a:r>
                  <a:rPr lang="ja-JP" altLang="en-US" sz="1800" dirty="0"/>
                  <a:t>同士</a:t>
                </a:r>
                <a:r>
                  <a:rPr lang="ja-JP" altLang="en-US" sz="1800" dirty="0" smtClean="0"/>
                  <a:t>がフィットする方向を向く</a:t>
                </a:r>
                <a:endParaRPr lang="en-US" altLang="ja-JP" sz="1800" dirty="0" smtClean="0"/>
              </a:p>
              <a:p>
                <a:pPr marL="0" indent="0">
                  <a:lnSpc>
                    <a:spcPct val="110000"/>
                  </a:lnSpc>
                  <a:spcBef>
                    <a:spcPts val="1200"/>
                  </a:spcBef>
                  <a:spcAft>
                    <a:spcPts val="600"/>
                  </a:spcAft>
                  <a:buNone/>
                </a:pPr>
                <a:r>
                  <a:rPr lang="en-US" altLang="ja-JP" sz="1800" dirty="0" smtClean="0"/>
                  <a:t>※</a:t>
                </a:r>
                <a:r>
                  <a:rPr lang="ja-JP" altLang="en-US" sz="1800" dirty="0" smtClean="0"/>
                  <a:t>勾配の式は以下の通り</a:t>
                </a:r>
                <a:endParaRPr lang="en-US" altLang="ja-JP" sz="1800" dirty="0" smtClean="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1050">
                          <a:latin typeface="Cambria Math" panose="02040503050406030204" pitchFamily="18" charset="0"/>
                        </a:rPr>
                        <m:t>𝛻</m:t>
                      </m:r>
                      <m:r>
                        <a:rPr lang="en-US" altLang="ja-JP" sz="1050" i="1">
                          <a:latin typeface="Cambria Math" panose="02040503050406030204" pitchFamily="18" charset="0"/>
                        </a:rPr>
                        <m:t>𝑆</m:t>
                      </m:r>
                      <m:d>
                        <m:dPr>
                          <m:ctrlPr>
                            <a:rPr lang="en-US" altLang="ja-JP" sz="1050" i="1">
                              <a:latin typeface="Cambria Math" panose="02040503050406030204" pitchFamily="18" charset="0"/>
                            </a:rPr>
                          </m:ctrlPr>
                        </m:dPr>
                        <m:e>
                          <m:r>
                            <a:rPr lang="en-US" altLang="ja-JP" sz="1050" i="1">
                              <a:latin typeface="Cambria Math" panose="02040503050406030204" pitchFamily="18" charset="0"/>
                            </a:rPr>
                            <m:t>𝑥</m:t>
                          </m:r>
                          <m:r>
                            <a:rPr lang="en-US" altLang="ja-JP" sz="1050" i="1">
                              <a:latin typeface="Cambria Math" panose="02040503050406030204" pitchFamily="18" charset="0"/>
                            </a:rPr>
                            <m:t>,</m:t>
                          </m:r>
                          <m:r>
                            <a:rPr lang="en-US" altLang="ja-JP" sz="1050" i="1">
                              <a:latin typeface="Cambria Math" panose="02040503050406030204" pitchFamily="18" charset="0"/>
                            </a:rPr>
                            <m:t>𝑦</m:t>
                          </m:r>
                        </m:e>
                      </m:d>
                      <m:r>
                        <a:rPr lang="en-US" altLang="ja-JP" sz="1050" b="0" i="1" smtClean="0">
                          <a:latin typeface="Cambria Math" panose="02040503050406030204" pitchFamily="18" charset="0"/>
                        </a:rPr>
                        <m:t>=</m:t>
                      </m:r>
                      <m:d>
                        <m:dPr>
                          <m:ctrlPr>
                            <a:rPr lang="en-US" altLang="ja-JP" sz="1050" b="0" i="1" smtClean="0">
                              <a:latin typeface="Cambria Math" panose="02040503050406030204" pitchFamily="18" charset="0"/>
                            </a:rPr>
                          </m:ctrlPr>
                        </m:dPr>
                        <m:e>
                          <m:m>
                            <m:mPr>
                              <m:mcs>
                                <m:mc>
                                  <m:mcPr>
                                    <m:count m:val="1"/>
                                    <m:mcJc m:val="center"/>
                                  </m:mcPr>
                                </m:mc>
                              </m:mcs>
                              <m:ctrlPr>
                                <a:rPr lang="en-US" altLang="ja-JP" sz="1050" b="0" i="1" smtClean="0">
                                  <a:latin typeface="Cambria Math" panose="02040503050406030204" pitchFamily="18" charset="0"/>
                                </a:rPr>
                              </m:ctrlPr>
                            </m:mPr>
                            <m:mr>
                              <m:e>
                                <m:nary>
                                  <m:naryPr>
                                    <m:chr m:val="∑"/>
                                    <m:limLoc m:val="subSup"/>
                                    <m:supHide m:val="on"/>
                                    <m:ctrlPr>
                                      <a:rPr lang="en-US" altLang="ja-JP" sz="1050" b="0" i="1" smtClean="0">
                                        <a:latin typeface="Cambria Math" panose="02040503050406030204" pitchFamily="18" charset="0"/>
                                      </a:rPr>
                                    </m:ctrlPr>
                                  </m:naryPr>
                                  <m:sub>
                                    <m:r>
                                      <m:rPr>
                                        <m:brk m:alnAt="9"/>
                                      </m:rPr>
                                      <a:rPr lang="en-US" altLang="ja-JP" sz="1050" b="0" i="1" smtClean="0">
                                        <a:latin typeface="Cambria Math" panose="02040503050406030204" pitchFamily="18" charset="0"/>
                                      </a:rPr>
                                      <m:t>𝑣</m:t>
                                    </m:r>
                                  </m:sub>
                                  <m:sup/>
                                  <m:e>
                                    <m:nary>
                                      <m:naryPr>
                                        <m:chr m:val="∑"/>
                                        <m:limLoc m:val="subSup"/>
                                        <m:supHide m:val="on"/>
                                        <m:ctrlPr>
                                          <a:rPr lang="en-US" altLang="ja-JP" sz="1050" i="1">
                                            <a:latin typeface="Cambria Math" panose="02040503050406030204" pitchFamily="18" charset="0"/>
                                          </a:rPr>
                                        </m:ctrlPr>
                                      </m:naryPr>
                                      <m:sub>
                                        <m:r>
                                          <a:rPr lang="en-US" altLang="ja-JP" sz="1050" b="0" i="1" smtClean="0">
                                            <a:latin typeface="Cambria Math" panose="02040503050406030204" pitchFamily="18" charset="0"/>
                                          </a:rPr>
                                          <m:t>𝑢</m:t>
                                        </m: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𝑇</m:t>
                                            </m:r>
                                          </m:e>
                                          <m:sub>
                                            <m:r>
                                              <a:rPr lang="en-US" altLang="ja-JP" sz="1200" i="1">
                                                <a:latin typeface="Cambria Math" panose="02040503050406030204" pitchFamily="18" charset="0"/>
                                              </a:rPr>
                                              <m:t>𝐸</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𝑢</m:t>
                                            </m:r>
                                            <m:r>
                                              <a:rPr lang="en-US" altLang="ja-JP" sz="1200" i="1">
                                                <a:latin typeface="Cambria Math" panose="02040503050406030204" pitchFamily="18" charset="0"/>
                                              </a:rPr>
                                              <m:t>,</m:t>
                                            </m:r>
                                            <m:r>
                                              <a:rPr lang="en-US" altLang="ja-JP" sz="1200" i="1">
                                                <a:latin typeface="Cambria Math" panose="02040503050406030204" pitchFamily="18" charset="0"/>
                                              </a:rPr>
                                              <m:t>𝑣</m:t>
                                            </m:r>
                                          </m:e>
                                        </m:d>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num>
                                          <m:den>
                                            <m:r>
                                              <a:rPr lang="en-US" altLang="ja-JP" sz="1200" i="1">
                                                <a:latin typeface="Cambria Math" panose="02040503050406030204" pitchFamily="18" charset="0"/>
                                              </a:rPr>
                                              <m:t>𝜕</m:t>
                                            </m:r>
                                            <m:r>
                                              <a:rPr lang="en-US" altLang="ja-JP" sz="1200" i="1">
                                                <a:latin typeface="Cambria Math" panose="02040503050406030204" pitchFamily="18" charset="0"/>
                                              </a:rPr>
                                              <m:t>𝑥</m:t>
                                            </m:r>
                                          </m:den>
                                        </m:f>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𝐼</m:t>
                                            </m:r>
                                          </m:e>
                                          <m:sub>
                                            <m:r>
                                              <a:rPr lang="en-US" altLang="ja-JP" sz="1200" i="1">
                                                <a:latin typeface="Cambria Math" panose="02040503050406030204" pitchFamily="18" charset="0"/>
                                              </a:rPr>
                                              <m:t>𝐷𝑇</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𝑥</m:t>
                                            </m:r>
                                            <m:r>
                                              <a:rPr lang="en-US" altLang="ja-JP" sz="1200" i="1">
                                                <a:latin typeface="Cambria Math" panose="02040503050406030204" pitchFamily="18" charset="0"/>
                                              </a:rPr>
                                              <m:t>+</m:t>
                                            </m:r>
                                            <m:r>
                                              <a:rPr lang="en-US" altLang="ja-JP" sz="1200" i="1">
                                                <a:latin typeface="Cambria Math" panose="02040503050406030204" pitchFamily="18" charset="0"/>
                                              </a:rPr>
                                              <m:t>𝑢</m:t>
                                            </m:r>
                                            <m:r>
                                              <a:rPr lang="en-US" altLang="ja-JP" sz="1200" i="1">
                                                <a:latin typeface="Cambria Math" panose="02040503050406030204" pitchFamily="18" charset="0"/>
                                              </a:rPr>
                                              <m:t>,</m:t>
                                            </m:r>
                                            <m:r>
                                              <a:rPr lang="en-US" altLang="ja-JP" sz="1200" i="1">
                                                <a:latin typeface="Cambria Math" panose="02040503050406030204" pitchFamily="18" charset="0"/>
                                              </a:rPr>
                                              <m:t>𝑦</m:t>
                                            </m:r>
                                            <m:r>
                                              <a:rPr lang="en-US" altLang="ja-JP" sz="1200" i="1">
                                                <a:latin typeface="Cambria Math" panose="02040503050406030204" pitchFamily="18" charset="0"/>
                                              </a:rPr>
                                              <m:t>+</m:t>
                                            </m:r>
                                            <m:r>
                                              <a:rPr lang="en-US" altLang="ja-JP" sz="1200" i="1">
                                                <a:latin typeface="Cambria Math" panose="02040503050406030204" pitchFamily="18" charset="0"/>
                                              </a:rPr>
                                              <m:t>𝑣</m:t>
                                            </m:r>
                                          </m:e>
                                        </m:d>
                                      </m:e>
                                    </m:nary>
                                  </m:e>
                                </m:nary>
                              </m:e>
                            </m:mr>
                            <m:mr>
                              <m:e>
                                <m:nary>
                                  <m:naryPr>
                                    <m:chr m:val="∑"/>
                                    <m:limLoc m:val="subSup"/>
                                    <m:supHide m:val="on"/>
                                    <m:ctrlPr>
                                      <a:rPr lang="en-US" altLang="ja-JP" sz="1050" i="1">
                                        <a:latin typeface="Cambria Math" panose="02040503050406030204" pitchFamily="18" charset="0"/>
                                      </a:rPr>
                                    </m:ctrlPr>
                                  </m:naryPr>
                                  <m:sub>
                                    <m:r>
                                      <m:rPr>
                                        <m:brk m:alnAt="9"/>
                                      </m:rPr>
                                      <a:rPr lang="en-US" altLang="ja-JP" sz="1050" i="1">
                                        <a:latin typeface="Cambria Math" panose="02040503050406030204" pitchFamily="18" charset="0"/>
                                      </a:rPr>
                                      <m:t>𝑣</m:t>
                                    </m:r>
                                  </m:sub>
                                  <m:sup/>
                                  <m:e>
                                    <m:nary>
                                      <m:naryPr>
                                        <m:chr m:val="∑"/>
                                        <m:limLoc m:val="subSup"/>
                                        <m:supHide m:val="on"/>
                                        <m:ctrlPr>
                                          <a:rPr lang="en-US" altLang="ja-JP" sz="1050" i="1">
                                            <a:latin typeface="Cambria Math" panose="02040503050406030204" pitchFamily="18" charset="0"/>
                                          </a:rPr>
                                        </m:ctrlPr>
                                      </m:naryPr>
                                      <m:sub>
                                        <m:r>
                                          <a:rPr lang="en-US" altLang="ja-JP" sz="1050" i="1">
                                            <a:latin typeface="Cambria Math" panose="02040503050406030204" pitchFamily="18" charset="0"/>
                                          </a:rPr>
                                          <m:t>𝑢</m:t>
                                        </m: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𝑇</m:t>
                                            </m:r>
                                          </m:e>
                                          <m:sub>
                                            <m:r>
                                              <a:rPr lang="en-US" altLang="ja-JP" sz="1200" i="1">
                                                <a:latin typeface="Cambria Math" panose="02040503050406030204" pitchFamily="18" charset="0"/>
                                              </a:rPr>
                                              <m:t>𝐸</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𝑢</m:t>
                                            </m:r>
                                            <m:r>
                                              <a:rPr lang="en-US" altLang="ja-JP" sz="1200" i="1">
                                                <a:latin typeface="Cambria Math" panose="02040503050406030204" pitchFamily="18" charset="0"/>
                                              </a:rPr>
                                              <m:t>,</m:t>
                                            </m:r>
                                            <m:r>
                                              <a:rPr lang="en-US" altLang="ja-JP" sz="1200" i="1">
                                                <a:latin typeface="Cambria Math" panose="02040503050406030204" pitchFamily="18" charset="0"/>
                                              </a:rPr>
                                              <m:t>𝑣</m:t>
                                            </m:r>
                                          </m:e>
                                        </m:d>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num>
                                          <m:den>
                                            <m:r>
                                              <a:rPr lang="en-US" altLang="ja-JP" sz="1200" i="1">
                                                <a:latin typeface="Cambria Math" panose="02040503050406030204" pitchFamily="18" charset="0"/>
                                              </a:rPr>
                                              <m:t>𝜕</m:t>
                                            </m:r>
                                            <m:r>
                                              <a:rPr lang="en-US" altLang="ja-JP" sz="1200" b="0" i="1" smtClean="0">
                                                <a:latin typeface="Cambria Math" panose="02040503050406030204" pitchFamily="18" charset="0"/>
                                              </a:rPr>
                                              <m:t>𝑦</m:t>
                                            </m:r>
                                          </m:den>
                                        </m:f>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𝐼</m:t>
                                            </m:r>
                                          </m:e>
                                          <m:sub>
                                            <m:r>
                                              <a:rPr lang="en-US" altLang="ja-JP" sz="1200" i="1">
                                                <a:latin typeface="Cambria Math" panose="02040503050406030204" pitchFamily="18" charset="0"/>
                                              </a:rPr>
                                              <m:t>𝐷𝑇</m:t>
                                            </m:r>
                                          </m:sub>
                                        </m:sSub>
                                        <m:d>
                                          <m:dPr>
                                            <m:ctrlPr>
                                              <a:rPr lang="en-US" altLang="ja-JP" sz="1200" i="1">
                                                <a:latin typeface="Cambria Math" panose="02040503050406030204" pitchFamily="18" charset="0"/>
                                              </a:rPr>
                                            </m:ctrlPr>
                                          </m:dPr>
                                          <m:e>
                                            <m:r>
                                              <a:rPr lang="en-US" altLang="ja-JP" sz="1200" i="1">
                                                <a:latin typeface="Cambria Math" panose="02040503050406030204" pitchFamily="18" charset="0"/>
                                              </a:rPr>
                                              <m:t>𝑥</m:t>
                                            </m:r>
                                            <m:r>
                                              <a:rPr lang="en-US" altLang="ja-JP" sz="1200" i="1">
                                                <a:latin typeface="Cambria Math" panose="02040503050406030204" pitchFamily="18" charset="0"/>
                                              </a:rPr>
                                              <m:t>+</m:t>
                                            </m:r>
                                            <m:r>
                                              <a:rPr lang="en-US" altLang="ja-JP" sz="1200" i="1">
                                                <a:latin typeface="Cambria Math" panose="02040503050406030204" pitchFamily="18" charset="0"/>
                                              </a:rPr>
                                              <m:t>𝑢</m:t>
                                            </m:r>
                                            <m:r>
                                              <a:rPr lang="en-US" altLang="ja-JP" sz="1200" i="1">
                                                <a:latin typeface="Cambria Math" panose="02040503050406030204" pitchFamily="18" charset="0"/>
                                              </a:rPr>
                                              <m:t>,</m:t>
                                            </m:r>
                                            <m:r>
                                              <a:rPr lang="en-US" altLang="ja-JP" sz="1200" i="1">
                                                <a:latin typeface="Cambria Math" panose="02040503050406030204" pitchFamily="18" charset="0"/>
                                              </a:rPr>
                                              <m:t>𝑦</m:t>
                                            </m:r>
                                            <m:r>
                                              <a:rPr lang="en-US" altLang="ja-JP" sz="1200" i="1">
                                                <a:latin typeface="Cambria Math" panose="02040503050406030204" pitchFamily="18" charset="0"/>
                                              </a:rPr>
                                              <m:t>+</m:t>
                                            </m:r>
                                            <m:r>
                                              <a:rPr lang="en-US" altLang="ja-JP" sz="1200" i="1">
                                                <a:latin typeface="Cambria Math" panose="02040503050406030204" pitchFamily="18" charset="0"/>
                                              </a:rPr>
                                              <m:t>𝑣</m:t>
                                            </m:r>
                                          </m:e>
                                        </m:d>
                                      </m:e>
                                    </m:nary>
                                  </m:e>
                                </m:nary>
                              </m:e>
                            </m:mr>
                          </m:m>
                        </m:e>
                      </m:d>
                    </m:oMath>
                  </m:oMathPara>
                </a14:m>
                <a:endParaRPr lang="en-US" altLang="ja-JP" sz="1800" dirty="0" smtClean="0"/>
              </a:p>
              <a:p>
                <a:pPr marL="0" indent="0">
                  <a:lnSpc>
                    <a:spcPct val="110000"/>
                  </a:lnSpc>
                  <a:spcBef>
                    <a:spcPts val="1200"/>
                  </a:spcBef>
                  <a:spcAft>
                    <a:spcPts val="600"/>
                  </a:spcAft>
                  <a:buNone/>
                </a:pPr>
                <a:endParaRPr lang="en-US" altLang="ja-JP" sz="2400" dirty="0" smtClean="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5878089" y="962234"/>
                <a:ext cx="6110711" cy="5895766"/>
              </a:xfrm>
              <a:blipFill rotWithShape="0">
                <a:blip r:embed="rId2"/>
                <a:stretch>
                  <a:fillRect l="-1496" t="-207"/>
                </a:stretch>
              </a:blipFill>
            </p:spPr>
            <p:txBody>
              <a:bodyPr/>
              <a:lstStyle/>
              <a:p>
                <a:r>
                  <a:rPr lang="ja-JP" altLang="en-US">
                    <a:noFill/>
                  </a:rPr>
                  <a:t> </a:t>
                </a:r>
              </a:p>
            </p:txBody>
          </p:sp>
        </mc:Fallback>
      </mc:AlternateContent>
      <p:sp>
        <p:nvSpPr>
          <p:cNvPr id="5" name="正方形/長方形 4"/>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2323896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85381" y="365126"/>
            <a:ext cx="8217519" cy="733270"/>
          </a:xfrm>
        </p:spPr>
        <p:txBody>
          <a:bodyPr>
            <a:normAutofit/>
          </a:bodyPr>
          <a:lstStyle/>
          <a:p>
            <a:pPr algn="ctr"/>
            <a:r>
              <a:rPr lang="ja-JP" altLang="en-US" sz="3600" dirty="0" smtClean="0"/>
              <a:t>まとめ </a:t>
            </a:r>
            <a:r>
              <a:rPr lang="en-US" altLang="ja-JP" sz="3600" dirty="0" smtClean="0"/>
              <a:t>: </a:t>
            </a:r>
            <a:r>
              <a:rPr lang="ja-JP" altLang="en-US" sz="3600" dirty="0" smtClean="0"/>
              <a:t>テンプレートマッチング</a:t>
            </a:r>
            <a:endParaRPr kumimoji="1" lang="ja-JP" altLang="en-US" sz="3600" dirty="0"/>
          </a:p>
        </p:txBody>
      </p:sp>
      <p:sp>
        <p:nvSpPr>
          <p:cNvPr id="3" name="コンテンツ プレースホルダー 2"/>
          <p:cNvSpPr>
            <a:spLocks noGrp="1"/>
          </p:cNvSpPr>
          <p:nvPr>
            <p:ph idx="1"/>
          </p:nvPr>
        </p:nvSpPr>
        <p:spPr>
          <a:xfrm>
            <a:off x="5930900" y="1858073"/>
            <a:ext cx="6096000" cy="2339277"/>
          </a:xfrm>
        </p:spPr>
        <p:txBody>
          <a:bodyPr>
            <a:normAutofit/>
          </a:bodyPr>
          <a:lstStyle/>
          <a:p>
            <a:pPr marL="0" indent="0">
              <a:buNone/>
            </a:pPr>
            <a:r>
              <a:rPr lang="ja-JP" altLang="en-US" sz="2400" dirty="0" smtClean="0"/>
              <a:t>入力画像から物体を検出するための手法</a:t>
            </a:r>
            <a:endParaRPr lang="en-US" altLang="ja-JP" sz="2400" dirty="0" smtClean="0"/>
          </a:p>
          <a:p>
            <a:pPr marL="0" indent="0">
              <a:buNone/>
            </a:pPr>
            <a:r>
              <a:rPr lang="ja-JP" altLang="en-US" sz="2400" dirty="0" smtClean="0"/>
              <a:t>検出対象の画像（テンプレート）を用意し，入力画像をラスタスキャンし相違度を評価</a:t>
            </a:r>
            <a:endParaRPr lang="en-US" altLang="ja-JP" sz="2400" dirty="0" smtClean="0"/>
          </a:p>
          <a:p>
            <a:pPr marL="0" indent="0">
              <a:buNone/>
            </a:pPr>
            <a:r>
              <a:rPr lang="ja-JP" altLang="en-US" sz="2400" dirty="0" smtClean="0"/>
              <a:t>相違度が閾値以下の領域を出力する</a:t>
            </a:r>
            <a:endParaRPr lang="en-US" altLang="ja-JP" sz="2400" dirty="0" smtClean="0"/>
          </a:p>
          <a:p>
            <a:pPr marL="0" indent="0">
              <a:buNone/>
            </a:pPr>
            <a:r>
              <a:rPr lang="ja-JP" altLang="en-US" sz="2400" dirty="0" smtClean="0"/>
              <a:t>相違</a:t>
            </a:r>
            <a:r>
              <a:rPr lang="en-US" altLang="ja-JP" sz="2400" dirty="0" smtClean="0"/>
              <a:t>(</a:t>
            </a:r>
            <a:r>
              <a:rPr lang="ja-JP" altLang="en-US" sz="2400" dirty="0" smtClean="0"/>
              <a:t>類似</a:t>
            </a:r>
            <a:r>
              <a:rPr lang="en-US" altLang="ja-JP" sz="2400" dirty="0" smtClean="0"/>
              <a:t>)</a:t>
            </a:r>
            <a:r>
              <a:rPr lang="ja-JP" altLang="en-US" sz="2400" dirty="0" smtClean="0"/>
              <a:t>度 </a:t>
            </a:r>
            <a:r>
              <a:rPr lang="en-US" altLang="ja-JP" sz="2400" dirty="0" smtClean="0"/>
              <a:t>: SAD, SSD, NCC</a:t>
            </a:r>
            <a:r>
              <a:rPr lang="ja-JP" altLang="en-US" sz="2400" dirty="0" smtClean="0"/>
              <a:t>など</a:t>
            </a:r>
            <a:endParaRPr lang="en-US" altLang="ja-JP" sz="24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8" name="コンテンツ プレースホルダー 2"/>
          <p:cNvSpPr txBox="1">
            <a:spLocks/>
          </p:cNvSpPr>
          <p:nvPr/>
        </p:nvSpPr>
        <p:spPr>
          <a:xfrm>
            <a:off x="762000" y="5293423"/>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t>サブピクセル精度</a:t>
            </a:r>
            <a:r>
              <a:rPr lang="ja-JP" altLang="en-US" sz="2400" dirty="0" smtClean="0"/>
              <a:t>で検出するための関数フィッティング</a:t>
            </a:r>
            <a:endParaRPr lang="en-US" altLang="ja-JP" sz="2400" dirty="0" smtClean="0"/>
          </a:p>
          <a:p>
            <a:pPr marL="0" indent="0">
              <a:buFont typeface="Arial" panose="020B0604020202020204" pitchFamily="34" charset="0"/>
              <a:buNone/>
            </a:pPr>
            <a:r>
              <a:rPr lang="ja-JP" altLang="en-US" sz="2400" b="1" dirty="0" smtClean="0"/>
              <a:t>高速化</a:t>
            </a:r>
            <a:r>
              <a:rPr lang="ja-JP" altLang="en-US" sz="2400" dirty="0" smtClean="0"/>
              <a:t>のための残差逐次検定・粗密</a:t>
            </a:r>
            <a:r>
              <a:rPr lang="en-US" altLang="ja-JP" sz="2400" dirty="0" smtClean="0"/>
              <a:t>(coarse to fine)</a:t>
            </a:r>
            <a:r>
              <a:rPr lang="ja-JP" altLang="en-US" sz="2400" dirty="0" smtClean="0"/>
              <a:t>探索・</a:t>
            </a:r>
            <a:r>
              <a:rPr lang="en-US" altLang="ja-JP" sz="2400" dirty="0" smtClean="0"/>
              <a:t>chamfer matching</a:t>
            </a:r>
          </a:p>
        </p:txBody>
      </p:sp>
    </p:spTree>
    <p:extLst>
      <p:ext uri="{BB962C8B-B14F-4D97-AF65-F5344CB8AC3E}">
        <p14:creationId xmlns:p14="http://schemas.microsoft.com/office/powerpoint/2010/main" val="273384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24494"/>
            <a:ext cx="11708780" cy="733270"/>
          </a:xfrm>
        </p:spPr>
        <p:txBody>
          <a:bodyPr/>
          <a:lstStyle/>
          <a:p>
            <a:r>
              <a:rPr lang="ja-JP" altLang="en-US" dirty="0" smtClean="0"/>
              <a:t>デジタル</a:t>
            </a:r>
            <a:r>
              <a:rPr lang="ja-JP" altLang="en-US" dirty="0"/>
              <a:t>メディア</a:t>
            </a:r>
            <a:r>
              <a:rPr lang="ja-JP" altLang="en-US" dirty="0" smtClean="0"/>
              <a:t>処理２、</a:t>
            </a:r>
            <a:r>
              <a:rPr lang="en-US" altLang="ja-JP" dirty="0" smtClean="0"/>
              <a:t>2017</a:t>
            </a:r>
            <a:r>
              <a:rPr lang="ja-JP" altLang="en-US" dirty="0" smtClean="0"/>
              <a:t>（前期）</a:t>
            </a:r>
            <a:endParaRPr kumimoji="1" lang="ja-JP" altLang="en-US" dirty="0"/>
          </a:p>
        </p:txBody>
      </p:sp>
      <p:sp>
        <p:nvSpPr>
          <p:cNvPr id="3" name="コンテンツ プレースホルダー 2"/>
          <p:cNvSpPr>
            <a:spLocks noGrp="1"/>
          </p:cNvSpPr>
          <p:nvPr>
            <p:ph idx="1"/>
          </p:nvPr>
        </p:nvSpPr>
        <p:spPr>
          <a:xfrm>
            <a:off x="483220" y="943276"/>
            <a:ext cx="10369554" cy="5697275"/>
          </a:xfrm>
        </p:spPr>
        <p:txBody>
          <a:bodyPr>
            <a:normAutofit/>
          </a:bodyPr>
          <a:lstStyle/>
          <a:p>
            <a:pPr marL="0" indent="0">
              <a:buNone/>
            </a:pPr>
            <a:r>
              <a:rPr lang="en-US" altLang="ja-JP" sz="1800" strike="sngStrike" dirty="0" smtClean="0">
                <a:solidFill>
                  <a:schemeClr val="bg1">
                    <a:lumMod val="75000"/>
                  </a:schemeClr>
                </a:solidFill>
              </a:rPr>
              <a:t>4/13   </a:t>
            </a:r>
            <a:r>
              <a:rPr lang="ja-JP" altLang="en-US" sz="1800" strike="sngStrike" dirty="0" smtClean="0">
                <a:solidFill>
                  <a:schemeClr val="bg1">
                    <a:lumMod val="75000"/>
                  </a:schemeClr>
                </a:solidFill>
              </a:rPr>
              <a:t>デジタル画像とは </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イントロダクション</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4/20   </a:t>
            </a:r>
            <a:r>
              <a:rPr lang="ja-JP" altLang="en-US" sz="1800" strike="sngStrike" dirty="0" smtClean="0">
                <a:solidFill>
                  <a:schemeClr val="bg1">
                    <a:lumMod val="75000"/>
                  </a:schemeClr>
                </a:solidFill>
              </a:rPr>
              <a:t>フィルタ処理</a:t>
            </a:r>
            <a:r>
              <a:rPr lang="en-US" altLang="ja-JP" sz="1800" strike="sngStrike" dirty="0" smtClean="0">
                <a:solidFill>
                  <a:schemeClr val="bg1">
                    <a:lumMod val="75000"/>
                  </a:schemeClr>
                </a:solidFill>
              </a:rPr>
              <a:t>1 	: </a:t>
            </a:r>
            <a:r>
              <a:rPr lang="ja-JP" altLang="en-US" sz="1800" strike="sngStrike" dirty="0" smtClean="0">
                <a:solidFill>
                  <a:schemeClr val="bg1">
                    <a:lumMod val="75000"/>
                  </a:schemeClr>
                </a:solidFill>
              </a:rPr>
              <a:t>画素ごとの濃淡変換、</a:t>
            </a:r>
            <a:r>
              <a:rPr lang="ja-JP" altLang="en-US" sz="1800" strike="sngStrike" dirty="0">
                <a:solidFill>
                  <a:schemeClr val="bg1">
                    <a:lumMod val="75000"/>
                  </a:schemeClr>
                </a:solidFill>
              </a:rPr>
              <a:t>線形フィルタ，非線形</a:t>
            </a:r>
            <a:r>
              <a:rPr lang="ja-JP" altLang="en-US" sz="1800" strike="sngStrike" dirty="0" smtClean="0">
                <a:solidFill>
                  <a:schemeClr val="bg1">
                    <a:lumMod val="75000"/>
                  </a:schemeClr>
                </a:solidFill>
              </a:rPr>
              <a:t>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4/27   </a:t>
            </a:r>
            <a:r>
              <a:rPr lang="ja-JP" altLang="en-US" sz="1800" strike="sngStrike" dirty="0" smtClean="0">
                <a:solidFill>
                  <a:schemeClr val="bg1">
                    <a:lumMod val="75000"/>
                  </a:schemeClr>
                </a:solidFill>
              </a:rPr>
              <a:t>フィルタ処理</a:t>
            </a:r>
            <a:r>
              <a:rPr lang="en-US" altLang="ja-JP" sz="1800" strike="sngStrike" dirty="0">
                <a:solidFill>
                  <a:schemeClr val="bg1">
                    <a:lumMod val="75000"/>
                  </a:schemeClr>
                </a:solidFill>
              </a:rPr>
              <a:t>2</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フーリエ変換，ローパスフィルタ，ハイパスフィルタ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5/11   </a:t>
            </a:r>
            <a:r>
              <a:rPr kumimoji="1" lang="ja-JP" altLang="en-US" sz="1800" strike="sngStrike" dirty="0" smtClean="0">
                <a:solidFill>
                  <a:schemeClr val="bg1">
                    <a:lumMod val="75000"/>
                  </a:schemeClr>
                </a:solidFill>
              </a:rPr>
              <a:t>画像の幾何変換１</a:t>
            </a:r>
            <a:r>
              <a:rPr kumimoji="1" lang="en-US" altLang="ja-JP" sz="1800" strike="sngStrike" dirty="0" smtClean="0">
                <a:solidFill>
                  <a:schemeClr val="bg1">
                    <a:lumMod val="75000"/>
                  </a:schemeClr>
                </a:solidFill>
              </a:rPr>
              <a:t> 	:</a:t>
            </a:r>
            <a:r>
              <a:rPr lang="ja-JP" altLang="en-US" sz="1800" strike="sngStrike" dirty="0" smtClean="0">
                <a:solidFill>
                  <a:schemeClr val="bg1">
                    <a:lumMod val="75000"/>
                  </a:schemeClr>
                </a:solidFill>
              </a:rPr>
              <a:t> アファイン変換</a:t>
            </a:r>
            <a:r>
              <a:rPr lang="en-US" altLang="ja-JP" sz="1800" strike="sngStrike" dirty="0" smtClean="0">
                <a:solidFill>
                  <a:schemeClr val="bg1">
                    <a:lumMod val="75000"/>
                  </a:schemeClr>
                </a:solidFill>
              </a:rPr>
              <a:t>						</a:t>
            </a:r>
            <a:endParaRPr kumimoji="1" lang="en-US" altLang="ja-JP" sz="1800" strike="sngStrike" dirty="0" smtClean="0">
              <a:solidFill>
                <a:schemeClr val="bg1">
                  <a:lumMod val="75000"/>
                </a:schemeClr>
              </a:solidFill>
            </a:endParaRPr>
          </a:p>
          <a:p>
            <a:pPr marL="0" indent="0">
              <a:buNone/>
            </a:pPr>
            <a:r>
              <a:rPr lang="en-US" altLang="ja-JP" sz="1800" strike="sngStrike" dirty="0" smtClean="0">
                <a:solidFill>
                  <a:schemeClr val="bg1">
                    <a:lumMod val="75000"/>
                  </a:schemeClr>
                </a:solidFill>
              </a:rPr>
              <a:t>5/18   </a:t>
            </a:r>
            <a:r>
              <a:rPr lang="ja-JP" altLang="en-US" sz="1800" strike="sngStrike" dirty="0" smtClean="0">
                <a:solidFill>
                  <a:schemeClr val="bg1">
                    <a:lumMod val="75000"/>
                  </a:schemeClr>
                </a:solidFill>
              </a:rPr>
              <a:t>画像の</a:t>
            </a:r>
            <a:r>
              <a:rPr lang="ja-JP" altLang="en-US" sz="1800" strike="sngStrike" dirty="0">
                <a:solidFill>
                  <a:schemeClr val="bg1">
                    <a:lumMod val="75000"/>
                  </a:schemeClr>
                </a:solidFill>
              </a:rPr>
              <a:t>幾何</a:t>
            </a:r>
            <a:r>
              <a:rPr lang="ja-JP" altLang="en-US" sz="1800" strike="sngStrike" dirty="0" smtClean="0">
                <a:solidFill>
                  <a:schemeClr val="bg1">
                    <a:lumMod val="75000"/>
                  </a:schemeClr>
                </a:solidFill>
              </a:rPr>
              <a:t>変換２</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画像の補間，イメージモザイキング</a:t>
            </a:r>
            <a:r>
              <a:rPr lang="en-US" altLang="ja-JP" sz="1800" strike="sngStrike" dirty="0" smtClean="0">
                <a:solidFill>
                  <a:schemeClr val="bg1">
                    <a:lumMod val="75000"/>
                  </a:schemeClr>
                </a:solidFill>
              </a:rPr>
              <a:t>		</a:t>
            </a:r>
            <a:r>
              <a:rPr lang="en-US" altLang="ja-JP" sz="1800" strike="sngStrike" dirty="0">
                <a:solidFill>
                  <a:schemeClr val="bg1">
                    <a:lumMod val="75000"/>
                  </a:schemeClr>
                </a:solidFill>
              </a:rPr>
              <a:t>	</a:t>
            </a:r>
            <a:endParaRPr lang="en-US" altLang="ja-JP" sz="1800" strike="sngStrike" dirty="0" smtClean="0">
              <a:solidFill>
                <a:schemeClr val="bg1">
                  <a:lumMod val="75000"/>
                </a:schemeClr>
              </a:solidFill>
            </a:endParaRPr>
          </a:p>
          <a:p>
            <a:pPr marL="0" indent="0">
              <a:buNone/>
            </a:pPr>
            <a:r>
              <a:rPr kumimoji="1" lang="en-US" altLang="ja-JP" sz="1800" strike="sngStrike" dirty="0" smtClean="0">
                <a:solidFill>
                  <a:schemeClr val="bg1">
                    <a:lumMod val="75000"/>
                  </a:schemeClr>
                </a:solidFill>
              </a:rPr>
              <a:t>5/25   </a:t>
            </a:r>
            <a:r>
              <a:rPr kumimoji="1" lang="ja-JP" altLang="en-US" sz="1800" strike="sngStrike" dirty="0" smtClean="0">
                <a:solidFill>
                  <a:schemeClr val="bg1">
                    <a:lumMod val="75000"/>
                  </a:schemeClr>
                </a:solidFill>
              </a:rPr>
              <a:t>画像領域分割　</a:t>
            </a:r>
            <a:r>
              <a:rPr kumimoji="1" lang="en-US" altLang="ja-JP" sz="1800" strike="sngStrike" dirty="0" smtClean="0">
                <a:solidFill>
                  <a:schemeClr val="bg1">
                    <a:lumMod val="75000"/>
                  </a:schemeClr>
                </a:solidFill>
              </a:rPr>
              <a:t>	: </a:t>
            </a:r>
            <a:r>
              <a:rPr kumimoji="1" lang="ja-JP" altLang="en-US" sz="1800" strike="sngStrike" dirty="0" smtClean="0">
                <a:solidFill>
                  <a:schemeClr val="bg1">
                    <a:lumMod val="75000"/>
                  </a:schemeClr>
                </a:solidFill>
              </a:rPr>
              <a:t>領域拡張法，動的輪郭モデル，グラフカット法，</a:t>
            </a:r>
            <a:r>
              <a:rPr kumimoji="1" lang="en-US" altLang="ja-JP" sz="1800" strike="sngStrike" dirty="0" smtClean="0">
                <a:solidFill>
                  <a:schemeClr val="bg1">
                    <a:lumMod val="75000"/>
                  </a:schemeClr>
                </a:solidFill>
              </a:rPr>
              <a:t>		</a:t>
            </a:r>
          </a:p>
          <a:p>
            <a:pPr marL="0" indent="0">
              <a:buNone/>
            </a:pPr>
            <a:r>
              <a:rPr lang="en-US" altLang="ja-JP" sz="1800" strike="sngStrike" dirty="0">
                <a:solidFill>
                  <a:schemeClr val="bg1">
                    <a:lumMod val="75000"/>
                  </a:schemeClr>
                </a:solidFill>
              </a:rPr>
              <a:t>6</a:t>
            </a:r>
            <a:r>
              <a:rPr lang="en-US" altLang="ja-JP" sz="1800" strike="sngStrike" dirty="0" smtClean="0">
                <a:solidFill>
                  <a:schemeClr val="bg1">
                    <a:lumMod val="75000"/>
                  </a:schemeClr>
                </a:solidFill>
              </a:rPr>
              <a:t>/01   </a:t>
            </a:r>
            <a:r>
              <a:rPr lang="ja-JP" altLang="en-US" sz="1800" b="1" strike="sngStrike" dirty="0" smtClean="0">
                <a:solidFill>
                  <a:schemeClr val="bg1">
                    <a:lumMod val="75000"/>
                  </a:schemeClr>
                </a:solidFill>
              </a:rPr>
              <a:t>前半のまとめ </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約</a:t>
            </a:r>
            <a:r>
              <a:rPr kumimoji="1" lang="en-US" altLang="ja-JP" sz="1800" b="1" strike="sngStrike" dirty="0" smtClean="0">
                <a:solidFill>
                  <a:schemeClr val="bg1">
                    <a:lumMod val="75000"/>
                  </a:schemeClr>
                </a:solidFill>
              </a:rPr>
              <a:t>30</a:t>
            </a:r>
            <a:r>
              <a:rPr kumimoji="1" lang="ja-JP" altLang="en-US" sz="1800" b="1" strike="sngStrike" dirty="0" smtClean="0">
                <a:solidFill>
                  <a:schemeClr val="bg1">
                    <a:lumMod val="75000"/>
                  </a:schemeClr>
                </a:solidFill>
              </a:rPr>
              <a:t>分</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と中間試験（約</a:t>
            </a:r>
            <a:r>
              <a:rPr lang="en-US" altLang="ja-JP" sz="1800" b="1" strike="sngStrike" dirty="0">
                <a:solidFill>
                  <a:schemeClr val="bg1">
                    <a:lumMod val="75000"/>
                  </a:schemeClr>
                </a:solidFill>
              </a:rPr>
              <a:t>7</a:t>
            </a:r>
            <a:r>
              <a:rPr kumimoji="1" lang="en-US" altLang="ja-JP" sz="1800" b="1" strike="sngStrike" dirty="0" smtClean="0">
                <a:solidFill>
                  <a:schemeClr val="bg1">
                    <a:lumMod val="75000"/>
                  </a:schemeClr>
                </a:solidFill>
              </a:rPr>
              <a:t>0</a:t>
            </a:r>
            <a:r>
              <a:rPr kumimoji="1" lang="ja-JP" altLang="en-US" sz="1800" b="1" strike="sngStrike" dirty="0" smtClean="0">
                <a:solidFill>
                  <a:schemeClr val="bg1">
                    <a:lumMod val="75000"/>
                  </a:schemeClr>
                </a:solidFill>
              </a:rPr>
              <a:t>分）</a:t>
            </a:r>
            <a:endParaRPr lang="en-US" altLang="ja-JP" sz="1800" strike="sngStrike" dirty="0" smtClean="0">
              <a:solidFill>
                <a:schemeClr val="bg1">
                  <a:lumMod val="75000"/>
                </a:schemeClr>
              </a:solidFill>
            </a:endParaRPr>
          </a:p>
          <a:p>
            <a:pPr marL="0" indent="0">
              <a:buNone/>
            </a:pPr>
            <a:r>
              <a:rPr lang="en-US" altLang="ja-JP" sz="1800" dirty="0" smtClean="0"/>
              <a:t>6/08   </a:t>
            </a:r>
            <a:r>
              <a:rPr lang="ja-JP" altLang="en-US" sz="1800" dirty="0" smtClean="0"/>
              <a:t>特徴</a:t>
            </a:r>
            <a:r>
              <a:rPr lang="ja-JP" altLang="en-US" sz="1800" dirty="0"/>
              <a:t>検出</a:t>
            </a:r>
            <a:r>
              <a:rPr lang="en-US" altLang="ja-JP" sz="1800" dirty="0" smtClean="0"/>
              <a:t>1 	: </a:t>
            </a:r>
            <a:r>
              <a:rPr lang="ja-JP" altLang="en-US" sz="1800" dirty="0" smtClean="0"/>
              <a:t>テンプレートマッチング、コーナー・エッジ検出 </a:t>
            </a:r>
            <a:r>
              <a:rPr lang="en-US" altLang="ja-JP" sz="1800" dirty="0" smtClean="0"/>
              <a:t>			</a:t>
            </a:r>
          </a:p>
          <a:p>
            <a:pPr marL="0" indent="0">
              <a:buNone/>
            </a:pPr>
            <a:r>
              <a:rPr lang="en-US" altLang="ja-JP" sz="1800" dirty="0" smtClean="0"/>
              <a:t>6/15   </a:t>
            </a:r>
            <a:r>
              <a:rPr lang="ja-JP" altLang="en-US" sz="1800" dirty="0" smtClean="0"/>
              <a:t>特徴検出</a:t>
            </a:r>
            <a:r>
              <a:rPr lang="en-US" altLang="ja-JP" sz="1800" dirty="0" smtClean="0"/>
              <a:t>2 	: </a:t>
            </a:r>
            <a:r>
              <a:rPr lang="en-US" altLang="ja-JP" sz="1800" dirty="0" err="1" smtClean="0"/>
              <a:t>DoG</a:t>
            </a:r>
            <a:r>
              <a:rPr lang="ja-JP" altLang="en-US" sz="1800" dirty="0" err="1" smtClean="0"/>
              <a:t>、</a:t>
            </a:r>
            <a:r>
              <a:rPr lang="en-US" altLang="ja-JP" sz="1800" dirty="0" smtClean="0"/>
              <a:t>SIFT</a:t>
            </a:r>
            <a:r>
              <a:rPr lang="ja-JP" altLang="en-US" sz="1800" dirty="0" smtClean="0"/>
              <a:t>特徴量、ハフ変換</a:t>
            </a:r>
            <a:r>
              <a:rPr lang="en-US" altLang="ja-JP" sz="1800" dirty="0" smtClean="0"/>
              <a:t>			</a:t>
            </a:r>
          </a:p>
          <a:p>
            <a:pPr marL="0" indent="0">
              <a:buNone/>
            </a:pPr>
            <a:r>
              <a:rPr lang="en-US" altLang="ja-JP" sz="1800" dirty="0" smtClean="0"/>
              <a:t>6/22   </a:t>
            </a:r>
            <a:r>
              <a:rPr lang="ja-JP" altLang="en-US" sz="1800" dirty="0" smtClean="0"/>
              <a:t>画像認識</a:t>
            </a:r>
            <a:r>
              <a:rPr lang="en-US" altLang="ja-JP" sz="1800" dirty="0"/>
              <a:t>1</a:t>
            </a:r>
            <a:r>
              <a:rPr lang="ja-JP" altLang="en-US" sz="1800" dirty="0" smtClean="0"/>
              <a:t> </a:t>
            </a:r>
            <a:r>
              <a:rPr lang="en-US" altLang="ja-JP" sz="1800" dirty="0" smtClean="0"/>
              <a:t>	: </a:t>
            </a:r>
            <a:r>
              <a:rPr lang="ja-JP" altLang="en-US" sz="1800" dirty="0" smtClean="0"/>
              <a:t>パターン認識概論，サポートベクタマシン</a:t>
            </a:r>
            <a:r>
              <a:rPr lang="en-US" altLang="ja-JP" sz="1800" dirty="0" smtClean="0"/>
              <a:t>			</a:t>
            </a:r>
          </a:p>
          <a:p>
            <a:pPr marL="0" indent="0">
              <a:buNone/>
            </a:pPr>
            <a:r>
              <a:rPr lang="en-US" altLang="ja-JP" sz="1800" dirty="0" smtClean="0"/>
              <a:t>6/29   </a:t>
            </a:r>
            <a:r>
              <a:rPr lang="ja-JP" altLang="en-US" sz="1800" dirty="0" smtClean="0"/>
              <a:t>画像認識</a:t>
            </a:r>
            <a:r>
              <a:rPr lang="en-US" altLang="ja-JP" sz="1800" dirty="0"/>
              <a:t>2</a:t>
            </a:r>
            <a:r>
              <a:rPr lang="en-US" altLang="ja-JP" sz="1800" dirty="0" smtClean="0"/>
              <a:t> 	: </a:t>
            </a:r>
            <a:r>
              <a:rPr lang="ja-JP" altLang="en-US" sz="1800" dirty="0" smtClean="0"/>
              <a:t>ニューラルネットワーク、深層学習</a:t>
            </a:r>
            <a:r>
              <a:rPr lang="en-US" altLang="ja-JP" sz="1800" dirty="0" smtClean="0"/>
              <a:t>			</a:t>
            </a:r>
          </a:p>
          <a:p>
            <a:pPr marL="0" indent="0">
              <a:buNone/>
            </a:pPr>
            <a:r>
              <a:rPr lang="en-US" altLang="ja-JP" sz="1800" dirty="0"/>
              <a:t>7/06   </a:t>
            </a:r>
            <a:r>
              <a:rPr lang="ja-JP" altLang="en-US" sz="1800" dirty="0"/>
              <a:t>画像処理演習	</a:t>
            </a:r>
            <a:r>
              <a:rPr lang="en-US" altLang="ja-JP" sz="1800" dirty="0"/>
              <a:t>: ImageJ</a:t>
            </a:r>
            <a:r>
              <a:rPr lang="ja-JP" altLang="en-US" sz="1800" dirty="0"/>
              <a:t>を使った画像処理	</a:t>
            </a:r>
          </a:p>
          <a:p>
            <a:pPr marL="0" indent="0">
              <a:buNone/>
            </a:pPr>
            <a:r>
              <a:rPr lang="en-US" altLang="ja-JP" sz="1800" dirty="0"/>
              <a:t>7/13   </a:t>
            </a:r>
            <a:r>
              <a:rPr lang="ja-JP" altLang="en-US" sz="1800" dirty="0"/>
              <a:t>画像処理演習	</a:t>
            </a:r>
            <a:r>
              <a:rPr lang="en-US" altLang="ja-JP" sz="1800" dirty="0"/>
              <a:t>: Python</a:t>
            </a:r>
            <a:r>
              <a:rPr lang="ja-JP" altLang="en-US" sz="1800" dirty="0"/>
              <a:t>プログラミング	</a:t>
            </a:r>
            <a:r>
              <a:rPr lang="en-US" altLang="ja-JP" sz="1800" dirty="0" smtClean="0"/>
              <a:t>			</a:t>
            </a:r>
          </a:p>
          <a:p>
            <a:pPr marL="0" indent="0">
              <a:buNone/>
            </a:pPr>
            <a:r>
              <a:rPr lang="en-US" altLang="ja-JP" sz="1800" dirty="0" smtClean="0"/>
              <a:t>7/20   </a:t>
            </a:r>
            <a:r>
              <a:rPr lang="ja-JP" altLang="en-US" sz="1800" b="1" dirty="0" smtClean="0">
                <a:solidFill>
                  <a:srgbClr val="FF0000"/>
                </a:solidFill>
              </a:rPr>
              <a:t>後半の</a:t>
            </a:r>
            <a:r>
              <a:rPr lang="ja-JP" altLang="en-US" sz="1800" b="1" dirty="0">
                <a:solidFill>
                  <a:srgbClr val="FF0000"/>
                </a:solidFill>
              </a:rPr>
              <a:t>まとめ </a:t>
            </a:r>
            <a:r>
              <a:rPr lang="en-US" altLang="ja-JP" sz="1800" b="1" dirty="0">
                <a:solidFill>
                  <a:srgbClr val="FF0000"/>
                </a:solidFill>
              </a:rPr>
              <a:t>(</a:t>
            </a:r>
            <a:r>
              <a:rPr lang="ja-JP" altLang="en-US" sz="1800" b="1" dirty="0">
                <a:solidFill>
                  <a:srgbClr val="FF0000"/>
                </a:solidFill>
              </a:rPr>
              <a:t>約</a:t>
            </a:r>
            <a:r>
              <a:rPr lang="en-US" altLang="ja-JP" sz="1800" b="1" dirty="0">
                <a:solidFill>
                  <a:srgbClr val="FF0000"/>
                </a:solidFill>
              </a:rPr>
              <a:t>30</a:t>
            </a:r>
            <a:r>
              <a:rPr lang="ja-JP" altLang="en-US" sz="1800" b="1" dirty="0">
                <a:solidFill>
                  <a:srgbClr val="FF0000"/>
                </a:solidFill>
              </a:rPr>
              <a:t>分</a:t>
            </a:r>
            <a:r>
              <a:rPr lang="en-US" altLang="ja-JP" sz="1800" b="1" dirty="0">
                <a:solidFill>
                  <a:srgbClr val="FF0000"/>
                </a:solidFill>
              </a:rPr>
              <a:t>)</a:t>
            </a:r>
            <a:r>
              <a:rPr lang="ja-JP" altLang="en-US" sz="1800" b="1" dirty="0" smtClean="0">
                <a:solidFill>
                  <a:srgbClr val="FF0000"/>
                </a:solidFill>
              </a:rPr>
              <a:t>と期末試験</a:t>
            </a:r>
            <a:r>
              <a:rPr lang="ja-JP" altLang="en-US" sz="1800" b="1" dirty="0">
                <a:solidFill>
                  <a:srgbClr val="FF0000"/>
                </a:solidFill>
              </a:rPr>
              <a:t>（約</a:t>
            </a:r>
            <a:r>
              <a:rPr lang="en-US" altLang="ja-JP" sz="1800" b="1" dirty="0">
                <a:solidFill>
                  <a:srgbClr val="FF0000"/>
                </a:solidFill>
              </a:rPr>
              <a:t>70</a:t>
            </a:r>
            <a:r>
              <a:rPr lang="ja-JP" altLang="en-US" sz="1800" b="1" dirty="0">
                <a:solidFill>
                  <a:srgbClr val="FF0000"/>
                </a:solidFill>
              </a:rPr>
              <a:t>分</a:t>
            </a:r>
            <a:r>
              <a:rPr lang="ja-JP" altLang="en-US" sz="1800" b="1" dirty="0" smtClean="0">
                <a:solidFill>
                  <a:srgbClr val="FF0000"/>
                </a:solidFill>
              </a:rPr>
              <a:t>）</a:t>
            </a:r>
            <a:endParaRPr lang="en-US" altLang="ja-JP" sz="1800" b="1" dirty="0" smtClean="0">
              <a:solidFill>
                <a:srgbClr val="FF0000"/>
              </a:solidFill>
            </a:endParaRPr>
          </a:p>
        </p:txBody>
      </p:sp>
    </p:spTree>
    <p:extLst>
      <p:ext uri="{BB962C8B-B14F-4D97-AF65-F5344CB8AC3E}">
        <p14:creationId xmlns:p14="http://schemas.microsoft.com/office/powerpoint/2010/main" val="811637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smtClean="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smtClean="0"/>
              <a:t>物体</a:t>
            </a:r>
            <a:r>
              <a:rPr lang="ja-JP" altLang="en-US" sz="2400" dirty="0"/>
              <a:t>認識・物体追跡・位置</a:t>
            </a:r>
            <a:r>
              <a:rPr lang="ja-JP" altLang="en-US" sz="2400" dirty="0" smtClean="0"/>
              <a:t>あわせなど，より高度な画像処理に</a:t>
            </a:r>
            <a:r>
              <a:rPr lang="ja-JP" altLang="en-US" sz="2400" dirty="0"/>
              <a:t>利用するため</a:t>
            </a:r>
            <a:endParaRPr lang="en-US" altLang="ja-JP" sz="2400" dirty="0" smtClean="0"/>
          </a:p>
          <a:p>
            <a:pPr marL="0" indent="0">
              <a:buNone/>
            </a:pPr>
            <a:r>
              <a:rPr lang="ja-JP" altLang="en-US" sz="2400" dirty="0" smtClean="0"/>
              <a:t>画像か</a:t>
            </a:r>
            <a:r>
              <a:rPr lang="ja-JP" altLang="en-US" sz="2400" dirty="0"/>
              <a:t>ら</a:t>
            </a:r>
            <a:r>
              <a:rPr lang="en-US" altLang="ja-JP" sz="2400" dirty="0" smtClean="0"/>
              <a:t>『</a:t>
            </a:r>
            <a:r>
              <a:rPr lang="ja-JP" altLang="en-US" sz="2400" dirty="0" smtClean="0"/>
              <a:t>コーナー</a:t>
            </a:r>
            <a:r>
              <a:rPr lang="en-US" altLang="ja-JP" sz="2400" dirty="0" smtClean="0"/>
              <a:t>』</a:t>
            </a:r>
            <a:r>
              <a:rPr lang="ja-JP" altLang="en-US" sz="2400" dirty="0" smtClean="0"/>
              <a:t>や</a:t>
            </a:r>
            <a:r>
              <a:rPr lang="en-US" altLang="ja-JP" sz="2400" dirty="0" smtClean="0"/>
              <a:t>『</a:t>
            </a:r>
            <a:r>
              <a:rPr lang="ja-JP" altLang="en-US" sz="2400" dirty="0" smtClean="0"/>
              <a:t>輪郭線</a:t>
            </a:r>
            <a:r>
              <a:rPr lang="en-US" altLang="ja-JP" sz="2400" dirty="0" smtClean="0"/>
              <a:t>』</a:t>
            </a:r>
            <a:r>
              <a:rPr lang="ja-JP" altLang="en-US" sz="2400" dirty="0" smtClean="0"/>
              <a:t>といった特徴的な点・曲線を検出する</a:t>
            </a:r>
            <a:endParaRPr lang="en-US" altLang="ja-JP" sz="2400" dirty="0" smtClean="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コーナー検出</a:t>
            </a:r>
            <a:endParaRPr lang="en-US" altLang="ja-JP" sz="2000" dirty="0" smtClean="0"/>
          </a:p>
          <a:p>
            <a:pPr marL="0" indent="0" algn="ctr">
              <a:buFont typeface="Arial" panose="020B0604020202020204" pitchFamily="34" charset="0"/>
              <a:buNone/>
            </a:pPr>
            <a:r>
              <a:rPr lang="en-US" altLang="ja-JP" sz="2000" dirty="0" smtClean="0"/>
              <a:t>(Harris Corner</a:t>
            </a:r>
            <a:r>
              <a:rPr lang="ja-JP" altLang="en-US" sz="2000" dirty="0" smtClean="0"/>
              <a:t> </a:t>
            </a:r>
            <a:r>
              <a:rPr lang="en-US" altLang="ja-JP" sz="2000" dirty="0" smtClean="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輪郭検出</a:t>
            </a:r>
            <a:endParaRPr lang="en-US" altLang="ja-JP" sz="2000" dirty="0" smtClean="0"/>
          </a:p>
          <a:p>
            <a:pPr marL="0" indent="0" algn="ctr">
              <a:buFont typeface="Arial" panose="020B0604020202020204" pitchFamily="34" charset="0"/>
              <a:buNone/>
            </a:pPr>
            <a:r>
              <a:rPr lang="en-US" altLang="ja-JP" sz="2000" dirty="0" smtClean="0"/>
              <a:t>(Canny</a:t>
            </a:r>
            <a:r>
              <a:rPr lang="ja-JP" altLang="en-US" sz="2000" dirty="0" smtClean="0"/>
              <a:t> </a:t>
            </a:r>
            <a:r>
              <a:rPr lang="en-US" altLang="ja-JP" sz="2000" dirty="0"/>
              <a:t>E</a:t>
            </a:r>
            <a:r>
              <a:rPr lang="en-US" altLang="ja-JP" sz="2000" dirty="0" smtClean="0"/>
              <a:t>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smtClean="0"/>
              <a:t>HarrisCorner.py</a:t>
            </a:r>
            <a:r>
              <a:rPr lang="ja-JP" altLang="en-US" dirty="0" smtClean="0"/>
              <a:t> </a:t>
            </a:r>
            <a:endParaRPr lang="en-US" altLang="ja-JP" dirty="0" smtClean="0"/>
          </a:p>
          <a:p>
            <a:r>
              <a:rPr lang="en-US" altLang="ja-JP" dirty="0" smtClean="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smtClean="0"/>
              <a:t>Harris</a:t>
            </a:r>
            <a:r>
              <a:rPr kumimoji="1" lang="ja-JP" altLang="en-US" sz="3200" dirty="0" smtClean="0"/>
              <a:t>のコーナー検出アルゴリズム</a:t>
            </a:r>
            <a:r>
              <a:rPr lang="en-US" altLang="ja-JP" sz="3200" dirty="0"/>
              <a:t/>
            </a:r>
            <a:br>
              <a:rPr lang="en-US" altLang="ja-JP" sz="3200" dirty="0"/>
            </a:br>
            <a:r>
              <a:rPr lang="en-US" altLang="ja-JP" sz="1300" dirty="0" smtClean="0"/>
              <a:t>[</a:t>
            </a:r>
            <a:r>
              <a:rPr lang="en-US" altLang="ja-JP" sz="1200" i="1" dirty="0"/>
              <a:t>C. Harris &amp; M. Stephens (1988). "A Combined Corner and Edge Detector". Proc. of the 4th ALVEY Vision Conference. pp. 147–151.</a:t>
            </a:r>
            <a:r>
              <a:rPr lang="en-US" altLang="ja-JP" sz="1300" dirty="0" smtClean="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smtClean="0"/>
              <a:t>入力</a:t>
            </a:r>
            <a:r>
              <a:rPr lang="ja-JP" altLang="en-US" sz="2000" dirty="0" smtClean="0"/>
              <a:t> </a:t>
            </a:r>
            <a:r>
              <a:rPr lang="en-US" altLang="ja-JP" sz="2000" dirty="0" smtClean="0"/>
              <a:t>: </a:t>
            </a:r>
            <a:r>
              <a:rPr lang="ja-JP" altLang="en-US" sz="2000" dirty="0" smtClean="0"/>
              <a:t>グレースケール画像</a:t>
            </a:r>
            <a:endParaRPr lang="en-US" altLang="ja-JP" sz="2000" dirty="0" smtClean="0"/>
          </a:p>
          <a:p>
            <a:r>
              <a:rPr lang="ja-JP" altLang="en-US" sz="2000" b="1" dirty="0" smtClean="0"/>
              <a:t>出力 </a:t>
            </a:r>
            <a:r>
              <a:rPr lang="en-US" altLang="ja-JP" sz="2000" dirty="0" smtClean="0"/>
              <a:t>: </a:t>
            </a:r>
            <a:r>
              <a:rPr lang="ja-JP" altLang="en-US" sz="2000" dirty="0" smtClean="0"/>
              <a:t>コーナー画素</a:t>
            </a:r>
            <a:r>
              <a:rPr lang="ja-JP" altLang="en-US" sz="2000" dirty="0"/>
              <a:t>群</a:t>
            </a:r>
            <a:endParaRPr lang="en-US" altLang="ja-JP" sz="2000" dirty="0" smtClean="0"/>
          </a:p>
          <a:p>
            <a:r>
              <a:rPr lang="ja-JP" altLang="en-US" sz="2000" b="1" dirty="0" smtClean="0"/>
              <a:t>手法の概要 </a:t>
            </a:r>
            <a:endParaRPr lang="en-US" altLang="ja-JP" sz="2000" dirty="0" smtClean="0"/>
          </a:p>
          <a:p>
            <a:pPr marL="457200" lvl="1" indent="0">
              <a:buNone/>
            </a:pPr>
            <a:r>
              <a:rPr lang="en-US" altLang="ja-JP" sz="2000" dirty="0" smtClean="0"/>
              <a:t>Harris</a:t>
            </a:r>
            <a:r>
              <a:rPr lang="ja-JP" altLang="en-US" sz="2000" dirty="0" smtClean="0"/>
              <a:t>行列 </a:t>
            </a:r>
            <a:r>
              <a:rPr lang="en-US" altLang="ja-JP" sz="2000" dirty="0" smtClean="0"/>
              <a:t>(</a:t>
            </a:r>
            <a:r>
              <a:rPr lang="ja-JP" altLang="en-US" sz="2000" dirty="0" smtClean="0"/>
              <a:t>又は</a:t>
            </a:r>
            <a:r>
              <a:rPr lang="en-US" altLang="ja-JP" sz="2000" dirty="0" smtClean="0"/>
              <a:t>Structure tensor matrix</a:t>
            </a:r>
            <a:r>
              <a:rPr lang="ja-JP" altLang="en-US" sz="2000" dirty="0" smtClean="0"/>
              <a:t>と呼ばれる）を定義し，この固有値固有ベクトルを用いて，局所領域の輝度変化方向と変化量を検出する</a:t>
            </a:r>
          </a:p>
          <a:p>
            <a:pPr marL="457200" lvl="1" indent="0">
              <a:buNone/>
            </a:pPr>
            <a:r>
              <a:rPr lang="ja-JP" altLang="en-US" sz="2000" dirty="0" smtClean="0"/>
              <a:t>局所領域の輝度変化が，直交する</a:t>
            </a:r>
            <a:r>
              <a:rPr lang="en-US" altLang="ja-JP" sz="2000" dirty="0" smtClean="0"/>
              <a:t>2</a:t>
            </a:r>
            <a:r>
              <a:rPr lang="ja-JP" altLang="en-US" sz="2000" dirty="0" smtClean="0"/>
              <a:t>方向について大きくなる部分をコーナーと定義</a:t>
            </a:r>
            <a:endParaRPr lang="en-US" altLang="ja-JP" sz="20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画像上の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は画像の微分（</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rotWithShape="0">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で理解できる人はよいのですが、そうでない人は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5"/>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6"/>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smtClean="0"/>
                <a:t>中心からの距離に応じて</a:t>
              </a:r>
              <a:endParaRPr lang="en-US" altLang="ja-JP" sz="1400" dirty="0" smtClean="0"/>
            </a:p>
            <a:p>
              <a:r>
                <a:rPr lang="ja-JP" altLang="en-US" sz="1400" dirty="0" smtClean="0"/>
                <a:t>重み</a:t>
              </a:r>
              <a:r>
                <a:rPr lang="ja-JP" altLang="en-US" sz="1400" dirty="0"/>
                <a:t>付</a:t>
              </a:r>
              <a:r>
                <a:rPr lang="ja-JP" altLang="en-US" sz="1400" dirty="0" smtClean="0"/>
                <a:t>けして足し合わせる</a:t>
              </a:r>
              <a:endParaRPr lang="ja-JP" altLang="en-US" sz="1400" dirty="0"/>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a:bodyPr>
              <a:lstStyle/>
              <a:p>
                <a:pPr marL="0" indent="0">
                  <a:lnSpc>
                    <a:spcPct val="100000"/>
                  </a:lnSpc>
                  <a:buNone/>
                </a:pPr>
                <a:r>
                  <a:rPr kumimoji="1" lang="en-US" altLang="ja-JP" dirty="0" smtClean="0"/>
                  <a:t>Structure Tensor</a:t>
                </a:r>
                <a:r>
                  <a:rPr kumimoji="1" lang="ja-JP" altLang="en-US" dirty="0" smtClean="0"/>
                  <a:t>の性質</a:t>
                </a:r>
                <a:endParaRPr kumimoji="1" lang="en-US" altLang="ja-JP" dirty="0" smtClean="0"/>
              </a:p>
              <a:p>
                <a:pPr>
                  <a:lnSpc>
                    <a:spcPct val="100000"/>
                  </a:lnSpc>
                </a:pPr>
                <a:r>
                  <a:rPr lang="ja-JP" altLang="en-US" sz="2000" dirty="0" smtClean="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smtClean="0"/>
                  <a:t> </a:t>
                </a:r>
                <a:r>
                  <a:rPr lang="ja-JP" altLang="en-US" sz="2000" b="0" dirty="0" smtClean="0"/>
                  <a:t>とする </a:t>
                </a:r>
                <a:r>
                  <a:rPr lang="en-US" altLang="ja-JP" sz="2000" b="0" dirty="0" smtClean="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smtClean="0"/>
                  <a:t>)</a:t>
                </a:r>
              </a:p>
              <a:p>
                <a:pPr>
                  <a:lnSpc>
                    <a:spcPct val="100000"/>
                  </a:lnSpc>
                </a:pPr>
                <a:r>
                  <a:rPr lang="ja-JP" altLang="en-US" sz="2000" dirty="0" smtClean="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smtClean="0"/>
                  <a:t>とする</a:t>
                </a:r>
                <a:endParaRPr kumimoji="1" lang="en-US" altLang="ja-JP" sz="2000" i="1" dirty="0" smtClean="0"/>
              </a:p>
              <a:p>
                <a:pPr>
                  <a:lnSpc>
                    <a:spcPct val="100000"/>
                  </a:lnSpc>
                </a:pPr>
                <a:r>
                  <a:rPr lang="ja-JP" altLang="en-US" sz="2000" i="1" dirty="0" smtClean="0"/>
                  <a:t>対象行列 </a:t>
                </a:r>
                <a:r>
                  <a:rPr lang="en-US" altLang="ja-JP" sz="2000" dirty="0" smtClean="0">
                    <a:sym typeface="Wingdings" panose="05000000000000000000" pitchFamily="2" charset="2"/>
                  </a:rPr>
                  <a:t> </a:t>
                </a:r>
                <a:r>
                  <a:rPr kumimoji="1" lang="ja-JP" altLang="en-US" sz="2000" i="1" dirty="0" smtClean="0"/>
                  <a:t>固有値は実数</a:t>
                </a:r>
                <a:endParaRPr kumimoji="1" lang="en-US" altLang="ja-JP" sz="2000" i="1" dirty="0" smtClean="0"/>
              </a:p>
              <a:p>
                <a:pPr>
                  <a:lnSpc>
                    <a:spcPct val="100000"/>
                  </a:lnSpc>
                </a:pPr>
                <a:r>
                  <a:rPr lang="ja-JP" altLang="en-US" sz="2000" i="1" dirty="0" smtClean="0"/>
                  <a:t>対象行列 </a:t>
                </a:r>
                <a:r>
                  <a:rPr lang="en-US" altLang="ja-JP" sz="2000" dirty="0" smtClean="0">
                    <a:sym typeface="Wingdings" panose="05000000000000000000" pitchFamily="2" charset="2"/>
                  </a:rPr>
                  <a:t> </a:t>
                </a:r>
                <a:r>
                  <a:rPr lang="ja-JP" altLang="en-US" sz="2000" dirty="0" smtClean="0">
                    <a:sym typeface="Wingdings" panose="05000000000000000000" pitchFamily="2" charset="2"/>
                  </a:rPr>
                  <a:t>固有ベクトルは直交</a:t>
                </a:r>
                <a:r>
                  <a:rPr lang="en-US" altLang="ja-JP" sz="2000" i="1" dirty="0" smtClean="0">
                    <a:sym typeface="Wingdings" panose="05000000000000000000" pitchFamily="2" charset="2"/>
                  </a:rPr>
                  <a:t> </a:t>
                </a:r>
                <a:endParaRPr kumimoji="1" lang="en-US" altLang="ja-JP" sz="2000" i="1" dirty="0" smtClean="0"/>
              </a:p>
              <a:p>
                <a:pPr>
                  <a:lnSpc>
                    <a:spcPct val="100000"/>
                  </a:lnSpc>
                </a:pPr>
                <a:r>
                  <a:rPr lang="ja-JP" altLang="en-US" sz="2000" i="1" dirty="0" smtClean="0"/>
                  <a:t>半正定置</a:t>
                </a:r>
                <a:r>
                  <a:rPr lang="en-US" altLang="ja-JP" sz="2000" i="1" dirty="0"/>
                  <a:t> </a:t>
                </a:r>
                <a:r>
                  <a:rPr lang="en-US" altLang="ja-JP" sz="2000" dirty="0" smtClean="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smtClean="0"/>
              </a:p>
              <a:p>
                <a:pPr lvl="1">
                  <a:lnSpc>
                    <a:spcPct val="100000"/>
                  </a:lnSpc>
                </a:pPr>
                <a:r>
                  <a:rPr lang="ja-JP" altLang="en-US" sz="1800" i="1" dirty="0" smtClean="0"/>
                  <a:t>半正定置行列の和なので．</a:t>
                </a:r>
                <a:endParaRPr lang="en-US" altLang="ja-JP" sz="1800" i="1" dirty="0" smtClean="0"/>
              </a:p>
              <a:p>
                <a:pPr lvl="1">
                  <a:lnSpc>
                    <a:spcPct val="100000"/>
                  </a:lnSpc>
                </a:pPr>
                <a:endParaRPr lang="en-US" altLang="ja-JP" sz="1800" i="1" dirty="0" smtClean="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は輝度値変化の最も大きな方向</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方向の輝度値変化の大きさ</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smtClean="0">
                    <a:solidFill>
                      <a:srgbClr val="FF0000"/>
                    </a:solidFill>
                  </a:rPr>
                  <a:t>方向の輝度値</a:t>
                </a:r>
                <a:r>
                  <a:rPr lang="ja-JP" altLang="en-US" sz="2000" i="1" dirty="0">
                    <a:solidFill>
                      <a:srgbClr val="FF0000"/>
                    </a:solidFill>
                  </a:rPr>
                  <a:t>変化の大きさ</a:t>
                </a:r>
                <a:endParaRPr lang="en-US" altLang="ja-JP" sz="2000" i="1" dirty="0">
                  <a:solidFill>
                    <a:srgbClr val="FF0000"/>
                  </a:solidFill>
                </a:endParaRPr>
              </a:p>
              <a:p>
                <a:pPr>
                  <a:lnSpc>
                    <a:spcPct val="100000"/>
                  </a:lnSpc>
                </a:pPr>
                <a:endParaRPr lang="en-US" altLang="ja-JP" sz="2000" i="1" dirty="0" smtClean="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rotWithShape="0">
                <a:blip r:embed="rId10"/>
                <a:stretch>
                  <a:fillRect l="-2703" t="-1242"/>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実際の計算手順</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02971" y="408669"/>
            <a:ext cx="7576458" cy="733270"/>
          </a:xfrm>
        </p:spPr>
        <p:txBody>
          <a:bodyPr>
            <a:normAutofit/>
          </a:bodyPr>
          <a:lstStyle/>
          <a:p>
            <a:r>
              <a:rPr kumimoji="1" lang="en-US" altLang="ja-JP" sz="4000" dirty="0" smtClean="0"/>
              <a:t>Structure tensor matrix (3/3)</a:t>
            </a:r>
            <a:endParaRPr kumimoji="1" lang="ja-JP" altLang="en-US" sz="4000" dirty="0"/>
          </a:p>
        </p:txBody>
      </p:sp>
      <p:pic>
        <p:nvPicPr>
          <p:cNvPr id="38" name="図 37"/>
          <p:cNvPicPr>
            <a:picLocks noChangeAspect="1"/>
          </p:cNvPicPr>
          <p:nvPr/>
        </p:nvPicPr>
        <p:blipFill rotWithShape="1">
          <a:blip r:embed="rId2">
            <a:extLst>
              <a:ext uri="{28A0092B-C50C-407E-A947-70E740481C1C}">
                <a14:useLocalDpi xmlns:a14="http://schemas.microsoft.com/office/drawing/2010/main" val="0"/>
              </a:ext>
            </a:extLst>
          </a:blip>
          <a:srcRect l="53743" t="32784" r="40924" b="60438"/>
          <a:stretch/>
        </p:blipFill>
        <p:spPr>
          <a:xfrm>
            <a:off x="1483634" y="1456417"/>
            <a:ext cx="1919965" cy="1828801"/>
          </a:xfrm>
          <a:prstGeom prst="rect">
            <a:avLst/>
          </a:prstGeom>
        </p:spPr>
      </p:pic>
      <p:sp>
        <p:nvSpPr>
          <p:cNvPr id="44" name="正方形/長方形 43"/>
          <p:cNvSpPr/>
          <p:nvPr/>
        </p:nvSpPr>
        <p:spPr>
          <a:xfrm>
            <a:off x="2287633" y="2430236"/>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9" name="グループ化 88"/>
          <p:cNvGrpSpPr/>
          <p:nvPr/>
        </p:nvGrpSpPr>
        <p:grpSpPr>
          <a:xfrm>
            <a:off x="2197372" y="1374350"/>
            <a:ext cx="2265611" cy="1602810"/>
            <a:chOff x="1007201" y="503493"/>
            <a:chExt cx="2265611" cy="1602810"/>
          </a:xfrm>
        </p:grpSpPr>
        <p:cxnSp>
          <p:nvCxnSpPr>
            <p:cNvPr id="7" name="直線矢印コネクタ 6"/>
            <p:cNvCxnSpPr/>
            <p:nvPr/>
          </p:nvCxnSpPr>
          <p:spPr>
            <a:xfrm rot="20750078">
              <a:off x="1271621" y="1496149"/>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rot="20750078" flipV="1">
              <a:off x="1025577" y="769424"/>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正方形/長方形 44"/>
                <p:cNvSpPr/>
                <p:nvPr/>
              </p:nvSpPr>
              <p:spPr>
                <a:xfrm>
                  <a:off x="1670141" y="1097218"/>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45" name="正方形/長方形 44"/>
                <p:cNvSpPr>
                  <a:spLocks noRot="1" noChangeAspect="1" noMove="1" noResize="1" noEditPoints="1" noAdjustHandles="1" noChangeArrowheads="1" noChangeShapeType="1" noTextEdit="1"/>
                </p:cNvSpPr>
                <p:nvPr/>
              </p:nvSpPr>
              <p:spPr>
                <a:xfrm>
                  <a:off x="1670141" y="1097218"/>
                  <a:ext cx="540789" cy="46166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1007201" y="503493"/>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46" name="正方形/長方形 45"/>
                <p:cNvSpPr>
                  <a:spLocks noRot="1" noChangeAspect="1" noMove="1" noResize="1" noEditPoints="1" noAdjustHandles="1" noChangeArrowheads="1" noChangeShapeType="1" noTextEdit="1"/>
                </p:cNvSpPr>
                <p:nvPr/>
              </p:nvSpPr>
              <p:spPr>
                <a:xfrm>
                  <a:off x="1007201" y="503493"/>
                  <a:ext cx="547907" cy="461665"/>
                </a:xfrm>
                <a:prstGeom prst="rect">
                  <a:avLst/>
                </a:prstGeom>
                <a:blipFill rotWithShape="0">
                  <a:blip r:embed="rId4"/>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正方形/長方形 49"/>
                <p:cNvSpPr/>
                <p:nvPr/>
              </p:nvSpPr>
              <p:spPr>
                <a:xfrm>
                  <a:off x="2226211" y="987997"/>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2226211" y="987997"/>
                  <a:ext cx="1042465" cy="523220"/>
                </a:xfrm>
                <a:prstGeom prst="rect">
                  <a:avLst/>
                </a:prstGeom>
                <a:blipFill rotWithShape="0">
                  <a:blip r:embed="rId5"/>
                  <a:stretch>
                    <a:fillRect l="-3509" t="-10465"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p:cNvSpPr/>
                <p:nvPr/>
              </p:nvSpPr>
              <p:spPr>
                <a:xfrm>
                  <a:off x="2222075" y="1583083"/>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1" name="正方形/長方形 50"/>
                <p:cNvSpPr>
                  <a:spLocks noRot="1" noChangeAspect="1" noMove="1" noResize="1" noEditPoints="1" noAdjustHandles="1" noChangeArrowheads="1" noChangeShapeType="1" noTextEdit="1"/>
                </p:cNvSpPr>
                <p:nvPr/>
              </p:nvSpPr>
              <p:spPr>
                <a:xfrm>
                  <a:off x="2222075" y="1583083"/>
                  <a:ext cx="1050737" cy="523220"/>
                </a:xfrm>
                <a:prstGeom prst="rect">
                  <a:avLst/>
                </a:prstGeom>
                <a:blipFill rotWithShape="0">
                  <a:blip r:embed="rId6"/>
                  <a:stretch>
                    <a:fillRect l="-3488" t="-10588" r="-10465" b="-35294"/>
                  </a:stretch>
                </a:blipFill>
              </p:spPr>
              <p:txBody>
                <a:bodyPr/>
                <a:lstStyle/>
                <a:p>
                  <a:r>
                    <a:rPr lang="ja-JP" altLang="en-US">
                      <a:noFill/>
                    </a:rPr>
                    <a:t> </a:t>
                  </a:r>
                </a:p>
              </p:txBody>
            </p:sp>
          </mc:Fallback>
        </mc:AlternateContent>
      </p:grpSp>
      <p:pic>
        <p:nvPicPr>
          <p:cNvPr id="52" name="図 51"/>
          <p:cNvPicPr>
            <a:picLocks noChangeAspect="1"/>
          </p:cNvPicPr>
          <p:nvPr/>
        </p:nvPicPr>
        <p:blipFill rotWithShape="1">
          <a:blip r:embed="rId2">
            <a:extLst>
              <a:ext uri="{28A0092B-C50C-407E-A947-70E740481C1C}">
                <a14:useLocalDpi xmlns:a14="http://schemas.microsoft.com/office/drawing/2010/main" val="0"/>
              </a:ext>
            </a:extLst>
          </a:blip>
          <a:srcRect l="61601" t="25683" r="33066" b="67578"/>
          <a:stretch/>
        </p:blipFill>
        <p:spPr>
          <a:xfrm>
            <a:off x="4905832" y="1454882"/>
            <a:ext cx="1919965" cy="1818290"/>
          </a:xfrm>
          <a:prstGeom prst="rect">
            <a:avLst/>
          </a:prstGeom>
        </p:spPr>
      </p:pic>
      <p:sp>
        <p:nvSpPr>
          <p:cNvPr id="56" name="正方形/長方形 55"/>
          <p:cNvSpPr/>
          <p:nvPr/>
        </p:nvSpPr>
        <p:spPr>
          <a:xfrm>
            <a:off x="5767888" y="2315572"/>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nvGrpSpPr>
          <p:cNvPr id="90" name="グループ化 89"/>
          <p:cNvGrpSpPr/>
          <p:nvPr/>
        </p:nvGrpSpPr>
        <p:grpSpPr>
          <a:xfrm>
            <a:off x="5778687" y="1432406"/>
            <a:ext cx="2109668" cy="1456217"/>
            <a:chOff x="1163144" y="2709664"/>
            <a:chExt cx="2109668" cy="1456217"/>
          </a:xfrm>
        </p:grpSpPr>
        <p:cxnSp>
          <p:nvCxnSpPr>
            <p:cNvPr id="54" name="直線矢印コネクタ 53"/>
            <p:cNvCxnSpPr/>
            <p:nvPr/>
          </p:nvCxnSpPr>
          <p:spPr>
            <a:xfrm rot="21392589">
              <a:off x="1320807" y="3624468"/>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rot="21392589" flipV="1">
              <a:off x="1163144" y="2799858"/>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正方形/長方形 56"/>
                <p:cNvSpPr/>
                <p:nvPr/>
              </p:nvSpPr>
              <p:spPr>
                <a:xfrm>
                  <a:off x="1511664" y="3587869"/>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1</m:t>
                            </m:r>
                          </m:sub>
                        </m:sSub>
                      </m:oMath>
                    </m:oMathPara>
                  </a14:m>
                  <a:endParaRPr lang="ja-JP" altLang="en-US" sz="2400" dirty="0">
                    <a:solidFill>
                      <a:srgbClr val="FFC000"/>
                    </a:solidFill>
                  </a:endParaRPr>
                </a:p>
              </p:txBody>
            </p:sp>
          </mc:Choice>
          <mc:Fallback xmlns="">
            <p:sp>
              <p:nvSpPr>
                <p:cNvPr id="57" name="正方形/長方形 56"/>
                <p:cNvSpPr>
                  <a:spLocks noRot="1" noChangeAspect="1" noMove="1" noResize="1" noEditPoints="1" noAdjustHandles="1" noChangeArrowheads="1" noChangeShapeType="1" noTextEdit="1"/>
                </p:cNvSpPr>
                <p:nvPr/>
              </p:nvSpPr>
              <p:spPr>
                <a:xfrm>
                  <a:off x="1511664" y="3587869"/>
                  <a:ext cx="540789"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1275444" y="2709664"/>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2</m:t>
                            </m:r>
                          </m:sub>
                        </m:sSub>
                      </m:oMath>
                    </m:oMathPara>
                  </a14:m>
                  <a:endParaRPr lang="ja-JP" altLang="en-US" sz="2400" dirty="0">
                    <a:solidFill>
                      <a:srgbClr val="FFC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1275444" y="2709664"/>
                  <a:ext cx="547907" cy="46166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p:cNvSpPr/>
                <p:nvPr/>
              </p:nvSpPr>
              <p:spPr>
                <a:xfrm>
                  <a:off x="2226211" y="3094021"/>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9" name="正方形/長方形 58"/>
                <p:cNvSpPr>
                  <a:spLocks noRot="1" noChangeAspect="1" noMove="1" noResize="1" noEditPoints="1" noAdjustHandles="1" noChangeArrowheads="1" noChangeShapeType="1" noTextEdit="1"/>
                </p:cNvSpPr>
                <p:nvPr/>
              </p:nvSpPr>
              <p:spPr>
                <a:xfrm>
                  <a:off x="2226211" y="3094021"/>
                  <a:ext cx="1042465" cy="523220"/>
                </a:xfrm>
                <a:prstGeom prst="rect">
                  <a:avLst/>
                </a:prstGeom>
                <a:blipFill rotWithShape="0">
                  <a:blip r:embed="rId9"/>
                  <a:stretch>
                    <a:fillRect l="-3509" t="-9302"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p:cNvSpPr/>
                <p:nvPr/>
              </p:nvSpPr>
              <p:spPr>
                <a:xfrm>
                  <a:off x="2222075" y="3642661"/>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0" name="正方形/長方形 59"/>
                <p:cNvSpPr>
                  <a:spLocks noRot="1" noChangeAspect="1" noMove="1" noResize="1" noEditPoints="1" noAdjustHandles="1" noChangeArrowheads="1" noChangeShapeType="1" noTextEdit="1"/>
                </p:cNvSpPr>
                <p:nvPr/>
              </p:nvSpPr>
              <p:spPr>
                <a:xfrm>
                  <a:off x="2222075" y="3642661"/>
                  <a:ext cx="1050737" cy="523220"/>
                </a:xfrm>
                <a:prstGeom prst="rect">
                  <a:avLst/>
                </a:prstGeom>
                <a:blipFill rotWithShape="0">
                  <a:blip r:embed="rId10"/>
                  <a:stretch>
                    <a:fillRect l="-3488" t="-9302" r="-10465" b="-33721"/>
                  </a:stretch>
                </a:blipFill>
              </p:spPr>
              <p:txBody>
                <a:bodyPr/>
                <a:lstStyle/>
                <a:p>
                  <a:r>
                    <a:rPr lang="ja-JP" altLang="en-US">
                      <a:noFill/>
                    </a:rPr>
                    <a:t> </a:t>
                  </a:r>
                </a:p>
              </p:txBody>
            </p:sp>
          </mc:Fallback>
        </mc:AlternateContent>
      </p:grpSp>
      <p:pic>
        <p:nvPicPr>
          <p:cNvPr id="62" name="図 61"/>
          <p:cNvPicPr>
            <a:picLocks noChangeAspect="1"/>
          </p:cNvPicPr>
          <p:nvPr/>
        </p:nvPicPr>
        <p:blipFill rotWithShape="1">
          <a:blip r:embed="rId2">
            <a:extLst>
              <a:ext uri="{28A0092B-C50C-407E-A947-70E740481C1C}">
                <a14:useLocalDpi xmlns:a14="http://schemas.microsoft.com/office/drawing/2010/main" val="0"/>
              </a:ext>
            </a:extLst>
          </a:blip>
          <a:srcRect l="62030" t="20033" r="32637" b="72917"/>
          <a:stretch/>
        </p:blipFill>
        <p:spPr>
          <a:xfrm>
            <a:off x="8260082" y="1428655"/>
            <a:ext cx="1919965" cy="1902372"/>
          </a:xfrm>
          <a:prstGeom prst="rect">
            <a:avLst/>
          </a:prstGeom>
        </p:spPr>
      </p:pic>
      <p:sp>
        <p:nvSpPr>
          <p:cNvPr id="66" name="正方形/長方形 65"/>
          <p:cNvSpPr/>
          <p:nvPr/>
        </p:nvSpPr>
        <p:spPr>
          <a:xfrm>
            <a:off x="9122138" y="2344400"/>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nvGrpSpPr>
          <p:cNvPr id="91" name="グループ化 90"/>
          <p:cNvGrpSpPr/>
          <p:nvPr/>
        </p:nvGrpSpPr>
        <p:grpSpPr>
          <a:xfrm>
            <a:off x="9139601" y="1461234"/>
            <a:ext cx="2101554" cy="1438999"/>
            <a:chOff x="1171258" y="4857578"/>
            <a:chExt cx="2101554" cy="1438999"/>
          </a:xfrm>
        </p:grpSpPr>
        <p:grpSp>
          <p:nvGrpSpPr>
            <p:cNvPr id="63" name="グループ化 62"/>
            <p:cNvGrpSpPr/>
            <p:nvPr/>
          </p:nvGrpSpPr>
          <p:grpSpPr>
            <a:xfrm rot="21392589">
              <a:off x="1171258" y="4924452"/>
              <a:ext cx="890587" cy="969962"/>
              <a:chOff x="2185353" y="1443038"/>
              <a:chExt cx="890587" cy="969962"/>
            </a:xfrm>
          </p:grpSpPr>
          <p:cxnSp>
            <p:nvCxnSpPr>
              <p:cNvPr id="64" name="直線矢印コネクタ 63"/>
              <p:cNvCxnSpPr/>
              <p:nvPr/>
            </p:nvCxnSpPr>
            <p:spPr>
              <a:xfrm>
                <a:off x="2310765" y="2295525"/>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V="1">
                <a:off x="2185353" y="1443038"/>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1513114" y="5735783"/>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1</m:t>
                            </m:r>
                          </m:sub>
                        </m:sSub>
                      </m:oMath>
                    </m:oMathPara>
                  </a14:m>
                  <a:endParaRPr lang="ja-JP" altLang="en-US" sz="2400" dirty="0">
                    <a:solidFill>
                      <a:srgbClr val="FFC000"/>
                    </a:solidFill>
                  </a:endParaRPr>
                </a:p>
              </p:txBody>
            </p:sp>
          </mc:Choice>
          <mc:Fallback xmlns="">
            <p:sp>
              <p:nvSpPr>
                <p:cNvPr id="67" name="正方形/長方形 66"/>
                <p:cNvSpPr>
                  <a:spLocks noRot="1" noChangeAspect="1" noMove="1" noResize="1" noEditPoints="1" noAdjustHandles="1" noChangeArrowheads="1" noChangeShapeType="1" noTextEdit="1"/>
                </p:cNvSpPr>
                <p:nvPr/>
              </p:nvSpPr>
              <p:spPr>
                <a:xfrm>
                  <a:off x="1513114" y="5735783"/>
                  <a:ext cx="540789" cy="461665"/>
                </a:xfrm>
                <a:prstGeom prst="rect">
                  <a:avLst/>
                </a:prstGeom>
                <a:blipFill rotWithShape="0">
                  <a:blip r:embed="rId11"/>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1276894" y="4857578"/>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68" name="正方形/長方形 67"/>
                <p:cNvSpPr>
                  <a:spLocks noRot="1" noChangeAspect="1" noMove="1" noResize="1" noEditPoints="1" noAdjustHandles="1" noChangeArrowheads="1" noChangeShapeType="1" noTextEdit="1"/>
                </p:cNvSpPr>
                <p:nvPr/>
              </p:nvSpPr>
              <p:spPr>
                <a:xfrm>
                  <a:off x="1276894" y="4857578"/>
                  <a:ext cx="547907" cy="461665"/>
                </a:xfrm>
                <a:prstGeom prst="rect">
                  <a:avLst/>
                </a:prstGeom>
                <a:blipFill rotWithShape="0">
                  <a:blip r:embed="rId12"/>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正方形/長方形 68"/>
                <p:cNvSpPr/>
                <p:nvPr/>
              </p:nvSpPr>
              <p:spPr>
                <a:xfrm>
                  <a:off x="2226211" y="5236327"/>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2226211" y="5236327"/>
                  <a:ext cx="1042465" cy="523220"/>
                </a:xfrm>
                <a:prstGeom prst="rect">
                  <a:avLst/>
                </a:prstGeom>
                <a:blipFill rotWithShape="0">
                  <a:blip r:embed="rId13"/>
                  <a:stretch>
                    <a:fillRect l="-3509" t="-10465"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2222075" y="5773357"/>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2222075" y="5773357"/>
                  <a:ext cx="1050737" cy="523220"/>
                </a:xfrm>
                <a:prstGeom prst="rect">
                  <a:avLst/>
                </a:prstGeom>
                <a:blipFill rotWithShape="0">
                  <a:blip r:embed="rId14"/>
                  <a:stretch>
                    <a:fillRect l="-3488" t="-10465" r="-10465" b="-33721"/>
                  </a:stretch>
                </a:blipFill>
              </p:spPr>
              <p:txBody>
                <a:bodyPr/>
                <a:lstStyle/>
                <a:p>
                  <a:r>
                    <a:rPr lang="ja-JP" altLang="en-US">
                      <a:noFill/>
                    </a:rPr>
                    <a:t> </a:t>
                  </a:r>
                </a:p>
              </p:txBody>
            </p:sp>
          </mc:Fallback>
        </mc:AlternateContent>
      </p:grpSp>
      <p:sp>
        <p:nvSpPr>
          <p:cNvPr id="92" name="コンテンツ プレースホルダー 2"/>
          <p:cNvSpPr>
            <a:spLocks noGrp="1"/>
          </p:cNvSpPr>
          <p:nvPr>
            <p:ph idx="1"/>
          </p:nvPr>
        </p:nvSpPr>
        <p:spPr>
          <a:xfrm>
            <a:off x="827313" y="3904343"/>
            <a:ext cx="10929258" cy="2685143"/>
          </a:xfrm>
        </p:spPr>
        <p:txBody>
          <a:bodyPr/>
          <a:lstStyle/>
          <a:p>
            <a:pPr>
              <a:lnSpc>
                <a:spcPct val="100000"/>
              </a:lnSpc>
            </a:pPr>
            <a:r>
              <a:rPr kumimoji="1" lang="en-US" altLang="ja-JP" dirty="0" smtClean="0"/>
              <a:t>Structure</a:t>
            </a:r>
            <a:r>
              <a:rPr kumimoji="1" lang="ja-JP" altLang="en-US" dirty="0" smtClean="0"/>
              <a:t> </a:t>
            </a:r>
            <a:r>
              <a:rPr kumimoji="1" lang="en-US" altLang="ja-JP" dirty="0" smtClean="0"/>
              <a:t>Tensor</a:t>
            </a:r>
            <a:r>
              <a:rPr kumimoji="1" lang="ja-JP" altLang="en-US" dirty="0" smtClean="0"/>
              <a:t> </a:t>
            </a:r>
            <a:r>
              <a:rPr kumimoji="1" lang="en-US" altLang="ja-JP" dirty="0" smtClean="0"/>
              <a:t>Matrix</a:t>
            </a:r>
            <a:r>
              <a:rPr kumimoji="1" lang="ja-JP" altLang="en-US" dirty="0" smtClean="0"/>
              <a:t>の二つの固有値は，局所領域の輝度値変化の様子に依存して大小が変化する</a:t>
            </a:r>
            <a:endParaRPr kumimoji="1" lang="en-US" altLang="ja-JP" dirty="0" smtClean="0"/>
          </a:p>
          <a:p>
            <a:pPr marL="0" indent="0">
              <a:lnSpc>
                <a:spcPct val="100000"/>
              </a:lnSpc>
              <a:buNone/>
            </a:pPr>
            <a:r>
              <a:rPr kumimoji="1" lang="en-US" altLang="ja-JP" dirty="0" smtClean="0"/>
              <a:t>	</a:t>
            </a:r>
            <a:r>
              <a:rPr kumimoji="1" lang="ja-JP" altLang="en-US" dirty="0" smtClean="0"/>
              <a:t>（小</a:t>
            </a:r>
            <a:r>
              <a:rPr kumimoji="1" lang="en-US" altLang="ja-JP" dirty="0" smtClean="0"/>
              <a:t>, </a:t>
            </a:r>
            <a:r>
              <a:rPr kumimoji="1" lang="ja-JP" altLang="en-US" dirty="0" smtClean="0"/>
              <a:t>小）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全体的に変化がすくない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フラット</a:t>
            </a:r>
            <a:endParaRPr kumimoji="1" lang="en-US" altLang="ja-JP" dirty="0" smtClean="0">
              <a:sym typeface="Wingdings" panose="05000000000000000000" pitchFamily="2" charset="2"/>
            </a:endParaRPr>
          </a:p>
          <a:p>
            <a:pPr marL="0" indent="0">
              <a:lnSpc>
                <a:spcPct val="100000"/>
              </a:lnSpc>
              <a:buNone/>
            </a:pPr>
            <a:r>
              <a:rPr lang="en-US" altLang="ja-JP" dirty="0">
                <a:sym typeface="Wingdings" panose="05000000000000000000" pitchFamily="2" charset="2"/>
              </a:rPr>
              <a:t>	</a:t>
            </a:r>
            <a:r>
              <a:rPr lang="ja-JP" altLang="en-US" dirty="0" smtClean="0"/>
              <a:t>（大</a:t>
            </a:r>
            <a:r>
              <a:rPr lang="en-US" altLang="ja-JP" dirty="0" smtClean="0"/>
              <a:t>, </a:t>
            </a:r>
            <a:r>
              <a:rPr lang="ja-JP" altLang="en-US" dirty="0"/>
              <a:t>小） </a:t>
            </a:r>
            <a:r>
              <a:rPr lang="en-US" altLang="ja-JP" dirty="0">
                <a:sym typeface="Wingdings" panose="05000000000000000000" pitchFamily="2" charset="2"/>
              </a:rPr>
              <a:t> </a:t>
            </a:r>
            <a:r>
              <a:rPr lang="ja-JP" altLang="en-US" dirty="0" smtClean="0">
                <a:sym typeface="Wingdings" panose="05000000000000000000" pitchFamily="2" charset="2"/>
              </a:rPr>
              <a:t>ある方向にのみ大きく変化 </a:t>
            </a:r>
            <a:r>
              <a:rPr lang="en-US" altLang="ja-JP" dirty="0" smtClean="0">
                <a:sym typeface="Wingdings" panose="05000000000000000000" pitchFamily="2" charset="2"/>
              </a:rPr>
              <a:t>: </a:t>
            </a:r>
            <a:r>
              <a:rPr lang="ja-JP" altLang="en-US" dirty="0" smtClean="0">
                <a:sym typeface="Wingdings" panose="05000000000000000000" pitchFamily="2" charset="2"/>
              </a:rPr>
              <a:t>エッジ</a:t>
            </a:r>
            <a:endParaRPr lang="ja-JP" altLang="en-US" dirty="0"/>
          </a:p>
          <a:p>
            <a:pPr marL="0" indent="0">
              <a:lnSpc>
                <a:spcPct val="100000"/>
              </a:lnSpc>
              <a:buNone/>
            </a:pPr>
            <a:r>
              <a:rPr lang="en-US" altLang="ja-JP" dirty="0" smtClean="0"/>
              <a:t>	</a:t>
            </a:r>
            <a:r>
              <a:rPr lang="ja-JP" altLang="en-US" dirty="0" smtClean="0"/>
              <a:t>（大</a:t>
            </a:r>
            <a:r>
              <a:rPr lang="en-US" altLang="ja-JP" dirty="0" smtClean="0"/>
              <a:t>, </a:t>
            </a:r>
            <a:r>
              <a:rPr lang="ja-JP" altLang="en-US" dirty="0" smtClean="0"/>
              <a:t>大） </a:t>
            </a:r>
            <a:r>
              <a:rPr lang="en-US" altLang="ja-JP" dirty="0">
                <a:sym typeface="Wingdings" panose="05000000000000000000" pitchFamily="2" charset="2"/>
              </a:rPr>
              <a:t> </a:t>
            </a:r>
            <a:r>
              <a:rPr lang="en-US" altLang="ja-JP" dirty="0" smtClean="0">
                <a:sym typeface="Wingdings" panose="05000000000000000000" pitchFamily="2" charset="2"/>
              </a:rPr>
              <a:t>2</a:t>
            </a:r>
            <a:r>
              <a:rPr lang="ja-JP" altLang="en-US" dirty="0" smtClean="0">
                <a:sym typeface="Wingdings" panose="05000000000000000000" pitchFamily="2" charset="2"/>
              </a:rPr>
              <a:t>方向に大きく変化</a:t>
            </a:r>
            <a:r>
              <a:rPr lang="en-US" altLang="ja-JP" dirty="0" smtClean="0">
                <a:sym typeface="Wingdings" panose="05000000000000000000" pitchFamily="2" charset="2"/>
              </a:rPr>
              <a:t>		  : </a:t>
            </a:r>
            <a:r>
              <a:rPr lang="ja-JP" altLang="en-US" b="1" dirty="0" smtClean="0">
                <a:solidFill>
                  <a:srgbClr val="FF0000"/>
                </a:solidFill>
                <a:sym typeface="Wingdings" panose="05000000000000000000" pitchFamily="2" charset="2"/>
              </a:rPr>
              <a:t>コーナー </a:t>
            </a:r>
            <a:r>
              <a:rPr lang="en-US" altLang="ja-JP" dirty="0" smtClean="0">
                <a:sym typeface="Wingdings" panose="05000000000000000000" pitchFamily="2" charset="2"/>
              </a:rPr>
              <a:t>!</a:t>
            </a:r>
            <a:endParaRPr lang="ja-JP" altLang="en-US" dirty="0"/>
          </a:p>
          <a:p>
            <a:pPr marL="0" indent="0">
              <a:lnSpc>
                <a:spcPct val="100000"/>
              </a:lnSpc>
              <a:buNone/>
            </a:pPr>
            <a:endParaRPr kumimoji="1" lang="ja-JP" altLang="en-US" dirty="0"/>
          </a:p>
        </p:txBody>
      </p:sp>
    </p:spTree>
    <p:extLst>
      <p:ext uri="{BB962C8B-B14F-4D97-AF65-F5344CB8AC3E}">
        <p14:creationId xmlns:p14="http://schemas.microsoft.com/office/powerpoint/2010/main" val="121772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smtClean="0"/>
                  <a:t>グレースケール</a:t>
                </a:r>
                <a:r>
                  <a:rPr kumimoji="1" lang="ja-JP" altLang="en-US" sz="2400" dirty="0" smtClean="0"/>
                  <a:t>画像からコーナーを検出</a:t>
                </a:r>
                <a:endParaRPr kumimoji="1" lang="en-US" altLang="ja-JP" sz="2400" dirty="0" smtClean="0"/>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smtClean="0"/>
                  <a:t>を計算</a:t>
                </a:r>
                <a:endParaRPr kumimoji="1"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a:p>
                <a:pPr marL="0" indent="0">
                  <a:lnSpc>
                    <a:spcPct val="100000"/>
                  </a:lnSpc>
                  <a:buNone/>
                </a:pPr>
                <a:r>
                  <a:rPr kumimoji="1" lang="en-US" altLang="ja-JP" sz="2000" dirty="0" smtClean="0"/>
                  <a:t>※</a:t>
                </a:r>
                <a:r>
                  <a:rPr kumimoji="1" lang="ja-JP" altLang="en-US" sz="2000" dirty="0" smtClean="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smtClean="0"/>
                  <a:t>はユーザが指定するパラメタ </a:t>
                </a:r>
                <a:r>
                  <a:rPr kumimoji="1" lang="en-US" altLang="ja-JP" sz="2000" dirty="0" smtClean="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smtClean="0">
                    <a:solidFill>
                      <a:srgbClr val="C00000"/>
                    </a:solidFill>
                  </a:rPr>
                  <a:t>は</a:t>
                </a:r>
                <a:r>
                  <a:rPr kumimoji="1" lang="ja-JP" altLang="en-US" sz="2000" dirty="0" smtClean="0"/>
                  <a:t>，コーナーらしさを現す関数</a:t>
                </a:r>
                <a:r>
                  <a:rPr lang="en-US" altLang="ja-JP" sz="2000" dirty="0"/>
                  <a:t> </a:t>
                </a:r>
                <a:r>
                  <a:rPr lang="en-US" altLang="ja-JP" sz="2000" dirty="0" smtClean="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smtClean="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smtClean="0"/>
              <a:t>プロット </a:t>
            </a:r>
            <a:r>
              <a:rPr lang="en-US" altLang="ja-JP" dirty="0" smtClean="0">
                <a:sym typeface="Wingdings" panose="05000000000000000000" pitchFamily="2" charset="2"/>
              </a:rPr>
              <a:t> </a:t>
            </a:r>
            <a:endParaRPr lang="en-US" altLang="ja-JP" dirty="0" smtClean="0">
              <a:hlinkClick r:id="rId3"/>
            </a:endParaRPr>
          </a:p>
          <a:p>
            <a:r>
              <a:rPr lang="ja-JP" altLang="en-US" dirty="0" smtClean="0">
                <a:hlinkClick r:id="rId3"/>
              </a:rPr>
              <a:t>http</a:t>
            </a:r>
            <a:r>
              <a:rPr lang="ja-JP" altLang="en-US" dirty="0">
                <a:hlinkClick r:id="rId3"/>
              </a:rPr>
              <a:t>://www.wolframalpha.com/input/?i=z%3Dx*y+-+0.02*(x%2By)</a:t>
            </a:r>
            <a:r>
              <a:rPr lang="ja-JP" altLang="en-US" dirty="0" smtClean="0">
                <a:hlinkClick r:id="rId3"/>
              </a:rPr>
              <a:t>%5E2</a:t>
            </a:r>
            <a:endParaRPr lang="en-US" altLang="ja-JP" dirty="0" smtClean="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smtClean="0">
                    <a:solidFill>
                      <a:schemeClr val="tx1"/>
                    </a:solidFill>
                  </a:rPr>
                  <a:t>グレースケール</a:t>
                </a:r>
                <a:r>
                  <a:rPr kumimoji="1" lang="ja-JP" altLang="en-US" sz="2400" dirty="0" smtClean="0">
                    <a:solidFill>
                      <a:schemeClr val="tx1"/>
                    </a:solidFill>
                  </a:rPr>
                  <a:t>画像からコーナーを検出</a:t>
                </a:r>
                <a:endParaRPr kumimoji="1" lang="en-US" altLang="ja-JP" sz="24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smtClean="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における</a:t>
                </a:r>
                <a:r>
                  <a:rPr lang="en-US" altLang="ja-JP" sz="2000" dirty="0" smtClean="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smtClean="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smtClean="0">
                    <a:solidFill>
                      <a:schemeClr val="tx1"/>
                    </a:solidFill>
                  </a:rPr>
                  <a:t>を計算</a:t>
                </a:r>
                <a:endParaRPr kumimoji="1" lang="en-US" altLang="ja-JP" sz="20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smtClean="0">
                    <a:solidFill>
                      <a:schemeClr val="tx1"/>
                    </a:solidFill>
                  </a:rPr>
                  <a:t>を計算</a:t>
                </a:r>
                <a:endParaRPr lang="en-US" altLang="ja-JP" sz="2000" dirty="0" smtClean="0">
                  <a:solidFill>
                    <a:schemeClr val="tx1"/>
                  </a:solidFill>
                </a:endParaRPr>
              </a:p>
              <a:p>
                <a:pPr marL="457200" indent="-457200">
                  <a:lnSpc>
                    <a:spcPct val="100000"/>
                  </a:lnSpc>
                  <a:buFont typeface="+mj-lt"/>
                  <a:buAutoNum type="arabicPeriod"/>
                </a:pPr>
                <a:r>
                  <a:rPr lang="en-US" altLang="ja-JP" sz="2000" i="1" dirty="0" smtClean="0">
                    <a:solidFill>
                      <a:schemeClr val="tx1"/>
                    </a:solidFill>
                  </a:rPr>
                  <a:t>R</a:t>
                </a:r>
                <a:r>
                  <a:rPr lang="ja-JP" altLang="en-US" sz="2000" dirty="0" smtClean="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smtClean="0"/>
                  <a:t>グレースケール画像からコーナーを検出 </a:t>
                </a:r>
                <a:r>
                  <a:rPr lang="en-US" altLang="ja-JP" sz="2400" b="1" dirty="0" smtClean="0">
                    <a:solidFill>
                      <a:srgbClr val="FF0000"/>
                    </a:solidFill>
                  </a:rPr>
                  <a:t>new</a:t>
                </a:r>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を計算</a:t>
                </a:r>
                <a:endParaRPr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smtClean="0">
                    <a:solidFill>
                      <a:srgbClr val="FF0000"/>
                    </a:solidFill>
                  </a:rPr>
                  <a:t>固有値の計算時間が無駄</a:t>
                </a:r>
                <a:endParaRPr lang="en-US" altLang="ja-JP" sz="2400" b="1" dirty="0" smtClean="0">
                  <a:solidFill>
                    <a:srgbClr val="FF0000"/>
                  </a:solidFill>
                </a:endParaRPr>
              </a:p>
              <a:p>
                <a:pPr marL="0" indent="0">
                  <a:lnSpc>
                    <a:spcPct val="100000"/>
                  </a:lnSpc>
                  <a:spcBef>
                    <a:spcPts val="600"/>
                  </a:spcBef>
                  <a:buNone/>
                </a:pPr>
                <a:r>
                  <a:rPr lang="ja-JP" altLang="en-US" sz="2400" dirty="0" smtClean="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smtClean="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smtClean="0">
                    <a:solidFill>
                      <a:srgbClr val="FF0000"/>
                    </a:solidFill>
                  </a:rPr>
                  <a:t> </a:t>
                </a:r>
                <a:endParaRPr lang="en-US" altLang="ja-JP" sz="2400" b="1" dirty="0">
                  <a:solidFill>
                    <a:srgbClr val="FF0000"/>
                  </a:solidFill>
                </a:endParaRPr>
              </a:p>
              <a:p>
                <a:pPr marL="0" indent="0">
                  <a:lnSpc>
                    <a:spcPct val="100000"/>
                  </a:lnSpc>
                  <a:spcBef>
                    <a:spcPts val="600"/>
                  </a:spcBef>
                  <a:buNone/>
                </a:pPr>
                <a:r>
                  <a:rPr lang="ja-JP" altLang="en-US" sz="2400" b="1" dirty="0" smtClean="0">
                    <a:solidFill>
                      <a:srgbClr val="FF0000"/>
                    </a:solidFill>
                  </a:rPr>
                  <a:t>という関係を利用すると計算を効率化できる</a:t>
                </a:r>
                <a:endParaRPr lang="en-US" altLang="ja-JP" sz="2400" b="1" dirty="0" smtClean="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smtClean="0">
                  <a:solidFill>
                    <a:srgbClr val="FF0000"/>
                  </a:solidFill>
                </a:endParaRPr>
              </a:p>
              <a:p>
                <a:pPr marL="0" indent="0">
                  <a:lnSpc>
                    <a:spcPct val="100000"/>
                  </a:lnSpc>
                  <a:spcBef>
                    <a:spcPts val="600"/>
                  </a:spcBef>
                  <a:buNone/>
                </a:pPr>
                <a:r>
                  <a:rPr lang="en-US" altLang="ja-JP" sz="2000" dirty="0" smtClean="0"/>
                  <a:t>※</a:t>
                </a:r>
                <a:r>
                  <a:rPr lang="ja-JP" altLang="en-US" sz="2000" dirty="0" smtClean="0"/>
                  <a:t>練習</a:t>
                </a:r>
                <a:r>
                  <a:rPr lang="en-US" altLang="ja-JP" sz="2000" dirty="0" smtClean="0"/>
                  <a:t>) </a:t>
                </a:r>
                <a:r>
                  <a:rPr lang="ja-JP" altLang="en-US" sz="2000" dirty="0" smtClean="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のコーナー検出アルゴリズム（実装例）</a:t>
            </a:r>
            <a:endParaRPr kumimoji="1" lang="ja-JP" altLang="en-US" sz="3600" dirty="0"/>
          </a:p>
        </p:txBody>
      </p:sp>
      <p:sp>
        <p:nvSpPr>
          <p:cNvPr id="5" name="コンテンツ プレースホルダー 4"/>
          <p:cNvSpPr>
            <a:spLocks noGrp="1"/>
          </p:cNvSpPr>
          <p:nvPr>
            <p:ph idx="1"/>
          </p:nvPr>
        </p:nvSpPr>
        <p:spPr>
          <a:xfrm>
            <a:off x="623165" y="1343722"/>
            <a:ext cx="10872149" cy="5296829"/>
          </a:xfrm>
        </p:spPr>
        <p:txBody>
          <a:bodyPr/>
          <a:lstStyle/>
          <a:p>
            <a:endParaRPr kumimoji="1" lang="ja-JP" altLang="en-US" dirty="0"/>
          </a:p>
        </p:txBody>
      </p:sp>
    </p:spTree>
    <p:extLst>
      <p:ext uri="{BB962C8B-B14F-4D97-AF65-F5344CB8AC3E}">
        <p14:creationId xmlns:p14="http://schemas.microsoft.com/office/powerpoint/2010/main" val="2738896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smtClean="0"/>
                  <a:t>1. </a:t>
                </a:r>
                <a:r>
                  <a:rPr lang="ja-JP" altLang="en-US" sz="2400" b="1" dirty="0" smtClean="0"/>
                  <a:t>ガウシアンフィルタをかける</a:t>
                </a:r>
                <a:r>
                  <a:rPr lang="ja-JP" altLang="en-US" sz="2400" dirty="0" smtClean="0"/>
                  <a:t> </a:t>
                </a:r>
                <a:r>
                  <a:rPr lang="en-US" altLang="ja-JP" sz="2400" dirty="0" smtClean="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smtClean="0"/>
              </a:p>
              <a:p>
                <a:pPr marL="457200" lvl="1" indent="0">
                  <a:lnSpc>
                    <a:spcPct val="100000"/>
                  </a:lnSpc>
                  <a:buNone/>
                </a:pPr>
                <a:r>
                  <a:rPr lang="ja-JP" altLang="en-US" sz="1800" dirty="0" smtClean="0"/>
                  <a:t>例</a:t>
                </a:r>
                <a:r>
                  <a:rPr lang="en-US" altLang="ja-JP" sz="1800" dirty="0" smtClean="0"/>
                  <a:t>) 5x5, σ</a:t>
                </a:r>
                <a:r>
                  <a:rPr lang="ja-JP" altLang="en-US" sz="1800" dirty="0" smtClean="0"/>
                  <a:t>＝</a:t>
                </a:r>
                <a:r>
                  <a:rPr lang="en-US" altLang="ja-JP" sz="1800" dirty="0" smtClean="0"/>
                  <a:t>1.4</a:t>
                </a:r>
                <a:r>
                  <a:rPr lang="ja-JP" altLang="en-US" sz="1800" dirty="0"/>
                  <a:t> </a:t>
                </a:r>
                <a:r>
                  <a:rPr lang="ja-JP" altLang="en-US" sz="1800" dirty="0" smtClean="0"/>
                  <a:t>のガウシアンなどが利用される</a:t>
                </a:r>
                <a:endParaRPr lang="en-US" altLang="ja-JP" sz="1800" dirty="0"/>
              </a:p>
              <a:p>
                <a:pPr marL="457200" lvl="1" indent="0">
                  <a:lnSpc>
                    <a:spcPct val="100000"/>
                  </a:lnSpc>
                  <a:buNone/>
                </a:pPr>
                <a:endParaRPr lang="en-US" altLang="ja-JP" sz="1800" dirty="0" smtClean="0"/>
              </a:p>
              <a:p>
                <a:pPr marL="457200" lvl="1" indent="0">
                  <a:lnSpc>
                    <a:spcPct val="100000"/>
                  </a:lnSpc>
                  <a:buNone/>
                </a:pPr>
                <a:endParaRPr lang="en-US" altLang="ja-JP" sz="1800" dirty="0" smtClean="0"/>
              </a:p>
              <a:p>
                <a:pPr marL="0" indent="0">
                  <a:lnSpc>
                    <a:spcPct val="100000"/>
                  </a:lnSpc>
                  <a:buNone/>
                </a:pPr>
                <a:r>
                  <a:rPr lang="en-US" altLang="ja-JP" sz="2400" b="1" dirty="0" smtClean="0"/>
                  <a:t>2. </a:t>
                </a:r>
                <a:r>
                  <a:rPr lang="ja-JP" altLang="en-US" sz="2400" b="1" dirty="0" smtClean="0"/>
                  <a:t>勾配強度・勾配方向計算</a:t>
                </a:r>
                <a:endParaRPr lang="en-US" altLang="ja-JP" sz="2400" b="1" dirty="0" smtClean="0"/>
              </a:p>
              <a:p>
                <a:pPr marL="0" indent="0">
                  <a:lnSpc>
                    <a:spcPct val="100000"/>
                  </a:lnSpc>
                  <a:buNone/>
                </a:pPr>
                <a:r>
                  <a:rPr lang="ja-JP" altLang="en-US" sz="1800" dirty="0" smtClean="0">
                    <a:sym typeface="Wingdings" panose="05000000000000000000" pitchFamily="2" charset="2"/>
                  </a:rPr>
                  <a:t>　　</a:t>
                </a:r>
                <a:r>
                  <a:rPr lang="en-US" altLang="ja-JP" sz="1800" dirty="0" smtClean="0">
                    <a:sym typeface="Wingdings" panose="05000000000000000000" pitchFamily="2" charset="2"/>
                  </a:rPr>
                  <a:t>Sobel </a:t>
                </a:r>
                <a:r>
                  <a:rPr lang="en-US" altLang="ja-JP" sz="1800" dirty="0">
                    <a:sym typeface="Wingdings" panose="05000000000000000000" pitchFamily="2" charset="2"/>
                  </a:rPr>
                  <a:t>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smtClean="0"/>
                  <a:t>  </a:t>
                </a:r>
              </a:p>
              <a:p>
                <a:pPr marL="0" indent="0">
                  <a:lnSpc>
                    <a:spcPct val="100000"/>
                  </a:lnSpc>
                  <a:buNone/>
                </a:pPr>
                <a:r>
                  <a:rPr lang="ja-JP" altLang="en-US" sz="2000" b="1" dirty="0"/>
                  <a:t>　</a:t>
                </a:r>
                <a:r>
                  <a:rPr lang="en-US" altLang="ja-JP" sz="1600" b="1" dirty="0" smtClean="0"/>
                  <a:t> </a:t>
                </a:r>
                <a:r>
                  <a:rPr lang="ja-JP" altLang="en-US" sz="1600" b="1" dirty="0"/>
                  <a:t> </a:t>
                </a:r>
                <a:r>
                  <a:rPr lang="en-US" altLang="ja-JP" sz="1600" dirty="0" smtClean="0"/>
                  <a:t>(0°/45°/90°/135°</a:t>
                </a:r>
                <a:r>
                  <a:rPr lang="ja-JP" altLang="en-US" sz="1600" dirty="0" smtClean="0"/>
                  <a:t>の</a:t>
                </a:r>
                <a:r>
                  <a:rPr lang="en-US" altLang="ja-JP" sz="1600" dirty="0" smtClean="0"/>
                  <a:t>4</a:t>
                </a:r>
                <a:r>
                  <a:rPr lang="ja-JP" altLang="en-US" sz="1600" dirty="0" smtClean="0"/>
                  <a:t>通りに量子化</a:t>
                </a:r>
                <a:r>
                  <a:rPr lang="en-US" altLang="ja-JP" sz="1600" dirty="0" smtClean="0"/>
                  <a:t>)</a:t>
                </a:r>
                <a:endParaRPr lang="en-US" altLang="ja-JP" sz="2000" b="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285995"/>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smtClean="0"/>
              <a:t>※</a:t>
            </a:r>
            <a:r>
              <a:rPr lang="ja-JP" altLang="en-US" sz="1600" dirty="0" smtClean="0"/>
              <a:t>井尻はキャニーと呼んでますが、教科書はケニーですね</a:t>
            </a:r>
            <a:r>
              <a:rPr lang="ja-JP" altLang="en-US" sz="1600" dirty="0" err="1" smtClean="0"/>
              <a:t>。。。</a:t>
            </a:r>
            <a:endParaRPr lang="ja-JP" altLang="en-US" sz="1600" dirty="0"/>
          </a:p>
        </p:txBody>
      </p:sp>
      <p:grpSp>
        <p:nvGrpSpPr>
          <p:cNvPr id="36" name="グループ化 35"/>
          <p:cNvGrpSpPr/>
          <p:nvPr/>
        </p:nvGrpSpPr>
        <p:grpSpPr>
          <a:xfrm>
            <a:off x="10208993" y="4432300"/>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smtClean="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smtClean="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smtClean="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r>
                <a:rPr lang="en-US" altLang="ja-JP" sz="1600" dirty="0" smtClean="0"/>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t>参考</a:t>
            </a:r>
            <a:r>
              <a:rPr lang="en-US" altLang="ja-JP" sz="1400" dirty="0" smtClean="0"/>
              <a:t>: </a:t>
            </a:r>
            <a:r>
              <a:rPr lang="en-US" altLang="ja-JP" sz="1400" dirty="0" err="1" smtClean="0"/>
              <a:t>OpenCV</a:t>
            </a:r>
            <a:r>
              <a:rPr lang="en-US" altLang="ja-JP" sz="1400" dirty="0"/>
              <a:t> </a:t>
            </a:r>
            <a:r>
              <a:rPr lang="en-US" altLang="ja-JP" sz="1400" dirty="0">
                <a:hlinkClick r:id="rId4"/>
              </a:rPr>
              <a:t>http://</a:t>
            </a:r>
            <a:r>
              <a:rPr lang="en-US" altLang="ja-JP" sz="1400" dirty="0" smtClean="0">
                <a:hlinkClick r:id="rId4"/>
              </a:rPr>
              <a:t>docs.opencv.org/2.4/doc/tutorials/imgproc/imgtrans/canny_detector/canny_detector.html</a:t>
            </a:r>
            <a:endParaRPr lang="en-US" altLang="ja-JP" sz="1400" dirty="0" smtClean="0"/>
          </a:p>
          <a:p>
            <a:pPr marL="0" indent="0">
              <a:buNone/>
            </a:pPr>
            <a:r>
              <a:rPr lang="en-US" altLang="ja-JP" sz="1400" dirty="0"/>
              <a:t> </a:t>
            </a:r>
            <a:r>
              <a:rPr lang="en-US" altLang="ja-JP" sz="1400" dirty="0" smtClean="0"/>
              <a:t>       </a:t>
            </a:r>
            <a:r>
              <a:rPr lang="ja-JP" altLang="en-US" sz="1400" dirty="0" smtClean="0"/>
              <a:t>原著論文</a:t>
            </a:r>
            <a:r>
              <a:rPr lang="en-US" altLang="ja-JP" sz="1400" dirty="0"/>
              <a:t>: Canny, J., </a:t>
            </a:r>
            <a:r>
              <a:rPr lang="en-US" altLang="ja-JP" sz="1400" i="1" dirty="0"/>
              <a:t>A Computational Approach To Edge Detection</a:t>
            </a:r>
            <a:r>
              <a:rPr lang="en-US" altLang="ja-JP" sz="1400" dirty="0"/>
              <a:t>, IEEE </a:t>
            </a:r>
            <a:r>
              <a:rPr lang="en-US" altLang="ja-JP" sz="1400" dirty="0" smtClean="0"/>
              <a:t>PAMI, </a:t>
            </a:r>
            <a:r>
              <a:rPr lang="en-US" altLang="ja-JP" sz="1400" dirty="0"/>
              <a:t>1986.</a:t>
            </a:r>
            <a:endParaRPr lang="ja-JP" altLang="en-US" sz="1400" dirty="0"/>
          </a:p>
        </p:txBody>
      </p:sp>
    </p:spTree>
    <p:extLst>
      <p:ext uri="{BB962C8B-B14F-4D97-AF65-F5344CB8AC3E}">
        <p14:creationId xmlns:p14="http://schemas.microsoft.com/office/powerpoint/2010/main" val="1774364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(2/2)</a:t>
            </a:r>
            <a:endParaRPr kumimoji="1" lang="ja-JP" altLang="en-US" sz="3600" dirty="0"/>
          </a:p>
        </p:txBody>
      </p:sp>
      <p:sp>
        <p:nvSpPr>
          <p:cNvPr id="3" name="コンテンツ プレースホルダー 2"/>
          <p:cNvSpPr>
            <a:spLocks noGrp="1"/>
          </p:cNvSpPr>
          <p:nvPr>
            <p:ph idx="1"/>
          </p:nvPr>
        </p:nvSpPr>
        <p:spPr>
          <a:xfrm>
            <a:off x="525886" y="1032391"/>
            <a:ext cx="7137658" cy="5963495"/>
          </a:xfrm>
        </p:spPr>
        <p:txBody>
          <a:bodyPr>
            <a:normAutofit/>
          </a:bodyPr>
          <a:lstStyle/>
          <a:p>
            <a:pPr marL="0" indent="0">
              <a:lnSpc>
                <a:spcPct val="100000"/>
              </a:lnSpc>
              <a:buNone/>
            </a:pPr>
            <a:r>
              <a:rPr lang="en-US" altLang="ja-JP" sz="2400" b="1" dirty="0"/>
              <a:t>3</a:t>
            </a:r>
            <a:r>
              <a:rPr lang="en-US" altLang="ja-JP" sz="2400" b="1" dirty="0" smtClean="0"/>
              <a:t>. non-maximum suppression</a:t>
            </a:r>
            <a:r>
              <a:rPr lang="ja-JP" altLang="en-US" sz="2400" b="1" dirty="0"/>
              <a:t> </a:t>
            </a:r>
            <a:endParaRPr lang="en-US" altLang="ja-JP" sz="2400" b="1" dirty="0" smtClean="0"/>
          </a:p>
          <a:p>
            <a:pPr marL="0" indent="0">
              <a:lnSpc>
                <a:spcPct val="100000"/>
              </a:lnSpc>
              <a:buNone/>
            </a:pPr>
            <a:r>
              <a:rPr lang="ja-JP" altLang="en-US" sz="1800" dirty="0" smtClean="0"/>
              <a:t>細い輪郭線抽出のため，勾配強度が極大となる画素のみを残す</a:t>
            </a:r>
            <a:endParaRPr lang="en-US" altLang="ja-JP" sz="1800" dirty="0" smtClean="0"/>
          </a:p>
          <a:p>
            <a:pPr marL="0" indent="0">
              <a:lnSpc>
                <a:spcPct val="100000"/>
              </a:lnSpc>
              <a:buNone/>
            </a:pPr>
            <a:r>
              <a:rPr lang="ja-JP" altLang="en-US" sz="1800" dirty="0" smtClean="0"/>
              <a:t>各画素</a:t>
            </a:r>
            <a:r>
              <a:rPr lang="en-US" altLang="ja-JP" sz="1800" i="1" dirty="0" smtClean="0"/>
              <a:t>x</a:t>
            </a:r>
            <a:r>
              <a:rPr lang="ja-JP" altLang="en-US" sz="1800" dirty="0" smtClean="0"/>
              <a:t>に対して</a:t>
            </a:r>
            <a:r>
              <a:rPr lang="en-US" altLang="ja-JP" sz="1800" dirty="0" smtClean="0"/>
              <a:t>…</a:t>
            </a:r>
            <a:endParaRPr lang="en-US" altLang="ja-JP" sz="1800" dirty="0"/>
          </a:p>
          <a:p>
            <a:pPr marL="0" indent="0">
              <a:lnSpc>
                <a:spcPct val="100000"/>
              </a:lnSpc>
              <a:buNone/>
            </a:pPr>
            <a:r>
              <a:rPr lang="ja-JP" altLang="en-US" sz="1800" dirty="0" smtClean="0"/>
              <a:t>　勾配方向に隣接する</a:t>
            </a:r>
            <a:r>
              <a:rPr lang="en-US" altLang="ja-JP" sz="1800" dirty="0" smtClean="0"/>
              <a:t>2</a:t>
            </a:r>
            <a:r>
              <a:rPr lang="ja-JP" altLang="en-US" sz="1800" dirty="0" smtClean="0"/>
              <a:t>画素</a:t>
            </a:r>
            <a:r>
              <a:rPr lang="en-US" altLang="ja-JP" sz="1800" i="1" dirty="0" err="1" smtClean="0"/>
              <a:t>p,q</a:t>
            </a:r>
            <a:r>
              <a:rPr lang="ja-JP" altLang="en-US" sz="1800" dirty="0" smtClean="0"/>
              <a:t>と</a:t>
            </a:r>
            <a:r>
              <a:rPr lang="en-US" altLang="ja-JP" sz="1800" i="1" dirty="0" smtClean="0"/>
              <a:t>x</a:t>
            </a:r>
            <a:r>
              <a:rPr lang="ja-JP" altLang="en-US" sz="1800" dirty="0" smtClean="0"/>
              <a:t>の勾配強度を比較</a:t>
            </a:r>
            <a:endParaRPr lang="en-US" altLang="ja-JP" sz="1800" dirty="0" smtClean="0"/>
          </a:p>
          <a:p>
            <a:pPr marL="0" indent="0">
              <a:lnSpc>
                <a:spcPct val="100000"/>
              </a:lnSpc>
              <a:buNone/>
            </a:pPr>
            <a:r>
              <a:rPr lang="ja-JP" altLang="en-US" sz="1800" dirty="0"/>
              <a:t>　</a:t>
            </a:r>
            <a:r>
              <a:rPr lang="ja-JP" altLang="en-US" sz="1800" dirty="0" smtClean="0"/>
              <a:t>画素</a:t>
            </a:r>
            <a:r>
              <a:rPr lang="en-US" altLang="ja-JP" sz="1800" i="1" dirty="0" smtClean="0"/>
              <a:t>x</a:t>
            </a:r>
            <a:r>
              <a:rPr lang="ja-JP" altLang="en-US" sz="1800" dirty="0" smtClean="0"/>
              <a:t>の勾配強度が</a:t>
            </a:r>
            <a:r>
              <a:rPr lang="en-US" altLang="ja-JP" sz="1800" i="1" dirty="0" err="1" smtClean="0"/>
              <a:t>p,q</a:t>
            </a:r>
            <a:r>
              <a:rPr lang="ja-JP" altLang="en-US" sz="1800" i="1" dirty="0" smtClean="0"/>
              <a:t>と比べて最大でないなら</a:t>
            </a:r>
            <a:r>
              <a:rPr lang="en-US" altLang="ja-JP" sz="1800" i="1" dirty="0" smtClean="0"/>
              <a:t>x</a:t>
            </a:r>
            <a:r>
              <a:rPr lang="ja-JP" altLang="en-US" sz="1800" i="1" dirty="0" smtClean="0"/>
              <a:t>の勾配強度を</a:t>
            </a:r>
            <a:r>
              <a:rPr lang="en-US" altLang="ja-JP" sz="1800" i="1" dirty="0" smtClean="0"/>
              <a:t>0</a:t>
            </a:r>
            <a:r>
              <a:rPr lang="ja-JP" altLang="en-US" sz="1800" i="1" dirty="0" smtClean="0"/>
              <a:t>に</a:t>
            </a:r>
            <a:endParaRPr lang="en-US" altLang="ja-JP" sz="1800" i="1" dirty="0"/>
          </a:p>
          <a:p>
            <a:pPr marL="0" indent="0">
              <a:lnSpc>
                <a:spcPct val="100000"/>
              </a:lnSpc>
              <a:buNone/>
            </a:pPr>
            <a:endParaRPr lang="en-US" altLang="ja-JP" sz="600" dirty="0" smtClean="0"/>
          </a:p>
          <a:p>
            <a:pPr marL="0" indent="0">
              <a:lnSpc>
                <a:spcPct val="100000"/>
              </a:lnSpc>
              <a:buNone/>
            </a:pPr>
            <a:r>
              <a:rPr lang="en-US" altLang="ja-JP" sz="2400" b="1" dirty="0" smtClean="0"/>
              <a:t>4. </a:t>
            </a:r>
            <a:r>
              <a:rPr lang="ja-JP" altLang="en-US" sz="2400" b="1" dirty="0" smtClean="0"/>
              <a:t>閾値処理</a:t>
            </a:r>
            <a:endParaRPr lang="en-US" altLang="ja-JP" sz="2400" b="1" dirty="0" smtClean="0"/>
          </a:p>
          <a:p>
            <a:pPr marL="0" indent="0">
              <a:lnSpc>
                <a:spcPct val="100000"/>
              </a:lnSpc>
              <a:buNone/>
            </a:pPr>
            <a:r>
              <a:rPr lang="ja-JP" altLang="en-US" sz="1800" dirty="0" smtClean="0"/>
              <a:t>二つの閾値</a:t>
            </a:r>
            <a:r>
              <a:rPr lang="en-US" altLang="ja-JP" sz="1800" i="1" dirty="0" err="1" smtClean="0"/>
              <a:t>T</a:t>
            </a:r>
            <a:r>
              <a:rPr lang="en-US" altLang="ja-JP" sz="1800" i="1" baseline="-25000" dirty="0" err="1" smtClean="0"/>
              <a:t>max</a:t>
            </a:r>
            <a:r>
              <a:rPr lang="ja-JP" altLang="en-US" sz="1800" dirty="0" smtClean="0"/>
              <a:t>と</a:t>
            </a:r>
            <a:r>
              <a:rPr lang="en-US" altLang="ja-JP" sz="1800" i="1" dirty="0" err="1" smtClean="0"/>
              <a:t>T</a:t>
            </a:r>
            <a:r>
              <a:rPr lang="en-US" altLang="ja-JP" sz="1800" i="1" baseline="-25000" dirty="0" err="1" smtClean="0"/>
              <a:t>min</a:t>
            </a:r>
            <a:r>
              <a:rPr lang="ja-JP" altLang="en-US" sz="1800" dirty="0" smtClean="0"/>
              <a:t>を用意</a:t>
            </a:r>
            <a:endParaRPr lang="en-US" altLang="ja-JP" sz="1800" dirty="0" smtClean="0"/>
          </a:p>
          <a:p>
            <a:pPr marL="0" indent="0">
              <a:lnSpc>
                <a:spcPct val="100000"/>
              </a:lnSpc>
              <a:buNone/>
            </a:pPr>
            <a:r>
              <a:rPr lang="ja-JP" altLang="en-US" sz="1800" dirty="0" smtClean="0"/>
              <a:t>画素</a:t>
            </a:r>
            <a:r>
              <a:rPr lang="en-US" altLang="ja-JP" sz="1800" dirty="0" smtClean="0"/>
              <a:t>x</a:t>
            </a:r>
            <a:r>
              <a:rPr lang="ja-JP" altLang="en-US" sz="1800" dirty="0" smtClean="0"/>
              <a:t>の勾配強度が</a:t>
            </a:r>
            <a:r>
              <a:rPr lang="en-US" altLang="ja-JP" sz="1800" dirty="0" smtClean="0"/>
              <a:t>…</a:t>
            </a:r>
          </a:p>
          <a:p>
            <a:pPr>
              <a:lnSpc>
                <a:spcPct val="100000"/>
              </a:lnSpc>
            </a:pPr>
            <a:r>
              <a:rPr lang="en-US" altLang="ja-JP" sz="1800" i="1" dirty="0" err="1" smtClean="0"/>
              <a:t>T</a:t>
            </a:r>
            <a:r>
              <a:rPr lang="en-US" altLang="ja-JP" sz="1800" i="1" baseline="-25000" dirty="0" err="1" smtClean="0"/>
              <a:t>max</a:t>
            </a:r>
            <a:r>
              <a:rPr lang="ja-JP" altLang="en-US" sz="1800" i="1" dirty="0" smtClean="0"/>
              <a:t>より大きい </a:t>
            </a:r>
            <a:r>
              <a:rPr lang="en-US" altLang="ja-JP" sz="1800" dirty="0" smtClean="0">
                <a:sym typeface="Wingdings" panose="05000000000000000000" pitchFamily="2" charset="2"/>
              </a:rPr>
              <a:t> Strong edge: </a:t>
            </a:r>
            <a:r>
              <a:rPr lang="ja-JP" altLang="en-US" sz="1800" dirty="0" smtClean="0">
                <a:sym typeface="Wingdings" panose="05000000000000000000" pitchFamily="2" charset="2"/>
              </a:rPr>
              <a:t>画素</a:t>
            </a:r>
            <a:r>
              <a:rPr lang="en-US" altLang="ja-JP" sz="1800" dirty="0" smtClean="0">
                <a:sym typeface="Wingdings" panose="05000000000000000000" pitchFamily="2" charset="2"/>
              </a:rPr>
              <a:t>x</a:t>
            </a:r>
            <a:r>
              <a:rPr lang="ja-JP" altLang="en-US" sz="1800" dirty="0" smtClean="0">
                <a:sym typeface="Wingdings" panose="05000000000000000000" pitchFamily="2" charset="2"/>
              </a:rPr>
              <a:t>は輪郭線である</a:t>
            </a:r>
            <a:endParaRPr lang="en-US" altLang="ja-JP" sz="1800" dirty="0" smtClean="0">
              <a:sym typeface="Wingdings" panose="05000000000000000000" pitchFamily="2" charset="2"/>
            </a:endParaRPr>
          </a:p>
          <a:p>
            <a:pPr>
              <a:lnSpc>
                <a:spcPct val="100000"/>
              </a:lnSpc>
            </a:pPr>
            <a:r>
              <a:rPr lang="en-US" altLang="ja-JP" sz="1800" i="1" dirty="0" err="1" smtClean="0"/>
              <a:t>T</a:t>
            </a:r>
            <a:r>
              <a:rPr lang="en-US" altLang="ja-JP" sz="1800" i="1" baseline="-25000" dirty="0" err="1" smtClean="0"/>
              <a:t>min</a:t>
            </a:r>
            <a:r>
              <a:rPr lang="ja-JP" altLang="en-US" sz="1800" i="1" dirty="0" smtClean="0"/>
              <a:t>より小さい </a:t>
            </a:r>
            <a:r>
              <a:rPr lang="en-US" altLang="ja-JP" sz="1800" dirty="0">
                <a:sym typeface="Wingdings" panose="05000000000000000000" pitchFamily="2" charset="2"/>
              </a:rPr>
              <a:t> </a:t>
            </a:r>
            <a:r>
              <a:rPr lang="en-US" altLang="ja-JP" sz="1800" dirty="0" smtClean="0">
                <a:sym typeface="Wingdings" panose="05000000000000000000" pitchFamily="2" charset="2"/>
              </a:rPr>
              <a:t>not edge : </a:t>
            </a:r>
            <a:r>
              <a:rPr lang="ja-JP" altLang="en-US" sz="1800" dirty="0" smtClean="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a:t>
            </a:r>
            <a:r>
              <a:rPr lang="ja-JP" altLang="en-US" sz="1800" dirty="0" smtClean="0">
                <a:sym typeface="Wingdings" panose="05000000000000000000" pitchFamily="2" charset="2"/>
              </a:rPr>
              <a:t>でない</a:t>
            </a:r>
            <a:endParaRPr lang="en-US" altLang="ja-JP" sz="1800" dirty="0">
              <a:sym typeface="Wingdings" panose="05000000000000000000" pitchFamily="2" charset="2"/>
            </a:endParaRPr>
          </a:p>
          <a:p>
            <a:pPr>
              <a:lnSpc>
                <a:spcPct val="100000"/>
              </a:lnSpc>
            </a:pPr>
            <a:r>
              <a:rPr lang="ja-JP" altLang="en-US" sz="1800" dirty="0" smtClean="0"/>
              <a:t>それ以外 　　  </a:t>
            </a:r>
            <a:r>
              <a:rPr lang="en-US" altLang="ja-JP" sz="1800" dirty="0" smtClean="0">
                <a:sym typeface="Wingdings" panose="05000000000000000000" pitchFamily="2" charset="2"/>
              </a:rPr>
              <a:t> week edge: </a:t>
            </a:r>
            <a:r>
              <a:rPr lang="ja-JP" altLang="en-US" sz="1800" dirty="0" smtClean="0">
                <a:sym typeface="Wingdings" panose="05000000000000000000" pitchFamily="2" charset="2"/>
              </a:rPr>
              <a:t>もし</a:t>
            </a:r>
            <a:r>
              <a:rPr lang="en-US" altLang="ja-JP" sz="1800" dirty="0" smtClean="0">
                <a:sym typeface="Wingdings" panose="05000000000000000000" pitchFamily="2" charset="2"/>
              </a:rPr>
              <a:t>strong edge</a:t>
            </a:r>
            <a:r>
              <a:rPr lang="ja-JP" altLang="en-US" sz="1800" dirty="0" smtClean="0">
                <a:sym typeface="Wingdings" panose="05000000000000000000" pitchFamily="2" charset="2"/>
              </a:rPr>
              <a:t>に隣接していれ</a:t>
            </a:r>
            <a:r>
              <a:rPr lang="en-US" altLang="ja-JP" sz="1800" dirty="0" smtClean="0">
                <a:sym typeface="Wingdings" panose="05000000000000000000" pitchFamily="2" charset="2"/>
              </a:rPr>
              <a:t>		    </a:t>
            </a:r>
            <a:r>
              <a:rPr lang="ja-JP" altLang="en-US" sz="1800" dirty="0" smtClean="0">
                <a:sym typeface="Wingdings" panose="05000000000000000000" pitchFamily="2" charset="2"/>
              </a:rPr>
              <a:t>ば輪郭線とする</a:t>
            </a:r>
            <a:endParaRPr lang="en-US" altLang="ja-JP" sz="1800" dirty="0" smtClean="0"/>
          </a:p>
          <a:p>
            <a:pPr marL="0" indent="0">
              <a:lnSpc>
                <a:spcPct val="100000"/>
              </a:lnSpc>
              <a:buNone/>
            </a:pPr>
            <a:endParaRPr lang="en-US" altLang="ja-JP" sz="2000" dirty="0" smtClean="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smtClean="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smtClean="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smtClean="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r>
                <a:rPr lang="en-US" altLang="ja-JP" sz="1400" dirty="0" smtClean="0"/>
                <a:t>°</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r>
                <a:rPr lang="en-US" altLang="ja-JP" sz="2400" dirty="0" smtClean="0"/>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smtClean="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smtClean="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smtClean="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smtClean="0"/>
              <a:t>※</a:t>
            </a:r>
            <a:r>
              <a:rPr lang="ja-JP" altLang="en-US" dirty="0" smtClean="0"/>
              <a:t>紹介したものは実装の一例です．</a:t>
            </a:r>
            <a:endParaRPr lang="en-US" altLang="ja-JP" dirty="0" smtClean="0"/>
          </a:p>
        </p:txBody>
      </p:sp>
    </p:spTree>
    <p:extLst>
      <p:ext uri="{BB962C8B-B14F-4D97-AF65-F5344CB8AC3E}">
        <p14:creationId xmlns:p14="http://schemas.microsoft.com/office/powerpoint/2010/main" val="342551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359" y="365126"/>
            <a:ext cx="11266201" cy="733270"/>
          </a:xfrm>
        </p:spPr>
        <p:txBody>
          <a:bodyPr>
            <a:normAutofit/>
          </a:bodyPr>
          <a:lstStyle/>
          <a:p>
            <a:pPr algn="ctr"/>
            <a:r>
              <a:rPr kumimoji="1" lang="ja-JP" altLang="en-US" sz="4000" dirty="0" smtClean="0"/>
              <a:t>特徴検出 と パターン認識</a:t>
            </a:r>
            <a:endParaRPr kumimoji="1" lang="ja-JP" altLang="en-US" sz="4000" dirty="0"/>
          </a:p>
        </p:txBody>
      </p:sp>
      <p:sp>
        <p:nvSpPr>
          <p:cNvPr id="3" name="コンテンツ プレースホルダー 2"/>
          <p:cNvSpPr>
            <a:spLocks noGrp="1"/>
          </p:cNvSpPr>
          <p:nvPr>
            <p:ph idx="1"/>
          </p:nvPr>
        </p:nvSpPr>
        <p:spPr>
          <a:xfrm>
            <a:off x="721359" y="1343722"/>
            <a:ext cx="10109201" cy="5296829"/>
          </a:xfrm>
        </p:spPr>
        <p:txBody>
          <a:bodyPr/>
          <a:lstStyle/>
          <a:p>
            <a:pPr marL="0" indent="0">
              <a:buNone/>
            </a:pPr>
            <a:r>
              <a:rPr lang="en-US" altLang="ja-JP" b="1" dirty="0" smtClean="0"/>
              <a:t>11</a:t>
            </a:r>
            <a:r>
              <a:rPr lang="ja-JP" altLang="en-US" b="1" dirty="0" smtClean="0"/>
              <a:t>章 </a:t>
            </a:r>
            <a:r>
              <a:rPr lang="en-US" altLang="ja-JP" b="1" dirty="0" smtClean="0"/>
              <a:t>– </a:t>
            </a:r>
            <a:r>
              <a:rPr lang="ja-JP" altLang="en-US" b="1" dirty="0" smtClean="0"/>
              <a:t>パターン・図形・特徴の検出とマッチング</a:t>
            </a:r>
            <a:endParaRPr lang="en-US" altLang="ja-JP" b="1" dirty="0" smtClean="0"/>
          </a:p>
          <a:p>
            <a:pPr marL="0" indent="0">
              <a:buNone/>
            </a:pPr>
            <a:r>
              <a:rPr lang="ja-JP" altLang="en-US" sz="2400" dirty="0" smtClean="0"/>
              <a:t>画像の中から，特定のパターン，コーナー，直線，円，などの特徴点を検出するアルゴリズムを紹介する</a:t>
            </a:r>
            <a:endParaRPr lang="en-US" altLang="ja-JP" sz="2400" dirty="0" smtClean="0"/>
          </a:p>
          <a:p>
            <a:pPr marL="0" indent="0">
              <a:buNone/>
            </a:pPr>
            <a:endParaRPr lang="en-US" altLang="ja-JP" dirty="0" smtClean="0"/>
          </a:p>
          <a:p>
            <a:pPr marL="0" indent="0">
              <a:buNone/>
            </a:pPr>
            <a:r>
              <a:rPr lang="en-US" altLang="ja-JP" b="1" dirty="0" smtClean="0"/>
              <a:t>12</a:t>
            </a:r>
            <a:r>
              <a:rPr lang="ja-JP" altLang="en-US" b="1" dirty="0" smtClean="0"/>
              <a:t>章</a:t>
            </a:r>
            <a:r>
              <a:rPr lang="en-US" altLang="ja-JP" b="1" dirty="0" smtClean="0"/>
              <a:t> -- </a:t>
            </a:r>
            <a:r>
              <a:rPr lang="ja-JP" altLang="en-US" b="1" dirty="0" smtClean="0"/>
              <a:t>パターン認識</a:t>
            </a:r>
            <a:endParaRPr lang="en-US" altLang="ja-JP" b="1" dirty="0" smtClean="0"/>
          </a:p>
          <a:p>
            <a:pPr marL="0" indent="0">
              <a:buNone/>
            </a:pPr>
            <a:r>
              <a:rPr lang="ja-JP" altLang="en-US" sz="2400" dirty="0" smtClean="0"/>
              <a:t>既存のデータセットから暮らす分類を学習し，未知画像がどのクラス属すかを推測する手法を紹介する</a:t>
            </a:r>
            <a:endParaRPr lang="en-US" altLang="ja-JP" sz="2400" dirty="0" smtClean="0"/>
          </a:p>
          <a:p>
            <a:pPr marL="0" indent="0">
              <a:buNone/>
            </a:pPr>
            <a:r>
              <a:rPr lang="ja-JP" altLang="en-US" sz="2400" dirty="0" smtClean="0"/>
              <a:t>上記の特徴点を利用し，クラス分類を記述する（手法も多い）</a:t>
            </a:r>
            <a:endParaRPr lang="en-US" altLang="ja-JP" sz="2400" dirty="0" smtClean="0"/>
          </a:p>
          <a:p>
            <a:pPr marL="0" indent="0">
              <a:buNone/>
            </a:pPr>
            <a:r>
              <a:rPr lang="ja-JP" altLang="en-US" sz="2400" dirty="0" smtClean="0"/>
              <a:t>深層学習にも触れる</a:t>
            </a:r>
            <a:endParaRPr lang="en-US" altLang="ja-JP" sz="2400"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753408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764" y="365126"/>
            <a:ext cx="10953511" cy="733270"/>
          </a:xfrm>
        </p:spPr>
        <p:txBody>
          <a:bodyPr>
            <a:normAutofit/>
          </a:bodyPr>
          <a:lstStyle/>
          <a:p>
            <a:r>
              <a:rPr lang="en-US" altLang="ja-JP" sz="3600" dirty="0"/>
              <a:t>Canny</a:t>
            </a:r>
            <a:r>
              <a:rPr lang="ja-JP" altLang="en-US" sz="3600" dirty="0"/>
              <a:t>の輪郭線検出</a:t>
            </a:r>
            <a:r>
              <a:rPr lang="ja-JP" altLang="en-US" sz="3600" dirty="0" smtClean="0"/>
              <a:t>アルゴリズム（実装例）</a:t>
            </a:r>
            <a:endParaRPr kumimoji="1" lang="ja-JP" altLang="en-US" sz="3600" dirty="0"/>
          </a:p>
        </p:txBody>
      </p:sp>
      <p:sp>
        <p:nvSpPr>
          <p:cNvPr id="3" name="コンテンツ プレースホルダー 2"/>
          <p:cNvSpPr>
            <a:spLocks noGrp="1"/>
          </p:cNvSpPr>
          <p:nvPr>
            <p:ph idx="1"/>
          </p:nvPr>
        </p:nvSpPr>
        <p:spPr>
          <a:xfrm>
            <a:off x="797764" y="1343722"/>
            <a:ext cx="10953511" cy="5296829"/>
          </a:xfrm>
        </p:spPr>
        <p:txBody>
          <a:bodyPr/>
          <a:lstStyle/>
          <a:p>
            <a:endParaRPr kumimoji="1" lang="ja-JP" altLang="en-US"/>
          </a:p>
        </p:txBody>
      </p:sp>
    </p:spTree>
    <p:extLst>
      <p:ext uri="{BB962C8B-B14F-4D97-AF65-F5344CB8AC3E}">
        <p14:creationId xmlns:p14="http://schemas.microsoft.com/office/powerpoint/2010/main" val="316397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81134" y="414553"/>
            <a:ext cx="6153666" cy="733270"/>
          </a:xfrm>
        </p:spPr>
        <p:txBody>
          <a:bodyPr>
            <a:normAutofit/>
          </a:bodyPr>
          <a:lstStyle/>
          <a:p>
            <a:r>
              <a:rPr lang="ja-JP" altLang="en-US" sz="3200" dirty="0" smtClean="0"/>
              <a:t>まとめ </a:t>
            </a:r>
            <a:r>
              <a:rPr lang="en-US" altLang="ja-JP" sz="3200" dirty="0" smtClean="0"/>
              <a:t>: </a:t>
            </a:r>
            <a:r>
              <a:rPr lang="ja-JP" altLang="en-US" sz="3200" dirty="0" smtClean="0"/>
              <a:t>コーナー・輪郭検出</a:t>
            </a:r>
            <a:endParaRPr kumimoji="1" lang="ja-JP" altLang="en-US" sz="3200" dirty="0"/>
          </a:p>
        </p:txBody>
      </p:sp>
      <p:sp>
        <p:nvSpPr>
          <p:cNvPr id="3" name="コンテンツ プレースホルダー 2"/>
          <p:cNvSpPr>
            <a:spLocks noGrp="1"/>
          </p:cNvSpPr>
          <p:nvPr>
            <p:ph idx="1"/>
          </p:nvPr>
        </p:nvSpPr>
        <p:spPr>
          <a:xfrm>
            <a:off x="5581134" y="1561171"/>
            <a:ext cx="6610866" cy="5296829"/>
          </a:xfrm>
        </p:spPr>
        <p:txBody>
          <a:bodyPr>
            <a:normAutofit/>
          </a:bodyPr>
          <a:lstStyle/>
          <a:p>
            <a:pPr marL="0" indent="0">
              <a:buNone/>
            </a:pPr>
            <a:r>
              <a:rPr kumimoji="1" lang="ja-JP" altLang="en-US" sz="2400" b="1" dirty="0" smtClean="0"/>
              <a:t>コーナー検出</a:t>
            </a:r>
            <a:r>
              <a:rPr kumimoji="1" lang="ja-JP" altLang="en-US" sz="2400" dirty="0" smtClean="0"/>
              <a:t>：画像中の</a:t>
            </a:r>
            <a:r>
              <a:rPr kumimoji="1" lang="en-US" altLang="ja-JP" sz="2400" dirty="0" smtClean="0"/>
              <a:t>『</a:t>
            </a:r>
            <a:r>
              <a:rPr kumimoji="1" lang="ja-JP" altLang="en-US" sz="2400" dirty="0" smtClean="0"/>
              <a:t>角</a:t>
            </a:r>
            <a:r>
              <a:rPr kumimoji="1" lang="en-US" altLang="ja-JP" sz="2400" dirty="0" smtClean="0"/>
              <a:t>』</a:t>
            </a:r>
            <a:r>
              <a:rPr kumimoji="1" lang="ja-JP" altLang="en-US" sz="2400" dirty="0" smtClean="0"/>
              <a:t>形状</a:t>
            </a:r>
            <a:r>
              <a:rPr lang="ja-JP" altLang="en-US" sz="2400" dirty="0" smtClean="0"/>
              <a:t>を検出</a:t>
            </a:r>
            <a:endParaRPr lang="en-US" altLang="ja-JP" sz="2400" dirty="0" smtClean="0"/>
          </a:p>
          <a:p>
            <a:pPr lvl="1"/>
            <a:r>
              <a:rPr lang="en-US" altLang="ja-JP" sz="2000" b="1" dirty="0">
                <a:solidFill>
                  <a:srgbClr val="FF0000"/>
                </a:solidFill>
              </a:rPr>
              <a:t>Harris</a:t>
            </a:r>
            <a:r>
              <a:rPr lang="ja-JP" altLang="en-US" sz="2000" b="1" dirty="0">
                <a:solidFill>
                  <a:srgbClr val="FF0000"/>
                </a:solidFill>
              </a:rPr>
              <a:t> </a:t>
            </a:r>
            <a:r>
              <a:rPr lang="en-US" altLang="ja-JP" sz="2000" b="1" dirty="0">
                <a:solidFill>
                  <a:srgbClr val="FF0000"/>
                </a:solidFill>
              </a:rPr>
              <a:t>Corner </a:t>
            </a:r>
            <a:r>
              <a:rPr lang="en-US" altLang="ja-JP" sz="2000" b="1" dirty="0" smtClean="0">
                <a:solidFill>
                  <a:srgbClr val="FF0000"/>
                </a:solidFill>
              </a:rPr>
              <a:t>detection</a:t>
            </a:r>
          </a:p>
          <a:p>
            <a:pPr marL="457200" lvl="1" indent="0">
              <a:buNone/>
            </a:pPr>
            <a:r>
              <a:rPr kumimoji="1" lang="en-US" altLang="ja-JP" sz="2000" dirty="0" smtClean="0">
                <a:sym typeface="Wingdings" panose="05000000000000000000" pitchFamily="2" charset="2"/>
              </a:rPr>
              <a:t> </a:t>
            </a:r>
            <a:r>
              <a:rPr kumimoji="1" lang="en-US" altLang="ja-JP" sz="2000" dirty="0" smtClean="0"/>
              <a:t>Structure Tensor</a:t>
            </a:r>
            <a:r>
              <a:rPr kumimoji="1" lang="ja-JP" altLang="en-US" sz="2000" dirty="0" smtClean="0"/>
              <a:t>の固有値</a:t>
            </a:r>
            <a:r>
              <a:rPr lang="ja-JP" altLang="en-US" sz="2000" dirty="0" smtClean="0"/>
              <a:t>により</a:t>
            </a:r>
            <a:r>
              <a:rPr lang="ja-JP" altLang="en-US" sz="2000" dirty="0"/>
              <a:t>角</a:t>
            </a:r>
            <a:r>
              <a:rPr kumimoji="1" lang="ja-JP" altLang="en-US" sz="2000" dirty="0" smtClean="0"/>
              <a:t>らしさを定義</a:t>
            </a:r>
          </a:p>
          <a:p>
            <a:pPr lvl="1"/>
            <a:endParaRPr lang="en-US" altLang="ja-JP" sz="2000" dirty="0" smtClean="0"/>
          </a:p>
          <a:p>
            <a:pPr lvl="1"/>
            <a:r>
              <a:rPr lang="ja-JP" altLang="en-US" sz="2000" dirty="0" smtClean="0"/>
              <a:t>様々な手法が知られる</a:t>
            </a:r>
            <a:r>
              <a:rPr lang="en-US" altLang="ja-JP" sz="1600" dirty="0" smtClean="0"/>
              <a:t>(FAST/SUSAN/</a:t>
            </a:r>
            <a:r>
              <a:rPr lang="ja-JP" altLang="en-US" sz="1600" dirty="0" smtClean="0"/>
              <a:t>ヘッセ行列</a:t>
            </a:r>
            <a:r>
              <a:rPr lang="en-US" altLang="ja-JP" sz="1600" dirty="0" smtClean="0"/>
              <a:t>)</a:t>
            </a:r>
          </a:p>
          <a:p>
            <a:pPr marL="457200" lvl="1" indent="0">
              <a:buNone/>
            </a:pPr>
            <a:endParaRPr lang="en-US" altLang="ja-JP" sz="1600" dirty="0" smtClean="0"/>
          </a:p>
          <a:p>
            <a:pPr marL="457200" lvl="1" indent="0">
              <a:buNone/>
            </a:pPr>
            <a:endParaRPr lang="en-US" altLang="ja-JP" sz="1600" dirty="0"/>
          </a:p>
          <a:p>
            <a:pPr marL="0" indent="0">
              <a:buNone/>
            </a:pPr>
            <a:r>
              <a:rPr lang="ja-JP" altLang="en-US" sz="2400" b="1" dirty="0" smtClean="0"/>
              <a:t>輪郭検出</a:t>
            </a:r>
            <a:r>
              <a:rPr lang="ja-JP" altLang="en-US" sz="2400" dirty="0" smtClean="0"/>
              <a:t> </a:t>
            </a:r>
            <a:r>
              <a:rPr lang="en-US" altLang="ja-JP" sz="2400" dirty="0" smtClean="0"/>
              <a:t>: </a:t>
            </a:r>
            <a:r>
              <a:rPr lang="ja-JP" altLang="en-US" sz="2400" dirty="0" smtClean="0"/>
              <a:t>画像中の物体と物体の境界を検出</a:t>
            </a:r>
            <a:endParaRPr lang="en-US" altLang="ja-JP" sz="2400" dirty="0" smtClean="0"/>
          </a:p>
          <a:p>
            <a:pPr lvl="1"/>
            <a:r>
              <a:rPr lang="en-US" altLang="ja-JP" sz="2000" b="1" dirty="0" smtClean="0">
                <a:solidFill>
                  <a:srgbClr val="FF0000"/>
                </a:solidFill>
              </a:rPr>
              <a:t>Canny Edge Detection</a:t>
            </a:r>
          </a:p>
          <a:p>
            <a:pPr lvl="2"/>
            <a:r>
              <a:rPr lang="ja-JP" altLang="en-US" sz="1800" dirty="0" smtClean="0">
                <a:sym typeface="Wingdings" panose="05000000000000000000" pitchFamily="2" charset="2"/>
              </a:rPr>
              <a:t>微分フィルタによる勾配画像取得</a:t>
            </a:r>
            <a:r>
              <a:rPr lang="en-US" altLang="ja-JP" sz="1800" dirty="0" smtClean="0">
                <a:sym typeface="Wingdings" panose="05000000000000000000" pitchFamily="2" charset="2"/>
              </a:rPr>
              <a:t>	</a:t>
            </a:r>
          </a:p>
          <a:p>
            <a:pPr lvl="2"/>
            <a:r>
              <a:rPr lang="ja-JP" altLang="en-US" sz="1800" dirty="0" smtClean="0">
                <a:sym typeface="Wingdings" panose="05000000000000000000" pitchFamily="2" charset="2"/>
              </a:rPr>
              <a:t>勾配方向を考慮した細線化</a:t>
            </a:r>
            <a:endParaRPr lang="en-US" altLang="ja-JP" sz="1800" dirty="0" smtClean="0">
              <a:sym typeface="Wingdings" panose="05000000000000000000" pitchFamily="2" charset="2"/>
            </a:endParaRPr>
          </a:p>
          <a:p>
            <a:pPr lvl="2"/>
            <a:r>
              <a:rPr lang="ja-JP" altLang="en-US" sz="1800" dirty="0" smtClean="0">
                <a:sym typeface="Wingdings" panose="05000000000000000000" pitchFamily="2" charset="2"/>
              </a:rPr>
              <a:t>二つの閾値</a:t>
            </a:r>
            <a:r>
              <a:rPr lang="ja-JP" altLang="en-US" sz="1800" dirty="0">
                <a:sym typeface="Wingdings" panose="05000000000000000000" pitchFamily="2" charset="2"/>
              </a:rPr>
              <a:t>処理</a:t>
            </a:r>
            <a:endParaRPr lang="en-US" altLang="ja-JP" sz="1800" dirty="0"/>
          </a:p>
          <a:p>
            <a:pPr lvl="1"/>
            <a:endParaRPr lang="en-US" altLang="ja-JP" sz="2000" dirty="0" smtClean="0"/>
          </a:p>
          <a:p>
            <a:pPr lvl="1"/>
            <a:r>
              <a:rPr lang="ja-JP" altLang="en-US" sz="2000" dirty="0"/>
              <a:t>様々な手法が知られる</a:t>
            </a:r>
            <a:r>
              <a:rPr lang="en-US" altLang="ja-JP" sz="2000" dirty="0" smtClean="0"/>
              <a:t>(Sobel/Hough</a:t>
            </a:r>
            <a:r>
              <a:rPr lang="ja-JP" altLang="en-US" sz="2000" dirty="0" smtClean="0"/>
              <a:t>変換</a:t>
            </a:r>
            <a:r>
              <a:rPr lang="en-US" altLang="ja-JP" sz="2000" dirty="0" smtClean="0"/>
              <a:t>…)</a:t>
            </a:r>
            <a:endParaRPr lang="en-US" altLang="ja-JP" sz="2000" dirty="0"/>
          </a:p>
        </p:txBody>
      </p:sp>
    </p:spTree>
    <p:extLst>
      <p:ext uri="{BB962C8B-B14F-4D97-AF65-F5344CB8AC3E}">
        <p14:creationId xmlns:p14="http://schemas.microsoft.com/office/powerpoint/2010/main" val="773491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999808"/>
            <a:ext cx="11708780" cy="733270"/>
          </a:xfrm>
        </p:spPr>
        <p:txBody>
          <a:bodyPr>
            <a:normAutofit/>
          </a:bodyPr>
          <a:lstStyle/>
          <a:p>
            <a:pPr algn="r"/>
            <a:r>
              <a:rPr lang="ja-JP" altLang="en-US" sz="3600" dirty="0" smtClean="0"/>
              <a:t>補足</a:t>
            </a:r>
            <a:r>
              <a:rPr lang="ja-JP" altLang="en-US" sz="3600" dirty="0"/>
              <a:t>資料</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73836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9"/>
                <a:ext cx="8013247" cy="2825052"/>
              </a:xfrm>
            </p:spPr>
            <p:txBody>
              <a:bodyPr>
                <a:normAutofit/>
              </a:bodyPr>
              <a:lstStyle/>
              <a:p>
                <a:pPr marL="0" indent="0">
                  <a:lnSpc>
                    <a:spcPct val="100000"/>
                  </a:lnSpc>
                  <a:spcBef>
                    <a:spcPts val="1200"/>
                  </a:spcBef>
                  <a:buNone/>
                </a:pPr>
                <a:r>
                  <a:rPr lang="ja-JP" altLang="en-US" sz="2400" dirty="0" smtClean="0"/>
                  <a:t>画像上で</a:t>
                </a:r>
                <a:r>
                  <a:rPr lang="en-US" altLang="ja-JP" sz="2400" dirty="0" smtClean="0"/>
                  <a:t>『</a:t>
                </a:r>
                <a:r>
                  <a:rPr lang="ja-JP" altLang="en-US" sz="2400" dirty="0" smtClean="0"/>
                  <a:t>点</a:t>
                </a:r>
                <a:r>
                  <a:rPr lang="en-US" altLang="ja-JP" sz="2400" dirty="0" smtClean="0"/>
                  <a:t>(</a:t>
                </a:r>
                <a:r>
                  <a:rPr lang="en-US" altLang="ja-JP" sz="2400" i="1" dirty="0" err="1" smtClean="0"/>
                  <a:t>u</a:t>
                </a:r>
                <a:r>
                  <a:rPr lang="en-US" altLang="ja-JP" sz="2400" dirty="0" err="1" smtClean="0"/>
                  <a:t>,</a:t>
                </a:r>
                <a:r>
                  <a:rPr lang="en-US" altLang="ja-JP" sz="2400" i="1" dirty="0" err="1" smtClean="0"/>
                  <a:t>v</a:t>
                </a:r>
                <a:r>
                  <a:rPr lang="en-US" altLang="ja-JP" sz="2400" dirty="0" smtClean="0"/>
                  <a:t>)</a:t>
                </a:r>
                <a:r>
                  <a:rPr lang="ja-JP" altLang="en-US" sz="2400" dirty="0" smtClean="0"/>
                  <a:t>を中心とする領域</a:t>
                </a:r>
                <a:r>
                  <a:rPr lang="en-US" altLang="ja-JP" sz="2400" dirty="0" smtClean="0"/>
                  <a:t>A』</a:t>
                </a:r>
                <a:r>
                  <a:rPr lang="ja-JP" altLang="en-US" sz="2400" dirty="0" smtClean="0"/>
                  <a:t>と</a:t>
                </a:r>
                <a:r>
                  <a:rPr lang="en-US" altLang="ja-JP" sz="2400" dirty="0" smtClean="0"/>
                  <a:t>『</a:t>
                </a:r>
                <a:r>
                  <a:rPr lang="ja-JP" altLang="en-US" sz="2400" dirty="0" smtClean="0"/>
                  <a:t>微少量</a:t>
                </a:r>
                <a:r>
                  <a:rPr lang="en-US" altLang="ja-JP" sz="2400" dirty="0" smtClean="0"/>
                  <a:t>(</a:t>
                </a:r>
                <a:r>
                  <a:rPr lang="en-US" altLang="ja-JP" sz="2400" i="1" dirty="0" err="1" smtClean="0"/>
                  <a:t>x</a:t>
                </a:r>
                <a:r>
                  <a:rPr lang="en-US" altLang="ja-JP" sz="2400" dirty="0" err="1" smtClean="0"/>
                  <a:t>,</a:t>
                </a:r>
                <a:r>
                  <a:rPr lang="en-US" altLang="ja-JP" sz="2400" i="1" dirty="0" err="1"/>
                  <a:t>y</a:t>
                </a:r>
                <a:r>
                  <a:rPr lang="en-US" altLang="ja-JP" sz="2400" dirty="0" smtClean="0"/>
                  <a:t>)</a:t>
                </a:r>
                <a:r>
                  <a:rPr lang="ja-JP" altLang="en-US" sz="2400" dirty="0" err="1" smtClean="0"/>
                  <a:t>だけ</a:t>
                </a:r>
                <a:r>
                  <a:rPr lang="ja-JP" altLang="en-US" sz="2400" dirty="0" smtClean="0"/>
                  <a:t>動かした領域</a:t>
                </a:r>
                <a:r>
                  <a:rPr lang="en-US" altLang="ja-JP" sz="2400" dirty="0" smtClean="0"/>
                  <a:t>B』</a:t>
                </a:r>
                <a:r>
                  <a:rPr lang="ja-JP" altLang="en-US" sz="2400" dirty="0" smtClean="0"/>
                  <a:t>を考える</a:t>
                </a:r>
                <a:endParaRPr lang="en-US" altLang="ja-JP" sz="2400" dirty="0" smtClean="0"/>
              </a:p>
              <a:p>
                <a:pPr marL="0" indent="0">
                  <a:lnSpc>
                    <a:spcPct val="100000"/>
                  </a:lnSpc>
                  <a:spcBef>
                    <a:spcPts val="1200"/>
                  </a:spcBef>
                  <a:buNone/>
                </a:pPr>
                <a:r>
                  <a:rPr lang="ja-JP" altLang="en-US" sz="2400" dirty="0" smtClean="0"/>
                  <a:t>領域</a:t>
                </a:r>
                <a:r>
                  <a:rPr lang="en-US" altLang="ja-JP" sz="2400" dirty="0" smtClean="0"/>
                  <a:t>A</a:t>
                </a:r>
                <a:r>
                  <a:rPr lang="ja-JP" altLang="en-US" sz="2400" dirty="0" smtClean="0"/>
                  <a:t>と</a:t>
                </a:r>
                <a:r>
                  <a:rPr lang="en-US" altLang="ja-JP" sz="2400" dirty="0" smtClean="0"/>
                  <a:t>B</a:t>
                </a:r>
                <a:r>
                  <a:rPr lang="ja-JP" altLang="en-US" sz="2400" dirty="0" smtClean="0"/>
                  <a:t>の差分を，重みを考慮して定義する</a:t>
                </a:r>
                <a:r>
                  <a:rPr lang="en-US" altLang="ja-JP" sz="2400" dirty="0" smtClean="0"/>
                  <a:t>; </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r>
                            <m:rPr>
                              <m:brk m:alnAt="7"/>
                            </m:rP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smtClean="0"/>
              </a:p>
              <a:p>
                <a:pPr marL="0" indent="0">
                  <a:lnSpc>
                    <a:spcPct val="100000"/>
                  </a:lnSpc>
                  <a:spcBef>
                    <a:spcPts val="1200"/>
                  </a:spcBef>
                  <a:buNone/>
                </a:pPr>
                <a:r>
                  <a:rPr lang="en-US" altLang="ja-JP" sz="1600" dirty="0" smtClean="0"/>
                  <a:t>※</a:t>
                </a:r>
                <a:r>
                  <a:rPr lang="ja-JP" altLang="en-US" sz="1600" dirty="0"/>
                  <a:t> </a:t>
                </a:r>
                <a:r>
                  <a:rPr lang="ja-JP" altLang="en-US" sz="1600" dirty="0" smtClean="0"/>
                  <a:t>重み関数</a:t>
                </a:r>
                <a:r>
                  <a:rPr lang="en-US" altLang="ja-JP" sz="1600" i="1" dirty="0" smtClean="0"/>
                  <a:t>G</a:t>
                </a:r>
                <a:r>
                  <a:rPr lang="en-US" altLang="ja-JP" sz="1600" dirty="0" smtClean="0"/>
                  <a:t>(</a:t>
                </a:r>
                <a:r>
                  <a:rPr lang="en-US" altLang="ja-JP" sz="1600" dirty="0" err="1" smtClean="0"/>
                  <a:t>x,y</a:t>
                </a:r>
                <a:r>
                  <a:rPr lang="en-US" altLang="ja-JP" sz="1600" dirty="0" smtClean="0"/>
                  <a:t>)</a:t>
                </a:r>
                <a:r>
                  <a:rPr lang="ja-JP" altLang="en-US" sz="1600" dirty="0" smtClean="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9"/>
                <a:ext cx="8013247" cy="2825052"/>
              </a:xfrm>
              <a:blipFill rotWithShape="0">
                <a:blip r:embed="rId2"/>
                <a:stretch>
                  <a:fillRect l="-1141" t="-1728" r="-152"/>
                </a:stretch>
              </a:blipFill>
            </p:spPr>
            <p:txBody>
              <a:bodyPr/>
              <a:lstStyle/>
              <a:p>
                <a:r>
                  <a:rPr lang="ja-JP" altLang="en-US">
                    <a:noFill/>
                  </a:rPr>
                  <a:t> </a:t>
                </a:r>
              </a:p>
            </p:txBody>
          </p:sp>
        </mc:Fallback>
      </mc:AlternateContent>
      <p:grpSp>
        <p:nvGrpSpPr>
          <p:cNvPr id="26" name="グループ化 25"/>
          <p:cNvGrpSpPr/>
          <p:nvPr/>
        </p:nvGrpSpPr>
        <p:grpSpPr>
          <a:xfrm>
            <a:off x="297866" y="333829"/>
            <a:ext cx="3443321" cy="3296896"/>
            <a:chOff x="399467" y="1145541"/>
            <a:chExt cx="3020008" cy="2891584"/>
          </a:xfrm>
        </p:grpSpPr>
        <p:grpSp>
          <p:nvGrpSpPr>
            <p:cNvPr id="15" name="グループ化 14"/>
            <p:cNvGrpSpPr/>
            <p:nvPr/>
          </p:nvGrpSpPr>
          <p:grpSpPr>
            <a:xfrm>
              <a:off x="559997" y="1145541"/>
              <a:ext cx="2859478" cy="2891584"/>
              <a:chOff x="588572" y="1355091"/>
              <a:chExt cx="2264385" cy="2289809"/>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61147" t="28862" r="33520" b="63944"/>
              <a:stretch/>
            </p:blipFill>
            <p:spPr>
              <a:xfrm>
                <a:off x="588572" y="1355091"/>
                <a:ext cx="2264385" cy="2289809"/>
              </a:xfrm>
              <a:prstGeom prst="rect">
                <a:avLst/>
              </a:prstGeom>
            </p:spPr>
          </p:pic>
          <p:grpSp>
            <p:nvGrpSpPr>
              <p:cNvPr id="7" name="グループ化 6"/>
              <p:cNvGrpSpPr/>
              <p:nvPr/>
            </p:nvGrpSpPr>
            <p:grpSpPr>
              <a:xfrm>
                <a:off x="1347788" y="2138363"/>
                <a:ext cx="704850" cy="704850"/>
                <a:chOff x="1347788" y="2138363"/>
                <a:chExt cx="704850" cy="704850"/>
              </a:xfrm>
            </p:grpSpPr>
            <p:sp>
              <p:nvSpPr>
                <p:cNvPr id="5" name="円/楕円 4"/>
                <p:cNvSpPr/>
                <p:nvPr/>
              </p:nvSpPr>
              <p:spPr>
                <a:xfrm>
                  <a:off x="1677353" y="2467928"/>
                  <a:ext cx="45720" cy="45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513675" y="1854692"/>
                <a:ext cx="704850" cy="704850"/>
                <a:chOff x="1332700" y="2121392"/>
                <a:chExt cx="704850" cy="704850"/>
              </a:xfrm>
            </p:grpSpPr>
            <p:sp>
              <p:nvSpPr>
                <p:cNvPr id="13" name="円/楕円 12"/>
                <p:cNvSpPr/>
                <p:nvPr/>
              </p:nvSpPr>
              <p:spPr>
                <a:xfrm>
                  <a:off x="1662265" y="2450957"/>
                  <a:ext cx="45720" cy="457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332700" y="2121392"/>
                  <a:ext cx="704850" cy="704850"/>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495649" cy="707886"/>
            </a:xfrm>
            <a:prstGeom prst="rect">
              <a:avLst/>
            </a:prstGeom>
          </p:spPr>
          <p:txBody>
            <a:bodyPr wrap="none">
              <a:spAutoFit/>
            </a:bodyPr>
            <a:lstStyle/>
            <a:p>
              <a:r>
                <a:rPr lang="en-US" altLang="ja-JP" sz="4000" b="1" dirty="0"/>
                <a:t>A</a:t>
              </a:r>
              <a:endParaRPr lang="ja-JP" altLang="en-US" sz="4000" b="1" dirty="0"/>
            </a:p>
          </p:txBody>
        </p:sp>
        <p:sp>
          <p:nvSpPr>
            <p:cNvPr id="17" name="正方形/長方形 16"/>
            <p:cNvSpPr/>
            <p:nvPr/>
          </p:nvSpPr>
          <p:spPr>
            <a:xfrm>
              <a:off x="1288942" y="1434584"/>
              <a:ext cx="471604" cy="707886"/>
            </a:xfrm>
            <a:prstGeom prst="rect">
              <a:avLst/>
            </a:prstGeom>
          </p:spPr>
          <p:txBody>
            <a:bodyPr wrap="none">
              <a:spAutoFit/>
            </a:bodyPr>
            <a:lstStyle/>
            <a:p>
              <a:r>
                <a:rPr lang="en-US" altLang="ja-JP" sz="4000" b="1" dirty="0" smtClean="0"/>
                <a:t>B</a:t>
              </a:r>
              <a:endParaRPr lang="ja-JP" altLang="en-US" sz="4000" b="1" dirty="0"/>
            </a:p>
          </p:txBody>
        </p:sp>
        <p:sp>
          <p:nvSpPr>
            <p:cNvPr id="18" name="正方形/長方形 17"/>
            <p:cNvSpPr/>
            <p:nvPr/>
          </p:nvSpPr>
          <p:spPr>
            <a:xfrm>
              <a:off x="574567" y="2428994"/>
              <a:ext cx="670376" cy="400110"/>
            </a:xfrm>
            <a:prstGeom prst="rect">
              <a:avLst/>
            </a:prstGeom>
          </p:spPr>
          <p:txBody>
            <a:bodyPr wrap="none">
              <a:spAutoFit/>
            </a:bodyPr>
            <a:lstStyle/>
            <a:p>
              <a:r>
                <a:rPr lang="en-US" altLang="ja-JP" sz="2000" dirty="0" smtClean="0"/>
                <a:t>(</a:t>
              </a:r>
              <a:r>
                <a:rPr lang="en-US" altLang="ja-JP" sz="2000" i="1" dirty="0" err="1" smtClean="0"/>
                <a:t>u,v</a:t>
              </a:r>
              <a:r>
                <a:rPr lang="en-US" altLang="ja-JP" sz="2000" dirty="0" smtClean="0"/>
                <a:t>)</a:t>
              </a:r>
              <a:endParaRPr lang="ja-JP" altLang="en-US" sz="2000" dirty="0"/>
            </a:p>
          </p:txBody>
        </p:sp>
        <p:sp>
          <p:nvSpPr>
            <p:cNvPr id="19" name="正方形/長方形 18"/>
            <p:cNvSpPr/>
            <p:nvPr/>
          </p:nvSpPr>
          <p:spPr>
            <a:xfrm>
              <a:off x="399467" y="1736845"/>
              <a:ext cx="630301" cy="400110"/>
            </a:xfrm>
            <a:prstGeom prst="rect">
              <a:avLst/>
            </a:prstGeom>
          </p:spPr>
          <p:txBody>
            <a:bodyPr wrap="none">
              <a:spAutoFit/>
            </a:bodyPr>
            <a:lstStyle/>
            <a:p>
              <a:r>
                <a:rPr lang="en-US" altLang="ja-JP" sz="2000" dirty="0" smtClean="0"/>
                <a:t>(</a:t>
              </a:r>
              <a:r>
                <a:rPr lang="en-US" altLang="ja-JP" sz="2000" i="1" dirty="0" err="1" smtClean="0"/>
                <a:t>x,y</a:t>
              </a:r>
              <a:r>
                <a:rPr lang="en-US" altLang="ja-JP" sz="2000" dirty="0" smtClean="0"/>
                <a:t>)</a:t>
              </a:r>
              <a:endParaRPr lang="ja-JP" altLang="en-US" sz="2000" dirty="0"/>
            </a:p>
          </p:txBody>
        </p:sp>
        <p:cxnSp>
          <p:nvCxnSpPr>
            <p:cNvPr id="21" name="直線矢印コネクタ 20"/>
            <p:cNvCxnSpPr/>
            <p:nvPr/>
          </p:nvCxnSpPr>
          <p:spPr>
            <a:xfrm flipV="1">
              <a:off x="1975691" y="2253806"/>
              <a:ext cx="179549" cy="31132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a:off x="1119188" y="2512140"/>
              <a:ext cx="807243" cy="81041"/>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rot="1313205">
              <a:off x="890359" y="2076366"/>
              <a:ext cx="1235280" cy="114490"/>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smtClean="0">
                    <a:latin typeface="Cambria Math" panose="02040503050406030204" pitchFamily="18" charset="0"/>
                  </a:rPr>
                  <a:t>テーラー展開し二次以降の項を無視すると，以下の変形が得られる</a:t>
                </a:r>
                <a:endParaRPr lang="en-US" altLang="ja-JP" sz="2400" i="1" dirty="0" smtClean="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𝑣</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𝑥</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oMath>
                </a14:m>
                <a:r>
                  <a:rPr lang="ja-JP" altLang="en-US" sz="2400" dirty="0" smtClean="0"/>
                  <a:t>　</a:t>
                </a:r>
                <a:endParaRPr lang="en-US" altLang="ja-JP" sz="2400" dirty="0" smtClean="0"/>
              </a:p>
              <a:p>
                <a:pPr marL="0" indent="0">
                  <a:lnSpc>
                    <a:spcPct val="100000"/>
                  </a:lnSpc>
                  <a:spcBef>
                    <a:spcPts val="1200"/>
                  </a:spcBef>
                  <a:spcAft>
                    <a:spcPts val="600"/>
                  </a:spcAft>
                  <a:buNone/>
                </a:pPr>
                <a:r>
                  <a:rPr lang="ja-JP" altLang="en-US" sz="2400" dirty="0" smtClean="0"/>
                  <a:t>これを</a:t>
                </a:r>
                <a:r>
                  <a:rPr lang="en-US" altLang="ja-JP" sz="2400" dirty="0" smtClean="0"/>
                  <a:t>(1)</a:t>
                </a:r>
                <a:r>
                  <a:rPr lang="ja-JP" altLang="en-US" sz="2400" dirty="0" smtClean="0"/>
                  <a:t>に代入すると</a:t>
                </a:r>
                <a:r>
                  <a:rPr lang="en-US" altLang="ja-JP" sz="2400" dirty="0" smtClean="0"/>
                  <a:t>, </a:t>
                </a:r>
                <a:r>
                  <a:rPr lang="ja-JP" altLang="en-US" sz="2400" dirty="0" smtClean="0"/>
                  <a:t>以下の通り</a:t>
                </a:r>
                <a:r>
                  <a:rPr lang="en-US" altLang="ja-JP" sz="2400" dirty="0" smtClean="0"/>
                  <a:t>Structure Tensor Matrix</a:t>
                </a:r>
                <a:r>
                  <a:rPr lang="ja-JP" altLang="en-US" sz="2400" dirty="0" smtClean="0"/>
                  <a:t>が現れる</a:t>
                </a:r>
                <a:endParaRPr lang="en-US" altLang="ja-JP" sz="2400" dirty="0" smtClean="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𝑥</m:t>
                                </m:r>
                              </m:e>
                            </m:mr>
                            <m:mr>
                              <m:e>
                                <m:r>
                                  <a:rPr lang="en-US" altLang="ja-JP" sz="2400" b="0" i="1" smtClean="0">
                                    <a:latin typeface="Cambria Math" panose="02040503050406030204" pitchFamily="18" charset="0"/>
                                  </a:rPr>
                                  <m:t>𝑦</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rotWithShape="0">
                <a:blip r:embed="rId4"/>
                <a:stretch>
                  <a:fillRect l="-852" t="-12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7715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7" y="1070219"/>
                <a:ext cx="7435618" cy="2500884"/>
              </a:xfrm>
            </p:spPr>
            <p:txBody>
              <a:bodyPr>
                <a:normAutofit/>
              </a:bodyPr>
              <a:lstStyle/>
              <a:p>
                <a:pPr marL="0" indent="0">
                  <a:lnSpc>
                    <a:spcPct val="100000"/>
                  </a:lnSpc>
                  <a:spcBef>
                    <a:spcPts val="1200"/>
                  </a:spcBef>
                  <a:buNone/>
                </a:pPr>
                <a:r>
                  <a:rPr lang="ja-JP" altLang="en-US" sz="2000" dirty="0" smtClean="0"/>
                  <a:t>画像上で</a:t>
                </a:r>
                <a:r>
                  <a:rPr lang="en-US" altLang="ja-JP" sz="2000" dirty="0" smtClean="0"/>
                  <a:t>『</a:t>
                </a:r>
                <a:r>
                  <a:rPr lang="ja-JP" altLang="en-US" sz="2000" dirty="0" smtClean="0"/>
                  <a:t>点</a:t>
                </a:r>
                <a:r>
                  <a:rPr lang="en-US" altLang="ja-JP" sz="2000" dirty="0" smtClean="0"/>
                  <a:t>(</a:t>
                </a:r>
                <a:r>
                  <a:rPr lang="en-US" altLang="ja-JP" sz="2000" i="1" dirty="0" err="1" smtClean="0"/>
                  <a:t>u</a:t>
                </a:r>
                <a:r>
                  <a:rPr lang="en-US" altLang="ja-JP" sz="2000" dirty="0" err="1" smtClean="0"/>
                  <a:t>,</a:t>
                </a:r>
                <a:r>
                  <a:rPr lang="en-US" altLang="ja-JP" sz="2000" i="1" dirty="0" err="1" smtClean="0"/>
                  <a:t>v</a:t>
                </a:r>
                <a:r>
                  <a:rPr lang="en-US" altLang="ja-JP" sz="2000" dirty="0" smtClean="0"/>
                  <a:t>)</a:t>
                </a:r>
                <a:r>
                  <a:rPr lang="ja-JP" altLang="en-US" sz="2000" dirty="0" smtClean="0"/>
                  <a:t>を中心とする領域</a:t>
                </a:r>
                <a:r>
                  <a:rPr lang="en-US" altLang="ja-JP" sz="2000" dirty="0" smtClean="0"/>
                  <a:t>A』</a:t>
                </a:r>
                <a:r>
                  <a:rPr lang="ja-JP" altLang="en-US" sz="2000" dirty="0" smtClean="0"/>
                  <a:t>と</a:t>
                </a:r>
                <a:r>
                  <a:rPr lang="en-US" altLang="ja-JP" sz="2000" dirty="0" smtClean="0"/>
                  <a:t>『</a:t>
                </a:r>
                <a:r>
                  <a:rPr lang="ja-JP" altLang="en-US" sz="2000" dirty="0" smtClean="0"/>
                  <a:t>微少量</a:t>
                </a:r>
                <a:r>
                  <a:rPr lang="en-US" altLang="ja-JP" sz="2000" dirty="0" smtClean="0"/>
                  <a:t>(</a:t>
                </a:r>
                <a:r>
                  <a:rPr lang="en-US" altLang="ja-JP" sz="2000" i="1" dirty="0" err="1" smtClean="0"/>
                  <a:t>x</a:t>
                </a:r>
                <a:r>
                  <a:rPr lang="en-US" altLang="ja-JP" sz="2000" dirty="0" err="1" smtClean="0"/>
                  <a:t>,</a:t>
                </a:r>
                <a:r>
                  <a:rPr lang="en-US" altLang="ja-JP" sz="2000" i="1" dirty="0" err="1"/>
                  <a:t>y</a:t>
                </a:r>
                <a:r>
                  <a:rPr lang="en-US" altLang="ja-JP" sz="2000" dirty="0" smtClean="0"/>
                  <a:t>)</a:t>
                </a:r>
                <a:r>
                  <a:rPr lang="ja-JP" altLang="en-US" sz="2000" dirty="0" err="1" smtClean="0"/>
                  <a:t>だけ</a:t>
                </a:r>
                <a:r>
                  <a:rPr lang="ja-JP" altLang="en-US" sz="2000" dirty="0" smtClean="0"/>
                  <a:t>動かした領域</a:t>
                </a:r>
                <a:r>
                  <a:rPr lang="en-US" altLang="ja-JP" sz="2000" dirty="0" smtClean="0"/>
                  <a:t>B』</a:t>
                </a:r>
                <a:r>
                  <a:rPr lang="ja-JP" altLang="en-US" sz="2000" dirty="0" smtClean="0"/>
                  <a:t>の差は以下の通り</a:t>
                </a:r>
                <a:endParaRPr lang="en-US" altLang="ja-JP" sz="2000" dirty="0" smtClean="0"/>
              </a:p>
              <a:p>
                <a:pPr marL="0" indent="0">
                  <a:lnSpc>
                    <a:spcPct val="100000"/>
                  </a:lnSpc>
                  <a:spcBef>
                    <a:spcPts val="1200"/>
                  </a:spcBef>
                  <a:buNone/>
                </a:pPr>
                <a:endParaRPr lang="en-US" altLang="ja-JP" sz="10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𝐷</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1">
                          <a:latin typeface="Cambria Math" panose="02040503050406030204" pitchFamily="18" charset="0"/>
                        </a:rPr>
                        <m:t>𝐀</m:t>
                      </m:r>
                      <m:d>
                        <m:dPr>
                          <m:ctrlPr>
                            <a:rPr lang="en-US" altLang="ja-JP" sz="2000" b="1"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𝑥</m:t>
                                </m:r>
                              </m:e>
                            </m:mr>
                            <m:mr>
                              <m:e>
                                <m:r>
                                  <a:rPr lang="en-US" altLang="ja-JP" sz="2000" i="1">
                                    <a:latin typeface="Cambria Math" panose="02040503050406030204" pitchFamily="18" charset="0"/>
                                  </a:rPr>
                                  <m:t>𝑦</m:t>
                                </m:r>
                              </m:e>
                            </m:mr>
                          </m:m>
                        </m:e>
                      </m:d>
                      <m:r>
                        <a:rPr lang="en-US" altLang="ja-JP" sz="2000" b="1">
                          <a:latin typeface="Cambria Math" panose="02040503050406030204" pitchFamily="18" charset="0"/>
                        </a:rPr>
                        <m:t>,   </m:t>
                      </m:r>
                      <m:r>
                        <a:rPr lang="en-US" altLang="ja-JP" sz="2000" b="1">
                          <a:latin typeface="Cambria Math" panose="02040503050406030204" pitchFamily="18" charset="0"/>
                        </a:rPr>
                        <m:t>𝐀</m:t>
                      </m:r>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e>
                          <m:r>
                            <a:rPr lang="en-US" altLang="ja-JP" sz="2000" i="1">
                              <a:latin typeface="Cambria Math" panose="02040503050406030204" pitchFamily="18" charset="0"/>
                            </a:rPr>
                            <m:t>𝐺</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nary>
                      <m:d>
                        <m:dPr>
                          <m:ctrlPr>
                            <a:rPr lang="en-US" altLang="ja-JP" sz="2000"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e>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mr>
                            <m:mr>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mr>
                          </m:m>
                        </m:e>
                      </m:d>
                    </m:oMath>
                  </m:oMathPara>
                </a14:m>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7" y="1070219"/>
                <a:ext cx="7435618" cy="2500884"/>
              </a:xfrm>
              <a:blipFill rotWithShape="0">
                <a:blip r:embed="rId2"/>
                <a:stretch>
                  <a:fillRect l="-820" t="-1707" r="-656"/>
                </a:stretch>
              </a:blipFill>
            </p:spPr>
            <p:txBody>
              <a:bodyPr/>
              <a:lstStyle/>
              <a:p>
                <a:r>
                  <a:rPr lang="ja-JP" altLang="en-US">
                    <a:noFill/>
                  </a:rPr>
                  <a:t> </a:t>
                </a:r>
              </a:p>
            </p:txBody>
          </p:sp>
        </mc:Fallback>
      </mc:AlternateContent>
      <p:grpSp>
        <p:nvGrpSpPr>
          <p:cNvPr id="26" name="グループ化 25"/>
          <p:cNvGrpSpPr/>
          <p:nvPr/>
        </p:nvGrpSpPr>
        <p:grpSpPr>
          <a:xfrm>
            <a:off x="297866" y="333829"/>
            <a:ext cx="3443321" cy="3296896"/>
            <a:chOff x="399467" y="1145541"/>
            <a:chExt cx="3020008" cy="2891584"/>
          </a:xfrm>
        </p:grpSpPr>
        <p:grpSp>
          <p:nvGrpSpPr>
            <p:cNvPr id="15" name="グループ化 14"/>
            <p:cNvGrpSpPr/>
            <p:nvPr/>
          </p:nvGrpSpPr>
          <p:grpSpPr>
            <a:xfrm>
              <a:off x="559997" y="1145541"/>
              <a:ext cx="2859478" cy="2891584"/>
              <a:chOff x="588572" y="1355091"/>
              <a:chExt cx="2264385" cy="2289809"/>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61147" t="28862" r="33520" b="63944"/>
              <a:stretch/>
            </p:blipFill>
            <p:spPr>
              <a:xfrm>
                <a:off x="588572" y="1355091"/>
                <a:ext cx="2264385" cy="2289809"/>
              </a:xfrm>
              <a:prstGeom prst="rect">
                <a:avLst/>
              </a:prstGeom>
            </p:spPr>
          </p:pic>
          <p:grpSp>
            <p:nvGrpSpPr>
              <p:cNvPr id="7" name="グループ化 6"/>
              <p:cNvGrpSpPr/>
              <p:nvPr/>
            </p:nvGrpSpPr>
            <p:grpSpPr>
              <a:xfrm>
                <a:off x="1347788" y="2138363"/>
                <a:ext cx="704850" cy="704850"/>
                <a:chOff x="1347788" y="2138363"/>
                <a:chExt cx="704850" cy="704850"/>
              </a:xfrm>
            </p:grpSpPr>
            <p:sp>
              <p:nvSpPr>
                <p:cNvPr id="5" name="円/楕円 4"/>
                <p:cNvSpPr/>
                <p:nvPr/>
              </p:nvSpPr>
              <p:spPr>
                <a:xfrm>
                  <a:off x="1677353" y="2467928"/>
                  <a:ext cx="45720" cy="45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513675" y="1854692"/>
                <a:ext cx="704850" cy="704850"/>
                <a:chOff x="1332700" y="2121392"/>
                <a:chExt cx="704850" cy="704850"/>
              </a:xfrm>
            </p:grpSpPr>
            <p:sp>
              <p:nvSpPr>
                <p:cNvPr id="13" name="円/楕円 12"/>
                <p:cNvSpPr/>
                <p:nvPr/>
              </p:nvSpPr>
              <p:spPr>
                <a:xfrm>
                  <a:off x="1662265" y="2450957"/>
                  <a:ext cx="45720" cy="457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332700" y="2121392"/>
                  <a:ext cx="704850" cy="704850"/>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495649" cy="707886"/>
            </a:xfrm>
            <a:prstGeom prst="rect">
              <a:avLst/>
            </a:prstGeom>
          </p:spPr>
          <p:txBody>
            <a:bodyPr wrap="none">
              <a:spAutoFit/>
            </a:bodyPr>
            <a:lstStyle/>
            <a:p>
              <a:r>
                <a:rPr lang="en-US" altLang="ja-JP" sz="4000" b="1" dirty="0"/>
                <a:t>A</a:t>
              </a:r>
              <a:endParaRPr lang="ja-JP" altLang="en-US" sz="4000" b="1" dirty="0"/>
            </a:p>
          </p:txBody>
        </p:sp>
        <p:sp>
          <p:nvSpPr>
            <p:cNvPr id="17" name="正方形/長方形 16"/>
            <p:cNvSpPr/>
            <p:nvPr/>
          </p:nvSpPr>
          <p:spPr>
            <a:xfrm>
              <a:off x="1288942" y="1434584"/>
              <a:ext cx="471604" cy="707886"/>
            </a:xfrm>
            <a:prstGeom prst="rect">
              <a:avLst/>
            </a:prstGeom>
          </p:spPr>
          <p:txBody>
            <a:bodyPr wrap="none">
              <a:spAutoFit/>
            </a:bodyPr>
            <a:lstStyle/>
            <a:p>
              <a:r>
                <a:rPr lang="en-US" altLang="ja-JP" sz="4000" b="1" dirty="0" smtClean="0"/>
                <a:t>B</a:t>
              </a:r>
              <a:endParaRPr lang="ja-JP" altLang="en-US" sz="4000" b="1" dirty="0"/>
            </a:p>
          </p:txBody>
        </p:sp>
        <p:sp>
          <p:nvSpPr>
            <p:cNvPr id="18" name="正方形/長方形 17"/>
            <p:cNvSpPr/>
            <p:nvPr/>
          </p:nvSpPr>
          <p:spPr>
            <a:xfrm>
              <a:off x="574567" y="2428994"/>
              <a:ext cx="670376" cy="400110"/>
            </a:xfrm>
            <a:prstGeom prst="rect">
              <a:avLst/>
            </a:prstGeom>
          </p:spPr>
          <p:txBody>
            <a:bodyPr wrap="none">
              <a:spAutoFit/>
            </a:bodyPr>
            <a:lstStyle/>
            <a:p>
              <a:r>
                <a:rPr lang="en-US" altLang="ja-JP" sz="2000" dirty="0" smtClean="0"/>
                <a:t>(</a:t>
              </a:r>
              <a:r>
                <a:rPr lang="en-US" altLang="ja-JP" sz="2000" i="1" dirty="0" err="1" smtClean="0"/>
                <a:t>u,v</a:t>
              </a:r>
              <a:r>
                <a:rPr lang="en-US" altLang="ja-JP" sz="2000" dirty="0" smtClean="0"/>
                <a:t>)</a:t>
              </a:r>
              <a:endParaRPr lang="ja-JP" altLang="en-US" sz="2000" dirty="0"/>
            </a:p>
          </p:txBody>
        </p:sp>
        <p:sp>
          <p:nvSpPr>
            <p:cNvPr id="19" name="正方形/長方形 18"/>
            <p:cNvSpPr/>
            <p:nvPr/>
          </p:nvSpPr>
          <p:spPr>
            <a:xfrm>
              <a:off x="399467" y="1736845"/>
              <a:ext cx="630301" cy="400110"/>
            </a:xfrm>
            <a:prstGeom prst="rect">
              <a:avLst/>
            </a:prstGeom>
          </p:spPr>
          <p:txBody>
            <a:bodyPr wrap="none">
              <a:spAutoFit/>
            </a:bodyPr>
            <a:lstStyle/>
            <a:p>
              <a:r>
                <a:rPr lang="en-US" altLang="ja-JP" sz="2000" dirty="0" smtClean="0"/>
                <a:t>(</a:t>
              </a:r>
              <a:r>
                <a:rPr lang="en-US" altLang="ja-JP" sz="2000" i="1" dirty="0" err="1" smtClean="0"/>
                <a:t>x,y</a:t>
              </a:r>
              <a:r>
                <a:rPr lang="en-US" altLang="ja-JP" sz="2000" dirty="0" smtClean="0"/>
                <a:t>)</a:t>
              </a:r>
              <a:endParaRPr lang="ja-JP" altLang="en-US" sz="2000" dirty="0"/>
            </a:p>
          </p:txBody>
        </p:sp>
        <p:cxnSp>
          <p:nvCxnSpPr>
            <p:cNvPr id="21" name="直線矢印コネクタ 20"/>
            <p:cNvCxnSpPr/>
            <p:nvPr/>
          </p:nvCxnSpPr>
          <p:spPr>
            <a:xfrm flipV="1">
              <a:off x="1975691" y="2253806"/>
              <a:ext cx="179549" cy="31132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a:off x="1119188" y="2512140"/>
              <a:ext cx="807243" cy="81041"/>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rot="1313205">
              <a:off x="890359" y="2076366"/>
              <a:ext cx="1235280" cy="114490"/>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りたいのは，どの方向</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𝑥</m:t>
                                    </m:r>
                                  </m:e>
                                </m:mr>
                                <m:mr>
                                  <m:e>
                                    <m:r>
                                      <a:rPr lang="en-US" altLang="ja-JP" i="1">
                                        <a:latin typeface="Cambria Math" panose="02040503050406030204" pitchFamily="18" charset="0"/>
                                      </a:rPr>
                                      <m:t>𝑦</m:t>
                                    </m:r>
                                  </m:e>
                                </m:mr>
                              </m:m>
                            </m:e>
                          </m:d>
                        </m:num>
                        <m:den>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𝑥</m:t>
                                    </m:r>
                                  </m:e>
                                </m:mr>
                                <m:mr>
                                  <m:e>
                                    <m:r>
                                      <a:rPr lang="en-US" altLang="ja-JP" i="1">
                                        <a:latin typeface="Cambria Math" panose="02040503050406030204" pitchFamily="18" charset="0"/>
                                      </a:rPr>
                                      <m:t>𝑦</m:t>
                                    </m:r>
                                  </m:e>
                                </m:mr>
                              </m:m>
                            </m:e>
                          </m:d>
                        </m:den>
                      </m:f>
                    </m:oMath>
                  </m:oMathPara>
                </a14:m>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r>
                  <a:rPr lang="en-US" altLang="ja-JP" dirty="0" smtClean="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rotWithShape="0">
                <a:blip r:embed="rId4"/>
                <a:stretch>
                  <a:fillRect l="-626" t="-852" r="-861" b="-22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304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smtClean="0"/>
              <a:t>Contents </a:t>
            </a:r>
            <a:r>
              <a:rPr kumimoji="1" lang="ja-JP" altLang="en-US" sz="3600" dirty="0" smtClean="0"/>
              <a:t>画像内の特定パターンを発見する手法</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kumimoji="1" lang="ja-JP" altLang="en-US" dirty="0" smtClean="0"/>
              <a:t>テンプレートマッチング</a:t>
            </a:r>
            <a:endParaRPr lang="en-US" altLang="ja-JP" dirty="0" smtClean="0"/>
          </a:p>
          <a:p>
            <a:r>
              <a:rPr lang="ja-JP" altLang="en-US" dirty="0" smtClean="0"/>
              <a:t>特徴点検出</a:t>
            </a:r>
            <a:endParaRPr lang="en-US" altLang="ja-JP" dirty="0" smtClean="0"/>
          </a:p>
          <a:p>
            <a:pPr lvl="1"/>
            <a:r>
              <a:rPr lang="ja-JP" altLang="en-US" dirty="0" smtClean="0"/>
              <a:t>コーナー検出（</a:t>
            </a:r>
            <a:r>
              <a:rPr kumimoji="1" lang="en-US" altLang="ja-JP" dirty="0" smtClean="0"/>
              <a:t>Harris corner detector/</a:t>
            </a:r>
            <a:r>
              <a:rPr lang="en-US" altLang="ja-JP" dirty="0" smtClean="0"/>
              <a:t>FAST</a:t>
            </a:r>
            <a:r>
              <a:rPr lang="ja-JP" altLang="en-US" dirty="0" smtClean="0"/>
              <a:t>）</a:t>
            </a:r>
            <a:endParaRPr lang="en-US" altLang="ja-JP" dirty="0" smtClean="0"/>
          </a:p>
          <a:p>
            <a:pPr lvl="1"/>
            <a:r>
              <a:rPr lang="ja-JP" altLang="en-US" dirty="0" smtClean="0"/>
              <a:t>エッジ検出（</a:t>
            </a:r>
            <a:r>
              <a:rPr lang="en-US" altLang="ja-JP" dirty="0" smtClean="0"/>
              <a:t>Canny edge detector</a:t>
            </a:r>
            <a:r>
              <a:rPr lang="ja-JP" altLang="en-US" dirty="0" smtClean="0"/>
              <a:t>）</a:t>
            </a:r>
            <a:endParaRPr lang="en-US" altLang="ja-JP" dirty="0" smtClean="0"/>
          </a:p>
          <a:p>
            <a:pPr lvl="1"/>
            <a:r>
              <a:rPr lang="ja-JP" altLang="en-US" dirty="0" smtClean="0"/>
              <a:t>その他有名な特徴点（</a:t>
            </a:r>
            <a:r>
              <a:rPr lang="en-US" altLang="ja-JP" dirty="0" smtClean="0"/>
              <a:t>SIFT/BRIEF/ORB</a:t>
            </a:r>
            <a:r>
              <a:rPr lang="ja-JP" altLang="en-US" dirty="0" smtClean="0"/>
              <a:t>）</a:t>
            </a:r>
            <a:endParaRPr lang="en-US" altLang="ja-JP" dirty="0" smtClean="0"/>
          </a:p>
          <a:p>
            <a:r>
              <a:rPr lang="ja-JP" altLang="en-US" dirty="0" smtClean="0"/>
              <a:t>特徴点</a:t>
            </a:r>
            <a:r>
              <a:rPr lang="ja-JP" altLang="en-US" dirty="0"/>
              <a:t>の対応付け</a:t>
            </a:r>
            <a:endParaRPr lang="en-US" altLang="ja-JP" dirty="0" smtClean="0"/>
          </a:p>
          <a:p>
            <a:r>
              <a:rPr lang="en-US" altLang="ja-JP" dirty="0" smtClean="0"/>
              <a:t>Hough</a:t>
            </a:r>
            <a:r>
              <a:rPr lang="ja-JP" altLang="en-US" dirty="0" smtClean="0"/>
              <a:t>変換</a:t>
            </a:r>
            <a:endParaRPr lang="en-US" altLang="ja-JP"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9599" y="365126"/>
            <a:ext cx="9869715" cy="733270"/>
          </a:xfrm>
        </p:spPr>
        <p:txBody>
          <a:bodyPr>
            <a:normAutofit/>
          </a:bodyPr>
          <a:lstStyle/>
          <a:p>
            <a:r>
              <a:rPr lang="ja-JP" altLang="en-US" sz="4000" dirty="0" smtClean="0"/>
              <a:t>準備</a:t>
            </a:r>
            <a:r>
              <a:rPr lang="en-US" altLang="ja-JP" sz="4000" dirty="0" smtClean="0"/>
              <a:t>: </a:t>
            </a:r>
            <a:r>
              <a:rPr lang="ja-JP" altLang="en-US" sz="4000" dirty="0" smtClean="0"/>
              <a:t>ノルム</a:t>
            </a:r>
            <a:r>
              <a:rPr lang="en-US" altLang="ja-JP" sz="4000" dirty="0" smtClean="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09599" y="1343723"/>
                <a:ext cx="10174515" cy="1820392"/>
              </a:xfrm>
            </p:spPr>
            <p:txBody>
              <a:bodyPr/>
              <a:lstStyle/>
              <a:p>
                <a:pPr marL="0" indent="0">
                  <a:lnSpc>
                    <a:spcPct val="100000"/>
                  </a:lnSpc>
                  <a:buNone/>
                </a:pPr>
                <a:r>
                  <a:rPr lang="en-US" altLang="ja-JP" i="1" dirty="0" smtClean="0"/>
                  <a:t>d</a:t>
                </a:r>
                <a:r>
                  <a:rPr kumimoji="1" lang="ja-JP" altLang="en-US" dirty="0" smtClean="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smtClean="0"/>
                  <a:t>の</a:t>
                </a:r>
                <a:r>
                  <a:rPr kumimoji="1" lang="en-US" altLang="ja-JP" dirty="0" smtClean="0"/>
                  <a:t> </a:t>
                </a:r>
                <a:r>
                  <a:rPr kumimoji="1" lang="en-US" altLang="ja-JP" i="1" dirty="0" smtClean="0"/>
                  <a:t>p</a:t>
                </a:r>
                <a:r>
                  <a:rPr kumimoji="1" lang="en-US" altLang="ja-JP" dirty="0" smtClean="0"/>
                  <a:t> -</a:t>
                </a:r>
                <a:r>
                  <a:rPr kumimoji="1" lang="ja-JP" altLang="en-US" dirty="0" smtClean="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09599" y="1343723"/>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smtClean="0"/>
              <a:t>例 </a:t>
            </a:r>
            <a:r>
              <a:rPr lang="en-US" altLang="ja-JP" i="1" dirty="0" smtClean="0"/>
              <a:t>d=2</a:t>
            </a:r>
            <a:r>
              <a:rPr lang="ja-JP" altLang="en-US" i="1" dirty="0" smtClean="0"/>
              <a:t>のとき</a:t>
            </a:r>
            <a:endParaRPr lang="ja-JP" altLang="en-US" i="1" dirty="0"/>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smtClean="0"/>
                  <a:t>p=2</a:t>
                </a:r>
                <a:r>
                  <a:rPr lang="ja-JP" altLang="en-US" sz="1800" i="1" dirty="0" smtClean="0"/>
                  <a:t>なら</a:t>
                </a:r>
                <a:r>
                  <a:rPr lang="en-US" altLang="ja-JP" sz="1800" i="1" dirty="0" smtClean="0"/>
                  <a:t>…</a:t>
                </a:r>
              </a:p>
              <a:p>
                <a:pPr marL="0" indent="0">
                  <a:lnSpc>
                    <a:spcPct val="100000"/>
                  </a:lnSpc>
                  <a:spcBef>
                    <a:spcPts val="0"/>
                  </a:spcBef>
                  <a:buNone/>
                </a:pPr>
                <a:r>
                  <a:rPr lang="en-US" altLang="ja-JP" sz="1800" b="1" dirty="0" smtClean="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smtClean="0"/>
              </a:p>
              <a:p>
                <a:pPr marL="0" indent="0">
                  <a:lnSpc>
                    <a:spcPct val="100000"/>
                  </a:lnSpc>
                  <a:spcBef>
                    <a:spcPts val="0"/>
                  </a:spcBef>
                  <a:buNone/>
                </a:pPr>
                <a:r>
                  <a:rPr lang="ja-JP" altLang="en-US" sz="1800" dirty="0" smtClean="0"/>
                  <a:t>これはよく知っているユークリッド空間の距離 </a:t>
                </a:r>
                <a:endParaRPr lang="ja-JP" altLang="en-US" sz="1800" dirty="0"/>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smtClean="0"/>
                  <a:t>p=1</a:t>
                </a:r>
                <a:r>
                  <a:rPr lang="ja-JP" altLang="en-US" sz="1800" i="1" dirty="0" smtClean="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smtClean="0"/>
                  <a:t>点</a:t>
                </a:r>
                <a14:m>
                  <m:oMath xmlns:m="http://schemas.openxmlformats.org/officeDocument/2006/math">
                    <m:r>
                      <a:rPr lang="en-US" altLang="ja-JP" sz="1800" b="1">
                        <a:latin typeface="Cambria Math" panose="02040503050406030204" pitchFamily="18" charset="0"/>
                      </a:rPr>
                      <m:t>𝐱</m:t>
                    </m:r>
                  </m:oMath>
                </a14:m>
                <a:r>
                  <a:rPr lang="ja-JP" altLang="en-US" sz="1800" dirty="0" smtClean="0"/>
                  <a:t>から点</a:t>
                </a:r>
                <a14:m>
                  <m:oMath xmlns:m="http://schemas.openxmlformats.org/officeDocument/2006/math">
                    <m:r>
                      <a:rPr lang="en-US" altLang="ja-JP" sz="1800" b="1">
                        <a:latin typeface="Cambria Math" panose="02040503050406030204" pitchFamily="18" charset="0"/>
                      </a:rPr>
                      <m:t>𝐲</m:t>
                    </m:r>
                  </m:oMath>
                </a14:m>
                <a:r>
                  <a:rPr lang="ja-JP" altLang="en-US" sz="1800" dirty="0" smtClean="0"/>
                  <a:t>へ，軸に沿った方向のみで移動した際の距離</a:t>
                </a:r>
                <a:endParaRPr lang="en-US" altLang="ja-JP" sz="1800" dirty="0" smtClean="0"/>
              </a:p>
              <a:p>
                <a:pPr marL="0" indent="0">
                  <a:lnSpc>
                    <a:spcPct val="100000"/>
                  </a:lnSpc>
                  <a:spcBef>
                    <a:spcPts val="0"/>
                  </a:spcBef>
                  <a:buNone/>
                </a:pPr>
                <a:r>
                  <a:rPr lang="ja-JP" altLang="en-US" sz="1800" i="1" dirty="0"/>
                  <a:t>市街地</a:t>
                </a:r>
                <a:r>
                  <a:rPr lang="ja-JP" altLang="en-US" sz="1800" i="1" dirty="0" smtClean="0"/>
                  <a:t>における移動距離になぞらえて</a:t>
                </a:r>
                <a:r>
                  <a:rPr lang="ja-JP" altLang="en-US" sz="1800" b="1" i="1" dirty="0" smtClean="0"/>
                  <a:t>市街地距離</a:t>
                </a:r>
                <a:r>
                  <a:rPr lang="ja-JP" altLang="en-US" sz="1800" i="1" dirty="0" smtClean="0"/>
                  <a:t>や</a:t>
                </a:r>
                <a:r>
                  <a:rPr lang="ja-JP" altLang="en-US" sz="1800" b="1" i="1" dirty="0" smtClean="0"/>
                  <a:t>マンハッタンノルム</a:t>
                </a:r>
                <a:r>
                  <a:rPr lang="ja-JP" altLang="en-US" sz="1800" i="1" dirty="0" smtClean="0"/>
                  <a:t>と呼ばれる</a:t>
                </a:r>
                <a:endParaRPr lang="en-US" altLang="ja-JP" sz="1800" i="1" dirty="0" smtClean="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92406"/>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235709"/>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2738119"/>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smtClean="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smtClean="0"/>
              <a:t>入力画像を</a:t>
            </a:r>
            <a:r>
              <a:rPr lang="ja-JP" altLang="en-US" sz="2400" b="1" dirty="0" smtClean="0"/>
              <a:t>ラスタスキャン</a:t>
            </a:r>
            <a:r>
              <a:rPr lang="ja-JP" altLang="en-US" sz="2400" dirty="0" smtClean="0"/>
              <a:t>し，入力画像と</a:t>
            </a:r>
            <a:r>
              <a:rPr lang="ja-JP" altLang="en-US" sz="2400" b="1" dirty="0" smtClean="0"/>
              <a:t>テンプレート</a:t>
            </a:r>
            <a:r>
              <a:rPr lang="ja-JP" altLang="en-US" sz="2400" dirty="0" smtClean="0"/>
              <a:t>の</a:t>
            </a:r>
            <a:r>
              <a:rPr lang="ja-JP" altLang="en-US" sz="2400" b="1" dirty="0" smtClean="0"/>
              <a:t>類似度</a:t>
            </a:r>
            <a:r>
              <a:rPr lang="ja-JP" altLang="en-US" sz="2400" dirty="0" smtClean="0"/>
              <a:t>を比較</a:t>
            </a:r>
            <a:endParaRPr lang="en-US" altLang="ja-JP" sz="2400" dirty="0" smtClean="0"/>
          </a:p>
          <a:p>
            <a:r>
              <a:rPr kumimoji="1" lang="ja-JP" altLang="en-US" sz="2400" dirty="0" smtClean="0"/>
              <a:t>類似度が閾値より高い部分を出力する</a:t>
            </a:r>
            <a:endParaRPr kumimoji="1" lang="en-US" altLang="ja-JP" sz="2400" dirty="0" smtClean="0"/>
          </a:p>
          <a:p>
            <a:pPr marL="0" indent="0">
              <a:buNone/>
            </a:pPr>
            <a:r>
              <a:rPr lang="en-US" altLang="ja-JP" sz="2400" dirty="0" smtClean="0"/>
              <a:t>※</a:t>
            </a:r>
            <a:r>
              <a:rPr lang="ja-JP" altLang="en-US" sz="2400" b="1" dirty="0" smtClean="0">
                <a:solidFill>
                  <a:srgbClr val="FF0000"/>
                </a:solidFill>
              </a:rPr>
              <a:t>テンプレート </a:t>
            </a:r>
            <a:r>
              <a:rPr lang="en-US" altLang="ja-JP" sz="2400" dirty="0" smtClean="0"/>
              <a:t>: </a:t>
            </a:r>
            <a:r>
              <a:rPr lang="ja-JP" altLang="en-US" sz="2400" dirty="0" smtClean="0"/>
              <a:t>検索対象を表す標準画像</a:t>
            </a:r>
            <a:endParaRPr kumimoji="1" lang="en-US" altLang="ja-JP" sz="2400" dirty="0" smtClean="0"/>
          </a:p>
          <a:p>
            <a:pPr marL="0" indent="0">
              <a:buNone/>
            </a:pPr>
            <a:r>
              <a:rPr lang="en-US" altLang="ja-JP" sz="2400" dirty="0" smtClean="0"/>
              <a:t>※</a:t>
            </a:r>
            <a:r>
              <a:rPr lang="ja-JP" altLang="en-US" sz="2400" b="1" dirty="0" smtClean="0">
                <a:solidFill>
                  <a:srgbClr val="FF0000"/>
                </a:solidFill>
              </a:rPr>
              <a:t>ラスタスキャン</a:t>
            </a:r>
            <a:r>
              <a:rPr lang="ja-JP" altLang="en-US" sz="2400" dirty="0" smtClean="0"/>
              <a:t> </a:t>
            </a:r>
            <a:r>
              <a:rPr lang="en-US" altLang="ja-JP" sz="2400" dirty="0" smtClean="0"/>
              <a:t>: </a:t>
            </a:r>
            <a:r>
              <a:rPr lang="ja-JP" altLang="en-US" sz="2400" dirty="0" smtClean="0"/>
              <a:t>画像を左から右に，上から下に，</a:t>
            </a:r>
            <a:r>
              <a:rPr lang="ja-JP" altLang="en-US" sz="2400" dirty="0"/>
              <a:t>一画素ずつ走査</a:t>
            </a:r>
            <a:r>
              <a:rPr lang="ja-JP" altLang="en-US" sz="2400" dirty="0" smtClean="0"/>
              <a:t>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spTree>
    <p:extLst>
      <p:ext uri="{BB962C8B-B14F-4D97-AF65-F5344CB8AC3E}">
        <p14:creationId xmlns:p14="http://schemas.microsoft.com/office/powerpoint/2010/main" val="53842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smtClean="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smtClean="0"/>
                  <a:t>相違度</a:t>
                </a:r>
                <a:r>
                  <a:rPr lang="en-US" altLang="ja-JP" dirty="0" smtClean="0"/>
                  <a:t>: </a:t>
                </a:r>
                <a:r>
                  <a:rPr lang="en-US" altLang="ja-JP" b="1" dirty="0" smtClean="0"/>
                  <a:t>S</a:t>
                </a:r>
                <a:r>
                  <a:rPr lang="en-US" altLang="ja-JP" dirty="0" smtClean="0"/>
                  <a:t>um of </a:t>
                </a:r>
                <a:r>
                  <a:rPr lang="en-US" altLang="ja-JP" b="1" dirty="0" smtClean="0"/>
                  <a:t>S</a:t>
                </a:r>
                <a:r>
                  <a:rPr lang="en-US" altLang="ja-JP" dirty="0" smtClean="0"/>
                  <a:t>quare </a:t>
                </a:r>
                <a:r>
                  <a:rPr lang="en-US" altLang="ja-JP" b="1" dirty="0"/>
                  <a:t>D</a:t>
                </a:r>
                <a:r>
                  <a:rPr lang="en-US" altLang="ja-JP" dirty="0" smtClean="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100" dirty="0"/>
              </a:p>
              <a:p>
                <a:r>
                  <a:rPr lang="ja-JP" altLang="en-US" dirty="0" smtClean="0"/>
                  <a:t>相違度</a:t>
                </a:r>
                <a:r>
                  <a:rPr lang="en-US" altLang="ja-JP" dirty="0"/>
                  <a:t>: </a:t>
                </a:r>
                <a:r>
                  <a:rPr lang="en-US" altLang="ja-JP" b="1" dirty="0" smtClean="0"/>
                  <a:t>S</a:t>
                </a:r>
                <a:r>
                  <a:rPr lang="en-US" altLang="ja-JP" dirty="0" smtClean="0"/>
                  <a:t>um </a:t>
                </a:r>
                <a:r>
                  <a:rPr lang="en-US" altLang="ja-JP" dirty="0"/>
                  <a:t>of </a:t>
                </a:r>
                <a:r>
                  <a:rPr lang="en-US" altLang="ja-JP" b="1" dirty="0" smtClean="0"/>
                  <a:t>A</a:t>
                </a:r>
                <a:r>
                  <a:rPr lang="en-US" altLang="ja-JP" dirty="0" smtClean="0"/>
                  <a:t>bsolute </a:t>
                </a:r>
                <a:r>
                  <a:rPr lang="en-US" altLang="ja-JP" b="1" dirty="0" smtClean="0"/>
                  <a:t>D</a:t>
                </a:r>
                <a:r>
                  <a:rPr lang="en-US" altLang="ja-JP" dirty="0" smtClean="0"/>
                  <a:t>istance</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900" dirty="0"/>
              </a:p>
              <a:p>
                <a:r>
                  <a:rPr lang="ja-JP" altLang="en-US" dirty="0" smtClean="0"/>
                  <a:t>類似度</a:t>
                </a:r>
                <a:r>
                  <a:rPr lang="en-US" altLang="ja-JP" dirty="0" smtClean="0"/>
                  <a:t>: </a:t>
                </a:r>
                <a:r>
                  <a:rPr lang="en-US" altLang="ja-JP" sz="2400" b="1" dirty="0" smtClean="0"/>
                  <a:t>N</a:t>
                </a:r>
                <a:r>
                  <a:rPr lang="en-US" altLang="ja-JP" sz="2400" dirty="0" smtClean="0"/>
                  <a:t>ormalized </a:t>
                </a:r>
                <a:r>
                  <a:rPr lang="en-US" altLang="ja-JP" sz="2400" b="1" dirty="0" smtClean="0"/>
                  <a:t>C</a:t>
                </a:r>
                <a:r>
                  <a:rPr lang="en-US" altLang="ja-JP" sz="2400" dirty="0" smtClean="0"/>
                  <a:t>ross </a:t>
                </a:r>
                <a:r>
                  <a:rPr lang="en-US" altLang="ja-JP" sz="2400" b="1" dirty="0" smtClean="0"/>
                  <a:t>C</a:t>
                </a:r>
                <a:r>
                  <a:rPr lang="en-US" altLang="ja-JP" sz="2400" dirty="0" smtClean="0"/>
                  <a:t>orrelation(</a:t>
                </a:r>
                <a:r>
                  <a:rPr lang="ja-JP" altLang="en-US" sz="2400" dirty="0" smtClean="0"/>
                  <a:t>正規化</a:t>
                </a:r>
                <a:r>
                  <a:rPr lang="ja-JP" altLang="en-US" sz="2400" dirty="0"/>
                  <a:t>相互</a:t>
                </a:r>
                <a:r>
                  <a:rPr lang="ja-JP" altLang="en-US" sz="2400" dirty="0" smtClean="0"/>
                  <a:t>相関</a:t>
                </a:r>
                <a:r>
                  <a:rPr lang="en-US" altLang="ja-JP" sz="2400" dirty="0" smtClean="0"/>
                  <a:t>)</a:t>
                </a:r>
                <a:r>
                  <a:rPr lang="ja-JP" altLang="en-US" dirty="0" smtClean="0"/>
                  <a:t> </a:t>
                </a:r>
                <a:endParaRPr lang="en-US" altLang="ja-JP"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6176</TotalTime>
  <Words>1756</Words>
  <Application>Microsoft Office PowerPoint</Application>
  <PresentationFormat>ワイド画面</PresentationFormat>
  <Paragraphs>450</Paragraphs>
  <Slides>34</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ＭＳ Ｐゴシック</vt:lpstr>
      <vt:lpstr>メイリオ</vt:lpstr>
      <vt:lpstr>Arial</vt:lpstr>
      <vt:lpstr>Calibri</vt:lpstr>
      <vt:lpstr>Cambria Math</vt:lpstr>
      <vt:lpstr>Times New Roman</vt:lpstr>
      <vt:lpstr>Wingdings</vt:lpstr>
      <vt:lpstr>Office テーマ</vt:lpstr>
      <vt:lpstr>デジタルメディア処理2</vt:lpstr>
      <vt:lpstr>デジタルメディア処理２、2017（前期）</vt:lpstr>
      <vt:lpstr>特徴検出 と パターン認識</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類似度・相違度の意味的理解</vt:lpstr>
      <vt:lpstr>サブピクセル精度のテンプレートマッチング</vt:lpstr>
      <vt:lpstr>サブピクセル精度のテンプレートマッチング</vt:lpstr>
      <vt:lpstr>テンプレートマッチングの高速化</vt:lpstr>
      <vt:lpstr>復習: Steepest descent - 最急降下法</vt:lpstr>
      <vt:lpstr>Chamfer Matching</vt:lpstr>
      <vt:lpstr>Chamfer Matching</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Structure tensor matrix (3/3)</vt:lpstr>
      <vt:lpstr>Harrisのコーナー検出アルゴリズム</vt:lpstr>
      <vt:lpstr>Harrisのコーナー検出アルゴリズム</vt:lpstr>
      <vt:lpstr>Harrisのコーナー検出アルゴリズム（実装例）</vt:lpstr>
      <vt:lpstr>Cannyの輪郭線検出アルゴリズム(1/2)</vt:lpstr>
      <vt:lpstr>Cannyの輪郭線検出アルゴリズム(2/2)</vt:lpstr>
      <vt:lpstr>Cannyの輪郭線検出アルゴリズム（実装例）</vt:lpstr>
      <vt:lpstr>まとめ : コーナー・輪郭検出</vt:lpstr>
      <vt:lpstr>補足資料</vt:lpstr>
      <vt:lpstr>Structure Tensor Matrix（導出）</vt:lpstr>
      <vt:lpstr>Structure Tensor Matrix（導出）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206</cp:revision>
  <dcterms:created xsi:type="dcterms:W3CDTF">2017-01-19T02:23:36Z</dcterms:created>
  <dcterms:modified xsi:type="dcterms:W3CDTF">2017-05-11T12:46:17Z</dcterms:modified>
</cp:coreProperties>
</file>