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9" r:id="rId2"/>
    <p:sldId id="393" r:id="rId3"/>
    <p:sldId id="391" r:id="rId4"/>
    <p:sldId id="416" r:id="rId5"/>
    <p:sldId id="417" r:id="rId6"/>
    <p:sldId id="418" r:id="rId7"/>
    <p:sldId id="419" r:id="rId8"/>
    <p:sldId id="421" r:id="rId9"/>
    <p:sldId id="420" r:id="rId10"/>
    <p:sldId id="424" r:id="rId11"/>
    <p:sldId id="445" r:id="rId12"/>
    <p:sldId id="425" r:id="rId13"/>
    <p:sldId id="400" r:id="rId14"/>
    <p:sldId id="395" r:id="rId15"/>
    <p:sldId id="426" r:id="rId16"/>
    <p:sldId id="428" r:id="rId17"/>
    <p:sldId id="430" r:id="rId18"/>
    <p:sldId id="446" r:id="rId19"/>
    <p:sldId id="431" r:id="rId20"/>
    <p:sldId id="432" r:id="rId21"/>
    <p:sldId id="433" r:id="rId22"/>
    <p:sldId id="443" r:id="rId23"/>
    <p:sldId id="434" r:id="rId24"/>
    <p:sldId id="435" r:id="rId25"/>
    <p:sldId id="436" r:id="rId26"/>
    <p:sldId id="447" r:id="rId27"/>
    <p:sldId id="439" r:id="rId28"/>
    <p:sldId id="401" r:id="rId29"/>
    <p:sldId id="448" r:id="rId30"/>
    <p:sldId id="423" r:id="rId31"/>
    <p:sldId id="440" r:id="rId32"/>
    <p:sldId id="442" r:id="rId33"/>
    <p:sldId id="441" r:id="rId34"/>
    <p:sldId id="397" r:id="rId35"/>
    <p:sldId id="405" r:id="rId36"/>
    <p:sldId id="406" r:id="rId37"/>
    <p:sldId id="407" r:id="rId38"/>
    <p:sldId id="408" r:id="rId39"/>
    <p:sldId id="411" r:id="rId40"/>
    <p:sldId id="409" r:id="rId41"/>
    <p:sldId id="412" r:id="rId42"/>
    <p:sldId id="413" r:id="rId43"/>
    <p:sldId id="415" r:id="rId44"/>
    <p:sldId id="414" r:id="rId4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9" autoAdjust="0"/>
    <p:restoredTop sz="67300" autoAdjust="0"/>
  </p:normalViewPr>
  <p:slideViewPr>
    <p:cSldViewPr snapToGrid="0">
      <p:cViewPr varScale="1">
        <p:scale>
          <a:sx n="77" d="100"/>
          <a:sy n="77" d="100"/>
        </p:scale>
        <p:origin x="1134" y="8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2020/12/25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79531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413526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315777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r>
                  <a:rPr lang="en-US" altLang="ja-JP" sz="1200" dirty="0" smtClean="0"/>
                  <a:t>(DCTII</a:t>
                </a:r>
                <a:r>
                  <a:rPr lang="ja-JP" altLang="en-US" sz="1200" dirty="0" smtClean="0"/>
                  <a:t>と</a:t>
                </a:r>
                <a:r>
                  <a:rPr lang="en-US" altLang="ja-JP" sz="1200" dirty="0" smtClean="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 </a:t>
                </a:r>
                <a:endParaRPr lang="en-US" altLang="ja-JP" sz="120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smtClean="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smtClean="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この定義だと</a:t>
                </a:r>
                <a:r>
                  <a:rPr lang="en-US" altLang="ja-JP" sz="1200" dirty="0" smtClean="0">
                    <a:latin typeface="メイリオ" panose="020B0604030504040204" pitchFamily="50" charset="-128"/>
                    <a:ea typeface="メイリオ" panose="020B0604030504040204" pitchFamily="50" charset="-128"/>
                  </a:rPr>
                  <a:t>F = C f , C^-1 = C^T </a:t>
                </a:r>
                <a:r>
                  <a:rPr lang="ja-JP" altLang="en-US" sz="1200" dirty="0" smtClean="0">
                    <a:latin typeface="メイリオ" panose="020B0604030504040204" pitchFamily="50" charset="-128"/>
                    <a:ea typeface="メイリオ" panose="020B0604030504040204" pitchFamily="50" charset="-128"/>
                  </a:rPr>
                  <a:t>になる</a:t>
                </a: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35</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36</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圧縮後の画像はよく見るとアーティファクトが乗ってる</a:t>
            </a:r>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38</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40</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a:t>
            </a:r>
            <a:r>
              <a:rPr kumimoji="1" lang="en-US" altLang="ja-JP" dirty="0" smtClean="0"/>
              <a:t>) DC</a:t>
            </a:r>
            <a:r>
              <a:rPr kumimoji="1" lang="ja-JP" altLang="en-US" dirty="0" smtClean="0"/>
              <a:t>成分について</a:t>
            </a:r>
            <a:endParaRPr kumimoji="1" lang="en-US" altLang="ja-JP" dirty="0" smtClean="0"/>
          </a:p>
          <a:p>
            <a:r>
              <a:rPr kumimoji="1" lang="en-US" altLang="ja-JP" dirty="0" smtClean="0"/>
              <a:t>http://d.hatena.ne.jp/kuriken12/20100115/1263566612</a:t>
            </a:r>
          </a:p>
          <a:p>
            <a:endParaRPr kumimoji="1" lang="en-US" altLang="ja-JP" dirty="0" smtClean="0"/>
          </a:p>
          <a:p>
            <a:r>
              <a:rPr kumimoji="1" lang="ja-JP" altLang="en-US" dirty="0" smtClean="0"/>
              <a:t>参考</a:t>
            </a:r>
            <a:r>
              <a:rPr kumimoji="1" lang="en-US" altLang="ja-JP" dirty="0" smtClean="0"/>
              <a:t>) DC/AC</a:t>
            </a:r>
            <a:r>
              <a:rPr kumimoji="1" lang="ja-JP" altLang="en-US" dirty="0" smtClean="0"/>
              <a:t>成分について</a:t>
            </a:r>
            <a:r>
              <a:rPr kumimoji="1" lang="en-US" altLang="ja-JP" dirty="0" smtClean="0"/>
              <a:t/>
            </a:r>
            <a:br>
              <a:rPr kumimoji="1" lang="en-US" altLang="ja-JP" dirty="0" smtClean="0"/>
            </a:br>
            <a:r>
              <a:rPr kumimoji="1" lang="en-US" altLang="ja-JP" dirty="0" smtClean="0"/>
              <a:t>http://fussy.web.fc2.com/algo/compress7_jpeg2.htm</a:t>
            </a:r>
          </a:p>
          <a:p>
            <a:endParaRPr kumimoji="1" lang="en-US" altLang="ja-JP" dirty="0" smtClean="0"/>
          </a:p>
          <a:p>
            <a:r>
              <a:rPr kumimoji="1" lang="ja-JP" altLang="en-US" dirty="0" smtClean="0"/>
              <a:t>実装するのが目的ではないので詳細は省く。</a:t>
            </a:r>
            <a:endParaRPr kumimoji="1" lang="en-US" altLang="ja-JP" dirty="0" smtClean="0"/>
          </a:p>
          <a:p>
            <a:endParaRPr kumimoji="1" lang="en-US" altLang="ja-JP" dirty="0" smtClean="0"/>
          </a:p>
          <a:p>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42</a:t>
            </a:fld>
            <a:endParaRPr kumimoji="1" lang="ja-JP" altLang="en-US"/>
          </a:p>
        </p:txBody>
      </p:sp>
    </p:spTree>
    <p:extLst>
      <p:ext uri="{BB962C8B-B14F-4D97-AF65-F5344CB8AC3E}">
        <p14:creationId xmlns:p14="http://schemas.microsoft.com/office/powerpoint/2010/main" val="15063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dirty="0" smtClean="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44</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a:t>
            </a:r>
            <a:r>
              <a:rPr lang="ja-JP" altLang="en-US" dirty="0" smtClean="0"/>
              <a:t>と</a:t>
            </a:r>
            <a:r>
              <a:rPr lang="en-US" altLang="ja-JP" dirty="0" smtClean="0"/>
              <a:t>B</a:t>
            </a:r>
            <a:r>
              <a:rPr lang="ja-JP" altLang="en-US" dirty="0" smtClean="0"/>
              <a:t>が</a:t>
            </a:r>
            <a:r>
              <a:rPr lang="ja-JP" altLang="en-US" dirty="0" smtClean="0">
                <a:hlinkClick r:id="rId3" tooltip="独立 (確率論)"/>
              </a:rPr>
              <a:t>独立</a:t>
            </a:r>
            <a:r>
              <a:rPr lang="ja-JP" altLang="en-US" dirty="0" smtClean="0"/>
              <a:t>な事象の場合、「</a:t>
            </a:r>
            <a:r>
              <a:rPr lang="en-US" altLang="ja-JP" dirty="0" smtClean="0"/>
              <a:t>A</a:t>
            </a:r>
            <a:r>
              <a:rPr lang="ja-JP" altLang="en-US" dirty="0" smtClean="0"/>
              <a:t>も</a:t>
            </a:r>
            <a:r>
              <a:rPr lang="en-US" altLang="ja-JP" dirty="0" smtClean="0"/>
              <a:t>B</a:t>
            </a:r>
            <a:r>
              <a:rPr lang="ja-JP" altLang="en-US" dirty="0" smtClean="0"/>
              <a:t>も起こる」という事象の情報量は、</a:t>
            </a:r>
            <a:r>
              <a:rPr lang="en-US" altLang="ja-JP" dirty="0" smtClean="0"/>
              <a:t>A</a:t>
            </a:r>
            <a:r>
              <a:rPr lang="ja-JP" altLang="en-US" dirty="0" smtClean="0"/>
              <a:t>の情報量と</a:t>
            </a:r>
            <a:r>
              <a:rPr lang="en-US" altLang="ja-JP" dirty="0" smtClean="0"/>
              <a:t>B</a:t>
            </a:r>
            <a:r>
              <a:rPr lang="ja-JP" altLang="en-US" dirty="0" smtClean="0"/>
              <a:t>の情報量の和である。 </a:t>
            </a:r>
            <a:r>
              <a:rPr lang="en-US" altLang="ja-JP" dirty="0" smtClean="0"/>
              <a:t>[from </a:t>
            </a:r>
            <a:r>
              <a:rPr lang="en-US" altLang="ja-JP" dirty="0" err="1" smtClean="0"/>
              <a:t>wikipedia</a:t>
            </a:r>
            <a:r>
              <a:rPr lang="en-US" altLang="ja-JP" dirty="0" smtClean="0"/>
              <a:t>]</a:t>
            </a:r>
            <a:endParaRPr kumimoji="1" lang="en-US" altLang="ja-JP" dirty="0" smtClean="0"/>
          </a:p>
          <a:p>
            <a:r>
              <a:rPr kumimoji="1" lang="ja-JP" altLang="en-US" dirty="0" smtClean="0"/>
              <a:t>これは</a:t>
            </a:r>
            <a:r>
              <a:rPr kumimoji="1" lang="en-US" altLang="ja-JP" dirty="0" smtClean="0"/>
              <a:t>P(A</a:t>
            </a:r>
            <a:r>
              <a:rPr kumimoji="1" lang="ja-JP" altLang="en-US" dirty="0" smtClean="0"/>
              <a:t>∩</a:t>
            </a:r>
            <a:r>
              <a:rPr kumimoji="1" lang="en-US" altLang="ja-JP" dirty="0" smtClean="0"/>
              <a:t>B)=P(A)P(B)</a:t>
            </a:r>
            <a:r>
              <a:rPr kumimoji="1" lang="ja-JP" altLang="en-US" dirty="0" smtClean="0"/>
              <a:t>より証明可能</a:t>
            </a:r>
            <a:endParaRPr kumimoji="1" lang="en-US" altLang="ja-JP" dirty="0" smtClean="0"/>
          </a:p>
          <a:p>
            <a:endParaRPr kumimoji="1" lang="en-US" altLang="ja-JP" dirty="0" smtClean="0"/>
          </a:p>
          <a:p>
            <a:r>
              <a:rPr kumimoji="1" lang="en-US" altLang="ja-JP" dirty="0" smtClean="0"/>
              <a:t>13 / 52</a:t>
            </a:r>
          </a:p>
          <a:p>
            <a:r>
              <a:rPr kumimoji="1" lang="en-US" altLang="ja-JP" dirty="0" smtClean="0"/>
              <a:t>26 / 52</a:t>
            </a:r>
          </a:p>
          <a:p>
            <a:r>
              <a:rPr kumimoji="1" lang="en-US" altLang="ja-JP" dirty="0" smtClean="0"/>
              <a:t>12 / 52</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 : -log(13 / 52)=2.0</a:t>
            </a:r>
          </a:p>
          <a:p>
            <a:r>
              <a:rPr kumimoji="1" lang="en-US" altLang="ja-JP" dirty="0" smtClean="0"/>
              <a:t>B : -log(24 / 52)=</a:t>
            </a:r>
            <a:r>
              <a:rPr kumimoji="1" lang="en-US" altLang="ja-JP" sz="1200" b="0" i="0" kern="1200" dirty="0" smtClean="0">
                <a:solidFill>
                  <a:schemeClr val="tx1"/>
                </a:solidFill>
                <a:effectLst/>
                <a:latin typeface="+mn-lt"/>
                <a:ea typeface="+mn-ea"/>
                <a:cs typeface="+mn-cs"/>
              </a:rPr>
              <a:t>1.1154</a:t>
            </a:r>
            <a:endParaRPr kumimoji="1" lang="en-US" altLang="ja-JP" dirty="0" smtClean="0"/>
          </a:p>
          <a:p>
            <a:r>
              <a:rPr kumimoji="1" lang="en-US" altLang="ja-JP" dirty="0" smtClean="0"/>
              <a:t>C : -log(12 / 52)=2.1154</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前スライドが良く見かける説明だけど正直よくわからんという人も多そう</a:t>
            </a:r>
            <a:endParaRPr kumimoji="1" lang="en-US" altLang="ja-JP" dirty="0" smtClean="0"/>
          </a:p>
          <a:p>
            <a:r>
              <a:rPr kumimoji="1" lang="ja-JP" altLang="en-US" dirty="0" smtClean="0"/>
              <a:t>（学生時代の井尻は計算方法はわかったけど，その意味については納得できなかった）</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12</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このゲーム中にこっそり教えてくれるという設定はとても分かりやすい</a:t>
            </a:r>
            <a:endParaRPr kumimoji="1" lang="en-US" altLang="ja-JP" dirty="0" smtClean="0"/>
          </a:p>
          <a:p>
            <a:r>
              <a:rPr kumimoji="1" lang="ja-JP" altLang="en-US" dirty="0" smtClean="0"/>
              <a:t>参考</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311.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logics-of-blue.com/information-theory-bas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310.png"/><Relationship Id="rId4" Type="http://schemas.openxmlformats.org/officeDocument/2006/relationships/image" Target="../media/image210.png"/></Relationships>
</file>

<file path=ppt/slides/_rels/slide36.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6.png"/><Relationship Id="rId7" Type="http://schemas.openxmlformats.org/officeDocument/2006/relationships/image" Target="../media/image9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7.png"/><Relationship Id="rId9" Type="http://schemas.openxmlformats.org/officeDocument/2006/relationships/image" Target="../media/image114.png"/></Relationships>
</file>

<file path=ppt/slides/_rels/slide37.xml.rels><?xml version="1.0" encoding="UTF-8" standalone="yes"?>
<Relationships xmlns="http://schemas.openxmlformats.org/package/2006/relationships"><Relationship Id="rId26" Type="http://schemas.openxmlformats.org/officeDocument/2006/relationships/image" Target="../media/image42.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png"/><Relationship Id="rId7" Type="http://schemas.openxmlformats.org/officeDocument/2006/relationships/image" Target="../media/image23.png"/><Relationship Id="rId2" Type="http://schemas.openxmlformats.org/officeDocument/2006/relationships/image" Target="../media/image130.png"/><Relationship Id="rId16" Type="http://schemas.openxmlformats.org/officeDocument/2006/relationships/image" Target="../media/image32.png"/><Relationship Id="rId29" Type="http://schemas.openxmlformats.org/officeDocument/2006/relationships/image" Target="../media/image45.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8" Type="http://schemas.openxmlformats.org/officeDocument/2006/relationships/image" Target="../media/image74.png"/><Relationship Id="rId66" Type="http://schemas.openxmlformats.org/officeDocument/2006/relationships/image" Target="../media/image82.png"/><Relationship Id="rId5" Type="http://schemas.openxmlformats.org/officeDocument/2006/relationships/image" Target="../media/image21.png"/><Relationship Id="rId61" Type="http://schemas.openxmlformats.org/officeDocument/2006/relationships/image" Target="../media/image77.png"/><Relationship Id="rId19" Type="http://schemas.openxmlformats.org/officeDocument/2006/relationships/image" Target="../media/image3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png"/><Relationship Id="rId8" Type="http://schemas.openxmlformats.org/officeDocument/2006/relationships/image" Target="../media/image24.png"/><Relationship Id="rId51" Type="http://schemas.openxmlformats.org/officeDocument/2006/relationships/image" Target="../media/image67.png"/><Relationship Id="rId3" Type="http://schemas.openxmlformats.org/officeDocument/2006/relationships/image" Target="../media/image19.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59" Type="http://schemas.openxmlformats.org/officeDocument/2006/relationships/image" Target="../media/image75.png"/><Relationship Id="rId67" Type="http://schemas.openxmlformats.org/officeDocument/2006/relationships/image" Target="../media/image820.png"/><Relationship Id="rId20" Type="http://schemas.openxmlformats.org/officeDocument/2006/relationships/image" Target="../media/image36.png"/><Relationship Id="rId41" Type="http://schemas.openxmlformats.org/officeDocument/2006/relationships/image" Target="../media/image57.png"/><Relationship Id="rId54" Type="http://schemas.openxmlformats.org/officeDocument/2006/relationships/image" Target="../media/image70.png"/><Relationship Id="rId6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2.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png"/><Relationship Id="rId10" Type="http://schemas.openxmlformats.org/officeDocument/2006/relationships/image" Target="../media/image26.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png"/><Relationship Id="rId4" Type="http://schemas.openxmlformats.org/officeDocument/2006/relationships/image" Target="../media/image20.png"/><Relationship Id="rId9" Type="http://schemas.openxmlformats.org/officeDocument/2006/relationships/image" Target="../media/image25.png"/><Relationship Id="rId13" Type="http://schemas.openxmlformats.org/officeDocument/2006/relationships/image" Target="../media/image29.png"/><Relationship Id="rId18" Type="http://schemas.openxmlformats.org/officeDocument/2006/relationships/image" Target="../media/image34.png"/><Relationship Id="rId39" Type="http://schemas.openxmlformats.org/officeDocument/2006/relationships/image" Target="../media/image55.png"/></Relationships>
</file>

<file path=ppt/slides/_rels/slide38.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1.png"/><Relationship Id="rId18" Type="http://schemas.openxmlformats.org/officeDocument/2006/relationships/image" Target="../media/image17.png"/><Relationship Id="rId3" Type="http://schemas.openxmlformats.org/officeDocument/2006/relationships/image" Target="../media/image83.png"/><Relationship Id="rId21" Type="http://schemas.openxmlformats.org/officeDocument/2006/relationships/image" Target="../media/image95.png"/><Relationship Id="rId7" Type="http://schemas.openxmlformats.org/officeDocument/2006/relationships/image" Target="../media/image87.png"/><Relationship Id="rId12" Type="http://schemas.microsoft.com/office/2007/relationships/hdphoto" Target="../media/hdphoto2.wdp"/><Relationship Id="rId17" Type="http://schemas.openxmlformats.org/officeDocument/2006/relationships/image" Target="../media/image16.png"/><Relationship Id="rId2" Type="http://schemas.openxmlformats.org/officeDocument/2006/relationships/notesSlide" Target="../notesSlides/notesSlide16.xml"/><Relationship Id="rId16" Type="http://schemas.microsoft.com/office/2007/relationships/hdphoto" Target="../media/hdphoto4.wdp"/><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2.png"/><Relationship Id="rId10" Type="http://schemas.openxmlformats.org/officeDocument/2006/relationships/image" Target="../media/image89.png"/><Relationship Id="rId19" Type="http://schemas.openxmlformats.org/officeDocument/2006/relationships/image" Target="../media/image93.png"/><Relationship Id="rId4" Type="http://schemas.openxmlformats.org/officeDocument/2006/relationships/image" Target="../media/image84.png"/><Relationship Id="rId9" Type="http://schemas.openxmlformats.org/officeDocument/2006/relationships/image" Target="../media/image88.png"/><Relationship Id="rId14" Type="http://schemas.microsoft.com/office/2007/relationships/hdphoto" Target="../media/hdphoto3.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4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a:t>B</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8"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9"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91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11</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smtClean="0"/>
              <a:t>B</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確率分布が偏った事象系では，何が起きるかは予測しやすい（地域</a:t>
            </a:r>
            <a:r>
              <a:rPr lang="en-US" altLang="ja-JP" sz="2400" dirty="0" smtClean="0"/>
              <a:t>B</a:t>
            </a:r>
            <a:r>
              <a:rPr lang="ja-JP" altLang="en-US" sz="2400" dirty="0" smtClean="0"/>
              <a:t>はどうせ晴れる）ため，その系から得られる情報量は少ない</a:t>
            </a:r>
            <a:r>
              <a:rPr lang="en-US" altLang="ja-JP" sz="2400" dirty="0" smtClean="0">
                <a:sym typeface="Wingdings" panose="05000000000000000000" pitchFamily="2" charset="2"/>
              </a:rPr>
              <a:t> </a:t>
            </a:r>
            <a:r>
              <a:rPr lang="ja-JP" altLang="en-US" sz="2400" b="1" dirty="0" smtClean="0">
                <a:sym typeface="Wingdings" panose="05000000000000000000" pitchFamily="2" charset="2"/>
              </a:rPr>
              <a:t>エントロピーは小さい</a:t>
            </a:r>
            <a:endParaRPr lang="en-US" altLang="ja-JP" sz="2400" b="1" dirty="0" smtClean="0"/>
          </a:p>
          <a:p>
            <a:pPr marL="0" indent="0">
              <a:buNone/>
            </a:pPr>
            <a:r>
              <a:rPr lang="ja-JP" altLang="en-US" sz="2400" dirty="0" smtClean="0"/>
              <a:t>確率分布が均等な事象系では，事象を確認した時の情報量は多い 　　　　　　　　　　　　　　　　　　　　</a:t>
            </a:r>
            <a:r>
              <a:rPr lang="en-US" altLang="ja-JP" sz="2400" b="1" dirty="0" smtClean="0">
                <a:sym typeface="Wingdings" panose="05000000000000000000" pitchFamily="2" charset="2"/>
              </a:rPr>
              <a:t> </a:t>
            </a:r>
            <a:r>
              <a:rPr lang="ja-JP" altLang="en-US" sz="2400" b="1" dirty="0" smtClean="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631977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smtClean="0"/>
              <a:t>もう少し例を</a:t>
            </a:r>
            <a:r>
              <a:rPr lang="en-US" altLang="ja-JP" sz="3200" dirty="0" smtClean="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5" name="コンテンツ プレースホルダー 4"/>
          <p:cNvSpPr>
            <a:spLocks noGrp="1"/>
          </p:cNvSpPr>
          <p:nvPr>
            <p:ph idx="1"/>
          </p:nvPr>
        </p:nvSpPr>
        <p:spPr>
          <a:xfrm>
            <a:off x="457200" y="914399"/>
            <a:ext cx="10900611" cy="5705476"/>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endParaRPr lang="en-US" altLang="ja-JP" dirty="0"/>
          </a:p>
          <a:p>
            <a:endParaRPr kumimoji="1" lang="en-US" altLang="ja-JP"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marL="0" indent="0">
              <a:buNone/>
            </a:pPr>
            <a:r>
              <a:rPr lang="en-US" altLang="ja-JP" sz="1600" dirty="0"/>
              <a:t>※</a:t>
            </a:r>
            <a:r>
              <a:rPr lang="ja-JP" altLang="en-US" sz="1600" dirty="0" smtClean="0"/>
              <a:t>コイントスの表裏の出現確率は等しく，ルーレットの数の出現確率も等しい</a:t>
            </a:r>
            <a:endParaRPr lang="en-US" altLang="ja-JP" dirty="0" smtClean="0"/>
          </a:p>
          <a:p>
            <a:endParaRPr kumimoji="1" lang="en-US" altLang="ja-JP" dirty="0" smtClean="0"/>
          </a:p>
          <a:p>
            <a:pPr marL="0" indent="0">
              <a:buNone/>
            </a:pPr>
            <a:r>
              <a:rPr kumimoji="1" lang="ja-JP" altLang="en-US" b="1" dirty="0" smtClean="0">
                <a:solidFill>
                  <a:srgbClr val="FF0000"/>
                </a:solidFill>
              </a:rPr>
              <a:t>男</a:t>
            </a:r>
            <a:r>
              <a:rPr kumimoji="1" lang="en-US" altLang="ja-JP" b="1" dirty="0" smtClean="0">
                <a:solidFill>
                  <a:srgbClr val="FF0000"/>
                </a:solidFill>
              </a:rPr>
              <a:t>X</a:t>
            </a:r>
            <a:r>
              <a:rPr kumimoji="1" lang="ja-JP" altLang="en-US" dirty="0" smtClean="0">
                <a:solidFill>
                  <a:srgbClr val="FF0000"/>
                </a:solidFill>
              </a:rPr>
              <a:t>と</a:t>
            </a:r>
            <a:r>
              <a:rPr kumimoji="1" lang="ja-JP" altLang="en-US" b="1" dirty="0" smtClean="0">
                <a:solidFill>
                  <a:srgbClr val="FF0000"/>
                </a:solidFill>
              </a:rPr>
              <a:t>男</a:t>
            </a:r>
            <a:r>
              <a:rPr kumimoji="1" lang="en-US" altLang="ja-JP" b="1" dirty="0" smtClean="0">
                <a:solidFill>
                  <a:srgbClr val="FF0000"/>
                </a:solidFill>
              </a:rPr>
              <a:t>Y</a:t>
            </a:r>
            <a:r>
              <a:rPr kumimoji="1" lang="ja-JP" altLang="en-US" dirty="0" smtClean="0">
                <a:solidFill>
                  <a:srgbClr val="FF0000"/>
                </a:solidFill>
              </a:rPr>
              <a:t>どっちの教えてくれる情報量が大きい？</a:t>
            </a:r>
            <a:endParaRPr kumimoji="1" lang="ja-JP" altLang="en-US" dirty="0">
              <a:solidFill>
                <a:srgbClr val="FF0000"/>
              </a:solidFill>
            </a:endParaRPr>
          </a:p>
        </p:txBody>
      </p:sp>
    </p:spTree>
    <p:extLst>
      <p:ext uri="{BB962C8B-B14F-4D97-AF65-F5344CB8AC3E}">
        <p14:creationId xmlns:p14="http://schemas.microsoft.com/office/powerpoint/2010/main" val="371026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pPr lvl="7"/>
            <a:endParaRPr kumimoji="1" lang="en-US" altLang="ja-JP" dirty="0" smtClean="0"/>
          </a:p>
          <a:p>
            <a:pPr marL="0" indent="0">
              <a:buNone/>
            </a:pPr>
            <a:r>
              <a:rPr lang="ja-JP" altLang="en-US" dirty="0" smtClean="0"/>
              <a:t>男</a:t>
            </a:r>
            <a:r>
              <a:rPr lang="en-US" altLang="ja-JP" dirty="0" smtClean="0"/>
              <a:t>X</a:t>
            </a:r>
            <a:r>
              <a:rPr lang="ja-JP" altLang="en-US" dirty="0" smtClean="0"/>
              <a:t>の平均情報量</a:t>
            </a:r>
            <a:r>
              <a:rPr lang="en-US" altLang="ja-JP" dirty="0" smtClean="0"/>
              <a:t>: </a:t>
            </a:r>
          </a:p>
          <a:p>
            <a:pPr marL="0" indent="0">
              <a:buNone/>
            </a:pPr>
            <a:endParaRPr kumimoji="1" lang="en-US" altLang="ja-JP" sz="1050"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lvl="7"/>
            <a:endParaRPr lang="en-US" altLang="ja-JP" dirty="0"/>
          </a:p>
          <a:p>
            <a:pPr marL="0" indent="0">
              <a:buNone/>
            </a:pPr>
            <a:r>
              <a:rPr lang="ja-JP" altLang="en-US" dirty="0" smtClean="0"/>
              <a:t>男</a:t>
            </a:r>
            <a:r>
              <a:rPr lang="en-US" altLang="ja-JP" dirty="0" smtClean="0"/>
              <a:t>Y</a:t>
            </a:r>
            <a:r>
              <a:rPr lang="ja-JP" altLang="en-US" dirty="0" smtClean="0"/>
              <a:t>の</a:t>
            </a:r>
            <a:r>
              <a:rPr lang="ja-JP" altLang="en-US" dirty="0"/>
              <a:t>平均</a:t>
            </a:r>
            <a:r>
              <a:rPr lang="ja-JP" altLang="en-US" dirty="0" smtClean="0"/>
              <a:t>情報量</a:t>
            </a:r>
            <a:r>
              <a:rPr lang="en-US" altLang="ja-JP" dirty="0"/>
              <a:t>: </a:t>
            </a:r>
          </a:p>
          <a:p>
            <a:endParaRPr lang="en-US" altLang="ja-JP" dirty="0" smtClean="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smtClean="0">
                <a:solidFill>
                  <a:srgbClr val="C00000"/>
                </a:solidFill>
                <a:latin typeface="メイリオ" panose="020B0604030504040204" pitchFamily="50" charset="-128"/>
                <a:ea typeface="メイリオ" panose="020B0604030504040204" pitchFamily="50" charset="-128"/>
              </a:rPr>
              <a:t>Y</a:t>
            </a:r>
            <a:r>
              <a:rPr lang="ja-JP" altLang="en-US" sz="2800" dirty="0" smtClean="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smtClean="0">
              <a:solidFill>
                <a:srgbClr val="C00000"/>
              </a:solidFill>
              <a:latin typeface="メイリオ" panose="020B0604030504040204" pitchFamily="50" charset="-128"/>
              <a:ea typeface="メイリオ" panose="020B0604030504040204" pitchFamily="50" charset="-128"/>
            </a:endParaRPr>
          </a:p>
          <a:p>
            <a:r>
              <a:rPr lang="ja-JP" altLang="en-US" sz="2800" dirty="0" smtClean="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endParaRPr lang="ja-JP" altLang="en-US" sz="2800" dirty="0">
              <a:solidFill>
                <a:srgbClr val="C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87629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 </a:t>
            </a:r>
            <a:r>
              <a:rPr kumimoji="1" lang="ja-JP" altLang="en-US" dirty="0" smtClean="0"/>
              <a:t>エントロピー</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053771"/>
            <a:ext cx="12162972" cy="646331"/>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a:t>
            </a:r>
            <a:r>
              <a:rPr lang="en-US" altLang="ja-JP" dirty="0">
                <a:latin typeface="メイリオ" panose="020B0604030504040204" pitchFamily="50" charset="-128"/>
                <a:ea typeface="メイリオ" panose="020B0604030504040204" pitchFamily="50" charset="-128"/>
                <a:cs typeface="メイリオ" panose="020B0604030504040204" pitchFamily="50" charset="-128"/>
                <a:hlinkClick r:id="rId3"/>
              </a:rPr>
              <a:t>https://logics-of-blue.com/information-theory-basic</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hlinkClick r:id="rId3"/>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分かりやすかったです．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435255"/>
            <a:ext cx="11473211" cy="733270"/>
          </a:xfrm>
        </p:spPr>
        <p:txBody>
          <a:bodyPr/>
          <a:lstStyle/>
          <a:p>
            <a:pPr algn="r"/>
            <a:r>
              <a:rPr kumimoji="1" lang="ja-JP" altLang="en-US" b="1" dirty="0" smtClean="0"/>
              <a:t>エントロピー符号化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p:spTree>
    <p:extLst>
      <p:ext uri="{BB962C8B-B14F-4D97-AF65-F5344CB8AC3E}">
        <p14:creationId xmlns:p14="http://schemas.microsoft.com/office/powerpoint/2010/main" val="87802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
        <p:nvSpPr>
          <p:cNvPr id="7" name="コンテンツ プレースホルダー 2"/>
          <p:cNvSpPr txBox="1">
            <a:spLocks/>
          </p:cNvSpPr>
          <p:nvPr/>
        </p:nvSpPr>
        <p:spPr>
          <a:xfrm>
            <a:off x="-10580315"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数字</a:t>
            </a:r>
            <a:r>
              <a:rPr lang="en-US" altLang="ja-JP" sz="2400" dirty="0" smtClean="0"/>
              <a:t>[0~7]</a:t>
            </a:r>
            <a:r>
              <a:rPr lang="ja-JP" altLang="en-US" sz="2400" dirty="0" smtClean="0"/>
              <a:t>を含むデータ</a:t>
            </a:r>
            <a:endParaRPr lang="en-US" altLang="ja-JP" sz="2400" dirty="0" smtClean="0"/>
          </a:p>
          <a:p>
            <a:pPr marL="0" indent="0">
              <a:buNone/>
            </a:pPr>
            <a:r>
              <a:rPr lang="ja-JP" altLang="en-US" sz="2400" dirty="0" smtClean="0"/>
              <a:t>ひとつの数字を表現するのに</a:t>
            </a:r>
            <a:r>
              <a:rPr lang="en-US" altLang="ja-JP" sz="2400" dirty="0" smtClean="0"/>
              <a:t>3bit</a:t>
            </a:r>
            <a:r>
              <a:rPr lang="ja-JP" altLang="en-US" sz="2400" dirty="0" smtClean="0"/>
              <a:t>必要</a:t>
            </a:r>
            <a:endParaRPr lang="en-US" altLang="ja-JP" sz="2400" dirty="0"/>
          </a:p>
          <a:p>
            <a:pPr marL="0" indent="0">
              <a:buNone/>
            </a:pPr>
            <a:r>
              <a:rPr lang="en-US" altLang="ja-JP" sz="3200" dirty="0" smtClean="0">
                <a:solidFill>
                  <a:srgbClr val="C00000"/>
                </a:solidFill>
              </a:rPr>
              <a:t>4414434424474454455555555555444555555444444444444644443442443344442444 </a:t>
            </a:r>
          </a:p>
          <a:p>
            <a:pPr marL="0" indent="0">
              <a:buNone/>
            </a:pPr>
            <a:r>
              <a:rPr lang="en-US" altLang="ja-JP" sz="2400" dirty="0" smtClean="0"/>
              <a:t>(70</a:t>
            </a:r>
            <a:r>
              <a:rPr lang="ja-JP" altLang="en-US" sz="2400" dirty="0" smtClean="0"/>
              <a:t>文字なので，データ量は</a:t>
            </a:r>
            <a:r>
              <a:rPr lang="en-US" altLang="ja-JP" sz="2400" dirty="0" smtClean="0"/>
              <a:t>3*70 = 210 </a:t>
            </a:r>
            <a:r>
              <a:rPr lang="ja-JP" altLang="en-US" sz="2400" dirty="0" smtClean="0"/>
              <a:t>ビット</a:t>
            </a:r>
            <a:r>
              <a:rPr lang="en-US" altLang="ja-JP" sz="2400" dirty="0" smtClean="0"/>
              <a:t>)</a:t>
            </a:r>
          </a:p>
          <a:p>
            <a:pPr marL="0" indent="0">
              <a:buNone/>
            </a:pPr>
            <a:endParaRPr lang="en-US" altLang="ja-JP" sz="2400" dirty="0" smtClean="0"/>
          </a:p>
          <a:p>
            <a:pPr marL="0" indent="0">
              <a:buNone/>
            </a:pPr>
            <a:r>
              <a:rPr lang="ja-JP" altLang="en-US" sz="2400" dirty="0" smtClean="0"/>
              <a:t>アイディア </a:t>
            </a:r>
            <a:r>
              <a:rPr lang="en-US" altLang="ja-JP" sz="2400" dirty="0" smtClean="0"/>
              <a:t>:  </a:t>
            </a:r>
            <a:r>
              <a:rPr lang="ja-JP" altLang="en-US" sz="2400" dirty="0" smtClean="0"/>
              <a:t>出現頻度の高い</a:t>
            </a:r>
            <a:r>
              <a:rPr lang="en-US" altLang="ja-JP" sz="2400" dirty="0" smtClean="0"/>
              <a:t>『4』</a:t>
            </a:r>
            <a:r>
              <a:rPr lang="ja-JP" altLang="en-US" sz="2400" dirty="0" smtClean="0"/>
              <a:t>や</a:t>
            </a:r>
            <a:r>
              <a:rPr lang="en-US" altLang="ja-JP" sz="2400" dirty="0" smtClean="0"/>
              <a:t>『5』</a:t>
            </a:r>
            <a:r>
              <a:rPr lang="ja-JP" altLang="en-US" sz="2400" dirty="0" smtClean="0"/>
              <a:t>に短い符号を割り当てればデータを圧縮できるのでは？</a:t>
            </a:r>
            <a:endParaRPr lang="en-US" altLang="ja-JP" sz="3200" dirty="0" smtClean="0"/>
          </a:p>
        </p:txBody>
      </p:sp>
    </p:spTree>
    <p:extLst>
      <p:ext uri="{BB962C8B-B14F-4D97-AF65-F5344CB8AC3E}">
        <p14:creationId xmlns:p14="http://schemas.microsoft.com/office/powerpoint/2010/main" val="372578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sz="2000" dirty="0" smtClean="0"/>
              <a:t>シンボル </a:t>
            </a:r>
            <a:r>
              <a:rPr kumimoji="1" lang="en-US" altLang="ja-JP" sz="2000" dirty="0" smtClean="0"/>
              <a:t>: </a:t>
            </a:r>
            <a:r>
              <a:rPr kumimoji="1" lang="ja-JP" altLang="en-US" sz="2000" dirty="0" smtClean="0"/>
              <a:t>画像なら画素値，数値列なら数字，文字列なら文字</a:t>
            </a:r>
            <a:endParaRPr kumimoji="1" lang="en-US" altLang="ja-JP" sz="2000" dirty="0" smtClean="0"/>
          </a:p>
          <a:p>
            <a:pPr lvl="1"/>
            <a:r>
              <a:rPr lang="ja-JP" altLang="en-US" sz="2000" dirty="0"/>
              <a:t>元</a:t>
            </a:r>
            <a:r>
              <a:rPr lang="ja-JP" altLang="en-US" sz="2000" dirty="0" smtClean="0"/>
              <a:t>のデータを完全に復元できる</a:t>
            </a:r>
            <a:r>
              <a:rPr kumimoji="1" lang="ja-JP" altLang="en-US" sz="2000" dirty="0" smtClean="0"/>
              <a:t>可逆圧縮</a:t>
            </a:r>
            <a:endParaRPr kumimoji="1" lang="en-US" altLang="ja-JP" sz="2000" dirty="0" smtClean="0"/>
          </a:p>
          <a:p>
            <a:pPr lvl="1"/>
            <a:r>
              <a:rPr lang="ja-JP" altLang="en-US" sz="2000" dirty="0"/>
              <a:t>ハフマン符号化，算術符号化などが</a:t>
            </a:r>
            <a:r>
              <a:rPr lang="ja-JP" altLang="en-US" sz="2000" dirty="0" smtClean="0"/>
              <a:t>知られる</a:t>
            </a:r>
            <a:endParaRPr lang="en-US" altLang="ja-JP" sz="2000" dirty="0"/>
          </a:p>
        </p:txBody>
      </p:sp>
    </p:spTree>
    <p:extLst>
      <p:ext uri="{BB962C8B-B14F-4D97-AF65-F5344CB8AC3E}">
        <p14:creationId xmlns:p14="http://schemas.microsoft.com/office/powerpoint/2010/main" val="592931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sz="2000" dirty="0" smtClean="0"/>
              <a:t>シンボル </a:t>
            </a:r>
            <a:r>
              <a:rPr kumimoji="1" lang="en-US" altLang="ja-JP" sz="2000" dirty="0" smtClean="0"/>
              <a:t>: </a:t>
            </a:r>
            <a:r>
              <a:rPr kumimoji="1" lang="ja-JP" altLang="en-US" sz="2000" dirty="0" smtClean="0"/>
              <a:t>画像なら画素値，数値列なら数字，文字列なら文字</a:t>
            </a:r>
            <a:endParaRPr kumimoji="1" lang="en-US" altLang="ja-JP" sz="2000" dirty="0" smtClean="0"/>
          </a:p>
          <a:p>
            <a:pPr lvl="1"/>
            <a:r>
              <a:rPr lang="ja-JP" altLang="en-US" sz="2000" dirty="0"/>
              <a:t>元</a:t>
            </a:r>
            <a:r>
              <a:rPr lang="ja-JP" altLang="en-US" sz="2000" dirty="0" smtClean="0"/>
              <a:t>のデータを完全に復元できる</a:t>
            </a:r>
            <a:r>
              <a:rPr kumimoji="1" lang="ja-JP" altLang="en-US" sz="2000" dirty="0" smtClean="0"/>
              <a:t>可逆圧縮</a:t>
            </a:r>
            <a:endParaRPr kumimoji="1" lang="en-US" altLang="ja-JP" sz="2000" dirty="0" smtClean="0"/>
          </a:p>
          <a:p>
            <a:pPr lvl="1"/>
            <a:r>
              <a:rPr lang="ja-JP" altLang="en-US" sz="2000" dirty="0"/>
              <a:t>ハフマン符号化，算術符号化などが</a:t>
            </a:r>
            <a:r>
              <a:rPr lang="ja-JP" altLang="en-US" sz="2000" dirty="0" smtClean="0"/>
              <a:t>知られる</a:t>
            </a:r>
            <a:endParaRPr lang="en-US" altLang="ja-JP" sz="2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18</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smtClean="0"/>
              <a:t>0~7</a:t>
            </a:r>
            <a:r>
              <a:rPr lang="ja-JP" altLang="en-US" sz="2000" dirty="0" smtClean="0"/>
              <a:t>のシンボルで構成される数値列があり、各シンボルの出現確立は左図の通り</a:t>
            </a:r>
            <a:r>
              <a:rPr lang="ja-JP" altLang="en-US" sz="2400" dirty="0" smtClean="0"/>
              <a:t>　　　</a:t>
            </a:r>
            <a:endParaRPr lang="en-US" altLang="ja-JP" sz="2400" dirty="0" smtClean="0"/>
          </a:p>
          <a:p>
            <a:pPr marL="0" indent="0">
              <a:buNone/>
            </a:pPr>
            <a:r>
              <a:rPr lang="ja-JP" altLang="en-US" sz="2400" dirty="0"/>
              <a:t>　</a:t>
            </a:r>
            <a:r>
              <a:rPr lang="ja-JP" altLang="en-US" sz="2400" dirty="0" smtClean="0"/>
              <a:t>　　　　　</a:t>
            </a:r>
            <a:r>
              <a:rPr lang="en-US" altLang="ja-JP" sz="2400" dirty="0" smtClean="0"/>
              <a:t>“…3</a:t>
            </a:r>
            <a:r>
              <a:rPr lang="en-US" altLang="ja-JP" sz="2400" dirty="0" smtClean="0">
                <a:solidFill>
                  <a:srgbClr val="C00000"/>
                </a:solidFill>
              </a:rPr>
              <a:t>3</a:t>
            </a:r>
            <a:r>
              <a:rPr lang="en-US" altLang="ja-JP" sz="2400" dirty="0" smtClean="0"/>
              <a:t>4</a:t>
            </a:r>
            <a:r>
              <a:rPr lang="en-US" altLang="ja-JP" sz="2400" dirty="0" smtClean="0">
                <a:solidFill>
                  <a:srgbClr val="0070C0"/>
                </a:solidFill>
              </a:rPr>
              <a:t>4</a:t>
            </a:r>
            <a:r>
              <a:rPr lang="en-US" altLang="ja-JP" sz="2400" dirty="0" smtClean="0"/>
              <a:t>21</a:t>
            </a:r>
            <a:r>
              <a:rPr lang="en-US" altLang="ja-JP" sz="2400" dirty="0"/>
              <a:t>…</a:t>
            </a:r>
            <a:r>
              <a:rPr lang="en-US" altLang="ja-JP" sz="2400" dirty="0" smtClean="0"/>
              <a:t>”</a:t>
            </a:r>
            <a:r>
              <a:rPr lang="ja-JP" altLang="en-US" sz="2400" dirty="0" smtClean="0"/>
              <a:t>　</a:t>
            </a:r>
            <a:endParaRPr lang="en-US" altLang="ja-JP" sz="2400" dirty="0" smtClean="0"/>
          </a:p>
          <a:p>
            <a:pPr marL="0" indent="0">
              <a:buNone/>
            </a:pPr>
            <a:r>
              <a:rPr lang="ja-JP" altLang="en-US" sz="2000" dirty="0" smtClean="0"/>
              <a:t>通常の</a:t>
            </a:r>
            <a:r>
              <a:rPr lang="en-US" altLang="ja-JP" sz="2000" dirty="0" smtClean="0"/>
              <a:t>2</a:t>
            </a:r>
            <a:r>
              <a:rPr lang="ja-JP" altLang="en-US" sz="2000" dirty="0" smtClean="0"/>
              <a:t>進数表現では，</a:t>
            </a:r>
            <a:r>
              <a:rPr lang="en-US" altLang="ja-JP" sz="2000" dirty="0" smtClean="0"/>
              <a:t>18bit</a:t>
            </a:r>
            <a:r>
              <a:rPr lang="ja-JP" altLang="en-US" sz="2000" dirty="0" smtClean="0"/>
              <a:t>必用</a:t>
            </a:r>
            <a:endParaRPr lang="en-US" altLang="ja-JP" sz="2400" dirty="0"/>
          </a:p>
          <a:p>
            <a:pPr marL="0" indent="0">
              <a:buNone/>
            </a:pPr>
            <a:r>
              <a:rPr lang="en-US" altLang="ja-JP" sz="2400" dirty="0" smtClean="0"/>
              <a:t>        “</a:t>
            </a:r>
            <a:r>
              <a:rPr lang="en-US" altLang="ja-JP" sz="2400" dirty="0"/>
              <a:t>…</a:t>
            </a:r>
            <a:r>
              <a:rPr lang="en-US" altLang="ja-JP" sz="2400" dirty="0" smtClean="0"/>
              <a:t>011</a:t>
            </a:r>
            <a:r>
              <a:rPr lang="en-US" altLang="ja-JP" sz="2400" dirty="0" smtClean="0">
                <a:solidFill>
                  <a:srgbClr val="C00000"/>
                </a:solidFill>
              </a:rPr>
              <a:t>011</a:t>
            </a:r>
            <a:r>
              <a:rPr lang="en-US" altLang="ja-JP" sz="2400" dirty="0" smtClean="0"/>
              <a:t>100</a:t>
            </a:r>
            <a:r>
              <a:rPr lang="en-US" altLang="ja-JP" sz="2400" dirty="0" smtClean="0">
                <a:solidFill>
                  <a:srgbClr val="0070C0"/>
                </a:solidFill>
              </a:rPr>
              <a:t>100</a:t>
            </a:r>
            <a:r>
              <a:rPr lang="en-US" altLang="ja-JP" sz="2400" dirty="0" smtClean="0"/>
              <a:t>010001</a:t>
            </a:r>
            <a:r>
              <a:rPr lang="en-US" altLang="ja-JP" sz="2400" dirty="0"/>
              <a:t>…</a:t>
            </a:r>
            <a:r>
              <a:rPr lang="en-US" altLang="ja-JP" sz="2400" dirty="0" smtClean="0"/>
              <a:t>”</a:t>
            </a:r>
          </a:p>
          <a:p>
            <a:pPr marL="0" indent="0">
              <a:buNone/>
            </a:pPr>
            <a:r>
              <a:rPr lang="ja-JP" altLang="en-US" sz="2000" dirty="0" smtClean="0"/>
              <a:t>出現確率を利用し，長さの異なる符号を割り当てると，</a:t>
            </a:r>
            <a:r>
              <a:rPr lang="en-US" altLang="ja-JP" sz="2000" dirty="0" smtClean="0"/>
              <a:t>14bit</a:t>
            </a:r>
            <a:r>
              <a:rPr lang="ja-JP" altLang="en-US" sz="2000" dirty="0" smtClean="0"/>
              <a:t>で表現可能</a:t>
            </a:r>
            <a:endParaRPr lang="en-US" altLang="ja-JP" sz="2400" dirty="0" smtClean="0"/>
          </a:p>
          <a:p>
            <a:pPr marL="0" indent="0" algn="ctr">
              <a:buNone/>
            </a:pPr>
            <a:r>
              <a:rPr lang="en-US" altLang="ja-JP" sz="2400" dirty="0" smtClean="0"/>
              <a:t>“</a:t>
            </a:r>
            <a:r>
              <a:rPr lang="en-US" altLang="ja-JP" sz="2400" dirty="0"/>
              <a:t>…</a:t>
            </a:r>
            <a:r>
              <a:rPr lang="en-US" altLang="ja-JP" sz="2400" dirty="0" smtClean="0"/>
              <a:t>10</a:t>
            </a:r>
            <a:r>
              <a:rPr lang="en-US" altLang="ja-JP" sz="2400" dirty="0" smtClean="0">
                <a:solidFill>
                  <a:srgbClr val="C00000"/>
                </a:solidFill>
              </a:rPr>
              <a:t>10</a:t>
            </a:r>
            <a:r>
              <a:rPr lang="en-US" altLang="ja-JP" sz="2400" dirty="0" smtClean="0"/>
              <a:t>00</a:t>
            </a:r>
            <a:r>
              <a:rPr lang="en-US" altLang="ja-JP" sz="2400" dirty="0" smtClean="0">
                <a:solidFill>
                  <a:srgbClr val="0070C0"/>
                </a:solidFill>
              </a:rPr>
              <a:t>00</a:t>
            </a:r>
            <a:r>
              <a:rPr lang="en-US" altLang="ja-JP" sz="2400" dirty="0" smtClean="0"/>
              <a:t>110111</a:t>
            </a:r>
            <a:r>
              <a:rPr lang="en-US" altLang="ja-JP" sz="2400" dirty="0"/>
              <a:t>…</a:t>
            </a:r>
            <a:r>
              <a:rPr lang="en-US" altLang="ja-JP" sz="2400" dirty="0" smtClean="0"/>
              <a:t>”</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2990954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smtClean="0"/>
              <a:t>画像圧縮</a:t>
            </a:r>
            <a:endParaRPr kumimoji="1" lang="ja-JP" altLang="en-US" sz="3600" dirty="0"/>
          </a:p>
        </p:txBody>
      </p:sp>
      <p:sp>
        <p:nvSpPr>
          <p:cNvPr id="3" name="コンテンツ プレースホルダー 2"/>
          <p:cNvSpPr>
            <a:spLocks noGrp="1"/>
          </p:cNvSpPr>
          <p:nvPr>
            <p:ph idx="1"/>
          </p:nvPr>
        </p:nvSpPr>
        <p:spPr>
          <a:xfrm>
            <a:off x="697881" y="1277732"/>
            <a:ext cx="10304102" cy="5378387"/>
          </a:xfrm>
        </p:spPr>
        <p:txBody>
          <a:bodyPr/>
          <a:lstStyle/>
          <a:p>
            <a:pPr marL="0" indent="0">
              <a:buNone/>
            </a:pPr>
            <a:r>
              <a:rPr lang="ja-JP" altLang="en-US" dirty="0" smtClean="0"/>
              <a:t>到達</a:t>
            </a:r>
            <a:r>
              <a:rPr lang="ja-JP" altLang="en-US" dirty="0"/>
              <a:t>目標</a:t>
            </a:r>
            <a:endParaRPr lang="en-US" altLang="ja-JP" dirty="0" smtClean="0"/>
          </a:p>
          <a:p>
            <a:r>
              <a:rPr lang="ja-JP" altLang="en-US" sz="2000" dirty="0" smtClean="0"/>
              <a:t>平均情報量（エントロピー）について正しく説明できる</a:t>
            </a:r>
            <a:endParaRPr lang="en-US" altLang="ja-JP" sz="2000" dirty="0"/>
          </a:p>
          <a:p>
            <a:r>
              <a:rPr lang="ja-JP" altLang="en-US" sz="2000" dirty="0" smtClean="0"/>
              <a:t>以下の画像圧縮技術について正しく説明できる</a:t>
            </a:r>
            <a:endParaRPr lang="en-US" altLang="ja-JP" sz="2000" dirty="0" smtClean="0"/>
          </a:p>
          <a:p>
            <a:pPr lvl="1"/>
            <a:r>
              <a:rPr lang="ja-JP" altLang="en-US" sz="1800" dirty="0" smtClean="0"/>
              <a:t>ハフマン符号化・ランレングス符号化・</a:t>
            </a:r>
            <a:r>
              <a:rPr lang="en-US" altLang="ja-JP" sz="1800" dirty="0" smtClean="0"/>
              <a:t>jpeg</a:t>
            </a:r>
            <a:r>
              <a:rPr lang="ja-JP" altLang="en-US" sz="1800" dirty="0" smtClean="0"/>
              <a:t>圧縮　</a:t>
            </a:r>
            <a:endParaRPr lang="en-US" altLang="ja-JP" sz="1800" dirty="0" smtClean="0"/>
          </a:p>
          <a:p>
            <a:pPr lvl="1"/>
            <a:endParaRPr lang="en-US" altLang="ja-JP" dirty="0"/>
          </a:p>
          <a:p>
            <a:pPr marL="0" indent="0">
              <a:buNone/>
            </a:pPr>
            <a:r>
              <a:rPr lang="en-US" altLang="ja-JP" dirty="0" smtClean="0"/>
              <a:t>Contents</a:t>
            </a:r>
            <a:endParaRPr lang="en-US" altLang="ja-JP" dirty="0"/>
          </a:p>
          <a:p>
            <a:r>
              <a:rPr lang="ja-JP" altLang="en-US" sz="2000" dirty="0" smtClean="0"/>
              <a:t>平均情報量（エントロピー）とは</a:t>
            </a:r>
            <a:endParaRPr lang="en-US" altLang="ja-JP" sz="2000" dirty="0" smtClean="0"/>
          </a:p>
          <a:p>
            <a:r>
              <a:rPr lang="ja-JP" altLang="en-US" sz="2000" dirty="0" smtClean="0"/>
              <a:t>エントロピー符号化</a:t>
            </a:r>
            <a:r>
              <a:rPr lang="en-US" altLang="ja-JP" sz="2000" dirty="0" smtClean="0"/>
              <a:t>	: </a:t>
            </a:r>
            <a:r>
              <a:rPr lang="ja-JP" altLang="en-US" sz="2000" dirty="0" smtClean="0"/>
              <a:t>ハフマン符号化</a:t>
            </a:r>
            <a:endParaRPr lang="en-US" altLang="ja-JP" sz="2000" dirty="0" smtClean="0"/>
          </a:p>
          <a:p>
            <a:r>
              <a:rPr lang="en-US" altLang="ja-JP" sz="2000" dirty="0" smtClean="0"/>
              <a:t>2</a:t>
            </a:r>
            <a:r>
              <a:rPr lang="ja-JP" altLang="en-US" sz="2000" dirty="0" smtClean="0"/>
              <a:t>値画像の符号化</a:t>
            </a:r>
            <a:r>
              <a:rPr lang="en-US" altLang="ja-JP" sz="2000" dirty="0" smtClean="0"/>
              <a:t>	: </a:t>
            </a:r>
            <a:r>
              <a:rPr lang="ja-JP" altLang="en-US" sz="2000" dirty="0" smtClean="0"/>
              <a:t>ランレングス符号</a:t>
            </a:r>
            <a:endParaRPr lang="en-US" altLang="ja-JP" sz="2000" baseline="30000" dirty="0" smtClean="0"/>
          </a:p>
          <a:p>
            <a:r>
              <a:rPr kumimoji="1" lang="ja-JP" altLang="en-US" sz="2000" dirty="0" smtClean="0"/>
              <a:t>変換符号化            </a:t>
            </a:r>
            <a:r>
              <a:rPr kumimoji="1" lang="en-US" altLang="ja-JP" sz="2000" dirty="0" smtClean="0"/>
              <a:t>	: </a:t>
            </a:r>
            <a:r>
              <a:rPr kumimoji="1" lang="ja-JP" altLang="en-US" sz="2000" dirty="0" smtClean="0"/>
              <a:t>離散コサイン変換</a:t>
            </a:r>
            <a:r>
              <a:rPr kumimoji="1" lang="en-US" altLang="ja-JP" sz="2000" dirty="0" smtClean="0"/>
              <a:t>, jpeg</a:t>
            </a:r>
            <a:r>
              <a:rPr kumimoji="1" lang="ja-JP" altLang="en-US" sz="2000" dirty="0" smtClean="0"/>
              <a:t>圧縮</a:t>
            </a:r>
            <a:endParaRPr kumimoji="1" lang="en-US" altLang="ja-JP" sz="2000" dirty="0" smtClean="0"/>
          </a:p>
        </p:txBody>
      </p:sp>
    </p:spTree>
    <p:extLst>
      <p:ext uri="{BB962C8B-B14F-4D97-AF65-F5344CB8AC3E}">
        <p14:creationId xmlns:p14="http://schemas.microsoft.com/office/powerpoint/2010/main" val="40982740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65309"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53183"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80298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161928" y="21736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97813" y="427677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804521" y="119486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2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86295"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86295"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22" name="角丸四角形 21"/>
          <p:cNvSpPr/>
          <p:nvPr/>
        </p:nvSpPr>
        <p:spPr>
          <a:xfrm>
            <a:off x="4045821"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65021"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65021"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64385"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11469"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3420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5355579"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70783"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754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754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005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349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22" name="角丸四角形 21"/>
          <p:cNvSpPr/>
          <p:nvPr/>
        </p:nvSpPr>
        <p:spPr>
          <a:xfrm>
            <a:off x="40349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541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541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197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197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534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5655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398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446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855363019"/>
              </p:ext>
            </p:extLst>
          </p:nvPr>
        </p:nvGraphicFramePr>
        <p:xfrm>
          <a:off x="7789351" y="96252"/>
          <a:ext cx="4030340" cy="329184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2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根</a:t>
              </a:r>
              <a:r>
                <a:rPr kumimoji="1" lang="en-US" altLang="ja-JP" sz="2400" b="1" dirty="0" smtClean="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p:graphicFrame>
        <p:nvGraphicFramePr>
          <p:cNvPr id="6" name="表 5"/>
          <p:cNvGraphicFramePr>
            <a:graphicFrameLocks noGrp="1"/>
          </p:cNvGraphicFramePr>
          <p:nvPr>
            <p:extLst/>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この</a:t>
            </a:r>
            <a:r>
              <a:rPr lang="ja-JP" altLang="en-US" sz="2400" dirty="0" smtClean="0"/>
              <a:t>数値列</a:t>
            </a:r>
            <a:r>
              <a:rPr lang="ja-JP" altLang="en-US" sz="2400" dirty="0" smtClean="0"/>
              <a:t>のエントロピーは</a:t>
            </a:r>
            <a:r>
              <a:rPr lang="en-US" altLang="ja-JP" sz="2400" dirty="0" smtClean="0"/>
              <a:t>?</a:t>
            </a:r>
          </a:p>
          <a:p>
            <a:pPr marL="0" indent="0">
              <a:lnSpc>
                <a:spcPct val="100000"/>
              </a:lnSpc>
              <a:spcBef>
                <a:spcPts val="600"/>
              </a:spcBef>
              <a:spcAft>
                <a:spcPts val="600"/>
              </a:spcAft>
              <a:buNone/>
            </a:pPr>
            <a:r>
              <a:rPr lang="en-US" altLang="ja-JP" sz="1800" dirty="0" smtClean="0"/>
              <a:t>-0.04 log(0.04)-0.08log(0.08)- … = </a:t>
            </a:r>
            <a:r>
              <a:rPr lang="en-US" altLang="ja-JP" sz="1800" b="1" dirty="0" smtClean="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smtClean="0"/>
              <a:t>2</a:t>
            </a:r>
            <a:r>
              <a:rPr lang="ja-JP" altLang="en-US" sz="2400" dirty="0" smtClean="0"/>
              <a:t>進数表現時のへ平均符号長は</a:t>
            </a:r>
            <a:r>
              <a:rPr lang="en-US" altLang="ja-JP" sz="2400" dirty="0" smtClean="0"/>
              <a:t>?</a:t>
            </a:r>
          </a:p>
          <a:p>
            <a:pPr marL="0" indent="0">
              <a:lnSpc>
                <a:spcPct val="100000"/>
              </a:lnSpc>
              <a:spcBef>
                <a:spcPts val="600"/>
              </a:spcBef>
              <a:spcAft>
                <a:spcPts val="600"/>
              </a:spcAft>
              <a:buNone/>
            </a:pPr>
            <a:r>
              <a:rPr lang="en-US" altLang="ja-JP" sz="2000" dirty="0" smtClean="0"/>
              <a:t>0.04*3.0 + 0.08*3.0 + … = </a:t>
            </a:r>
            <a:r>
              <a:rPr lang="en-US" altLang="ja-JP" sz="2000" b="1" dirty="0" smtClean="0"/>
              <a:t>3.0 bit</a:t>
            </a:r>
          </a:p>
          <a:p>
            <a:pPr marL="0" indent="0">
              <a:lnSpc>
                <a:spcPct val="100000"/>
              </a:lnSpc>
              <a:spcBef>
                <a:spcPts val="600"/>
              </a:spcBef>
              <a:spcAft>
                <a:spcPts val="600"/>
              </a:spcAft>
              <a:buNone/>
            </a:pPr>
            <a:endParaRPr lang="en-US" altLang="ja-JP" sz="100" dirty="0" smtClean="0"/>
          </a:p>
          <a:p>
            <a:pPr marL="0" indent="0">
              <a:lnSpc>
                <a:spcPct val="100000"/>
              </a:lnSpc>
              <a:spcBef>
                <a:spcPts val="600"/>
              </a:spcBef>
              <a:spcAft>
                <a:spcPts val="600"/>
              </a:spcAft>
              <a:buNone/>
            </a:pPr>
            <a:r>
              <a:rPr lang="ja-JP" altLang="en-US" sz="2400" dirty="0" smtClean="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smtClean="0"/>
              <a:t>0.04*5.0 </a:t>
            </a:r>
            <a:r>
              <a:rPr lang="en-US" altLang="ja-JP" sz="2000" dirty="0"/>
              <a:t>+ 0.08*3.0 + … = </a:t>
            </a:r>
            <a:r>
              <a:rPr lang="en-US" altLang="ja-JP" sz="2000" b="1" dirty="0" smtClean="0"/>
              <a:t>2.67 </a:t>
            </a:r>
            <a:r>
              <a:rPr lang="en-US" altLang="ja-JP" sz="2000" b="1" dirty="0"/>
              <a:t>bit</a:t>
            </a:r>
            <a:endParaRPr lang="en-US" altLang="ja-JP" sz="2400" b="1" dirty="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endParaRPr lang="en-US" altLang="ja-JP" sz="2400" dirty="0" smtClean="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データ（画像，文字列，数値列）を符号化した際の平均符号長の下限は，データの平均情報量（エントロピー）で与えられる</a:t>
            </a:r>
            <a:endParaRPr lang="en-US" altLang="ja-JP" sz="2400" dirty="0" smtClean="0"/>
          </a:p>
        </p:txBody>
      </p:sp>
    </p:spTree>
    <p:extLst>
      <p:ext uri="{BB962C8B-B14F-4D97-AF65-F5344CB8AC3E}">
        <p14:creationId xmlns:p14="http://schemas.microsoft.com/office/powerpoint/2010/main" val="2603846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画像にハフマン符号を適用する</a:t>
            </a:r>
            <a:endParaRPr kumimoji="1" lang="ja-JP" altLang="en-US" dirty="0"/>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sz="2400" dirty="0" smtClean="0"/>
              <a:t>入力を </a:t>
            </a:r>
            <a:r>
              <a:rPr kumimoji="1" lang="en-US" altLang="ja-JP" sz="2400" dirty="0" smtClean="0"/>
              <a:t>8bit </a:t>
            </a:r>
            <a:r>
              <a:rPr kumimoji="1" lang="ja-JP" altLang="en-US" sz="2400" dirty="0" smtClean="0"/>
              <a:t>グレースケール画像</a:t>
            </a:r>
            <a:r>
              <a:rPr lang="ja-JP" altLang="en-US" sz="2400" dirty="0" smtClean="0"/>
              <a:t>とする</a:t>
            </a:r>
            <a:endParaRPr lang="en-US" altLang="ja-JP" sz="2400" dirty="0" smtClean="0"/>
          </a:p>
          <a:p>
            <a:pPr marL="457200" lvl="1" indent="0">
              <a:buNone/>
            </a:pPr>
            <a:r>
              <a:rPr kumimoji="1" lang="ja-JP" altLang="en-US" sz="2000" dirty="0" smtClean="0"/>
              <a:t> </a:t>
            </a: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画素値は </a:t>
            </a:r>
            <a:r>
              <a:rPr kumimoji="1" lang="en-US" altLang="ja-JP" sz="2000" dirty="0" smtClean="0">
                <a:sym typeface="Wingdings" panose="05000000000000000000" pitchFamily="2" charset="2"/>
              </a:rPr>
              <a:t>0,1,2,…,255</a:t>
            </a:r>
            <a:r>
              <a:rPr lang="ja-JP" altLang="en-US" sz="2000" dirty="0" smtClean="0">
                <a:sym typeface="Wingdings" panose="05000000000000000000" pitchFamily="2" charset="2"/>
              </a:rPr>
              <a:t>の値を持つ</a:t>
            </a:r>
            <a:endParaRPr lang="en-US" altLang="ja-JP" sz="2000" dirty="0" smtClean="0">
              <a:sym typeface="Wingdings" panose="05000000000000000000" pitchFamily="2" charset="2"/>
            </a:endParaRPr>
          </a:p>
          <a:p>
            <a:pPr marL="457200" lvl="1" indent="0">
              <a:buNone/>
            </a:pPr>
            <a:endParaRPr lang="en-US" altLang="ja-JP" sz="300" dirty="0" smtClean="0">
              <a:sym typeface="Wingdings" panose="05000000000000000000" pitchFamily="2" charset="2"/>
            </a:endParaRPr>
          </a:p>
          <a:p>
            <a:r>
              <a:rPr kumimoji="1" lang="ja-JP" altLang="en-US" sz="2400" dirty="0">
                <a:sym typeface="Wingdings" panose="05000000000000000000" pitchFamily="2" charset="2"/>
              </a:rPr>
              <a:t>ヒストグラム</a:t>
            </a:r>
            <a:r>
              <a:rPr kumimoji="1" lang="ja-JP" altLang="en-US" sz="2400" dirty="0" smtClean="0">
                <a:sym typeface="Wingdings" panose="05000000000000000000" pitchFamily="2" charset="2"/>
              </a:rPr>
              <a:t>を</a:t>
            </a:r>
            <a:r>
              <a:rPr kumimoji="1" lang="ja-JP" altLang="en-US" sz="2400" dirty="0">
                <a:sym typeface="Wingdings" panose="05000000000000000000" pitchFamily="2" charset="2"/>
              </a:rPr>
              <a:t>計算</a:t>
            </a:r>
            <a:r>
              <a:rPr kumimoji="1" lang="ja-JP" altLang="en-US" sz="2400" dirty="0" smtClean="0">
                <a:sym typeface="Wingdings" panose="05000000000000000000" pitchFamily="2" charset="2"/>
              </a:rPr>
              <a:t>し，頻度値の総和が</a:t>
            </a:r>
            <a:r>
              <a:rPr kumimoji="1" lang="en-US" altLang="ja-JP" sz="2400" dirty="0" smtClean="0">
                <a:sym typeface="Wingdings" panose="05000000000000000000" pitchFamily="2" charset="2"/>
              </a:rPr>
              <a:t>1.0</a:t>
            </a:r>
            <a:r>
              <a:rPr kumimoji="1" lang="ja-JP" altLang="en-US" sz="2400" dirty="0" smtClean="0">
                <a:sym typeface="Wingdings" panose="05000000000000000000" pitchFamily="2" charset="2"/>
              </a:rPr>
              <a:t>になるように正規化</a:t>
            </a:r>
            <a:endParaRPr kumimoji="1" lang="en-US" altLang="ja-JP" sz="2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049374" y="2544747"/>
                <a:ext cx="8634223" cy="476541"/>
              </a:xfrm>
              <a:prstGeom prst="rect">
                <a:avLst/>
              </a:prstGeom>
            </p:spPr>
            <p:txBody>
              <a:bodyPr wrap="none">
                <a:spAutoFit/>
              </a:bodyPr>
              <a:lstStyle/>
              <a:p>
                <a14:m>
                  <m:oMath xmlns:m="http://schemas.openxmlformats.org/officeDocument/2006/math">
                    <m:nary>
                      <m:naryPr>
                        <m:chr m:val="∑"/>
                        <m:ctrlPr>
                          <a:rPr lang="pt-BR" altLang="ja-JP" sz="2400" i="1" smtClean="0">
                            <a:latin typeface="Cambria Math" panose="02040503050406030204" pitchFamily="18" charset="0"/>
                            <a:sym typeface="Wingdings" panose="05000000000000000000" pitchFamily="2" charset="2"/>
                          </a:rPr>
                        </m:ctrlPr>
                      </m:naryPr>
                      <m:sub>
                        <m:r>
                          <a:rPr lang="pt-BR" altLang="ja-JP" sz="2400" i="1">
                            <a:latin typeface="Cambria Math" panose="02040503050406030204" pitchFamily="18" charset="0"/>
                            <a:sym typeface="Wingdings" panose="05000000000000000000" pitchFamily="2" charset="2"/>
                          </a:rPr>
                          <m:t>𝑛</m:t>
                        </m:r>
                        <m:r>
                          <a:rPr lang="pt-BR" altLang="ja-JP" sz="2400" i="1">
                            <a:latin typeface="Cambria Math" panose="02040503050406030204" pitchFamily="18" charset="0"/>
                            <a:sym typeface="Wingdings" panose="05000000000000000000" pitchFamily="2" charset="2"/>
                          </a:rPr>
                          <m:t>=0</m:t>
                        </m:r>
                      </m:sub>
                      <m:sup>
                        <m:r>
                          <a:rPr lang="en-US" altLang="ja-JP" sz="2400" i="1">
                            <a:latin typeface="Cambria Math" panose="02040503050406030204" pitchFamily="18" charset="0"/>
                            <a:sym typeface="Wingdings" panose="05000000000000000000" pitchFamily="2" charset="2"/>
                          </a:rPr>
                          <m:t>255</m:t>
                        </m:r>
                      </m:sup>
                      <m:e>
                        <m:r>
                          <a:rPr lang="en-US" altLang="ja-JP" sz="2400" i="1">
                            <a:latin typeface="Cambria Math" panose="02040503050406030204" pitchFamily="18" charset="0"/>
                            <a:sym typeface="Wingdings" panose="05000000000000000000" pitchFamily="2" charset="2"/>
                          </a:rPr>
                          <m:t>𝑝</m:t>
                        </m:r>
                        <m:d>
                          <m:dPr>
                            <m:ctrlPr>
                              <a:rPr lang="en-US" altLang="ja-JP" sz="2400" i="1">
                                <a:latin typeface="Cambria Math" panose="02040503050406030204" pitchFamily="18" charset="0"/>
                                <a:sym typeface="Wingdings" panose="05000000000000000000" pitchFamily="2" charset="2"/>
                              </a:rPr>
                            </m:ctrlPr>
                          </m:dPr>
                          <m:e>
                            <m:r>
                              <a:rPr lang="en-US" altLang="ja-JP" sz="2400" i="1">
                                <a:latin typeface="Cambria Math" panose="02040503050406030204" pitchFamily="18" charset="0"/>
                                <a:sym typeface="Wingdings" panose="05000000000000000000" pitchFamily="2" charset="2"/>
                              </a:rPr>
                              <m:t>𝑛</m:t>
                            </m:r>
                          </m:e>
                        </m:d>
                        <m:r>
                          <a:rPr lang="en-US" altLang="ja-JP" sz="2400" i="1">
                            <a:latin typeface="Cambria Math" panose="02040503050406030204" pitchFamily="18" charset="0"/>
                            <a:sym typeface="Wingdings" panose="05000000000000000000" pitchFamily="2" charset="2"/>
                          </a:rPr>
                          <m:t>=1.0</m:t>
                        </m:r>
                      </m:e>
                    </m:nary>
                    <m:r>
                      <a:rPr lang="en-US" altLang="ja-JP" sz="2400" b="0" i="1" smtClean="0">
                        <a:latin typeface="Cambria Math" panose="02040503050406030204" pitchFamily="18" charset="0"/>
                        <a:sym typeface="Wingdings" panose="05000000000000000000" pitchFamily="2" charset="2"/>
                      </a:rPr>
                      <m:t>    </m:t>
                    </m:r>
                  </m:oMath>
                </a14:m>
                <a:r>
                  <a:rPr lang="ja-JP" altLang="en-US" sz="2400" dirty="0" smtClean="0">
                    <a:latin typeface="メイリオ" panose="020B0604030504040204" pitchFamily="50" charset="-128"/>
                    <a:ea typeface="メイリオ" panose="020B0604030504040204" pitchFamily="50" charset="-128"/>
                  </a:rPr>
                  <a:t>ただし，</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4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4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2400" i="1" dirty="0" smtClean="0">
                    <a:latin typeface="Times New Roman" panose="02020603050405020304" pitchFamily="18" charset="0"/>
                    <a:ea typeface="メイリオ" panose="020B0604030504040204" pitchFamily="50" charset="-128"/>
                    <a:cs typeface="Times New Roman" panose="02020603050405020304" pitchFamily="18" charset="0"/>
                  </a:rPr>
                  <a:t>の頻度（出現確率）</a:t>
                </a:r>
                <a:endPar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049374" y="2544747"/>
                <a:ext cx="8634223" cy="476541"/>
              </a:xfrm>
              <a:prstGeom prst="rect">
                <a:avLst/>
              </a:prstGeom>
              <a:blipFill>
                <a:blip r:embed="rId2"/>
                <a:stretch>
                  <a:fillRect l="-5434" t="-126582" r="-71" b="-18227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ym typeface="Wingdings" panose="05000000000000000000" pitchFamily="2" charset="2"/>
              </a:rPr>
              <a:t>ハフマン符号化アルゴリズムで，画素値</a:t>
            </a:r>
            <a:r>
              <a:rPr lang="en-US" altLang="ja-JP" dirty="0" smtClean="0">
                <a:sym typeface="Wingdings" panose="05000000000000000000" pitchFamily="2" charset="2"/>
              </a:rPr>
              <a:t>0,1,2,…, 255</a:t>
            </a:r>
            <a:r>
              <a:rPr lang="ja-JP" altLang="en-US" dirty="0" smtClean="0">
                <a:sym typeface="Wingdings" panose="05000000000000000000" pitchFamily="2" charset="2"/>
              </a:rPr>
              <a:t>を符号化する</a:t>
            </a:r>
            <a:endParaRPr lang="en-US" altLang="ja-JP" dirty="0" smtClean="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1443"/>
            <a:ext cx="11473211" cy="733270"/>
          </a:xfrm>
        </p:spPr>
        <p:txBody>
          <a:bodyPr/>
          <a:lstStyle/>
          <a:p>
            <a:pPr algn="r"/>
            <a:r>
              <a:rPr lang="ja-JP" altLang="en-US" b="1" dirty="0" smtClean="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データを</a:t>
            </a:r>
            <a:r>
              <a:rPr lang="ja-JP" altLang="en-US" b="1" dirty="0" smtClean="0"/>
              <a:t>シンボル</a:t>
            </a:r>
            <a:r>
              <a:rPr lang="ja-JP" altLang="en-US" dirty="0" smtClean="0"/>
              <a:t>と</a:t>
            </a:r>
            <a:r>
              <a:rPr lang="ja-JP" altLang="en-US" b="1" dirty="0" smtClean="0"/>
              <a:t>その連続する長さ</a:t>
            </a:r>
            <a:r>
              <a:rPr lang="ja-JP" altLang="en-US" dirty="0" smtClean="0"/>
              <a:t>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Tree>
    <p:extLst>
      <p:ext uri="{BB962C8B-B14F-4D97-AF65-F5344CB8AC3E}">
        <p14:creationId xmlns:p14="http://schemas.microsoft.com/office/powerpoint/2010/main" val="1892757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92979"/>
            <a:ext cx="11473211" cy="1452808"/>
          </a:xfrm>
        </p:spPr>
        <p:txBody>
          <a:bodyPr>
            <a:normAutofit fontScale="90000"/>
          </a:bodyPr>
          <a:lstStyle/>
          <a:p>
            <a:pPr algn="r"/>
            <a:r>
              <a:rPr kumimoji="1" lang="ja-JP" altLang="en-US" b="1" dirty="0" smtClean="0"/>
              <a:t>情報量のはなし</a:t>
            </a:r>
            <a:r>
              <a:rPr kumimoji="1" lang="en-US" altLang="ja-JP" b="1" dirty="0" smtClean="0"/>
              <a:t/>
            </a:r>
            <a:br>
              <a:rPr kumimoji="1" lang="en-US" altLang="ja-JP" b="1" dirty="0" smtClean="0"/>
            </a:br>
            <a:r>
              <a:rPr kumimoji="1" lang="en-US" altLang="ja-JP" b="1" dirty="0" smtClean="0"/>
              <a:t/>
            </a:r>
            <a:br>
              <a:rPr kumimoji="1" lang="en-US" altLang="ja-JP" b="1" dirty="0" smtClean="0"/>
            </a:br>
            <a:r>
              <a:rPr lang="ja-JP" altLang="en-US" sz="2700" dirty="0" smtClean="0"/>
              <a:t>ある事象を確認した時（ある事実が分かった時）</a:t>
            </a:r>
            <a:r>
              <a:rPr lang="en-US" altLang="ja-JP" sz="2700" dirty="0" smtClean="0"/>
              <a:t/>
            </a:r>
            <a:br>
              <a:rPr lang="en-US" altLang="ja-JP" sz="2700" dirty="0" smtClean="0"/>
            </a:br>
            <a:r>
              <a:rPr lang="ja-JP" altLang="en-US" sz="2700" dirty="0" smtClean="0"/>
              <a:t>得られた情報量</a:t>
            </a:r>
            <a:r>
              <a:rPr lang="ja-JP" altLang="en-US" sz="2700" dirty="0"/>
              <a:t>（</a:t>
            </a:r>
            <a:r>
              <a:rPr lang="ja-JP" altLang="en-US" sz="2700" dirty="0" smtClean="0"/>
              <a:t>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a:t>
            </a:fld>
            <a:endParaRPr lang="ja-JP" altLang="en-US"/>
          </a:p>
        </p:txBody>
      </p:sp>
      <p:sp>
        <p:nvSpPr>
          <p:cNvPr id="5" name="タイトル 1"/>
          <p:cNvSpPr txBox="1">
            <a:spLocks/>
          </p:cNvSpPr>
          <p:nvPr/>
        </p:nvSpPr>
        <p:spPr>
          <a:xfrm>
            <a:off x="457199" y="757073"/>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データ中をシンボルとその連続する長さで符号化する手法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a:p>
            <a:pPr>
              <a:lnSpc>
                <a:spcPct val="100000"/>
              </a:lnSpc>
              <a:spcBef>
                <a:spcPts val="600"/>
              </a:spcBef>
              <a:spcAft>
                <a:spcPts val="600"/>
              </a:spcAft>
            </a:pPr>
            <a:r>
              <a:rPr lang="ja-JP" altLang="en-US" dirty="0" smtClean="0"/>
              <a:t>色</a:t>
            </a:r>
            <a:r>
              <a:rPr lang="ja-JP" altLang="en-US" dirty="0"/>
              <a:t>数</a:t>
            </a:r>
            <a:r>
              <a:rPr lang="ja-JP" altLang="en-US" dirty="0" smtClean="0"/>
              <a:t>の少ない画像（</a:t>
            </a:r>
            <a:r>
              <a:rPr lang="en-US" altLang="ja-JP" dirty="0" smtClean="0"/>
              <a:t>e.g. 2</a:t>
            </a:r>
            <a:r>
              <a:rPr lang="ja-JP" altLang="en-US" dirty="0" smtClean="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smtClean="0"/>
              <a:t>1:22, 0:1, 1:13, 0:3, 1:12, 0:3, 1:11, 0:5, 1:9, 0:7, 1:8, 0:7, 1:7, 0:9, 1:6, 0:9, 1:5, 0:11, 1:4, 0:11, 1:3, 0:13, 1:2, 0:13, 1:1</a:t>
            </a:r>
            <a:r>
              <a:rPr lang="en-US" altLang="ja-JP" sz="2400" dirty="0"/>
              <a:t>, </a:t>
            </a:r>
            <a:r>
              <a:rPr lang="en-US" altLang="ja-JP" sz="2400" dirty="0" smtClean="0"/>
              <a:t>0:15, 1:15, </a:t>
            </a:r>
            <a:endParaRPr lang="en-US" altLang="ja-JP" sz="2400" dirty="0"/>
          </a:p>
        </p:txBody>
      </p:sp>
    </p:spTree>
    <p:extLst>
      <p:ext uri="{BB962C8B-B14F-4D97-AF65-F5344CB8AC3E}">
        <p14:creationId xmlns:p14="http://schemas.microsoft.com/office/powerpoint/2010/main" val="51871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smtClean="0"/>
              <a:t>1:22, 0:1, 1:13, 0:3, 1:12, 0:3, 1:11, 0:5, 1:9, 0:7, 1:8, 0:7, 1:7, 0:9, 1:6, 0:9, 1:5, 0:11, 1:4, 0:11, 1:3, 0:13, 1:2, 0:13, 1:1</a:t>
            </a:r>
            <a:r>
              <a:rPr lang="en-US" altLang="ja-JP" sz="2800" dirty="0"/>
              <a:t>, </a:t>
            </a:r>
            <a:r>
              <a:rPr lang="en-US" altLang="ja-JP" sz="2800" dirty="0" smtClean="0"/>
              <a:t>0:15, 1:15, </a:t>
            </a:r>
            <a:endParaRPr lang="en-US" altLang="ja-JP" sz="2800" dirty="0"/>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と最大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smtClean="0"/>
              <a:t>練習</a:t>
            </a:r>
            <a:r>
              <a:rPr kumimoji="1" lang="en-US" altLang="ja-JP" sz="3600" dirty="0" smtClean="0"/>
              <a:t>: </a:t>
            </a:r>
            <a:r>
              <a:rPr kumimoji="1" lang="ja-JP" altLang="en-US" sz="3600" dirty="0" smtClean="0"/>
              <a:t>ランレングス符号化を実装してみよう</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Dotum" panose="020B0600000101010101" pitchFamily="34" charset="-127"/>
                <a:ea typeface="Dotum" panose="020B0600000101010101" pitchFamily="34" charset="-127"/>
              </a:rPr>
              <a:t># input  : </a:t>
            </a:r>
            <a:r>
              <a:rPr kumimoji="1" lang="ja-JP" altLang="en-US" dirty="0" smtClean="0">
                <a:latin typeface="Dotum" panose="020B0600000101010101" pitchFamily="34" charset="-127"/>
                <a:ea typeface="Dotum" panose="020B0600000101010101" pitchFamily="34" charset="-127"/>
              </a:rPr>
              <a:t>引数 </a:t>
            </a:r>
            <a:r>
              <a:rPr kumimoji="1" lang="en-US" altLang="ja-JP" dirty="0" err="1" smtClean="0">
                <a:latin typeface="Dotum" panose="020B0600000101010101" pitchFamily="34" charset="-127"/>
                <a:ea typeface="Dotum" panose="020B0600000101010101" pitchFamily="34" charset="-127"/>
              </a:rPr>
              <a:t>arg</a:t>
            </a:r>
            <a:r>
              <a:rPr kumimoji="1" lang="en-US" altLang="ja-JP" dirty="0" smtClean="0">
                <a:latin typeface="Dotum" panose="020B0600000101010101" pitchFamily="34" charset="-127"/>
                <a:ea typeface="Dotum" panose="020B0600000101010101" pitchFamily="34" charset="-127"/>
              </a:rPr>
              <a:t> </a:t>
            </a:r>
            <a:r>
              <a:rPr kumimoji="1" lang="ja-JP" altLang="en-US" dirty="0" smtClean="0">
                <a:latin typeface="Dotum" panose="020B0600000101010101" pitchFamily="34" charset="-127"/>
                <a:ea typeface="Dotum" panose="020B0600000101010101" pitchFamily="34" charset="-127"/>
              </a:rPr>
              <a:t>は，シンボル</a:t>
            </a:r>
            <a:r>
              <a:rPr lang="en-US" altLang="ja-JP" dirty="0" smtClean="0">
                <a:latin typeface="Dotum" panose="020B0600000101010101" pitchFamily="34" charset="-127"/>
                <a:ea typeface="Dotum" panose="020B0600000101010101" pitchFamily="34" charset="-127"/>
              </a:rPr>
              <a:t>”0,1,2,…,9”</a:t>
            </a:r>
            <a:r>
              <a:rPr lang="ja-JP" altLang="en-US" dirty="0" smtClean="0">
                <a:latin typeface="Dotum" panose="020B0600000101010101" pitchFamily="34" charset="-127"/>
                <a:ea typeface="Dotum" panose="020B0600000101010101" pitchFamily="34" charset="-127"/>
              </a:rPr>
              <a:t>の列</a:t>
            </a: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smtClean="0">
                <a:latin typeface="Dotum" panose="020B0600000101010101" pitchFamily="34" charset="-127"/>
                <a:ea typeface="Dotum" panose="020B0600000101010101" pitchFamily="34" charset="-127"/>
              </a:rPr>
              <a:t># output: </a:t>
            </a:r>
            <a:r>
              <a:rPr kumimoji="1" lang="ja-JP" altLang="en-US" dirty="0" smtClean="0">
                <a:latin typeface="Dotum" panose="020B0600000101010101" pitchFamily="34" charset="-127"/>
                <a:ea typeface="Dotum" panose="020B0600000101010101" pitchFamily="34" charset="-127"/>
              </a:rPr>
              <a:t>出力は，</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シンボル，連続数</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というタプルの配列</a:t>
            </a:r>
            <a:endParaRPr kumimoji="1" lang="en-US" altLang="ja-JP" dirty="0" smtClean="0">
              <a:latin typeface="Dotum" panose="020B0600000101010101" pitchFamily="34" charset="-127"/>
              <a:ea typeface="Dotum" panose="020B0600000101010101" pitchFamily="34" charset="-127"/>
            </a:endParaRPr>
          </a:p>
          <a:p>
            <a:pPr marL="0" indent="0">
              <a:buNone/>
            </a:pPr>
            <a:r>
              <a:rPr lang="en-US" altLang="ja-JP" dirty="0" err="1" smtClean="0">
                <a:latin typeface="Dotum" panose="020B0600000101010101" pitchFamily="34" charset="-127"/>
                <a:ea typeface="Dotum" panose="020B0600000101010101" pitchFamily="34" charset="-127"/>
              </a:rPr>
              <a:t>def</a:t>
            </a:r>
            <a:r>
              <a:rPr lang="en-US" altLang="ja-JP" dirty="0" smtClean="0">
                <a:latin typeface="Dotum" panose="020B0600000101010101" pitchFamily="34" charset="-127"/>
                <a:ea typeface="Dotum" panose="020B0600000101010101" pitchFamily="34" charset="-127"/>
              </a:rPr>
              <a:t> </a:t>
            </a:r>
            <a:r>
              <a:rPr lang="en-US" altLang="ja-JP" dirty="0" err="1" smtClean="0">
                <a:latin typeface="Dotum" panose="020B0600000101010101" pitchFamily="34" charset="-127"/>
                <a:ea typeface="Dotum" panose="020B0600000101010101" pitchFamily="34" charset="-127"/>
              </a:rPr>
              <a:t>runlength_coding</a:t>
            </a:r>
            <a:r>
              <a:rPr lang="en-US" altLang="ja-JP" dirty="0" smtClean="0">
                <a:latin typeface="Dotum" panose="020B0600000101010101" pitchFamily="34" charset="-127"/>
                <a:ea typeface="Dotum" panose="020B0600000101010101" pitchFamily="34" charset="-127"/>
              </a:rPr>
              <a:t> ( </a:t>
            </a:r>
            <a:r>
              <a:rPr lang="en-US" altLang="ja-JP" dirty="0" err="1" smtClean="0">
                <a:latin typeface="Dotum" panose="020B0600000101010101" pitchFamily="34" charset="-127"/>
                <a:ea typeface="Dotum" panose="020B0600000101010101" pitchFamily="34" charset="-127"/>
              </a:rPr>
              <a:t>arg</a:t>
            </a:r>
            <a:r>
              <a:rPr lang="en-US" altLang="ja-JP" dirty="0" smtClean="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a:t>
            </a:r>
            <a:r>
              <a:rPr lang="en-US" altLang="ja-JP" dirty="0" smtClean="0">
                <a:latin typeface="Dotum" panose="020B0600000101010101" pitchFamily="34" charset="-127"/>
                <a:ea typeface="Dotum" panose="020B0600000101010101" pitchFamily="34" charset="-127"/>
              </a:rPr>
              <a:t>   output = []</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 TODO</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lang="en-US" altLang="ja-JP" dirty="0" smtClean="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spTree>
    <p:extLst>
      <p:ext uri="{BB962C8B-B14F-4D97-AF65-F5344CB8AC3E}">
        <p14:creationId xmlns:p14="http://schemas.microsoft.com/office/powerpoint/2010/main" val="938069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smtClean="0"/>
              <a:t>ハフマン符号化</a:t>
            </a:r>
            <a:endParaRPr lang="en-US" altLang="ja-JP" dirty="0" smtClean="0"/>
          </a:p>
          <a:p>
            <a:pPr lvl="1"/>
            <a:r>
              <a:rPr kumimoji="1" lang="ja-JP" altLang="en-US" dirty="0" smtClean="0"/>
              <a:t>出現確率の高いシンボルに短い符号を割り当てることで平均符号長を下げる</a:t>
            </a:r>
            <a:endParaRPr kumimoji="1" lang="en-US" altLang="ja-JP" dirty="0" smtClean="0"/>
          </a:p>
          <a:p>
            <a:pPr lvl="1"/>
            <a:r>
              <a:rPr lang="ja-JP" altLang="en-US" dirty="0" smtClean="0"/>
              <a:t>可逆圧縮</a:t>
            </a:r>
            <a:endParaRPr lang="en-US" altLang="ja-JP" dirty="0" smtClean="0"/>
          </a:p>
          <a:p>
            <a:pPr lvl="1"/>
            <a:r>
              <a:rPr lang="ja-JP" altLang="en-US" dirty="0"/>
              <a:t>エントロピー符号化の</a:t>
            </a:r>
            <a:r>
              <a:rPr lang="ja-JP" altLang="en-US" dirty="0" smtClean="0"/>
              <a:t>一種</a:t>
            </a:r>
            <a:endParaRPr lang="en-US" altLang="ja-JP" dirty="0" smtClean="0"/>
          </a:p>
          <a:p>
            <a:pPr lvl="1"/>
            <a:endParaRPr lang="en-US" altLang="ja-JP" dirty="0"/>
          </a:p>
          <a:p>
            <a:r>
              <a:rPr lang="ja-JP" altLang="en-US" dirty="0" smtClean="0"/>
              <a:t>ランレングス符号化</a:t>
            </a:r>
            <a:endParaRPr lang="en-US" altLang="ja-JP" dirty="0" smtClean="0"/>
          </a:p>
          <a:p>
            <a:pPr lvl="1"/>
            <a:r>
              <a:rPr lang="ja-JP" altLang="en-US" dirty="0" smtClean="0"/>
              <a:t>シンボルと連続数を記録する事でデータの圧縮を目指す</a:t>
            </a:r>
            <a:endParaRPr lang="en-US" altLang="ja-JP" dirty="0" smtClean="0"/>
          </a:p>
          <a:p>
            <a:pPr lvl="1"/>
            <a:r>
              <a:rPr lang="ja-JP" altLang="en-US" dirty="0" smtClean="0"/>
              <a:t>可逆圧縮</a:t>
            </a:r>
            <a:endParaRPr lang="en-US" altLang="ja-JP" dirty="0" smtClean="0"/>
          </a:p>
          <a:p>
            <a:pPr lvl="1"/>
            <a:r>
              <a:rPr lang="ja-JP" altLang="en-US" dirty="0" smtClean="0"/>
              <a:t>同じシンボルが連続するデータ（</a:t>
            </a:r>
            <a:r>
              <a:rPr lang="en-US" altLang="ja-JP" dirty="0" smtClean="0"/>
              <a:t>2</a:t>
            </a:r>
            <a:r>
              <a:rPr lang="ja-JP" altLang="en-US" dirty="0" smtClean="0"/>
              <a:t>値画像など）の圧縮に強い</a:t>
            </a:r>
            <a:endParaRPr lang="en-US" altLang="ja-JP"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33</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34</a:t>
            </a:fld>
            <a:endParaRPr lang="ja-JP" altLang="en-US"/>
          </a:p>
        </p:txBody>
      </p:sp>
      <p:sp>
        <p:nvSpPr>
          <p:cNvPr id="5" name="タイトル 1"/>
          <p:cNvSpPr txBox="1">
            <a:spLocks/>
          </p:cNvSpPr>
          <p:nvPr/>
        </p:nvSpPr>
        <p:spPr>
          <a:xfrm>
            <a:off x="2010880" y="2087189"/>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t>離散コサイン変換を</a:t>
            </a:r>
            <a:r>
              <a:rPr lang="ja-JP" altLang="en-US" sz="3600" b="1" dirty="0"/>
              <a:t>利用</a:t>
            </a:r>
            <a:r>
              <a:rPr lang="ja-JP" altLang="en-US" sz="3600" b="1" dirty="0" smtClean="0"/>
              <a:t>した画像圧縮</a:t>
            </a:r>
            <a:endParaRPr lang="ja-JP" altLang="en-US" sz="3600" b="1" dirty="0"/>
          </a:p>
        </p:txBody>
      </p:sp>
    </p:spTree>
    <p:extLst>
      <p:ext uri="{BB962C8B-B14F-4D97-AF65-F5344CB8AC3E}">
        <p14:creationId xmlns:p14="http://schemas.microsoft.com/office/powerpoint/2010/main" val="1142816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mc:Choice xmlns:a14="http://schemas.microsoft.com/office/drawing/2010/main" Requires="a14">
          <p:sp>
            <p:nvSpPr>
              <p:cNvPr id="4" name="テキスト ボックス 3"/>
              <p:cNvSpPr txBox="1"/>
              <p:nvPr/>
            </p:nvSpPr>
            <p:spPr>
              <a:xfrm>
                <a:off x="1152765" y="895940"/>
                <a:ext cx="484183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a:t>
                </a:r>
                <a:r>
                  <a:rPr lang="ja-JP" altLang="en-US" sz="2000" dirty="0" smtClean="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1152765" y="895940"/>
                <a:ext cx="4841838" cy="400110"/>
              </a:xfrm>
              <a:prstGeom prst="rect">
                <a:avLst/>
              </a:prstGeom>
              <a:blipFill>
                <a:blip r:embed="rId3"/>
                <a:stretch>
                  <a:fillRect l="-882"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334157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離散</a:t>
                </a:r>
                <a:r>
                  <a:rPr lang="ja-JP" altLang="en-US" sz="2400" b="1" dirty="0" smtClean="0">
                    <a:latin typeface="メイリオ" panose="020B0604030504040204" pitchFamily="50" charset="-128"/>
                    <a:ea typeface="メイリオ" panose="020B0604030504040204" pitchFamily="50" charset="-128"/>
                  </a:rPr>
                  <a:t>コサイン</a:t>
                </a:r>
                <a:r>
                  <a:rPr lang="ja-JP" altLang="en-US" sz="2400" b="1" dirty="0">
                    <a:latin typeface="メイリオ" panose="020B0604030504040204" pitchFamily="50" charset="-128"/>
                    <a:ea typeface="メイリオ" panose="020B0604030504040204" pitchFamily="50" charset="-128"/>
                  </a:rPr>
                  <a:t>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50441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逆離散コサイン変換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smtClean="0">
                <a:latin typeface="メイリオ" panose="020B0604030504040204" pitchFamily="50" charset="-128"/>
                <a:ea typeface="メイリオ" panose="020B0604030504040204" pitchFamily="50" charset="-128"/>
              </a:rPr>
              <a:t>このスライドの例は</a:t>
            </a:r>
            <a:r>
              <a:rPr lang="en-US" altLang="ja-JP" dirty="0" smtClean="0">
                <a:latin typeface="メイリオ" panose="020B0604030504040204" pitchFamily="50" charset="-128"/>
                <a:ea typeface="メイリオ" panose="020B0604030504040204" pitchFamily="50" charset="-128"/>
              </a:rPr>
              <a:t>…</a:t>
            </a:r>
          </a:p>
          <a:p>
            <a:pPr marL="17100"/>
            <a:r>
              <a:rPr lang="ja-JP" altLang="en-US" dirty="0" smtClean="0">
                <a:latin typeface="メイリオ" panose="020B0604030504040204" pitchFamily="50" charset="-128"/>
                <a:ea typeface="メイリオ" panose="020B0604030504040204" pitchFamily="50" charset="-128"/>
              </a:rPr>
              <a:t>　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a:t>
            </a:r>
            <a:r>
              <a:rPr lang="ja-JP" altLang="en-US" dirty="0" smtClean="0">
                <a:latin typeface="メイリオ" panose="020B0604030504040204" pitchFamily="50" charset="-128"/>
                <a:ea typeface="メイリオ" panose="020B0604030504040204" pitchFamily="50" charset="-128"/>
              </a:rPr>
              <a:t>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DCT-III</a:t>
            </a:r>
            <a:endParaRPr lang="en-US" altLang="ja-JP" dirty="0">
              <a:latin typeface="メイリオ" panose="020B0604030504040204" pitchFamily="50" charset="-128"/>
              <a:ea typeface="メイリオ" panose="020B0604030504040204" pitchFamily="50" charset="-128"/>
            </a:endParaRPr>
          </a:p>
          <a:p>
            <a:pPr marL="17100"/>
            <a:r>
              <a:rPr lang="ja-JP" altLang="en-US" dirty="0" smtClean="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301885" y="3365207"/>
            <a:ext cx="11067285" cy="3477524"/>
            <a:chOff x="301885" y="3365207"/>
            <a:chExt cx="11067285" cy="3477524"/>
          </a:xfrm>
        </p:grpSpPr>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5529565"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8210747"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421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2995728" y="4529587"/>
              <a:ext cx="2063003" cy="904034"/>
              <a:chOff x="10577504" y="4361603"/>
              <a:chExt cx="2063003" cy="904034"/>
            </a:xfrm>
          </p:grpSpPr>
          <p:sp>
            <p:nvSpPr>
              <p:cNvPr id="123" name="正方形/長方形 122"/>
              <p:cNvSpPr/>
              <p:nvPr/>
            </p:nvSpPr>
            <p:spPr>
              <a:xfrm>
                <a:off x="1069219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a:off x="1081717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2" name="正方形/長方形 111"/>
              <p:cNvSpPr/>
              <p:nvPr/>
            </p:nvSpPr>
            <p:spPr>
              <a:xfrm>
                <a:off x="1094215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4" name="正方形/長方形 113"/>
              <p:cNvSpPr/>
              <p:nvPr/>
            </p:nvSpPr>
            <p:spPr>
              <a:xfrm>
                <a:off x="11067130"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6" name="正方形/長方形 115"/>
              <p:cNvSpPr/>
              <p:nvPr/>
            </p:nvSpPr>
            <p:spPr>
              <a:xfrm>
                <a:off x="11192109"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7" name="正方形/長方形 116"/>
              <p:cNvSpPr/>
              <p:nvPr/>
            </p:nvSpPr>
            <p:spPr>
              <a:xfrm>
                <a:off x="11317088"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8" name="正方形/長方形 117"/>
              <p:cNvSpPr/>
              <p:nvPr/>
            </p:nvSpPr>
            <p:spPr>
              <a:xfrm>
                <a:off x="11442067"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9" name="正方形/長方形 118"/>
              <p:cNvSpPr/>
              <p:nvPr/>
            </p:nvSpPr>
            <p:spPr>
              <a:xfrm>
                <a:off x="11567046"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0" name="正方形/長方形 119"/>
              <p:cNvSpPr/>
              <p:nvPr/>
            </p:nvSpPr>
            <p:spPr>
              <a:xfrm>
                <a:off x="11692025"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2" name="正方形/長方形 121"/>
              <p:cNvSpPr/>
              <p:nvPr/>
            </p:nvSpPr>
            <p:spPr>
              <a:xfrm>
                <a:off x="1181700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8" name="正方形/長方形 127"/>
              <p:cNvSpPr/>
              <p:nvPr/>
            </p:nvSpPr>
            <p:spPr>
              <a:xfrm>
                <a:off x="1194198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0" name="正方形/長方形 139"/>
              <p:cNvSpPr/>
              <p:nvPr/>
            </p:nvSpPr>
            <p:spPr>
              <a:xfrm>
                <a:off x="1206696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1" name="正方形/長方形 140"/>
              <p:cNvSpPr/>
              <p:nvPr/>
            </p:nvSpPr>
            <p:spPr>
              <a:xfrm>
                <a:off x="1219194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2" name="正方形/長方形 141"/>
              <p:cNvSpPr/>
              <p:nvPr/>
            </p:nvSpPr>
            <p:spPr>
              <a:xfrm>
                <a:off x="1231691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870645" y="5857846"/>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ja-JP" altLang="en-US" sz="2400" dirty="0" smtClean="0">
                      <a:solidFill>
                        <a:srgbClr val="FF0000"/>
                      </a:solidFill>
                      <a:latin typeface="メイリオ" panose="020B0604030504040204" pitchFamily="50" charset="-128"/>
                      <a:ea typeface="メイリオ" panose="020B0604030504040204" pitchFamily="50" charset="-128"/>
                    </a:rPr>
                    <a:t>重ね合わせの</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重み</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を</a:t>
                  </a:r>
                  <a:r>
                    <a:rPr lang="ja-JP" altLang="en-US" sz="2400" dirty="0">
                      <a:solidFill>
                        <a:srgbClr val="FF0000"/>
                      </a:solidFill>
                      <a:latin typeface="メイリオ" panose="020B0604030504040204" pitchFamily="50" charset="-128"/>
                      <a:ea typeface="メイリオ" panose="020B0604030504040204" pitchFamily="50" charset="-128"/>
                    </a:rPr>
                    <a:t>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870645" y="5857846"/>
                  <a:ext cx="5416163" cy="984885"/>
                </a:xfrm>
                <a:prstGeom prst="rect">
                  <a:avLst/>
                </a:prstGeom>
                <a:blipFill>
                  <a:blip r:embed="rId6"/>
                  <a:stretch>
                    <a:fillRect l="-676" t="-3727" b="-14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549381"/>
                </a:xfrm>
                <a:prstGeom prst="rect">
                  <a:avLst/>
                </a:prstGeom>
                <a:ln>
                  <a:noFill/>
                </a:ln>
              </p:spPr>
              <p:txBody>
                <a:bodyPr wrap="square">
                  <a:spAutoFit/>
                </a:bodyPr>
                <a:lstStyle/>
                <a:p>
                  <a:pPr marL="17100">
                    <a:spcBef>
                      <a:spcPts val="1200"/>
                    </a:spcBef>
                  </a:pP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m:t>
                      </m:r>
                      <m:r>
                        <a:rPr lang="en-US" altLang="ja-JP" sz="2000" b="0" i="1" smtClean="0">
                          <a:latin typeface="Cambria Math" panose="02040503050406030204" pitchFamily="18" charset="0"/>
                        </a:rPr>
                        <m:t>                            </m:t>
                      </m:r>
                      <m:r>
                        <a:rPr lang="en-US" altLang="ja-JP" sz="2000" i="1">
                          <a:latin typeface="Cambria Math"/>
                        </a:rPr>
                        <m:t> </m:t>
                      </m:r>
                      <m:r>
                        <a:rPr lang="en-US" altLang="ja-JP" sz="2000" b="0" i="1" smtClean="0">
                          <a:latin typeface="Cambria Math" panose="02040503050406030204" pitchFamily="18" charset="0"/>
                        </a:rPr>
                        <m:t>             </m:t>
                      </m:r>
                      <m:r>
                        <a:rPr lang="en-US" altLang="ja-JP" sz="2000" i="1">
                          <a:latin typeface="Cambria Math"/>
                        </a:rPr>
                        <m:t> </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num>
                        <m:den>
                          <m:r>
                            <a:rPr lang="en-US" altLang="ja-JP" sz="2000" i="1">
                              <a:latin typeface="Cambria Math"/>
                            </a:rPr>
                            <m:t>2</m:t>
                          </m:r>
                        </m:den>
                      </m:f>
                      <m:r>
                        <a:rPr lang="en-US" altLang="ja-JP" sz="2000" i="1">
                          <a:latin typeface="Cambria Math"/>
                        </a:rPr>
                        <m:t> </m:t>
                      </m:r>
                      <m:r>
                        <a:rPr lang="en-US" altLang="ja-JP" sz="2000" b="0" i="1" smtClean="0">
                          <a:latin typeface="Cambria Math" panose="02040503050406030204" pitchFamily="18" charset="0"/>
                        </a:rPr>
                        <m:t>               </m:t>
                      </m:r>
                      <m:r>
                        <a:rPr lang="en-US" altLang="ja-JP" sz="2000" i="1">
                          <a:latin typeface="Cambria Math"/>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m:t>
                      </m:r>
                    </m:oMath>
                  </a14:m>
                  <a:r>
                    <a:rPr lang="en-US" altLang="ja-JP" sz="2000" dirty="0" smtClean="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549381"/>
                </a:xfrm>
                <a:prstGeom prst="rect">
                  <a:avLst/>
                </a:prstGeom>
                <a:blipFill>
                  <a:blip r:embed="rId7"/>
                  <a:stretch>
                    <a:fillRect b="-11111"/>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909" y="4027932"/>
            <a:ext cx="3260506" cy="2773013"/>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47" y="4028279"/>
            <a:ext cx="3260099" cy="2772667"/>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327139" y="799440"/>
            <a:ext cx="11070527" cy="3115787"/>
            <a:chOff x="-360046" y="953920"/>
            <a:chExt cx="11070527"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76638" y="2062261"/>
              <a:ext cx="2708331" cy="400110"/>
            </a:xfrm>
            <a:prstGeom prst="rect">
              <a:avLst/>
            </a:prstGeom>
            <a:noFill/>
          </p:spPr>
          <p:txBody>
            <a:bodyPr wrap="square" rtlCol="0">
              <a:spAutoFit/>
            </a:bodyPr>
            <a:lstStyle/>
            <a:p>
              <a:pPr algn="r"/>
              <a:r>
                <a:rPr lang="ja-JP" altLang="en-US" sz="2000" b="1" dirty="0">
                  <a:latin typeface="メイリオ" panose="020B0604030504040204" pitchFamily="50" charset="-128"/>
                  <a:ea typeface="メイリオ" panose="020B0604030504040204" pitchFamily="50" charset="-128"/>
                </a:rPr>
                <a:t>離散</a:t>
              </a:r>
              <a:r>
                <a:rPr lang="ja-JP" altLang="en-US" sz="2000" b="1" dirty="0" smtClean="0">
                  <a:latin typeface="メイリオ" panose="020B0604030504040204" pitchFamily="50" charset="-128"/>
                  <a:ea typeface="メイリオ" panose="020B0604030504040204" pitchFamily="50" charset="-128"/>
                </a:rPr>
                <a:t>コサイン</a:t>
              </a:r>
              <a:r>
                <a:rPr lang="ja-JP" altLang="en-US" sz="2000" b="1" dirty="0">
                  <a:latin typeface="メイリオ" panose="020B0604030504040204" pitchFamily="50" charset="-128"/>
                  <a:ea typeface="メイリオ" panose="020B0604030504040204" pitchFamily="50" charset="-128"/>
                </a:rPr>
                <a:t>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360046" y="3414497"/>
              <a:ext cx="2791740" cy="400110"/>
            </a:xfrm>
            <a:prstGeom prst="rect">
              <a:avLst/>
            </a:prstGeom>
            <a:noFill/>
          </p:spPr>
          <p:txBody>
            <a:bodyPr wrap="square" rtlCol="0">
              <a:spAutoFit/>
            </a:bodyPr>
            <a:lstStyle/>
            <a:p>
              <a:pPr algn="r"/>
              <a:r>
                <a:rPr lang="ja-JP" altLang="en-US" sz="2000" b="1" dirty="0" smtClean="0">
                  <a:latin typeface="メイリオ" panose="020B0604030504040204" pitchFamily="50" charset="-128"/>
                  <a:ea typeface="メイリオ" panose="020B0604030504040204" pitchFamily="50" charset="-128"/>
                </a:rPr>
                <a:t>逆</a:t>
              </a:r>
              <a:r>
                <a:rPr lang="ja-JP" altLang="en-US" sz="2000" b="1" dirty="0">
                  <a:latin typeface="メイリオ" panose="020B0604030504040204" pitchFamily="50" charset="-128"/>
                  <a:ea typeface="メイリオ" panose="020B0604030504040204" pitchFamily="50" charset="-128"/>
                </a:rPr>
                <a:t>離散</a:t>
              </a:r>
              <a:r>
                <a:rPr lang="ja-JP" altLang="en-US" sz="2000" b="1" dirty="0" smtClean="0">
                  <a:latin typeface="メイリオ" panose="020B0604030504040204" pitchFamily="50" charset="-128"/>
                  <a:ea typeface="メイリオ" panose="020B0604030504040204" pitchFamily="50" charset="-128"/>
                </a:rPr>
                <a:t>コサイン</a:t>
              </a:r>
              <a:r>
                <a:rPr lang="ja-JP" altLang="en-US" sz="2000" b="1" dirty="0">
                  <a:latin typeface="メイリオ" panose="020B0604030504040204" pitchFamily="50" charset="-128"/>
                  <a:ea typeface="メイリオ" panose="020B0604030504040204" pitchFamily="50" charset="-128"/>
                </a:rPr>
                <a:t>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11323" y="1565965"/>
              <a:ext cx="10921804"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mc:Choice xmlns:a14="http://schemas.microsoft.com/office/drawing/2010/main" Requires="a14">
            <p:sp>
              <p:nvSpPr>
                <p:cNvPr id="94" name="テキスト ボックス 93"/>
                <p:cNvSpPr txBox="1"/>
                <p:nvPr/>
              </p:nvSpPr>
              <p:spPr>
                <a:xfrm>
                  <a:off x="516887" y="953920"/>
                  <a:ext cx="5920403" cy="424283"/>
                </a:xfrm>
                <a:prstGeom prst="rect">
                  <a:avLst/>
                </a:prstGeom>
                <a:noFill/>
              </p:spPr>
              <p:txBody>
                <a:bodyPr wrap="none" rtlCol="0">
                  <a:spAutoFit/>
                </a:bodyPr>
                <a:lstStyle/>
                <a:p>
                  <a:pPr marL="17100"/>
                  <a:r>
                    <a:rPr lang="en-US" altLang="ja-JP" sz="2000" dirty="0" smtClean="0">
                      <a:latin typeface="メイリオ" panose="020B0604030504040204" pitchFamily="50" charset="-128"/>
                      <a:ea typeface="メイリオ" panose="020B0604030504040204" pitchFamily="50" charset="-128"/>
                    </a:rPr>
                    <a:t>2D</a:t>
                  </a:r>
                  <a:r>
                    <a:rPr lang="ja-JP" altLang="en-US" sz="2000" smtClean="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p:sp>
              <p:nvSpPr>
                <p:cNvPr id="94" name="テキスト ボックス 93"/>
                <p:cNvSpPr txBox="1">
                  <a:spLocks noRot="1" noChangeAspect="1" noMove="1" noResize="1" noEditPoints="1" noAdjustHandles="1" noChangeArrowheads="1" noChangeShapeType="1" noTextEdit="1"/>
                </p:cNvSpPr>
                <p:nvPr/>
              </p:nvSpPr>
              <p:spPr>
                <a:xfrm>
                  <a:off x="516887" y="953920"/>
                  <a:ext cx="5920403" cy="424283"/>
                </a:xfrm>
                <a:prstGeom prst="rect">
                  <a:avLst/>
                </a:prstGeom>
                <a:blipFill>
                  <a:blip r:embed="rId6"/>
                  <a:stretch>
                    <a:fillRect l="-824" t="-7143"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324786"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a:t>
            </a:r>
            <a:r>
              <a:rPr lang="ja-JP" altLang="en-US" dirty="0" smtClean="0">
                <a:latin typeface="メイリオ" panose="020B0604030504040204" pitchFamily="50" charset="-128"/>
                <a:ea typeface="メイリオ" panose="020B0604030504040204" pitchFamily="50" charset="-128"/>
              </a:rPr>
              <a:t>異なる定義有り</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この定義は全スライドを縦横方向にかけることで得られる</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89" y="207785"/>
            <a:ext cx="7948249" cy="525462"/>
          </a:xfrm>
        </p:spPr>
        <p:txBody>
          <a:bodyPr>
            <a:noAutofit/>
          </a:bodyPr>
          <a:lstStyle/>
          <a:p>
            <a:pPr algn="l"/>
            <a:r>
              <a:rPr lang="en-US" altLang="ja-JP" sz="2800" dirty="0" smtClean="0"/>
              <a:t>2D</a:t>
            </a:r>
            <a:r>
              <a:rPr lang="ja-JP" altLang="en-US" sz="2800" dirty="0" smtClean="0"/>
              <a:t>離散コサイン変換をより深く理解する</a:t>
            </a:r>
            <a:r>
              <a:rPr lang="en-US" altLang="ja-JP" sz="2800" dirty="0" smtClean="0"/>
              <a:t>…</a:t>
            </a:r>
            <a:endParaRPr lang="ja-JP" altLang="en-US" sz="2800"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33549" y="2487573"/>
            <a:ext cx="5889386" cy="3816429"/>
          </a:xfrm>
          <a:prstGeom prst="rect">
            <a:avLst/>
          </a:prstGeom>
          <a:noFill/>
        </p:spPr>
        <p:txBody>
          <a:bodyPr wrap="square" rtlCol="0">
            <a:spAutoFit/>
          </a:bodyPr>
          <a:lstStyle/>
          <a:p>
            <a:pPr marL="17100">
              <a:spcBef>
                <a:spcPts val="1200"/>
              </a:spcBef>
            </a:pPr>
            <a:r>
              <a:rPr lang="en-US" altLang="ja-JP" sz="2400" b="1" dirty="0" smtClean="0">
                <a:latin typeface="メイリオ" panose="020B0604030504040204" pitchFamily="50" charset="-128"/>
                <a:ea typeface="メイリオ" panose="020B0604030504040204" pitchFamily="50" charset="-128"/>
              </a:rPr>
              <a:t>2D</a:t>
            </a:r>
            <a:r>
              <a:rPr lang="ja-JP" altLang="en-US" sz="2400" b="1" dirty="0" smtClean="0">
                <a:latin typeface="メイリオ" panose="020B0604030504040204" pitchFamily="50" charset="-128"/>
                <a:ea typeface="メイリオ" panose="020B0604030504040204" pitchFamily="50" charset="-128"/>
              </a:rPr>
              <a:t>離散コサイン変換 </a:t>
            </a:r>
            <a:r>
              <a:rPr lang="en-US" altLang="ja-JP" sz="2400" b="1" dirty="0" smtClean="0">
                <a:latin typeface="メイリオ" panose="020B0604030504040204" pitchFamily="50" charset="-128"/>
                <a:ea typeface="メイリオ" panose="020B0604030504040204" pitchFamily="50" charset="-128"/>
              </a:rPr>
              <a:t>: </a:t>
            </a:r>
          </a:p>
          <a:p>
            <a:pPr marL="17100">
              <a:spcBef>
                <a:spcPts val="1200"/>
              </a:spcBef>
            </a:pPr>
            <a:r>
              <a:rPr lang="ja-JP" altLang="en-US" sz="2400" dirty="0" smtClean="0">
                <a:latin typeface="メイリオ" panose="020B0604030504040204" pitchFamily="50" charset="-128"/>
                <a:ea typeface="メイリオ" panose="020B0604030504040204" pitchFamily="50" charset="-128"/>
              </a:rPr>
              <a:t>入力画像</a:t>
            </a:r>
            <a:r>
              <a:rPr lang="ja-JP" altLang="en-US" sz="2400" dirty="0">
                <a:latin typeface="メイリオ" panose="020B0604030504040204" pitchFamily="50" charset="-128"/>
                <a:ea typeface="メイリオ" panose="020B0604030504040204" pitchFamily="50" charset="-128"/>
              </a:rPr>
              <a:t>を周波数の</a:t>
            </a:r>
            <a:r>
              <a:rPr lang="ja-JP" altLang="en-US" sz="2400" dirty="0" smtClean="0">
                <a:latin typeface="メイリオ" panose="020B0604030504040204" pitchFamily="50" charset="-128"/>
                <a:ea typeface="メイリオ" panose="020B0604030504040204" pitchFamily="50" charset="-128"/>
              </a:rPr>
              <a:t>異なる</a:t>
            </a:r>
            <a:r>
              <a:rPr lang="en-US" altLang="ja-JP" sz="2400" dirty="0" smtClean="0">
                <a:latin typeface="メイリオ" panose="020B0604030504040204" pitchFamily="50" charset="-128"/>
                <a:ea typeface="メイリオ" panose="020B0604030504040204" pitchFamily="50" charset="-128"/>
              </a:rPr>
              <a:t>cos</a:t>
            </a:r>
            <a:r>
              <a:rPr lang="ja-JP" altLang="en-US" sz="2400" dirty="0">
                <a:latin typeface="メイリオ" panose="020B0604030504040204" pitchFamily="50" charset="-128"/>
                <a:ea typeface="メイリオ" panose="020B0604030504040204" pitchFamily="50" charset="-128"/>
              </a:rPr>
              <a:t>関数（</a:t>
            </a:r>
            <a:r>
              <a:rPr lang="ja-JP" altLang="en-US" sz="2400" b="1" dirty="0">
                <a:latin typeface="メイリオ" panose="020B0604030504040204" pitchFamily="50" charset="-128"/>
                <a:ea typeface="メイリオ" panose="020B0604030504040204" pitchFamily="50" charset="-128"/>
              </a:rPr>
              <a:t>基底画像</a:t>
            </a:r>
            <a:r>
              <a:rPr lang="ja-JP" altLang="en-US" sz="2400" dirty="0">
                <a:latin typeface="メイリオ" panose="020B0604030504040204" pitchFamily="50" charset="-128"/>
                <a:ea typeface="メイリオ" panose="020B0604030504040204" pitchFamily="50" charset="-128"/>
              </a:rPr>
              <a:t>）の</a:t>
            </a:r>
            <a:r>
              <a:rPr lang="ja-JP" altLang="en-US" sz="2400" dirty="0" smtClean="0">
                <a:latin typeface="メイリオ" panose="020B0604030504040204" pitchFamily="50" charset="-128"/>
                <a:ea typeface="メイリオ" panose="020B0604030504040204" pitchFamily="50" charset="-128"/>
              </a:rPr>
              <a:t>重み付き和</a:t>
            </a:r>
            <a:r>
              <a:rPr lang="ja-JP" altLang="en-US" sz="2400" dirty="0">
                <a:latin typeface="メイリオ" panose="020B0604030504040204" pitchFamily="50" charset="-128"/>
                <a:ea typeface="メイリオ" panose="020B0604030504040204" pitchFamily="50" charset="-128"/>
              </a:rPr>
              <a:t>で</a:t>
            </a:r>
            <a:r>
              <a:rPr lang="ja-JP" altLang="en-US" sz="2400" dirty="0" smtClean="0">
                <a:latin typeface="メイリオ" panose="020B0604030504040204" pitchFamily="50" charset="-128"/>
                <a:ea typeface="メイリオ" panose="020B0604030504040204" pitchFamily="50" charset="-128"/>
              </a:rPr>
              <a:t>表現する．</a:t>
            </a:r>
            <a:endParaRPr lang="en-US" altLang="ja-JP" sz="2400" dirty="0">
              <a:latin typeface="メイリオ" panose="020B0604030504040204" pitchFamily="50" charset="-128"/>
              <a:ea typeface="メイリオ" panose="020B0604030504040204" pitchFamily="50" charset="-128"/>
            </a:endParaRPr>
          </a:p>
          <a:p>
            <a:pPr marL="17100">
              <a:spcBef>
                <a:spcPts val="1200"/>
              </a:spcBef>
            </a:pPr>
            <a:endParaRPr lang="en-US" altLang="ja-JP" sz="2400" dirty="0" smtClean="0">
              <a:latin typeface="メイリオ" panose="020B0604030504040204" pitchFamily="50" charset="-128"/>
              <a:ea typeface="メイリオ" panose="020B0604030504040204" pitchFamily="50" charset="-128"/>
            </a:endParaRPr>
          </a:p>
          <a:p>
            <a:pPr marL="17100">
              <a:spcBef>
                <a:spcPts val="1200"/>
              </a:spcBef>
            </a:pPr>
            <a:r>
              <a:rPr lang="en-US" altLang="ja-JP" sz="2400" dirty="0" smtClean="0">
                <a:latin typeface="メイリオ" panose="020B0604030504040204" pitchFamily="50" charset="-128"/>
                <a:ea typeface="メイリオ" panose="020B0604030504040204" pitchFamily="50" charset="-128"/>
              </a:rPr>
              <a:t>8x8</a:t>
            </a:r>
            <a:r>
              <a:rPr lang="ja-JP" altLang="en-US" sz="2400" dirty="0" smtClean="0">
                <a:latin typeface="メイリオ" panose="020B0604030504040204" pitchFamily="50" charset="-128"/>
                <a:ea typeface="メイリオ" panose="020B0604030504040204" pitchFamily="50" charset="-128"/>
              </a:rPr>
              <a:t>の離散コサイン変換を考える</a:t>
            </a:r>
            <a:endParaRPr lang="en-US" altLang="ja-JP" sz="2400" dirty="0" smtClean="0">
              <a:latin typeface="メイリオ" panose="020B0604030504040204" pitchFamily="50" charset="-128"/>
              <a:ea typeface="メイリオ" panose="020B0604030504040204" pitchFamily="50" charset="-128"/>
            </a:endParaRPr>
          </a:p>
          <a:p>
            <a:pPr marL="360000" indent="-342900">
              <a:spcBef>
                <a:spcPts val="12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sym typeface="Wingdings" pitchFamily="2" charset="2"/>
              </a:rPr>
              <a:t>任意の入力画像は </a:t>
            </a:r>
            <a:r>
              <a:rPr lang="en-US" altLang="ja-JP" sz="2400" dirty="0" smtClean="0">
                <a:latin typeface="メイリオ" panose="020B0604030504040204" pitchFamily="50" charset="-128"/>
                <a:ea typeface="メイリオ" panose="020B0604030504040204" pitchFamily="50" charset="-128"/>
                <a:sym typeface="Wingdings" pitchFamily="2" charset="2"/>
              </a:rPr>
              <a:t>8x8</a:t>
            </a:r>
            <a:r>
              <a:rPr lang="ja-JP" altLang="en-US" sz="2400" dirty="0" smtClean="0">
                <a:latin typeface="メイリオ" panose="020B0604030504040204" pitchFamily="50" charset="-128"/>
                <a:ea typeface="メイリオ" panose="020B0604030504040204" pitchFamily="50" charset="-128"/>
                <a:sym typeface="Wingdings" pitchFamily="2" charset="2"/>
              </a:rPr>
              <a:t>個の基底画像の重ね合わせ</a:t>
            </a:r>
            <a:r>
              <a:rPr lang="ja-JP" altLang="en-US" sz="2400" dirty="0">
                <a:latin typeface="メイリオ" panose="020B0604030504040204" pitchFamily="50" charset="-128"/>
                <a:ea typeface="メイリオ" panose="020B0604030504040204" pitchFamily="50" charset="-128"/>
                <a:sym typeface="Wingdings" pitchFamily="2" charset="2"/>
              </a:rPr>
              <a:t>で</a:t>
            </a:r>
            <a:r>
              <a:rPr lang="ja-JP" altLang="en-US" sz="2400" dirty="0" smtClean="0">
                <a:latin typeface="メイリオ" panose="020B0604030504040204" pitchFamily="50" charset="-128"/>
                <a:ea typeface="メイリオ" panose="020B0604030504040204" pitchFamily="50" charset="-128"/>
                <a:sym typeface="Wingdings" pitchFamily="2" charset="2"/>
              </a:rPr>
              <a:t>表現できる</a:t>
            </a:r>
            <a:endParaRPr lang="en-US" altLang="ja-JP" sz="2400" dirty="0" smtClean="0">
              <a:latin typeface="メイリオ" panose="020B0604030504040204" pitchFamily="50" charset="-128"/>
              <a:ea typeface="メイリオ" panose="020B0604030504040204" pitchFamily="50" charset="-128"/>
              <a:sym typeface="Wingdings" pitchFamily="2" charset="2"/>
            </a:endParaRPr>
          </a:p>
          <a:p>
            <a:pPr marL="360000" indent="-342900">
              <a:spcBef>
                <a:spcPts val="12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sym typeface="Wingdings" pitchFamily="2" charset="2"/>
              </a:rPr>
              <a:t>基底画像は右図</a:t>
            </a:r>
            <a:endParaRPr lang="en-US" altLang="ja-JP" sz="2400"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171385" y="6417073"/>
            <a:ext cx="1895071" cy="461665"/>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rPr>
              <a:t>u, v</a:t>
            </a:r>
            <a:r>
              <a:rPr lang="ja-JP" altLang="en-US" sz="1200" dirty="0">
                <a:latin typeface="メイリオ" panose="020B0604030504040204" pitchFamily="50" charset="-128"/>
                <a:ea typeface="メイリオ" panose="020B0604030504040204" pitchFamily="50" charset="-128"/>
              </a:rPr>
              <a:t>を固定、</a:t>
            </a:r>
            <a:endParaRPr lang="en-US" altLang="ja-JP" sz="1200" dirty="0">
              <a:latin typeface="メイリオ" panose="020B0604030504040204" pitchFamily="50" charset="-128"/>
              <a:ea typeface="メイリオ" panose="020B0604030504040204" pitchFamily="50" charset="-128"/>
            </a:endParaRPr>
          </a:p>
          <a:p>
            <a:r>
              <a:rPr lang="en-US" altLang="ja-JP" sz="1200" dirty="0" err="1">
                <a:latin typeface="メイリオ" panose="020B0604030504040204" pitchFamily="50" charset="-128"/>
                <a:ea typeface="メイリオ" panose="020B0604030504040204" pitchFamily="50" charset="-128"/>
              </a:rPr>
              <a:t>xy</a:t>
            </a:r>
            <a:r>
              <a:rPr lang="ja-JP" altLang="en-US" sz="1200" dirty="0">
                <a:latin typeface="メイリオ" panose="020B0604030504040204" pitchFamily="50" charset="-128"/>
                <a:ea typeface="メイリオ" panose="020B0604030504040204" pitchFamily="50" charset="-128"/>
              </a:rPr>
              <a:t>を動かして画像を作成</a:t>
            </a:r>
            <a:endParaRPr lang="en-US" altLang="ja-JP" sz="1200"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67"/>
                <a:stretch>
                  <a:fillRect/>
                </a:stretch>
              </a:blipFill>
            </p:spPr>
            <p:txBody>
              <a:bodyPr/>
              <a:lstStyle/>
              <a:p>
                <a:r>
                  <a:rPr lang="ja-JP" altLang="en-US">
                    <a:noFill/>
                  </a:rPr>
                  <a:t> </a:t>
                </a:r>
              </a:p>
            </p:txBody>
          </p:sp>
        </mc:Fallback>
      </mc:AlternateContent>
      <p:sp>
        <p:nvSpPr>
          <p:cNvPr id="118" name="タイトル 1"/>
          <p:cNvSpPr txBox="1">
            <a:spLocks/>
          </p:cNvSpPr>
          <p:nvPr/>
        </p:nvSpPr>
        <p:spPr>
          <a:xfrm>
            <a:off x="5488029" y="207785"/>
            <a:ext cx="6317844"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solidFill>
                  <a:srgbClr val="FF0000"/>
                </a:solidFill>
              </a:rPr>
              <a:t>参考資料</a:t>
            </a:r>
            <a:endParaRPr lang="ja-JP" altLang="en-US" sz="3600" b="1" dirty="0">
              <a:solidFill>
                <a:srgbClr val="FF0000"/>
              </a:solidFill>
            </a:endParaRPr>
          </a:p>
        </p:txBody>
      </p:sp>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154" y="2821687"/>
            <a:ext cx="2274744" cy="193463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154" y="758543"/>
            <a:ext cx="2274744" cy="1934637"/>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5154" y="4884830"/>
            <a:ext cx="2274744" cy="1934637"/>
          </a:xfrm>
          <a:prstGeom prst="rect">
            <a:avLst/>
          </a:prstGeom>
        </p:spPr>
      </p:pic>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a:t>
            </a:r>
            <a:r>
              <a:rPr lang="ja-JP" altLang="en-US" sz="3200" b="1" dirty="0" smtClean="0"/>
              <a:t>による画像圧縮</a:t>
            </a:r>
            <a:endParaRPr lang="ja-JP" altLang="en-US" sz="3200" b="1" dirty="0"/>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5">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609206" y="3468847"/>
            <a:ext cx="1905281" cy="769440"/>
            <a:chOff x="713938" y="2949581"/>
            <a:chExt cx="1661791" cy="671108"/>
          </a:xfrm>
        </p:grpSpPr>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grpSp>
      <p:cxnSp>
        <p:nvCxnSpPr>
          <p:cNvPr id="16" name="カギ線コネクタ 15"/>
          <p:cNvCxnSpPr/>
          <p:nvPr/>
        </p:nvCxnSpPr>
        <p:spPr>
          <a:xfrm flipV="1">
            <a:off x="2174637"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flipV="1">
            <a:off x="2174637"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p:nvPr/>
        </p:nvCxnSpPr>
        <p:spPr>
          <a:xfrm>
            <a:off x="2174637"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786132" y="6007419"/>
            <a:ext cx="1510350"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1/64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794981" y="3864660"/>
            <a:ext cx="1510350"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1/16</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794981" y="1800459"/>
            <a:ext cx="1310743"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60" name="下矢印 59"/>
          <p:cNvSpPr/>
          <p:nvPr/>
        </p:nvSpPr>
        <p:spPr>
          <a:xfrm rot="16200000">
            <a:off x="5763404" y="3422926"/>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609898" y="2998805"/>
            <a:ext cx="962695" cy="584775"/>
          </a:xfrm>
          <a:prstGeom prst="rect">
            <a:avLst/>
          </a:prstGeom>
          <a:noFill/>
        </p:spPr>
        <p:txBody>
          <a:bodyPr wrap="square" rtlCol="0">
            <a:spAutoFit/>
          </a:bodyPr>
          <a:lstStyle/>
          <a:p>
            <a:r>
              <a:rPr lang="en-US" altLang="ja-JP" sz="3200" dirty="0" smtClean="0"/>
              <a:t>IDCT</a:t>
            </a:r>
            <a:endParaRPr lang="ja-JP" altLang="en-US" sz="3200" dirty="0"/>
          </a:p>
        </p:txBody>
      </p:sp>
      <p:sp>
        <p:nvSpPr>
          <p:cNvPr id="62" name="テキスト ボックス 61"/>
          <p:cNvSpPr txBox="1"/>
          <p:nvPr/>
        </p:nvSpPr>
        <p:spPr>
          <a:xfrm>
            <a:off x="8775225" y="384859"/>
            <a:ext cx="3590952" cy="1384995"/>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離散コサイン変換し高周波成分を破棄することでデータ圧縮</a:t>
            </a:r>
            <a:endParaRPr lang="ja-JP" altLang="en-US" sz="2800" dirty="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8775225" y="195028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775225" y="4143239"/>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775225" y="631519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pic>
        <p:nvPicPr>
          <p:cNvPr id="47" name="図 4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0183" y="4248607"/>
            <a:ext cx="2224363" cy="1891789"/>
          </a:xfrm>
          <a:prstGeom prst="rect">
            <a:avLst/>
          </a:prstGeom>
        </p:spPr>
      </p:pic>
      <p:pic>
        <p:nvPicPr>
          <p:cNvPr id="49" name="図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1337" y="1566975"/>
            <a:ext cx="2224086" cy="1891553"/>
          </a:xfrm>
          <a:prstGeom prst="rect">
            <a:avLst/>
          </a:prstGeom>
        </p:spPr>
      </p:pic>
      <p:pic>
        <p:nvPicPr>
          <p:cNvPr id="10" name="図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06295" y="758543"/>
            <a:ext cx="2269554" cy="1930223"/>
          </a:xfrm>
          <a:prstGeom prst="rect">
            <a:avLst/>
          </a:prstGeom>
        </p:spPr>
      </p:pic>
      <p:pic>
        <p:nvPicPr>
          <p:cNvPr id="11" name="図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06295" y="2819479"/>
            <a:ext cx="2274744" cy="1934637"/>
          </a:xfrm>
          <a:prstGeom prst="rect">
            <a:avLst/>
          </a:prstGeom>
        </p:spPr>
      </p:pic>
      <p:pic>
        <p:nvPicPr>
          <p:cNvPr id="12" name="図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00055" y="4884830"/>
            <a:ext cx="2251930" cy="1915234"/>
          </a:xfrm>
          <a:prstGeom prst="rect">
            <a:avLst/>
          </a:prstGeom>
        </p:spPr>
      </p:pic>
      <p:sp>
        <p:nvSpPr>
          <p:cNvPr id="57" name="下矢印 56"/>
          <p:cNvSpPr/>
          <p:nvPr/>
        </p:nvSpPr>
        <p:spPr>
          <a:xfrm rot="16200000">
            <a:off x="5763404" y="1641929"/>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テキスト ボックス 57"/>
          <p:cNvSpPr txBox="1"/>
          <p:nvPr/>
        </p:nvSpPr>
        <p:spPr>
          <a:xfrm>
            <a:off x="5609898" y="1217808"/>
            <a:ext cx="962695" cy="584775"/>
          </a:xfrm>
          <a:prstGeom prst="rect">
            <a:avLst/>
          </a:prstGeom>
          <a:noFill/>
        </p:spPr>
        <p:txBody>
          <a:bodyPr wrap="square" rtlCol="0">
            <a:spAutoFit/>
          </a:bodyPr>
          <a:lstStyle/>
          <a:p>
            <a:r>
              <a:rPr lang="en-US" altLang="ja-JP" sz="3200" dirty="0" smtClean="0"/>
              <a:t>IDCT</a:t>
            </a:r>
            <a:endParaRPr lang="ja-JP" altLang="en-US" sz="3200" dirty="0"/>
          </a:p>
        </p:txBody>
      </p:sp>
      <p:sp>
        <p:nvSpPr>
          <p:cNvPr id="59" name="下矢印 58"/>
          <p:cNvSpPr/>
          <p:nvPr/>
        </p:nvSpPr>
        <p:spPr>
          <a:xfrm rot="16200000">
            <a:off x="5763404" y="5731552"/>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5609898" y="5307431"/>
            <a:ext cx="962695" cy="584775"/>
          </a:xfrm>
          <a:prstGeom prst="rect">
            <a:avLst/>
          </a:prstGeom>
          <a:noFill/>
        </p:spPr>
        <p:txBody>
          <a:bodyPr wrap="square" rtlCol="0">
            <a:spAutoFit/>
          </a:bodyPr>
          <a:lstStyle/>
          <a:p>
            <a:r>
              <a:rPr lang="en-US" altLang="ja-JP" sz="3200" dirty="0" smtClean="0"/>
              <a:t>IDCT</a:t>
            </a:r>
            <a:endParaRPr lang="ja-JP" altLang="en-US" sz="3200" dirty="0"/>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smtClean="0"/>
              <a:t>2</a:t>
            </a:r>
            <a:r>
              <a:rPr kumimoji="1" lang="ja-JP" altLang="en-US" dirty="0" smtClean="0"/>
              <a:t>次元風景画像などと相性が良く，写真の圧縮に広く利用されている</a:t>
            </a:r>
            <a:endParaRPr kumimoji="1" lang="en-US" altLang="ja-JP" dirty="0" smtClean="0"/>
          </a:p>
          <a:p>
            <a:r>
              <a:rPr lang="ja-JP" altLang="en-US" b="1" dirty="0" smtClean="0"/>
              <a:t>非可逆圧縮</a:t>
            </a:r>
            <a:r>
              <a:rPr lang="ja-JP" altLang="en-US" dirty="0" smtClean="0"/>
              <a:t>の手法で</a:t>
            </a:r>
            <a:r>
              <a:rPr kumimoji="1" lang="ja-JP" altLang="en-US" b="1" dirty="0" smtClean="0"/>
              <a:t>離散コサイン変換</a:t>
            </a:r>
            <a:r>
              <a:rPr kumimoji="1" lang="ja-JP" altLang="en-US" dirty="0" smtClean="0"/>
              <a:t>を利用</a:t>
            </a:r>
            <a:endParaRPr kumimoji="1" lang="en-US" altLang="ja-JP" dirty="0" smtClean="0"/>
          </a:p>
          <a:p>
            <a:endParaRPr kumimoji="1" lang="en-US" altLang="ja-JP" dirty="0" smtClean="0"/>
          </a:p>
          <a:p>
            <a:pPr marL="0" indent="0">
              <a:buNone/>
            </a:pPr>
            <a:r>
              <a:rPr lang="ja-JP" altLang="en-US" dirty="0" smtClean="0"/>
              <a:t>手法の</a:t>
            </a:r>
            <a:r>
              <a:rPr lang="ja-JP" altLang="en-US" dirty="0"/>
              <a:t>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39</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今，ディーラーが一枚のカードを引いて，スペードの</a:t>
            </a:r>
            <a:r>
              <a:rPr lang="en-US" altLang="ja-JP" sz="2400" dirty="0" smtClean="0"/>
              <a:t>2</a:t>
            </a:r>
            <a:r>
              <a:rPr lang="ja-JP" altLang="en-US" sz="2400" dirty="0" smtClean="0"/>
              <a:t>である事を確認した．</a:t>
            </a:r>
            <a:endParaRPr lang="en-US" altLang="ja-JP" sz="2400" dirty="0" smtClean="0"/>
          </a:p>
          <a:p>
            <a:pPr marL="0" indent="0">
              <a:buNone/>
            </a:pPr>
            <a:r>
              <a:rPr lang="ja-JP" altLang="en-US" sz="2400" dirty="0" smtClean="0"/>
              <a:t>あなたが予測を言う前に，ディーラーが次の情報のうちどれかを教えてくれるならどれがほしいですか？なぜですか？</a:t>
            </a:r>
            <a:endParaRPr lang="en-US" altLang="ja-JP" sz="2400" dirty="0" smtClean="0"/>
          </a:p>
          <a:p>
            <a:pPr marL="0" indent="0">
              <a:buNone/>
            </a:pPr>
            <a:r>
              <a:rPr lang="ja-JP" altLang="en-US" dirty="0"/>
              <a:t>情報</a:t>
            </a:r>
            <a:r>
              <a:rPr lang="en-US" altLang="ja-JP" dirty="0"/>
              <a:t>A) </a:t>
            </a:r>
            <a:r>
              <a:rPr lang="ja-JP" altLang="en-US" dirty="0" smtClean="0"/>
              <a:t>カードはスペード</a:t>
            </a:r>
            <a:r>
              <a:rPr lang="ja-JP" altLang="en-US" dirty="0"/>
              <a:t>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Tree>
    <p:extLst>
      <p:ext uri="{BB962C8B-B14F-4D97-AF65-F5344CB8AC3E}">
        <p14:creationId xmlns:p14="http://schemas.microsoft.com/office/powerpoint/2010/main" val="21619856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116" y="1351064"/>
            <a:ext cx="1876303" cy="1563586"/>
          </a:xfrm>
          <a:prstGeom prst="rect">
            <a:avLst/>
          </a:prstGeom>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619958" y="1347626"/>
            <a:ext cx="1858969" cy="1858968"/>
            <a:chOff x="4516506" y="1654253"/>
            <a:chExt cx="1471325" cy="1471325"/>
          </a:xfrm>
        </p:grpSpPr>
        <p:grpSp>
          <p:nvGrpSpPr>
            <p:cNvPr id="67" name="グループ化 66"/>
            <p:cNvGrpSpPr/>
            <p:nvPr/>
          </p:nvGrpSpPr>
          <p:grpSpPr>
            <a:xfrm>
              <a:off x="4516506" y="1654253"/>
              <a:ext cx="1471325" cy="1471325"/>
              <a:chOff x="4873488" y="1737613"/>
              <a:chExt cx="1232216" cy="1232216"/>
            </a:xfrm>
          </p:grpSpPr>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4" y="1741056"/>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64515" y="2076963"/>
            <a:ext cx="1476461" cy="514867"/>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6">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rPr>
              <a:t>画素値から</a:t>
            </a:r>
            <a:r>
              <a:rPr lang="en-US" altLang="ja-JP" sz="2000" dirty="0" smtClean="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色</a:t>
            </a:r>
            <a:r>
              <a:rPr lang="ja-JP" altLang="en-US" dirty="0" err="1" smtClean="0">
                <a:latin typeface="メイリオ" panose="020B0604030504040204" pitchFamily="50" charset="-128"/>
                <a:ea typeface="メイリオ" panose="020B0604030504040204" pitchFamily="50" charset="-128"/>
              </a:rPr>
              <a:t>み</a:t>
            </a:r>
            <a:r>
              <a:rPr lang="ja-JP" altLang="en-US" dirty="0" smtClean="0">
                <a:latin typeface="メイリオ" panose="020B0604030504040204" pitchFamily="50" charset="-128"/>
                <a:ea typeface="メイリオ" panose="020B0604030504040204" pitchFamily="50" charset="-128"/>
              </a:rPr>
              <a:t>成分</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は縮小</a:t>
            </a:r>
            <a:endParaRPr lang="ja-JP" altLang="en-US" dirty="0">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８ｘ８画素のブロック</a:t>
            </a:r>
            <a:endParaRPr lang="ja-JP" altLang="en-US"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203" y="3195935"/>
            <a:ext cx="1869669" cy="1558058"/>
          </a:xfrm>
          <a:prstGeom prst="rect">
            <a:avLst/>
          </a:prstGeom>
        </p:spPr>
      </p:pic>
      <p:pic>
        <p:nvPicPr>
          <p:cNvPr id="3"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8435" y="3352932"/>
            <a:ext cx="1479418" cy="1232848"/>
          </a:xfrm>
          <a:prstGeom prst="rect">
            <a:avLst/>
          </a:prstGeom>
        </p:spPr>
      </p:pic>
      <p:pic>
        <p:nvPicPr>
          <p:cNvPr id="4" name="図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18435" y="5110621"/>
            <a:ext cx="1479418" cy="1232848"/>
          </a:xfrm>
          <a:prstGeom prst="rect">
            <a:avLst/>
          </a:prstGeom>
        </p:spPr>
      </p:pic>
      <p:pic>
        <p:nvPicPr>
          <p:cNvPr id="5" name="図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8435" y="1595243"/>
            <a:ext cx="1479418" cy="1232848"/>
          </a:xfrm>
          <a:prstGeom prst="rect">
            <a:avLst/>
          </a:prstGeom>
        </p:spPr>
      </p:pic>
      <p:pic>
        <p:nvPicPr>
          <p:cNvPr id="95" name="図 9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58564" y="3652222"/>
            <a:ext cx="753130" cy="627608"/>
          </a:xfrm>
          <a:prstGeom prst="rect">
            <a:avLst/>
          </a:prstGeom>
        </p:spPr>
      </p:pic>
      <p:pic>
        <p:nvPicPr>
          <p:cNvPr id="97" name="図 9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58564" y="5409911"/>
            <a:ext cx="753130" cy="627608"/>
          </a:xfrm>
          <a:prstGeom prst="rect">
            <a:avLst/>
          </a:prstGeom>
        </p:spPr>
      </p:pic>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41</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smtClean="0">
                <a:latin typeface="メイリオ" panose="020B0604030504040204" pitchFamily="50" charset="-128"/>
                <a:ea typeface="メイリオ" panose="020B0604030504040204" pitchFamily="50" charset="-128"/>
              </a:rPr>
              <a:t>DCT</a:t>
            </a:r>
            <a:r>
              <a:rPr lang="ja-JP" altLang="en-US" sz="2400" dirty="0" smtClean="0">
                <a:latin typeface="メイリオ" panose="020B0604030504040204" pitchFamily="50" charset="-128"/>
                <a:ea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endParaRP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rPr>
              <a:t>量子化</a:t>
            </a:r>
            <a:endParaRPr lang="ja-JP" altLang="en-US" sz="2400" dirty="0">
              <a:latin typeface="メイリオ" panose="020B0604030504040204" pitchFamily="50" charset="-128"/>
              <a:ea typeface="メイリオ" panose="020B0604030504040204" pitchFamily="50" charset="-128"/>
            </a:endParaRP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本スライドの行列と図は</a:t>
            </a:r>
            <a:r>
              <a:rPr lang="en-US" altLang="ja-JP" dirty="0" smtClean="0">
                <a:latin typeface="メイリオ" panose="020B0604030504040204" pitchFamily="50" charset="-128"/>
                <a:ea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rPr>
              <a:t>より引用</a:t>
            </a:r>
            <a:endParaRPr lang="ja-JP" altLang="en-US" dirty="0">
              <a:latin typeface="メイリオ" panose="020B0604030504040204" pitchFamily="50" charset="-128"/>
              <a:ea typeface="メイリオ" panose="020B0604030504040204" pitchFamily="50" charset="-128"/>
            </a:endParaRP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高周波に大きな値を指定</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量子化テーブルの例</a:t>
            </a:r>
            <a:endParaRPr lang="ja-JP" altLang="en-US" dirty="0">
              <a:latin typeface="メイリオ" panose="020B0604030504040204" pitchFamily="50" charset="-128"/>
              <a:ea typeface="メイリオ" panose="020B0604030504040204" pitchFamily="50" charset="-128"/>
            </a:endParaRP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高周波部分はほぼゼロに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テーブルにより圧縮率を調整可能</a:t>
            </a:r>
            <a:endParaRPr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smtClean="0">
                <a:latin typeface="メイリオ" panose="020B0604030504040204" pitchFamily="50" charset="-128"/>
                <a:ea typeface="メイリオ" panose="020B0604030504040204" pitchFamily="50" charset="-128"/>
              </a:rPr>
              <a:t>8x8</a:t>
            </a:r>
            <a:r>
              <a:rPr lang="ja-JP" altLang="en-US" dirty="0" smtClean="0">
                <a:latin typeface="メイリオ" panose="020B0604030504040204" pitchFamily="50" charset="-128"/>
                <a:ea typeface="メイリオ" panose="020B0604030504040204" pitchFamily="50" charset="-128"/>
              </a:rPr>
              <a:t>ブロックをこの順にスキャン</a:t>
            </a:r>
            <a:endParaRPr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78684" y="4756645"/>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,−1</a:t>
            </a:r>
            <a:r>
              <a:rPr lang="en-US" altLang="ja-JP" sz="2400" dirty="0"/>
              <a:t>,0,0,0,0,0,0,0,0,0,0,0,0,0,0,0,0,0,0,0,0,0,0,0,0,0,0,0,0,0,0,0,0,0,0,0,0,0,0  </a:t>
            </a:r>
            <a:r>
              <a:rPr lang="en-US" altLang="ja-JP" sz="2400" dirty="0" smtClean="0"/>
              <a:t>(64 byte)</a:t>
            </a:r>
            <a:endParaRPr lang="en-US" altLang="ja-JP" sz="2400" dirty="0"/>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510941" y="1320652"/>
            <a:ext cx="9162601" cy="3247043"/>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直流成分について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直前のブロックの直流成分との差分を記録</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これをハフマン符号化</a:t>
            </a:r>
            <a:endParaRPr lang="en-US" altLang="ja-JP" sz="2400" dirty="0" smtClean="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交流成分について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a:t>
            </a:r>
            <a:r>
              <a:rPr lang="en-US" altLang="ja-JP" sz="2400" b="1" dirty="0" smtClean="0">
                <a:latin typeface="メイリオ" panose="020B0604030504040204" pitchFamily="50" charset="-128"/>
                <a:ea typeface="メイリオ" panose="020B0604030504040204" pitchFamily="50" charset="-128"/>
              </a:rPr>
              <a:t>(RUNLENGTH, SIZE)(</a:t>
            </a:r>
            <a:r>
              <a:rPr lang="ja-JP" altLang="en-US" sz="2400" b="1" dirty="0" smtClean="0">
                <a:latin typeface="メイリオ" panose="020B0604030504040204" pitchFamily="50" charset="-128"/>
                <a:ea typeface="メイリオ" panose="020B0604030504040204" pitchFamily="50" charset="-128"/>
              </a:rPr>
              <a:t>符号</a:t>
            </a:r>
            <a:r>
              <a:rPr lang="en-US" altLang="ja-JP" sz="2400" b="1"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の形で記載</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RUNLENGTH(4bit)</a:t>
            </a:r>
            <a:r>
              <a:rPr lang="ja-JP" altLang="en-US" sz="2400" dirty="0" smtClean="0">
                <a:latin typeface="メイリオ" panose="020B0604030504040204" pitchFamily="50" charset="-128"/>
                <a:ea typeface="メイリオ" panose="020B0604030504040204" pitchFamily="50" charset="-128"/>
              </a:rPr>
              <a:t>：連続したゼロの数 </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SIZE(4bit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ゼロでない数字の表現に必要なビット数</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符号</a:t>
            </a: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ゼロでない数字のハフマン符号　</a:t>
            </a:r>
            <a:endParaRPr lang="en-US" altLang="ja-JP"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a:t>
            </a:r>
            <a:r>
              <a:rPr lang="ja-JP" altLang="en-US" sz="2000" dirty="0" smtClean="0">
                <a:latin typeface="メイリオ" panose="020B0604030504040204" pitchFamily="50" charset="-128"/>
                <a:ea typeface="メイリオ" panose="020B0604030504040204" pitchFamily="50" charset="-128"/>
              </a:rPr>
              <a:t>する</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この</a:t>
            </a:r>
            <a:r>
              <a:rPr lang="ja-JP" altLang="en-US" sz="2000" dirty="0">
                <a:latin typeface="メイリオ" panose="020B0604030504040204" pitchFamily="50" charset="-128"/>
                <a:ea typeface="メイリオ" panose="020B0604030504040204" pitchFamily="50" charset="-128"/>
              </a:rPr>
              <a:t>部分</a:t>
            </a:r>
            <a:r>
              <a:rPr lang="ja-JP" altLang="en-US" sz="2000" dirty="0" smtClean="0">
                <a:latin typeface="メイリオ" panose="020B0604030504040204" pitchFamily="50" charset="-128"/>
                <a:ea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rPr>
              <a:t>可逆圧縮</a:t>
            </a:r>
            <a:endParaRPr lang="ja-JP" altLang="en-US" sz="2000" b="1" dirty="0"/>
          </a:p>
        </p:txBody>
      </p:sp>
      <p:sp>
        <p:nvSpPr>
          <p:cNvPr id="12" name="正方形/長方形 11"/>
          <p:cNvSpPr/>
          <p:nvPr/>
        </p:nvSpPr>
        <p:spPr>
          <a:xfrm>
            <a:off x="5902036" y="4787421"/>
            <a:ext cx="6289964" cy="1569660"/>
          </a:xfrm>
          <a:prstGeom prst="rect">
            <a:avLst/>
          </a:prstGeom>
        </p:spPr>
        <p:txBody>
          <a:bodyPr wrap="square">
            <a:spAutoFit/>
          </a:bodyPr>
          <a:lstStyle/>
          <a:p>
            <a:r>
              <a:rPr lang="en-US" altLang="ja-JP" sz="2400" dirty="0"/>
              <a:t>(0, 2)(-3);(1, 2)(-3);(0, 1)(-2</a:t>
            </a:r>
            <a:r>
              <a:rPr lang="en-US" altLang="ja-JP" sz="2400" dirty="0" smtClean="0"/>
              <a:t>); (</a:t>
            </a:r>
            <a:r>
              <a:rPr lang="en-US" altLang="ja-JP" sz="2400" dirty="0"/>
              <a:t>0, 2)(-6);(0, 1)(2</a:t>
            </a:r>
            <a:r>
              <a:rPr lang="en-US" altLang="ja-JP" sz="2400" dirty="0" smtClean="0"/>
              <a:t>);</a:t>
            </a:r>
            <a:r>
              <a:rPr lang="ja-JP" altLang="en-US" sz="2400" dirty="0" smtClean="0"/>
              <a:t>　　</a:t>
            </a:r>
            <a:r>
              <a:rPr lang="en-US" altLang="ja-JP" sz="2400" dirty="0" smtClean="0"/>
              <a:t>(</a:t>
            </a:r>
            <a:r>
              <a:rPr lang="en-US" altLang="ja-JP" sz="2400" dirty="0"/>
              <a:t>0, 1)(-4);(0, 1)(1</a:t>
            </a:r>
            <a:r>
              <a:rPr lang="en-US" altLang="ja-JP" sz="2400" dirty="0" smtClean="0"/>
              <a:t>);  (</a:t>
            </a:r>
            <a:r>
              <a:rPr lang="en-US" altLang="ja-JP" sz="2400" dirty="0"/>
              <a:t>0, 2)(-3);(0, 1)(1</a:t>
            </a:r>
            <a:r>
              <a:rPr lang="en-US" altLang="ja-JP" sz="2400" dirty="0" smtClean="0"/>
              <a:t>);  (</a:t>
            </a:r>
            <a:r>
              <a:rPr lang="en-US" altLang="ja-JP" sz="2400" dirty="0"/>
              <a:t>0, 1)(1</a:t>
            </a:r>
            <a:r>
              <a:rPr lang="en-US" altLang="ja-JP" sz="2400" dirty="0" smtClean="0"/>
              <a:t>);</a:t>
            </a:r>
            <a:r>
              <a:rPr lang="ja-JP" altLang="en-US" sz="2400" dirty="0" smtClean="0"/>
              <a:t>　　　</a:t>
            </a:r>
            <a:r>
              <a:rPr lang="en-US" altLang="ja-JP" sz="2400" dirty="0" smtClean="0"/>
              <a:t>(</a:t>
            </a:r>
            <a:r>
              <a:rPr lang="en-US" altLang="ja-JP" sz="2400" dirty="0"/>
              <a:t>0, 2)(5</a:t>
            </a:r>
            <a:r>
              <a:rPr lang="en-US" altLang="ja-JP" sz="2400" dirty="0" smtClean="0"/>
              <a:t>); (</a:t>
            </a:r>
            <a:r>
              <a:rPr lang="en-US" altLang="ja-JP" sz="2400" dirty="0"/>
              <a:t>0, 1)(1</a:t>
            </a:r>
            <a:r>
              <a:rPr lang="en-US" altLang="ja-JP" sz="2400" dirty="0" smtClean="0"/>
              <a:t>);  (</a:t>
            </a:r>
            <a:r>
              <a:rPr lang="en-US" altLang="ja-JP" sz="2400" dirty="0"/>
              <a:t>0, 1)(2</a:t>
            </a:r>
            <a:r>
              <a:rPr lang="en-US" altLang="ja-JP" sz="2400" dirty="0" smtClean="0"/>
              <a:t>);  (</a:t>
            </a:r>
            <a:r>
              <a:rPr lang="en-US" altLang="ja-JP" sz="2400" dirty="0"/>
              <a:t>0, 1)(-1);(0, 1)(1</a:t>
            </a:r>
            <a:r>
              <a:rPr lang="en-US" altLang="ja-JP" sz="2400" dirty="0" smtClean="0"/>
              <a:t>);</a:t>
            </a:r>
            <a:r>
              <a:rPr lang="ja-JP" altLang="en-US" sz="2400" dirty="0" smtClean="0"/>
              <a:t>　　　</a:t>
            </a:r>
            <a:r>
              <a:rPr lang="en-US" altLang="ja-JP" sz="2400" dirty="0" smtClean="0"/>
              <a:t>(</a:t>
            </a:r>
            <a:r>
              <a:rPr lang="en-US" altLang="ja-JP" sz="2400" dirty="0"/>
              <a:t>0, 1)(-1);(0, 1)(2</a:t>
            </a:r>
            <a:r>
              <a:rPr lang="en-US" altLang="ja-JP" sz="2400" dirty="0" smtClean="0"/>
              <a:t>);  </a:t>
            </a:r>
            <a:r>
              <a:rPr lang="en-US" altLang="ja-JP" sz="2400" dirty="0" smtClean="0">
                <a:solidFill>
                  <a:srgbClr val="FF0000"/>
                </a:solidFill>
              </a:rPr>
              <a:t>(</a:t>
            </a:r>
            <a:r>
              <a:rPr lang="en-US" altLang="ja-JP" sz="2400" dirty="0">
                <a:solidFill>
                  <a:srgbClr val="FF0000"/>
                </a:solidFill>
              </a:rPr>
              <a:t>5, 1)(-1)</a:t>
            </a:r>
            <a:r>
              <a:rPr lang="en-US" altLang="ja-JP" sz="2400" dirty="0"/>
              <a:t>;</a:t>
            </a:r>
            <a:r>
              <a:rPr lang="en-US" altLang="ja-JP" sz="2400" dirty="0">
                <a:solidFill>
                  <a:srgbClr val="0000FF"/>
                </a:solidFill>
              </a:rPr>
              <a:t>(0, 1)(-1)</a:t>
            </a:r>
            <a:r>
              <a:rPr lang="en-US" altLang="ja-JP" sz="2400" dirty="0"/>
              <a:t>;(0, 0);</a:t>
            </a:r>
          </a:p>
        </p:txBody>
      </p:sp>
      <p:sp>
        <p:nvSpPr>
          <p:cNvPr id="13" name="正方形/長方形 12"/>
          <p:cNvSpPr/>
          <p:nvPr/>
        </p:nvSpPr>
        <p:spPr>
          <a:xfrm>
            <a:off x="5902036" y="6419166"/>
            <a:ext cx="5059655" cy="369332"/>
          </a:xfrm>
          <a:prstGeom prst="rect">
            <a:avLst/>
          </a:prstGeom>
        </p:spPr>
        <p:txBody>
          <a:bodyPr wrap="none">
            <a:spAutoFit/>
          </a:bodyPr>
          <a:lstStyle/>
          <a:p>
            <a:r>
              <a:rPr lang="en-US" altLang="ja-JP" dirty="0" smtClean="0"/>
              <a:t>(RUNLENGTH,SIZE)</a:t>
            </a:r>
            <a:r>
              <a:rPr lang="ja-JP" altLang="en-US" dirty="0" smtClean="0"/>
              <a:t>に</a:t>
            </a:r>
            <a:r>
              <a:rPr lang="en-US" altLang="ja-JP" dirty="0" smtClean="0"/>
              <a:t>20byte</a:t>
            </a:r>
            <a:r>
              <a:rPr lang="ja-JP" altLang="en-US" dirty="0" err="1" smtClean="0"/>
              <a:t>，</a:t>
            </a:r>
            <a:r>
              <a:rPr lang="ja-JP" altLang="en-US" dirty="0" smtClean="0"/>
              <a:t>符号に</a:t>
            </a:r>
            <a:r>
              <a:rPr lang="en-US" altLang="ja-JP" dirty="0" smtClean="0"/>
              <a:t>24bit = 23 byte</a:t>
            </a:r>
            <a:endParaRPr lang="en-US" altLang="ja-JP" dirty="0"/>
          </a:p>
        </p:txBody>
      </p:sp>
    </p:spTree>
    <p:extLst>
      <p:ext uri="{BB962C8B-B14F-4D97-AF65-F5344CB8AC3E}">
        <p14:creationId xmlns:p14="http://schemas.microsoft.com/office/powerpoint/2010/main" val="6783892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a:t>
            </a:r>
            <a:r>
              <a:rPr kumimoji="1" lang="ja-JP" altLang="en-US" dirty="0" smtClean="0"/>
              <a:t>圧縮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8x8</a:t>
            </a:r>
            <a:r>
              <a:rPr kumimoji="1" lang="ja-JP" altLang="en-US" dirty="0" smtClean="0"/>
              <a:t>のブロックごとに非可逆圧縮を書けているので，ブロック境界が見える</a:t>
            </a:r>
            <a:r>
              <a:rPr lang="ja-JP" altLang="en-US" dirty="0"/>
              <a:t>ようなノ</a:t>
            </a:r>
            <a:r>
              <a:rPr kumimoji="1" lang="ja-JP" altLang="en-US" dirty="0" smtClean="0"/>
              <a:t>イズが乗ります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43</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smtClean="0"/>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smtClean="0"/>
              <a:t>Jpeg(</a:t>
            </a:r>
            <a:r>
              <a:rPr lang="ja-JP" altLang="en-US" sz="3600" dirty="0" smtClean="0"/>
              <a:t>圧縮率高</a:t>
            </a:r>
            <a:r>
              <a:rPr lang="en-US" altLang="ja-JP" sz="3600" dirty="0" smtClean="0"/>
              <a:t>)</a:t>
            </a:r>
            <a:endParaRPr lang="ja-JP" altLang="en-US" sz="3600" dirty="0"/>
          </a:p>
        </p:txBody>
      </p:sp>
    </p:spTree>
    <p:extLst>
      <p:ext uri="{BB962C8B-B14F-4D97-AF65-F5344CB8AC3E}">
        <p14:creationId xmlns:p14="http://schemas.microsoft.com/office/powerpoint/2010/main" val="3665315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 </a:t>
            </a:r>
            <a:r>
              <a:rPr kumimoji="1" lang="en-US" altLang="ja-JP" dirty="0" smtClean="0"/>
              <a:t>: 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smtClean="0"/>
              <a:t>画像を</a:t>
            </a:r>
            <a:r>
              <a:rPr kumimoji="1" lang="en-US" altLang="ja-JP" dirty="0" smtClean="0"/>
              <a:t>YUV</a:t>
            </a:r>
            <a:r>
              <a:rPr kumimoji="1" lang="ja-JP" altLang="en-US" dirty="0" smtClean="0"/>
              <a:t>画像に変換し，</a:t>
            </a:r>
            <a:r>
              <a:rPr kumimoji="1" lang="en-US" altLang="ja-JP" dirty="0" smtClean="0"/>
              <a:t>UV</a:t>
            </a:r>
            <a:r>
              <a:rPr kumimoji="1" lang="ja-JP" altLang="en-US" dirty="0" smtClean="0"/>
              <a:t>画像を縮小</a:t>
            </a:r>
            <a:endParaRPr kumimoji="1" lang="en-US" altLang="ja-JP" dirty="0" smtClean="0"/>
          </a:p>
          <a:p>
            <a:r>
              <a:rPr lang="ja-JP" altLang="en-US" dirty="0" smtClean="0"/>
              <a:t>画像を</a:t>
            </a:r>
            <a:r>
              <a:rPr lang="en-US" altLang="ja-JP" dirty="0" smtClean="0"/>
              <a:t>8x8</a:t>
            </a:r>
            <a:r>
              <a:rPr lang="ja-JP" altLang="en-US" dirty="0" smtClean="0"/>
              <a:t>画素のブロックに分割し，</a:t>
            </a:r>
            <a:r>
              <a:rPr lang="en-US" altLang="ja-JP" dirty="0" smtClean="0"/>
              <a:t>DCT</a:t>
            </a:r>
            <a:r>
              <a:rPr lang="ja-JP" altLang="en-US" dirty="0" smtClean="0"/>
              <a:t>変換後，量子化</a:t>
            </a:r>
            <a:endParaRPr lang="en-US" altLang="ja-JP" dirty="0" smtClean="0"/>
          </a:p>
          <a:p>
            <a:r>
              <a:rPr kumimoji="1" lang="ja-JP" altLang="en-US" dirty="0" smtClean="0"/>
              <a:t>量子化</a:t>
            </a:r>
            <a:r>
              <a:rPr lang="ja-JP" altLang="en-US" dirty="0" smtClean="0"/>
              <a:t>し</a:t>
            </a:r>
            <a:r>
              <a:rPr lang="ja-JP" altLang="en-US" dirty="0"/>
              <a:t>た</a:t>
            </a:r>
            <a:r>
              <a:rPr lang="en-US" altLang="ja-JP" dirty="0" smtClean="0"/>
              <a:t>DCT</a:t>
            </a:r>
            <a:r>
              <a:rPr lang="ja-JP" altLang="en-US" dirty="0" smtClean="0"/>
              <a:t>係数を，ランレングス符号化とハフマン符号化を応用した手法で符号化する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44</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どの部分</a:t>
            </a:r>
            <a:r>
              <a:rPr lang="ja-JP" altLang="en-US" sz="2400" smtClean="0">
                <a:latin typeface="メイリオ" panose="020B0604030504040204" pitchFamily="50" charset="-128"/>
                <a:ea typeface="メイリオ" panose="020B0604030504040204" pitchFamily="50" charset="-128"/>
              </a:rPr>
              <a:t>が非可逆性</a:t>
            </a:r>
            <a:r>
              <a:rPr lang="ja-JP" altLang="en-US" sz="2400" dirty="0" smtClean="0">
                <a:latin typeface="メイリオ" panose="020B0604030504040204" pitchFamily="50" charset="-128"/>
                <a:ea typeface="メイリオ" panose="020B0604030504040204" pitchFamily="50" charset="-128"/>
              </a:rPr>
              <a:t>に寄与していますか？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どこを調整すれば圧縮率や画像の精度を調整できそうですか？</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0940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smtClean="0">
                <a:solidFill>
                  <a:schemeClr val="bg1">
                    <a:lumMod val="85000"/>
                  </a:schemeClr>
                </a:solidFill>
              </a:rPr>
              <a:t>トランプを一枚引いて，カードを言い当てたら</a:t>
            </a:r>
            <a:r>
              <a:rPr kumimoji="1" lang="en-US" altLang="ja-JP" sz="2400" dirty="0" smtClean="0">
                <a:solidFill>
                  <a:schemeClr val="bg1">
                    <a:lumMod val="85000"/>
                  </a:schemeClr>
                </a:solidFill>
              </a:rPr>
              <a:t>1000</a:t>
            </a:r>
            <a:r>
              <a:rPr kumimoji="1" lang="ja-JP" altLang="en-US" sz="2400" dirty="0" smtClean="0">
                <a:solidFill>
                  <a:schemeClr val="bg1">
                    <a:lumMod val="85000"/>
                  </a:schemeClr>
                </a:solidFill>
              </a:rPr>
              <a:t>円もらえるゲームをしている．</a:t>
            </a:r>
            <a:endParaRPr kumimoji="1"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今，ディーラーが一枚のカードを引いて，スペードの</a:t>
            </a:r>
            <a:r>
              <a:rPr lang="en-US" altLang="ja-JP" sz="2400" dirty="0" smtClean="0">
                <a:solidFill>
                  <a:schemeClr val="bg1">
                    <a:lumMod val="85000"/>
                  </a:schemeClr>
                </a:solidFill>
              </a:rPr>
              <a:t>2</a:t>
            </a:r>
            <a:r>
              <a:rPr lang="ja-JP" altLang="en-US" sz="2400" dirty="0" smtClean="0">
                <a:solidFill>
                  <a:schemeClr val="bg1">
                    <a:lumMod val="85000"/>
                  </a:schemeClr>
                </a:solidFill>
              </a:rPr>
              <a:t>である事を確認した．</a:t>
            </a:r>
            <a:endParaRPr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あなたが予測を言う前に，ディーラーが次のどれかを教えてくれるならどれがほしいですか？なぜですか？</a:t>
            </a:r>
            <a:endParaRPr lang="en-US" altLang="ja-JP" sz="2400" dirty="0" smtClean="0"/>
          </a:p>
          <a:p>
            <a:pPr marL="0" indent="0">
              <a:buNone/>
            </a:pPr>
            <a:r>
              <a:rPr lang="ja-JP" altLang="en-US" dirty="0" smtClean="0"/>
              <a:t>情報</a:t>
            </a:r>
            <a:r>
              <a:rPr lang="en-US" altLang="ja-JP" dirty="0" smtClean="0"/>
              <a:t>A) </a:t>
            </a:r>
            <a:r>
              <a:rPr lang="ja-JP" altLang="en-US" dirty="0" smtClean="0"/>
              <a:t>カードはスペードです</a:t>
            </a:r>
            <a:endParaRPr lang="en-US" altLang="ja-JP" dirty="0" smtClean="0"/>
          </a:p>
          <a:p>
            <a:pPr marL="0" indent="0">
              <a:buNone/>
            </a:pPr>
            <a:r>
              <a:rPr kumimoji="1" lang="ja-JP" altLang="en-US" dirty="0" smtClean="0"/>
              <a:t>情報</a:t>
            </a:r>
            <a:r>
              <a:rPr kumimoji="1" lang="en-US" altLang="ja-JP" dirty="0" smtClean="0"/>
              <a:t>B) </a:t>
            </a:r>
            <a:r>
              <a:rPr kumimoji="1" lang="ja-JP" altLang="en-US" dirty="0" smtClean="0"/>
              <a:t>カードは数字は偶数です</a:t>
            </a:r>
            <a:endParaRPr kumimoji="1" lang="en-US" altLang="ja-JP" dirty="0" smtClean="0"/>
          </a:p>
          <a:p>
            <a:pPr marL="0" indent="0">
              <a:buNone/>
            </a:pPr>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事象</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が起こる</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確率</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比べて得られる情報量が多そう</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そのよう</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smtClean="0"/>
              <a:t>情報</a:t>
            </a:r>
            <a:r>
              <a:rPr lang="en-US" altLang="ja-JP" dirty="0" smtClean="0"/>
              <a:t>C</a:t>
            </a:r>
            <a:r>
              <a:rPr lang="ja-JP" altLang="en-US" dirty="0" smtClean="0"/>
              <a:t>をもらった後に，情報</a:t>
            </a:r>
            <a:r>
              <a:rPr lang="en-US" altLang="ja-JP" dirty="0" smtClean="0"/>
              <a:t>A</a:t>
            </a:r>
            <a:r>
              <a:rPr lang="ja-JP" altLang="en-US" dirty="0" smtClean="0"/>
              <a:t>ももらえたとしたら</a:t>
            </a:r>
            <a:r>
              <a:rPr lang="ja-JP" altLang="en-US" dirty="0" err="1" smtClean="0"/>
              <a:t>。。。</a:t>
            </a:r>
            <a:endParaRPr lang="en-US" altLang="ja-JP" dirty="0" smtClean="0"/>
          </a:p>
          <a:p>
            <a:pPr lvl="1"/>
            <a:r>
              <a:rPr lang="ja-JP" altLang="en-US" dirty="0"/>
              <a:t>情報</a:t>
            </a:r>
            <a:r>
              <a:rPr lang="en-US" altLang="ja-JP" dirty="0"/>
              <a:t>C)</a:t>
            </a:r>
            <a:r>
              <a:rPr lang="ja-JP" altLang="en-US" dirty="0"/>
              <a:t> カードの数字は</a:t>
            </a:r>
            <a:r>
              <a:rPr lang="en-US" altLang="ja-JP" dirty="0"/>
              <a:t>3</a:t>
            </a:r>
            <a:r>
              <a:rPr lang="ja-JP" altLang="en-US" dirty="0"/>
              <a:t>以下です   </a:t>
            </a:r>
            <a:r>
              <a:rPr lang="en-US" altLang="ja-JP" dirty="0">
                <a:sym typeface="Wingdings" panose="05000000000000000000" pitchFamily="2" charset="2"/>
              </a:rPr>
              <a:t> </a:t>
            </a:r>
            <a:r>
              <a:rPr lang="en-US" altLang="ja-JP" dirty="0">
                <a:solidFill>
                  <a:srgbClr val="C00000"/>
                </a:solidFill>
                <a:sym typeface="Wingdings" panose="05000000000000000000" pitchFamily="2" charset="2"/>
              </a:rPr>
              <a:t>12</a:t>
            </a:r>
            <a:r>
              <a:rPr lang="en-US" altLang="ja-JP" dirty="0">
                <a:solidFill>
                  <a:srgbClr val="C00000"/>
                </a:solidFill>
              </a:rPr>
              <a:t>/52</a:t>
            </a:r>
            <a:endParaRPr lang="en-US" altLang="ja-JP" dirty="0"/>
          </a:p>
          <a:p>
            <a:pPr lvl="1"/>
            <a:r>
              <a:rPr lang="ja-JP" altLang="en-US" dirty="0" smtClean="0"/>
              <a:t>情報</a:t>
            </a:r>
            <a:r>
              <a:rPr lang="en-US" altLang="ja-JP" dirty="0" smtClean="0"/>
              <a:t>A) </a:t>
            </a:r>
            <a:r>
              <a:rPr lang="ja-JP" altLang="en-US" dirty="0" smtClean="0"/>
              <a:t>カードのスペードです　</a:t>
            </a:r>
            <a:r>
              <a:rPr lang="en-US" altLang="ja-JP" dirty="0" smtClean="0">
                <a:sym typeface="Wingdings" panose="05000000000000000000" pitchFamily="2" charset="2"/>
              </a:rPr>
              <a:t></a:t>
            </a:r>
            <a:r>
              <a:rPr lang="ja-JP" altLang="en-US" dirty="0" smtClean="0"/>
              <a:t>　   </a:t>
            </a:r>
            <a:endParaRPr lang="en-US" altLang="ja-JP" dirty="0" smtClean="0">
              <a:sym typeface="Wingdings" panose="05000000000000000000" pitchFamily="2" charset="2"/>
            </a:endParaRPr>
          </a:p>
          <a:p>
            <a:pPr marL="457200" lvl="1" indent="0">
              <a:buNone/>
            </a:pPr>
            <a:endParaRPr kumimoji="1" lang="en-US" altLang="ja-JP" dirty="0" smtClean="0"/>
          </a:p>
          <a:p>
            <a:pPr marL="0" indent="0">
              <a:buNone/>
            </a:pPr>
            <a:r>
              <a:rPr lang="ja-JP" altLang="en-US" dirty="0" smtClean="0"/>
              <a:t>事象</a:t>
            </a:r>
            <a:r>
              <a:rPr lang="en-US" altLang="ja-JP" dirty="0" smtClean="0"/>
              <a:t>A</a:t>
            </a:r>
            <a:r>
              <a:rPr lang="ja-JP" altLang="en-US" dirty="0" smtClean="0"/>
              <a:t>と事象</a:t>
            </a:r>
            <a:r>
              <a:rPr lang="en-US" altLang="ja-JP" dirty="0" smtClean="0"/>
              <a:t>C</a:t>
            </a:r>
            <a:r>
              <a:rPr lang="ja-JP" altLang="en-US" dirty="0" smtClean="0"/>
              <a:t>が同時に起こる確率は</a:t>
            </a:r>
            <a:r>
              <a:rPr lang="ja-JP" altLang="en-US" dirty="0"/>
              <a:t>以下</a:t>
            </a:r>
            <a:r>
              <a:rPr lang="ja-JP" altLang="en-US" dirty="0" smtClean="0"/>
              <a:t>の</a:t>
            </a:r>
            <a:r>
              <a:rPr lang="ja-JP" altLang="en-US" dirty="0"/>
              <a:t>通</a:t>
            </a:r>
            <a:r>
              <a:rPr lang="ja-JP" altLang="en-US" dirty="0" smtClean="0"/>
              <a:t>り</a:t>
            </a:r>
            <a:endParaRPr lang="en-US" altLang="ja-JP" dirty="0" smtClean="0"/>
          </a:p>
          <a:p>
            <a:pPr marL="0" indent="0">
              <a:buNone/>
            </a:pPr>
            <a:r>
              <a:rPr lang="ja-JP" altLang="en-US" dirty="0" smtClean="0"/>
              <a:t>　</a:t>
            </a:r>
            <a:r>
              <a:rPr lang="en-US" altLang="ja-JP" dirty="0" smtClean="0"/>
              <a:t>P(A</a:t>
            </a:r>
            <a:r>
              <a:rPr lang="ja-JP" altLang="en-US" dirty="0" smtClean="0"/>
              <a:t>∩</a:t>
            </a:r>
            <a:r>
              <a:rPr lang="en-US" altLang="ja-JP" dirty="0" smtClean="0"/>
              <a:t>C) = </a:t>
            </a:r>
            <a:r>
              <a:rPr lang="en-US" altLang="ja-JP" dirty="0" smtClean="0">
                <a:solidFill>
                  <a:srgbClr val="C00000"/>
                </a:solidFill>
              </a:rPr>
              <a:t>3/52</a:t>
            </a:r>
            <a:endParaRPr lang="en-US" altLang="ja-JP" dirty="0">
              <a:solidFill>
                <a:srgbClr val="C00000"/>
              </a:solidFill>
            </a:endParaRPr>
          </a:p>
          <a:p>
            <a:pPr marL="0"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t>情報が増えてより絞り込みやすくなった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情報量</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の増加も</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扱えるように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747485" y="1116939"/>
            <a:ext cx="10849430" cy="2656775"/>
          </a:xfrm>
        </p:spPr>
        <p:txBody>
          <a:bodyPr>
            <a:normAutofit/>
          </a:bodyPr>
          <a:lstStyle/>
          <a:p>
            <a:r>
              <a:rPr lang="ja-JP" altLang="en-US" sz="2400" dirty="0" smtClean="0"/>
              <a:t>起こる</a:t>
            </a:r>
            <a:r>
              <a:rPr lang="ja-JP" altLang="en-US" sz="2400" dirty="0"/>
              <a:t>確率の低い</a:t>
            </a:r>
            <a:r>
              <a:rPr lang="ja-JP" altLang="en-US" sz="2400" dirty="0" smtClean="0"/>
              <a:t>事象を確認すること</a:t>
            </a:r>
            <a:r>
              <a:rPr lang="ja-JP" altLang="en-US" sz="2400" dirty="0"/>
              <a:t>は，起こる確率の高い事象を確認することに</a:t>
            </a:r>
            <a:r>
              <a:rPr lang="ja-JP" altLang="en-US" sz="2400" dirty="0" smtClean="0"/>
              <a:t>比べて情報量が大きくなる</a:t>
            </a:r>
            <a:endParaRPr lang="en-US" altLang="ja-JP" sz="2400" dirty="0" smtClean="0"/>
          </a:p>
          <a:p>
            <a:r>
              <a:rPr lang="ja-JP" altLang="en-US" sz="2400" dirty="0" smtClean="0"/>
              <a:t>複数の事象を確認した場合の情報量の増加を表現できる</a:t>
            </a:r>
            <a:endParaRPr lang="en-US" altLang="ja-JP" sz="2400" dirty="0" smtClean="0"/>
          </a:p>
          <a:p>
            <a:pPr marL="0" indent="0">
              <a:buNone/>
            </a:pPr>
            <a:r>
              <a:rPr lang="en-US" altLang="ja-JP" dirty="0" smtClean="0"/>
              <a:t>--- </a:t>
            </a:r>
            <a:r>
              <a:rPr lang="ja-JP" altLang="en-US" dirty="0" smtClean="0"/>
              <a:t>ように「</a:t>
            </a:r>
            <a:r>
              <a:rPr lang="ja-JP" altLang="en-US" b="1" dirty="0" smtClean="0">
                <a:solidFill>
                  <a:srgbClr val="FF0000"/>
                </a:solidFill>
              </a:rPr>
              <a:t>情報量</a:t>
            </a:r>
            <a:r>
              <a:rPr lang="ja-JP" altLang="en-US" dirty="0" smtClean="0"/>
              <a:t>」を定義したい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smtClean="0"/>
              <a:t>情報量とは</a:t>
            </a:r>
            <a:r>
              <a:rPr lang="ja-JP" altLang="en-US" dirty="0" smtClean="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a:t>
            </a:r>
            <a:r>
              <a:rPr lang="en-US" altLang="ja-JP" sz="2400" dirty="0" smtClean="0"/>
              <a:t>『</a:t>
            </a:r>
            <a:r>
              <a:rPr lang="ja-JP" altLang="en-US" sz="2400" dirty="0" smtClean="0"/>
              <a:t>スペードの２</a:t>
            </a:r>
            <a:r>
              <a:rPr lang="en-US" altLang="ja-JP" sz="2400" dirty="0" smtClean="0"/>
              <a:t>』</a:t>
            </a:r>
            <a:r>
              <a:rPr lang="ja-JP" altLang="en-US" sz="2400" dirty="0" smtClean="0"/>
              <a:t>であることを確認し，以下の</a:t>
            </a:r>
            <a:r>
              <a:rPr lang="ja-JP" altLang="en-US" sz="2400" dirty="0"/>
              <a:t>事象</a:t>
            </a:r>
            <a:r>
              <a:rPr lang="ja-JP" altLang="en-US" sz="2400" dirty="0" smtClean="0"/>
              <a:t>が起きた事実を教えてくれる際，あなたが受け取る情報量を示せ</a:t>
            </a:r>
            <a:endParaRPr lang="en-US" altLang="ja-JP" sz="2400" dirty="0" smtClean="0"/>
          </a:p>
          <a:p>
            <a:pPr marL="0" indent="0">
              <a:buNone/>
            </a:pPr>
            <a:endParaRPr lang="en-US" altLang="ja-JP" sz="2400" dirty="0" smtClean="0"/>
          </a:p>
          <a:p>
            <a:pPr marL="0" indent="0">
              <a:buNone/>
            </a:pPr>
            <a:r>
              <a:rPr lang="ja-JP" altLang="en-US" dirty="0" smtClean="0"/>
              <a:t>事象</a:t>
            </a:r>
            <a:r>
              <a:rPr lang="en-US" altLang="ja-JP" dirty="0" smtClean="0"/>
              <a:t>A</a:t>
            </a:r>
            <a:r>
              <a:rPr lang="en-US" altLang="ja-JP" dirty="0"/>
              <a:t>) </a:t>
            </a:r>
            <a:r>
              <a:rPr lang="ja-JP" altLang="en-US" dirty="0"/>
              <a:t>カードのスペードです</a:t>
            </a:r>
            <a:endParaRPr lang="en-US" altLang="ja-JP" dirty="0"/>
          </a:p>
          <a:p>
            <a:pPr marL="0" indent="0">
              <a:buNone/>
            </a:pPr>
            <a:r>
              <a:rPr lang="ja-JP" altLang="en-US" dirty="0"/>
              <a:t>事象</a:t>
            </a:r>
            <a:r>
              <a:rPr lang="en-US" altLang="ja-JP" dirty="0" smtClean="0"/>
              <a:t>B</a:t>
            </a:r>
            <a:r>
              <a:rPr lang="en-US" altLang="ja-JP" dirty="0"/>
              <a:t>) </a:t>
            </a:r>
            <a:r>
              <a:rPr lang="ja-JP" altLang="en-US" dirty="0"/>
              <a:t>カードは数字は偶数です</a:t>
            </a:r>
            <a:endParaRPr lang="en-US" altLang="ja-JP" dirty="0"/>
          </a:p>
          <a:p>
            <a:pPr marL="0" indent="0">
              <a:buNone/>
            </a:pPr>
            <a:r>
              <a:rPr lang="ja-JP" altLang="en-US" dirty="0"/>
              <a:t>事象</a:t>
            </a:r>
            <a:r>
              <a:rPr lang="en-US" altLang="ja-JP" dirty="0" smtClean="0"/>
              <a:t>C</a:t>
            </a:r>
            <a:r>
              <a:rPr lang="en-US" altLang="ja-JP" dirty="0"/>
              <a:t>)</a:t>
            </a:r>
            <a:r>
              <a:rPr lang="ja-JP" altLang="en-US" dirty="0"/>
              <a:t> カードの数字は</a:t>
            </a:r>
            <a:r>
              <a:rPr lang="en-US" altLang="ja-JP" dirty="0"/>
              <a:t>3</a:t>
            </a:r>
            <a:r>
              <a:rPr lang="ja-JP" altLang="en-US" dirty="0"/>
              <a:t>以下</a:t>
            </a:r>
            <a:r>
              <a:rPr lang="ja-JP" altLang="en-US" dirty="0" smtClean="0"/>
              <a:t>です</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en-US" altLang="ja-JP" dirty="0" smtClean="0"/>
              <a:t>※</a:t>
            </a:r>
            <a:r>
              <a:rPr lang="ja-JP" altLang="en-US" dirty="0" smtClean="0"/>
              <a:t>起こる確率の低い</a:t>
            </a:r>
            <a:r>
              <a:rPr lang="ja-JP" altLang="en-US" dirty="0"/>
              <a:t>事象</a:t>
            </a:r>
            <a:r>
              <a:rPr lang="ja-JP" altLang="en-US" dirty="0" smtClean="0"/>
              <a:t>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平均情報量</a:t>
            </a:r>
            <a:r>
              <a:rPr kumimoji="1" lang="en-US" altLang="ja-JP" dirty="0" smtClean="0"/>
              <a:t>(</a:t>
            </a:r>
            <a:r>
              <a:rPr kumimoji="1" lang="ja-JP" altLang="en-US" dirty="0" smtClean="0"/>
              <a:t>エントロピー</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14645</TotalTime>
  <Words>4243</Words>
  <Application>Microsoft Office PowerPoint</Application>
  <PresentationFormat>ワイド画面</PresentationFormat>
  <Paragraphs>1073</Paragraphs>
  <Slides>44</Slides>
  <Notes>20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44</vt:i4>
      </vt:variant>
    </vt:vector>
  </HeadingPairs>
  <TitlesOfParts>
    <vt:vector size="54"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エントロピー符号化</vt:lpstr>
      <vt:lpstr>画像にハフマン符号を適用する</vt:lpstr>
      <vt:lpstr>ランレングス符号化</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2D離散コサイン変換をより深く理解する…</vt:lpstr>
      <vt:lpstr>離散コサイン変換 による画像圧縮</vt:lpstr>
      <vt:lpstr>JPEG 圧縮の概要</vt:lpstr>
      <vt:lpstr>PowerPoint プレゼンテーション</vt:lpstr>
      <vt:lpstr>PowerPoint プレゼンテーション</vt:lpstr>
      <vt:lpstr>PowerPoint プレゼンテーション</vt:lpstr>
      <vt:lpstr>Jpeg圧縮</vt:lpstr>
      <vt:lpstr>まとめ : JPEG 圧縮の概要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602</cp:revision>
  <cp:lastPrinted>2018-12-27T05:42:41Z</cp:lastPrinted>
  <dcterms:created xsi:type="dcterms:W3CDTF">2017-01-19T02:23:36Z</dcterms:created>
  <dcterms:modified xsi:type="dcterms:W3CDTF">2020-12-25T11:48:07Z</dcterms:modified>
</cp:coreProperties>
</file>