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352" r:id="rId2"/>
    <p:sldId id="359" r:id="rId3"/>
    <p:sldId id="299" r:id="rId4"/>
    <p:sldId id="300" r:id="rId5"/>
    <p:sldId id="301" r:id="rId6"/>
    <p:sldId id="302" r:id="rId7"/>
    <p:sldId id="303" r:id="rId8"/>
    <p:sldId id="304" r:id="rId9"/>
    <p:sldId id="305" r:id="rId10"/>
    <p:sldId id="311" r:id="rId11"/>
    <p:sldId id="313" r:id="rId12"/>
    <p:sldId id="312" r:id="rId13"/>
    <p:sldId id="314" r:id="rId14"/>
    <p:sldId id="315" r:id="rId15"/>
    <p:sldId id="316" r:id="rId16"/>
    <p:sldId id="319" r:id="rId17"/>
    <p:sldId id="354" r:id="rId18"/>
    <p:sldId id="320" r:id="rId19"/>
    <p:sldId id="322" r:id="rId20"/>
    <p:sldId id="357" r:id="rId21"/>
    <p:sldId id="323" r:id="rId22"/>
    <p:sldId id="325" r:id="rId23"/>
    <p:sldId id="326" r:id="rId24"/>
    <p:sldId id="327" r:id="rId25"/>
    <p:sldId id="324" r:id="rId26"/>
    <p:sldId id="329" r:id="rId27"/>
    <p:sldId id="328" r:id="rId28"/>
    <p:sldId id="356" r:id="rId29"/>
    <p:sldId id="355" r:id="rId30"/>
    <p:sldId id="330" r:id="rId31"/>
    <p:sldId id="332" r:id="rId32"/>
    <p:sldId id="334" r:id="rId33"/>
    <p:sldId id="335" r:id="rId34"/>
    <p:sldId id="336" r:id="rId35"/>
    <p:sldId id="337" r:id="rId36"/>
    <p:sldId id="338" r:id="rId37"/>
    <p:sldId id="339" r:id="rId38"/>
    <p:sldId id="340" r:id="rId39"/>
    <p:sldId id="358" r:id="rId40"/>
    <p:sldId id="342" r:id="rId41"/>
    <p:sldId id="343" r:id="rId42"/>
    <p:sldId id="344" r:id="rId43"/>
    <p:sldId id="345" r:id="rId44"/>
    <p:sldId id="341" r:id="rId45"/>
    <p:sldId id="346" r:id="rId46"/>
    <p:sldId id="349" r:id="rId47"/>
    <p:sldId id="350" r:id="rId48"/>
    <p:sldId id="351" r:id="rId49"/>
    <p:sldId id="348" r:id="rId50"/>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DAA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2" autoAdjust="0"/>
    <p:restoredTop sz="58886" autoAdjust="0"/>
  </p:normalViewPr>
  <p:slideViewPr>
    <p:cSldViewPr snapToGrid="0">
      <p:cViewPr>
        <p:scale>
          <a:sx n="66" d="100"/>
          <a:sy n="66" d="100"/>
        </p:scale>
        <p:origin x="3990" y="73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2023/3/29</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cs.toronto.edu/~fritz/absps/pdp8.pdf" TargetMode="External"/><Relationship Id="rId7" Type="http://schemas.openxmlformats.org/officeDocument/2006/relationships/hyperlink" Target="http://papers.nips.cc/paper/4824-imagenet-classification-with-deep-convolutional-neural-networks.pdf"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crcv.ucf.edu/data/UCF101.php" TargetMode="External"/><Relationship Id="rId5" Type="http://schemas.openxmlformats.org/officeDocument/2006/relationships/hyperlink" Target="http://vis-www.cs.umass.edu/lfw/" TargetMode="External"/><Relationship Id="rId4" Type="http://schemas.openxmlformats.org/officeDocument/2006/relationships/hyperlink" Target="http://www.image-net.org/challenges/LSVRC/2014/"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3975333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𝑔</m:t>
                            </m:r>
                          </m:e>
                          <m:sub>
                            <m:r>
                              <a:rPr lang="en-US" altLang="ja-JP" sz="1300" i="1">
                                <a:latin typeface="Cambria Math" panose="02040503050406030204" pitchFamily="18" charset="0"/>
                              </a:rPr>
                              <m:t>𝑗</m:t>
                            </m:r>
                          </m:sub>
                        </m:sSub>
                      </m:den>
                    </m:f>
                    <m:r>
                      <a:rPr lang="en-US" altLang="ja-JP" sz="1300" i="1">
                        <a:latin typeface="Cambria Math" panose="02040503050406030204" pitchFamily="18" charset="0"/>
                      </a:rPr>
                      <m:t>=</m:t>
                    </m:r>
                    <m:nary>
                      <m:naryPr>
                        <m:chr m:val="∑"/>
                        <m:supHide m:val="on"/>
                        <m:ctrlPr>
                          <a:rPr lang="en-US" altLang="ja-JP" sz="1300" i="1">
                            <a:latin typeface="Cambria Math" panose="02040503050406030204" pitchFamily="18" charset="0"/>
                          </a:rPr>
                        </m:ctrlPr>
                      </m:naryPr>
                      <m:sub>
                        <m:r>
                          <m:rPr>
                            <m:brk m:alnAt="7"/>
                          </m:rPr>
                          <a:rPr lang="en-US" altLang="ja-JP" sz="1300" i="1">
                            <a:latin typeface="Cambria Math" panose="02040503050406030204" pitchFamily="18" charset="0"/>
                          </a:rPr>
                          <m:t>𝑘</m:t>
                        </m:r>
                      </m:sub>
                      <m:sup/>
                      <m:e>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𝑘</m:t>
                                </m:r>
                              </m:sub>
                            </m:sSub>
                          </m:den>
                        </m:f>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𝑘</m:t>
                                </m:r>
                              </m:sub>
                            </m:sSub>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𝑔</m:t>
                                </m:r>
                              </m:e>
                              <m:sub>
                                <m:r>
                                  <a:rPr lang="en-US" altLang="ja-JP" sz="1300" i="1">
                                    <a:latin typeface="Cambria Math" panose="02040503050406030204" pitchFamily="18" charset="0"/>
                                  </a:rPr>
                                  <m:t>𝑗</m:t>
                                </m:r>
                              </m:sub>
                            </m:sSub>
                          </m:den>
                        </m:f>
                      </m:e>
                    </m:nary>
                    <m:r>
                      <a:rPr lang="ja-JP" altLang="en-US" sz="1300" i="1">
                        <a:latin typeface="Cambria Math" panose="02040503050406030204" pitchFamily="18" charset="0"/>
                      </a:rPr>
                      <m:t>ここではシグマが</m:t>
                    </m:r>
                  </m:oMath>
                </a14:m>
                <a:r>
                  <a:rPr lang="ja-JP" altLang="en-US" sz="1300" i="1" dirty="0">
                    <a:latin typeface="Cambria Math" panose="02040503050406030204" pitchFamily="18" charset="0"/>
                  </a:rPr>
                  <a:t>　出てくるのに</a:t>
                </a:r>
                <a:endParaRPr lang="en-US" altLang="ja-JP" sz="1300" i="1" dirty="0">
                  <a:latin typeface="Cambria Math" panose="02040503050406030204" pitchFamily="18" charset="0"/>
                </a:endParaRPr>
              </a:p>
              <a:p>
                <a:endParaRPr lang="en-US" altLang="ja-JP" sz="1300" i="1" dirty="0">
                  <a:latin typeface="Cambria Math" panose="02040503050406030204" pitchFamily="18" charset="0"/>
                </a:endParaRPr>
              </a:p>
              <a:p>
                <a14:m>
                  <m:oMath xmlns:m="http://schemas.openxmlformats.org/officeDocument/2006/math">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𝑤</m:t>
                            </m:r>
                          </m:e>
                          <m:sub>
                            <m:r>
                              <a:rPr lang="en-US" altLang="ja-JP" sz="1300" i="1">
                                <a:latin typeface="Cambria Math" panose="02040503050406030204" pitchFamily="18" charset="0"/>
                              </a:rPr>
                              <m:t>𝑖𝑗</m:t>
                            </m:r>
                          </m:sub>
                        </m:sSub>
                      </m:den>
                    </m:f>
                    <m:r>
                      <a:rPr lang="en-US" altLang="ja-JP" sz="1300" i="1">
                        <a:latin typeface="Cambria Math" panose="02040503050406030204" pitchFamily="18" charset="0"/>
                      </a:rPr>
                      <m:t>=</m:t>
                    </m:r>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𝑗</m:t>
                            </m:r>
                          </m:sub>
                        </m:sSub>
                      </m:den>
                    </m:f>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𝑗</m:t>
                            </m:r>
                          </m:sub>
                        </m:sSub>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𝑤</m:t>
                            </m:r>
                          </m:e>
                          <m:sub>
                            <m:r>
                              <a:rPr lang="en-US" altLang="ja-JP" sz="1300" i="1">
                                <a:latin typeface="Cambria Math" panose="02040503050406030204" pitchFamily="18" charset="0"/>
                              </a:rPr>
                              <m:t>𝑖𝑗</m:t>
                            </m:r>
                          </m:sub>
                        </m:sSub>
                      </m:den>
                    </m:f>
                  </m:oMath>
                </a14:m>
                <a:r>
                  <a:rPr kumimoji="1" lang="ja-JP" altLang="en-US" dirty="0"/>
                  <a:t>　ここではシグマが出てこないのなんで？</a:t>
                </a:r>
                <a:r>
                  <a:rPr kumimoji="1" lang="ja-JP" altLang="en-US" baseline="0" dirty="0"/>
                  <a:t> </a:t>
                </a:r>
                <a:r>
                  <a:rPr kumimoji="1" lang="en-US" altLang="ja-JP" baseline="0" dirty="0">
                    <a:sym typeface="Wingdings" panose="05000000000000000000" pitchFamily="2" charset="2"/>
                  </a:rPr>
                  <a:t> </a:t>
                </a:r>
                <a:r>
                  <a:rPr kumimoji="1" lang="en-US" altLang="ja-JP" baseline="0" dirty="0" err="1"/>
                  <a:t>wij</a:t>
                </a:r>
                <a:r>
                  <a:rPr kumimoji="1" lang="ja-JP" altLang="en-US" baseline="0" dirty="0"/>
                  <a:t>と無関係なので</a:t>
                </a:r>
                <a:r>
                  <a:rPr kumimoji="1" lang="en-US" altLang="ja-JP" baseline="0" dirty="0"/>
                  <a:t>(</a:t>
                </a:r>
                <a14:m>
                  <m:oMath xmlns:m="http://schemas.openxmlformats.org/officeDocument/2006/math">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𝑗</m:t>
                        </m:r>
                      </m:sub>
                    </m:sSub>
                  </m:oMath>
                </a14:m>
                <a:r>
                  <a:rPr kumimoji="1" lang="ja-JP" altLang="en-US" baseline="0" dirty="0"/>
                  <a:t>のみが</a:t>
                </a:r>
                <a:r>
                  <a:rPr kumimoji="1" lang="en-US" altLang="ja-JP" baseline="0" dirty="0" err="1"/>
                  <a:t>wij</a:t>
                </a:r>
                <a:r>
                  <a:rPr kumimoji="1" lang="ja-JP" altLang="en-US" baseline="0" dirty="0"/>
                  <a:t>の関数なので</a:t>
                </a:r>
                <a:r>
                  <a:rPr kumimoji="1" lang="en-US" altLang="ja-JP" baseline="0" dirty="0"/>
                  <a:t>)</a:t>
                </a:r>
              </a:p>
              <a:p>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𝜕𝑔_𝑗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=∑_𝑘</a:t>
                </a:r>
                <a:r>
                  <a:rPr lang="en-US" altLang="ja-JP" sz="1200" b="0" i="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a:t>
                </a:r>
                <a:r>
                  <a:rPr lang="en-US" altLang="ja-JP" sz="1200" b="0" i="0">
                    <a:latin typeface="Cambria Math" panose="02040503050406030204" pitchFamily="18" charset="0"/>
                  </a:rPr>
                  <a:t>_</a:t>
                </a:r>
                <a:r>
                  <a:rPr lang="en-US" altLang="ja-JP" sz="1200" b="0" i="0" smtClean="0">
                    <a:latin typeface="Cambria Math" panose="02040503050406030204" pitchFamily="18" charset="0"/>
                  </a:rPr>
                  <a:t>𝑘 </a:t>
                </a:r>
                <a:r>
                  <a:rPr lang="en-US" altLang="ja-JP" sz="1200" b="0" i="0">
                    <a:latin typeface="Cambria Math" panose="02040503050406030204" pitchFamily="18" charset="0"/>
                  </a:rPr>
                  <a:t>)  (</a:t>
                </a:r>
                <a:r>
                  <a:rPr lang="en-US" altLang="ja-JP" sz="1200" i="0">
                    <a:latin typeface="Cambria Math" panose="02040503050406030204" pitchFamily="18" charset="0"/>
                  </a:rPr>
                  <a:t>𝜕ℎ_𝑘)/(𝜕𝑔_𝑗 )</a:t>
                </a:r>
                <a:r>
                  <a:rPr lang="en-US" altLang="ja-JP" sz="1200" b="0" i="0" smtClean="0">
                    <a:latin typeface="Cambria Math" panose="02040503050406030204" pitchFamily="18" charset="0"/>
                  </a:rPr>
                  <a:t>〗</a:t>
                </a:r>
                <a:r>
                  <a:rPr lang="ja-JP" altLang="en-US" sz="1200" b="0" i="0">
                    <a:latin typeface="Cambria Math" panose="02040503050406030204" pitchFamily="18" charset="0"/>
                  </a:rPr>
                  <a:t> </a:t>
                </a:r>
                <a:r>
                  <a:rPr lang="ja-JP" altLang="en-US" sz="1200" i="0">
                    <a:latin typeface="Cambria Math" panose="02040503050406030204" pitchFamily="18" charset="0"/>
                  </a:rPr>
                  <a:t>ここではシグマが</a:t>
                </a:r>
                <a:r>
                  <a:rPr lang="ja-JP" altLang="en-US" sz="1200" i="1" dirty="0" smtClean="0">
                    <a:latin typeface="Cambria Math" panose="02040503050406030204" pitchFamily="18" charset="0"/>
                  </a:rPr>
                  <a:t>　出てくるのに</a:t>
                </a:r>
                <a:endParaRPr lang="en-US" altLang="ja-JP" sz="1200" i="1" dirty="0" smtClean="0">
                  <a:latin typeface="Cambria Math" panose="02040503050406030204" pitchFamily="18" charset="0"/>
                </a:endParaRPr>
              </a:p>
              <a:p>
                <a:endParaRPr lang="en-US" altLang="ja-JP" sz="1200" i="1" dirty="0" smtClean="0">
                  <a:latin typeface="Cambria Math" panose="02040503050406030204" pitchFamily="18" charset="0"/>
                </a:endParaRPr>
              </a:p>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𝜕𝑤_𝑖𝑗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ℎ_𝑗 </a:t>
                </a:r>
                <a:r>
                  <a:rPr lang="en-US" altLang="ja-JP" sz="1200" b="0" i="0">
                    <a:latin typeface="Cambria Math" panose="02040503050406030204" pitchFamily="18" charset="0"/>
                  </a:rPr>
                  <a:t>) </a:t>
                </a:r>
                <a:r>
                  <a:rPr lang="en-US" altLang="ja-JP" sz="1200" i="0">
                    <a:latin typeface="Cambria Math" panose="02040503050406030204" pitchFamily="18" charset="0"/>
                  </a:rPr>
                  <a:t> (𝜕ℎ_</a:t>
                </a:r>
                <a:r>
                  <a:rPr lang="en-US" altLang="ja-JP" sz="1200" b="0" i="0" smtClean="0">
                    <a:latin typeface="Cambria Math" panose="02040503050406030204" pitchFamily="18" charset="0"/>
                  </a:rPr>
                  <a:t>𝑗</a:t>
                </a:r>
                <a:r>
                  <a:rPr lang="en-US" altLang="ja-JP" sz="1200" b="0" i="0">
                    <a:latin typeface="Cambria Math" panose="02040503050406030204" pitchFamily="18" charset="0"/>
                  </a:rPr>
                  <a:t>)/(</a:t>
                </a:r>
                <a:r>
                  <a:rPr lang="en-US" altLang="ja-JP" sz="1200" i="0">
                    <a:latin typeface="Cambria Math" panose="02040503050406030204" pitchFamily="18" charset="0"/>
                  </a:rPr>
                  <a:t>𝜕𝑤_𝑖𝑗 )</a:t>
                </a:r>
                <a:r>
                  <a:rPr kumimoji="1" lang="ja-JP" altLang="en-US" dirty="0" smtClean="0"/>
                  <a:t>　ここではシグマが出てこないのなんで？（出てきてるけど、</a:t>
                </a:r>
                <a:r>
                  <a:rPr kumimoji="1" lang="en-US" altLang="ja-JP" baseline="0" dirty="0" smtClean="0"/>
                  <a:t> </a:t>
                </a:r>
                <a:r>
                  <a:rPr kumimoji="1" lang="ja-JP" altLang="en-US" baseline="0" dirty="0" smtClean="0"/>
                  <a:t>結局</a:t>
                </a:r>
                <a:r>
                  <a:rPr kumimoji="1" lang="en-US" altLang="ja-JP" baseline="0" dirty="0" err="1" smtClean="0"/>
                  <a:t>wij</a:t>
                </a:r>
                <a:r>
                  <a:rPr kumimoji="1" lang="ja-JP" altLang="en-US" baseline="0" dirty="0" smtClean="0"/>
                  <a:t>と無関係なのでゼロになってるだけか</a:t>
                </a:r>
                <a:r>
                  <a:rPr kumimoji="1" lang="ja-JP" altLang="en-US" dirty="0" smtClean="0"/>
                  <a:t>）</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48</a:t>
            </a:fld>
            <a:endParaRPr kumimoji="1" lang="ja-JP" altLang="en-US"/>
          </a:p>
        </p:txBody>
      </p:sp>
    </p:spTree>
    <p:extLst>
      <p:ext uri="{BB962C8B-B14F-4D97-AF65-F5344CB8AC3E}">
        <p14:creationId xmlns:p14="http://schemas.microsoft.com/office/powerpoint/2010/main" val="1659475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a:t>
            </a:fld>
            <a:endParaRPr kumimoji="1" lang="ja-JP" altLang="en-US"/>
          </a:p>
        </p:txBody>
      </p:sp>
    </p:spTree>
    <p:extLst>
      <p:ext uri="{BB962C8B-B14F-4D97-AF65-F5344CB8AC3E}">
        <p14:creationId xmlns:p14="http://schemas.microsoft.com/office/powerpoint/2010/main" val="3221879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5</a:t>
            </a:fld>
            <a:endParaRPr kumimoji="1" lang="ja-JP" altLang="en-US"/>
          </a:p>
        </p:txBody>
      </p:sp>
    </p:spTree>
    <p:extLst>
      <p:ext uri="{BB962C8B-B14F-4D97-AF65-F5344CB8AC3E}">
        <p14:creationId xmlns:p14="http://schemas.microsoft.com/office/powerpoint/2010/main" val="2393020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あるニューロンの軸索末端　と　次のニューロンの樹状突起　の間はシナプスで接続される</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12</a:t>
            </a:fld>
            <a:endParaRPr kumimoji="1" lang="ja-JP" altLang="en-US"/>
          </a:p>
        </p:txBody>
      </p:sp>
    </p:spTree>
    <p:extLst>
      <p:ext uri="{BB962C8B-B14F-4D97-AF65-F5344CB8AC3E}">
        <p14:creationId xmlns:p14="http://schemas.microsoft.com/office/powerpoint/2010/main" val="3891439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26</a:t>
            </a:fld>
            <a:endParaRPr kumimoji="1" lang="ja-JP" altLang="en-US"/>
          </a:p>
        </p:txBody>
      </p:sp>
    </p:spTree>
    <p:extLst>
      <p:ext uri="{BB962C8B-B14F-4D97-AF65-F5344CB8AC3E}">
        <p14:creationId xmlns:p14="http://schemas.microsoft.com/office/powerpoint/2010/main" val="943884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Class</a:t>
            </a:r>
            <a:r>
              <a:rPr kumimoji="1" lang="en-US" altLang="ja-JP" baseline="0" dirty="0"/>
              <a:t> 1 </a:t>
            </a:r>
          </a:p>
          <a:p>
            <a:r>
              <a:rPr kumimoji="1" lang="en-US" altLang="ja-JP" baseline="0" dirty="0"/>
              <a:t>(-1,-1)  </a:t>
            </a:r>
            <a:r>
              <a:rPr kumimoji="1" lang="en-US" altLang="ja-JP" baseline="0" dirty="0">
                <a:sym typeface="Wingdings" panose="05000000000000000000" pitchFamily="2" charset="2"/>
              </a:rPr>
              <a:t> (0.12, 0.27)</a:t>
            </a:r>
            <a:endParaRPr kumimoji="1" lang="en-US" altLang="ja-JP" baseline="0" dirty="0"/>
          </a:p>
          <a:p>
            <a:r>
              <a:rPr kumimoji="1" lang="en-US" altLang="ja-JP" baseline="0" dirty="0"/>
              <a:t>(-1, 0)  </a:t>
            </a:r>
            <a:r>
              <a:rPr kumimoji="1" lang="en-US" altLang="ja-JP" baseline="0" dirty="0">
                <a:sym typeface="Wingdings" panose="05000000000000000000" pitchFamily="2" charset="2"/>
              </a:rPr>
              <a:t> (0.27, 0.27)</a:t>
            </a:r>
            <a:endParaRPr kumimoji="1" lang="en-US" altLang="ja-JP" baseline="0" dirty="0"/>
          </a:p>
          <a:p>
            <a:r>
              <a:rPr kumimoji="1" lang="en-US" altLang="ja-JP" baseline="0" dirty="0"/>
              <a:t>(-1, 1)  </a:t>
            </a:r>
            <a:r>
              <a:rPr kumimoji="1" lang="en-US" altLang="ja-JP" baseline="0" dirty="0">
                <a:sym typeface="Wingdings" panose="05000000000000000000" pitchFamily="2" charset="2"/>
              </a:rPr>
              <a:t> (0.50, 0.27)</a:t>
            </a:r>
            <a:endParaRPr kumimoji="1" lang="en-US" altLang="ja-JP" baseline="0" dirty="0"/>
          </a:p>
          <a:p>
            <a:endParaRPr kumimoji="1" lang="en-US" altLang="ja-JP" baseline="0" dirty="0"/>
          </a:p>
          <a:p>
            <a:r>
              <a:rPr kumimoji="1" lang="en-US" altLang="ja-JP" baseline="0" dirty="0"/>
              <a:t>Class 2</a:t>
            </a:r>
          </a:p>
          <a:p>
            <a:r>
              <a:rPr kumimoji="1" lang="en-US" altLang="ja-JP" baseline="0" dirty="0"/>
              <a:t>( 2,-2) </a:t>
            </a:r>
            <a:r>
              <a:rPr kumimoji="1" lang="en-US" altLang="ja-JP" baseline="0" dirty="0">
                <a:sym typeface="Wingdings" panose="05000000000000000000" pitchFamily="2" charset="2"/>
              </a:rPr>
              <a:t> (  0.5, 0.88)</a:t>
            </a:r>
            <a:endParaRPr kumimoji="1" lang="en-US" altLang="ja-JP" baseline="0" dirty="0"/>
          </a:p>
          <a:p>
            <a:r>
              <a:rPr kumimoji="1" lang="en-US" altLang="ja-JP" baseline="0" dirty="0"/>
              <a:t>( 2, 1) </a:t>
            </a:r>
            <a:r>
              <a:rPr kumimoji="1" lang="en-US" altLang="ja-JP" baseline="0" dirty="0">
                <a:sym typeface="Wingdings" panose="05000000000000000000" pitchFamily="2" charset="2"/>
              </a:rPr>
              <a:t> (  0.95, 0.88 )</a:t>
            </a:r>
            <a:endParaRPr kumimoji="1" lang="en-US" altLang="ja-JP" baseline="0" dirty="0"/>
          </a:p>
          <a:p>
            <a:r>
              <a:rPr kumimoji="1" lang="en-US" altLang="ja-JP" baseline="0" dirty="0"/>
              <a:t>( 0, 3) </a:t>
            </a:r>
            <a:r>
              <a:rPr kumimoji="1" lang="en-US" altLang="ja-JP" baseline="0" dirty="0">
                <a:sym typeface="Wingdings" panose="05000000000000000000" pitchFamily="2" charset="2"/>
              </a:rPr>
              <a:t> (  0.95, 0.5)</a:t>
            </a:r>
            <a:endParaRPr kumimoji="1" lang="en-US" altLang="ja-JP" baseline="0" dirty="0"/>
          </a:p>
          <a:p>
            <a:r>
              <a:rPr kumimoji="1" lang="en-US" altLang="ja-JP" baseline="0" dirty="0"/>
              <a:t>(-3, 3) </a:t>
            </a:r>
            <a:r>
              <a:rPr kumimoji="1" lang="en-US" altLang="ja-JP" baseline="0" dirty="0">
                <a:sym typeface="Wingdings" panose="05000000000000000000" pitchFamily="2" charset="2"/>
              </a:rPr>
              <a:t> (  0.5 , 0.05)</a:t>
            </a:r>
            <a:endParaRPr kumimoji="1" lang="en-US" altLang="ja-JP" baseline="0" dirty="0"/>
          </a:p>
          <a:p>
            <a:endParaRPr kumimoji="1" lang="en-US" altLang="ja-JP" baseline="0" dirty="0"/>
          </a:p>
          <a:p>
            <a:endParaRPr kumimoji="1" lang="en-US" altLang="ja-JP" baseline="0" dirty="0"/>
          </a:p>
          <a:p>
            <a:r>
              <a:rPr kumimoji="1" lang="en-US" altLang="ja-JP" baseline="0" dirty="0"/>
              <a:t>W1 = (1,1)</a:t>
            </a:r>
          </a:p>
          <a:p>
            <a:r>
              <a:rPr kumimoji="1" lang="en-US" altLang="ja-JP" baseline="0" dirty="0"/>
              <a:t>W2 = (1,0)</a:t>
            </a:r>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38</a:t>
            </a:fld>
            <a:endParaRPr kumimoji="1" lang="ja-JP" altLang="en-US"/>
          </a:p>
        </p:txBody>
      </p:sp>
    </p:spTree>
    <p:extLst>
      <p:ext uri="{BB962C8B-B14F-4D97-AF65-F5344CB8AC3E}">
        <p14:creationId xmlns:p14="http://schemas.microsoft.com/office/powerpoint/2010/main" val="3341334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Class</a:t>
            </a:r>
            <a:r>
              <a:rPr kumimoji="1" lang="en-US" altLang="ja-JP" baseline="0" dirty="0"/>
              <a:t> 1 </a:t>
            </a:r>
          </a:p>
          <a:p>
            <a:r>
              <a:rPr kumimoji="1" lang="en-US" altLang="ja-JP" baseline="0" dirty="0"/>
              <a:t>(-1,-1)  </a:t>
            </a:r>
            <a:r>
              <a:rPr kumimoji="1" lang="en-US" altLang="ja-JP" baseline="0" dirty="0">
                <a:sym typeface="Wingdings" panose="05000000000000000000" pitchFamily="2" charset="2"/>
              </a:rPr>
              <a:t> (0.12, 0.27)</a:t>
            </a:r>
            <a:endParaRPr kumimoji="1" lang="en-US" altLang="ja-JP" baseline="0" dirty="0"/>
          </a:p>
          <a:p>
            <a:r>
              <a:rPr kumimoji="1" lang="en-US" altLang="ja-JP" baseline="0" dirty="0"/>
              <a:t>(-1, 0)  </a:t>
            </a:r>
            <a:r>
              <a:rPr kumimoji="1" lang="en-US" altLang="ja-JP" baseline="0" dirty="0">
                <a:sym typeface="Wingdings" panose="05000000000000000000" pitchFamily="2" charset="2"/>
              </a:rPr>
              <a:t> (0.27, 0.27)</a:t>
            </a:r>
            <a:endParaRPr kumimoji="1" lang="en-US" altLang="ja-JP" baseline="0" dirty="0"/>
          </a:p>
          <a:p>
            <a:r>
              <a:rPr kumimoji="1" lang="en-US" altLang="ja-JP" baseline="0" dirty="0"/>
              <a:t>(-1, 1)  </a:t>
            </a:r>
            <a:r>
              <a:rPr kumimoji="1" lang="en-US" altLang="ja-JP" baseline="0" dirty="0">
                <a:sym typeface="Wingdings" panose="05000000000000000000" pitchFamily="2" charset="2"/>
              </a:rPr>
              <a:t> (0.50, 0.27)</a:t>
            </a:r>
            <a:endParaRPr kumimoji="1" lang="en-US" altLang="ja-JP" baseline="0" dirty="0"/>
          </a:p>
          <a:p>
            <a:endParaRPr kumimoji="1" lang="en-US" altLang="ja-JP" baseline="0" dirty="0"/>
          </a:p>
          <a:p>
            <a:r>
              <a:rPr kumimoji="1" lang="en-US" altLang="ja-JP" baseline="0" dirty="0"/>
              <a:t>Class 2</a:t>
            </a:r>
          </a:p>
          <a:p>
            <a:r>
              <a:rPr kumimoji="1" lang="en-US" altLang="ja-JP" baseline="0" dirty="0"/>
              <a:t>( 2,-2) </a:t>
            </a:r>
            <a:r>
              <a:rPr kumimoji="1" lang="en-US" altLang="ja-JP" baseline="0" dirty="0">
                <a:sym typeface="Wingdings" panose="05000000000000000000" pitchFamily="2" charset="2"/>
              </a:rPr>
              <a:t> (  0.5, 0.88)</a:t>
            </a:r>
            <a:endParaRPr kumimoji="1" lang="en-US" altLang="ja-JP" baseline="0" dirty="0"/>
          </a:p>
          <a:p>
            <a:r>
              <a:rPr kumimoji="1" lang="en-US" altLang="ja-JP" baseline="0" dirty="0"/>
              <a:t>( 2, 1) </a:t>
            </a:r>
            <a:r>
              <a:rPr kumimoji="1" lang="en-US" altLang="ja-JP" baseline="0" dirty="0">
                <a:sym typeface="Wingdings" panose="05000000000000000000" pitchFamily="2" charset="2"/>
              </a:rPr>
              <a:t> (  0.95, 0.88 )</a:t>
            </a:r>
            <a:endParaRPr kumimoji="1" lang="en-US" altLang="ja-JP" baseline="0" dirty="0"/>
          </a:p>
          <a:p>
            <a:r>
              <a:rPr kumimoji="1" lang="en-US" altLang="ja-JP" baseline="0" dirty="0"/>
              <a:t>( 0, 3) </a:t>
            </a:r>
            <a:r>
              <a:rPr kumimoji="1" lang="en-US" altLang="ja-JP" baseline="0" dirty="0">
                <a:sym typeface="Wingdings" panose="05000000000000000000" pitchFamily="2" charset="2"/>
              </a:rPr>
              <a:t> (  0.95, 0.5)</a:t>
            </a:r>
            <a:endParaRPr kumimoji="1" lang="en-US" altLang="ja-JP" baseline="0" dirty="0"/>
          </a:p>
          <a:p>
            <a:r>
              <a:rPr kumimoji="1" lang="en-US" altLang="ja-JP" baseline="0" dirty="0"/>
              <a:t>(-3, 3) </a:t>
            </a:r>
            <a:r>
              <a:rPr kumimoji="1" lang="en-US" altLang="ja-JP" baseline="0" dirty="0">
                <a:sym typeface="Wingdings" panose="05000000000000000000" pitchFamily="2" charset="2"/>
              </a:rPr>
              <a:t> (  0.5 , 0.05)</a:t>
            </a:r>
            <a:endParaRPr kumimoji="1" lang="en-US" altLang="ja-JP" baseline="0" dirty="0"/>
          </a:p>
          <a:p>
            <a:endParaRPr kumimoji="1" lang="en-US" altLang="ja-JP" baseline="0" dirty="0"/>
          </a:p>
          <a:p>
            <a:endParaRPr kumimoji="1" lang="en-US" altLang="ja-JP" baseline="0" dirty="0"/>
          </a:p>
          <a:p>
            <a:r>
              <a:rPr kumimoji="1" lang="en-US" altLang="ja-JP" baseline="0" dirty="0"/>
              <a:t>W1 = (1,1)</a:t>
            </a:r>
          </a:p>
          <a:p>
            <a:r>
              <a:rPr kumimoji="1" lang="en-US" altLang="ja-JP" baseline="0" dirty="0"/>
              <a:t>W2 = (1,0)</a:t>
            </a:r>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39</a:t>
            </a:fld>
            <a:endParaRPr kumimoji="1" lang="ja-JP" altLang="en-US"/>
          </a:p>
        </p:txBody>
      </p:sp>
    </p:spTree>
    <p:extLst>
      <p:ext uri="{BB962C8B-B14F-4D97-AF65-F5344CB8AC3E}">
        <p14:creationId xmlns:p14="http://schemas.microsoft.com/office/powerpoint/2010/main" val="2295878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41</a:t>
            </a:fld>
            <a:endParaRPr kumimoji="1" lang="ja-JP" altLang="en-US"/>
          </a:p>
        </p:txBody>
      </p:sp>
    </p:spTree>
    <p:extLst>
      <p:ext uri="{BB962C8B-B14F-4D97-AF65-F5344CB8AC3E}">
        <p14:creationId xmlns:p14="http://schemas.microsoft.com/office/powerpoint/2010/main" val="96384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i="0" dirty="0">
                <a:effectLst/>
              </a:rPr>
              <a:t>パーセプトロンの走りの論文</a:t>
            </a:r>
            <a:endParaRPr kumimoji="1" lang="en-US" altLang="ja-JP" i="0" dirty="0">
              <a:effectLst/>
            </a:endParaRPr>
          </a:p>
          <a:p>
            <a:r>
              <a:rPr lang="en-US" altLang="ja-JP" i="0" dirty="0">
                <a:effectLst/>
              </a:rPr>
              <a:t>Rosenblatt, Frank (1958). “The Perceptron: A Probabilistic Model for Information Storage and Organization in the Brain”. </a:t>
            </a:r>
            <a:r>
              <a:rPr lang="en-US" altLang="ja-JP" i="1" dirty="0">
                <a:effectLst/>
              </a:rPr>
              <a:t>Psychological Review</a:t>
            </a:r>
            <a:r>
              <a:rPr lang="en-US" altLang="ja-JP" i="0" dirty="0">
                <a:effectLst/>
              </a:rPr>
              <a:t> </a:t>
            </a:r>
            <a:r>
              <a:rPr lang="en-US" altLang="ja-JP" b="1" i="0" dirty="0">
                <a:effectLst/>
              </a:rPr>
              <a:t>65</a:t>
            </a:r>
            <a:r>
              <a:rPr lang="en-US" altLang="ja-JP" i="0" dirty="0">
                <a:effectLst/>
              </a:rPr>
              <a:t> (6): 386-408.</a:t>
            </a:r>
          </a:p>
          <a:p>
            <a:endParaRPr kumimoji="1" lang="en-US" altLang="ja-JP" i="0" dirty="0">
              <a:effectLst/>
            </a:endParaRPr>
          </a:p>
          <a:p>
            <a:endParaRPr kumimoji="1" lang="en-US" altLang="ja-JP" dirty="0"/>
          </a:p>
          <a:p>
            <a:r>
              <a:rPr kumimoji="1" lang="ja-JP" altLang="en-US" dirty="0"/>
              <a:t>多層パーセプトロン</a:t>
            </a:r>
            <a:endParaRPr kumimoji="1" lang="en-US" altLang="ja-JP" dirty="0"/>
          </a:p>
          <a:p>
            <a:pPr defTabSz="990478">
              <a:defRPr/>
            </a:pPr>
            <a:r>
              <a:rPr lang="ja-JP" altLang="en-US" b="1" dirty="0">
                <a:hlinkClick r:id="rId3"/>
              </a:rPr>
              <a:t>誤差逆伝播法を紹介</a:t>
            </a:r>
            <a:r>
              <a:rPr lang="en-US" altLang="ja-JP" b="1" dirty="0">
                <a:hlinkClick r:id="rId3"/>
              </a:rPr>
              <a:t>Learning Internal Representations by Error Propagation</a:t>
            </a:r>
            <a:endParaRPr lang="en-US" altLang="ja-JP" b="1" dirty="0"/>
          </a:p>
          <a:p>
            <a:r>
              <a:rPr kumimoji="1" lang="ja-JP" altLang="en-US" dirty="0"/>
              <a:t>日本人も多層パーセプトロンを考えてる　</a:t>
            </a:r>
            <a:r>
              <a:rPr kumimoji="1" lang="en-US" altLang="ja-JP" dirty="0"/>
              <a:t>Fukushima</a:t>
            </a:r>
            <a:r>
              <a:rPr kumimoji="1" lang="ja-JP" altLang="en-US" dirty="0"/>
              <a:t> </a:t>
            </a:r>
            <a:r>
              <a:rPr kumimoji="1" lang="en-US" altLang="ja-JP" dirty="0"/>
              <a:t>and</a:t>
            </a:r>
            <a:r>
              <a:rPr kumimoji="1" lang="ja-JP" altLang="en-US" dirty="0"/>
              <a:t> </a:t>
            </a:r>
            <a:r>
              <a:rPr kumimoji="1" lang="en-US" altLang="ja-JP" dirty="0"/>
              <a:t>Miyake</a:t>
            </a:r>
            <a:r>
              <a:rPr kumimoji="1" lang="ja-JP" altLang="en-US" baseline="0" dirty="0"/>
              <a:t> </a:t>
            </a:r>
            <a:r>
              <a:rPr kumimoji="1" lang="en-US" altLang="ja-JP" baseline="0" dirty="0"/>
              <a:t>: </a:t>
            </a:r>
            <a:r>
              <a:rPr lang="en-US" altLang="ja-JP" sz="1300" dirty="0" err="1"/>
              <a:t>Neocognitron</a:t>
            </a:r>
            <a:endParaRPr lang="en-US" altLang="ja-JP" sz="1300" dirty="0"/>
          </a:p>
          <a:p>
            <a:endParaRPr lang="en-US" altLang="ja-JP" sz="1300" dirty="0"/>
          </a:p>
          <a:p>
            <a:endParaRPr kumimoji="1" lang="en-US" altLang="ja-JP" dirty="0"/>
          </a:p>
          <a:p>
            <a:r>
              <a:rPr kumimoji="1" lang="en-US" altLang="ja-JP" dirty="0"/>
              <a:t>Deep</a:t>
            </a:r>
            <a:r>
              <a:rPr kumimoji="1" lang="ja-JP" altLang="en-US" dirty="0"/>
              <a:t>へ</a:t>
            </a:r>
            <a:endParaRPr kumimoji="1" lang="en-US" altLang="ja-JP" dirty="0"/>
          </a:p>
          <a:p>
            <a:r>
              <a:rPr kumimoji="1" lang="en-US" altLang="ja-JP" dirty="0"/>
              <a:t>https://research.preferred.jp/2012/11/deep-learning/</a:t>
            </a:r>
          </a:p>
          <a:p>
            <a:endParaRPr kumimoji="1" lang="en-US" altLang="ja-JP" dirty="0"/>
          </a:p>
          <a:p>
            <a:endParaRPr lang="en-US" altLang="ja-JP" dirty="0"/>
          </a:p>
          <a:p>
            <a:r>
              <a:rPr lang="en-US" altLang="ja-JP" dirty="0"/>
              <a:t>2006:</a:t>
            </a:r>
            <a:r>
              <a:rPr lang="en-US" altLang="ja-JP" baseline="0" dirty="0"/>
              <a:t> </a:t>
            </a:r>
            <a:r>
              <a:rPr lang="en-US" altLang="ja-JP" dirty="0"/>
              <a:t>Greedy Layer-wise Training : </a:t>
            </a:r>
            <a:r>
              <a:rPr lang="ja-JP" altLang="en-US" dirty="0"/>
              <a:t>オートエンコーダを重ねてそれを初期値にする</a:t>
            </a:r>
            <a:endParaRPr lang="en-US" altLang="ja-JP" dirty="0"/>
          </a:p>
          <a:p>
            <a:r>
              <a:rPr lang="en-US" altLang="ja-JP" dirty="0"/>
              <a:t>[A Fast Learning Algorithm for Deep Belief Nets]</a:t>
            </a:r>
          </a:p>
          <a:p>
            <a:r>
              <a:rPr lang="en-US" altLang="ja-JP" dirty="0"/>
              <a:t>[Hinton  </a:t>
            </a:r>
            <a:r>
              <a:rPr lang="en-US" altLang="ja-JP" dirty="0" err="1"/>
              <a:t>salakhutdinov</a:t>
            </a:r>
            <a:r>
              <a:rPr lang="en-US" altLang="ja-JP" dirty="0"/>
              <a:t>, </a:t>
            </a:r>
            <a:r>
              <a:rPr lang="en-US" altLang="ja-JP" sz="1300" dirty="0"/>
              <a:t>Reducing the Dimensionality of Data with Neural Networks</a:t>
            </a:r>
            <a:r>
              <a:rPr lang="en-US" altLang="ja-JP" dirty="0"/>
              <a:t>]</a:t>
            </a:r>
          </a:p>
          <a:p>
            <a:r>
              <a:rPr lang="en-US" altLang="ja-JP" dirty="0"/>
              <a:t>[Greedy Layer-Wise Training of Deep Networks]</a:t>
            </a:r>
          </a:p>
          <a:p>
            <a:endParaRPr lang="en-US" altLang="ja-JP" dirty="0"/>
          </a:p>
          <a:p>
            <a:r>
              <a:rPr kumimoji="1" lang="en-US" altLang="ja-JP" dirty="0"/>
              <a:t>+ Google</a:t>
            </a:r>
            <a:r>
              <a:rPr kumimoji="1" lang="ja-JP" altLang="en-US" dirty="0"/>
              <a:t>　の猫も基本的にはこの手法</a:t>
            </a:r>
            <a:endParaRPr kumimoji="1" lang="en-US" altLang="ja-JP" dirty="0"/>
          </a:p>
          <a:p>
            <a:r>
              <a:rPr kumimoji="1" lang="en-US" altLang="ja-JP" dirty="0"/>
              <a:t>+ </a:t>
            </a:r>
            <a:r>
              <a:rPr kumimoji="1" lang="ja-JP" altLang="en-US" dirty="0"/>
              <a:t>これを初期値として</a:t>
            </a:r>
            <a:r>
              <a:rPr kumimoji="1" lang="en-US" altLang="ja-JP" dirty="0"/>
              <a:t>back prop</a:t>
            </a:r>
            <a:r>
              <a:rPr kumimoji="1" lang="ja-JP" altLang="en-US" dirty="0"/>
              <a:t>を行なう手法もある</a:t>
            </a:r>
            <a:endParaRPr kumimoji="1" lang="en-US" altLang="ja-JP" dirty="0"/>
          </a:p>
          <a:p>
            <a:endParaRPr kumimoji="1" lang="en-US" altLang="ja-JP" dirty="0"/>
          </a:p>
          <a:p>
            <a:r>
              <a:rPr kumimoji="1" lang="en-US" altLang="ja-JP" dirty="0"/>
              <a:t>Dropout : </a:t>
            </a:r>
          </a:p>
          <a:p>
            <a:r>
              <a:rPr kumimoji="1" lang="en-US" altLang="ja-JP" dirty="0"/>
              <a:t>+ </a:t>
            </a:r>
            <a:r>
              <a:rPr kumimoji="1" lang="ja-JP" altLang="en-US" dirty="0"/>
              <a:t>隠れ層のパラメータのうち</a:t>
            </a:r>
            <a:r>
              <a:rPr kumimoji="1" lang="en-US" altLang="ja-JP" dirty="0"/>
              <a:t>50%</a:t>
            </a:r>
            <a:r>
              <a:rPr kumimoji="1" lang="ja-JP" altLang="en-US" dirty="0"/>
              <a:t>をランダムに隠し，学習する．これにより過学習を防ぐ</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en-US" altLang="ja-JP" dirty="0"/>
              <a:t>ALEXNET</a:t>
            </a:r>
          </a:p>
          <a:p>
            <a:r>
              <a:rPr lang="en-US" altLang="ja-JP" sz="1300" dirty="0"/>
              <a:t>Alex </a:t>
            </a:r>
            <a:r>
              <a:rPr lang="en-US" altLang="ja-JP" sz="1300" dirty="0" err="1"/>
              <a:t>Krizhevsky</a:t>
            </a:r>
            <a:endParaRPr lang="en-US" altLang="ja-JP" sz="1300" dirty="0"/>
          </a:p>
          <a:p>
            <a:r>
              <a:rPr lang="en-US" altLang="ja-JP" sz="1300" dirty="0"/>
              <a:t>University of Toronto</a:t>
            </a:r>
          </a:p>
          <a:p>
            <a:r>
              <a:rPr lang="en-US" altLang="ja-JP" sz="1300" dirty="0"/>
              <a:t>kriz@cs.utoronto.ca</a:t>
            </a:r>
          </a:p>
          <a:p>
            <a:r>
              <a:rPr lang="en-US" altLang="ja-JP" sz="1300" dirty="0"/>
              <a:t>Ilya </a:t>
            </a:r>
            <a:r>
              <a:rPr lang="en-US" altLang="ja-JP" sz="1300" dirty="0" err="1"/>
              <a:t>Sutskever</a:t>
            </a:r>
            <a:endParaRPr lang="en-US" altLang="ja-JP" sz="1300" dirty="0"/>
          </a:p>
          <a:p>
            <a:r>
              <a:rPr lang="en-US" altLang="ja-JP" sz="1300" dirty="0"/>
              <a:t>University of Toronto</a:t>
            </a:r>
          </a:p>
          <a:p>
            <a:r>
              <a:rPr lang="en-US" altLang="ja-JP" sz="1300" dirty="0"/>
              <a:t>ilya@cs.utoronto.ca</a:t>
            </a:r>
          </a:p>
          <a:p>
            <a:r>
              <a:rPr lang="en-US" altLang="ja-JP" sz="1300" dirty="0"/>
              <a:t>Geoffrey E. Hinton</a:t>
            </a:r>
            <a:endParaRPr kumimoji="1" lang="en-US" altLang="ja-JP" dirty="0"/>
          </a:p>
          <a:p>
            <a:r>
              <a:rPr lang="en-US" altLang="ja-JP" sz="1300" dirty="0"/>
              <a:t>ImageNet Classification with Deep Convolutional Neural Networks</a:t>
            </a:r>
          </a:p>
          <a:p>
            <a:endParaRPr kumimoji="1" lang="en-US" altLang="ja-JP" dirty="0"/>
          </a:p>
          <a:p>
            <a:endParaRPr kumimoji="1" lang="en-US" altLang="ja-JP" dirty="0"/>
          </a:p>
          <a:p>
            <a:r>
              <a:rPr lang="ja-JP" altLang="en-US" dirty="0"/>
              <a:t>しかし、近年、</a:t>
            </a:r>
            <a:r>
              <a:rPr lang="en-US" altLang="ja-JP" dirty="0">
                <a:hlinkClick r:id="rId4"/>
              </a:rPr>
              <a:t>ImageNet</a:t>
            </a:r>
            <a:r>
              <a:rPr lang="ja-JP" altLang="en-US" dirty="0">
                <a:hlinkClick r:id="rId4"/>
              </a:rPr>
              <a:t>の大規模画像分類</a:t>
            </a:r>
            <a:r>
              <a:rPr lang="ja-JP" altLang="en-US" dirty="0"/>
              <a:t>、</a:t>
            </a:r>
            <a:r>
              <a:rPr lang="en-US" altLang="ja-JP" dirty="0">
                <a:hlinkClick r:id="rId5"/>
              </a:rPr>
              <a:t>Large Faces in the Wild</a:t>
            </a:r>
            <a:r>
              <a:rPr lang="ja-JP" altLang="en-US" dirty="0">
                <a:hlinkClick r:id="rId5"/>
              </a:rPr>
              <a:t>の顔認識</a:t>
            </a:r>
            <a:r>
              <a:rPr lang="ja-JP" altLang="en-US" dirty="0"/>
              <a:t>および</a:t>
            </a:r>
            <a:r>
              <a:rPr lang="en-US" altLang="ja-JP" dirty="0">
                <a:hlinkClick r:id="rId6"/>
              </a:rPr>
              <a:t>UCF101</a:t>
            </a:r>
            <a:r>
              <a:rPr lang="ja-JP" altLang="en-US" dirty="0">
                <a:hlinkClick r:id="rId6"/>
              </a:rPr>
              <a:t>の行動認識</a:t>
            </a:r>
            <a:r>
              <a:rPr lang="ja-JP" altLang="en-US" dirty="0"/>
              <a:t>にて、</a:t>
            </a:r>
            <a:r>
              <a:rPr lang="en-US" altLang="ja-JP" dirty="0"/>
              <a:t>Deep Learning</a:t>
            </a:r>
            <a:r>
              <a:rPr lang="ja-JP" altLang="en-US" dirty="0"/>
              <a:t>がこれまで主流だったハンドメード特徴量を凌駕し人間と同程度の精度を出して話題になっているのは、教師あり学習の</a:t>
            </a:r>
            <a:r>
              <a:rPr lang="en-US" altLang="ja-JP" dirty="0"/>
              <a:t>Deep Convolutional Neural Network</a:t>
            </a:r>
            <a:r>
              <a:rPr lang="ja-JP" altLang="en-US" dirty="0"/>
              <a:t>（</a:t>
            </a:r>
            <a:r>
              <a:rPr lang="en-US" altLang="ja-JP" dirty="0"/>
              <a:t>Deep CNN</a:t>
            </a:r>
            <a:r>
              <a:rPr lang="ja-JP" altLang="en-US" dirty="0"/>
              <a:t>）であり、残念ながら教師なし学習と教師あり学習の組み合わせによるプレトレーニングとファインチューニングは使われていません。具体的には、</a:t>
            </a:r>
            <a:r>
              <a:rPr lang="en-US" altLang="ja-JP" dirty="0"/>
              <a:t>ImageNet</a:t>
            </a:r>
            <a:r>
              <a:rPr lang="ja-JP" altLang="en-US" dirty="0"/>
              <a:t>は、毎年開催されるコンペティションで、画像を</a:t>
            </a:r>
            <a:r>
              <a:rPr lang="en-US" altLang="ja-JP" dirty="0"/>
              <a:t>1,000</a:t>
            </a:r>
            <a:r>
              <a:rPr lang="ja-JP" altLang="en-US" dirty="0"/>
              <a:t>クラスに分類する分類タスクと、画像上の物体の場所を特定し</a:t>
            </a:r>
            <a:r>
              <a:rPr lang="en-US" altLang="ja-JP" dirty="0"/>
              <a:t>200</a:t>
            </a:r>
            <a:r>
              <a:rPr lang="ja-JP" altLang="en-US" dirty="0"/>
              <a:t>クラスに分類する検出タスクとの２つのタスクがあります。</a:t>
            </a:r>
            <a:r>
              <a:rPr lang="en-US" altLang="ja-JP" dirty="0"/>
              <a:t>2012</a:t>
            </a:r>
            <a:r>
              <a:rPr lang="ja-JP" altLang="en-US" dirty="0"/>
              <a:t>年の</a:t>
            </a:r>
            <a:r>
              <a:rPr lang="en-US" altLang="ja-JP" dirty="0"/>
              <a:t>ImageNet</a:t>
            </a:r>
            <a:r>
              <a:rPr lang="ja-JP" altLang="en-US" dirty="0"/>
              <a:t>の分類タスクにおいて、トロント大学の</a:t>
            </a:r>
            <a:r>
              <a:rPr lang="en-US" altLang="ja-JP" dirty="0">
                <a:hlinkClick r:id="rId7"/>
              </a:rPr>
              <a:t>Hinton</a:t>
            </a:r>
            <a:r>
              <a:rPr lang="ja-JP" altLang="en-US" dirty="0">
                <a:hlinkClick r:id="rId7"/>
              </a:rPr>
              <a:t>のグループによる</a:t>
            </a:r>
            <a:r>
              <a:rPr lang="en-US" altLang="ja-JP" dirty="0">
                <a:hlinkClick r:id="rId7"/>
              </a:rPr>
              <a:t>Deep CNN</a:t>
            </a:r>
            <a:r>
              <a:rPr lang="ja-JP" altLang="en-US" dirty="0"/>
              <a:t>が、それまで全盛であったハンドメード特徴量に</a:t>
            </a:r>
            <a:r>
              <a:rPr lang="en-US" altLang="ja-JP" dirty="0"/>
              <a:t>10%</a:t>
            </a:r>
            <a:r>
              <a:rPr lang="ja-JP" altLang="en-US" dirty="0"/>
              <a:t>以上の大差をつけて優勝しました。そして、</a:t>
            </a:r>
            <a:r>
              <a:rPr lang="en-US" altLang="ja-JP" dirty="0"/>
              <a:t>2013</a:t>
            </a:r>
            <a:r>
              <a:rPr lang="ja-JP" altLang="en-US" dirty="0"/>
              <a:t>年以降は、上位のほとんどが</a:t>
            </a:r>
            <a:r>
              <a:rPr lang="en-US" altLang="ja-JP" dirty="0"/>
              <a:t>Deep CNN</a:t>
            </a:r>
            <a:r>
              <a:rPr lang="ja-JP" altLang="en-US" dirty="0"/>
              <a:t>系の方法となる状況となっています。</a:t>
            </a:r>
            <a:endParaRPr kumimoji="1" lang="en-US" altLang="ja-JP" dirty="0"/>
          </a:p>
          <a:p>
            <a:endParaRPr kumimoji="1" lang="en-US" altLang="ja-JP" dirty="0"/>
          </a:p>
          <a:p>
            <a:r>
              <a:rPr kumimoji="1" lang="en-US" altLang="ja-JP" dirty="0"/>
              <a:t>ImageNet</a:t>
            </a:r>
            <a:r>
              <a:rPr kumimoji="1" lang="en-US" altLang="ja-JP" baseline="0" dirty="0"/>
              <a:t> Large-scale visual recognition challenge</a:t>
            </a:r>
          </a:p>
          <a:p>
            <a:r>
              <a:rPr kumimoji="1" lang="en-US" altLang="ja-JP" baseline="0" dirty="0"/>
              <a:t>ILSVRC 12</a:t>
            </a:r>
          </a:p>
          <a:p>
            <a:r>
              <a:rPr kumimoji="1" lang="ja-JP" altLang="en-US" baseline="0" dirty="0"/>
              <a:t>画像認識</a:t>
            </a:r>
            <a:r>
              <a:rPr kumimoji="1" lang="en-US" altLang="ja-JP" baseline="0" dirty="0"/>
              <a:t>1000 </a:t>
            </a:r>
            <a:r>
              <a:rPr kumimoji="1" lang="ja-JP" altLang="en-US" baseline="0" dirty="0"/>
              <a:t>クラス分類</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42</a:t>
            </a:fld>
            <a:endParaRPr kumimoji="1" lang="ja-JP" altLang="en-US"/>
          </a:p>
        </p:txBody>
      </p:sp>
    </p:spTree>
    <p:extLst>
      <p:ext uri="{BB962C8B-B14F-4D97-AF65-F5344CB8AC3E}">
        <p14:creationId xmlns:p14="http://schemas.microsoft.com/office/powerpoint/2010/main" val="3380231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2CACD41-BB95-4854-B1AE-F1166D4CE950}" type="datetime1">
              <a:rPr kumimoji="1" lang="ja-JP" altLang="en-US" smtClean="0"/>
              <a:t>2023/3/29</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E9CCF342-0A6E-4C7D-A8D0-E366EDFDB169}" type="datetime1">
              <a:rPr kumimoji="1" lang="ja-JP" altLang="en-US" smtClean="0"/>
              <a:t>2023/3/29</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9F673A0-9AB5-4A53-A162-BC19C19DDCD4}" type="datetime1">
              <a:rPr kumimoji="1" lang="ja-JP" altLang="en-US" smtClean="0"/>
              <a:t>2023/3/29</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18FD6DD-60C4-49D6-8172-443327FCCAC4}" type="datetime1">
              <a:rPr kumimoji="1" lang="ja-JP" altLang="en-US" smtClean="0"/>
              <a:t>2023/3/29</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209062" y="6492875"/>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90682F65-5A62-4747-818C-A355854C9A53}" type="datetime1">
              <a:rPr kumimoji="1" lang="ja-JP" altLang="en-US" smtClean="0"/>
              <a:t>2023/3/29</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83BFF950-C8F9-4D19-8226-1A21BEC6BAF0}" type="datetime1">
              <a:rPr lang="ja-JP" altLang="en-US" smtClean="0"/>
              <a:t>2023/3/29</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E82EE88B-8188-4C2F-AFA6-E371CE1BAB59}" type="datetime1">
              <a:rPr lang="ja-JP" altLang="en-US" smtClean="0"/>
              <a:t>2023/3/29</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5C13D59D-A2E2-4153-894A-F2A745A590E3}" type="datetime1">
              <a:rPr kumimoji="1" lang="ja-JP" altLang="en-US" smtClean="0"/>
              <a:t>2023/3/29</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9D6E8C27-3452-4080-9688-A828554F169E}" type="datetime1">
              <a:rPr kumimoji="1" lang="ja-JP" altLang="en-US" smtClean="0"/>
              <a:t>2023/3/29</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5E5E8E28-2D67-4FE3-882F-FCA64D89155B}" type="datetime1">
              <a:rPr kumimoji="1" lang="ja-JP" altLang="en-US" smtClean="0"/>
              <a:t>2023/3/29</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7BE2EFCC-EF85-41B5-93B5-4C1992986E87}" type="datetime1">
              <a:rPr kumimoji="1" lang="ja-JP" altLang="en-US" smtClean="0"/>
              <a:t>2023/3/29</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4.xml.rels><?xml version="1.0" encoding="UTF-8" standalone="yes"?>
<Relationships xmlns="http://schemas.openxmlformats.org/package/2006/relationships"><Relationship Id="rId8" Type="http://schemas.openxmlformats.org/officeDocument/2006/relationships/image" Target="../media/image50.png"/><Relationship Id="rId7" Type="http://schemas.openxmlformats.org/officeDocument/2006/relationships/image" Target="../media/image4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5.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5.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4.png"/><Relationship Id="rId5" Type="http://schemas.openxmlformats.org/officeDocument/2006/relationships/image" Target="../media/image59.png"/><Relationship Id="rId10" Type="http://schemas.openxmlformats.org/officeDocument/2006/relationships/image" Target="../media/image450.png"/><Relationship Id="rId4" Type="http://schemas.openxmlformats.org/officeDocument/2006/relationships/image" Target="../media/image58.png"/><Relationship Id="rId9" Type="http://schemas.openxmlformats.org/officeDocument/2006/relationships/image" Target="../media/image63.png"/></Relationships>
</file>

<file path=ppt/slides/_rels/slide16.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70.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8.png"/><Relationship Id="rId5" Type="http://schemas.openxmlformats.org/officeDocument/2006/relationships/image" Target="../media/image59.png"/><Relationship Id="rId10" Type="http://schemas.openxmlformats.org/officeDocument/2006/relationships/image" Target="../media/image67.png"/><Relationship Id="rId4" Type="http://schemas.openxmlformats.org/officeDocument/2006/relationships/image" Target="../media/image58.png"/><Relationship Id="rId9" Type="http://schemas.openxmlformats.org/officeDocument/2006/relationships/image" Target="../media/image63.png"/></Relationships>
</file>

<file path=ppt/slides/_rels/slide17.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5.png"/><Relationship Id="rId7" Type="http://schemas.openxmlformats.org/officeDocument/2006/relationships/image" Target="../media/image99.png"/><Relationship Id="rId12" Type="http://schemas.openxmlformats.org/officeDocument/2006/relationships/image" Target="../media/image104.png"/><Relationship Id="rId17" Type="http://schemas.openxmlformats.org/officeDocument/2006/relationships/image" Target="../media/image109.png"/><Relationship Id="rId2" Type="http://schemas.openxmlformats.org/officeDocument/2006/relationships/image" Target="../media/image98.png"/><Relationship Id="rId16"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03.png"/><Relationship Id="rId5" Type="http://schemas.openxmlformats.org/officeDocument/2006/relationships/image" Target="../media/image47.png"/><Relationship Id="rId15" Type="http://schemas.openxmlformats.org/officeDocument/2006/relationships/image" Target="../media/image107.png"/><Relationship Id="rId10" Type="http://schemas.openxmlformats.org/officeDocument/2006/relationships/image" Target="../media/image102.png"/><Relationship Id="rId4" Type="http://schemas.openxmlformats.org/officeDocument/2006/relationships/image" Target="../media/image46.png"/><Relationship Id="rId9" Type="http://schemas.openxmlformats.org/officeDocument/2006/relationships/image" Target="../media/image101.png"/><Relationship Id="rId14" Type="http://schemas.openxmlformats.org/officeDocument/2006/relationships/image" Target="../media/image106.png"/></Relationships>
</file>

<file path=ppt/slides/_rels/slide18.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65.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1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2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26.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7" Type="http://schemas.openxmlformats.org/officeDocument/2006/relationships/image" Target="../media/image91.png"/><Relationship Id="rId12" Type="http://schemas.openxmlformats.org/officeDocument/2006/relationships/image" Target="../media/image9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95.png"/><Relationship Id="rId5" Type="http://schemas.openxmlformats.org/officeDocument/2006/relationships/image" Target="../media/image47.png"/><Relationship Id="rId10" Type="http://schemas.openxmlformats.org/officeDocument/2006/relationships/image" Target="../media/image94.png"/><Relationship Id="rId4" Type="http://schemas.openxmlformats.org/officeDocument/2006/relationships/image" Target="../media/image46.png"/><Relationship Id="rId9" Type="http://schemas.openxmlformats.org/officeDocument/2006/relationships/image" Target="../media/image93.png"/></Relationships>
</file>

<file path=ppt/slides/_rels/slide27.xml.rels><?xml version="1.0" encoding="UTF-8" standalone="yes"?>
<Relationships xmlns="http://schemas.openxmlformats.org/package/2006/relationships"><Relationship Id="rId2" Type="http://schemas.openxmlformats.org/officeDocument/2006/relationships/hyperlink" Target="https://www.slideshare.net/SeiichiUchida/ss-71479583"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9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image" Target="../media/image113.png"/><Relationship Id="rId11" Type="http://schemas.openxmlformats.org/officeDocument/2006/relationships/image" Target="../media/image119.png"/><Relationship Id="rId5" Type="http://schemas.openxmlformats.org/officeDocument/2006/relationships/image" Target="../media/image112.png"/><Relationship Id="rId10" Type="http://schemas.openxmlformats.org/officeDocument/2006/relationships/image" Target="../media/image118.png"/><Relationship Id="rId4" Type="http://schemas.openxmlformats.org/officeDocument/2006/relationships/image" Target="../media/image111.png"/><Relationship Id="rId9" Type="http://schemas.openxmlformats.org/officeDocument/2006/relationships/image" Target="../media/image117.png"/></Relationships>
</file>

<file path=ppt/slides/_rels/slide31.xml.rels><?xml version="1.0" encoding="UTF-8" standalone="yes"?>
<Relationships xmlns="http://schemas.openxmlformats.org/package/2006/relationships"><Relationship Id="rId8" Type="http://schemas.openxmlformats.org/officeDocument/2006/relationships/image" Target="../media/image122.png"/><Relationship Id="rId7" Type="http://schemas.openxmlformats.org/officeDocument/2006/relationships/image" Target="../media/image121.png"/><Relationship Id="rId12" Type="http://schemas.openxmlformats.org/officeDocument/2006/relationships/image" Target="../media/image126.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20.png"/><Relationship Id="rId5" Type="http://schemas.openxmlformats.org/officeDocument/2006/relationships/image" Target="../media/image47.png"/><Relationship Id="rId10" Type="http://schemas.openxmlformats.org/officeDocument/2006/relationships/image" Target="../media/image124.png"/><Relationship Id="rId4" Type="http://schemas.openxmlformats.org/officeDocument/2006/relationships/image" Target="../media/image46.png"/><Relationship Id="rId9" Type="http://schemas.openxmlformats.org/officeDocument/2006/relationships/image" Target="../media/image123.png"/></Relationships>
</file>

<file path=ppt/slides/_rels/slide32.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image" Target="../media/image132.png"/><Relationship Id="rId7" Type="http://schemas.openxmlformats.org/officeDocument/2006/relationships/image" Target="../media/image127.png"/><Relationship Id="rId12"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30.png"/><Relationship Id="rId5" Type="http://schemas.openxmlformats.org/officeDocument/2006/relationships/image" Target="../media/image47.png"/><Relationship Id="rId10" Type="http://schemas.openxmlformats.org/officeDocument/2006/relationships/image" Target="../media/image129.png"/><Relationship Id="rId4" Type="http://schemas.openxmlformats.org/officeDocument/2006/relationships/image" Target="../media/image46.png"/><Relationship Id="rId9" Type="http://schemas.openxmlformats.org/officeDocument/2006/relationships/image" Target="../media/image128.png"/><Relationship Id="rId14" Type="http://schemas.openxmlformats.org/officeDocument/2006/relationships/image" Target="../media/image133.png"/></Relationships>
</file>

<file path=ppt/slides/_rels/slide33.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35.png"/><Relationship Id="rId7" Type="http://schemas.openxmlformats.org/officeDocument/2006/relationships/image" Target="../media/image139.png"/><Relationship Id="rId2" Type="http://schemas.openxmlformats.org/officeDocument/2006/relationships/image" Target="../media/image134.png"/><Relationship Id="rId1" Type="http://schemas.openxmlformats.org/officeDocument/2006/relationships/slideLayout" Target="../slideLayouts/slideLayout2.xml"/><Relationship Id="rId6" Type="http://schemas.openxmlformats.org/officeDocument/2006/relationships/image" Target="../media/image138.png"/><Relationship Id="rId11" Type="http://schemas.openxmlformats.org/officeDocument/2006/relationships/image" Target="../media/image143.png"/><Relationship Id="rId5" Type="http://schemas.openxmlformats.org/officeDocument/2006/relationships/image" Target="../media/image137.png"/><Relationship Id="rId10" Type="http://schemas.openxmlformats.org/officeDocument/2006/relationships/image" Target="../media/image142.png"/><Relationship Id="rId4" Type="http://schemas.openxmlformats.org/officeDocument/2006/relationships/image" Target="../media/image136.png"/><Relationship Id="rId9" Type="http://schemas.openxmlformats.org/officeDocument/2006/relationships/image" Target="../media/image141.png"/></Relationships>
</file>

<file path=ppt/slides/_rels/slide34.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37.png"/></Relationships>
</file>

<file path=ppt/slides/_rels/slide35.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125.png"/></Relationships>
</file>

<file path=ppt/slides/_rels/slide36.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12" Type="http://schemas.openxmlformats.org/officeDocument/2006/relationships/image" Target="../media/image161.png"/><Relationship Id="rId2" Type="http://schemas.openxmlformats.org/officeDocument/2006/relationships/image" Target="../media/image1510.png"/><Relationship Id="rId1" Type="http://schemas.openxmlformats.org/officeDocument/2006/relationships/slideLayout" Target="../slideLayouts/slideLayout2.xml"/><Relationship Id="rId6" Type="http://schemas.openxmlformats.org/officeDocument/2006/relationships/image" Target="../media/image155.png"/><Relationship Id="rId11" Type="http://schemas.openxmlformats.org/officeDocument/2006/relationships/image" Target="../media/image160.png"/><Relationship Id="rId5" Type="http://schemas.openxmlformats.org/officeDocument/2006/relationships/image" Target="../media/image154.png"/><Relationship Id="rId10" Type="http://schemas.openxmlformats.org/officeDocument/2006/relationships/image" Target="../media/image159.png"/><Relationship Id="rId4" Type="http://schemas.openxmlformats.org/officeDocument/2006/relationships/image" Target="../media/image153.png"/><Relationship Id="rId9" Type="http://schemas.openxmlformats.org/officeDocument/2006/relationships/image" Target="../media/image158.png"/></Relationships>
</file>

<file path=ppt/slides/_rels/slide37.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51.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38.xml.rels><?xml version="1.0" encoding="UTF-8" standalone="yes"?>
<Relationships xmlns="http://schemas.openxmlformats.org/package/2006/relationships"><Relationship Id="rId8" Type="http://schemas.openxmlformats.org/officeDocument/2006/relationships/image" Target="../media/image169.png"/><Relationship Id="rId13" Type="http://schemas.openxmlformats.org/officeDocument/2006/relationships/image" Target="../media/image174.png"/><Relationship Id="rId3" Type="http://schemas.openxmlformats.org/officeDocument/2006/relationships/image" Target="../media/image163.png"/><Relationship Id="rId7" Type="http://schemas.openxmlformats.org/officeDocument/2006/relationships/image" Target="../media/image16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7.png"/><Relationship Id="rId5" Type="http://schemas.openxmlformats.org/officeDocument/2006/relationships/image" Target="../media/image166.png"/><Relationship Id="rId10" Type="http://schemas.openxmlformats.org/officeDocument/2006/relationships/image" Target="../media/image171.png"/><Relationship Id="rId9" Type="http://schemas.openxmlformats.org/officeDocument/2006/relationships/image" Target="../media/image170.png"/></Relationships>
</file>

<file path=ppt/slides/_rels/slide39.xml.rels><?xml version="1.0" encoding="UTF-8" standalone="yes"?>
<Relationships xmlns="http://schemas.openxmlformats.org/package/2006/relationships"><Relationship Id="rId8" Type="http://schemas.openxmlformats.org/officeDocument/2006/relationships/image" Target="../media/image169.png"/><Relationship Id="rId13" Type="http://schemas.openxmlformats.org/officeDocument/2006/relationships/image" Target="../media/image174.png"/><Relationship Id="rId3" Type="http://schemas.openxmlformats.org/officeDocument/2006/relationships/image" Target="../media/image164.png"/><Relationship Id="rId7" Type="http://schemas.openxmlformats.org/officeDocument/2006/relationships/image" Target="../media/image168.png"/><Relationship Id="rId12" Type="http://schemas.openxmlformats.org/officeDocument/2006/relationships/image" Target="../media/image17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7.png"/><Relationship Id="rId11" Type="http://schemas.openxmlformats.org/officeDocument/2006/relationships/image" Target="../media/image172.png"/><Relationship Id="rId5" Type="http://schemas.openxmlformats.org/officeDocument/2006/relationships/image" Target="../media/image166.png"/><Relationship Id="rId10" Type="http://schemas.openxmlformats.org/officeDocument/2006/relationships/image" Target="../media/image171.png"/><Relationship Id="rId4" Type="http://schemas.openxmlformats.org/officeDocument/2006/relationships/image" Target="../media/image163.png"/><Relationship Id="rId9" Type="http://schemas.openxmlformats.org/officeDocument/2006/relationships/image" Target="../media/image170.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8" Type="http://schemas.openxmlformats.org/officeDocument/2006/relationships/image" Target="../media/image181.png"/><Relationship Id="rId3" Type="http://schemas.openxmlformats.org/officeDocument/2006/relationships/image" Target="../media/image176.png"/><Relationship Id="rId7" Type="http://schemas.openxmlformats.org/officeDocument/2006/relationships/image" Target="../media/image180.png"/><Relationship Id="rId12" Type="http://schemas.openxmlformats.org/officeDocument/2006/relationships/image" Target="../media/image185.png"/><Relationship Id="rId2" Type="http://schemas.openxmlformats.org/officeDocument/2006/relationships/image" Target="../media/image175.png"/><Relationship Id="rId1" Type="http://schemas.openxmlformats.org/officeDocument/2006/relationships/slideLayout" Target="../slideLayouts/slideLayout2.xml"/><Relationship Id="rId6" Type="http://schemas.openxmlformats.org/officeDocument/2006/relationships/image" Target="../media/image179.png"/><Relationship Id="rId11" Type="http://schemas.openxmlformats.org/officeDocument/2006/relationships/image" Target="../media/image184.png"/><Relationship Id="rId5" Type="http://schemas.openxmlformats.org/officeDocument/2006/relationships/image" Target="../media/image178.png"/><Relationship Id="rId10" Type="http://schemas.openxmlformats.org/officeDocument/2006/relationships/image" Target="../media/image183.png"/><Relationship Id="rId4" Type="http://schemas.openxmlformats.org/officeDocument/2006/relationships/image" Target="../media/image177.png"/><Relationship Id="rId9" Type="http://schemas.openxmlformats.org/officeDocument/2006/relationships/image" Target="../media/image18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5.wmf"/><Relationship Id="rId4"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9.png"/><Relationship Id="rId4" Type="http://schemas.openxmlformats.org/officeDocument/2006/relationships/image" Target="../media/image188.png"/></Relationships>
</file>

<file path=ppt/slides/_rels/slide46.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2.png"/><Relationship Id="rId7" Type="http://schemas.openxmlformats.org/officeDocument/2006/relationships/image" Target="../media/image216.png"/><Relationship Id="rId2" Type="http://schemas.openxmlformats.org/officeDocument/2006/relationships/image" Target="../media/image192.png"/><Relationship Id="rId1" Type="http://schemas.openxmlformats.org/officeDocument/2006/relationships/slideLayout" Target="../slideLayouts/slideLayout2.xml"/><Relationship Id="rId6" Type="http://schemas.openxmlformats.org/officeDocument/2006/relationships/image" Target="../media/image215.png"/><Relationship Id="rId5" Type="http://schemas.openxmlformats.org/officeDocument/2006/relationships/image" Target="../media/image214.png"/><Relationship Id="rId4" Type="http://schemas.openxmlformats.org/officeDocument/2006/relationships/image" Target="../media/image213.png"/></Relationships>
</file>

<file path=ppt/slides/_rels/slide48.xml.rels><?xml version="1.0" encoding="UTF-8" standalone="yes"?>
<Relationships xmlns="http://schemas.openxmlformats.org/package/2006/relationships"><Relationship Id="rId8" Type="http://schemas.openxmlformats.org/officeDocument/2006/relationships/image" Target="../media/image222.png"/><Relationship Id="rId3" Type="http://schemas.openxmlformats.org/officeDocument/2006/relationships/image" Target="../media/image193.png"/><Relationship Id="rId7" Type="http://schemas.openxmlformats.org/officeDocument/2006/relationships/image" Target="../media/image19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9.png"/><Relationship Id="rId10" Type="http://schemas.openxmlformats.org/officeDocument/2006/relationships/image" Target="../media/image224.png"/><Relationship Id="rId4" Type="http://schemas.openxmlformats.org/officeDocument/2006/relationships/image" Target="../media/image218.png"/><Relationship Id="rId9" Type="http://schemas.openxmlformats.org/officeDocument/2006/relationships/image" Target="../media/image223.png"/></Relationships>
</file>

<file path=ppt/slides/_rels/slide49.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2.png"/><Relationship Id="rId18" Type="http://schemas.openxmlformats.org/officeDocument/2006/relationships/image" Target="../media/image207.png"/><Relationship Id="rId3" Type="http://schemas.openxmlformats.org/officeDocument/2006/relationships/image" Target="../media/image1920.png"/><Relationship Id="rId7" Type="http://schemas.openxmlformats.org/officeDocument/2006/relationships/image" Target="../media/image196.png"/><Relationship Id="rId12" Type="http://schemas.openxmlformats.org/officeDocument/2006/relationships/image" Target="../media/image201.png"/><Relationship Id="rId17" Type="http://schemas.openxmlformats.org/officeDocument/2006/relationships/image" Target="../media/image206.png"/><Relationship Id="rId2" Type="http://schemas.openxmlformats.org/officeDocument/2006/relationships/image" Target="../media/image195.png"/><Relationship Id="rId16" Type="http://schemas.openxmlformats.org/officeDocument/2006/relationships/image" Target="../media/image205.png"/><Relationship Id="rId20"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1950.png"/><Relationship Id="rId11" Type="http://schemas.openxmlformats.org/officeDocument/2006/relationships/image" Target="../media/image200.png"/><Relationship Id="rId5" Type="http://schemas.openxmlformats.org/officeDocument/2006/relationships/image" Target="../media/image1940.png"/><Relationship Id="rId15" Type="http://schemas.openxmlformats.org/officeDocument/2006/relationships/image" Target="../media/image204.png"/><Relationship Id="rId10" Type="http://schemas.openxmlformats.org/officeDocument/2006/relationships/image" Target="../media/image199.png"/><Relationship Id="rId19" Type="http://schemas.openxmlformats.org/officeDocument/2006/relationships/image" Target="../media/image208.png"/><Relationship Id="rId4" Type="http://schemas.openxmlformats.org/officeDocument/2006/relationships/image" Target="../media/image1930.png"/><Relationship Id="rId9" Type="http://schemas.openxmlformats.org/officeDocument/2006/relationships/image" Target="../media/image198.png"/><Relationship Id="rId14" Type="http://schemas.openxmlformats.org/officeDocument/2006/relationships/image" Target="../media/image203.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5.jpe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4.jpeg"/><Relationship Id="rId2" Type="http://schemas.openxmlformats.org/officeDocument/2006/relationships/notesSlide" Target="../notesSlides/notesSlide3.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18.png"/><Relationship Id="rId15" Type="http://schemas.openxmlformats.org/officeDocument/2006/relationships/image" Target="../media/image27.jpe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13.png"/><Relationship Id="rId14" Type="http://schemas.openxmlformats.org/officeDocument/2006/relationships/image" Target="../media/image26.jpeg"/></Relationships>
</file>

<file path=ppt/slides/_rels/slide6.xml.rels><?xml version="1.0" encoding="UTF-8" standalone="yes"?>
<Relationships xmlns="http://schemas.openxmlformats.org/package/2006/relationships"><Relationship Id="rId8" Type="http://schemas.openxmlformats.org/officeDocument/2006/relationships/image" Target="../media/image35.jpeg"/><Relationship Id="rId13" Type="http://schemas.openxmlformats.org/officeDocument/2006/relationships/image" Target="../media/image40.jpe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jpe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jpe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7.xml.rels><?xml version="1.0" encoding="UTF-8" standalone="yes"?>
<Relationships xmlns="http://schemas.openxmlformats.org/package/2006/relationships"><Relationship Id="rId8" Type="http://schemas.openxmlformats.org/officeDocument/2006/relationships/image" Target="../media/image35.jpeg"/><Relationship Id="rId13" Type="http://schemas.openxmlformats.org/officeDocument/2006/relationships/image" Target="../media/image40.jpe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jpe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jpe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8.xml.rels><?xml version="1.0" encoding="UTF-8" standalone="yes"?>
<Relationships xmlns="http://schemas.openxmlformats.org/package/2006/relationships"><Relationship Id="rId8" Type="http://schemas.openxmlformats.org/officeDocument/2006/relationships/image" Target="../media/image35.jpeg"/><Relationship Id="rId13" Type="http://schemas.openxmlformats.org/officeDocument/2006/relationships/image" Target="../media/image40.jpe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jpe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jpe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9.xml.rels><?xml version="1.0" encoding="UTF-8" standalone="yes"?>
<Relationships xmlns="http://schemas.openxmlformats.org/package/2006/relationships"><Relationship Id="rId8" Type="http://schemas.openxmlformats.org/officeDocument/2006/relationships/image" Target="../media/image35.jpeg"/><Relationship Id="rId13" Type="http://schemas.openxmlformats.org/officeDocument/2006/relationships/image" Target="../media/image40.jpe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jpe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jpe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a:t>コンピュータビジョン</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a:t>担当</a:t>
            </a:r>
            <a:r>
              <a:rPr kumimoji="1" lang="en-US" altLang="ja-JP" sz="2800" dirty="0"/>
              <a:t>: </a:t>
            </a:r>
            <a:r>
              <a:rPr kumimoji="1" lang="ja-JP" altLang="en-US" sz="2800" dirty="0"/>
              <a:t>井尻 敬 </a:t>
            </a:r>
          </a:p>
        </p:txBody>
      </p:sp>
    </p:spTree>
    <p:extLst>
      <p:ext uri="{BB962C8B-B14F-4D97-AF65-F5344CB8AC3E}">
        <p14:creationId xmlns:p14="http://schemas.microsoft.com/office/powerpoint/2010/main" val="691540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5563849"/>
            <a:ext cx="11708780" cy="733270"/>
          </a:xfrm>
        </p:spPr>
        <p:txBody>
          <a:bodyPr/>
          <a:lstStyle/>
          <a:p>
            <a:pPr algn="r"/>
            <a:r>
              <a:rPr kumimoji="1" lang="ja-JP" altLang="en-US" b="1" dirty="0"/>
              <a:t>パーセプトロン</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10</a:t>
            </a:fld>
            <a:endParaRPr kumimoji="1" lang="ja-JP" altLang="en-US"/>
          </a:p>
        </p:txBody>
      </p:sp>
    </p:spTree>
    <p:extLst>
      <p:ext uri="{BB962C8B-B14F-4D97-AF65-F5344CB8AC3E}">
        <p14:creationId xmlns:p14="http://schemas.microsoft.com/office/powerpoint/2010/main" val="3759293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a:t>パーセプトロン </a:t>
            </a:r>
            <a:r>
              <a:rPr kumimoji="1" lang="en-US" altLang="ja-JP" sz="4000" b="1" dirty="0"/>
              <a:t>: </a:t>
            </a:r>
            <a:r>
              <a:rPr lang="ja-JP" altLang="en-US" sz="4000" b="1" dirty="0"/>
              <a:t>問題　</a:t>
            </a:r>
            <a:endParaRPr kumimoji="1" lang="ja-JP" altLang="en-US" sz="4000" b="1"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66458" y="1292350"/>
                <a:ext cx="6226228" cy="5418415"/>
              </a:xfrm>
            </p:spPr>
            <p:txBody>
              <a:bodyPr>
                <a:normAutofit/>
              </a:bodyPr>
              <a:lstStyle/>
              <a:p>
                <a:pPr marL="0" indent="0">
                  <a:buNone/>
                </a:pPr>
                <a:r>
                  <a:rPr kumimoji="1" lang="ja-JP" altLang="en-US" dirty="0" smtClean="0"/>
                  <a:t>簡単な</a:t>
                </a:r>
                <a:r>
                  <a:rPr kumimoji="1" lang="en-US" altLang="ja-JP" dirty="0" smtClean="0"/>
                  <a:t>2</a:t>
                </a:r>
                <a:r>
                  <a:rPr kumimoji="1" lang="ja-JP" altLang="en-US" dirty="0" smtClean="0"/>
                  <a:t>クラス分類問題を考える</a:t>
                </a:r>
                <a:endParaRPr kumimoji="1" lang="en-US" altLang="ja-JP" dirty="0" smtClean="0"/>
              </a:p>
              <a:p>
                <a:endParaRPr lang="en-US" altLang="ja-JP" dirty="0"/>
              </a:p>
              <a:p>
                <a:r>
                  <a:rPr lang="ja-JP" altLang="en-US" dirty="0"/>
                  <a:t>教師データ </a:t>
                </a:r>
                <a:r>
                  <a:rPr lang="en-US" altLang="ja-JP" dirty="0"/>
                  <a:t>: </a:t>
                </a:r>
                <a14:m>
                  <m:oMath xmlns:m="http://schemas.openxmlformats.org/officeDocument/2006/math">
                    <m:d>
                      <m:dPr>
                        <m:ctrlPr>
                          <a:rPr lang="en-US" altLang="ja-JP" i="1">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a:latin typeface="Cambria Math" panose="02040503050406030204" pitchFamily="18" charset="0"/>
                              </a:rPr>
                              <m:t>𝑏</m:t>
                            </m:r>
                          </m:e>
                          <m:sub>
                            <m:r>
                              <a:rPr lang="en-US" altLang="ja-JP" i="1">
                                <a:latin typeface="Cambria Math" panose="02040503050406030204" pitchFamily="18" charset="0"/>
                              </a:rPr>
                              <m:t>𝑖</m:t>
                            </m:r>
                          </m:sub>
                        </m:sSub>
                      </m:e>
                    </m:d>
                  </m:oMath>
                </a14:m>
                <a:endParaRPr kumimoji="1" lang="en-US" altLang="ja-JP" dirty="0"/>
              </a:p>
              <a:p>
                <a:pPr lvl="1"/>
                <a14:m>
                  <m:oMath xmlns:m="http://schemas.openxmlformats.org/officeDocument/2006/math">
                    <m:r>
                      <a:rPr lang="en-US" altLang="ja-JP" b="1" i="0" smtClean="0">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oMath>
                </a14:m>
                <a:r>
                  <a:rPr lang="en-US" altLang="ja-JP" dirty="0"/>
                  <a:t> :</a:t>
                </a:r>
                <a:r>
                  <a:rPr lang="en-US" altLang="ja-JP" dirty="0" smtClean="0"/>
                  <a:t> </a:t>
                </a:r>
                <a:r>
                  <a:rPr lang="en-US" altLang="ja-JP" i="1" dirty="0" smtClean="0"/>
                  <a:t>d</a:t>
                </a:r>
                <a:r>
                  <a:rPr lang="ja-JP" altLang="en-US" dirty="0" smtClean="0"/>
                  <a:t>次元の特徴ベクトル</a:t>
                </a:r>
                <a:endParaRPr lang="en-US" altLang="ja-JP" dirty="0" smtClean="0"/>
              </a:p>
              <a:p>
                <a:pPr lvl="1"/>
                <a14:m>
                  <m:oMath xmlns:m="http://schemas.openxmlformats.org/officeDocument/2006/math">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oMath>
                </a14:m>
                <a:r>
                  <a:rPr lang="en-US" altLang="ja-JP" dirty="0" smtClean="0"/>
                  <a:t> </a:t>
                </a:r>
                <a:r>
                  <a:rPr lang="ja-JP" altLang="en-US" dirty="0" smtClean="0"/>
                  <a:t>：教師信号</a:t>
                </a:r>
                <a:endParaRPr lang="en-US" altLang="ja-JP" dirty="0"/>
              </a:p>
              <a:p>
                <a:pPr marL="457200" lvl="1" indent="0">
                  <a:buNone/>
                </a:pPr>
                <a:r>
                  <a:rPr lang="ja-JP" altLang="en-US" b="1" dirty="0" smtClean="0"/>
                  <a:t>　</a:t>
                </a:r>
                <a14:m>
                  <m:oMath xmlns:m="http://schemas.openxmlformats.org/officeDocument/2006/math">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m>
                          <m:mPr>
                            <m:mcs>
                              <m:mc>
                                <m:mcPr>
                                  <m:count m:val="1"/>
                                  <m:mcJc m:val="center"/>
                                </m:mcPr>
                              </m:mc>
                            </m:mcs>
                            <m:ctrlPr>
                              <a:rPr lang="en-US" altLang="ja-JP" b="1" i="1">
                                <a:latin typeface="Cambria Math" panose="02040503050406030204" pitchFamily="18" charset="0"/>
                              </a:rPr>
                            </m:ctrlPr>
                          </m:mPr>
                          <m:mr>
                            <m:e>
                              <m:r>
                                <m:rPr>
                                  <m:brk m:alnAt="7"/>
                                </m:rPr>
                                <a:rPr lang="en-US" altLang="ja-JP" b="0" i="1" smtClean="0">
                                  <a:latin typeface="Cambria Math" panose="02040503050406030204" pitchFamily="18" charset="0"/>
                                </a:rPr>
                                <m:t>1</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r>
                                <m:rPr>
                                  <m:sty m:val="p"/>
                                  <m:brk m:alnAt="7"/>
                                </m:rPr>
                                <a:rPr lang="en-US" altLang="ja-JP" b="0" i="0" smtClean="0">
                                  <a:latin typeface="Cambria Math" panose="02040503050406030204" pitchFamily="18" charset="0"/>
                                </a:rPr>
                                <m:t>i</m:t>
                              </m:r>
                              <m:r>
                                <m:rPr>
                                  <m:sty m:val="p"/>
                                </m:rPr>
                                <a:rPr lang="en-US" altLang="ja-JP" b="0" i="0" smtClean="0">
                                  <a:latin typeface="Cambria Math" panose="02040503050406030204" pitchFamily="18" charset="0"/>
                                </a:rPr>
                                <m:t>f</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b="0" i="1">
                                  <a:latin typeface="Cambria Math" panose="02040503050406030204" pitchFamily="18" charset="0"/>
                                </a:rPr>
                                <m:t>がクラス</m:t>
                              </m:r>
                              <m:r>
                                <a:rPr lang="en-US" altLang="ja-JP" b="0" i="1" smtClean="0">
                                  <a:latin typeface="Cambria Math" panose="02040503050406030204" pitchFamily="18" charset="0"/>
                                </a:rPr>
                                <m:t>1</m:t>
                              </m:r>
                              <m:r>
                                <a:rPr lang="ja-JP" altLang="en-US" i="1">
                                  <a:latin typeface="Cambria Math" panose="02040503050406030204" pitchFamily="18" charset="0"/>
                                </a:rPr>
                                <m:t>に属する</m:t>
                              </m:r>
                            </m:e>
                          </m:mr>
                          <m:mr>
                            <m:e>
                              <m:r>
                                <a:rPr lang="en-US" altLang="ja-JP" b="0" i="1" smtClean="0">
                                  <a:latin typeface="Cambria Math" panose="02040503050406030204" pitchFamily="18" charset="0"/>
                                </a:rPr>
                                <m:t>0</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r>
                                <m:rPr>
                                  <m:sty m:val="p"/>
                                  <m:brk m:alnAt="7"/>
                                </m:rPr>
                                <a:rPr lang="en-US" altLang="ja-JP">
                                  <a:latin typeface="Cambria Math" panose="02040503050406030204" pitchFamily="18" charset="0"/>
                                </a:rPr>
                                <m:t>i</m:t>
                              </m:r>
                              <m:r>
                                <m:rPr>
                                  <m:sty m:val="p"/>
                                </m:rPr>
                                <a:rPr lang="en-US" altLang="ja-JP">
                                  <a:latin typeface="Cambria Math" panose="02040503050406030204" pitchFamily="18" charset="0"/>
                                </a:rPr>
                                <m:t>f</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i="1">
                                  <a:latin typeface="Cambria Math" panose="02040503050406030204" pitchFamily="18" charset="0"/>
                                </a:rPr>
                                <m:t>がクラス</m:t>
                              </m:r>
                              <m:r>
                                <a:rPr lang="en-US" altLang="ja-JP" b="0" i="1" smtClean="0">
                                  <a:latin typeface="Cambria Math" panose="02040503050406030204" pitchFamily="18" charset="0"/>
                                </a:rPr>
                                <m:t>2</m:t>
                              </m:r>
                              <m:r>
                                <a:rPr lang="ja-JP" altLang="en-US" i="1">
                                  <a:latin typeface="Cambria Math" panose="02040503050406030204" pitchFamily="18" charset="0"/>
                                </a:rPr>
                                <m:t>に属する</m:t>
                              </m:r>
                            </m:e>
                          </m:mr>
                        </m:m>
                      </m:e>
                    </m:d>
                  </m:oMath>
                </a14:m>
                <a:endParaRPr lang="en-US" altLang="ja-JP" dirty="0" smtClean="0"/>
              </a:p>
              <a:p>
                <a:pPr lvl="1"/>
                <a:r>
                  <a:rPr lang="ja-JP" altLang="en-US" dirty="0" smtClean="0"/>
                  <a:t>クラス数</a:t>
                </a:r>
                <a:r>
                  <a:rPr lang="ja-JP" altLang="en-US" dirty="0"/>
                  <a:t>は２</a:t>
                </a:r>
                <a:endParaRPr lang="en-US" altLang="ja-JP" dirty="0"/>
              </a:p>
              <a:p>
                <a:pPr lvl="1"/>
                <a:r>
                  <a:rPr lang="ja-JP" altLang="en-US" dirty="0"/>
                  <a:t>線形分離可能（超平面で分割可能</a:t>
                </a:r>
                <a:r>
                  <a:rPr lang="ja-JP" altLang="en-US" dirty="0" smtClean="0"/>
                  <a:t>）</a:t>
                </a:r>
                <a:endParaRPr kumimoji="1" lang="en-US" altLang="ja-JP" dirty="0" smtClean="0"/>
              </a:p>
              <a:p>
                <a:r>
                  <a:rPr kumimoji="1" lang="ja-JP" altLang="en-US" dirty="0" smtClean="0"/>
                  <a:t>この下で特徴空間を</a:t>
                </a:r>
                <a:r>
                  <a:rPr kumimoji="1" lang="en-US" altLang="ja-JP" dirty="0" smtClean="0"/>
                  <a:t>2</a:t>
                </a:r>
                <a:r>
                  <a:rPr kumimoji="1" lang="ja-JP" altLang="en-US" dirty="0" smtClean="0"/>
                  <a:t>分割したい</a:t>
                </a:r>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66458" y="1292350"/>
                <a:ext cx="6226228" cy="5418415"/>
              </a:xfrm>
              <a:blipFill>
                <a:blip r:embed="rId2"/>
                <a:stretch>
                  <a:fillRect l="-2057" t="-1687"/>
                </a:stretch>
              </a:blipFill>
            </p:spPr>
            <p:txBody>
              <a:bodyPr/>
              <a:lstStyle/>
              <a:p>
                <a:r>
                  <a:rPr lang="ja-JP" altLang="en-US">
                    <a:noFill/>
                  </a:rPr>
                  <a:t> </a:t>
                </a:r>
              </a:p>
            </p:txBody>
          </p:sp>
        </mc:Fallback>
      </mc:AlternateContent>
      <p:sp>
        <p:nvSpPr>
          <p:cNvPr id="4" name="正方形/長方形 3"/>
          <p:cNvSpPr/>
          <p:nvPr/>
        </p:nvSpPr>
        <p:spPr>
          <a:xfrm>
            <a:off x="8047373" y="1903032"/>
            <a:ext cx="1596912" cy="400110"/>
          </a:xfrm>
          <a:prstGeom prst="rect">
            <a:avLst/>
          </a:prstGeom>
        </p:spPr>
        <p:txBody>
          <a:bodyPr wrap="none">
            <a:spAutoFit/>
          </a:bodyPr>
          <a:lstStyle/>
          <a:p>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c</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 name="直線矢印コネクタ 4"/>
          <p:cNvCxnSpPr/>
          <p:nvPr/>
        </p:nvCxnSpPr>
        <p:spPr>
          <a:xfrm>
            <a:off x="7559163" y="5158980"/>
            <a:ext cx="3401242"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7559625" y="1944205"/>
            <a:ext cx="0" cy="324219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8189499" y="5466774"/>
            <a:ext cx="1879041" cy="400110"/>
          </a:xfrm>
          <a:prstGeom prst="rect">
            <a:avLst/>
          </a:prstGeom>
        </p:spPr>
        <p:txBody>
          <a:bodyPr wrap="none">
            <a:spAutoFit/>
          </a:bodyPr>
          <a:lstStyle/>
          <a:p>
            <a:r>
              <a:rPr lang="en-US" altLang="ja-JP" sz="2000" i="1" dirty="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次元特徴空間</a:t>
            </a:r>
            <a:endParaRPr lang="en-US" altLang="ja-JP" sz="2000" i="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0" name="グループ化 59"/>
          <p:cNvGrpSpPr/>
          <p:nvPr/>
        </p:nvGrpSpPr>
        <p:grpSpPr>
          <a:xfrm>
            <a:off x="7795261" y="2443958"/>
            <a:ext cx="3094858" cy="2360269"/>
            <a:chOff x="8564517" y="1819845"/>
            <a:chExt cx="1996441" cy="1522570"/>
          </a:xfrm>
        </p:grpSpPr>
        <p:sp>
          <p:nvSpPr>
            <p:cNvPr id="8" name="二等辺三角形 7"/>
            <p:cNvSpPr/>
            <p:nvPr/>
          </p:nvSpPr>
          <p:spPr>
            <a:xfrm>
              <a:off x="8709297" y="22479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8"/>
            <p:cNvSpPr/>
            <p:nvPr/>
          </p:nvSpPr>
          <p:spPr>
            <a:xfrm>
              <a:off x="8564517" y="25680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p:cNvSpPr/>
            <p:nvPr/>
          </p:nvSpPr>
          <p:spPr>
            <a:xfrm>
              <a:off x="8953137" y="25527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648337" y="29718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p:nvSpPr>
          <p:spPr>
            <a:xfrm>
              <a:off x="9105537" y="206511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a:off x="9105537" y="234197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9204597" y="26518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a:off x="9075057" y="28347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9029337" y="32233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9787527" y="19817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449515" y="181984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135190" y="20817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992315" y="23722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082803" y="2585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10225677" y="2621532"/>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844678" y="27056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589090" y="28929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9954215" y="29215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10139953" y="3093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0327277" y="29406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スライド番号プレースホルダー 17"/>
          <p:cNvSpPr>
            <a:spLocks noGrp="1"/>
          </p:cNvSpPr>
          <p:nvPr>
            <p:ph type="sldNum" sz="quarter" idx="12"/>
          </p:nvPr>
        </p:nvSpPr>
        <p:spPr/>
        <p:txBody>
          <a:bodyPr/>
          <a:lstStyle/>
          <a:p>
            <a:fld id="{F35DE295-420C-4265-BE54-AE59FA4027A6}" type="slidenum">
              <a:rPr kumimoji="1" lang="ja-JP" altLang="en-US" smtClean="0"/>
              <a:t>11</a:t>
            </a:fld>
            <a:endParaRPr kumimoji="1" lang="ja-JP" altLang="en-US"/>
          </a:p>
        </p:txBody>
      </p:sp>
    </p:spTree>
    <p:extLst>
      <p:ext uri="{BB962C8B-B14F-4D97-AF65-F5344CB8AC3E}">
        <p14:creationId xmlns:p14="http://schemas.microsoft.com/office/powerpoint/2010/main" val="3156269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a:t>神経細胞（ニューロン）</a:t>
            </a:r>
          </a:p>
        </p:txBody>
      </p:sp>
      <p:sp>
        <p:nvSpPr>
          <p:cNvPr id="61" name="コンテンツ プレースホルダー 60"/>
          <p:cNvSpPr>
            <a:spLocks noGrp="1"/>
          </p:cNvSpPr>
          <p:nvPr>
            <p:ph idx="1"/>
          </p:nvPr>
        </p:nvSpPr>
        <p:spPr>
          <a:xfrm>
            <a:off x="493486" y="4688114"/>
            <a:ext cx="11437257" cy="2278743"/>
          </a:xfrm>
        </p:spPr>
        <p:txBody>
          <a:bodyPr>
            <a:normAutofit/>
          </a:bodyPr>
          <a:lstStyle/>
          <a:p>
            <a:r>
              <a:rPr kumimoji="1" lang="ja-JP" altLang="en-US" sz="2000" dirty="0"/>
              <a:t>神経細胞 </a:t>
            </a:r>
            <a:r>
              <a:rPr kumimoji="1" lang="en-US" altLang="ja-JP" sz="2000" dirty="0"/>
              <a:t>: </a:t>
            </a:r>
            <a:r>
              <a:rPr kumimoji="1" lang="ja-JP" altLang="en-US" sz="2000" dirty="0"/>
              <a:t>神経系を構成する単位</a:t>
            </a:r>
            <a:endParaRPr kumimoji="1" lang="en-US" altLang="ja-JP" sz="2000" dirty="0"/>
          </a:p>
          <a:p>
            <a:r>
              <a:rPr lang="ja-JP" altLang="en-US" sz="2000" dirty="0"/>
              <a:t>樹状突起 </a:t>
            </a:r>
            <a:r>
              <a:rPr lang="en-US" altLang="ja-JP" sz="2000" dirty="0"/>
              <a:t>: </a:t>
            </a:r>
            <a:r>
              <a:rPr lang="ja-JP" altLang="en-US" sz="2000" dirty="0"/>
              <a:t>他の細胞から信号を受け取る（複数ある）</a:t>
            </a:r>
            <a:endParaRPr lang="en-US" altLang="ja-JP" sz="2000" dirty="0"/>
          </a:p>
          <a:p>
            <a:r>
              <a:rPr lang="ja-JP" altLang="en-US" sz="2000" dirty="0"/>
              <a:t>軸索末端 </a:t>
            </a:r>
            <a:r>
              <a:rPr lang="en-US" altLang="ja-JP" sz="2000" dirty="0"/>
              <a:t>: </a:t>
            </a:r>
            <a:r>
              <a:rPr lang="ja-JP" altLang="en-US" sz="2000" dirty="0"/>
              <a:t>他の細胞へ信号を伝達する</a:t>
            </a:r>
            <a:r>
              <a:rPr lang="en-US" altLang="ja-JP" sz="2000" dirty="0"/>
              <a:t> </a:t>
            </a:r>
          </a:p>
          <a:p>
            <a:r>
              <a:rPr kumimoji="1" lang="ja-JP" altLang="en-US" sz="2000" dirty="0"/>
              <a:t>入力される電気信号の総和がある閾値を超えると，軸索を通じて次の細胞へ信号を送る（発火）</a:t>
            </a:r>
            <a:endParaRPr kumimoji="1" lang="en-US" altLang="ja-JP" sz="2000" dirty="0"/>
          </a:p>
          <a:p>
            <a:pPr marL="0" indent="0">
              <a:buNone/>
            </a:pPr>
            <a:r>
              <a:rPr lang="en-US" altLang="ja-JP" sz="2000" dirty="0"/>
              <a:t>※</a:t>
            </a:r>
            <a:r>
              <a:rPr lang="ja-JP" altLang="en-US" sz="2000" dirty="0"/>
              <a:t> これはニューラルネットの説明のとき</a:t>
            </a:r>
            <a:r>
              <a:rPr lang="ja-JP" altLang="en-US" sz="2000" dirty="0" smtClean="0"/>
              <a:t>に良く使われるだいぶ</a:t>
            </a:r>
            <a:r>
              <a:rPr lang="ja-JP" altLang="en-US" sz="2000" dirty="0"/>
              <a:t>簡略化した説明です。</a:t>
            </a:r>
            <a:endParaRPr kumimoji="1" lang="ja-JP" altLang="en-US" sz="2000" dirty="0"/>
          </a:p>
        </p:txBody>
      </p:sp>
      <p:sp>
        <p:nvSpPr>
          <p:cNvPr id="70" name="正方形/長方形 69"/>
          <p:cNvSpPr/>
          <p:nvPr/>
        </p:nvSpPr>
        <p:spPr>
          <a:xfrm>
            <a:off x="9083910" y="4057135"/>
            <a:ext cx="1800493" cy="646331"/>
          </a:xfrm>
          <a:prstGeom prst="rect">
            <a:avLst/>
          </a:prstGeom>
        </p:spPr>
        <p:txBody>
          <a:bodyPr wrap="none">
            <a:spAutoFit/>
          </a:bodyPr>
          <a:lstStyle/>
          <a:p>
            <a:r>
              <a:rPr lang="en-US" altLang="ja-JP" dirty="0"/>
              <a:t>By Quasar </a:t>
            </a:r>
            <a:r>
              <a:rPr lang="en-US" altLang="ja-JP" dirty="0" err="1"/>
              <a:t>Jarosz</a:t>
            </a:r>
            <a:r>
              <a:rPr lang="en-US" altLang="ja-JP" dirty="0"/>
              <a:t> </a:t>
            </a:r>
          </a:p>
          <a:p>
            <a:r>
              <a:rPr lang="en-US" altLang="ja-JP" dirty="0"/>
              <a:t>[CC-BY-SA-3.0]</a:t>
            </a:r>
            <a:endParaRPr lang="ja-JP" altLang="en-US" dirty="0"/>
          </a:p>
        </p:txBody>
      </p:sp>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572" y="1043177"/>
            <a:ext cx="6778206" cy="3644938"/>
          </a:xfrm>
          <a:prstGeom prst="rect">
            <a:avLst/>
          </a:prstGeom>
        </p:spPr>
      </p:pic>
      <p:sp>
        <p:nvSpPr>
          <p:cNvPr id="72" name="正方形/長方形 71"/>
          <p:cNvSpPr/>
          <p:nvPr/>
        </p:nvSpPr>
        <p:spPr>
          <a:xfrm>
            <a:off x="2799225" y="1052679"/>
            <a:ext cx="1107996"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樹状突起</a:t>
            </a:r>
          </a:p>
        </p:txBody>
      </p:sp>
      <p:sp>
        <p:nvSpPr>
          <p:cNvPr id="73" name="正方形/長方形 72"/>
          <p:cNvSpPr/>
          <p:nvPr/>
        </p:nvSpPr>
        <p:spPr>
          <a:xfrm>
            <a:off x="7516368" y="1342965"/>
            <a:ext cx="1107996"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軸索末端</a:t>
            </a:r>
          </a:p>
        </p:txBody>
      </p:sp>
      <p:sp>
        <p:nvSpPr>
          <p:cNvPr id="74" name="正方形/長方形 73"/>
          <p:cNvSpPr/>
          <p:nvPr/>
        </p:nvSpPr>
        <p:spPr>
          <a:xfrm>
            <a:off x="5223112" y="3012107"/>
            <a:ext cx="800219"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軸索</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12</a:t>
            </a:fld>
            <a:endParaRPr kumimoji="1" lang="ja-JP" altLang="en-US"/>
          </a:p>
        </p:txBody>
      </p:sp>
    </p:spTree>
    <p:extLst>
      <p:ext uri="{BB962C8B-B14F-4D97-AF65-F5344CB8AC3E}">
        <p14:creationId xmlns:p14="http://schemas.microsoft.com/office/powerpoint/2010/main" val="4290779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a:t>パーセプトロン </a:t>
            </a:r>
            <a:r>
              <a:rPr lang="en-US" altLang="ja-JP" sz="3600" dirty="0"/>
              <a:t>: </a:t>
            </a:r>
            <a:r>
              <a:rPr lang="ja-JP" altLang="en-US" sz="3600" dirty="0"/>
              <a:t>ニューロンの振る舞いをモデル化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11245562" cy="2054036"/>
              </a:xfrm>
            </p:spPr>
            <p:txBody>
              <a:bodyPr>
                <a:noAutofit/>
              </a:bodyPr>
              <a:lstStyle/>
              <a:p>
                <a:pPr marL="514350" indent="-514350">
                  <a:lnSpc>
                    <a:spcPct val="100000"/>
                  </a:lnSpc>
                  <a:spcBef>
                    <a:spcPts val="600"/>
                  </a:spcBef>
                  <a:spcAft>
                    <a:spcPts val="600"/>
                  </a:spcAft>
                  <a:buAutoNum type="arabicPeriod"/>
                </a:pPr>
                <a:r>
                  <a:rPr lang="ja-JP" altLang="en-US" sz="2400" dirty="0"/>
                  <a:t>入力信号 </a:t>
                </a:r>
                <a14:m>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𝑑</m:t>
                            </m:r>
                          </m:sub>
                        </m:sSub>
                      </m:e>
                    </m:d>
                  </m:oMath>
                </a14:m>
                <a:r>
                  <a:rPr lang="ja-JP" altLang="en-US" sz="2400" dirty="0"/>
                  <a:t> の</a:t>
                </a:r>
                <a:r>
                  <a:rPr lang="ja-JP" altLang="en-US" sz="2400" dirty="0" smtClean="0"/>
                  <a:t>重み付け</a:t>
                </a:r>
                <a:r>
                  <a:rPr lang="ja-JP" altLang="en-US" sz="2400" dirty="0"/>
                  <a:t>和を計算 </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a:p>
              <a:p>
                <a:pPr marL="514350" indent="-514350">
                  <a:lnSpc>
                    <a:spcPct val="100000"/>
                  </a:lnSpc>
                  <a:spcBef>
                    <a:spcPts val="600"/>
                  </a:spcBef>
                  <a:spcAft>
                    <a:spcPts val="600"/>
                  </a:spcAft>
                  <a:buAutoNum type="arabicPeriod"/>
                </a:pPr>
                <a:r>
                  <a:rPr lang="ja-JP" altLang="en-US" sz="2400" dirty="0" smtClean="0"/>
                  <a:t>閾値</a:t>
                </a:r>
                <a:r>
                  <a:rPr lang="ja-JP" altLang="en-US" sz="2400" dirty="0"/>
                  <a:t>処理 </a:t>
                </a:r>
                <a:endParaRPr lang="en-US" altLang="ja-JP" sz="2400" dirty="0"/>
              </a:p>
              <a:p>
                <a:pPr marL="0" indent="0">
                  <a:lnSpc>
                    <a:spcPct val="100000"/>
                  </a:lnSpc>
                  <a:spcBef>
                    <a:spcPts val="600"/>
                  </a:spcBef>
                  <a:spcAft>
                    <a:spcPts val="600"/>
                  </a:spcAft>
                  <a:buNone/>
                </a:pPr>
                <a:r>
                  <a:rPr lang="en-US" altLang="ja-JP" sz="2400" b="1" i="1" dirty="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i="1">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11245562" cy="2054036"/>
              </a:xfrm>
              <a:blipFill>
                <a:blip r:embed="rId2"/>
                <a:stretch>
                  <a:fillRect l="-1247" t="-30267"/>
                </a:stretch>
              </a:blipFill>
            </p:spPr>
            <p:txBody>
              <a:bodyPr/>
              <a:lstStyle/>
              <a:p>
                <a:r>
                  <a:rPr lang="ja-JP" altLang="en-US">
                    <a:noFill/>
                  </a:rPr>
                  <a:t> </a:t>
                </a:r>
              </a:p>
            </p:txBody>
          </p:sp>
        </mc:Fallback>
      </mc:AlternateContent>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7658" y="491633"/>
            <a:ext cx="4861838" cy="2614423"/>
          </a:xfrm>
          <a:prstGeom prst="rect">
            <a:avLst/>
          </a:prstGeom>
        </p:spPr>
      </p:pic>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a:t>0 or 1 </a:t>
            </a:r>
            <a:endParaRPr lang="ja-JP" altLang="en-US" sz="3200" dirty="0"/>
          </a:p>
        </p:txBody>
      </p:sp>
      <mc:AlternateContent xmlns:mc="http://schemas.openxmlformats.org/markup-compatibility/2006" xmlns:a14="http://schemas.microsoft.com/office/drawing/2010/main">
        <mc:Choice Requires="a14">
          <p:sp>
            <p:nvSpPr>
              <p:cNvPr id="50" name="正方形/長方形 49"/>
              <p:cNvSpPr/>
              <p:nvPr/>
            </p:nvSpPr>
            <p:spPr>
              <a:xfrm>
                <a:off x="6358855" y="6334780"/>
                <a:ext cx="5833146" cy="523220"/>
              </a:xfrm>
              <a:prstGeom prst="rect">
                <a:avLst/>
              </a:prstGeom>
            </p:spPr>
            <p:txBody>
              <a:bodyPr wrap="square">
                <a:spAutoFit/>
              </a:bodyPr>
              <a:lstStyle/>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教科書にはバイアス項</a:t>
                </a:r>
                <a14:m>
                  <m:oMath xmlns:m="http://schemas.openxmlformats.org/officeDocument/2006/math">
                    <m:sSub>
                      <m:sSubPr>
                        <m:ctrlPr>
                          <a:rPr lang="en-US" altLang="ja-JP" sz="1400" i="1">
                            <a:latin typeface="Cambria Math" panose="02040503050406030204" pitchFamily="18" charset="0"/>
                          </a:rPr>
                        </m:ctrlPr>
                      </m:sSubPr>
                      <m:e>
                        <m:r>
                          <a:rPr lang="en-US" altLang="ja-JP" sz="1400" b="0" i="1">
                            <a:latin typeface="Cambria Math" panose="02040503050406030204" pitchFamily="18" charset="0"/>
                          </a:rPr>
                          <m:t>𝑤</m:t>
                        </m:r>
                      </m:e>
                      <m:sub>
                        <m:r>
                          <a:rPr lang="en-US" altLang="ja-JP" sz="1400" b="0" i="1">
                            <a:latin typeface="Cambria Math" panose="02040503050406030204" pitchFamily="18" charset="0"/>
                          </a:rPr>
                          <m:t>0</m:t>
                        </m:r>
                      </m:sub>
                    </m:sSub>
                  </m:oMath>
                </a14:m>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についての記載がないのですが、ここでは</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わかりやすいパターン認識</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に順じてバイアス項を記載しています</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0" name="正方形/長方形 49"/>
              <p:cNvSpPr>
                <a:spLocks noRot="1" noChangeAspect="1" noMove="1" noResize="1" noEditPoints="1" noAdjustHandles="1" noChangeArrowheads="1" noChangeShapeType="1" noTextEdit="1"/>
              </p:cNvSpPr>
              <p:nvPr/>
            </p:nvSpPr>
            <p:spPr>
              <a:xfrm>
                <a:off x="6358855" y="6334780"/>
                <a:ext cx="5833146" cy="523220"/>
              </a:xfrm>
              <a:prstGeom prst="rect">
                <a:avLst/>
              </a:prstGeom>
              <a:blipFill rotWithShape="0">
                <a:blip r:embed="rId11"/>
                <a:stretch>
                  <a:fillRect l="-313" t="-1163" b="-11628"/>
                </a:stretch>
              </a:blipFill>
            </p:spPr>
            <p:txBody>
              <a:bodyPr/>
              <a:lstStyle/>
              <a:p>
                <a:r>
                  <a:rPr lang="ja-JP" altLang="en-US">
                    <a:noFill/>
                  </a:rPr>
                  <a:t> </a:t>
                </a:r>
              </a:p>
            </p:txBody>
          </p:sp>
        </mc:Fallback>
      </mc:AlternateContent>
      <p:sp>
        <p:nvSpPr>
          <p:cNvPr id="25" name="フリーフォーム 24"/>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13</a:t>
            </a:fld>
            <a:endParaRPr kumimoji="1" lang="ja-JP" altLang="en-US"/>
          </a:p>
        </p:txBody>
      </p:sp>
    </p:spTree>
    <p:extLst>
      <p:ext uri="{BB962C8B-B14F-4D97-AF65-F5344CB8AC3E}">
        <p14:creationId xmlns:p14="http://schemas.microsoft.com/office/powerpoint/2010/main" val="3261462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a:t>パーセプトロン </a:t>
            </a:r>
            <a:r>
              <a:rPr lang="en-US" altLang="ja-JP" sz="3600" dirty="0"/>
              <a:t>: </a:t>
            </a:r>
            <a:r>
              <a:rPr lang="ja-JP" altLang="en-US" sz="3600" dirty="0"/>
              <a:t>ニューロンの振る舞いをモデル化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7394271" cy="2054036"/>
              </a:xfrm>
            </p:spPr>
            <p:txBody>
              <a:bodyPr>
                <a:noAutofit/>
              </a:bodyPr>
              <a:lstStyle/>
              <a:p>
                <a:pPr marL="514350" indent="-514350">
                  <a:lnSpc>
                    <a:spcPct val="100000"/>
                  </a:lnSpc>
                  <a:spcBef>
                    <a:spcPts val="600"/>
                  </a:spcBef>
                  <a:spcAft>
                    <a:spcPts val="600"/>
                  </a:spcAft>
                  <a:buAutoNum type="arabicPeriod"/>
                </a:pPr>
                <a:r>
                  <a:rPr lang="ja-JP" altLang="en-US" sz="2400" dirty="0"/>
                  <a:t>入力信号 </a:t>
                </a:r>
                <a14:m>
                  <m:oMath xmlns:m="http://schemas.openxmlformats.org/officeDocument/2006/math">
                    <m:r>
                      <a:rPr lang="en-US" altLang="ja-JP" sz="2400" b="1" i="0" smtClean="0">
                        <a:latin typeface="Cambria Math" panose="02040503050406030204" pitchFamily="18" charset="0"/>
                      </a:rPr>
                      <m:t>𝐱</m:t>
                    </m:r>
                  </m:oMath>
                </a14:m>
                <a:r>
                  <a:rPr lang="ja-JP" altLang="en-US" sz="2400" dirty="0"/>
                  <a:t>の</a:t>
                </a:r>
                <a:r>
                  <a:rPr lang="ja-JP" altLang="en-US" sz="2400" dirty="0" smtClean="0"/>
                  <a:t>重</a:t>
                </a:r>
                <a:r>
                  <a:rPr lang="ja-JP" altLang="en-US" sz="2400" dirty="0"/>
                  <a:t>み</a:t>
                </a:r>
                <a:r>
                  <a:rPr lang="ja-JP" altLang="en-US" sz="2400" dirty="0" smtClean="0"/>
                  <a:t>付け和</a:t>
                </a:r>
                <a:r>
                  <a:rPr lang="ja-JP" altLang="en-US" sz="2400" dirty="0"/>
                  <a:t>を計算 </a:t>
                </a:r>
                <a:r>
                  <a:rPr lang="en-US" altLang="ja-JP" sz="2400" dirty="0"/>
                  <a:t>: </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1" i="0" smtClean="0">
                            <a:latin typeface="Cambria Math" panose="02040503050406030204" pitchFamily="18" charset="0"/>
                          </a:rPr>
                          <m:t>𝐰</m:t>
                        </m:r>
                      </m:e>
                      <m:sup>
                        <m:r>
                          <a:rPr lang="en-US" altLang="ja-JP" sz="2400" b="0" i="1" smtClean="0">
                            <a:latin typeface="Cambria Math" panose="02040503050406030204" pitchFamily="18" charset="0"/>
                          </a:rPr>
                          <m:t>𝑇</m:t>
                        </m:r>
                      </m:sup>
                    </m:sSup>
                    <m:r>
                      <a:rPr lang="en-US" altLang="ja-JP" sz="2400" b="1" i="0" smtClean="0">
                        <a:latin typeface="Cambria Math" panose="02040503050406030204" pitchFamily="18" charset="0"/>
                      </a:rPr>
                      <m:t>𝐱</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a:p>
              <a:p>
                <a:pPr marL="514350" indent="-514350">
                  <a:lnSpc>
                    <a:spcPct val="100000"/>
                  </a:lnSpc>
                  <a:spcBef>
                    <a:spcPts val="600"/>
                  </a:spcBef>
                  <a:spcAft>
                    <a:spcPts val="600"/>
                  </a:spcAft>
                  <a:buAutoNum type="arabicPeriod"/>
                </a:pPr>
                <a:r>
                  <a:rPr lang="ja-JP" altLang="en-US" sz="2400" dirty="0" smtClean="0"/>
                  <a:t>閾値</a:t>
                </a:r>
                <a:r>
                  <a:rPr lang="ja-JP" altLang="en-US" sz="2400" dirty="0"/>
                  <a:t>処理 </a:t>
                </a:r>
                <a:endParaRPr lang="en-US" altLang="ja-JP" sz="2400" dirty="0"/>
              </a:p>
              <a:p>
                <a:pPr marL="0" indent="0">
                  <a:lnSpc>
                    <a:spcPct val="100000"/>
                  </a:lnSpc>
                  <a:spcBef>
                    <a:spcPts val="600"/>
                  </a:spcBef>
                  <a:spcAft>
                    <a:spcPts val="600"/>
                  </a:spcAft>
                  <a:buNone/>
                </a:pPr>
                <a:r>
                  <a:rPr lang="en-US" altLang="ja-JP" sz="2400" b="1" i="1" dirty="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7394271" cy="2054036"/>
              </a:xfrm>
              <a:blipFill>
                <a:blip r:embed="rId2"/>
                <a:stretch>
                  <a:fillRect l="-1896" t="-29970" r="-824"/>
                </a:stretch>
              </a:blipFill>
            </p:spPr>
            <p:txBody>
              <a:bodyPr/>
              <a:lstStyle/>
              <a:p>
                <a:r>
                  <a:rPr lang="ja-JP" altLang="en-US">
                    <a:noFill/>
                  </a:rPr>
                  <a:t> </a:t>
                </a:r>
              </a:p>
            </p:txBody>
          </p:sp>
        </mc:Fallback>
      </mc:AlternateContent>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a:t>0 or 1 </a:t>
            </a:r>
            <a:endParaRPr lang="ja-JP" altLang="en-US" sz="3200" dirty="0"/>
          </a:p>
        </p:txBody>
      </p:sp>
      <mc:AlternateContent xmlns:mc="http://schemas.openxmlformats.org/markup-compatibility/2006" xmlns:a14="http://schemas.microsoft.com/office/drawing/2010/main">
        <mc:Choice Requires="a14">
          <p:sp>
            <p:nvSpPr>
              <p:cNvPr id="5" name="正方形/長方形 4"/>
              <p:cNvSpPr/>
              <p:nvPr/>
            </p:nvSpPr>
            <p:spPr>
              <a:xfrm>
                <a:off x="7634513" y="3679762"/>
                <a:ext cx="4702629" cy="3416320"/>
              </a:xfrm>
              <a:prstGeom prst="rect">
                <a:avLst/>
              </a:prstGeom>
            </p:spPr>
            <p:txBody>
              <a:bodyPr wrap="square">
                <a:spAutoFit/>
              </a:bodyPr>
              <a:lstStyle/>
              <a:p>
                <a:r>
                  <a:rPr lang="ja-JP" altLang="en-US" sz="2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記述をすっきりさせました</a:t>
                </a:r>
                <a:endParaRPr lang="en-US" altLang="ja-JP" sz="2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入力信号</a:t>
                </a:r>
                <a:r>
                  <a:rPr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400" b="1">
                        <a:solidFill>
                          <a:schemeClr val="tx1"/>
                        </a:solidFill>
                        <a:latin typeface="Cambria Math" panose="02040503050406030204" pitchFamily="18" charset="0"/>
                      </a:rPr>
                      <m:t>𝐱</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1, 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𝑑</m:t>
                            </m:r>
                          </m:sub>
                        </m:sSub>
                      </m:e>
                    </m:d>
                  </m:oMath>
                </a14:m>
                <a:endParaRPr lang="en-US" altLang="ja-JP"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重み </a:t>
                </a:r>
                <a14:m>
                  <m:oMath xmlns:m="http://schemas.openxmlformats.org/officeDocument/2006/math">
                    <m:r>
                      <a:rPr lang="en-US" altLang="ja-JP" sz="2400" b="1" i="0" smtClean="0">
                        <a:solidFill>
                          <a:schemeClr val="tx1"/>
                        </a:solidFill>
                        <a:latin typeface="Cambria Math" panose="02040503050406030204" pitchFamily="18" charset="0"/>
                      </a:rPr>
                      <m:t>𝐰</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sSub>
                          <m:sSubPr>
                            <m:ctrlPr>
                              <a:rPr lang="en-US" altLang="ja-JP" sz="2400" b="0" i="1" smtClean="0">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b="0" i="1" smtClean="0">
                                <a:solidFill>
                                  <a:schemeClr val="tx1"/>
                                </a:solidFill>
                                <a:latin typeface="Cambria Math" panose="02040503050406030204" pitchFamily="18" charset="0"/>
                              </a:rPr>
                              <m:t>0</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𝑑</m:t>
                            </m:r>
                          </m:sub>
                        </m:sSub>
                      </m:e>
                    </m:d>
                  </m:oMath>
                </a14:m>
                <a:endParaRPr lang="en-US" altLang="ja-JP"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確認</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重み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 </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が未知です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大量の教師データを使ってよい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 を発見します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7634513" y="3679762"/>
                <a:ext cx="4702629" cy="3416320"/>
              </a:xfrm>
              <a:prstGeom prst="rect">
                <a:avLst/>
              </a:prstGeom>
              <a:blipFill rotWithShape="0">
                <a:blip r:embed="rId11"/>
                <a:stretch>
                  <a:fillRect l="-1943" t="-1429"/>
                </a:stretch>
              </a:blipFill>
            </p:spPr>
            <p:txBody>
              <a:bodyPr/>
              <a:lstStyle/>
              <a:p>
                <a:r>
                  <a:rPr lang="ja-JP" altLang="en-US">
                    <a:noFill/>
                  </a:rPr>
                  <a:t> </a:t>
                </a:r>
              </a:p>
            </p:txBody>
          </p:sp>
        </mc:Fallback>
      </mc:AlternateContent>
      <p:sp>
        <p:nvSpPr>
          <p:cNvPr id="7" name="フリーフォーム 6"/>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スライド番号プレースホルダー 8"/>
          <p:cNvSpPr>
            <a:spLocks noGrp="1"/>
          </p:cNvSpPr>
          <p:nvPr>
            <p:ph type="sldNum" sz="quarter" idx="12"/>
          </p:nvPr>
        </p:nvSpPr>
        <p:spPr/>
        <p:txBody>
          <a:bodyPr/>
          <a:lstStyle/>
          <a:p>
            <a:fld id="{F35DE295-420C-4265-BE54-AE59FA4027A6}" type="slidenum">
              <a:rPr kumimoji="1" lang="ja-JP" altLang="en-US" smtClean="0"/>
              <a:t>14</a:t>
            </a:fld>
            <a:endParaRPr kumimoji="1" lang="ja-JP" altLang="en-US"/>
          </a:p>
        </p:txBody>
      </p:sp>
    </p:spTree>
    <p:extLst>
      <p:ext uri="{BB962C8B-B14F-4D97-AF65-F5344CB8AC3E}">
        <p14:creationId xmlns:p14="http://schemas.microsoft.com/office/powerpoint/2010/main" val="3493177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a:t>パーセプトロンの直感的な説明</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smtClean="0"/>
                  <a:t>特徴空間が</a:t>
                </a:r>
                <a:r>
                  <a:rPr lang="en-US" altLang="ja-JP" sz="2400" dirty="0"/>
                  <a:t>2</a:t>
                </a:r>
                <a:r>
                  <a:rPr lang="ja-JP" altLang="en-US" sz="2400" dirty="0"/>
                  <a:t>次元の</a:t>
                </a:r>
                <a:r>
                  <a:rPr lang="en-US" altLang="ja-JP" sz="2400" dirty="0"/>
                  <a:t>2</a:t>
                </a:r>
                <a:r>
                  <a:rPr lang="ja-JP" altLang="en-US" sz="2400" dirty="0"/>
                  <a:t>クラス分類を考える</a:t>
                </a:r>
                <a:endParaRPr lang="en-US" altLang="ja-JP" sz="2400" dirty="0"/>
              </a:p>
              <a:p>
                <a:pPr lvl="1"/>
                <a:r>
                  <a:rPr lang="ja-JP" altLang="en-US" dirty="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a:t> </a:t>
                </a:r>
                <a:endParaRPr kumimoji="1" lang="en-US" altLang="ja-JP" dirty="0"/>
              </a:p>
              <a:p>
                <a:pPr lvl="8"/>
                <a:endParaRPr kumimoji="1" lang="en-US" altLang="ja-JP" sz="1400" dirty="0"/>
              </a:p>
              <a:p>
                <a:r>
                  <a:rPr lang="ja-JP" altLang="en-US" sz="2400" dirty="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a:t>を学習</a:t>
                </a:r>
                <a:endParaRPr lang="en-US" altLang="ja-JP" sz="2400" dirty="0"/>
              </a:p>
              <a:p>
                <a:r>
                  <a:rPr lang="ja-JP" altLang="en-US" sz="2400" dirty="0"/>
                  <a:t>重みを使ってクラスわけ</a:t>
                </a:r>
                <a:endParaRPr lang="en-US" altLang="ja-JP" sz="2400" dirty="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a:t>　</a:t>
                </a:r>
                <a:endParaRPr kumimoji="1" lang="en-US" altLang="ja-JP" dirty="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a:t>クラス</a:t>
            </a:r>
            <a:r>
              <a:rPr lang="en-US" altLang="ja-JP" dirty="0"/>
              <a:t>2</a:t>
            </a:r>
            <a:endParaRPr lang="ja-JP" altLang="en-US" dirty="0"/>
          </a:p>
        </p:txBody>
      </p:sp>
      <p:grpSp>
        <p:nvGrpSpPr>
          <p:cNvPr id="8" name="グループ化 7"/>
          <p:cNvGrpSpPr/>
          <p:nvPr/>
        </p:nvGrpSpPr>
        <p:grpSpPr>
          <a:xfrm>
            <a:off x="7780779" y="653534"/>
            <a:ext cx="4068321" cy="5038732"/>
            <a:chOff x="7780779" y="653534"/>
            <a:chExt cx="4068321" cy="5038732"/>
          </a:xfrm>
        </p:grpSpPr>
        <p:cxnSp>
          <p:nvCxnSpPr>
            <p:cNvPr id="65" name="直線コネクタ 64"/>
            <p:cNvCxnSpPr/>
            <p:nvPr/>
          </p:nvCxnSpPr>
          <p:spPr>
            <a:xfrm flipV="1">
              <a:off x="8305800" y="1727200"/>
              <a:ext cx="3543300" cy="39650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p:cNvSpPr/>
                <p:nvPr/>
              </p:nvSpPr>
              <p:spPr>
                <a:xfrm>
                  <a:off x="7780779" y="653534"/>
                  <a:ext cx="3257367"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=(1,−1,1)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a:p>
                <a:p>
                  <a:pPr algn="ctr"/>
                  <a:endParaRPr lang="en-US" altLang="ja-JP" dirty="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b="0" i="1" smtClean="0">
                          <a:latin typeface="Cambria Math" panose="02040503050406030204" pitchFamily="18" charset="0"/>
                        </a:rPr>
                        <m:t>−1</m:t>
                      </m:r>
                    </m:oMath>
                  </a14:m>
                  <a:r>
                    <a:rPr lang="ja-JP" altLang="en-US" dirty="0"/>
                    <a:t>ならばクラス</a:t>
                  </a:r>
                  <a:r>
                    <a:rPr lang="en-US" altLang="ja-JP" dirty="0"/>
                    <a:t>1</a:t>
                  </a:r>
                  <a:endParaRPr lang="ja-JP" altLang="en-US"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780779" y="653534"/>
                  <a:ext cx="3257367" cy="923330"/>
                </a:xfrm>
                <a:prstGeom prst="rect">
                  <a:avLst/>
                </a:prstGeom>
                <a:blipFill>
                  <a:blip r:embed="rId10"/>
                  <a:stretch>
                    <a:fillRect b="-98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正方形/長方形 73"/>
                <p:cNvSpPr/>
                <p:nvPr/>
              </p:nvSpPr>
              <p:spPr>
                <a:xfrm rot="18745379">
                  <a:off x="10178737" y="2571234"/>
                  <a:ext cx="176785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𝑦</m:t>
                        </m:r>
                        <m:r>
                          <a:rPr lang="en-US" altLang="ja-JP" sz="2800" b="0" i="1" smtClean="0">
                            <a:latin typeface="Cambria Math" panose="02040503050406030204" pitchFamily="18" charset="0"/>
                          </a:rPr>
                          <m:t>=</m:t>
                        </m:r>
                        <m:r>
                          <a:rPr lang="en-US" altLang="ja-JP" sz="2800" i="1">
                            <a:latin typeface="Cambria Math" panose="02040503050406030204" pitchFamily="18" charset="0"/>
                          </a:rPr>
                          <m:t>𝑥</m:t>
                        </m:r>
                        <m:r>
                          <a:rPr lang="en-US" altLang="ja-JP" sz="2800" i="1">
                            <a:latin typeface="Cambria Math" panose="02040503050406030204" pitchFamily="18" charset="0"/>
                          </a:rPr>
                          <m:t>−1</m:t>
                        </m:r>
                      </m:oMath>
                    </m:oMathPara>
                  </a14:m>
                  <a:endParaRPr lang="ja-JP" altLang="en-US" sz="2800" dirty="0"/>
                </a:p>
              </p:txBody>
            </p:sp>
          </mc:Choice>
          <mc:Fallback xmlns="">
            <p:sp>
              <p:nvSpPr>
                <p:cNvPr id="74" name="正方形/長方形 73"/>
                <p:cNvSpPr>
                  <a:spLocks noRot="1" noChangeAspect="1" noMove="1" noResize="1" noEditPoints="1" noAdjustHandles="1" noChangeArrowheads="1" noChangeShapeType="1" noTextEdit="1"/>
                </p:cNvSpPr>
                <p:nvPr/>
              </p:nvSpPr>
              <p:spPr>
                <a:xfrm rot="18745379">
                  <a:off x="10178737" y="2571234"/>
                  <a:ext cx="1767856" cy="523220"/>
                </a:xfrm>
                <a:prstGeom prst="rect">
                  <a:avLst/>
                </a:prstGeom>
                <a:blipFill>
                  <a:blip r:embed="rId11"/>
                  <a:stretch>
                    <a:fillRect/>
                  </a:stretch>
                </a:blipFill>
              </p:spPr>
              <p:txBody>
                <a:bodyPr/>
                <a:lstStyle/>
                <a:p>
                  <a:r>
                    <a:rPr lang="ja-JP" altLang="en-US">
                      <a:noFill/>
                    </a:rPr>
                    <a:t> </a:t>
                  </a:r>
                </a:p>
              </p:txBody>
            </p:sp>
          </mc:Fallback>
        </mc:AlternateContent>
        <p:sp>
          <p:nvSpPr>
            <p:cNvPr id="75" name="下矢印 74"/>
            <p:cNvSpPr/>
            <p:nvPr/>
          </p:nvSpPr>
          <p:spPr>
            <a:xfrm rot="8102383">
              <a:off x="10669735" y="20931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8683033">
              <a:off x="10773113" y="17965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grpSp>
      <mc:AlternateContent xmlns:mc="http://schemas.openxmlformats.org/markup-compatibility/2006" xmlns:a14="http://schemas.microsoft.com/office/drawing/2010/main">
        <mc:Choice Requires="a14">
          <p:sp>
            <p:nvSpPr>
              <p:cNvPr id="78" name="正方形/長方形 77"/>
              <p:cNvSpPr/>
              <p:nvPr/>
            </p:nvSpPr>
            <p:spPr>
              <a:xfrm>
                <a:off x="7413128" y="6067980"/>
                <a:ext cx="4778872" cy="646331"/>
              </a:xfrm>
              <a:prstGeom prst="rect">
                <a:avLst/>
              </a:prstGeom>
            </p:spPr>
            <p:txBody>
              <a:bodyPr wrap="none">
                <a:spAutoFit/>
              </a:bodyPr>
              <a:lstStyle/>
              <a:p>
                <a:r>
                  <a:rPr lang="ja-JP" altLang="en-US" dirty="0"/>
                  <a:t>教師データ　　　　を正しく分類できていないので</a:t>
                </a:r>
                <a:endParaRPr lang="en-US" altLang="ja-JP" dirty="0"/>
              </a:p>
              <a:p>
                <a:r>
                  <a:rPr lang="ja-JP" altLang="en-US" dirty="0"/>
                  <a:t>この</a:t>
                </a:r>
                <a14:m>
                  <m:oMath xmlns:m="http://schemas.openxmlformats.org/officeDocument/2006/math">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oMath>
                </a14:m>
                <a:r>
                  <a:rPr lang="ja-JP" altLang="en-US" dirty="0"/>
                  <a:t>はだめ</a:t>
                </a:r>
              </a:p>
            </p:txBody>
          </p:sp>
        </mc:Choice>
        <mc:Fallback xmlns="">
          <p:sp>
            <p:nvSpPr>
              <p:cNvPr id="78" name="正方形/長方形 77"/>
              <p:cNvSpPr>
                <a:spLocks noRot="1" noChangeAspect="1" noMove="1" noResize="1" noEditPoints="1" noAdjustHandles="1" noChangeArrowheads="1" noChangeShapeType="1" noTextEdit="1"/>
              </p:cNvSpPr>
              <p:nvPr/>
            </p:nvSpPr>
            <p:spPr>
              <a:xfrm>
                <a:off x="7413128" y="6067980"/>
                <a:ext cx="4778872" cy="646331"/>
              </a:xfrm>
              <a:prstGeom prst="rect">
                <a:avLst/>
              </a:prstGeom>
              <a:blipFill rotWithShape="0">
                <a:blip r:embed="rId12"/>
                <a:stretch>
                  <a:fillRect l="-1020" t="-7547" r="-510" b="-11321"/>
                </a:stretch>
              </a:blipFill>
            </p:spPr>
            <p:txBody>
              <a:bodyPr/>
              <a:lstStyle/>
              <a:p>
                <a:r>
                  <a:rPr lang="ja-JP" altLang="en-US">
                    <a:noFill/>
                  </a:rPr>
                  <a:t> </a:t>
                </a:r>
              </a:p>
            </p:txBody>
          </p:sp>
        </mc:Fallback>
      </mc:AlternateContent>
      <p:sp>
        <p:nvSpPr>
          <p:cNvPr id="79" name="二等辺三角形 78"/>
          <p:cNvSpPr/>
          <p:nvPr/>
        </p:nvSpPr>
        <p:spPr>
          <a:xfrm>
            <a:off x="8594314" y="6122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8923408" y="61394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15</a:t>
            </a:fld>
            <a:endParaRPr kumimoji="1" lang="ja-JP" altLang="en-US"/>
          </a:p>
        </p:txBody>
      </p:sp>
    </p:spTree>
    <p:extLst>
      <p:ext uri="{BB962C8B-B14F-4D97-AF65-F5344CB8AC3E}">
        <p14:creationId xmlns:p14="http://schemas.microsoft.com/office/powerpoint/2010/main" val="289627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fade">
                                      <p:cBhvr>
                                        <p:cTn id="1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a:t>パーセプトロンの直感的な説明</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smtClean="0"/>
                  <a:t>特徴空間が</a:t>
                </a:r>
                <a:r>
                  <a:rPr lang="en-US" altLang="ja-JP" sz="2400" dirty="0"/>
                  <a:t>2</a:t>
                </a:r>
                <a:r>
                  <a:rPr lang="ja-JP" altLang="en-US" sz="2400" dirty="0"/>
                  <a:t>次元の</a:t>
                </a:r>
                <a:r>
                  <a:rPr lang="en-US" altLang="ja-JP" sz="2400" dirty="0"/>
                  <a:t>2</a:t>
                </a:r>
                <a:r>
                  <a:rPr lang="ja-JP" altLang="en-US" sz="2400" dirty="0"/>
                  <a:t>クラス分類を考える</a:t>
                </a:r>
                <a:endParaRPr lang="en-US" altLang="ja-JP" sz="2400" dirty="0"/>
              </a:p>
              <a:p>
                <a:pPr lvl="1"/>
                <a:r>
                  <a:rPr lang="ja-JP" altLang="en-US" dirty="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a:t> </a:t>
                </a:r>
                <a:endParaRPr kumimoji="1" lang="en-US" altLang="ja-JP" dirty="0"/>
              </a:p>
              <a:p>
                <a:pPr lvl="8"/>
                <a:endParaRPr kumimoji="1" lang="en-US" altLang="ja-JP" sz="1400" dirty="0"/>
              </a:p>
              <a:p>
                <a:r>
                  <a:rPr lang="ja-JP" altLang="en-US" sz="2400" dirty="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a:t>を学習</a:t>
                </a:r>
                <a:endParaRPr lang="en-US" altLang="ja-JP" sz="2400" dirty="0"/>
              </a:p>
              <a:p>
                <a:r>
                  <a:rPr lang="ja-JP" altLang="en-US" sz="2400" dirty="0"/>
                  <a:t>重みを使ってクラスわけ</a:t>
                </a:r>
                <a:endParaRPr lang="en-US" altLang="ja-JP" sz="2400" dirty="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a:t>　</a:t>
                </a:r>
                <a:endParaRPr kumimoji="1" lang="en-US" altLang="ja-JP" dirty="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コネクタ 64"/>
          <p:cNvCxnSpPr/>
          <p:nvPr/>
        </p:nvCxnSpPr>
        <p:spPr>
          <a:xfrm flipV="1">
            <a:off x="8534400" y="1591744"/>
            <a:ext cx="1485900" cy="398997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p:cNvSpPr/>
              <p:nvPr/>
            </p:nvSpPr>
            <p:spPr>
              <a:xfrm>
                <a:off x="7824866" y="297934"/>
                <a:ext cx="3194592"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=(2,−2,1)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a:p>
              <a:p>
                <a:pPr algn="ctr"/>
                <a:endParaRPr lang="en-US" altLang="ja-JP" dirty="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≥2</m:t>
                    </m:r>
                    <m:r>
                      <a:rPr lang="en-US" altLang="ja-JP" i="1">
                        <a:latin typeface="Cambria Math" panose="02040503050406030204" pitchFamily="18" charset="0"/>
                      </a:rPr>
                      <m:t>𝑥</m:t>
                    </m:r>
                    <m:r>
                      <a:rPr lang="en-US" altLang="ja-JP" b="0" i="1" smtClean="0">
                        <a:latin typeface="Cambria Math" panose="02040503050406030204" pitchFamily="18" charset="0"/>
                      </a:rPr>
                      <m:t>−2</m:t>
                    </m:r>
                  </m:oMath>
                </a14:m>
                <a:r>
                  <a:rPr lang="ja-JP" altLang="en-US" dirty="0"/>
                  <a:t>ならばクラス</a:t>
                </a:r>
                <a:r>
                  <a:rPr lang="en-US" altLang="ja-JP" dirty="0"/>
                  <a:t>1</a:t>
                </a:r>
                <a:endParaRPr lang="ja-JP" altLang="en-US"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824866" y="297934"/>
                <a:ext cx="3194592" cy="923330"/>
              </a:xfrm>
              <a:prstGeom prst="rect">
                <a:avLst/>
              </a:prstGeom>
              <a:blipFill rotWithShape="0">
                <a:blip r:embed="rId10"/>
                <a:stretch>
                  <a:fillRect b="-10596"/>
                </a:stretch>
              </a:blipFill>
            </p:spPr>
            <p:txBody>
              <a:bodyPr/>
              <a:lstStyle/>
              <a:p>
                <a:r>
                  <a:rPr lang="ja-JP" altLang="en-US">
                    <a:noFill/>
                  </a:rPr>
                  <a:t> </a:t>
                </a:r>
              </a:p>
            </p:txBody>
          </p:sp>
        </mc:Fallback>
      </mc:AlternateContent>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a:t>クラス</a:t>
            </a:r>
            <a:r>
              <a:rPr lang="en-US" altLang="ja-JP" dirty="0"/>
              <a:t>2</a:t>
            </a:r>
            <a:endParaRPr lang="ja-JP" altLang="en-US" dirty="0"/>
          </a:p>
        </p:txBody>
      </p:sp>
      <mc:AlternateContent xmlns:mc="http://schemas.openxmlformats.org/markup-compatibility/2006" xmlns:a14="http://schemas.microsoft.com/office/drawing/2010/main">
        <mc:Choice Requires="a14">
          <p:sp>
            <p:nvSpPr>
              <p:cNvPr id="74" name="正方形/長方形 73"/>
              <p:cNvSpPr/>
              <p:nvPr/>
            </p:nvSpPr>
            <p:spPr>
              <a:xfrm rot="17399651">
                <a:off x="9214288" y="2048588"/>
                <a:ext cx="146155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𝑦</m:t>
                      </m:r>
                      <m:r>
                        <a:rPr lang="en-US" altLang="ja-JP" sz="2000" b="0" i="1" smtClean="0">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−2</m:t>
                      </m:r>
                    </m:oMath>
                  </m:oMathPara>
                </a14:m>
                <a:endParaRPr lang="ja-JP" altLang="en-US" sz="2000" dirty="0"/>
              </a:p>
            </p:txBody>
          </p:sp>
        </mc:Choice>
        <mc:Fallback xmlns="">
          <p:sp>
            <p:nvSpPr>
              <p:cNvPr id="74" name="正方形/長方形 73"/>
              <p:cNvSpPr>
                <a:spLocks noRot="1" noChangeAspect="1" noMove="1" noResize="1" noEditPoints="1" noAdjustHandles="1" noChangeArrowheads="1" noChangeShapeType="1" noTextEdit="1"/>
              </p:cNvSpPr>
              <p:nvPr/>
            </p:nvSpPr>
            <p:spPr>
              <a:xfrm rot="17399651">
                <a:off x="9214288" y="2048588"/>
                <a:ext cx="1461554" cy="400110"/>
              </a:xfrm>
              <a:prstGeom prst="rect">
                <a:avLst/>
              </a:prstGeom>
              <a:blipFill rotWithShape="0">
                <a:blip r:embed="rId11"/>
                <a:stretch>
                  <a:fillRect/>
                </a:stretch>
              </a:blipFill>
            </p:spPr>
            <p:txBody>
              <a:bodyPr/>
              <a:lstStyle/>
              <a:p>
                <a:r>
                  <a:rPr lang="ja-JP" altLang="en-US">
                    <a:noFill/>
                  </a:rPr>
                  <a:t> </a:t>
                </a:r>
              </a:p>
            </p:txBody>
          </p:sp>
        </mc:Fallback>
      </mc:AlternateContent>
      <p:sp>
        <p:nvSpPr>
          <p:cNvPr id="75" name="下矢印 74"/>
          <p:cNvSpPr/>
          <p:nvPr/>
        </p:nvSpPr>
        <p:spPr>
          <a:xfrm rot="6839001">
            <a:off x="9247335" y="21439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7419651">
            <a:off x="8639514" y="2025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mc:AlternateContent xmlns:mc="http://schemas.openxmlformats.org/markup-compatibility/2006" xmlns:a14="http://schemas.microsoft.com/office/drawing/2010/main">
        <mc:Choice Requires="a14">
          <p:sp>
            <p:nvSpPr>
              <p:cNvPr id="78" name="正方形/長方形 77"/>
              <p:cNvSpPr/>
              <p:nvPr/>
            </p:nvSpPr>
            <p:spPr>
              <a:xfrm>
                <a:off x="7505701" y="5842337"/>
                <a:ext cx="4584700" cy="1015663"/>
              </a:xfrm>
              <a:prstGeom prst="rect">
                <a:avLst/>
              </a:prstGeom>
            </p:spPr>
            <p:txBody>
              <a:bodyPr wrap="squar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この</a:t>
                </a:r>
                <a14:m>
                  <m:oMath xmlns:m="http://schemas.openxmlformats.org/officeDocument/2006/math">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0</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1</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2</m:t>
                            </m:r>
                          </m:sub>
                        </m:sSub>
                      </m:e>
                    </m:d>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はよさそう</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パーセプトロンは特徴空間を超平面で分割する手法</a:t>
                </a:r>
              </a:p>
            </p:txBody>
          </p:sp>
        </mc:Choice>
        <mc:Fallback xmlns="">
          <p:sp>
            <p:nvSpPr>
              <p:cNvPr id="78" name="正方形/長方形 77"/>
              <p:cNvSpPr>
                <a:spLocks noRot="1" noChangeAspect="1" noMove="1" noResize="1" noEditPoints="1" noAdjustHandles="1" noChangeArrowheads="1" noChangeShapeType="1" noTextEdit="1"/>
              </p:cNvSpPr>
              <p:nvPr/>
            </p:nvSpPr>
            <p:spPr>
              <a:xfrm>
                <a:off x="7505701" y="5842337"/>
                <a:ext cx="4584700" cy="1015663"/>
              </a:xfrm>
              <a:prstGeom prst="rect">
                <a:avLst/>
              </a:prstGeom>
              <a:blipFill rotWithShape="0">
                <a:blip r:embed="rId12"/>
                <a:stretch>
                  <a:fillRect l="-1330" t="-2994" b="-8982"/>
                </a:stretch>
              </a:blipFill>
            </p:spPr>
            <p:txBody>
              <a:bodyPr/>
              <a:lstStyle/>
              <a:p>
                <a:r>
                  <a:rPr lang="ja-JP" altLang="en-US">
                    <a:noFill/>
                  </a:rPr>
                  <a:t> </a:t>
                </a:r>
              </a:p>
            </p:txBody>
          </p:sp>
        </mc:Fallback>
      </mc:AlternateContent>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16</a:t>
            </a:fld>
            <a:endParaRPr kumimoji="1" lang="ja-JP" altLang="en-US"/>
          </a:p>
        </p:txBody>
      </p:sp>
    </p:spTree>
    <p:extLst>
      <p:ext uri="{BB962C8B-B14F-4D97-AF65-F5344CB8AC3E}">
        <p14:creationId xmlns:p14="http://schemas.microsoft.com/office/powerpoint/2010/main" val="2324130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5481" y="238126"/>
            <a:ext cx="10998819" cy="733270"/>
          </a:xfrm>
        </p:spPr>
        <p:txBody>
          <a:bodyPr>
            <a:normAutofit/>
          </a:bodyPr>
          <a:lstStyle/>
          <a:p>
            <a:r>
              <a:rPr lang="ja-JP" altLang="en-US" sz="3600" dirty="0"/>
              <a:t>パーセプトロンの性質</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5321301"/>
                <a:ext cx="11708780" cy="1206500"/>
              </a:xfrm>
            </p:spPr>
            <p:txBody>
              <a:bodyPr/>
              <a:lstStyle/>
              <a:p>
                <a:r>
                  <a:rPr lang="ja-JP" altLang="en-US" dirty="0"/>
                  <a:t>特徴ベクトル</a:t>
                </a:r>
                <a14:m>
                  <m:oMath xmlns:m="http://schemas.openxmlformats.org/officeDocument/2006/math">
                    <m:r>
                      <a:rPr lang="en-US" altLang="ja-JP" b="1">
                        <a:latin typeface="Cambria Math" panose="02040503050406030204" pitchFamily="18" charset="0"/>
                      </a:rPr>
                      <m:t>𝐱</m:t>
                    </m:r>
                  </m:oMath>
                </a14:m>
                <a:r>
                  <a:rPr lang="ja-JP" altLang="en-US" dirty="0"/>
                  <a:t>と重みベクトル</a:t>
                </a:r>
                <a14:m>
                  <m:oMath xmlns:m="http://schemas.openxmlformats.org/officeDocument/2006/math">
                    <m:r>
                      <a:rPr lang="en-US" altLang="ja-JP" b="1">
                        <a:latin typeface="Cambria Math" panose="02040503050406030204" pitchFamily="18" charset="0"/>
                      </a:rPr>
                      <m:t>𝐰</m:t>
                    </m:r>
                  </m:oMath>
                </a14:m>
                <a:r>
                  <a:rPr lang="ja-JP" altLang="en-US" dirty="0"/>
                  <a:t>の内積が</a:t>
                </a:r>
                <a:r>
                  <a:rPr lang="en-US" altLang="ja-JP" dirty="0"/>
                  <a:t>0</a:t>
                </a:r>
                <a:r>
                  <a:rPr lang="ja-JP" altLang="en-US" dirty="0"/>
                  <a:t>以上なら</a:t>
                </a:r>
                <a:r>
                  <a:rPr lang="en-US" altLang="ja-JP" dirty="0"/>
                  <a:t>1</a:t>
                </a:r>
                <a:r>
                  <a:rPr lang="ja-JP" altLang="en-US" dirty="0"/>
                  <a:t>を出力</a:t>
                </a:r>
                <a:endParaRPr lang="en-US" altLang="ja-JP" dirty="0"/>
              </a:p>
              <a:p>
                <a:r>
                  <a:rPr lang="ja-JP" altLang="en-US" dirty="0"/>
                  <a:t>特徴ベクトル</a:t>
                </a:r>
                <a14:m>
                  <m:oMath xmlns:m="http://schemas.openxmlformats.org/officeDocument/2006/math">
                    <m:r>
                      <a:rPr lang="en-US" altLang="ja-JP" b="1">
                        <a:latin typeface="Cambria Math" panose="02040503050406030204" pitchFamily="18" charset="0"/>
                      </a:rPr>
                      <m:t>𝐱</m:t>
                    </m:r>
                  </m:oMath>
                </a14:m>
                <a:r>
                  <a:rPr lang="ja-JP" altLang="en-US" dirty="0"/>
                  <a:t>と重みベクトル</a:t>
                </a:r>
                <a14:m>
                  <m:oMath xmlns:m="http://schemas.openxmlformats.org/officeDocument/2006/math">
                    <m:r>
                      <a:rPr lang="en-US" altLang="ja-JP" b="1">
                        <a:latin typeface="Cambria Math" panose="02040503050406030204" pitchFamily="18" charset="0"/>
                      </a:rPr>
                      <m:t>𝐰</m:t>
                    </m:r>
                    <m:r>
                      <a:rPr lang="ja-JP" altLang="en-US" b="1" i="1">
                        <a:latin typeface="Cambria Math" panose="02040503050406030204" pitchFamily="18" charset="0"/>
                      </a:rPr>
                      <m:t>が</m:t>
                    </m:r>
                  </m:oMath>
                </a14:m>
                <a:r>
                  <a:rPr lang="ja-JP" altLang="en-US" b="1" dirty="0">
                    <a:solidFill>
                      <a:srgbClr val="FF0000"/>
                    </a:solidFill>
                  </a:rPr>
                  <a:t>似ていたら</a:t>
                </a:r>
                <a:r>
                  <a:rPr lang="en-US" altLang="ja-JP" dirty="0"/>
                  <a:t>1</a:t>
                </a:r>
                <a:r>
                  <a:rPr lang="ja-JP" altLang="en-US" dirty="0"/>
                  <a:t>を出力</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5321301"/>
                <a:ext cx="11708780" cy="1206500"/>
              </a:xfrm>
              <a:blipFill rotWithShape="0">
                <a:blip r:embed="rId2"/>
                <a:stretch>
                  <a:fillRect l="-937" t="-8081"/>
                </a:stretch>
              </a:blipFill>
            </p:spPr>
            <p:txBody>
              <a:bodyPr/>
              <a:lstStyle/>
              <a:p>
                <a:r>
                  <a:rPr lang="ja-JP" altLang="en-US">
                    <a:noFill/>
                  </a:rPr>
                  <a:t> </a:t>
                </a:r>
              </a:p>
            </p:txBody>
          </p:sp>
        </mc:Fallback>
      </mc:AlternateContent>
      <p:grpSp>
        <p:nvGrpSpPr>
          <p:cNvPr id="4" name="グループ化 3"/>
          <p:cNvGrpSpPr/>
          <p:nvPr/>
        </p:nvGrpSpPr>
        <p:grpSpPr>
          <a:xfrm>
            <a:off x="743999" y="1708156"/>
            <a:ext cx="5666316" cy="2904859"/>
            <a:chOff x="2939895" y="926912"/>
            <a:chExt cx="6115407"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0" y="2217805"/>
              <a:ext cx="1239442" cy="584775"/>
            </a:xfrm>
            <a:prstGeom prst="rect">
              <a:avLst/>
            </a:prstGeom>
          </p:spPr>
          <p:txBody>
            <a:bodyPr wrap="none">
              <a:spAutoFit/>
            </a:bodyPr>
            <a:lstStyle/>
            <a:p>
              <a:r>
                <a:rPr lang="en-US" altLang="ja-JP" sz="3200" dirty="0"/>
                <a:t>0 or 1 </a:t>
              </a:r>
              <a:endParaRPr lang="ja-JP" altLang="en-US" sz="3200" dirty="0"/>
            </a:p>
          </p:txBody>
        </p:sp>
        <p:sp>
          <p:nvSpPr>
            <p:cNvPr id="19" name="フリーフォーム 18"/>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正方形/長方形 23"/>
              <p:cNvSpPr/>
              <p:nvPr/>
            </p:nvSpPr>
            <p:spPr>
              <a:xfrm>
                <a:off x="3103150" y="42496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3103150" y="4249638"/>
                <a:ext cx="2875787" cy="461665"/>
              </a:xfrm>
              <a:prstGeom prst="rect">
                <a:avLst/>
              </a:prstGeom>
              <a:blipFill rotWithShape="0">
                <a:blip r:embed="rId11"/>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3103150" y="37873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a:latin typeface="Cambria Math" panose="02040503050406030204" pitchFamily="18" charset="0"/>
                        </a:rPr>
                        <m:t>𝐱</m:t>
                      </m:r>
                      <m:r>
                        <a:rPr lang="en-US" altLang="ja-JP" sz="2400" b="1">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3103150" y="3787301"/>
                <a:ext cx="2485231" cy="461665"/>
              </a:xfrm>
              <a:prstGeom prst="rect">
                <a:avLst/>
              </a:prstGeom>
              <a:blipFill rotWithShape="0">
                <a:blip r:embed="rId12"/>
                <a:stretch>
                  <a:fillRect b="-2632"/>
                </a:stretch>
              </a:blipFill>
            </p:spPr>
            <p:txBody>
              <a:bodyPr/>
              <a:lstStyle/>
              <a:p>
                <a:r>
                  <a:rPr lang="ja-JP" altLang="en-US">
                    <a:noFill/>
                  </a:rPr>
                  <a:t> </a:t>
                </a:r>
              </a:p>
            </p:txBody>
          </p:sp>
        </mc:Fallback>
      </mc:AlternateContent>
      <p:grpSp>
        <p:nvGrpSpPr>
          <p:cNvPr id="37" name="グループ化 36"/>
          <p:cNvGrpSpPr/>
          <p:nvPr/>
        </p:nvGrpSpPr>
        <p:grpSpPr>
          <a:xfrm>
            <a:off x="7578852" y="1739900"/>
            <a:ext cx="4101387" cy="2949184"/>
            <a:chOff x="682752" y="2140803"/>
            <a:chExt cx="5089214" cy="3659501"/>
          </a:xfrm>
        </p:grpSpPr>
        <p:cxnSp>
          <p:nvCxnSpPr>
            <p:cNvPr id="26" name="直線矢印コネクタ 25"/>
            <p:cNvCxnSpPr/>
            <p:nvPr/>
          </p:nvCxnSpPr>
          <p:spPr>
            <a:xfrm flipV="1">
              <a:off x="682752" y="2568547"/>
              <a:ext cx="2133600" cy="2133600"/>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688848" y="2922115"/>
              <a:ext cx="4931664" cy="1773937"/>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2811780" y="2606139"/>
              <a:ext cx="382270" cy="1173480"/>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022600" y="3697364"/>
              <a:ext cx="41275" cy="12670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013075" y="3630394"/>
              <a:ext cx="133350" cy="4762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p:cNvSpPr/>
                <p:nvPr/>
              </p:nvSpPr>
              <p:spPr>
                <a:xfrm>
                  <a:off x="2088670" y="2140803"/>
                  <a:ext cx="623889"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oMath>
                    </m:oMathPara>
                  </a14:m>
                  <a:endParaRPr lang="ja-JP" altLang="en-US" sz="4400" dirty="0">
                    <a:solidFill>
                      <a:srgbClr val="0000FF"/>
                    </a:solidFill>
                  </a:endParaRPr>
                </a:p>
              </p:txBody>
            </p:sp>
          </mc:Choice>
          <mc:Fallback xmlns="">
            <p:sp>
              <p:nvSpPr>
                <p:cNvPr id="31" name="正方形/長方形 30"/>
                <p:cNvSpPr>
                  <a:spLocks noRot="1" noChangeAspect="1" noMove="1" noResize="1" noEditPoints="1" noAdjustHandles="1" noChangeArrowheads="1" noChangeShapeType="1" noTextEdit="1"/>
                </p:cNvSpPr>
                <p:nvPr/>
              </p:nvSpPr>
              <p:spPr>
                <a:xfrm>
                  <a:off x="2088670" y="2140803"/>
                  <a:ext cx="623889" cy="769441"/>
                </a:xfrm>
                <a:prstGeom prst="rect">
                  <a:avLst/>
                </a:prstGeom>
                <a:blipFill rotWithShape="0">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p:cNvSpPr/>
                <p:nvPr/>
              </p:nvSpPr>
              <p:spPr>
                <a:xfrm>
                  <a:off x="5117620" y="2988528"/>
                  <a:ext cx="65434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FF0000"/>
                            </a:solidFill>
                            <a:latin typeface="Cambria Math" panose="02040503050406030204" pitchFamily="18" charset="0"/>
                          </a:rPr>
                          <m:t>𝐛</m:t>
                        </m:r>
                      </m:oMath>
                    </m:oMathPara>
                  </a14:m>
                  <a:endParaRPr lang="ja-JP" altLang="en-US" sz="4400" dirty="0">
                    <a:solidFill>
                      <a:srgbClr val="FF0000"/>
                    </a:solidFill>
                  </a:endParaRPr>
                </a:p>
              </p:txBody>
            </p:sp>
          </mc:Choice>
          <mc:Fallback xmlns="">
            <p:sp>
              <p:nvSpPr>
                <p:cNvPr id="32" name="正方形/長方形 31"/>
                <p:cNvSpPr>
                  <a:spLocks noRot="1" noChangeAspect="1" noMove="1" noResize="1" noEditPoints="1" noAdjustHandles="1" noChangeArrowheads="1" noChangeShapeType="1" noTextEdit="1"/>
                </p:cNvSpPr>
                <p:nvPr/>
              </p:nvSpPr>
              <p:spPr>
                <a:xfrm>
                  <a:off x="5117620" y="2988528"/>
                  <a:ext cx="654346" cy="769441"/>
                </a:xfrm>
                <a:prstGeom prst="rect">
                  <a:avLst/>
                </a:prstGeom>
                <a:blipFill rotWithShape="0">
                  <a:blip r:embed="rId14"/>
                  <a:stretch>
                    <a:fillRect/>
                  </a:stretch>
                </a:blipFill>
              </p:spPr>
              <p:txBody>
                <a:bodyPr/>
                <a:lstStyle/>
                <a:p>
                  <a:r>
                    <a:rPr lang="ja-JP" altLang="en-US">
                      <a:noFill/>
                    </a:rPr>
                    <a:t> </a:t>
                  </a:r>
                </a:p>
              </p:txBody>
            </p:sp>
          </mc:Fallback>
        </mc:AlternateContent>
        <p:cxnSp>
          <p:nvCxnSpPr>
            <p:cNvPr id="33" name="直線矢印コネクタ 32"/>
            <p:cNvCxnSpPr/>
            <p:nvPr/>
          </p:nvCxnSpPr>
          <p:spPr>
            <a:xfrm flipV="1">
              <a:off x="692277" y="3868519"/>
              <a:ext cx="2565273" cy="919353"/>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2898295" y="3798153"/>
                  <a:ext cx="769763"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r>
                          <a:rPr lang="en-US" altLang="ja-JP" sz="4400" b="1" i="0" smtClean="0">
                            <a:solidFill>
                              <a:srgbClr val="0000FF"/>
                            </a:solidFill>
                            <a:latin typeface="Cambria Math" panose="02040503050406030204" pitchFamily="18" charset="0"/>
                          </a:rPr>
                          <m:t>′</m:t>
                        </m:r>
                      </m:oMath>
                    </m:oMathPara>
                  </a14:m>
                  <a:endParaRPr lang="ja-JP" altLang="en-US" sz="4400" dirty="0">
                    <a:solidFill>
                      <a:srgbClr val="0000FF"/>
                    </a:solidFill>
                  </a:endParaRPr>
                </a:p>
              </p:txBody>
            </p:sp>
          </mc:Choice>
          <mc:Fallback xmlns="">
            <p:sp>
              <p:nvSpPr>
                <p:cNvPr id="34" name="正方形/長方形 33"/>
                <p:cNvSpPr>
                  <a:spLocks noRot="1" noChangeAspect="1" noMove="1" noResize="1" noEditPoints="1" noAdjustHandles="1" noChangeArrowheads="1" noChangeShapeType="1" noTextEdit="1"/>
                </p:cNvSpPr>
                <p:nvPr/>
              </p:nvSpPr>
              <p:spPr>
                <a:xfrm>
                  <a:off x="2898295" y="3798153"/>
                  <a:ext cx="769763" cy="769441"/>
                </a:xfrm>
                <a:prstGeom prst="rect">
                  <a:avLst/>
                </a:prstGeom>
                <a:blipFill rotWithShape="0">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780570" y="4998303"/>
                  <a:ext cx="4837704" cy="8020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i="0" smtClean="0">
                            <a:solidFill>
                              <a:srgbClr val="0000FF"/>
                            </a:solidFill>
                            <a:latin typeface="Cambria Math" panose="02040503050406030204" pitchFamily="18" charset="0"/>
                          </a:rPr>
                          <m:t>𝐚</m:t>
                        </m:r>
                        <m:r>
                          <a:rPr lang="en-US" altLang="ja-JP" sz="3600" b="1" i="1" smtClean="0">
                            <a:solidFill>
                              <a:schemeClr val="tx1"/>
                            </a:solidFill>
                            <a:latin typeface="Cambria Math" panose="02040503050406030204" pitchFamily="18" charset="0"/>
                            <a:ea typeface="Cambria Math" panose="02040503050406030204" pitchFamily="18" charset="0"/>
                          </a:rPr>
                          <m:t>∙</m:t>
                        </m:r>
                        <m:r>
                          <a:rPr lang="en-US" altLang="ja-JP" sz="3600" b="1">
                            <a:solidFill>
                              <a:srgbClr val="FF0000"/>
                            </a:solidFill>
                            <a:latin typeface="Cambria Math" panose="02040503050406030204" pitchFamily="18" charset="0"/>
                          </a:rPr>
                          <m:t>𝐛</m:t>
                        </m:r>
                        <m:r>
                          <a:rPr lang="en-US" altLang="ja-JP" sz="3600" b="1" i="0" smtClean="0">
                            <a:solidFill>
                              <a:schemeClr val="tx1"/>
                            </a:solidFill>
                            <a:latin typeface="Cambria Math" panose="02040503050406030204" pitchFamily="18" charset="0"/>
                          </a:rPr>
                          <m:t>=</m:t>
                        </m:r>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𝐚</m:t>
                            </m:r>
                          </m:e>
                        </m:d>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𝐛</m:t>
                            </m:r>
                          </m:e>
                        </m:d>
                        <m:r>
                          <m:rPr>
                            <m:sty m:val="p"/>
                          </m:rPr>
                          <a:rPr lang="en-US" altLang="ja-JP" sz="3600" b="0" i="0" smtClean="0">
                            <a:solidFill>
                              <a:schemeClr val="tx1"/>
                            </a:solidFill>
                            <a:latin typeface="Cambria Math" panose="02040503050406030204" pitchFamily="18" charset="0"/>
                          </a:rPr>
                          <m:t>cos</m:t>
                        </m:r>
                        <m:r>
                          <a:rPr lang="en-US" altLang="ja-JP" sz="3600" b="0" i="0" smtClean="0">
                            <a:solidFill>
                              <a:schemeClr val="tx1"/>
                            </a:solidFill>
                            <a:latin typeface="Cambria Math" panose="02040503050406030204" pitchFamily="18" charset="0"/>
                          </a:rPr>
                          <m:t> </m:t>
                        </m:r>
                        <m:r>
                          <a:rPr lang="en-US" altLang="ja-JP" sz="3600" b="0" i="1" smtClean="0">
                            <a:solidFill>
                              <a:schemeClr val="tx1"/>
                            </a:solidFill>
                            <a:latin typeface="Cambria Math" panose="02040503050406030204" pitchFamily="18" charset="0"/>
                          </a:rPr>
                          <m:t>𝜃</m:t>
                        </m:r>
                      </m:oMath>
                    </m:oMathPara>
                  </a14:m>
                  <a:endParaRPr lang="ja-JP" altLang="en-US" sz="3600" dirty="0">
                    <a:solidFill>
                      <a:srgbClr val="0000FF"/>
                    </a:solidFill>
                  </a:endParaRPr>
                </a:p>
              </p:txBody>
            </p:sp>
          </mc:Choice>
          <mc:Fallback xmlns="">
            <p:sp>
              <p:nvSpPr>
                <p:cNvPr id="35" name="正方形/長方形 34"/>
                <p:cNvSpPr>
                  <a:spLocks noRot="1" noChangeAspect="1" noMove="1" noResize="1" noEditPoints="1" noAdjustHandles="1" noChangeArrowheads="1" noChangeShapeType="1" noTextEdit="1"/>
                </p:cNvSpPr>
                <p:nvPr/>
              </p:nvSpPr>
              <p:spPr>
                <a:xfrm>
                  <a:off x="780570" y="4998303"/>
                  <a:ext cx="4837704" cy="802001"/>
                </a:xfrm>
                <a:prstGeom prst="rect">
                  <a:avLst/>
                </a:prstGeom>
                <a:blipFill rotWithShape="0">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1451230" y="3798153"/>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𝜃</m:t>
                        </m:r>
                      </m:oMath>
                    </m:oMathPara>
                  </a14:m>
                  <a:endParaRPr lang="ja-JP" altLang="en-US" sz="2800"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1451230" y="3798153"/>
                  <a:ext cx="478914" cy="523220"/>
                </a:xfrm>
                <a:prstGeom prst="rect">
                  <a:avLst/>
                </a:prstGeom>
                <a:blipFill rotWithShape="0">
                  <a:blip r:embed="rId17"/>
                  <a:stretch>
                    <a:fillRect/>
                  </a:stretch>
                </a:blipFill>
              </p:spPr>
              <p:txBody>
                <a:bodyPr/>
                <a:lstStyle/>
                <a:p>
                  <a:r>
                    <a:rPr lang="ja-JP" altLang="en-US">
                      <a:noFill/>
                    </a:rPr>
                    <a:t> </a:t>
                  </a:r>
                </a:p>
              </p:txBody>
            </p:sp>
          </mc:Fallback>
        </mc:AlternateContent>
      </p:grpSp>
      <p:sp>
        <p:nvSpPr>
          <p:cNvPr id="38" name="正方形/長方形 37"/>
          <p:cNvSpPr/>
          <p:nvPr/>
        </p:nvSpPr>
        <p:spPr>
          <a:xfrm>
            <a:off x="7073900" y="1206500"/>
            <a:ext cx="4953000" cy="36068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131734" y="1364734"/>
            <a:ext cx="800219"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内積</a:t>
            </a:r>
          </a:p>
        </p:txBody>
      </p:sp>
      <p:sp>
        <p:nvSpPr>
          <p:cNvPr id="41" name="スライド番号プレースホルダー 40"/>
          <p:cNvSpPr>
            <a:spLocks noGrp="1"/>
          </p:cNvSpPr>
          <p:nvPr>
            <p:ph type="sldNum" sz="quarter" idx="12"/>
          </p:nvPr>
        </p:nvSpPr>
        <p:spPr/>
        <p:txBody>
          <a:bodyPr/>
          <a:lstStyle/>
          <a:p>
            <a:fld id="{F35DE295-420C-4265-BE54-AE59FA4027A6}" type="slidenum">
              <a:rPr kumimoji="1" lang="ja-JP" altLang="en-US" smtClean="0"/>
              <a:t>17</a:t>
            </a:fld>
            <a:endParaRPr kumimoji="1" lang="ja-JP" altLang="en-US"/>
          </a:p>
        </p:txBody>
      </p:sp>
    </p:spTree>
    <p:extLst>
      <p:ext uri="{BB962C8B-B14F-4D97-AF65-F5344CB8AC3E}">
        <p14:creationId xmlns:p14="http://schemas.microsoft.com/office/powerpoint/2010/main" val="256932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22" name="直線コネクタ 121"/>
          <p:cNvCxnSpPr/>
          <p:nvPr/>
        </p:nvCxnSpPr>
        <p:spPr>
          <a:xfrm>
            <a:off x="7610748" y="3893383"/>
            <a:ext cx="2390502" cy="583049"/>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a:xfrm flipH="1" flipV="1">
            <a:off x="7329488" y="3152775"/>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7042400" y="3902201"/>
            <a:ext cx="3216025"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flipH="1">
            <a:off x="6733110" y="3670493"/>
            <a:ext cx="1035597" cy="175875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flipV="1">
            <a:off x="7626600" y="1631750"/>
            <a:ext cx="0" cy="2760738"/>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8" name="フリーフォーム 137"/>
          <p:cNvSpPr/>
          <p:nvPr/>
        </p:nvSpPr>
        <p:spPr>
          <a:xfrm>
            <a:off x="6667499" y="2714625"/>
            <a:ext cx="3590925" cy="1428750"/>
          </a:xfrm>
          <a:custGeom>
            <a:avLst/>
            <a:gdLst>
              <a:gd name="connsiteX0" fmla="*/ 809625 w 3086100"/>
              <a:gd name="connsiteY0" fmla="*/ 0 h 1428750"/>
              <a:gd name="connsiteX1" fmla="*/ 0 w 3086100"/>
              <a:gd name="connsiteY1" fmla="*/ 1428750 h 1428750"/>
              <a:gd name="connsiteX2" fmla="*/ 2419350 w 3086100"/>
              <a:gd name="connsiteY2" fmla="*/ 1428750 h 1428750"/>
              <a:gd name="connsiteX3" fmla="*/ 3086100 w 3086100"/>
              <a:gd name="connsiteY3" fmla="*/ 38100 h 1428750"/>
              <a:gd name="connsiteX4" fmla="*/ 809625 w 3086100"/>
              <a:gd name="connsiteY4" fmla="*/ 0 h 14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100" h="1428750">
                <a:moveTo>
                  <a:pt x="809625" y="0"/>
                </a:moveTo>
                <a:lnTo>
                  <a:pt x="0" y="1428750"/>
                </a:lnTo>
                <a:lnTo>
                  <a:pt x="2419350" y="1428750"/>
                </a:lnTo>
                <a:lnTo>
                  <a:pt x="3086100" y="38100"/>
                </a:lnTo>
                <a:lnTo>
                  <a:pt x="809625" y="0"/>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a:t>パーセプトロンの直感的な説明（内積表現）</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19720" y="1252100"/>
                <a:ext cx="6019180" cy="3361941"/>
              </a:xfrm>
            </p:spPr>
            <p:txBody>
              <a:bodyPr>
                <a:normAutofit/>
              </a:bodyPr>
              <a:lstStyle/>
              <a:p>
                <a:pPr>
                  <a:lnSpc>
                    <a:spcPct val="100000"/>
                  </a:lnSpc>
                  <a:spcBef>
                    <a:spcPts val="600"/>
                  </a:spcBef>
                </a:pPr>
                <a:r>
                  <a:rPr lang="ja-JP" altLang="en-US" sz="2400" dirty="0"/>
                  <a:t>特徴空間が</a:t>
                </a:r>
                <a:r>
                  <a:rPr lang="en-US" altLang="ja-JP" sz="2400" dirty="0"/>
                  <a:t>2</a:t>
                </a:r>
                <a:r>
                  <a:rPr lang="ja-JP" altLang="en-US" sz="2400" dirty="0"/>
                  <a:t>次元の</a:t>
                </a:r>
                <a:r>
                  <a:rPr lang="en-US" altLang="ja-JP" sz="2400" dirty="0"/>
                  <a:t>2</a:t>
                </a:r>
                <a:r>
                  <a:rPr lang="ja-JP" altLang="en-US" sz="2400" dirty="0"/>
                  <a:t>クラス分類を考える</a:t>
                </a:r>
                <a:endParaRPr lang="en-US" altLang="ja-JP" sz="2400" dirty="0"/>
              </a:p>
              <a:p>
                <a:pPr lvl="1">
                  <a:lnSpc>
                    <a:spcPct val="100000"/>
                  </a:lnSpc>
                  <a:spcBef>
                    <a:spcPts val="600"/>
                  </a:spcBef>
                </a:pPr>
                <a:r>
                  <a:rPr lang="ja-JP" altLang="en-US" sz="2000" dirty="0"/>
                  <a:t>教師データ </a:t>
                </a:r>
                <a14:m>
                  <m:oMath xmlns:m="http://schemas.openxmlformats.org/officeDocument/2006/math">
                    <m:d>
                      <m:dPr>
                        <m:ctrlPr>
                          <a:rPr lang="en-US" altLang="ja-JP" sz="2000" b="0" i="1" smtClean="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Sub>
                      </m:e>
                    </m:d>
                  </m:oMath>
                </a14:m>
                <a:endParaRPr lang="en-US" altLang="ja-JP" sz="2000" b="0" i="1"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0" smtClean="0">
                        <a:latin typeface="Cambria Math" panose="02040503050406030204" pitchFamily="18" charset="0"/>
                      </a:rPr>
                      <m:t>=</m:t>
                    </m:r>
                    <m:d>
                      <m:dPr>
                        <m:ctrlPr>
                          <a:rPr lang="en-US" altLang="ja-JP" sz="2000" b="1" i="1" smtClean="0">
                            <a:latin typeface="Cambria Math" panose="02040503050406030204" pitchFamily="18" charset="0"/>
                          </a:rPr>
                        </m:ctrlPr>
                      </m:dPr>
                      <m:e>
                        <m:r>
                          <a:rPr lang="en-US" altLang="ja-JP" sz="2000" b="0" i="1" smtClean="0">
                            <a:latin typeface="Cambria Math" panose="02040503050406030204" pitchFamily="18" charset="0"/>
                          </a:rPr>
                          <m:t>1, </m:t>
                        </m:r>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𝑖</m:t>
                            </m:r>
                          </m:sub>
                        </m:sSub>
                      </m:e>
                    </m:d>
                    <m:r>
                      <a:rPr lang="en-US" altLang="ja-JP" sz="2000" b="0" i="0" smtClean="0">
                        <a:latin typeface="Cambria Math" panose="02040503050406030204" pitchFamily="18" charset="0"/>
                      </a:rPr>
                      <m:t> </m:t>
                    </m:r>
                  </m:oMath>
                </a14:m>
                <a:r>
                  <a:rPr kumimoji="1" lang="en-US" altLang="ja-JP" sz="2000" dirty="0"/>
                  <a:t>          </a:t>
                </a:r>
                <a:r>
                  <a:rPr kumimoji="1" lang="en-US" altLang="ja-JP" sz="1600" b="1" dirty="0">
                    <a:solidFill>
                      <a:srgbClr val="C00000"/>
                    </a:solidFill>
                  </a:rPr>
                  <a:t>※</a:t>
                </a:r>
                <a:r>
                  <a:rPr lang="ja-JP" altLang="en-US" sz="1600" b="1" dirty="0">
                    <a:solidFill>
                      <a:srgbClr val="C00000"/>
                    </a:solidFill>
                  </a:rPr>
                  <a:t>ここ</a:t>
                </a:r>
                <a:r>
                  <a:rPr kumimoji="1" lang="en-US" altLang="ja-JP" sz="1600" b="1" dirty="0">
                    <a:solidFill>
                      <a:srgbClr val="C00000"/>
                    </a:solidFill>
                  </a:rPr>
                  <a:t>3</a:t>
                </a:r>
                <a:r>
                  <a:rPr kumimoji="1" lang="ja-JP" altLang="en-US" sz="1600" b="1" dirty="0">
                    <a:solidFill>
                      <a:srgbClr val="C00000"/>
                    </a:solidFill>
                  </a:rPr>
                  <a:t>次元で表現</a:t>
                </a:r>
                <a:r>
                  <a:rPr kumimoji="1" lang="ja-JP" altLang="en-US" dirty="0"/>
                  <a:t>　</a:t>
                </a:r>
                <a:endParaRPr kumimoji="1" lang="en-US" altLang="ja-JP" dirty="0"/>
              </a:p>
              <a:p>
                <a:pPr>
                  <a:lnSpc>
                    <a:spcPct val="100000"/>
                  </a:lnSpc>
                  <a:spcBef>
                    <a:spcPts val="600"/>
                  </a:spcBef>
                </a:pPr>
                <a:r>
                  <a:rPr lang="ja-JP" altLang="en-US" sz="2400" dirty="0"/>
                  <a:t>重みベクトル</a:t>
                </a:r>
                <a14:m>
                  <m:oMath xmlns:m="http://schemas.openxmlformats.org/officeDocument/2006/math">
                    <m:r>
                      <a:rPr lang="ja-JP" altLang="en-US" sz="2400" i="1" dirty="0" smtClean="0">
                        <a:latin typeface="Cambria Math" panose="02040503050406030204" pitchFamily="18" charset="0"/>
                      </a:rPr>
                      <m:t> </m:t>
                    </m:r>
                    <m:r>
                      <a:rPr lang="en-US" altLang="ja-JP" sz="2400" b="1" i="0">
                        <a:latin typeface="Cambria Math" panose="02040503050406030204" pitchFamily="18" charset="0"/>
                      </a:rPr>
                      <m:t>𝐰</m:t>
                    </m:r>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a:t>を学習</a:t>
                </a:r>
                <a:endParaRPr lang="en-US" altLang="ja-JP" sz="2400" dirty="0"/>
              </a:p>
              <a:p>
                <a:pPr>
                  <a:lnSpc>
                    <a:spcPct val="100000"/>
                  </a:lnSpc>
                  <a:spcBef>
                    <a:spcPts val="600"/>
                  </a:spcBef>
                </a:pPr>
                <a:r>
                  <a:rPr lang="ja-JP" altLang="en-US" sz="2400" dirty="0"/>
                  <a:t>クラス分類</a:t>
                </a:r>
                <a:endParaRPr lang="en-US" altLang="ja-JP" sz="2400" dirty="0"/>
              </a:p>
              <a:p>
                <a:pPr marL="457200" lvl="1" indent="0">
                  <a:lnSpc>
                    <a:spcPct val="100000"/>
                  </a:lnSpc>
                  <a:spcBef>
                    <a:spcPts val="600"/>
                  </a:spcBef>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p>
                                <m:sSupPr>
                                  <m:ctrlPr>
                                    <a:rPr lang="en-US" altLang="ja-JP" b="1" i="1" smtClean="0">
                                      <a:latin typeface="Cambria Math" panose="02040503050406030204" pitchFamily="18" charset="0"/>
                                    </a:rPr>
                                  </m:ctrlPr>
                                </m:sSupPr>
                                <m:e>
                                  <m:r>
                                    <a:rPr lang="en-US" altLang="ja-JP" b="1" i="0" smtClean="0">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i="0" smtClean="0">
                                  <a:latin typeface="Cambria Math" panose="02040503050406030204" pitchFamily="18" charset="0"/>
                                </a:rPr>
                                <m:t>𝐱</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p>
                                <m:sSupPr>
                                  <m:ctrlPr>
                                    <a:rPr lang="en-US" altLang="ja-JP" b="1"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a:latin typeface="Cambria Math" panose="02040503050406030204" pitchFamily="18" charset="0"/>
                                </a:rPr>
                                <m:t>&lt;0</m:t>
                              </m:r>
                            </m:e>
                          </m:mr>
                        </m:m>
                      </m:e>
                    </m:d>
                  </m:oMath>
                </a14:m>
                <a:r>
                  <a:rPr kumimoji="1" lang="ja-JP" altLang="en-US" dirty="0"/>
                  <a:t>　</a:t>
                </a:r>
                <a:endParaRPr kumimoji="1" lang="en-US" altLang="ja-JP" dirty="0"/>
              </a:p>
              <a:p>
                <a:pPr lvl="1">
                  <a:lnSpc>
                    <a:spcPct val="100000"/>
                  </a:lnSpc>
                  <a:spcBef>
                    <a:spcPts val="600"/>
                  </a:spcBef>
                </a:pP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19720" y="1252100"/>
                <a:ext cx="6019180" cy="3361941"/>
              </a:xfrm>
              <a:blipFill rotWithShape="0">
                <a:blip r:embed="rId2"/>
                <a:stretch>
                  <a:fillRect l="-1418" t="-1812" r="-811"/>
                </a:stretch>
              </a:blipFill>
            </p:spPr>
            <p:txBody>
              <a:bodyPr/>
              <a:lstStyle/>
              <a:p>
                <a:r>
                  <a:rPr lang="ja-JP" altLang="en-US">
                    <a:noFill/>
                  </a:rPr>
                  <a:t> </a:t>
                </a:r>
              </a:p>
            </p:txBody>
          </p:sp>
        </mc:Fallback>
      </mc:AlternateContent>
      <p:sp>
        <p:nvSpPr>
          <p:cNvPr id="8" name="正方形/長方形 7"/>
          <p:cNvSpPr/>
          <p:nvPr/>
        </p:nvSpPr>
        <p:spPr>
          <a:xfrm>
            <a:off x="8783681" y="132834"/>
            <a:ext cx="2954655" cy="723275"/>
          </a:xfrm>
          <a:prstGeom prst="rect">
            <a:avLst/>
          </a:prstGeom>
        </p:spPr>
        <p:txBody>
          <a:bodyPr wrap="none">
            <a:spAutoFit/>
          </a:bodyPr>
          <a:lstStyle/>
          <a:p>
            <a:pPr>
              <a:lnSpc>
                <a:spcPct val="100000"/>
              </a:lnSpc>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内積で説明されること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も多いので少し解説します</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7" name="図 16"/>
          <p:cNvPicPr>
            <a:picLocks noChangeAspect="1"/>
          </p:cNvPicPr>
          <p:nvPr/>
        </p:nvPicPr>
        <p:blipFill>
          <a:blip r:embed="rId3"/>
          <a:stretch>
            <a:fillRect/>
          </a:stretch>
        </p:blipFill>
        <p:spPr>
          <a:xfrm>
            <a:off x="-7102365" y="1327829"/>
            <a:ext cx="5203716" cy="1594524"/>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314518" y="4865903"/>
                <a:ext cx="54809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i="1">
                          <a:latin typeface="Cambria Math" panose="02040503050406030204" pitchFamily="18" charset="0"/>
                        </a:rPr>
                        <m:t>𝑥</m:t>
                      </m:r>
                    </m:oMath>
                  </m:oMathPara>
                </a14:m>
                <a:endParaRPr lang="ja-JP" altLang="en-US" sz="36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314518" y="4865903"/>
                <a:ext cx="548099" cy="646331"/>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正方形/長方形 92"/>
              <p:cNvSpPr/>
              <p:nvPr/>
            </p:nvSpPr>
            <p:spPr>
              <a:xfrm>
                <a:off x="10142452" y="3418013"/>
                <a:ext cx="55483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𝑦</m:t>
                      </m:r>
                    </m:oMath>
                  </m:oMathPara>
                </a14:m>
                <a:endParaRPr lang="ja-JP" altLang="en-US" sz="3600" dirty="0"/>
              </a:p>
            </p:txBody>
          </p:sp>
        </mc:Choice>
        <mc:Fallback xmlns="">
          <p:sp>
            <p:nvSpPr>
              <p:cNvPr id="93" name="正方形/長方形 92"/>
              <p:cNvSpPr>
                <a:spLocks noRot="1" noChangeAspect="1" noMove="1" noResize="1" noEditPoints="1" noAdjustHandles="1" noChangeArrowheads="1" noChangeShapeType="1" noTextEdit="1"/>
              </p:cNvSpPr>
              <p:nvPr/>
            </p:nvSpPr>
            <p:spPr>
              <a:xfrm>
                <a:off x="10142452" y="3418013"/>
                <a:ext cx="554831" cy="646331"/>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正方形/長方形 93"/>
              <p:cNvSpPr/>
              <p:nvPr/>
            </p:nvSpPr>
            <p:spPr>
              <a:xfrm>
                <a:off x="7417207" y="1096322"/>
                <a:ext cx="51956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𝑧</m:t>
                      </m:r>
                    </m:oMath>
                  </m:oMathPara>
                </a14:m>
                <a:endParaRPr lang="ja-JP" altLang="en-US" sz="3600" dirty="0"/>
              </a:p>
            </p:txBody>
          </p:sp>
        </mc:Choice>
        <mc:Fallback xmlns="">
          <p:sp>
            <p:nvSpPr>
              <p:cNvPr id="94" name="正方形/長方形 93"/>
              <p:cNvSpPr>
                <a:spLocks noRot="1" noChangeAspect="1" noMove="1" noResize="1" noEditPoints="1" noAdjustHandles="1" noChangeArrowheads="1" noChangeShapeType="1" noTextEdit="1"/>
              </p:cNvSpPr>
              <p:nvPr/>
            </p:nvSpPr>
            <p:spPr>
              <a:xfrm>
                <a:off x="7417207" y="1096322"/>
                <a:ext cx="519566" cy="646331"/>
              </a:xfrm>
              <a:prstGeom prst="rect">
                <a:avLst/>
              </a:prstGeom>
              <a:blipFill rotWithShape="0">
                <a:blip r:embed="rId6"/>
                <a:stretch>
                  <a:fillRect/>
                </a:stretch>
              </a:blipFill>
            </p:spPr>
            <p:txBody>
              <a:bodyPr/>
              <a:lstStyle/>
              <a:p>
                <a:r>
                  <a:rPr lang="ja-JP" altLang="en-US">
                    <a:noFill/>
                  </a:rPr>
                  <a:t> </a:t>
                </a:r>
              </a:p>
            </p:txBody>
          </p:sp>
        </mc:Fallback>
      </mc:AlternateContent>
      <p:sp>
        <p:nvSpPr>
          <p:cNvPr id="95" name="正方形/長方形 94"/>
          <p:cNvSpPr/>
          <p:nvPr/>
        </p:nvSpPr>
        <p:spPr>
          <a:xfrm>
            <a:off x="8042789" y="1248057"/>
            <a:ext cx="3807453" cy="707886"/>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解説のため</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次元目を</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軸とした</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全ての特徴ベクトルの</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値は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二等辺三角形 95"/>
          <p:cNvSpPr/>
          <p:nvPr/>
        </p:nvSpPr>
        <p:spPr>
          <a:xfrm>
            <a:off x="7651106" y="2895083"/>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二等辺三角形 96"/>
          <p:cNvSpPr/>
          <p:nvPr/>
        </p:nvSpPr>
        <p:spPr>
          <a:xfrm>
            <a:off x="8296115" y="3125241"/>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二等辺三角形 97"/>
          <p:cNvSpPr/>
          <p:nvPr/>
        </p:nvSpPr>
        <p:spPr>
          <a:xfrm>
            <a:off x="8691417" y="319153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8734446" y="295687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141326" y="284101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二等辺三角形 100"/>
          <p:cNvSpPr/>
          <p:nvPr/>
        </p:nvSpPr>
        <p:spPr>
          <a:xfrm>
            <a:off x="9030175" y="290353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二等辺三角形 101"/>
          <p:cNvSpPr/>
          <p:nvPr/>
        </p:nvSpPr>
        <p:spPr>
          <a:xfrm>
            <a:off x="7906406" y="2780889"/>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8504032" y="2754038"/>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7850798" y="3030490"/>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1" name="グループ化 140"/>
          <p:cNvGrpSpPr/>
          <p:nvPr/>
        </p:nvGrpSpPr>
        <p:grpSpPr>
          <a:xfrm>
            <a:off x="7482258" y="3419521"/>
            <a:ext cx="1556638" cy="651048"/>
            <a:chOff x="7387665" y="3398500"/>
            <a:chExt cx="2205484" cy="922421"/>
          </a:xfrm>
        </p:grpSpPr>
        <p:sp>
          <p:nvSpPr>
            <p:cNvPr id="107" name="正方形/長方形 106"/>
            <p:cNvSpPr/>
            <p:nvPr/>
          </p:nvSpPr>
          <p:spPr>
            <a:xfrm>
              <a:off x="7864460" y="3624197"/>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7792644" y="392982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378266" y="35171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p:cNvSpPr/>
            <p:nvPr/>
          </p:nvSpPr>
          <p:spPr>
            <a:xfrm>
              <a:off x="8846351" y="3788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p:cNvSpPr/>
            <p:nvPr/>
          </p:nvSpPr>
          <p:spPr>
            <a:xfrm>
              <a:off x="8805711" y="414816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p:cNvSpPr/>
            <p:nvPr/>
          </p:nvSpPr>
          <p:spPr>
            <a:xfrm>
              <a:off x="7387665" y="339850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8102494" y="41380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7387665" y="38219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8321296" y="396056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a:off x="8299526" y="374321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9420391" y="397145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18" name="正方形/長方形 117"/>
              <p:cNvSpPr/>
              <p:nvPr/>
            </p:nvSpPr>
            <p:spPr>
              <a:xfrm>
                <a:off x="7306937" y="5028613"/>
                <a:ext cx="5052473" cy="1376467"/>
              </a:xfrm>
              <a:prstGeom prst="rect">
                <a:avLst/>
              </a:prstGeom>
            </p:spPr>
            <p:txBody>
              <a:bodyPr wrap="non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a:latin typeface="Cambria Math" panose="02040503050406030204" pitchFamily="18" charset="0"/>
                          </a:rPr>
                          <m:t>𝐰</m:t>
                        </m:r>
                      </m:e>
                      <m:sup>
                        <m:r>
                          <a:rPr lang="en-US" altLang="ja-JP" sz="2000" i="1">
                            <a:latin typeface="Cambria Math" panose="02040503050406030204" pitchFamily="18" charset="0"/>
                          </a:rPr>
                          <m:t>𝑇</m:t>
                        </m:r>
                      </m:sup>
                    </m:sSup>
                    <m:r>
                      <a:rPr lang="en-US" altLang="ja-JP" sz="2000" b="1">
                        <a:latin typeface="Cambria Math" panose="02040503050406030204" pitchFamily="18" charset="0"/>
                      </a:rPr>
                      <m:t>𝐱</m:t>
                    </m:r>
                    <m:r>
                      <a:rPr lang="en-US" altLang="ja-JP" sz="2000" b="1" i="0" smtClean="0">
                        <a:latin typeface="Cambria Math" panose="02040503050406030204" pitchFamily="18" charset="0"/>
                      </a:rPr>
                      <m:t>=</m:t>
                    </m:r>
                    <m:r>
                      <a:rPr lang="en-US" altLang="ja-JP" sz="2000" b="1" i="0" smtClean="0">
                        <a:latin typeface="Cambria Math" panose="02040503050406030204" pitchFamily="18" charset="0"/>
                      </a:rPr>
                      <m:t>𝟎</m:t>
                    </m:r>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は原点を通る超平面となる</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図は</a:t>
                </a:r>
                <a14:m>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2</m:t>
                            </m:r>
                          </m:sub>
                        </m:sSub>
                      </m:e>
                    </m:d>
                    <m:r>
                      <a:rPr lang="en-US" altLang="ja-JP" sz="2400" b="0" i="1" smtClean="0">
                        <a:latin typeface="Cambria Math" panose="02040503050406030204" pitchFamily="18" charset="0"/>
                      </a:rPr>
                      <m:t>=</m:t>
                    </m:r>
                    <m:r>
                      <a:rPr lang="en-US" altLang="ja-JP" sz="2000" i="1">
                        <a:latin typeface="Cambria Math" panose="02040503050406030204" pitchFamily="18" charset="0"/>
                      </a:rPr>
                      <m:t>(2,−2,1)</m:t>
                    </m:r>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のとき</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000" i="1">
                        <a:latin typeface="Cambria Math" panose="02040503050406030204" pitchFamily="18" charset="0"/>
                      </a:rPr>
                      <m:t>2</m:t>
                    </m:r>
                    <m:r>
                      <a:rPr lang="en-US" altLang="ja-JP" sz="2000" b="0" i="1" smtClean="0">
                        <a:latin typeface="Cambria Math" panose="02040503050406030204" pitchFamily="18" charset="0"/>
                      </a:rPr>
                      <m:t>𝑧</m:t>
                    </m:r>
                    <m:r>
                      <a:rPr lang="en-US" altLang="ja-JP" sz="2000" i="1">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=0</m:t>
                    </m:r>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の平面</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8" name="正方形/長方形 117"/>
              <p:cNvSpPr>
                <a:spLocks noRot="1" noChangeAspect="1" noMove="1" noResize="1" noEditPoints="1" noAdjustHandles="1" noChangeArrowheads="1" noChangeShapeType="1" noTextEdit="1"/>
              </p:cNvSpPr>
              <p:nvPr/>
            </p:nvSpPr>
            <p:spPr>
              <a:xfrm>
                <a:off x="7306937" y="5028613"/>
                <a:ext cx="5052473" cy="1376467"/>
              </a:xfrm>
              <a:prstGeom prst="rect">
                <a:avLst/>
              </a:prstGeom>
              <a:blipFill rotWithShape="0">
                <a:blip r:embed="rId7"/>
                <a:stretch>
                  <a:fillRect l="-1329" t="-2212" r="-483"/>
                </a:stretch>
              </a:blipFill>
            </p:spPr>
            <p:txBody>
              <a:bodyPr/>
              <a:lstStyle/>
              <a:p>
                <a:r>
                  <a:rPr lang="ja-JP" altLang="en-US">
                    <a:noFill/>
                  </a:rPr>
                  <a:t> </a:t>
                </a:r>
              </a:p>
            </p:txBody>
          </p:sp>
        </mc:Fallback>
      </mc:AlternateContent>
      <p:cxnSp>
        <p:nvCxnSpPr>
          <p:cNvPr id="143" name="直線コネクタ 142"/>
          <p:cNvCxnSpPr/>
          <p:nvPr/>
        </p:nvCxnSpPr>
        <p:spPr>
          <a:xfrm>
            <a:off x="7320233" y="3150432"/>
            <a:ext cx="2409555" cy="587696"/>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flipV="1">
            <a:off x="9705975" y="3719513"/>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4" name="正方形/長方形 153"/>
              <p:cNvSpPr/>
              <p:nvPr/>
            </p:nvSpPr>
            <p:spPr>
              <a:xfrm>
                <a:off x="749271" y="5028840"/>
                <a:ext cx="5432454" cy="1277273"/>
              </a:xfrm>
              <a:prstGeom prst="rect">
                <a:avLst/>
              </a:prstGeom>
            </p:spPr>
            <p:txBody>
              <a:bodyPr wrap="square">
                <a:spAutoFit/>
              </a:bodyPr>
              <a:lstStyle/>
              <a:p>
                <a:pPr>
                  <a:spcBef>
                    <a:spcPts val="600"/>
                  </a:spcBef>
                </a:pPr>
                <a14:m>
                  <m:oMath xmlns:m="http://schemas.openxmlformats.org/officeDocument/2006/math">
                    <m:r>
                      <a:rPr lang="en-US" altLang="ja-JP" b="1">
                        <a:latin typeface="Cambria Math" panose="02040503050406030204" pitchFamily="18" charset="0"/>
                      </a:rPr>
                      <m:t>𝐰</m:t>
                    </m:r>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との内積が正とは、右図の特徴空間において</a:t>
                </a:r>
                <a14:m>
                  <m:oMath xmlns:m="http://schemas.openxmlformats.org/officeDocument/2006/math">
                    <m:r>
                      <a:rPr lang="en-US" altLang="ja-JP" b="1">
                        <a:latin typeface="Cambria Math" panose="02040503050406030204" pitchFamily="18" charset="0"/>
                      </a:rPr>
                      <m:t>𝐰</m:t>
                    </m:r>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の方向に位置する（</a:t>
                </a:r>
                <a:r>
                  <a:rPr lang="en-US" altLang="ja-JP" b="1" dirty="0"/>
                  <a:t> </a:t>
                </a:r>
                <a14:m>
                  <m:oMath xmlns:m="http://schemas.openxmlformats.org/officeDocument/2006/math">
                    <m:r>
                      <a:rPr lang="en-US" altLang="ja-JP" b="1">
                        <a:latin typeface="Cambria Math" panose="02040503050406030204" pitchFamily="18" charset="0"/>
                      </a:rPr>
                      <m:t>𝐰</m:t>
                    </m:r>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との成す角が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度以下ということ）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つまり</a:t>
                </a:r>
                <a14:m>
                  <m:oMath xmlns:m="http://schemas.openxmlformats.org/officeDocument/2006/math">
                    <m:r>
                      <a:rPr lang="en-US" altLang="ja-JP" b="1">
                        <a:latin typeface="Cambria Math" panose="02040503050406030204" pitchFamily="18" charset="0"/>
                      </a:rPr>
                      <m:t>𝐰</m:t>
                    </m:r>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らしさを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表現する方向ベクトル</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54" name="正方形/長方形 153"/>
              <p:cNvSpPr>
                <a:spLocks noRot="1" noChangeAspect="1" noMove="1" noResize="1" noEditPoints="1" noAdjustHandles="1" noChangeArrowheads="1" noChangeShapeType="1" noTextEdit="1"/>
              </p:cNvSpPr>
              <p:nvPr/>
            </p:nvSpPr>
            <p:spPr>
              <a:xfrm>
                <a:off x="749271" y="5028840"/>
                <a:ext cx="5432454" cy="1277273"/>
              </a:xfrm>
              <a:prstGeom prst="rect">
                <a:avLst/>
              </a:prstGeom>
              <a:blipFill rotWithShape="0">
                <a:blip r:embed="rId8"/>
                <a:stretch>
                  <a:fillRect l="-1010" t="-1914" b="-7656"/>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18</a:t>
            </a:fld>
            <a:endParaRPr kumimoji="1" lang="ja-JP" altLang="en-US"/>
          </a:p>
        </p:txBody>
      </p:sp>
    </p:spTree>
    <p:extLst>
      <p:ext uri="{BB962C8B-B14F-4D97-AF65-F5344CB8AC3E}">
        <p14:creationId xmlns:p14="http://schemas.microsoft.com/office/powerpoint/2010/main" val="1715325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365126"/>
            <a:ext cx="11708780" cy="733270"/>
          </a:xfrm>
        </p:spPr>
        <p:txBody>
          <a:bodyPr/>
          <a:lstStyle/>
          <a:p>
            <a:r>
              <a:rPr kumimoji="1" lang="ja-JP" altLang="en-US" dirty="0"/>
              <a:t>パーセプトロン</a:t>
            </a:r>
          </a:p>
        </p:txBody>
      </p:sp>
      <p:sp>
        <p:nvSpPr>
          <p:cNvPr id="3" name="コンテンツ プレースホルダー 2"/>
          <p:cNvSpPr>
            <a:spLocks noGrp="1"/>
          </p:cNvSpPr>
          <p:nvPr>
            <p:ph idx="1"/>
          </p:nvPr>
        </p:nvSpPr>
        <p:spPr>
          <a:xfrm>
            <a:off x="735981" y="1699321"/>
            <a:ext cx="5169519" cy="2123377"/>
          </a:xfrm>
        </p:spPr>
        <p:txBody>
          <a:bodyPr>
            <a:normAutofit/>
          </a:bodyPr>
          <a:lstStyle/>
          <a:p>
            <a:r>
              <a:rPr kumimoji="1" lang="ja-JP" altLang="en-US" dirty="0"/>
              <a:t>超平面で分割できないデータ群はどうするの？</a:t>
            </a:r>
            <a:endParaRPr kumimoji="1" lang="en-US" altLang="ja-JP" dirty="0"/>
          </a:p>
          <a:p>
            <a:pPr marL="0" indent="0">
              <a:buNone/>
            </a:pPr>
            <a:r>
              <a:rPr lang="en-US" altLang="ja-JP" dirty="0"/>
              <a:t> </a:t>
            </a:r>
            <a:r>
              <a:rPr lang="en-US" altLang="ja-JP" sz="2400" dirty="0">
                <a:sym typeface="Wingdings" panose="05000000000000000000" pitchFamily="2" charset="2"/>
              </a:rPr>
              <a:t> </a:t>
            </a:r>
            <a:r>
              <a:rPr lang="ja-JP" altLang="en-US" sz="2400" dirty="0">
                <a:sym typeface="Wingdings" panose="05000000000000000000" pitchFamily="2" charset="2"/>
              </a:rPr>
              <a:t>パーセプトロンで扱えるの</a:t>
            </a:r>
            <a:r>
              <a:rPr lang="ja-JP" altLang="en-US" sz="2400" dirty="0" smtClean="0">
                <a:sym typeface="Wingdings" panose="05000000000000000000" pitchFamily="2" charset="2"/>
              </a:rPr>
              <a:t>は　　　</a:t>
            </a:r>
            <a:r>
              <a:rPr lang="en-US" altLang="ja-JP" sz="2400" dirty="0">
                <a:sym typeface="Wingdings" panose="05000000000000000000" pitchFamily="2" charset="2"/>
              </a:rPr>
              <a:t>  </a:t>
            </a:r>
            <a:r>
              <a:rPr lang="en-US" altLang="ja-JP" sz="2400" dirty="0" smtClean="0">
                <a:sym typeface="Wingdings" panose="05000000000000000000" pitchFamily="2" charset="2"/>
              </a:rPr>
              <a:t> </a:t>
            </a:r>
            <a:r>
              <a:rPr lang="ja-JP" altLang="en-US" sz="2400" dirty="0" smtClean="0">
                <a:sym typeface="Wingdings" panose="05000000000000000000" pitchFamily="2" charset="2"/>
              </a:rPr>
              <a:t>　　線形</a:t>
            </a:r>
            <a:r>
              <a:rPr lang="ja-JP" altLang="en-US" sz="2400" dirty="0">
                <a:sym typeface="Wingdings" panose="05000000000000000000" pitchFamily="2" charset="2"/>
              </a:rPr>
              <a:t>分離可能な問題のみ</a:t>
            </a:r>
            <a:endParaRPr kumimoji="1" lang="en-US" altLang="ja-JP" dirty="0"/>
          </a:p>
        </p:txBody>
      </p:sp>
      <p:sp>
        <p:nvSpPr>
          <p:cNvPr id="4" name="コンテンツ プレースホルダー 2"/>
          <p:cNvSpPr txBox="1">
            <a:spLocks/>
          </p:cNvSpPr>
          <p:nvPr/>
        </p:nvSpPr>
        <p:spPr>
          <a:xfrm>
            <a:off x="735981" y="4340922"/>
            <a:ext cx="5715619" cy="2517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どうやって重みを学習するの？</a:t>
            </a:r>
            <a:endParaRPr lang="en-US" altLang="ja-JP" dirty="0"/>
          </a:p>
        </p:txBody>
      </p:sp>
      <p:grpSp>
        <p:nvGrpSpPr>
          <p:cNvPr id="5" name="グループ化 4"/>
          <p:cNvGrpSpPr/>
          <p:nvPr/>
        </p:nvGrpSpPr>
        <p:grpSpPr>
          <a:xfrm>
            <a:off x="7766156" y="279400"/>
            <a:ext cx="3326390" cy="2642419"/>
            <a:chOff x="4822723" y="3927821"/>
            <a:chExt cx="2770130" cy="2200537"/>
          </a:xfrm>
        </p:grpSpPr>
        <p:cxnSp>
          <p:nvCxnSpPr>
            <p:cNvPr id="6" name="直線矢印コネクタ 5"/>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テキスト ボックス 7"/>
              <p:cNvSpPr txBox="1"/>
              <p:nvPr/>
            </p:nvSpPr>
            <p:spPr>
              <a:xfrm>
                <a:off x="7210972" y="11527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7210972" y="115273"/>
                <a:ext cx="513026" cy="523220"/>
              </a:xfrm>
              <a:prstGeom prst="rect">
                <a:avLst/>
              </a:prstGeom>
              <a:blipFill rotWithShape="0">
                <a:blip r:embed="rId2"/>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10815278" y="284055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0815278" y="2840550"/>
                <a:ext cx="50815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0" name="二等辺三角形 9"/>
          <p:cNvSpPr/>
          <p:nvPr/>
        </p:nvSpPr>
        <p:spPr>
          <a:xfrm>
            <a:off x="7862945" y="114039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256494" y="207921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051894" y="163784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330598" y="257593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986580" y="11650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0187965" y="12078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0101605" y="197131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9986579" y="222748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9710808" y="26774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9376979" y="21404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9640050" y="180657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8225076" y="120063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p:cNvSpPr/>
          <p:nvPr/>
        </p:nvSpPr>
        <p:spPr>
          <a:xfrm>
            <a:off x="8908185" y="101930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p:cNvSpPr/>
          <p:nvPr/>
        </p:nvSpPr>
        <p:spPr>
          <a:xfrm>
            <a:off x="8025505" y="171117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p:nvSpPr>
        <p:spPr>
          <a:xfrm>
            <a:off x="8556214" y="183464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p:cNvSpPr/>
          <p:nvPr/>
        </p:nvSpPr>
        <p:spPr>
          <a:xfrm>
            <a:off x="8544965" y="50804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p:cNvSpPr/>
          <p:nvPr/>
        </p:nvSpPr>
        <p:spPr>
          <a:xfrm>
            <a:off x="8413762" y="114257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p:cNvSpPr/>
          <p:nvPr/>
        </p:nvSpPr>
        <p:spPr>
          <a:xfrm>
            <a:off x="8571091" y="138035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p:nvSpPr>
        <p:spPr>
          <a:xfrm>
            <a:off x="7980722" y="83098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456480" y="144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10213365" y="7125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p:cNvCxnSpPr/>
          <p:nvPr/>
        </p:nvCxnSpPr>
        <p:spPr>
          <a:xfrm flipV="1">
            <a:off x="8559800" y="419100"/>
            <a:ext cx="1320800" cy="2678512"/>
          </a:xfrm>
          <a:prstGeom prst="line">
            <a:avLst/>
          </a:prstGeom>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7890213" y="230962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33" name="正方形/長方形 32"/>
          <p:cNvSpPr/>
          <p:nvPr/>
        </p:nvSpPr>
        <p:spPr>
          <a:xfrm>
            <a:off x="10430213" y="1776226"/>
            <a:ext cx="881973" cy="369332"/>
          </a:xfrm>
          <a:prstGeom prst="rect">
            <a:avLst/>
          </a:prstGeom>
        </p:spPr>
        <p:txBody>
          <a:bodyPr wrap="none">
            <a:spAutoFit/>
          </a:bodyPr>
          <a:lstStyle/>
          <a:p>
            <a:r>
              <a:rPr lang="ja-JP" altLang="en-US" dirty="0"/>
              <a:t>クラス</a:t>
            </a:r>
            <a:r>
              <a:rPr lang="en-US" altLang="ja-JP" dirty="0"/>
              <a:t>2</a:t>
            </a:r>
            <a:endParaRPr lang="ja-JP" altLang="en-US" dirty="0"/>
          </a:p>
        </p:txBody>
      </p:sp>
      <p:grpSp>
        <p:nvGrpSpPr>
          <p:cNvPr id="39" name="グループ化 38"/>
          <p:cNvGrpSpPr/>
          <p:nvPr/>
        </p:nvGrpSpPr>
        <p:grpSpPr>
          <a:xfrm>
            <a:off x="7766156" y="3494230"/>
            <a:ext cx="3326390" cy="2642419"/>
            <a:chOff x="4822723" y="3927821"/>
            <a:chExt cx="2770130" cy="2200537"/>
          </a:xfrm>
        </p:grpSpPr>
        <p:cxnSp>
          <p:nvCxnSpPr>
            <p:cNvPr id="40" name="直線矢印コネクタ 39"/>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2" name="テキスト ボックス 41"/>
              <p:cNvSpPr txBox="1"/>
              <p:nvPr/>
            </p:nvSpPr>
            <p:spPr>
              <a:xfrm>
                <a:off x="7210972" y="333010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7210972" y="3330103"/>
                <a:ext cx="513026" cy="523220"/>
              </a:xfrm>
              <a:prstGeom prst="rect">
                <a:avLst/>
              </a:prstGeom>
              <a:blipFill rotWithShape="0">
                <a:blip r:embed="rId4"/>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p:cNvSpPr txBox="1"/>
              <p:nvPr/>
            </p:nvSpPr>
            <p:spPr>
              <a:xfrm>
                <a:off x="10815278" y="605538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10815278" y="6055380"/>
                <a:ext cx="50815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4" name="二等辺三角形 43"/>
          <p:cNvSpPr/>
          <p:nvPr/>
        </p:nvSpPr>
        <p:spPr>
          <a:xfrm>
            <a:off x="8586845" y="418377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p:cNvSpPr/>
          <p:nvPr/>
        </p:nvSpPr>
        <p:spPr>
          <a:xfrm>
            <a:off x="8980394" y="512259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10705944" y="41795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330598" y="57907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8576880" y="36686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10289565" y="41242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0742955" y="53956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10399329" y="54677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710808" y="58922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9383329" y="57933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10103600" y="57643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二等辺三角形 54"/>
          <p:cNvSpPr/>
          <p:nvPr/>
        </p:nvSpPr>
        <p:spPr>
          <a:xfrm>
            <a:off x="9310926" y="440276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9759085" y="48310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749405" y="4754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9280114" y="487802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9535565" y="449757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9188462" y="467490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9536291" y="47983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二等辺三角形 61"/>
          <p:cNvSpPr/>
          <p:nvPr/>
        </p:nvSpPr>
        <p:spPr>
          <a:xfrm>
            <a:off x="8964972" y="406486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354880" y="3630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9838715" y="386389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8614113" y="535300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67" name="正方形/長方形 66"/>
          <p:cNvSpPr/>
          <p:nvPr/>
        </p:nvSpPr>
        <p:spPr>
          <a:xfrm>
            <a:off x="10620713" y="3848056"/>
            <a:ext cx="881973" cy="369332"/>
          </a:xfrm>
          <a:prstGeom prst="rect">
            <a:avLst/>
          </a:prstGeom>
        </p:spPr>
        <p:txBody>
          <a:bodyPr wrap="none">
            <a:spAutoFit/>
          </a:bodyPr>
          <a:lstStyle/>
          <a:p>
            <a:r>
              <a:rPr lang="ja-JP" altLang="en-US" dirty="0"/>
              <a:t>クラス</a:t>
            </a:r>
            <a:r>
              <a:rPr lang="en-US" altLang="ja-JP" dirty="0"/>
              <a:t>2</a:t>
            </a:r>
            <a:endParaRPr lang="ja-JP" altLang="en-US" dirty="0"/>
          </a:p>
        </p:txBody>
      </p:sp>
      <p:sp>
        <p:nvSpPr>
          <p:cNvPr id="68" name="正方形/長方形 67"/>
          <p:cNvSpPr/>
          <p:nvPr/>
        </p:nvSpPr>
        <p:spPr>
          <a:xfrm>
            <a:off x="8714770" y="3041134"/>
            <a:ext cx="1569660"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線形分離可能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正方形/長方形 68"/>
          <p:cNvSpPr/>
          <p:nvPr/>
        </p:nvSpPr>
        <p:spPr>
          <a:xfrm>
            <a:off x="8714770" y="6209268"/>
            <a:ext cx="180049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線形分離不可能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8820900" y="35926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9330715" y="36543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10140794" y="40271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9789730" y="34781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10432198" y="50414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10844555" y="46463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10500929" y="47184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10205200" y="50150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スライド番号プレースホルダー 34"/>
          <p:cNvSpPr>
            <a:spLocks noGrp="1"/>
          </p:cNvSpPr>
          <p:nvPr>
            <p:ph type="sldNum" sz="quarter" idx="12"/>
          </p:nvPr>
        </p:nvSpPr>
        <p:spPr/>
        <p:txBody>
          <a:bodyPr/>
          <a:lstStyle/>
          <a:p>
            <a:fld id="{F35DE295-420C-4265-BE54-AE59FA4027A6}" type="slidenum">
              <a:rPr kumimoji="1" lang="ja-JP" altLang="en-US" smtClean="0"/>
              <a:t>19</a:t>
            </a:fld>
            <a:endParaRPr kumimoji="1" lang="ja-JP" altLang="en-US"/>
          </a:p>
        </p:txBody>
      </p:sp>
    </p:spTree>
    <p:extLst>
      <p:ext uri="{BB962C8B-B14F-4D97-AF65-F5344CB8AC3E}">
        <p14:creationId xmlns:p14="http://schemas.microsoft.com/office/powerpoint/2010/main" val="2791021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Contents</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（復習）パターン認識とは</a:t>
            </a:r>
            <a:endParaRPr kumimoji="1" lang="en-US" altLang="ja-JP" dirty="0" smtClean="0"/>
          </a:p>
          <a:p>
            <a:r>
              <a:rPr lang="ja-JP" altLang="en-US" dirty="0" smtClean="0"/>
              <a:t>パーセプトロン</a:t>
            </a:r>
            <a:endParaRPr lang="en-US" altLang="ja-JP" dirty="0" smtClean="0"/>
          </a:p>
          <a:p>
            <a:r>
              <a:rPr kumimoji="1" lang="ja-JP" altLang="en-US" dirty="0" smtClean="0"/>
              <a:t>ニューラルネットワーク</a:t>
            </a:r>
            <a:endParaRPr kumimoji="1" lang="en-US" altLang="ja-JP" dirty="0" smtClean="0"/>
          </a:p>
          <a:p>
            <a:r>
              <a:rPr lang="ja-JP" altLang="en-US" dirty="0" smtClean="0">
                <a:solidFill>
                  <a:schemeClr val="bg1">
                    <a:lumMod val="85000"/>
                  </a:schemeClr>
                </a:solidFill>
              </a:rPr>
              <a:t>誤差逆伝搬法（時間があれば）</a:t>
            </a:r>
            <a:endParaRPr kumimoji="1" lang="ja-JP" altLang="en-US" dirty="0">
              <a:solidFill>
                <a:schemeClr val="bg1">
                  <a:lumMod val="85000"/>
                </a:schemeClr>
              </a:solidFill>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a:t>
            </a:fld>
            <a:endParaRPr kumimoji="1" lang="ja-JP" altLang="en-US"/>
          </a:p>
        </p:txBody>
      </p:sp>
    </p:spTree>
    <p:extLst>
      <p:ext uri="{BB962C8B-B14F-4D97-AF65-F5344CB8AC3E}">
        <p14:creationId xmlns:p14="http://schemas.microsoft.com/office/powerpoint/2010/main" val="1359244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7828" y="97998"/>
            <a:ext cx="10858406" cy="733270"/>
          </a:xfrm>
        </p:spPr>
        <p:txBody>
          <a:bodyPr>
            <a:normAutofit/>
          </a:bodyPr>
          <a:lstStyle/>
          <a:p>
            <a:r>
              <a:rPr kumimoji="1" lang="ja-JP" altLang="en-US" sz="3200" dirty="0"/>
              <a:t>パーセプトロン：重みの学習</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1154190"/>
                <a:ext cx="7088026" cy="5703810"/>
              </a:xfrm>
            </p:spPr>
            <p:txBody>
              <a:bodyPr>
                <a:normAutofit/>
              </a:bodyPr>
              <a:lstStyle/>
              <a:p>
                <a:pPr>
                  <a:lnSpc>
                    <a:spcPct val="100000"/>
                  </a:lnSpc>
                  <a:spcBef>
                    <a:spcPts val="600"/>
                  </a:spcBef>
                </a:pPr>
                <a:r>
                  <a:rPr kumimoji="1" lang="ja-JP" altLang="en-US" sz="2400" dirty="0"/>
                  <a:t>入力 </a:t>
                </a:r>
                <a:r>
                  <a:rPr kumimoji="1" lang="en-US" altLang="ja-JP" sz="2400" dirty="0"/>
                  <a:t>:</a:t>
                </a:r>
                <a:r>
                  <a:rPr lang="ja-JP" altLang="en-US" sz="2400" dirty="0"/>
                  <a:t>教師データ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endParaRPr lang="en-US" altLang="ja-JP" sz="2400" i="1" dirty="0">
                  <a:latin typeface="Cambria Math" panose="02040503050406030204" pitchFamily="18" charset="0"/>
                </a:endParaRPr>
              </a:p>
              <a:p>
                <a:pPr lvl="1">
                  <a:lnSpc>
                    <a:spcPct val="100000"/>
                  </a:lnSpc>
                  <a:spcBef>
                    <a:spcPts val="600"/>
                  </a:spcBef>
                </a:pP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𝑅</m:t>
                        </m:r>
                      </m:e>
                      <m:sup>
                        <m:r>
                          <a:rPr lang="en-US" altLang="ja-JP" b="0" i="1" smtClean="0">
                            <a:latin typeface="Cambria Math" panose="02040503050406030204" pitchFamily="18" charset="0"/>
                          </a:rPr>
                          <m:t>𝑑</m:t>
                        </m:r>
                      </m:sup>
                    </m:sSup>
                    <m:r>
                      <a:rPr lang="en-US" altLang="ja-JP" b="1" i="1" smtClean="0">
                        <a:latin typeface="Cambria Math" panose="02040503050406030204" pitchFamily="18" charset="0"/>
                      </a:rPr>
                      <m:t> </m:t>
                    </m:r>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a:latin typeface="Cambria Math" panose="02040503050406030204" pitchFamily="18" charset="0"/>
                      </a:rPr>
                      <m:t>∈</m:t>
                    </m:r>
                    <m:d>
                      <m:dPr>
                        <m:begChr m:val="{"/>
                        <m:endChr m:val="}"/>
                        <m:ctrlPr>
                          <a:rPr lang="en-US" altLang="ja-JP" b="1" i="1">
                            <a:latin typeface="Cambria Math" panose="02040503050406030204" pitchFamily="18" charset="0"/>
                          </a:rPr>
                        </m:ctrlPr>
                      </m:dPr>
                      <m:e>
                        <m:r>
                          <a:rPr lang="en-US" altLang="ja-JP" i="1">
                            <a:latin typeface="Cambria Math" panose="02040503050406030204" pitchFamily="18" charset="0"/>
                          </a:rPr>
                          <m:t>0,1</m:t>
                        </m:r>
                      </m:e>
                    </m:d>
                    <m:r>
                      <a:rPr lang="en-US" altLang="ja-JP" b="1" i="1">
                        <a:latin typeface="Cambria Math" panose="02040503050406030204" pitchFamily="18" charset="0"/>
                      </a:rPr>
                      <m:t>, </m:t>
                    </m:r>
                    <m:r>
                      <a:rPr lang="en-US" altLang="ja-JP" i="1">
                        <a:latin typeface="Cambria Math" panose="02040503050406030204" pitchFamily="18" charset="0"/>
                      </a:rPr>
                      <m:t>𝑖</m:t>
                    </m:r>
                    <m:r>
                      <a:rPr lang="en-US" altLang="ja-JP" i="1">
                        <a:latin typeface="Cambria Math" panose="02040503050406030204" pitchFamily="18" charset="0"/>
                      </a:rPr>
                      <m:t>=1,…</m:t>
                    </m:r>
                    <m:r>
                      <a:rPr lang="en-US" altLang="ja-JP" i="1">
                        <a:latin typeface="Cambria Math" panose="02040503050406030204" pitchFamily="18" charset="0"/>
                      </a:rPr>
                      <m:t>𝑁</m:t>
                    </m:r>
                  </m:oMath>
                </a14:m>
                <a:r>
                  <a:rPr lang="ja-JP" altLang="en-US" dirty="0"/>
                  <a:t> </a:t>
                </a:r>
                <a:endParaRPr lang="en-US" altLang="ja-JP" sz="2400" dirty="0"/>
              </a:p>
              <a:p>
                <a:pPr>
                  <a:lnSpc>
                    <a:spcPct val="100000"/>
                  </a:lnSpc>
                  <a:spcBef>
                    <a:spcPts val="600"/>
                  </a:spcBef>
                </a:pPr>
                <a:r>
                  <a:rPr lang="ja-JP" altLang="en-US" sz="2400" dirty="0"/>
                  <a:t>出力 </a:t>
                </a:r>
                <a:r>
                  <a:rPr lang="en-US" altLang="ja-JP" sz="2400" dirty="0"/>
                  <a:t>: </a:t>
                </a:r>
                <a:r>
                  <a:rPr lang="ja-JP" altLang="en-US" sz="2400" dirty="0"/>
                  <a:t>教師データを正しく分割する重み</a:t>
                </a:r>
                <a14:m>
                  <m:oMath xmlns:m="http://schemas.openxmlformats.org/officeDocument/2006/math">
                    <m:r>
                      <a:rPr lang="en-US" altLang="ja-JP" sz="2400" b="1">
                        <a:latin typeface="Cambria Math" panose="02040503050406030204" pitchFamily="18" charset="0"/>
                      </a:rPr>
                      <m:t>𝐰</m:t>
                    </m:r>
                  </m:oMath>
                </a14:m>
                <a:endParaRPr lang="en-US" altLang="ja-JP" sz="2400" dirty="0"/>
              </a:p>
              <a:p>
                <a:pPr lvl="8">
                  <a:lnSpc>
                    <a:spcPct val="100000"/>
                  </a:lnSpc>
                  <a:spcBef>
                    <a:spcPts val="600"/>
                  </a:spcBef>
                </a:pPr>
                <a:endParaRPr kumimoji="1" lang="en-US" altLang="ja-JP" dirty="0"/>
              </a:p>
              <a:p>
                <a:pPr>
                  <a:lnSpc>
                    <a:spcPct val="100000"/>
                  </a:lnSpc>
                  <a:spcBef>
                    <a:spcPts val="600"/>
                  </a:spcBef>
                </a:pPr>
                <a:r>
                  <a:rPr lang="ja-JP" altLang="en-US" sz="2400" dirty="0"/>
                  <a:t>学習アルゴリズム</a:t>
                </a:r>
                <a:endParaRPr lang="en-US" altLang="ja-JP" sz="2400" dirty="0"/>
              </a:p>
              <a:p>
                <a:pPr marL="914400" lvl="1" indent="-457200">
                  <a:lnSpc>
                    <a:spcPct val="100000"/>
                  </a:lnSpc>
                  <a:spcBef>
                    <a:spcPts val="600"/>
                  </a:spcBef>
                  <a:spcAft>
                    <a:spcPts val="600"/>
                  </a:spcAft>
                  <a:buFont typeface="+mj-lt"/>
                  <a:buAutoNum type="arabicPeriod"/>
                </a:pPr>
                <a:r>
                  <a:rPr lang="ja-JP" altLang="en-US" sz="2000" dirty="0"/>
                  <a:t>重みベクトル適当（乱数など）に初期化 </a:t>
                </a:r>
                <a14:m>
                  <m:oMath xmlns:m="http://schemas.openxmlformats.org/officeDocument/2006/math">
                    <m:r>
                      <a:rPr lang="en-US" altLang="ja-JP" sz="2000" b="1">
                        <a:latin typeface="Cambria Math" panose="02040503050406030204" pitchFamily="18" charset="0"/>
                      </a:rPr>
                      <m:t>𝐰</m:t>
                    </m:r>
                  </m:oMath>
                </a14:m>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教師データ群からデータをひとつ選ぶ </a:t>
                </a:r>
                <a14:m>
                  <m:oMath xmlns:m="http://schemas.openxmlformats.org/officeDocument/2006/math">
                    <m:d>
                      <m:dPr>
                        <m:ctrlPr>
                          <a:rPr lang="en-US" altLang="ja-JP" sz="2000" i="1">
                            <a:latin typeface="Cambria Math" panose="02040503050406030204" pitchFamily="18" charset="0"/>
                          </a:rPr>
                        </m:ctrlPr>
                      </m:dPr>
                      <m:e>
                        <m:r>
                          <a:rPr lang="en-US" altLang="ja-JP" sz="2000" b="1" i="0" smtClean="0">
                            <a:latin typeface="Cambria Math" panose="02040503050406030204" pitchFamily="18" charset="0"/>
                          </a:rPr>
                          <m:t>𝐱</m:t>
                        </m:r>
                        <m:r>
                          <a:rPr lang="en-US" altLang="ja-JP" sz="2000" i="1">
                            <a:latin typeface="Cambria Math" panose="02040503050406030204" pitchFamily="18" charset="0"/>
                          </a:rPr>
                          <m:t>,</m:t>
                        </m:r>
                        <m:r>
                          <a:rPr lang="en-US" altLang="ja-JP" sz="2000" b="0" i="1" smtClean="0">
                            <a:latin typeface="Cambria Math" panose="02040503050406030204" pitchFamily="18" charset="0"/>
                          </a:rPr>
                          <m:t>𝑏</m:t>
                        </m:r>
                      </m:e>
                    </m:d>
                  </m:oMath>
                </a14:m>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a:t>  </a:t>
                </a:r>
                <a:r>
                  <a:rPr lang="ja-JP" altLang="en-US" i="1" dirty="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a:t>とした）</a:t>
                </a:r>
                <a:endParaRPr lang="en-US" altLang="ja-JP" i="1"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a:t>（クラス</a:t>
                </a:r>
                <a:r>
                  <a:rPr lang="en-US" altLang="ja-JP" i="1" dirty="0"/>
                  <a:t>2</a:t>
                </a:r>
                <a:r>
                  <a:rPr lang="ja-JP" altLang="en-US" i="1" dirty="0"/>
                  <a:t>に対して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とした）</a:t>
                </a:r>
                <a:endParaRPr lang="en-US" altLang="ja-JP" sz="1800" i="1" dirty="0"/>
              </a:p>
              <a:p>
                <a:pPr marL="914400" lvl="1" indent="-457200">
                  <a:lnSpc>
                    <a:spcPct val="100000"/>
                  </a:lnSpc>
                  <a:spcBef>
                    <a:spcPts val="600"/>
                  </a:spcBef>
                  <a:spcAft>
                    <a:spcPts val="600"/>
                  </a:spcAft>
                  <a:buFont typeface="+mj-lt"/>
                  <a:buAutoNum type="arabicPeriod"/>
                </a:pPr>
                <a:r>
                  <a:rPr lang="ja-JP" altLang="en-US" sz="2000" dirty="0"/>
                  <a:t>全教師データに対して</a:t>
                </a:r>
                <a:r>
                  <a:rPr lang="en-US" altLang="ja-JP" sz="2000" dirty="0"/>
                  <a:t>2,3</a:t>
                </a:r>
                <a:r>
                  <a:rPr lang="ja-JP" altLang="en-US" sz="2000" dirty="0"/>
                  <a:t>を繰り返す．</a:t>
                </a:r>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全教師データを正しく識別で来たら終了</a:t>
                </a:r>
                <a:endParaRPr lang="en-US" altLang="ja-JP" sz="2000" dirty="0"/>
              </a:p>
              <a:p>
                <a:pPr marL="457200" lvl="1" indent="0">
                  <a:lnSpc>
                    <a:spcPct val="100000"/>
                  </a:lnSpc>
                  <a:spcBef>
                    <a:spcPts val="600"/>
                  </a:spcBef>
                  <a:buNone/>
                </a:pPr>
                <a:endParaRPr lang="en-US" altLang="ja-JP" dirty="0"/>
              </a:p>
              <a:p>
                <a:pPr marL="457200" lvl="1" indent="0">
                  <a:lnSpc>
                    <a:spcPct val="100000"/>
                  </a:lnSpc>
                  <a:spcBef>
                    <a:spcPts val="600"/>
                  </a:spcBef>
                  <a:buNone/>
                </a:pPr>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1154190"/>
                <a:ext cx="7088026" cy="5703810"/>
              </a:xfrm>
              <a:blipFill rotWithShape="0">
                <a:blip r:embed="rId2"/>
                <a:stretch>
                  <a:fillRect l="-1118" t="-855" r="-172"/>
                </a:stretch>
              </a:blipFill>
            </p:spPr>
            <p:txBody>
              <a:bodyPr/>
              <a:lstStyle/>
              <a:p>
                <a:r>
                  <a:rPr lang="ja-JP" altLang="en-US">
                    <a:noFill/>
                  </a:rPr>
                  <a:t> </a:t>
                </a:r>
              </a:p>
            </p:txBody>
          </p:sp>
        </mc:Fallback>
      </mc:AlternateContent>
      <p:sp>
        <p:nvSpPr>
          <p:cNvPr id="26" name="スライド番号プレースホルダー 25"/>
          <p:cNvSpPr>
            <a:spLocks noGrp="1"/>
          </p:cNvSpPr>
          <p:nvPr>
            <p:ph type="sldNum" sz="quarter" idx="12"/>
          </p:nvPr>
        </p:nvSpPr>
        <p:spPr/>
        <p:txBody>
          <a:bodyPr/>
          <a:lstStyle/>
          <a:p>
            <a:fld id="{F35DE295-420C-4265-BE54-AE59FA4027A6}" type="slidenum">
              <a:rPr kumimoji="1" lang="ja-JP" altLang="en-US" smtClean="0"/>
              <a:t>20</a:t>
            </a:fld>
            <a:endParaRPr kumimoji="1" lang="ja-JP" altLang="en-US"/>
          </a:p>
        </p:txBody>
      </p:sp>
    </p:spTree>
    <p:extLst>
      <p:ext uri="{BB962C8B-B14F-4D97-AF65-F5344CB8AC3E}">
        <p14:creationId xmlns:p14="http://schemas.microsoft.com/office/powerpoint/2010/main" val="1182762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7828" y="97998"/>
            <a:ext cx="10858406" cy="733270"/>
          </a:xfrm>
        </p:spPr>
        <p:txBody>
          <a:bodyPr>
            <a:normAutofit/>
          </a:bodyPr>
          <a:lstStyle/>
          <a:p>
            <a:r>
              <a:rPr kumimoji="1" lang="ja-JP" altLang="en-US" sz="3200" dirty="0"/>
              <a:t>パーセプトロン：重みの学習</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1154190"/>
                <a:ext cx="7088026" cy="5703810"/>
              </a:xfrm>
            </p:spPr>
            <p:txBody>
              <a:bodyPr>
                <a:normAutofit/>
              </a:bodyPr>
              <a:lstStyle/>
              <a:p>
                <a:pPr>
                  <a:lnSpc>
                    <a:spcPct val="100000"/>
                  </a:lnSpc>
                  <a:spcBef>
                    <a:spcPts val="600"/>
                  </a:spcBef>
                </a:pPr>
                <a:r>
                  <a:rPr kumimoji="1" lang="ja-JP" altLang="en-US" sz="2400" dirty="0"/>
                  <a:t>入力 </a:t>
                </a:r>
                <a:r>
                  <a:rPr kumimoji="1" lang="en-US" altLang="ja-JP" sz="2400" dirty="0"/>
                  <a:t>:</a:t>
                </a:r>
                <a:r>
                  <a:rPr lang="ja-JP" altLang="en-US" sz="2400" dirty="0"/>
                  <a:t>教師データ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endParaRPr lang="en-US" altLang="ja-JP" sz="2400" i="1" dirty="0">
                  <a:latin typeface="Cambria Math" panose="02040503050406030204" pitchFamily="18" charset="0"/>
                </a:endParaRPr>
              </a:p>
              <a:p>
                <a:pPr lvl="1">
                  <a:lnSpc>
                    <a:spcPct val="100000"/>
                  </a:lnSpc>
                  <a:spcBef>
                    <a:spcPts val="600"/>
                  </a:spcBef>
                </a:pP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𝑅</m:t>
                        </m:r>
                      </m:e>
                      <m:sup>
                        <m:r>
                          <a:rPr lang="en-US" altLang="ja-JP" b="0" i="1" smtClean="0">
                            <a:latin typeface="Cambria Math" panose="02040503050406030204" pitchFamily="18" charset="0"/>
                          </a:rPr>
                          <m:t>𝑑</m:t>
                        </m:r>
                      </m:sup>
                    </m:sSup>
                    <m:r>
                      <a:rPr lang="en-US" altLang="ja-JP" b="1" i="1" smtClean="0">
                        <a:latin typeface="Cambria Math" panose="02040503050406030204" pitchFamily="18" charset="0"/>
                      </a:rPr>
                      <m:t> </m:t>
                    </m:r>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a:latin typeface="Cambria Math" panose="02040503050406030204" pitchFamily="18" charset="0"/>
                      </a:rPr>
                      <m:t>∈</m:t>
                    </m:r>
                    <m:d>
                      <m:dPr>
                        <m:begChr m:val="{"/>
                        <m:endChr m:val="}"/>
                        <m:ctrlPr>
                          <a:rPr lang="en-US" altLang="ja-JP" b="1" i="1">
                            <a:latin typeface="Cambria Math" panose="02040503050406030204" pitchFamily="18" charset="0"/>
                          </a:rPr>
                        </m:ctrlPr>
                      </m:dPr>
                      <m:e>
                        <m:r>
                          <a:rPr lang="en-US" altLang="ja-JP" i="1">
                            <a:latin typeface="Cambria Math" panose="02040503050406030204" pitchFamily="18" charset="0"/>
                          </a:rPr>
                          <m:t>0,1</m:t>
                        </m:r>
                      </m:e>
                    </m:d>
                    <m:r>
                      <a:rPr lang="en-US" altLang="ja-JP" b="1" i="1">
                        <a:latin typeface="Cambria Math" panose="02040503050406030204" pitchFamily="18" charset="0"/>
                      </a:rPr>
                      <m:t>, </m:t>
                    </m:r>
                    <m:r>
                      <a:rPr lang="en-US" altLang="ja-JP" i="1">
                        <a:latin typeface="Cambria Math" panose="02040503050406030204" pitchFamily="18" charset="0"/>
                      </a:rPr>
                      <m:t>𝑖</m:t>
                    </m:r>
                    <m:r>
                      <a:rPr lang="en-US" altLang="ja-JP" i="1">
                        <a:latin typeface="Cambria Math" panose="02040503050406030204" pitchFamily="18" charset="0"/>
                      </a:rPr>
                      <m:t>=1,…</m:t>
                    </m:r>
                    <m:r>
                      <a:rPr lang="en-US" altLang="ja-JP" i="1">
                        <a:latin typeface="Cambria Math" panose="02040503050406030204" pitchFamily="18" charset="0"/>
                      </a:rPr>
                      <m:t>𝑁</m:t>
                    </m:r>
                  </m:oMath>
                </a14:m>
                <a:r>
                  <a:rPr lang="ja-JP" altLang="en-US" dirty="0"/>
                  <a:t> </a:t>
                </a:r>
                <a:endParaRPr lang="en-US" altLang="ja-JP" sz="2400" dirty="0"/>
              </a:p>
              <a:p>
                <a:pPr>
                  <a:lnSpc>
                    <a:spcPct val="100000"/>
                  </a:lnSpc>
                  <a:spcBef>
                    <a:spcPts val="600"/>
                  </a:spcBef>
                </a:pPr>
                <a:r>
                  <a:rPr lang="ja-JP" altLang="en-US" sz="2400" dirty="0"/>
                  <a:t>出力 </a:t>
                </a:r>
                <a:r>
                  <a:rPr lang="en-US" altLang="ja-JP" sz="2400" dirty="0"/>
                  <a:t>: </a:t>
                </a:r>
                <a:r>
                  <a:rPr lang="ja-JP" altLang="en-US" sz="2400" dirty="0"/>
                  <a:t>教師データを正しく分割する重み</a:t>
                </a:r>
                <a14:m>
                  <m:oMath xmlns:m="http://schemas.openxmlformats.org/officeDocument/2006/math">
                    <m:r>
                      <a:rPr lang="en-US" altLang="ja-JP" sz="2400" b="1">
                        <a:latin typeface="Cambria Math" panose="02040503050406030204" pitchFamily="18" charset="0"/>
                      </a:rPr>
                      <m:t>𝐰</m:t>
                    </m:r>
                  </m:oMath>
                </a14:m>
                <a:endParaRPr lang="en-US" altLang="ja-JP" sz="2400" dirty="0"/>
              </a:p>
              <a:p>
                <a:pPr lvl="8">
                  <a:lnSpc>
                    <a:spcPct val="100000"/>
                  </a:lnSpc>
                  <a:spcBef>
                    <a:spcPts val="600"/>
                  </a:spcBef>
                </a:pPr>
                <a:endParaRPr kumimoji="1" lang="en-US" altLang="ja-JP" dirty="0"/>
              </a:p>
              <a:p>
                <a:pPr>
                  <a:lnSpc>
                    <a:spcPct val="100000"/>
                  </a:lnSpc>
                  <a:spcBef>
                    <a:spcPts val="600"/>
                  </a:spcBef>
                </a:pPr>
                <a:r>
                  <a:rPr lang="ja-JP" altLang="en-US" sz="2400" dirty="0"/>
                  <a:t>学習アルゴリズム</a:t>
                </a:r>
                <a:endParaRPr lang="en-US" altLang="ja-JP" sz="2400" dirty="0"/>
              </a:p>
              <a:p>
                <a:pPr marL="914400" lvl="1" indent="-457200">
                  <a:lnSpc>
                    <a:spcPct val="100000"/>
                  </a:lnSpc>
                  <a:spcBef>
                    <a:spcPts val="600"/>
                  </a:spcBef>
                  <a:spcAft>
                    <a:spcPts val="600"/>
                  </a:spcAft>
                  <a:buFont typeface="+mj-lt"/>
                  <a:buAutoNum type="arabicPeriod"/>
                </a:pPr>
                <a:r>
                  <a:rPr lang="ja-JP" altLang="en-US" sz="2000" dirty="0"/>
                  <a:t>重みベクトル適当（乱数など）に初期化 </a:t>
                </a:r>
                <a14:m>
                  <m:oMath xmlns:m="http://schemas.openxmlformats.org/officeDocument/2006/math">
                    <m:r>
                      <a:rPr lang="en-US" altLang="ja-JP" sz="2000" b="1">
                        <a:latin typeface="Cambria Math" panose="02040503050406030204" pitchFamily="18" charset="0"/>
                      </a:rPr>
                      <m:t>𝐰</m:t>
                    </m:r>
                  </m:oMath>
                </a14:m>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教師データ群からデータをひとつ選ぶ </a:t>
                </a:r>
                <a14:m>
                  <m:oMath xmlns:m="http://schemas.openxmlformats.org/officeDocument/2006/math">
                    <m:d>
                      <m:dPr>
                        <m:ctrlPr>
                          <a:rPr lang="en-US" altLang="ja-JP" sz="2000" i="1">
                            <a:latin typeface="Cambria Math" panose="02040503050406030204" pitchFamily="18" charset="0"/>
                          </a:rPr>
                        </m:ctrlPr>
                      </m:dPr>
                      <m:e>
                        <m:r>
                          <a:rPr lang="en-US" altLang="ja-JP" sz="2000" b="1" i="0" smtClean="0">
                            <a:latin typeface="Cambria Math" panose="02040503050406030204" pitchFamily="18" charset="0"/>
                          </a:rPr>
                          <m:t>𝐱</m:t>
                        </m:r>
                        <m:r>
                          <a:rPr lang="en-US" altLang="ja-JP" sz="2000" i="1">
                            <a:latin typeface="Cambria Math" panose="02040503050406030204" pitchFamily="18" charset="0"/>
                          </a:rPr>
                          <m:t>,</m:t>
                        </m:r>
                        <m:r>
                          <a:rPr lang="en-US" altLang="ja-JP" sz="2000" b="0" i="1" smtClean="0">
                            <a:latin typeface="Cambria Math" panose="02040503050406030204" pitchFamily="18" charset="0"/>
                          </a:rPr>
                          <m:t>𝑏</m:t>
                        </m:r>
                      </m:e>
                    </m:d>
                  </m:oMath>
                </a14:m>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a:t>  </a:t>
                </a:r>
                <a:r>
                  <a:rPr lang="ja-JP" altLang="en-US" i="1" dirty="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a:t>とした）</a:t>
                </a:r>
                <a:endParaRPr lang="en-US" altLang="ja-JP" i="1"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a:t>（クラス</a:t>
                </a:r>
                <a:r>
                  <a:rPr lang="en-US" altLang="ja-JP" i="1" dirty="0"/>
                  <a:t>2</a:t>
                </a:r>
                <a:r>
                  <a:rPr lang="ja-JP" altLang="en-US" i="1" dirty="0"/>
                  <a:t>に対して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とした）</a:t>
                </a:r>
                <a:endParaRPr lang="en-US" altLang="ja-JP" sz="1800" i="1" dirty="0"/>
              </a:p>
              <a:p>
                <a:pPr marL="914400" lvl="1" indent="-457200">
                  <a:lnSpc>
                    <a:spcPct val="100000"/>
                  </a:lnSpc>
                  <a:spcBef>
                    <a:spcPts val="600"/>
                  </a:spcBef>
                  <a:spcAft>
                    <a:spcPts val="600"/>
                  </a:spcAft>
                  <a:buFont typeface="+mj-lt"/>
                  <a:buAutoNum type="arabicPeriod"/>
                </a:pPr>
                <a:r>
                  <a:rPr lang="ja-JP" altLang="en-US" sz="2000" dirty="0"/>
                  <a:t>全教師データに対して</a:t>
                </a:r>
                <a:r>
                  <a:rPr lang="en-US" altLang="ja-JP" sz="2000" dirty="0"/>
                  <a:t>2,3</a:t>
                </a:r>
                <a:r>
                  <a:rPr lang="ja-JP" altLang="en-US" sz="2000" dirty="0"/>
                  <a:t>を繰り返す．</a:t>
                </a:r>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全教師データを正しく識別で来たら終了</a:t>
                </a:r>
                <a:endParaRPr lang="en-US" altLang="ja-JP" sz="2000" dirty="0"/>
              </a:p>
              <a:p>
                <a:pPr marL="457200" lvl="1" indent="0">
                  <a:lnSpc>
                    <a:spcPct val="100000"/>
                  </a:lnSpc>
                  <a:spcBef>
                    <a:spcPts val="600"/>
                  </a:spcBef>
                  <a:buNone/>
                </a:pPr>
                <a:endParaRPr lang="en-US" altLang="ja-JP" dirty="0"/>
              </a:p>
              <a:p>
                <a:pPr marL="457200" lvl="1" indent="0">
                  <a:lnSpc>
                    <a:spcPct val="100000"/>
                  </a:lnSpc>
                  <a:spcBef>
                    <a:spcPts val="600"/>
                  </a:spcBef>
                  <a:buNone/>
                </a:pPr>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1154190"/>
                <a:ext cx="7088026" cy="5703810"/>
              </a:xfrm>
              <a:blipFill rotWithShape="0">
                <a:blip r:embed="rId2"/>
                <a:stretch>
                  <a:fillRect l="-1118" t="-855" r="-172"/>
                </a:stretch>
              </a:blipFill>
            </p:spPr>
            <p:txBody>
              <a:bodyPr/>
              <a:lstStyle/>
              <a:p>
                <a:r>
                  <a:rPr lang="ja-JP" altLang="en-US">
                    <a:noFill/>
                  </a:rPr>
                  <a:t> </a:t>
                </a:r>
              </a:p>
            </p:txBody>
          </p:sp>
        </mc:Fallback>
      </mc:AlternateContent>
      <p:grpSp>
        <p:nvGrpSpPr>
          <p:cNvPr id="5" name="グループ化 4"/>
          <p:cNvGrpSpPr/>
          <p:nvPr/>
        </p:nvGrpSpPr>
        <p:grpSpPr>
          <a:xfrm>
            <a:off x="7645080" y="892694"/>
            <a:ext cx="4288353" cy="4755773"/>
            <a:chOff x="7645080" y="892694"/>
            <a:chExt cx="4288353" cy="4755773"/>
          </a:xfrm>
        </p:grpSpPr>
        <p:sp>
          <p:nvSpPr>
            <p:cNvPr id="4" name="正方形/長方形 3"/>
            <p:cNvSpPr/>
            <p:nvPr/>
          </p:nvSpPr>
          <p:spPr>
            <a:xfrm>
              <a:off x="7645080" y="892694"/>
              <a:ext cx="4288353" cy="1631216"/>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下の例を使ってこのアルゴリズムの</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動作を見ていきます</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a:off x="7794172" y="255320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7985579"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8" name="テキスト ボックス 7"/>
            <p:cNvSpPr txBox="1"/>
            <p:nvPr/>
          </p:nvSpPr>
          <p:spPr>
            <a:xfrm>
              <a:off x="7901940" y="246793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 name="円/楕円 8"/>
            <p:cNvSpPr/>
            <p:nvPr/>
          </p:nvSpPr>
          <p:spPr>
            <a:xfrm>
              <a:off x="8957985"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 name="テキスト ボックス 9"/>
            <p:cNvSpPr txBox="1"/>
            <p:nvPr/>
          </p:nvSpPr>
          <p:spPr>
            <a:xfrm>
              <a:off x="8874346" y="246793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1" name="円/楕円 10"/>
            <p:cNvSpPr/>
            <p:nvPr/>
          </p:nvSpPr>
          <p:spPr>
            <a:xfrm>
              <a:off x="9366704"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 name="テキスト ボックス 11"/>
            <p:cNvSpPr txBox="1"/>
            <p:nvPr/>
          </p:nvSpPr>
          <p:spPr>
            <a:xfrm>
              <a:off x="9283065" y="246793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3" name="円/楕円 12"/>
            <p:cNvSpPr/>
            <p:nvPr/>
          </p:nvSpPr>
          <p:spPr>
            <a:xfrm>
              <a:off x="1000409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4" name="テキスト ボックス 13"/>
            <p:cNvSpPr txBox="1"/>
            <p:nvPr/>
          </p:nvSpPr>
          <p:spPr>
            <a:xfrm>
              <a:off x="9920458" y="246793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 name="円/楕円 14"/>
            <p:cNvSpPr/>
            <p:nvPr/>
          </p:nvSpPr>
          <p:spPr>
            <a:xfrm>
              <a:off x="1041360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6" name="テキスト ボックス 15"/>
            <p:cNvSpPr txBox="1"/>
            <p:nvPr/>
          </p:nvSpPr>
          <p:spPr>
            <a:xfrm>
              <a:off x="10329968" y="246793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7" name="円/楕円 16"/>
            <p:cNvSpPr/>
            <p:nvPr/>
          </p:nvSpPr>
          <p:spPr>
            <a:xfrm>
              <a:off x="11088189"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8" name="テキスト ボックス 17"/>
            <p:cNvSpPr txBox="1"/>
            <p:nvPr/>
          </p:nvSpPr>
          <p:spPr>
            <a:xfrm>
              <a:off x="11004550" y="246793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9" name="テキスト ボックス 18"/>
            <p:cNvSpPr txBox="1"/>
            <p:nvPr/>
          </p:nvSpPr>
          <p:spPr>
            <a:xfrm>
              <a:off x="7871460" y="2826077"/>
              <a:ext cx="37702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20" name="テキスト ボックス 19"/>
            <p:cNvSpPr txBox="1"/>
            <p:nvPr/>
          </p:nvSpPr>
          <p:spPr>
            <a:xfrm>
              <a:off x="8763856" y="2826077"/>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21" name="テキスト ボックス 20"/>
            <p:cNvSpPr txBox="1"/>
            <p:nvPr/>
          </p:nvSpPr>
          <p:spPr>
            <a:xfrm>
              <a:off x="9235440" y="2826077"/>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22" name="テキスト ボックス 21"/>
            <p:cNvSpPr txBox="1"/>
            <p:nvPr/>
          </p:nvSpPr>
          <p:spPr>
            <a:xfrm>
              <a:off x="9881088" y="282607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3" name="テキスト ボックス 22"/>
            <p:cNvSpPr txBox="1"/>
            <p:nvPr/>
          </p:nvSpPr>
          <p:spPr>
            <a:xfrm>
              <a:off x="10282978" y="282607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24" name="テキスト ボックス 23"/>
            <p:cNvSpPr txBox="1"/>
            <p:nvPr/>
          </p:nvSpPr>
          <p:spPr>
            <a:xfrm>
              <a:off x="10965180" y="282607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5" name="テキスト ボックス 24"/>
            <p:cNvSpPr txBox="1"/>
            <p:nvPr/>
          </p:nvSpPr>
          <p:spPr>
            <a:xfrm>
              <a:off x="7952198" y="3586364"/>
              <a:ext cx="2092239" cy="2062103"/>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1</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-2.0</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2</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0.2</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3</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0.5</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4</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1.5</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5</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2.0</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6</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3.5</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6" name="スライド番号プレースホルダー 25"/>
          <p:cNvSpPr>
            <a:spLocks noGrp="1"/>
          </p:cNvSpPr>
          <p:nvPr>
            <p:ph type="sldNum" sz="quarter" idx="12"/>
          </p:nvPr>
        </p:nvSpPr>
        <p:spPr/>
        <p:txBody>
          <a:bodyPr/>
          <a:lstStyle/>
          <a:p>
            <a:fld id="{F35DE295-420C-4265-BE54-AE59FA4027A6}" type="slidenum">
              <a:rPr kumimoji="1" lang="ja-JP" altLang="en-US" smtClean="0"/>
              <a:t>21</a:t>
            </a:fld>
            <a:endParaRPr kumimoji="1" lang="ja-JP" altLang="en-US"/>
          </a:p>
        </p:txBody>
      </p:sp>
    </p:spTree>
    <p:extLst>
      <p:ext uri="{BB962C8B-B14F-4D97-AF65-F5344CB8AC3E}">
        <p14:creationId xmlns:p14="http://schemas.microsoft.com/office/powerpoint/2010/main" val="1470752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9" name="グループ化 148"/>
          <p:cNvGrpSpPr/>
          <p:nvPr/>
        </p:nvGrpSpPr>
        <p:grpSpPr>
          <a:xfrm>
            <a:off x="6696529" y="967922"/>
            <a:ext cx="4343400" cy="4343400"/>
            <a:chOff x="10020300" y="967922"/>
            <a:chExt cx="4343400" cy="4343400"/>
          </a:xfrm>
        </p:grpSpPr>
        <p:grpSp>
          <p:nvGrpSpPr>
            <p:cNvPr id="136" name="グループ化 135"/>
            <p:cNvGrpSpPr/>
            <p:nvPr/>
          </p:nvGrpSpPr>
          <p:grpSpPr>
            <a:xfrm>
              <a:off x="10020300" y="1223736"/>
              <a:ext cx="4343400" cy="3788228"/>
              <a:chOff x="10020300" y="1223736"/>
              <a:chExt cx="4343400" cy="3788228"/>
            </a:xfrm>
          </p:grpSpPr>
          <p:cxnSp>
            <p:nvCxnSpPr>
              <p:cNvPr id="120" name="直線矢印コネクタ 119"/>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137" name="グループ化 136"/>
            <p:cNvGrpSpPr/>
            <p:nvPr/>
          </p:nvGrpSpPr>
          <p:grpSpPr>
            <a:xfrm rot="16200000">
              <a:off x="10020300" y="1245508"/>
              <a:ext cx="4343400" cy="3788228"/>
              <a:chOff x="10020300" y="1223736"/>
              <a:chExt cx="4343400" cy="3788228"/>
            </a:xfrm>
          </p:grpSpPr>
          <p:cxnSp>
            <p:nvCxnSpPr>
              <p:cNvPr id="138" name="直線矢印コネクタ 13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5" name="直線矢印コネクタ 14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6" name="直線矢印コネクタ 14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7" name="直線矢印コネクタ 14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8" name="直線矢印コネクタ 14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617828" y="339298"/>
            <a:ext cx="10858406" cy="733270"/>
          </a:xfrm>
        </p:spPr>
        <p:txBody>
          <a:bodyPr>
            <a:normAutofit/>
          </a:bodyPr>
          <a:lstStyle/>
          <a:p>
            <a:r>
              <a:rPr kumimoji="1" lang="ja-JP" altLang="en-US" sz="3200" dirty="0"/>
              <a:t>パーセプトロン：重みの学習</a:t>
            </a:r>
          </a:p>
        </p:txBody>
      </p:sp>
      <p:sp>
        <p:nvSpPr>
          <p:cNvPr id="25" name="テキスト ボックス 24"/>
          <p:cNvSpPr txBox="1"/>
          <p:nvPr/>
        </p:nvSpPr>
        <p:spPr>
          <a:xfrm>
            <a:off x="673244" y="2884886"/>
            <a:ext cx="2302233" cy="1938992"/>
          </a:xfrm>
          <a:prstGeom prst="rect">
            <a:avLst/>
          </a:prstGeom>
          <a:noFill/>
        </p:spPr>
        <p:txBody>
          <a:bodyPr wrap="none" rtlCol="0">
            <a:spAutoFit/>
          </a:bodyPr>
          <a:lstStyle/>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-2.0</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0.2</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0.5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1.5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2.0</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3.5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6" name="グループ化 25"/>
          <p:cNvGrpSpPr/>
          <p:nvPr/>
        </p:nvGrpSpPr>
        <p:grpSpPr>
          <a:xfrm>
            <a:off x="579056" y="5202277"/>
            <a:ext cx="551543" cy="1219200"/>
            <a:chOff x="914401" y="1494971"/>
            <a:chExt cx="580571" cy="1283368"/>
          </a:xfrm>
        </p:grpSpPr>
        <p:sp>
          <p:nvSpPr>
            <p:cNvPr id="27" name="円/楕円 26"/>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8" name="円/楕円 27"/>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28" name="円/楕円 27"/>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2"/>
                  <a:stretch>
                    <a:fillRect/>
                  </a:stretch>
                </a:blipFill>
                <a:ln w="31750"/>
              </p:spPr>
              <p:txBody>
                <a:bodyPr/>
                <a:lstStyle/>
                <a:p>
                  <a:r>
                    <a:rPr lang="ja-JP" altLang="en-US">
                      <a:noFill/>
                    </a:rPr>
                    <a:t> </a:t>
                  </a:r>
                </a:p>
              </p:txBody>
            </p:sp>
          </mc:Fallback>
        </mc:AlternateContent>
      </p:grpSp>
      <p:sp>
        <p:nvSpPr>
          <p:cNvPr id="30" name="円/楕円 29"/>
          <p:cNvSpPr/>
          <p:nvPr/>
        </p:nvSpPr>
        <p:spPr>
          <a:xfrm>
            <a:off x="2228242"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31" name="直線矢印コネクタ 30"/>
          <p:cNvCxnSpPr>
            <a:stCxn id="27" idx="6"/>
            <a:endCxn id="30" idx="2"/>
          </p:cNvCxnSpPr>
          <p:nvPr/>
        </p:nvCxnSpPr>
        <p:spPr>
          <a:xfrm>
            <a:off x="1130599" y="5478049"/>
            <a:ext cx="1097643" cy="376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28" idx="6"/>
            <a:endCxn id="30" idx="2"/>
          </p:cNvCxnSpPr>
          <p:nvPr/>
        </p:nvCxnSpPr>
        <p:spPr>
          <a:xfrm flipV="1">
            <a:off x="1130599" y="5854700"/>
            <a:ext cx="1097643" cy="2910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1257671" y="52828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1257671" y="5282860"/>
                <a:ext cx="507127"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1257671" y="5762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1257671" y="5762920"/>
                <a:ext cx="507127" cy="369332"/>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37" name="直線矢印コネクタ 36"/>
          <p:cNvCxnSpPr>
            <a:stCxn id="38" idx="2"/>
            <a:endCxn id="30" idx="6"/>
          </p:cNvCxnSpPr>
          <p:nvPr/>
        </p:nvCxnSpPr>
        <p:spPr>
          <a:xfrm flipH="1">
            <a:off x="2968469" y="5854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8" name="円/楕円 37"/>
          <p:cNvSpPr/>
          <p:nvPr/>
        </p:nvSpPr>
        <p:spPr>
          <a:xfrm>
            <a:off x="3247745"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39" name="直線矢印コネクタ 38"/>
          <p:cNvCxnSpPr>
            <a:endCxn id="38" idx="6"/>
          </p:cNvCxnSpPr>
          <p:nvPr/>
        </p:nvCxnSpPr>
        <p:spPr>
          <a:xfrm flipH="1">
            <a:off x="3987972" y="5854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0" name="正方形/長方形 39"/>
          <p:cNvSpPr/>
          <p:nvPr/>
        </p:nvSpPr>
        <p:spPr>
          <a:xfrm>
            <a:off x="4439021" y="5599821"/>
            <a:ext cx="971741" cy="461665"/>
          </a:xfrm>
          <a:prstGeom prst="rect">
            <a:avLst/>
          </a:prstGeom>
        </p:spPr>
        <p:txBody>
          <a:bodyPr wrap="none">
            <a:spAutoFit/>
          </a:bodyPr>
          <a:lstStyle/>
          <a:p>
            <a:r>
              <a:rPr lang="en-US" altLang="ja-JP" sz="2400" dirty="0"/>
              <a:t>0 or 1 </a:t>
            </a:r>
            <a:endParaRPr lang="ja-JP" altLang="en-US" sz="2400" dirty="0"/>
          </a:p>
        </p:txBody>
      </p:sp>
      <p:sp>
        <p:nvSpPr>
          <p:cNvPr id="41" name="フリーフォーム 40"/>
          <p:cNvSpPr/>
          <p:nvPr/>
        </p:nvSpPr>
        <p:spPr>
          <a:xfrm>
            <a:off x="3417504" y="5706571"/>
            <a:ext cx="443296" cy="319977"/>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3708544" y="2834924"/>
            <a:ext cx="1960793" cy="1938992"/>
          </a:xfrm>
          <a:prstGeom prst="rect">
            <a:avLst/>
          </a:prstGeom>
          <a:noFill/>
        </p:spPr>
        <p:txBody>
          <a:bodyPr wrap="none" rtlCol="0">
            <a:spAutoFit/>
          </a:bodyPr>
          <a:lstStyle/>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- 2.0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+ 0.2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+ 0.5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+ 1.5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a:latin typeface="Times New Roman" panose="02020603050405020304" pitchFamily="18" charset="0"/>
                <a:cs typeface="Times New Roman" panose="02020603050405020304" pitchFamily="18" charset="0"/>
              </a:rPr>
              <a:t>≧</a:t>
            </a:r>
            <a:r>
              <a:rPr lang="en-US" altLang="ja-JP" sz="2000" dirty="0">
                <a:latin typeface="Times New Roman" panose="02020603050405020304" pitchFamily="18" charset="0"/>
                <a:cs typeface="Times New Roman" panose="02020603050405020304" pitchFamily="18" charset="0"/>
              </a:rPr>
              <a:t> 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+ 2.0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dirty="0">
                <a:latin typeface="Times New Roman" panose="02020603050405020304" pitchFamily="18" charset="0"/>
                <a:cs typeface="Times New Roman" panose="02020603050405020304" pitchFamily="18" charset="0"/>
              </a:rPr>
              <a:t>  ≧ </a:t>
            </a:r>
            <a:r>
              <a:rPr lang="en-US" altLang="ja-JP" sz="2000" dirty="0">
                <a:latin typeface="Times New Roman" panose="02020603050405020304" pitchFamily="18" charset="0"/>
                <a:cs typeface="Times New Roman" panose="02020603050405020304" pitchFamily="18" charset="0"/>
              </a:rPr>
              <a:t>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+ 3.5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a:latin typeface="Times New Roman" panose="02020603050405020304" pitchFamily="18" charset="0"/>
                <a:cs typeface="Times New Roman" panose="02020603050405020304" pitchFamily="18" charset="0"/>
              </a:rPr>
              <a:t>≧</a:t>
            </a:r>
            <a:r>
              <a:rPr lang="en-US" altLang="ja-JP" sz="2000" dirty="0">
                <a:latin typeface="Times New Roman" panose="02020603050405020304" pitchFamily="18" charset="0"/>
                <a:cs typeface="Times New Roman" panose="02020603050405020304" pitchFamily="18" charset="0"/>
              </a:rPr>
              <a: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右矢印 47"/>
          <p:cNvSpPr/>
          <p:nvPr/>
        </p:nvSpPr>
        <p:spPr>
          <a:xfrm>
            <a:off x="2971800" y="3454400"/>
            <a:ext cx="6096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p:cNvCxnSpPr/>
          <p:nvPr/>
        </p:nvCxnSpPr>
        <p:spPr>
          <a:xfrm>
            <a:off x="6692900" y="3117850"/>
            <a:ext cx="4343400"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8864600" y="996950"/>
            <a:ext cx="0" cy="424180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12" name="グループ化 111"/>
          <p:cNvGrpSpPr/>
          <p:nvPr/>
        </p:nvGrpSpPr>
        <p:grpSpPr>
          <a:xfrm rot="658000">
            <a:off x="8267700" y="1104900"/>
            <a:ext cx="1292942" cy="4219247"/>
            <a:chOff x="8267700" y="1104900"/>
            <a:chExt cx="1292942" cy="4219247"/>
          </a:xfrm>
        </p:grpSpPr>
        <p:cxnSp>
          <p:nvCxnSpPr>
            <p:cNvPr id="56" name="直線コネクタ 55"/>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右矢印 66"/>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右矢印 80"/>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3" name="グループ化 112"/>
          <p:cNvGrpSpPr/>
          <p:nvPr/>
        </p:nvGrpSpPr>
        <p:grpSpPr>
          <a:xfrm rot="4093207">
            <a:off x="7604760" y="1075719"/>
            <a:ext cx="2470231" cy="4153169"/>
            <a:chOff x="7604760" y="1142401"/>
            <a:chExt cx="2470231" cy="4153169"/>
          </a:xfrm>
        </p:grpSpPr>
        <p:cxnSp>
          <p:nvCxnSpPr>
            <p:cNvPr id="59" name="直線コネクタ 58"/>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右矢印 6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右矢印 81"/>
            <p:cNvSpPr/>
            <p:nvPr/>
          </p:nvSpPr>
          <p:spPr>
            <a:xfrm rot="1796586">
              <a:off x="7660966" y="5098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4" name="グループ化 113"/>
          <p:cNvGrpSpPr/>
          <p:nvPr/>
        </p:nvGrpSpPr>
        <p:grpSpPr>
          <a:xfrm rot="286777">
            <a:off x="6702681" y="2257425"/>
            <a:ext cx="4292498" cy="1889358"/>
            <a:chOff x="6702681" y="2257425"/>
            <a:chExt cx="4292498" cy="1889358"/>
          </a:xfrm>
        </p:grpSpPr>
        <p:cxnSp>
          <p:nvCxnSpPr>
            <p:cNvPr id="63" name="直線コネクタ 62"/>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右矢印 68"/>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右矢印 8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5" name="グループ化 114"/>
          <p:cNvGrpSpPr/>
          <p:nvPr/>
        </p:nvGrpSpPr>
        <p:grpSpPr>
          <a:xfrm rot="413303">
            <a:off x="7195300" y="1120546"/>
            <a:ext cx="3578194" cy="4061413"/>
            <a:chOff x="7195300" y="1120546"/>
            <a:chExt cx="3578194" cy="4061413"/>
          </a:xfrm>
        </p:grpSpPr>
        <p:cxnSp>
          <p:nvCxnSpPr>
            <p:cNvPr id="80" name="直線コネクタ 79"/>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4" name="右矢印 93"/>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右矢印 9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p:cNvGrpSpPr/>
          <p:nvPr/>
        </p:nvGrpSpPr>
        <p:grpSpPr>
          <a:xfrm>
            <a:off x="8286750" y="1018946"/>
            <a:ext cx="1365968" cy="4238854"/>
            <a:chOff x="8286750" y="1018946"/>
            <a:chExt cx="1365968" cy="4238854"/>
          </a:xfrm>
        </p:grpSpPr>
        <p:cxnSp>
          <p:nvCxnSpPr>
            <p:cNvPr id="70" name="直線コネクタ 69"/>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5" name="右矢印 94"/>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右矢印 97"/>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p:cNvGrpSpPr/>
          <p:nvPr/>
        </p:nvGrpSpPr>
        <p:grpSpPr>
          <a:xfrm>
            <a:off x="7924800" y="1066569"/>
            <a:ext cx="2099393" cy="4143606"/>
            <a:chOff x="7924800" y="1066569"/>
            <a:chExt cx="2099393" cy="4143606"/>
          </a:xfrm>
        </p:grpSpPr>
        <p:grpSp>
          <p:nvGrpSpPr>
            <p:cNvPr id="116" name="グループ化 115"/>
            <p:cNvGrpSpPr/>
            <p:nvPr/>
          </p:nvGrpSpPr>
          <p:grpSpPr>
            <a:xfrm>
              <a:off x="7924800" y="1143000"/>
              <a:ext cx="2099393" cy="4067175"/>
              <a:chOff x="7924800" y="1143000"/>
              <a:chExt cx="2099393" cy="4067175"/>
            </a:xfrm>
          </p:grpSpPr>
          <p:cxnSp>
            <p:nvCxnSpPr>
              <p:cNvPr id="77" name="直線コネクタ 76"/>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6" name="右矢印 9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9" name="右矢印 98"/>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0" name="正方形/長方形 99"/>
          <p:cNvSpPr/>
          <p:nvPr/>
        </p:nvSpPr>
        <p:spPr>
          <a:xfrm>
            <a:off x="8621740" y="510659"/>
            <a:ext cx="663964" cy="584775"/>
          </a:xfrm>
          <a:prstGeom prst="rect">
            <a:avLst/>
          </a:prstGeom>
        </p:spPr>
        <p:txBody>
          <a:bodyPr wrap="none">
            <a:spAutoFit/>
          </a:bodyPr>
          <a:lstStyle/>
          <a:p>
            <a:r>
              <a:rPr lang="en-US" altLang="ja-JP" sz="3200" i="1" dirty="0">
                <a:latin typeface="Times New Roman" panose="02020603050405020304" pitchFamily="18" charset="0"/>
                <a:cs typeface="Times New Roman" panose="02020603050405020304" pitchFamily="18" charset="0"/>
              </a:rPr>
              <a:t>w</a:t>
            </a:r>
            <a:r>
              <a:rPr lang="en-US" altLang="ja-JP" sz="3200" i="1" baseline="-25000" dirty="0">
                <a:latin typeface="Times New Roman" panose="02020603050405020304" pitchFamily="18" charset="0"/>
                <a:cs typeface="Times New Roman" panose="02020603050405020304" pitchFamily="18" charset="0"/>
              </a:rPr>
              <a:t>0 </a:t>
            </a:r>
            <a:endParaRPr lang="ja-JP" altLang="en-US" sz="3200" dirty="0"/>
          </a:p>
        </p:txBody>
      </p:sp>
      <p:sp>
        <p:nvSpPr>
          <p:cNvPr id="101" name="正方形/長方形 100"/>
          <p:cNvSpPr/>
          <p:nvPr/>
        </p:nvSpPr>
        <p:spPr>
          <a:xfrm>
            <a:off x="11041090" y="2806184"/>
            <a:ext cx="663964" cy="584775"/>
          </a:xfrm>
          <a:prstGeom prst="rect">
            <a:avLst/>
          </a:prstGeom>
        </p:spPr>
        <p:txBody>
          <a:bodyPr wrap="none">
            <a:spAutoFit/>
          </a:bodyPr>
          <a:lstStyle/>
          <a:p>
            <a:r>
              <a:rPr lang="en-US" altLang="ja-JP" sz="3200" i="1" dirty="0">
                <a:latin typeface="Times New Roman" panose="02020603050405020304" pitchFamily="18" charset="0"/>
                <a:cs typeface="Times New Roman" panose="02020603050405020304" pitchFamily="18" charset="0"/>
              </a:rPr>
              <a:t>w</a:t>
            </a:r>
            <a:r>
              <a:rPr lang="en-US" altLang="ja-JP" sz="3200" i="1" baseline="-25000" dirty="0">
                <a:latin typeface="Times New Roman" panose="02020603050405020304" pitchFamily="18" charset="0"/>
                <a:cs typeface="Times New Roman" panose="02020603050405020304" pitchFamily="18" charset="0"/>
              </a:rPr>
              <a:t>1 </a:t>
            </a:r>
            <a:endParaRPr lang="ja-JP" altLang="en-US" sz="3200" dirty="0"/>
          </a:p>
        </p:txBody>
      </p:sp>
      <p:sp>
        <p:nvSpPr>
          <p:cNvPr id="102" name="正方形/長方形 101"/>
          <p:cNvSpPr/>
          <p:nvPr/>
        </p:nvSpPr>
        <p:spPr>
          <a:xfrm>
            <a:off x="6611965" y="5654159"/>
            <a:ext cx="4322017" cy="830997"/>
          </a:xfrm>
          <a:prstGeom prst="rect">
            <a:avLst/>
          </a:prstGeom>
        </p:spPr>
        <p:txBody>
          <a:bodyPr wrap="none">
            <a:spAutoFit/>
          </a:bodyPr>
          <a:lstStyle/>
          <a:p>
            <a:r>
              <a:rPr lang="en-US" altLang="ja-JP" sz="2400" dirty="0">
                <a:latin typeface="Times New Roman" panose="02020603050405020304" pitchFamily="18" charset="0"/>
                <a:cs typeface="Times New Roman" panose="02020603050405020304" pitchFamily="18" charset="0"/>
              </a:rPr>
              <a:t>(</a:t>
            </a:r>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a:t>
            </a:r>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1</a:t>
            </a:r>
            <a:r>
              <a:rPr lang="en-US" altLang="ja-JP" sz="2400" dirty="0">
                <a:latin typeface="Times New Roman" panose="02020603050405020304" pitchFamily="18" charset="0"/>
                <a:cs typeface="Times New Roman" panose="02020603050405020304" pitchFamily="18" charset="0"/>
              </a:rPr>
              <a:t>) = (-1, 1)</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Times New Roman" panose="02020603050405020304" pitchFamily="18" charset="0"/>
                <a:cs typeface="Times New Roman" panose="02020603050405020304" pitchFamily="18" charset="0"/>
              </a:rPr>
              <a:t>(-2, 2)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Times New Roman" panose="02020603050405020304" pitchFamily="18" charset="0"/>
                <a:cs typeface="Times New Roman" panose="02020603050405020304" pitchFamily="18" charset="0"/>
              </a:rPr>
              <a:t>(-4, 3)</a:t>
            </a:r>
          </a:p>
          <a:p>
            <a:r>
              <a:rPr lang="ja-JP" altLang="en-US" sz="2400" dirty="0">
                <a:latin typeface="Times New Roman" panose="02020603050405020304" pitchFamily="18" charset="0"/>
                <a:ea typeface="メイリオ" panose="020B0604030504040204" pitchFamily="50" charset="-128"/>
                <a:cs typeface="Times New Roman" panose="02020603050405020304" pitchFamily="18" charset="0"/>
              </a:rPr>
              <a:t>などは条件を満たす重み</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9" name="グループ化 118"/>
          <p:cNvGrpSpPr/>
          <p:nvPr/>
        </p:nvGrpSpPr>
        <p:grpSpPr>
          <a:xfrm>
            <a:off x="8982932" y="3160514"/>
            <a:ext cx="1743265" cy="1538538"/>
            <a:chOff x="8982932" y="3160514"/>
            <a:chExt cx="1743265" cy="1538538"/>
          </a:xfrm>
        </p:grpSpPr>
        <p:sp>
          <p:nvSpPr>
            <p:cNvPr id="104" name="円/楕円 103"/>
            <p:cNvSpPr/>
            <p:nvPr/>
          </p:nvSpPr>
          <p:spPr>
            <a:xfrm>
              <a:off x="9196857" y="3429279"/>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円/楕円 105"/>
            <p:cNvSpPr/>
            <p:nvPr/>
          </p:nvSpPr>
          <p:spPr>
            <a:xfrm>
              <a:off x="9573095" y="381504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7" name="円/楕円 106"/>
            <p:cNvSpPr/>
            <p:nvPr/>
          </p:nvSpPr>
          <p:spPr>
            <a:xfrm>
              <a:off x="9963620" y="4567516"/>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9" name="正方形/長方形 108"/>
            <p:cNvSpPr/>
            <p:nvPr/>
          </p:nvSpPr>
          <p:spPr>
            <a:xfrm>
              <a:off x="8982932" y="3160514"/>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(-1, 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sp>
          <p:nvSpPr>
            <p:cNvPr id="110" name="正方形/長方形 109"/>
            <p:cNvSpPr/>
            <p:nvPr/>
          </p:nvSpPr>
          <p:spPr>
            <a:xfrm>
              <a:off x="9309582" y="3524369"/>
              <a:ext cx="81945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(-2, 2) </a:t>
              </a:r>
              <a:endParaRPr lang="ja-JP" altLang="en-US" dirty="0"/>
            </a:p>
          </p:txBody>
        </p:sp>
        <p:sp>
          <p:nvSpPr>
            <p:cNvPr id="111" name="正方形/長方形 110"/>
            <p:cNvSpPr/>
            <p:nvPr/>
          </p:nvSpPr>
          <p:spPr>
            <a:xfrm>
              <a:off x="9885902" y="4301609"/>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(-4, 3)</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grpSp>
      <p:sp>
        <p:nvSpPr>
          <p:cNvPr id="150" name="正方形/長方形 149"/>
          <p:cNvSpPr/>
          <p:nvPr/>
        </p:nvSpPr>
        <p:spPr>
          <a:xfrm>
            <a:off x="9186978" y="168625"/>
            <a:ext cx="2300630" cy="369332"/>
          </a:xfrm>
          <a:prstGeom prst="rect">
            <a:avLst/>
          </a:prstGeom>
        </p:spPr>
        <p:txBody>
          <a:bodyPr wrap="none">
            <a:spAutoFit/>
          </a:bodyPr>
          <a:lstStyle/>
          <a:p>
            <a:r>
              <a:rPr lang="en-US" altLang="ja-JP" i="1" dirty="0">
                <a:latin typeface="Times New Roman" panose="02020603050405020304" pitchFamily="18" charset="0"/>
                <a:cs typeface="Times New Roman" panose="02020603050405020304" pitchFamily="18" charset="0"/>
              </a:rPr>
              <a:t>w</a:t>
            </a:r>
            <a:r>
              <a:rPr lang="en-US" altLang="ja-JP" i="1" baseline="-25000" dirty="0">
                <a:latin typeface="Times New Roman" panose="02020603050405020304" pitchFamily="18" charset="0"/>
                <a:cs typeface="Times New Roman" panose="02020603050405020304" pitchFamily="18" charset="0"/>
              </a:rPr>
              <a:t>0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が縦軸なので注意</a:t>
            </a:r>
          </a:p>
        </p:txBody>
      </p:sp>
      <p:cxnSp>
        <p:nvCxnSpPr>
          <p:cNvPr id="103" name="直線矢印コネクタ 102"/>
          <p:cNvCxnSpPr/>
          <p:nvPr/>
        </p:nvCxnSpPr>
        <p:spPr>
          <a:xfrm>
            <a:off x="1317345" y="1360062"/>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円/楕円 104"/>
          <p:cNvSpPr/>
          <p:nvPr/>
        </p:nvSpPr>
        <p:spPr>
          <a:xfrm>
            <a:off x="1508752" y="1289304"/>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8" name="テキスト ボックス 107"/>
          <p:cNvSpPr txBox="1"/>
          <p:nvPr/>
        </p:nvSpPr>
        <p:spPr>
          <a:xfrm>
            <a:off x="1425113" y="1274790"/>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5" name="円/楕円 124"/>
          <p:cNvSpPr/>
          <p:nvPr/>
        </p:nvSpPr>
        <p:spPr>
          <a:xfrm>
            <a:off x="2481158" y="1289304"/>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6" name="テキスト ボックス 125"/>
          <p:cNvSpPr txBox="1"/>
          <p:nvPr/>
        </p:nvSpPr>
        <p:spPr>
          <a:xfrm>
            <a:off x="2397519" y="1274790"/>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7" name="円/楕円 126"/>
          <p:cNvSpPr/>
          <p:nvPr/>
        </p:nvSpPr>
        <p:spPr>
          <a:xfrm>
            <a:off x="2889877" y="1289304"/>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8" name="テキスト ボックス 127"/>
          <p:cNvSpPr txBox="1"/>
          <p:nvPr/>
        </p:nvSpPr>
        <p:spPr>
          <a:xfrm>
            <a:off x="2806238" y="1274790"/>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9" name="円/楕円 128"/>
          <p:cNvSpPr/>
          <p:nvPr/>
        </p:nvSpPr>
        <p:spPr>
          <a:xfrm>
            <a:off x="3527270" y="1289304"/>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1" name="テキスト ボックス 150"/>
          <p:cNvSpPr txBox="1"/>
          <p:nvPr/>
        </p:nvSpPr>
        <p:spPr>
          <a:xfrm>
            <a:off x="3443631" y="1274790"/>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2" name="円/楕円 151"/>
          <p:cNvSpPr/>
          <p:nvPr/>
        </p:nvSpPr>
        <p:spPr>
          <a:xfrm>
            <a:off x="3936780" y="1289304"/>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3" name="テキスト ボックス 152"/>
          <p:cNvSpPr txBox="1"/>
          <p:nvPr/>
        </p:nvSpPr>
        <p:spPr>
          <a:xfrm>
            <a:off x="3853141" y="1274790"/>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4" name="円/楕円 153"/>
          <p:cNvSpPr/>
          <p:nvPr/>
        </p:nvSpPr>
        <p:spPr>
          <a:xfrm>
            <a:off x="4611362" y="1289304"/>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5" name="テキスト ボックス 154"/>
          <p:cNvSpPr txBox="1"/>
          <p:nvPr/>
        </p:nvSpPr>
        <p:spPr>
          <a:xfrm>
            <a:off x="4527723" y="1274790"/>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6" name="テキスト ボックス 155"/>
          <p:cNvSpPr txBox="1"/>
          <p:nvPr/>
        </p:nvSpPr>
        <p:spPr>
          <a:xfrm>
            <a:off x="1394633" y="1632930"/>
            <a:ext cx="37702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7" name="テキスト ボックス 156"/>
          <p:cNvSpPr txBox="1"/>
          <p:nvPr/>
        </p:nvSpPr>
        <p:spPr>
          <a:xfrm>
            <a:off x="2287029" y="1632930"/>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8" name="テキスト ボックス 157"/>
          <p:cNvSpPr txBox="1"/>
          <p:nvPr/>
        </p:nvSpPr>
        <p:spPr>
          <a:xfrm>
            <a:off x="2758613" y="1632930"/>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59" name="テキスト ボックス 158"/>
          <p:cNvSpPr txBox="1"/>
          <p:nvPr/>
        </p:nvSpPr>
        <p:spPr>
          <a:xfrm>
            <a:off x="3404261" y="1632930"/>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60" name="テキスト ボックス 159"/>
          <p:cNvSpPr txBox="1"/>
          <p:nvPr/>
        </p:nvSpPr>
        <p:spPr>
          <a:xfrm>
            <a:off x="3806151" y="1632930"/>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61" name="テキスト ボックス 160"/>
          <p:cNvSpPr txBox="1"/>
          <p:nvPr/>
        </p:nvSpPr>
        <p:spPr>
          <a:xfrm>
            <a:off x="4488353" y="1632930"/>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22</a:t>
            </a:fld>
            <a:endParaRPr kumimoji="1" lang="ja-JP" altLang="en-US"/>
          </a:p>
        </p:txBody>
      </p:sp>
      <p:sp>
        <p:nvSpPr>
          <p:cNvPr id="3" name="正方形/長方形 2"/>
          <p:cNvSpPr/>
          <p:nvPr/>
        </p:nvSpPr>
        <p:spPr>
          <a:xfrm>
            <a:off x="623172" y="2412750"/>
            <a:ext cx="4570482"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教師データを正しく分類するための条件は</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9034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500"/>
                                        <p:tgtEl>
                                          <p:spTgt spid="1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500"/>
                                        <p:tgtEl>
                                          <p:spTgt spid="1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fade">
                                      <p:cBhvr>
                                        <p:cTn id="27" dur="500"/>
                                        <p:tgtEl>
                                          <p:spTgt spid="1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8"/>
                                        </p:tgtEl>
                                        <p:attrNameLst>
                                          <p:attrName>style.visibility</p:attrName>
                                        </p:attrNameLst>
                                      </p:cBhvr>
                                      <p:to>
                                        <p:strVal val="visible"/>
                                      </p:to>
                                    </p:set>
                                    <p:animEffect transition="in" filter="fade">
                                      <p:cBhvr>
                                        <p:cTn id="32" dur="500"/>
                                        <p:tgtEl>
                                          <p:spTgt spid="1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fade">
                                      <p:cBhvr>
                                        <p:cTn id="37" dur="500"/>
                                        <p:tgtEl>
                                          <p:spTgt spid="10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2438256" y="1818924"/>
            <a:ext cx="2302233" cy="2308324"/>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-2.0</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-1.5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0.5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1.5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2.0</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3.5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a:t>ランダムに重みの初期値を決定</a:t>
                </a:r>
                <a:endParaRPr lang="en-US" altLang="ja-JP" sz="2000" dirty="0"/>
              </a:p>
              <a:p>
                <a:pPr marL="914400" lvl="1" indent="-457200">
                  <a:lnSpc>
                    <a:spcPct val="100000"/>
                  </a:lnSpc>
                  <a:spcBef>
                    <a:spcPts val="600"/>
                  </a:spcBef>
                  <a:buFont typeface="+mj-lt"/>
                  <a:buAutoNum type="arabicPeriod"/>
                </a:pPr>
                <a:r>
                  <a:rPr lang="ja-JP" altLang="en-US" sz="2000" dirty="0"/>
                  <a:t>以下を全教師データが識別できるまで繰り返す</a:t>
                </a:r>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a:t>  </a:t>
                </a:r>
                <a:r>
                  <a:rPr lang="ja-JP" altLang="en-US" i="1" dirty="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a:t>とした</a:t>
                </a:r>
                <a:endParaRPr lang="en-US" altLang="ja-JP" i="1"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a:t>クラス</a:t>
                </a:r>
                <a:r>
                  <a:rPr lang="en-US" altLang="ja-JP" i="1" dirty="0"/>
                  <a:t>2</a:t>
                </a:r>
                <a:r>
                  <a:rPr lang="ja-JP" altLang="en-US" i="1" dirty="0"/>
                  <a:t>に対して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とした</a:t>
                </a:r>
                <a:endParaRPr lang="en-US" altLang="ja-JP" dirty="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15758" y="3051424"/>
                <a:ext cx="7119257" cy="3046988"/>
              </a:xfrm>
              <a:prstGeom prst="rect">
                <a:avLst/>
              </a:prstGeom>
              <a:noFill/>
            </p:spPr>
            <p:txBody>
              <a:bodyPr wrap="none" rtlCol="0">
                <a:spAutoFit/>
              </a:bodyPr>
              <a:lstStyle/>
              <a:p>
                <a:r>
                  <a:rPr lang="en-US" altLang="ja-JP" sz="1600" i="1" dirty="0">
                    <a:latin typeface="メイリオ" panose="020B0604030504040204" pitchFamily="50" charset="-128"/>
                    <a:ea typeface="メイリオ" panose="020B0604030504040204" pitchFamily="50" charset="-128"/>
                    <a:cs typeface="メイリオ" panose="020B0604030504040204" pitchFamily="50" charset="-128"/>
                  </a:rPr>
                  <a:t>ρ = 2.0</a:t>
                </a:r>
                <a:r>
                  <a:rPr lang="ja-JP" altLang="en-US" sz="1600" i="1" dirty="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3+1</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3,1</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 2*(1,-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 5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1+5</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1,5</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 2*(1,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4</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 2*(1,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OK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15758" y="3051424"/>
                <a:ext cx="7119257" cy="3046988"/>
              </a:xfrm>
              <a:prstGeom prst="rect">
                <a:avLst/>
              </a:prstGeom>
              <a:blipFill>
                <a:blip r:embed="rId3"/>
                <a:stretch>
                  <a:fillRect l="-856" t="-601"/>
                </a:stretch>
              </a:blipFill>
            </p:spPr>
            <p:txBody>
              <a:bodyPr/>
              <a:lstStyle/>
              <a:p>
                <a:r>
                  <a:rPr lang="ja-JP" altLang="en-US">
                    <a:noFill/>
                  </a:rPr>
                  <a:t> </a:t>
                </a:r>
              </a:p>
            </p:txBody>
          </p:sp>
        </mc:Fallback>
      </mc:AlternateContent>
      <p:grpSp>
        <p:nvGrpSpPr>
          <p:cNvPr id="27" name="グループ化 26"/>
          <p:cNvGrpSpPr/>
          <p:nvPr/>
        </p:nvGrpSpPr>
        <p:grpSpPr>
          <a:xfrm>
            <a:off x="7629786" y="515848"/>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a:endCxn id="163"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23</a:t>
            </a:fld>
            <a:endParaRPr kumimoji="1" lang="ja-JP" altLang="en-US"/>
          </a:p>
        </p:txBody>
      </p:sp>
    </p:spTree>
    <p:extLst>
      <p:ext uri="{BB962C8B-B14F-4D97-AF65-F5344CB8AC3E}">
        <p14:creationId xmlns:p14="http://schemas.microsoft.com/office/powerpoint/2010/main" val="1074516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a:t>ランダムに重みの初期値を決定</a:t>
                </a:r>
                <a:endParaRPr lang="en-US" altLang="ja-JP" sz="2000" dirty="0"/>
              </a:p>
              <a:p>
                <a:pPr marL="914400" lvl="1" indent="-457200">
                  <a:lnSpc>
                    <a:spcPct val="100000"/>
                  </a:lnSpc>
                  <a:spcBef>
                    <a:spcPts val="600"/>
                  </a:spcBef>
                  <a:buFont typeface="+mj-lt"/>
                  <a:buAutoNum type="arabicPeriod"/>
                </a:pPr>
                <a:r>
                  <a:rPr lang="ja-JP" altLang="en-US" sz="2000" dirty="0"/>
                  <a:t>以下を全教師データが識別できるまで繰り返す</a:t>
                </a:r>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a:t>  </a:t>
                </a:r>
                <a:r>
                  <a:rPr lang="ja-JP" altLang="en-US" i="1" dirty="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a:t>とした</a:t>
                </a:r>
                <a:endParaRPr lang="en-US" altLang="ja-JP" i="1"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a:t>クラス</a:t>
                </a:r>
                <a:r>
                  <a:rPr lang="en-US" altLang="ja-JP" i="1" dirty="0"/>
                  <a:t>2</a:t>
                </a:r>
                <a:r>
                  <a:rPr lang="ja-JP" altLang="en-US" i="1" dirty="0"/>
                  <a:t>に対して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とした</a:t>
                </a:r>
                <a:endParaRPr lang="en-US" altLang="ja-JP" dirty="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34808" y="3003799"/>
                <a:ext cx="7428637" cy="3785652"/>
              </a:xfrm>
              <a:prstGeom prst="rect">
                <a:avLst/>
              </a:prstGeom>
              <a:noFill/>
            </p:spPr>
            <p:txBody>
              <a:bodyPr wrap="none" rtlCol="0">
                <a:spAutoFit/>
              </a:bodyPr>
              <a:lstStyle/>
              <a:p>
                <a:r>
                  <a:rPr lang="en-US" altLang="ja-JP" sz="1600" i="1" dirty="0">
                    <a:latin typeface="メイリオ" panose="020B0604030504040204" pitchFamily="50" charset="-128"/>
                    <a:ea typeface="メイリオ" panose="020B0604030504040204" pitchFamily="50" charset="-128"/>
                    <a:cs typeface="メイリオ" panose="020B0604030504040204" pitchFamily="50" charset="-128"/>
                  </a:rPr>
                  <a:t>ρ = 1.0</a:t>
                </a:r>
                <a:r>
                  <a:rPr lang="ja-JP" altLang="en-US" sz="1600" i="1" dirty="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3+1</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3,1</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 1*(1,-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)=( 2, 3  )</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 1*(1,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8</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8</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8</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 1*(1,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OK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&lt;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 1*(1,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 1*(1,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a:t>
                </a:r>
                <a:r>
                  <a:rPr lang="en-US" altLang="ja-JP" sz="1600" dirty="0">
                    <a:latin typeface="Times New Roman" panose="02020603050405020304" pitchFamily="18" charset="0"/>
                    <a:ea typeface="HGｺﾞｼｯｸM" panose="020B0609000000000000" pitchFamily="49" charset="-128"/>
                    <a:cs typeface="Times New Roman" panose="02020603050405020304" pitchFamily="18" charset="0"/>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以降、全てを満たすので更新無し</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34808" y="3003799"/>
                <a:ext cx="7428637" cy="3785652"/>
              </a:xfrm>
              <a:prstGeom prst="rect">
                <a:avLst/>
              </a:prstGeom>
              <a:blipFill>
                <a:blip r:embed="rId3"/>
                <a:stretch>
                  <a:fillRect l="-493" t="-483"/>
                </a:stretch>
              </a:blipFill>
            </p:spPr>
            <p:txBody>
              <a:bodyPr/>
              <a:lstStyle/>
              <a:p>
                <a:r>
                  <a:rPr lang="ja-JP" altLang="en-US">
                    <a:noFill/>
                  </a:rPr>
                  <a:t> </a:t>
                </a:r>
              </a:p>
            </p:txBody>
          </p:sp>
        </mc:Fallback>
      </mc:AlternateContent>
      <p:grpSp>
        <p:nvGrpSpPr>
          <p:cNvPr id="27" name="グループ化 26"/>
          <p:cNvGrpSpPr/>
          <p:nvPr/>
        </p:nvGrpSpPr>
        <p:grpSpPr>
          <a:xfrm>
            <a:off x="7722254" y="854895"/>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4" name="円/楕円 113"/>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24</a:t>
            </a:fld>
            <a:endParaRPr kumimoji="1" lang="ja-JP" altLang="en-US"/>
          </a:p>
        </p:txBody>
      </p:sp>
      <p:sp>
        <p:nvSpPr>
          <p:cNvPr id="174" name="右矢印 173"/>
          <p:cNvSpPr/>
          <p:nvPr/>
        </p:nvSpPr>
        <p:spPr>
          <a:xfrm rot="5400000">
            <a:off x="7355031" y="-484302"/>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5" name="テキスト ボックス 174"/>
          <p:cNvSpPr txBox="1"/>
          <p:nvPr/>
        </p:nvSpPr>
        <p:spPr>
          <a:xfrm>
            <a:off x="7363703" y="-931433"/>
            <a:ext cx="37702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-3</a:t>
            </a:r>
            <a:endParaRPr kumimoji="1" lang="ja-JP" altLang="en-US" baseline="-25000" dirty="0">
              <a:latin typeface="Times New Roman" panose="02020603050405020304" pitchFamily="18" charset="0"/>
              <a:cs typeface="Times New Roman" panose="02020603050405020304" pitchFamily="18" charset="0"/>
            </a:endParaRPr>
          </a:p>
        </p:txBody>
      </p:sp>
      <p:sp>
        <p:nvSpPr>
          <p:cNvPr id="176" name="右矢印 175"/>
          <p:cNvSpPr/>
          <p:nvPr/>
        </p:nvSpPr>
        <p:spPr>
          <a:xfrm rot="5400000">
            <a:off x="7926531" y="-484299"/>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7" name="テキスト ボックス 176"/>
          <p:cNvSpPr txBox="1"/>
          <p:nvPr/>
        </p:nvSpPr>
        <p:spPr>
          <a:xfrm>
            <a:off x="7850430" y="-871899"/>
            <a:ext cx="473206" cy="307777"/>
          </a:xfrm>
          <a:prstGeom prst="rect">
            <a:avLst/>
          </a:prstGeom>
          <a:noFill/>
        </p:spPr>
        <p:txBody>
          <a:bodyPr wrap="none" rtlCol="0">
            <a:spAutoFit/>
          </a:bodyPr>
          <a:lstStyle/>
          <a:p>
            <a:r>
              <a:rPr kumimoji="1" lang="en-US" altLang="ja-JP" sz="1400" dirty="0">
                <a:latin typeface="Times New Roman" panose="02020603050405020304" pitchFamily="18" charset="0"/>
                <a:cs typeface="Times New Roman" panose="02020603050405020304" pitchFamily="18" charset="0"/>
              </a:rPr>
              <a:t>-2/3</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78" name="右矢印 177"/>
          <p:cNvSpPr/>
          <p:nvPr/>
        </p:nvSpPr>
        <p:spPr>
          <a:xfrm rot="5400000">
            <a:off x="8360871" y="-484298"/>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9" name="テキスト ボックス 178"/>
          <p:cNvSpPr txBox="1"/>
          <p:nvPr/>
        </p:nvSpPr>
        <p:spPr>
          <a:xfrm>
            <a:off x="8231430" y="-871898"/>
            <a:ext cx="607859" cy="307777"/>
          </a:xfrm>
          <a:prstGeom prst="rect">
            <a:avLst/>
          </a:prstGeom>
          <a:noFill/>
        </p:spPr>
        <p:txBody>
          <a:bodyPr wrap="none" rtlCol="0">
            <a:spAutoFit/>
          </a:bodyPr>
          <a:lstStyle/>
          <a:p>
            <a:r>
              <a:rPr kumimoji="1" lang="en-US" altLang="ja-JP" sz="1400" dirty="0">
                <a:latin typeface="Times New Roman" panose="02020603050405020304" pitchFamily="18" charset="0"/>
                <a:cs typeface="Times New Roman" panose="02020603050405020304" pitchFamily="18" charset="0"/>
              </a:rPr>
              <a:t>-1/2.8</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80" name="右矢印 179"/>
          <p:cNvSpPr/>
          <p:nvPr/>
        </p:nvSpPr>
        <p:spPr>
          <a:xfrm rot="5400000">
            <a:off x="8484136" y="-589633"/>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81" name="テキスト ボックス 180"/>
          <p:cNvSpPr txBox="1"/>
          <p:nvPr/>
        </p:nvSpPr>
        <p:spPr>
          <a:xfrm>
            <a:off x="8648150" y="-1149076"/>
            <a:ext cx="300082"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82" name="右矢印 181"/>
          <p:cNvSpPr/>
          <p:nvPr/>
        </p:nvSpPr>
        <p:spPr>
          <a:xfrm rot="5400000">
            <a:off x="8855611" y="-589633"/>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83" name="テキスト ボックス 182"/>
          <p:cNvSpPr txBox="1"/>
          <p:nvPr/>
        </p:nvSpPr>
        <p:spPr>
          <a:xfrm>
            <a:off x="8914850" y="-1100528"/>
            <a:ext cx="548548" cy="307777"/>
          </a:xfrm>
          <a:prstGeom prst="rect">
            <a:avLst/>
          </a:prstGeom>
          <a:noFill/>
        </p:spPr>
        <p:txBody>
          <a:bodyPr wrap="none" rtlCol="0">
            <a:spAutoFit/>
          </a:bodyPr>
          <a:lstStyle/>
          <a:p>
            <a:r>
              <a:rPr lang="en-US" altLang="ja-JP" sz="1400" dirty="0">
                <a:latin typeface="Times New Roman" panose="02020603050405020304" pitchFamily="18" charset="0"/>
                <a:cs typeface="Times New Roman" panose="02020603050405020304" pitchFamily="18" charset="0"/>
              </a:rPr>
              <a:t>1/2.1</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84" name="右矢印 183"/>
          <p:cNvSpPr/>
          <p:nvPr/>
        </p:nvSpPr>
        <p:spPr>
          <a:xfrm rot="5400000">
            <a:off x="9265186" y="-589632"/>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85" name="テキスト ボックス 184"/>
          <p:cNvSpPr txBox="1"/>
          <p:nvPr/>
        </p:nvSpPr>
        <p:spPr>
          <a:xfrm>
            <a:off x="9324425" y="-1100527"/>
            <a:ext cx="548548" cy="307777"/>
          </a:xfrm>
          <a:prstGeom prst="rect">
            <a:avLst/>
          </a:prstGeom>
          <a:noFill/>
        </p:spPr>
        <p:txBody>
          <a:bodyPr wrap="none" rtlCol="0">
            <a:spAutoFit/>
          </a:bodyPr>
          <a:lstStyle/>
          <a:p>
            <a:r>
              <a:rPr lang="en-US" altLang="ja-JP" sz="1400" dirty="0">
                <a:latin typeface="Times New Roman" panose="02020603050405020304" pitchFamily="18" charset="0"/>
                <a:cs typeface="Times New Roman" panose="02020603050405020304" pitchFamily="18" charset="0"/>
              </a:rPr>
              <a:t>2/1.6</a:t>
            </a:r>
            <a:endParaRPr kumimoji="1" lang="ja-JP" altLang="en-US" sz="14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6350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203200"/>
            <a:ext cx="11708780" cy="733270"/>
          </a:xfrm>
        </p:spPr>
        <p:txBody>
          <a:bodyPr>
            <a:normAutofit/>
          </a:bodyPr>
          <a:lstStyle/>
          <a:p>
            <a:r>
              <a:rPr lang="ja-JP" altLang="en-US" sz="3600" dirty="0"/>
              <a:t>パーセプトロン：重みの学習</a:t>
            </a:r>
            <a:endParaRPr kumimoji="1" lang="ja-JP" altLang="en-US" sz="3600" dirty="0"/>
          </a:p>
        </p:txBody>
      </p:sp>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0" y="879825"/>
                <a:ext cx="6813486" cy="27828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914400" lvl="1" indent="-457200">
                  <a:lnSpc>
                    <a:spcPct val="100000"/>
                  </a:lnSpc>
                  <a:spcBef>
                    <a:spcPts val="0"/>
                  </a:spcBef>
                  <a:buFont typeface="+mj-lt"/>
                  <a:buAutoNum type="arabicPeriod"/>
                </a:pPr>
                <a:r>
                  <a:rPr lang="ja-JP" altLang="en-US" sz="2000" dirty="0"/>
                  <a:t>ランダムに重みの初期値を決定</a:t>
                </a:r>
                <a:endParaRPr lang="en-US" altLang="ja-JP" sz="2000" dirty="0"/>
              </a:p>
              <a:p>
                <a:pPr marL="914400" lvl="1" indent="-457200">
                  <a:lnSpc>
                    <a:spcPct val="100000"/>
                  </a:lnSpc>
                  <a:spcBef>
                    <a:spcPts val="0"/>
                  </a:spcBef>
                  <a:buFont typeface="+mj-lt"/>
                  <a:buAutoNum type="arabicPeriod"/>
                </a:pPr>
                <a:r>
                  <a:rPr lang="ja-JP" altLang="en-US" sz="2000" dirty="0"/>
                  <a:t>以下を全教師データが識別できるまで繰り返す</a:t>
                </a:r>
                <a:endParaRPr lang="en-US" altLang="ja-JP" sz="2000" dirty="0"/>
              </a:p>
              <a:p>
                <a:pPr marL="914400" lvl="1" indent="-457200">
                  <a:lnSpc>
                    <a:spcPct val="100000"/>
                  </a:lnSpc>
                  <a:spcBef>
                    <a:spcPts val="0"/>
                  </a:spcBef>
                  <a:spcAft>
                    <a:spcPts val="600"/>
                  </a:spcAft>
                  <a:buFont typeface="+mj-lt"/>
                  <a:buAutoNum type="arabicPeriod"/>
                </a:pPr>
                <a:r>
                  <a:rPr lang="ja-JP" altLang="en-US" sz="2000" dirty="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a:t>で </a:t>
                </a:r>
                <a14:m>
                  <m:oMath xmlns:m="http://schemas.openxmlformats.org/officeDocument/2006/math">
                    <m:r>
                      <a:rPr lang="en-US" altLang="ja-JP" sz="2000" b="1"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a:t>し結果が誤っているとき</a:t>
                </a:r>
                <a:endParaRPr lang="en-US" altLang="ja-JP" sz="2000" dirty="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smtClean="0">
                        <a:latin typeface="Cambria Math" panose="02040503050406030204" pitchFamily="18" charset="0"/>
                      </a:rPr>
                      <m:t>𝜌</m:t>
                    </m:r>
                    <m:r>
                      <a:rPr lang="en-US" altLang="ja-JP" b="1" smtClean="0">
                        <a:latin typeface="Cambria Math" panose="02040503050406030204" pitchFamily="18" charset="0"/>
                      </a:rPr>
                      <m:t>𝐱</m:t>
                    </m:r>
                  </m:oMath>
                </a14:m>
                <a:r>
                  <a:rPr lang="en-US" altLang="ja-JP" i="1" dirty="0"/>
                  <a:t>  </a:t>
                </a:r>
                <a:r>
                  <a:rPr lang="ja-JP" altLang="en-US" i="1" dirty="0"/>
                  <a:t>クラス１に対して </a:t>
                </a:r>
                <a14:m>
                  <m:oMath xmlns:m="http://schemas.openxmlformats.org/officeDocument/2006/math">
                    <m:sSup>
                      <m:sSupPr>
                        <m:ctrlPr>
                          <a:rPr lang="en-US" altLang="ja-JP"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i="1" smtClean="0">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&lt;0</m:t>
                    </m:r>
                  </m:oMath>
                </a14:m>
                <a:r>
                  <a:rPr lang="ja-JP" altLang="en-US" i="1" dirty="0"/>
                  <a:t>とした</a:t>
                </a:r>
                <a:endParaRPr lang="en-US" altLang="ja-JP" i="1" dirty="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a:t>クラス</a:t>
                </a:r>
                <a:r>
                  <a:rPr lang="en-US" altLang="ja-JP" i="1" dirty="0"/>
                  <a:t>2</a:t>
                </a:r>
                <a:r>
                  <a:rPr lang="ja-JP" altLang="en-US" i="1" dirty="0"/>
                  <a:t>に対して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とした</a:t>
                </a:r>
                <a:endParaRPr lang="en-US" altLang="ja-JP" dirty="0"/>
              </a:p>
              <a:p>
                <a:pPr marL="457200" lvl="1" indent="0">
                  <a:lnSpc>
                    <a:spcPct val="100000"/>
                  </a:lnSpc>
                  <a:spcBef>
                    <a:spcPts val="0"/>
                  </a:spcBef>
                  <a:buFont typeface="Arial" panose="020B0604020202020204" pitchFamily="34" charset="0"/>
                  <a:buNone/>
                </a:pPr>
                <a:endParaRPr lang="ja-JP" altLang="en-US" sz="2000" dirty="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0" y="879825"/>
                <a:ext cx="6813486" cy="2782810"/>
              </a:xfrm>
              <a:prstGeom prst="rect">
                <a:avLst/>
              </a:prstGeom>
              <a:blipFill rotWithShape="0">
                <a:blip r:embed="rId2"/>
                <a:stretch>
                  <a:fillRect t="-3939"/>
                </a:stretch>
              </a:blipFill>
            </p:spPr>
            <p:txBody>
              <a:bodyPr/>
              <a:lstStyle/>
              <a:p>
                <a:r>
                  <a:rPr lang="ja-JP" altLang="en-US">
                    <a:noFill/>
                  </a:rPr>
                  <a:t> </a:t>
                </a:r>
              </a:p>
            </p:txBody>
          </p:sp>
        </mc:Fallback>
      </mc:AlternateContent>
      <p:grpSp>
        <p:nvGrpSpPr>
          <p:cNvPr id="66" name="グループ化 65"/>
          <p:cNvGrpSpPr/>
          <p:nvPr/>
        </p:nvGrpSpPr>
        <p:grpSpPr>
          <a:xfrm>
            <a:off x="2007344" y="2888792"/>
            <a:ext cx="3820667" cy="3707951"/>
            <a:chOff x="7914660" y="1620393"/>
            <a:chExt cx="4409296" cy="4279215"/>
          </a:xfrm>
        </p:grpSpPr>
        <p:grpSp>
          <p:nvGrpSpPr>
            <p:cNvPr id="5" name="グループ化 4"/>
            <p:cNvGrpSpPr/>
            <p:nvPr/>
          </p:nvGrpSpPr>
          <p:grpSpPr>
            <a:xfrm>
              <a:off x="7917885" y="2026902"/>
              <a:ext cx="3861303" cy="3861304"/>
              <a:chOff x="10020300" y="967922"/>
              <a:chExt cx="4343400" cy="4343400"/>
            </a:xfrm>
          </p:grpSpPr>
          <p:grpSp>
            <p:nvGrpSpPr>
              <p:cNvPr id="6" name="グループ化 5"/>
              <p:cNvGrpSpPr/>
              <p:nvPr/>
            </p:nvGrpSpPr>
            <p:grpSpPr>
              <a:xfrm>
                <a:off x="10020300" y="1223736"/>
                <a:ext cx="4343400" cy="3788228"/>
                <a:chOff x="10020300" y="1223736"/>
                <a:chExt cx="4343400" cy="3788228"/>
              </a:xfrm>
            </p:grpSpPr>
            <p:cxnSp>
              <p:nvCxnSpPr>
                <p:cNvPr id="19" name="直線矢印コネクタ 18"/>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rot="16200000">
                <a:off x="10020300" y="1245508"/>
                <a:ext cx="4343400" cy="3788228"/>
                <a:chOff x="10020300" y="1223736"/>
                <a:chExt cx="4343400" cy="3788228"/>
              </a:xfrm>
            </p:grpSpPr>
            <p:cxnSp>
              <p:nvCxnSpPr>
                <p:cNvPr id="8" name="直線矢印コネクタ 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30" name="直線矢印コネクタ 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32" name="グループ化 31"/>
            <p:cNvGrpSpPr/>
            <p:nvPr/>
          </p:nvGrpSpPr>
          <p:grpSpPr>
            <a:xfrm rot="658000">
              <a:off x="9314665" y="2148676"/>
              <a:ext cx="1149432" cy="3750932"/>
              <a:chOff x="8267700" y="1104900"/>
              <a:chExt cx="1292942" cy="4219247"/>
            </a:xfrm>
          </p:grpSpPr>
          <p:cxnSp>
            <p:nvCxnSpPr>
              <p:cNvPr id="33" name="直線コネクタ 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右矢印 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5" name="右矢印 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36" name="グループ化 35"/>
            <p:cNvGrpSpPr/>
            <p:nvPr/>
          </p:nvGrpSpPr>
          <p:grpSpPr>
            <a:xfrm rot="4291363">
              <a:off x="8677679" y="2086766"/>
              <a:ext cx="2196046" cy="3692186"/>
              <a:chOff x="7604760" y="1142401"/>
              <a:chExt cx="2470231" cy="4153165"/>
            </a:xfrm>
          </p:grpSpPr>
          <p:cxnSp>
            <p:nvCxnSpPr>
              <p:cNvPr id="37" name="直線コネクタ 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右矢印 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右矢印 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0" name="グループ化 39"/>
            <p:cNvGrpSpPr/>
            <p:nvPr/>
          </p:nvGrpSpPr>
          <p:grpSpPr>
            <a:xfrm rot="286777">
              <a:off x="7923354" y="3173277"/>
              <a:ext cx="3816051" cy="1679648"/>
              <a:chOff x="6702681" y="2257425"/>
              <a:chExt cx="4292498" cy="1889358"/>
            </a:xfrm>
          </p:grpSpPr>
          <p:cxnSp>
            <p:nvCxnSpPr>
              <p:cNvPr id="41" name="直線コネクタ 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右矢印 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3" name="右矢印 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4" name="グループ化 43"/>
            <p:cNvGrpSpPr/>
            <p:nvPr/>
          </p:nvGrpSpPr>
          <p:grpSpPr>
            <a:xfrm rot="413303">
              <a:off x="8361296" y="2162585"/>
              <a:ext cx="3181032" cy="3610616"/>
              <a:chOff x="7195300" y="1120546"/>
              <a:chExt cx="3578194" cy="4061413"/>
            </a:xfrm>
          </p:grpSpPr>
          <p:cxnSp>
            <p:nvCxnSpPr>
              <p:cNvPr id="45" name="直線コネクタ 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46" name="右矢印 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7" name="右矢印 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8" name="グループ化 47"/>
            <p:cNvGrpSpPr/>
            <p:nvPr/>
          </p:nvGrpSpPr>
          <p:grpSpPr>
            <a:xfrm>
              <a:off x="9331600" y="2072263"/>
              <a:ext cx="1214353" cy="3768362"/>
              <a:chOff x="8286750" y="1018946"/>
              <a:chExt cx="1365968" cy="4238854"/>
            </a:xfrm>
          </p:grpSpPr>
          <p:cxnSp>
            <p:nvCxnSpPr>
              <p:cNvPr id="49" name="直線コネクタ 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0" name="右矢印 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1" name="右矢印 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52" name="グループ化 51"/>
            <p:cNvGrpSpPr/>
            <p:nvPr/>
          </p:nvGrpSpPr>
          <p:grpSpPr>
            <a:xfrm>
              <a:off x="9009826" y="2114600"/>
              <a:ext cx="1866371" cy="3683686"/>
              <a:chOff x="7924800" y="1066569"/>
              <a:chExt cx="2099393" cy="4143606"/>
            </a:xfrm>
          </p:grpSpPr>
          <p:grpSp>
            <p:nvGrpSpPr>
              <p:cNvPr id="53" name="グループ化 52"/>
              <p:cNvGrpSpPr/>
              <p:nvPr/>
            </p:nvGrpSpPr>
            <p:grpSpPr>
              <a:xfrm>
                <a:off x="7924800" y="1143000"/>
                <a:ext cx="2099393" cy="4067175"/>
                <a:chOff x="7924800" y="1143000"/>
                <a:chExt cx="2099393" cy="4067175"/>
              </a:xfrm>
            </p:grpSpPr>
            <p:cxnSp>
              <p:nvCxnSpPr>
                <p:cNvPr id="55" name="直線コネクタ 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右矢印 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4" name="右矢印 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7" name="正方形/長方形 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58" name="正方形/長方形 57"/>
            <p:cNvSpPr/>
            <p:nvPr/>
          </p:nvSpPr>
          <p:spPr>
            <a:xfrm>
              <a:off x="11780217" y="3661128"/>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1 </a:t>
              </a:r>
              <a:endParaRPr lang="ja-JP" altLang="en-US" sz="2400" dirty="0"/>
            </a:p>
          </p:txBody>
        </p:sp>
        <p:sp>
          <p:nvSpPr>
            <p:cNvPr id="59" name="円/楕円 58"/>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矢印コネクタ 62"/>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endCxn id="62"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正方形/長方形 66"/>
              <p:cNvSpPr/>
              <p:nvPr/>
            </p:nvSpPr>
            <p:spPr>
              <a:xfrm>
                <a:off x="4561055"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a:t>=2</a:t>
                </a:r>
                <a:endParaRPr lang="ja-JP" altLang="en-US" sz="4000"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4561055" y="2866963"/>
                <a:ext cx="995657" cy="707886"/>
              </a:xfrm>
              <a:prstGeom prst="rect">
                <a:avLst/>
              </a:prstGeom>
              <a:blipFill rotWithShape="0">
                <a:blip r:embed="rId3"/>
                <a:stretch>
                  <a:fillRect t="-15517" r="-20122"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正方形/長方形 67"/>
              <p:cNvSpPr/>
              <p:nvPr/>
            </p:nvSpPr>
            <p:spPr>
              <a:xfrm>
                <a:off x="9292712"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a:t>=1</a:t>
                </a:r>
                <a:endParaRPr lang="ja-JP" altLang="en-US" sz="4000" dirty="0"/>
              </a:p>
            </p:txBody>
          </p:sp>
        </mc:Choice>
        <mc:Fallback xmlns="">
          <p:sp>
            <p:nvSpPr>
              <p:cNvPr id="68" name="正方形/長方形 67"/>
              <p:cNvSpPr>
                <a:spLocks noRot="1" noChangeAspect="1" noMove="1" noResize="1" noEditPoints="1" noAdjustHandles="1" noChangeArrowheads="1" noChangeShapeType="1" noTextEdit="1"/>
              </p:cNvSpPr>
              <p:nvPr/>
            </p:nvSpPr>
            <p:spPr>
              <a:xfrm>
                <a:off x="9292712" y="2866963"/>
                <a:ext cx="995657" cy="707886"/>
              </a:xfrm>
              <a:prstGeom prst="rect">
                <a:avLst/>
              </a:prstGeom>
              <a:blipFill rotWithShape="0">
                <a:blip r:embed="rId4"/>
                <a:stretch>
                  <a:fillRect t="-15517" r="-20122" b="-36207"/>
                </a:stretch>
              </a:blipFill>
            </p:spPr>
            <p:txBody>
              <a:bodyPr/>
              <a:lstStyle/>
              <a:p>
                <a:r>
                  <a:rPr lang="ja-JP" altLang="en-US">
                    <a:noFill/>
                  </a:rPr>
                  <a:t> </a:t>
                </a:r>
              </a:p>
            </p:txBody>
          </p:sp>
        </mc:Fallback>
      </mc:AlternateContent>
      <p:grpSp>
        <p:nvGrpSpPr>
          <p:cNvPr id="134" name="グループ化 133"/>
          <p:cNvGrpSpPr/>
          <p:nvPr/>
        </p:nvGrpSpPr>
        <p:grpSpPr>
          <a:xfrm>
            <a:off x="6271109" y="2786743"/>
            <a:ext cx="3980740" cy="3863300"/>
            <a:chOff x="7914660" y="1620393"/>
            <a:chExt cx="4409296" cy="4279215"/>
          </a:xfrm>
        </p:grpSpPr>
        <p:grpSp>
          <p:nvGrpSpPr>
            <p:cNvPr id="69" name="グループ化 68"/>
            <p:cNvGrpSpPr/>
            <p:nvPr/>
          </p:nvGrpSpPr>
          <p:grpSpPr>
            <a:xfrm>
              <a:off x="7917885" y="2026902"/>
              <a:ext cx="3861303" cy="3861304"/>
              <a:chOff x="10020300" y="967922"/>
              <a:chExt cx="4343400" cy="4343400"/>
            </a:xfrm>
          </p:grpSpPr>
          <p:grpSp>
            <p:nvGrpSpPr>
              <p:cNvPr id="70" name="グループ化 69"/>
              <p:cNvGrpSpPr/>
              <p:nvPr/>
            </p:nvGrpSpPr>
            <p:grpSpPr>
              <a:xfrm>
                <a:off x="10020300" y="1223736"/>
                <a:ext cx="4343400" cy="3788228"/>
                <a:chOff x="10020300" y="1223736"/>
                <a:chExt cx="4343400" cy="3788228"/>
              </a:xfrm>
            </p:grpSpPr>
            <p:cxnSp>
              <p:nvCxnSpPr>
                <p:cNvPr id="83" name="直線矢印コネクタ 82"/>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1" name="グループ化 70"/>
              <p:cNvGrpSpPr/>
              <p:nvPr/>
            </p:nvGrpSpPr>
            <p:grpSpPr>
              <a:xfrm rot="16200000">
                <a:off x="10020300" y="1245508"/>
                <a:ext cx="4343400" cy="3788228"/>
                <a:chOff x="10020300" y="1223736"/>
                <a:chExt cx="4343400" cy="3788228"/>
              </a:xfrm>
            </p:grpSpPr>
            <p:cxnSp>
              <p:nvCxnSpPr>
                <p:cNvPr id="72" name="直線矢印コネクタ 71"/>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94" name="直線矢印コネクタ 93"/>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96" name="グループ化 95"/>
            <p:cNvGrpSpPr/>
            <p:nvPr/>
          </p:nvGrpSpPr>
          <p:grpSpPr>
            <a:xfrm rot="658000">
              <a:off x="9314665" y="2148676"/>
              <a:ext cx="1149432" cy="3750932"/>
              <a:chOff x="8267700" y="1104900"/>
              <a:chExt cx="1292942" cy="4219247"/>
            </a:xfrm>
          </p:grpSpPr>
          <p:cxnSp>
            <p:nvCxnSpPr>
              <p:cNvPr id="97" name="直線コネクタ 96"/>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右矢印 97"/>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右矢印 98"/>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0" name="グループ化 99"/>
            <p:cNvGrpSpPr/>
            <p:nvPr/>
          </p:nvGrpSpPr>
          <p:grpSpPr>
            <a:xfrm rot="4291363">
              <a:off x="8677679" y="2086766"/>
              <a:ext cx="2196046" cy="3692186"/>
              <a:chOff x="7604760" y="1142401"/>
              <a:chExt cx="2470231" cy="4153165"/>
            </a:xfrm>
          </p:grpSpPr>
          <p:cxnSp>
            <p:nvCxnSpPr>
              <p:cNvPr id="101" name="直線コネクタ 100"/>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右矢印 101"/>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3" name="右矢印 102"/>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4" name="グループ化 103"/>
            <p:cNvGrpSpPr/>
            <p:nvPr/>
          </p:nvGrpSpPr>
          <p:grpSpPr>
            <a:xfrm rot="286777">
              <a:off x="7923354" y="3173277"/>
              <a:ext cx="3816051" cy="1679648"/>
              <a:chOff x="6702681" y="2257425"/>
              <a:chExt cx="4292498" cy="1889358"/>
            </a:xfrm>
          </p:grpSpPr>
          <p:cxnSp>
            <p:nvCxnSpPr>
              <p:cNvPr id="105" name="直線コネクタ 104"/>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右矢印 105"/>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7" name="右矢印 106"/>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8" name="グループ化 107"/>
            <p:cNvGrpSpPr/>
            <p:nvPr/>
          </p:nvGrpSpPr>
          <p:grpSpPr>
            <a:xfrm rot="413303">
              <a:off x="8361296" y="2162585"/>
              <a:ext cx="3181032" cy="3610616"/>
              <a:chOff x="7195300" y="1120546"/>
              <a:chExt cx="3578194" cy="4061413"/>
            </a:xfrm>
          </p:grpSpPr>
          <p:cxnSp>
            <p:nvCxnSpPr>
              <p:cNvPr id="109" name="直線コネクタ 108"/>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0" name="右矢印 109"/>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1" name="右矢印 110"/>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2" name="グループ化 111"/>
            <p:cNvGrpSpPr/>
            <p:nvPr/>
          </p:nvGrpSpPr>
          <p:grpSpPr>
            <a:xfrm>
              <a:off x="9331600" y="2072263"/>
              <a:ext cx="1214353" cy="3768362"/>
              <a:chOff x="8286750" y="1018946"/>
              <a:chExt cx="1365968" cy="4238854"/>
            </a:xfrm>
          </p:grpSpPr>
          <p:cxnSp>
            <p:nvCxnSpPr>
              <p:cNvPr id="113" name="直線コネクタ 112"/>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4" name="右矢印 113"/>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5" name="右矢印 114"/>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6" name="グループ化 115"/>
            <p:cNvGrpSpPr/>
            <p:nvPr/>
          </p:nvGrpSpPr>
          <p:grpSpPr>
            <a:xfrm>
              <a:off x="9009826" y="2114600"/>
              <a:ext cx="1866371" cy="3683686"/>
              <a:chOff x="7924800" y="1066569"/>
              <a:chExt cx="2099393" cy="4143606"/>
            </a:xfrm>
          </p:grpSpPr>
          <p:grpSp>
            <p:nvGrpSpPr>
              <p:cNvPr id="117" name="グループ化 116"/>
              <p:cNvGrpSpPr/>
              <p:nvPr/>
            </p:nvGrpSpPr>
            <p:grpSpPr>
              <a:xfrm>
                <a:off x="7924800" y="1143000"/>
                <a:ext cx="2099393" cy="4067175"/>
                <a:chOff x="7924800" y="1143000"/>
                <a:chExt cx="2099393" cy="4067175"/>
              </a:xfrm>
            </p:grpSpPr>
            <p:cxnSp>
              <p:nvCxnSpPr>
                <p:cNvPr id="119" name="直線コネクタ 118"/>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20" name="右矢印 119"/>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18" name="右矢印 117"/>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21" name="正方形/長方形 120"/>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22" name="正方形/長方形 121"/>
            <p:cNvSpPr/>
            <p:nvPr/>
          </p:nvSpPr>
          <p:spPr>
            <a:xfrm>
              <a:off x="11780217" y="3661128"/>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1 </a:t>
              </a:r>
              <a:endParaRPr lang="ja-JP" altLang="en-US" sz="2400" dirty="0"/>
            </a:p>
          </p:txBody>
        </p:sp>
        <p:sp>
          <p:nvSpPr>
            <p:cNvPr id="123" name="円/楕円 122"/>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7" name="直線矢印コネクタ 126"/>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0" name="円/楕円 129"/>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2" name="直線矢印コネクタ 131"/>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35" name="正方形/長方形 134"/>
          <p:cNvSpPr/>
          <p:nvPr/>
        </p:nvSpPr>
        <p:spPr>
          <a:xfrm>
            <a:off x="6868172" y="1328448"/>
            <a:ext cx="4801314" cy="1277273"/>
          </a:xfrm>
          <a:prstGeom prst="rect">
            <a:avLst/>
          </a:prstGeom>
        </p:spPr>
        <p:txBody>
          <a:bodyPr wrap="square">
            <a:spAutoFit/>
          </a:bodyPr>
          <a:lstStyle/>
          <a:p>
            <a:pPr marL="342900" indent="-342900">
              <a:spcBef>
                <a:spcPts val="600"/>
              </a:spcBef>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ひとつずつデータをチェックし、誤識別していたら重みを更新</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Bef>
                <a:spcPts val="600"/>
              </a:spcBef>
              <a:buFont typeface="Arial" panose="020B0604020202020204" pitchFamily="34" charset="0"/>
              <a:buChar char="•"/>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ρ</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は更新の際の幅を示す</a:t>
            </a:r>
          </a:p>
        </p:txBody>
      </p:sp>
      <p:sp>
        <p:nvSpPr>
          <p:cNvPr id="136" name="スライド番号プレースホルダー 135"/>
          <p:cNvSpPr>
            <a:spLocks noGrp="1"/>
          </p:cNvSpPr>
          <p:nvPr>
            <p:ph type="sldNum" sz="quarter" idx="12"/>
          </p:nvPr>
        </p:nvSpPr>
        <p:spPr/>
        <p:txBody>
          <a:bodyPr/>
          <a:lstStyle/>
          <a:p>
            <a:fld id="{F35DE295-420C-4265-BE54-AE59FA4027A6}" type="slidenum">
              <a:rPr kumimoji="1" lang="ja-JP" altLang="en-US" smtClean="0"/>
              <a:t>25</a:t>
            </a:fld>
            <a:endParaRPr kumimoji="1" lang="ja-JP" altLang="en-US"/>
          </a:p>
        </p:txBody>
      </p:sp>
    </p:spTree>
    <p:extLst>
      <p:ext uri="{BB962C8B-B14F-4D97-AF65-F5344CB8AC3E}">
        <p14:creationId xmlns:p14="http://schemas.microsoft.com/office/powerpoint/2010/main" val="28618528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149369"/>
            <a:ext cx="11708780" cy="733270"/>
          </a:xfrm>
        </p:spPr>
        <p:txBody>
          <a:bodyPr>
            <a:normAutofit/>
          </a:bodyPr>
          <a:lstStyle/>
          <a:p>
            <a:pPr algn="ctr"/>
            <a:r>
              <a:rPr kumimoji="1" lang="ja-JP" altLang="en-US" sz="3600" dirty="0"/>
              <a:t>パーセプトロン </a:t>
            </a:r>
            <a:r>
              <a:rPr kumimoji="1" lang="en-US" altLang="ja-JP" sz="3600" dirty="0"/>
              <a:t>: </a:t>
            </a:r>
            <a:r>
              <a:rPr kumimoji="1" lang="ja-JP" altLang="en-US" sz="3600" dirty="0"/>
              <a:t>まとめ</a:t>
            </a:r>
          </a:p>
        </p:txBody>
      </p:sp>
      <p:grpSp>
        <p:nvGrpSpPr>
          <p:cNvPr id="25" name="グループ化 24"/>
          <p:cNvGrpSpPr/>
          <p:nvPr/>
        </p:nvGrpSpPr>
        <p:grpSpPr>
          <a:xfrm>
            <a:off x="1759999" y="438156"/>
            <a:ext cx="5666316" cy="2904859"/>
            <a:chOff x="2939895" y="926912"/>
            <a:chExt cx="6115407" cy="3135087"/>
          </a:xfrm>
        </p:grpSpPr>
        <p:grpSp>
          <p:nvGrpSpPr>
            <p:cNvPr id="4" name="グループ化 3"/>
            <p:cNvGrpSpPr/>
            <p:nvPr/>
          </p:nvGrpSpPr>
          <p:grpSpPr>
            <a:xfrm>
              <a:off x="2939895" y="926912"/>
              <a:ext cx="551543" cy="3135087"/>
              <a:chOff x="914401" y="1494971"/>
              <a:chExt cx="580571" cy="3300089"/>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9" name="円/楕円 8"/>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8" idx="6"/>
              <a:endCxn id="9"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1316"/>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7815860" y="2217805"/>
              <a:ext cx="1239442" cy="584775"/>
            </a:xfrm>
            <a:prstGeom prst="rect">
              <a:avLst/>
            </a:prstGeom>
          </p:spPr>
          <p:txBody>
            <a:bodyPr wrap="none">
              <a:spAutoFit/>
            </a:bodyPr>
            <a:lstStyle/>
            <a:p>
              <a:r>
                <a:rPr lang="en-US" altLang="ja-JP" sz="3200" dirty="0"/>
                <a:t>0 or 1 </a:t>
              </a:r>
              <a:endParaRPr lang="ja-JP" altLang="en-US" sz="3200" dirty="0"/>
            </a:p>
          </p:txBody>
        </p:sp>
        <p:sp>
          <p:nvSpPr>
            <p:cNvPr id="23" name="フリーフォーム 22"/>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コンテンツ プレースホルダー 2"/>
              <p:cNvSpPr>
                <a:spLocks noGrp="1"/>
              </p:cNvSpPr>
              <p:nvPr>
                <p:ph idx="1"/>
              </p:nvPr>
            </p:nvSpPr>
            <p:spPr>
              <a:xfrm>
                <a:off x="607830" y="3477231"/>
                <a:ext cx="11245562" cy="2692400"/>
              </a:xfrm>
            </p:spPr>
            <p:txBody>
              <a:bodyPr>
                <a:noAutofit/>
              </a:bodyPr>
              <a:lstStyle/>
              <a:p>
                <a:pPr marL="0" indent="0">
                  <a:lnSpc>
                    <a:spcPct val="100000"/>
                  </a:lnSpc>
                  <a:spcBef>
                    <a:spcPts val="600"/>
                  </a:spcBef>
                  <a:spcAft>
                    <a:spcPts val="600"/>
                  </a:spcAft>
                  <a:buNone/>
                </a:pPr>
                <a:r>
                  <a:rPr lang="ja-JP" altLang="en-US" sz="2400" dirty="0"/>
                  <a:t>パーセプトロンとはニューロンの振る舞いをモデル化した識別器</a:t>
                </a:r>
                <a:endParaRPr lang="en-US" altLang="ja-JP" sz="2400" dirty="0"/>
              </a:p>
              <a:p>
                <a:pPr marL="0" indent="0">
                  <a:lnSpc>
                    <a:spcPct val="100000"/>
                  </a:lnSpc>
                  <a:spcBef>
                    <a:spcPts val="600"/>
                  </a:spcBef>
                  <a:spcAft>
                    <a:spcPts val="600"/>
                  </a:spcAft>
                  <a:buNone/>
                </a:pPr>
                <a:r>
                  <a:rPr lang="ja-JP" altLang="en-US" sz="2400" b="1" dirty="0"/>
                  <a:t>識別</a:t>
                </a:r>
                <a:r>
                  <a:rPr lang="en-US" altLang="ja-JP" sz="2400" b="1" dirty="0"/>
                  <a:t>:</a:t>
                </a:r>
                <a:r>
                  <a:rPr lang="en-US" altLang="ja-JP" sz="2400" dirty="0"/>
                  <a:t> </a:t>
                </a:r>
                <a:r>
                  <a:rPr lang="ja-JP" altLang="en-US" sz="2400" dirty="0"/>
                  <a:t>入力信号 </a:t>
                </a:r>
                <a14:m>
                  <m:oMath xmlns:m="http://schemas.openxmlformats.org/officeDocument/2006/math">
                    <m:r>
                      <a:rPr lang="en-US" altLang="ja-JP" sz="2400" b="1" i="0" smtClean="0">
                        <a:latin typeface="Cambria Math" panose="02040503050406030204" pitchFamily="18" charset="0"/>
                      </a:rPr>
                      <m:t>𝐱</m:t>
                    </m:r>
                  </m:oMath>
                </a14:m>
                <a:r>
                  <a:rPr lang="ja-JP" altLang="en-US" sz="2400" dirty="0"/>
                  <a:t> の重付け和</a:t>
                </a:r>
                <a:r>
                  <a:rPr lang="en-US" altLang="ja-JP" sz="2400" dirty="0"/>
                  <a:t>(</a:t>
                </a:r>
                <a:r>
                  <a:rPr lang="ja-JP" altLang="en-US" sz="2400" dirty="0"/>
                  <a:t>内積</a:t>
                </a:r>
                <a:r>
                  <a:rPr lang="en-US" altLang="ja-JP" sz="2400" dirty="0"/>
                  <a:t>)</a:t>
                </a:r>
                <a:r>
                  <a:rPr lang="ja-JP" altLang="en-US" sz="2400" dirty="0"/>
                  <a:t>を計算し閾値処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en-US" altLang="ja-JP" sz="2400" dirty="0"/>
              </a:p>
              <a:p>
                <a:pPr marL="0" indent="0">
                  <a:lnSpc>
                    <a:spcPct val="100000"/>
                  </a:lnSpc>
                  <a:spcBef>
                    <a:spcPts val="600"/>
                  </a:spcBef>
                  <a:spcAft>
                    <a:spcPts val="600"/>
                  </a:spcAft>
                  <a:buNone/>
                </a:pPr>
                <a:r>
                  <a:rPr lang="ja-JP" altLang="en-US" sz="2400" b="1" dirty="0"/>
                  <a:t>学習</a:t>
                </a:r>
                <a:r>
                  <a:rPr lang="en-US" altLang="ja-JP" sz="2400" dirty="0"/>
                  <a:t>: </a:t>
                </a:r>
                <a:r>
                  <a:rPr lang="ja-JP" altLang="en-US" sz="2400" dirty="0"/>
                  <a:t>教師データ</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r>
                  <a:rPr lang="ja-JP" altLang="en-US" sz="2400" dirty="0"/>
                  <a:t>を順番に利用し，重みベクトル</a:t>
                </a:r>
                <a14:m>
                  <m:oMath xmlns:m="http://schemas.openxmlformats.org/officeDocument/2006/math">
                    <m:r>
                      <a:rPr lang="en-US" altLang="ja-JP" sz="2400" b="1">
                        <a:latin typeface="Cambria Math" panose="02040503050406030204" pitchFamily="18" charset="0"/>
                      </a:rPr>
                      <m:t>𝐰</m:t>
                    </m:r>
                  </m:oMath>
                </a14:m>
                <a:r>
                  <a:rPr lang="ja-JP" altLang="en-US" sz="2400" dirty="0"/>
                  <a:t>を更新する</a:t>
                </a:r>
                <a:endParaRPr lang="en-US" altLang="ja-JP" sz="2400" dirty="0"/>
              </a:p>
              <a:p>
                <a:pPr marL="0" indent="0">
                  <a:lnSpc>
                    <a:spcPct val="100000"/>
                  </a:lnSpc>
                  <a:spcBef>
                    <a:spcPts val="600"/>
                  </a:spcBef>
                  <a:spcAft>
                    <a:spcPts val="600"/>
                  </a:spcAft>
                  <a:buNone/>
                </a:pPr>
                <a:r>
                  <a:rPr lang="ja-JP" altLang="en-US" sz="2400" b="1" dirty="0"/>
                  <a:t>限界</a:t>
                </a:r>
                <a:r>
                  <a:rPr lang="en-US" altLang="ja-JP" sz="2400" dirty="0"/>
                  <a:t>: </a:t>
                </a:r>
                <a:r>
                  <a:rPr lang="ja-JP" altLang="en-US" sz="2400" dirty="0"/>
                  <a:t>上記のモデルは</a:t>
                </a:r>
                <a:r>
                  <a:rPr lang="en-US" altLang="ja-JP" sz="2400" dirty="0"/>
                  <a:t>2</a:t>
                </a:r>
                <a:r>
                  <a:rPr lang="ja-JP" altLang="en-US" sz="2400" dirty="0"/>
                  <a:t>クラス分類 </a:t>
                </a:r>
                <a:r>
                  <a:rPr lang="en-US" altLang="ja-JP" sz="2400" dirty="0"/>
                  <a:t>&amp; </a:t>
                </a:r>
                <a:r>
                  <a:rPr lang="ja-JP" altLang="en-US" sz="2400" dirty="0"/>
                  <a:t>線形分離可能なときのみ有効</a:t>
                </a:r>
                <a:endParaRPr lang="en-US" altLang="ja-JP" sz="2400" dirty="0"/>
              </a:p>
              <a:p>
                <a:pPr marL="0" indent="0">
                  <a:lnSpc>
                    <a:spcPct val="100000"/>
                  </a:lnSpc>
                  <a:spcBef>
                    <a:spcPts val="600"/>
                  </a:spcBef>
                  <a:spcAft>
                    <a:spcPts val="600"/>
                  </a:spcAft>
                  <a:buNone/>
                </a:pPr>
                <a:r>
                  <a:rPr lang="en-US" altLang="ja-JP" sz="2000" dirty="0"/>
                  <a:t>※</a:t>
                </a:r>
                <a:r>
                  <a:rPr lang="ja-JP" altLang="en-US" sz="2000" dirty="0"/>
                  <a:t>学習過程を１</a:t>
                </a:r>
                <a:r>
                  <a:rPr lang="en-US" altLang="ja-JP" sz="2000" dirty="0"/>
                  <a:t>D</a:t>
                </a:r>
                <a:r>
                  <a:rPr lang="ja-JP" altLang="en-US" sz="2000" dirty="0"/>
                  <a:t>の例を用いて解説しました．是非</a:t>
                </a:r>
                <a:r>
                  <a:rPr lang="en-US" altLang="ja-JP" sz="2000" dirty="0"/>
                  <a:t>2D</a:t>
                </a:r>
                <a:r>
                  <a:rPr lang="ja-JP" altLang="en-US" sz="2000" dirty="0"/>
                  <a:t>や</a:t>
                </a:r>
                <a:r>
                  <a:rPr lang="en-US" altLang="ja-JP" sz="2000" dirty="0"/>
                  <a:t>3D</a:t>
                </a:r>
                <a:r>
                  <a:rPr lang="ja-JP" altLang="en-US" sz="2000" dirty="0"/>
                  <a:t>の例についても考えてみてください</a:t>
                </a:r>
              </a:p>
            </p:txBody>
          </p:sp>
        </mc:Choice>
        <mc:Fallback xmlns="">
          <p:sp>
            <p:nvSpPr>
              <p:cNvPr id="24" name="コンテンツ プレースホルダー 2"/>
              <p:cNvSpPr>
                <a:spLocks noGrp="1" noRot="1" noChangeAspect="1" noMove="1" noResize="1" noEditPoints="1" noAdjustHandles="1" noChangeArrowheads="1" noChangeShapeType="1" noTextEdit="1"/>
              </p:cNvSpPr>
              <p:nvPr>
                <p:ph idx="1"/>
              </p:nvPr>
            </p:nvSpPr>
            <p:spPr>
              <a:xfrm>
                <a:off x="607830" y="3477231"/>
                <a:ext cx="11245562" cy="2692400"/>
              </a:xfrm>
              <a:blipFill rotWithShape="0">
                <a:blip r:embed="rId11"/>
                <a:stretch>
                  <a:fillRect l="-868" t="-1810" b="-171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8132350" y="18620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8132350" y="1862038"/>
                <a:ext cx="2875787" cy="461665"/>
              </a:xfrm>
              <a:prstGeom prst="rect">
                <a:avLst/>
              </a:prstGeom>
              <a:blipFill rotWithShape="0">
                <a:blip r:embed="rId12"/>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8132350" y="13997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8132350" y="1399701"/>
                <a:ext cx="2485231" cy="461665"/>
              </a:xfrm>
              <a:prstGeom prst="rect">
                <a:avLst/>
              </a:prstGeom>
              <a:blipFill rotWithShape="0">
                <a:blip r:embed="rId13"/>
                <a:stretch>
                  <a:fillRect b="-2667"/>
                </a:stretch>
              </a:blipFill>
            </p:spPr>
            <p:txBody>
              <a:bodyPr/>
              <a:lstStyle/>
              <a:p>
                <a:r>
                  <a:rPr lang="ja-JP" altLang="en-US">
                    <a:noFill/>
                  </a:rPr>
                  <a:t> </a:t>
                </a:r>
              </a:p>
            </p:txBody>
          </p:sp>
        </mc:Fallback>
      </mc:AlternateContent>
      <p:sp>
        <p:nvSpPr>
          <p:cNvPr id="18" name="スライド番号プレースホルダー 17"/>
          <p:cNvSpPr>
            <a:spLocks noGrp="1"/>
          </p:cNvSpPr>
          <p:nvPr>
            <p:ph type="sldNum" sz="quarter" idx="12"/>
          </p:nvPr>
        </p:nvSpPr>
        <p:spPr/>
        <p:txBody>
          <a:bodyPr/>
          <a:lstStyle/>
          <a:p>
            <a:fld id="{F35DE295-420C-4265-BE54-AE59FA4027A6}" type="slidenum">
              <a:rPr kumimoji="1" lang="ja-JP" altLang="en-US" smtClean="0"/>
              <a:t>26</a:t>
            </a:fld>
            <a:endParaRPr kumimoji="1" lang="ja-JP" altLang="en-US"/>
          </a:p>
        </p:txBody>
      </p:sp>
    </p:spTree>
    <p:extLst>
      <p:ext uri="{BB962C8B-B14F-4D97-AF65-F5344CB8AC3E}">
        <p14:creationId xmlns:p14="http://schemas.microsoft.com/office/powerpoint/2010/main" val="10363815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0038" y="263526"/>
            <a:ext cx="10781105" cy="733270"/>
          </a:xfrm>
        </p:spPr>
        <p:txBody>
          <a:bodyPr>
            <a:normAutofit/>
          </a:bodyPr>
          <a:lstStyle/>
          <a:p>
            <a:r>
              <a:rPr kumimoji="1" lang="ja-JP" altLang="en-US" sz="4000" dirty="0"/>
              <a:t>ニューラルネットワークへ</a:t>
            </a:r>
          </a:p>
        </p:txBody>
      </p:sp>
      <p:sp>
        <p:nvSpPr>
          <p:cNvPr id="3" name="コンテンツ プレースホルダー 2"/>
          <p:cNvSpPr>
            <a:spLocks noGrp="1"/>
          </p:cNvSpPr>
          <p:nvPr>
            <p:ph idx="1"/>
          </p:nvPr>
        </p:nvSpPr>
        <p:spPr>
          <a:xfrm>
            <a:off x="540038" y="3451653"/>
            <a:ext cx="10941809" cy="2860247"/>
          </a:xfrm>
        </p:spPr>
        <p:txBody>
          <a:bodyPr>
            <a:normAutofit fontScale="92500" lnSpcReduction="10000"/>
          </a:bodyPr>
          <a:lstStyle/>
          <a:p>
            <a:r>
              <a:rPr kumimoji="1" lang="ja-JP" altLang="en-US" sz="2400" dirty="0"/>
              <a:t>ここでは，どのような仕組みで動作するかを中心に解説します．</a:t>
            </a:r>
            <a:endParaRPr kumimoji="1" lang="en-US" altLang="ja-JP" sz="2400" dirty="0"/>
          </a:p>
          <a:p>
            <a:r>
              <a:rPr kumimoji="1" lang="ja-JP" altLang="en-US" sz="2400" dirty="0"/>
              <a:t>学習法の詳細</a:t>
            </a:r>
            <a:r>
              <a:rPr kumimoji="1" lang="ja-JP" altLang="en-US" sz="2400" dirty="0" smtClean="0"/>
              <a:t>は</a:t>
            </a:r>
            <a:r>
              <a:rPr lang="en-US" altLang="ja-JP" sz="2400" dirty="0" smtClean="0"/>
              <a:t>『</a:t>
            </a:r>
            <a:r>
              <a:rPr lang="ja-JP" altLang="en-US" sz="2400" dirty="0" smtClean="0"/>
              <a:t>深層学習（</a:t>
            </a:r>
            <a:r>
              <a:rPr lang="zh-TW" altLang="en-US" sz="2400" dirty="0"/>
              <a:t>岡谷 貴之</a:t>
            </a:r>
            <a:r>
              <a:rPr lang="zh-TW" altLang="en-US" sz="2400" dirty="0" smtClean="0"/>
              <a:t>）</a:t>
            </a:r>
            <a:r>
              <a:rPr lang="en-US" altLang="ja-JP" sz="2400" dirty="0" smtClean="0"/>
              <a:t>』</a:t>
            </a:r>
            <a:r>
              <a:rPr lang="ja-JP" altLang="en-US" sz="2400" dirty="0"/>
              <a:t>を読むか，</a:t>
            </a:r>
            <a:r>
              <a:rPr lang="en-US" altLang="ja-JP" sz="2400" dirty="0" smtClean="0"/>
              <a:t>『</a:t>
            </a:r>
            <a:r>
              <a:rPr lang="ja-JP" altLang="en-US" sz="2400" dirty="0" smtClean="0"/>
              <a:t>誤差逆伝播法（</a:t>
            </a:r>
            <a:r>
              <a:rPr lang="en-US" altLang="ja-JP" sz="2400" dirty="0" smtClean="0"/>
              <a:t>back propagation</a:t>
            </a:r>
            <a:r>
              <a:rPr lang="ja-JP" altLang="en-US" sz="2400" dirty="0" smtClean="0"/>
              <a:t>）</a:t>
            </a:r>
            <a:r>
              <a:rPr lang="en-US" altLang="ja-JP" sz="2400" dirty="0" smtClean="0"/>
              <a:t>』</a:t>
            </a:r>
            <a:r>
              <a:rPr lang="ja-JP" altLang="en-US" sz="2400" dirty="0"/>
              <a:t>で検索してください</a:t>
            </a:r>
            <a:endParaRPr lang="en-US" altLang="ja-JP" sz="2400" dirty="0"/>
          </a:p>
          <a:p>
            <a:endParaRPr lang="en-US" altLang="ja-JP" sz="2400" dirty="0"/>
          </a:p>
          <a:p>
            <a:r>
              <a:rPr lang="ja-JP" altLang="en-US" sz="2000" dirty="0"/>
              <a:t>井尻も試行錯誤してみたのですが、九州大学内田誠一先生の講義資料がとても分かりやすく，これよりうまい説明ができそうになかったのでそちらに習って解説します</a:t>
            </a:r>
            <a:endParaRPr lang="en-US" altLang="ja-JP" sz="2000" dirty="0"/>
          </a:p>
          <a:p>
            <a:r>
              <a:rPr lang="ja-JP" altLang="en-US" sz="2000" dirty="0"/>
              <a:t>↓内田先生の講義資料</a:t>
            </a:r>
            <a:endParaRPr lang="en-US" altLang="ja-JP" sz="2000" dirty="0"/>
          </a:p>
          <a:p>
            <a:r>
              <a:rPr lang="en-US" altLang="ja-JP" sz="2400" dirty="0">
                <a:hlinkClick r:id="rId2"/>
              </a:rPr>
              <a:t>https://www.slideshare.net/SeiichiUchida/ss-71479583</a:t>
            </a:r>
            <a:endParaRPr lang="en-US" altLang="ja-JP" sz="2400" dirty="0"/>
          </a:p>
          <a:p>
            <a:endParaRPr lang="en-US" altLang="ja-JP" sz="2400" dirty="0"/>
          </a:p>
          <a:p>
            <a:endParaRPr lang="en-US" altLang="ja-JP" sz="2400"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27</a:t>
            </a:fld>
            <a:endParaRPr kumimoji="1" lang="ja-JP" altLang="en-US"/>
          </a:p>
        </p:txBody>
      </p:sp>
    </p:spTree>
    <p:extLst>
      <p:ext uri="{BB962C8B-B14F-4D97-AF65-F5344CB8AC3E}">
        <p14:creationId xmlns:p14="http://schemas.microsoft.com/office/powerpoint/2010/main" val="35460108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7005" y="149368"/>
            <a:ext cx="11094711" cy="733270"/>
          </a:xfrm>
        </p:spPr>
        <p:txBody>
          <a:bodyPr>
            <a:normAutofit/>
          </a:bodyPr>
          <a:lstStyle/>
          <a:p>
            <a:r>
              <a:rPr kumimoji="1" lang="ja-JP" altLang="en-US" sz="3600" dirty="0"/>
              <a:t>準備 </a:t>
            </a:r>
            <a:r>
              <a:rPr kumimoji="1" lang="en-US" altLang="ja-JP" sz="3600" dirty="0"/>
              <a:t>: </a:t>
            </a:r>
            <a:r>
              <a:rPr kumimoji="1" lang="ja-JP" altLang="en-US" sz="3600" dirty="0"/>
              <a:t>クラス識別でやりたいこと</a:t>
            </a:r>
            <a:r>
              <a:rPr kumimoji="1" lang="en-US" altLang="ja-JP" sz="3600" dirty="0"/>
              <a:t> </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963578"/>
                <a:ext cx="7062024" cy="5652979"/>
              </a:xfrm>
            </p:spPr>
            <p:txBody>
              <a:bodyPr>
                <a:normAutofit/>
              </a:bodyPr>
              <a:lstStyle/>
              <a:p>
                <a:pPr>
                  <a:lnSpc>
                    <a:spcPct val="100000"/>
                  </a:lnSpc>
                  <a:spcBef>
                    <a:spcPts val="600"/>
                  </a:spcBef>
                </a:pPr>
                <a:r>
                  <a:rPr lang="ja-JP" altLang="en-US" sz="2400" dirty="0"/>
                  <a:t>一般化すると</a:t>
                </a:r>
                <a:r>
                  <a:rPr lang="en-US" altLang="ja-JP" sz="2400" dirty="0"/>
                  <a:t>…</a:t>
                </a:r>
              </a:p>
              <a:p>
                <a:pPr>
                  <a:lnSpc>
                    <a:spcPct val="100000"/>
                  </a:lnSpc>
                  <a:spcBef>
                    <a:spcPts val="600"/>
                  </a:spcBef>
                </a:pPr>
                <a:endParaRPr lang="en-US" altLang="ja-JP" sz="1400" dirty="0"/>
              </a:p>
              <a:p>
                <a:pPr>
                  <a:lnSpc>
                    <a:spcPct val="100000"/>
                  </a:lnSpc>
                  <a:spcBef>
                    <a:spcPts val="600"/>
                  </a:spcBef>
                </a:pPr>
                <a:r>
                  <a:rPr kumimoji="1" lang="ja-JP" altLang="en-US" sz="2400" dirty="0"/>
                  <a:t>入力 </a:t>
                </a:r>
                <a:r>
                  <a:rPr kumimoji="1" lang="en-US" altLang="ja-JP" sz="2400" dirty="0"/>
                  <a:t>: </a:t>
                </a:r>
                <a:r>
                  <a:rPr kumimoji="1" lang="en-US" altLang="ja-JP" sz="2400" i="1" dirty="0"/>
                  <a:t>N</a:t>
                </a:r>
                <a:r>
                  <a:rPr kumimoji="1" lang="ja-JP" altLang="en-US" sz="2400" dirty="0"/>
                  <a:t>個の教師データ </a:t>
                </a: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0" i="1" smtClean="0">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𝐛</m:t>
                            </m:r>
                          </m:e>
                          <m:sub>
                            <m:r>
                              <a:rPr lang="en-US" altLang="ja-JP" sz="2400" b="0" i="1" smtClean="0">
                                <a:latin typeface="Cambria Math" panose="02040503050406030204" pitchFamily="18" charset="0"/>
                              </a:rPr>
                              <m:t>𝑖</m:t>
                            </m:r>
                          </m:sub>
                        </m:sSub>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𝑁</m:t>
                    </m:r>
                  </m:oMath>
                </a14:m>
                <a:endParaRPr kumimoji="1"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smtClean="0">
                        <a:latin typeface="Cambria Math" panose="02040503050406030204" pitchFamily="18" charset="0"/>
                      </a:rPr>
                      <m:t>∈</m:t>
                    </m:r>
                    <m:sSup>
                      <m:sSupPr>
                        <m:ctrlPr>
                          <a:rPr lang="en-US" altLang="ja-JP" sz="2000" b="1"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1" i="1" smtClean="0">
                            <a:latin typeface="Cambria Math" panose="02040503050406030204" pitchFamily="18" charset="0"/>
                          </a:rPr>
                          <m:t>𝒅</m:t>
                        </m:r>
                      </m:sup>
                    </m:sSup>
                  </m:oMath>
                </a14:m>
                <a:r>
                  <a:rPr kumimoji="1" lang="ja-JP" altLang="en-US" sz="2000" dirty="0"/>
                  <a:t> は</a:t>
                </a:r>
                <a:r>
                  <a:rPr lang="en-US" altLang="ja-JP" sz="2000" dirty="0"/>
                  <a:t>d</a:t>
                </a:r>
                <a:r>
                  <a:rPr kumimoji="1" lang="ja-JP" altLang="en-US" sz="2000" dirty="0"/>
                  <a:t>次元の特徴ベクトル</a:t>
                </a:r>
                <a:r>
                  <a:rPr kumimoji="1" lang="ja-JP" altLang="en-US" sz="1600" dirty="0"/>
                  <a:t>（</a:t>
                </a:r>
                <a:r>
                  <a:rPr lang="ja-JP" altLang="en-US" sz="1600" dirty="0"/>
                  <a:t>特徴</a:t>
                </a:r>
                <a:r>
                  <a:rPr lang="en-US" altLang="ja-JP" sz="1600" dirty="0"/>
                  <a:t>1, </a:t>
                </a:r>
                <a:r>
                  <a:rPr kumimoji="1" lang="ja-JP" altLang="en-US" sz="1600" dirty="0"/>
                  <a:t>特徴</a:t>
                </a:r>
                <a:r>
                  <a:rPr kumimoji="1" lang="en-US" altLang="ja-JP" sz="1600" dirty="0"/>
                  <a:t>2,…</a:t>
                </a:r>
                <a:r>
                  <a:rPr kumimoji="1" lang="ja-JP" altLang="en-US" sz="1600" dirty="0"/>
                  <a:t>）</a:t>
                </a:r>
                <a:endParaRPr kumimoji="1" lang="en-US" altLang="ja-JP" sz="1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𝑐</m:t>
                        </m:r>
                      </m:sup>
                    </m:sSup>
                  </m:oMath>
                </a14:m>
                <a:r>
                  <a:rPr kumimoji="1" lang="ja-JP" altLang="en-US" sz="2000" dirty="0"/>
                  <a:t> は</a:t>
                </a:r>
                <a:r>
                  <a:rPr lang="en-US" altLang="ja-JP" sz="2000" i="1" dirty="0"/>
                  <a:t>c</a:t>
                </a:r>
                <a:r>
                  <a:rPr lang="ja-JP" altLang="en-US" sz="2000" dirty="0"/>
                  <a:t>次元の教師信号</a:t>
                </a:r>
                <a:endParaRPr lang="en-US" altLang="ja-JP" sz="16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kumimoji="1" lang="ja-JP" altLang="en-US" sz="1600" dirty="0"/>
                  <a:t>が</a:t>
                </a:r>
                <a:r>
                  <a:rPr kumimoji="1" lang="en-US" altLang="ja-JP" sz="1600" dirty="0"/>
                  <a:t>k</a:t>
                </a:r>
                <a:r>
                  <a:rPr kumimoji="1" lang="ja-JP" altLang="en-US" sz="1600" dirty="0"/>
                  <a:t>番目のクラス </a:t>
                </a:r>
                <a:endParaRPr kumimoji="1" lang="en-US" altLang="ja-JP" sz="1600" dirty="0"/>
              </a:p>
              <a:p>
                <a:pPr lvl="2">
                  <a:lnSpc>
                    <a:spcPct val="100000"/>
                  </a:lnSpc>
                  <a:spcBef>
                    <a:spcPts val="600"/>
                  </a:spcBef>
                  <a:buFont typeface="Wingdings" panose="05000000000000000000" pitchFamily="2" charset="2"/>
                  <a:buChar char="à"/>
                </a:pP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smtClean="0">
                        <a:latin typeface="Cambria Math" panose="02040503050406030204" pitchFamily="18" charset="0"/>
                      </a:rPr>
                      <m:t>=</m:t>
                    </m:r>
                    <m:d>
                      <m:dPr>
                        <m:ctrlPr>
                          <a:rPr lang="en-US" altLang="ja-JP" sz="1600" b="1" i="1" smtClean="0">
                            <a:latin typeface="Cambria Math" panose="02040503050406030204" pitchFamily="18" charset="0"/>
                          </a:rPr>
                        </m:ctrlPr>
                      </m:dPr>
                      <m:e>
                        <m:r>
                          <a:rPr lang="en-US" altLang="ja-JP" sz="1600" b="0" i="1" smtClean="0">
                            <a:latin typeface="Cambria Math" panose="02040503050406030204" pitchFamily="18" charset="0"/>
                          </a:rPr>
                          <m:t>0,0,…,1,…,0</m:t>
                        </m:r>
                      </m:e>
                    </m:d>
                  </m:oMath>
                </a14:m>
                <a:r>
                  <a:rPr kumimoji="1" lang="en-US" altLang="ja-JP" sz="1600" dirty="0"/>
                  <a:t>, k</a:t>
                </a:r>
                <a:r>
                  <a:rPr kumimoji="1" lang="ja-JP" altLang="en-US" sz="1600" dirty="0"/>
                  <a:t>次元成分だけ１</a:t>
                </a:r>
                <a:endParaRPr kumimoji="1" lang="en-US" altLang="ja-JP" sz="1600" dirty="0"/>
              </a:p>
              <a:p>
                <a:pPr marL="914400" lvl="2" indent="0">
                  <a:lnSpc>
                    <a:spcPct val="100000"/>
                  </a:lnSpc>
                  <a:spcBef>
                    <a:spcPts val="600"/>
                  </a:spcBef>
                  <a:buNone/>
                </a:pPr>
                <a:r>
                  <a:rPr kumimoji="1" lang="en-US" altLang="ja-JP" sz="1600" dirty="0"/>
                  <a:t> </a:t>
                </a:r>
                <a:endParaRPr kumimoji="1" lang="en-US" altLang="ja-JP" sz="700" dirty="0"/>
              </a:p>
              <a:p>
                <a:pPr>
                  <a:lnSpc>
                    <a:spcPct val="100000"/>
                  </a:lnSpc>
                  <a:spcBef>
                    <a:spcPts val="600"/>
                  </a:spcBef>
                </a:pPr>
                <a:r>
                  <a:rPr lang="ja-JP" altLang="en-US" sz="2400" dirty="0"/>
                  <a:t>出力 </a:t>
                </a:r>
                <a:r>
                  <a:rPr lang="en-US" altLang="ja-JP" sz="2400" dirty="0"/>
                  <a:t>: </a:t>
                </a:r>
                <a:r>
                  <a:rPr lang="ja-JP" altLang="en-US" sz="2400" dirty="0"/>
                  <a:t>関数 </a:t>
                </a:r>
                <a14:m>
                  <m:oMath xmlns:m="http://schemas.openxmlformats.org/officeDocument/2006/math">
                    <m:r>
                      <a:rPr lang="en-US" altLang="ja-JP" sz="2400" b="1" i="1" dirty="0">
                        <a:latin typeface="Cambria Math" panose="02040503050406030204" pitchFamily="18" charset="0"/>
                      </a:rPr>
                      <m:t>𝒈</m:t>
                    </m:r>
                    <m:d>
                      <m:dPr>
                        <m:ctrlPr>
                          <a:rPr lang="en-US" altLang="ja-JP" sz="2400" b="0" i="1" dirty="0" smtClean="0">
                            <a:latin typeface="Cambria Math" panose="02040503050406030204" pitchFamily="18" charset="0"/>
                          </a:rPr>
                        </m:ctrlPr>
                      </m:dPr>
                      <m:e>
                        <m:r>
                          <a:rPr lang="en-US" altLang="ja-JP" sz="2400" b="1">
                            <a:latin typeface="Cambria Math" panose="02040503050406030204" pitchFamily="18" charset="0"/>
                          </a:rPr>
                          <m:t>𝐱</m:t>
                        </m:r>
                      </m:e>
                    </m:d>
                  </m:oMath>
                </a14:m>
                <a:endParaRPr kumimoji="1"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en-US" altLang="ja-JP" sz="2000" dirty="0"/>
                  <a:t>, </a:t>
                </a:r>
                <a14:m>
                  <m:oMath xmlns:m="http://schemas.openxmlformats.org/officeDocument/2006/math">
                    <m:r>
                      <a:rPr lang="en-US" altLang="ja-JP" sz="2000" b="1" i="1" dirty="0">
                        <a:latin typeface="Cambria Math" panose="02040503050406030204" pitchFamily="18" charset="0"/>
                      </a:rPr>
                      <m:t>𝒈</m:t>
                    </m:r>
                    <m:d>
                      <m:dPr>
                        <m:ctrlPr>
                          <a:rPr lang="en-US" altLang="ja-JP" sz="2000" i="1" dirty="0">
                            <a:latin typeface="Cambria Math" panose="02040503050406030204" pitchFamily="18" charset="0"/>
                          </a:rPr>
                        </m:ctrlPr>
                      </m:dPr>
                      <m:e>
                        <m:r>
                          <a:rPr lang="en-US" altLang="ja-JP" sz="2000" b="1">
                            <a:latin typeface="Cambria Math" panose="02040503050406030204" pitchFamily="18" charset="0"/>
                          </a:rPr>
                          <m:t>𝐱</m:t>
                        </m:r>
                      </m:e>
                    </m:d>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𝑐</m:t>
                        </m:r>
                      </m:sup>
                    </m:sSup>
                  </m:oMath>
                </a14:m>
                <a:endParaRPr lang="en-US" altLang="ja-JP" sz="2000" dirty="0"/>
              </a:p>
              <a:p>
                <a:pPr lvl="1">
                  <a:lnSpc>
                    <a:spcPct val="100000"/>
                  </a:lnSpc>
                  <a:spcBef>
                    <a:spcPts val="600"/>
                  </a:spcBef>
                </a:pPr>
                <a:r>
                  <a:rPr kumimoji="1" lang="ja-JP" altLang="en-US" sz="2000" dirty="0"/>
                  <a:t>教師</a:t>
                </a:r>
                <a:r>
                  <a:rPr kumimoji="1" lang="ja-JP" altLang="en-US" sz="2000" dirty="0" smtClean="0"/>
                  <a:t>データを</a:t>
                </a:r>
                <a:r>
                  <a:rPr kumimoji="1" lang="ja-JP" altLang="en-US" sz="2000" dirty="0"/>
                  <a:t>正しく分類できる</a:t>
                </a:r>
                <a:endParaRPr kumimoji="1" lang="en-US" altLang="ja-JP" sz="2000" dirty="0"/>
              </a:p>
              <a:p>
                <a:pPr lvl="1">
                  <a:lnSpc>
                    <a:spcPct val="100000"/>
                  </a:lnSpc>
                  <a:spcBef>
                    <a:spcPts val="600"/>
                  </a:spcBef>
                </a:pP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b="0" i="1" smtClean="0">
                                <a:latin typeface="Cambria Math" panose="02040503050406030204" pitchFamily="18" charset="0"/>
                              </a:rPr>
                              <m:t>𝑐</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a:t>
                </a:r>
                <a:r>
                  <a:rPr lang="en-US" altLang="ja-JP" sz="1600" dirty="0"/>
                  <a:t>k</a:t>
                </a:r>
                <a:r>
                  <a:rPr lang="ja-JP" altLang="en-US" sz="1600" dirty="0"/>
                  <a:t>番目のクラス</a:t>
                </a:r>
                <a:endParaRPr lang="en-US" altLang="ja-JP" sz="1600" dirty="0"/>
              </a:p>
              <a:p>
                <a:pPr marL="914400" lvl="2" indent="0">
                  <a:lnSpc>
                    <a:spcPct val="100000"/>
                  </a:lnSpc>
                  <a:spcBef>
                    <a:spcPts val="600"/>
                  </a:spcBef>
                  <a:buNone/>
                </a:pP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𝑘</m:t>
                        </m:r>
                      </m:sub>
                    </m:sSub>
                  </m:oMath>
                </a14:m>
                <a:r>
                  <a:rPr kumimoji="1"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𝑘</m:t>
                    </m:r>
                    <m:r>
                      <a:rPr lang="en-US" altLang="ja-JP" sz="1600" b="0" i="1" smtClean="0">
                        <a:latin typeface="Cambria Math" panose="02040503050406030204" pitchFamily="18" charset="0"/>
                      </a:rPr>
                      <m:t> </m:t>
                    </m:r>
                  </m:oMath>
                </a14:m>
                <a:r>
                  <a:rPr lang="ja-JP" altLang="en-US" sz="1600" dirty="0"/>
                  <a:t>　</a:t>
                </a:r>
                <a:endParaRPr lang="en-US" altLang="ja-JP" sz="1600" dirty="0"/>
              </a:p>
              <a:p>
                <a:pPr lvl="2">
                  <a:lnSpc>
                    <a:spcPct val="100000"/>
                  </a:lnSpc>
                  <a:spcBef>
                    <a:spcPts val="600"/>
                  </a:spcBef>
                </a:pPr>
                <a:endParaRPr lang="en-US" altLang="ja-JP" sz="1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963578"/>
                <a:ext cx="7062024" cy="5652979"/>
              </a:xfrm>
              <a:blipFill>
                <a:blip r:embed="rId2"/>
                <a:stretch>
                  <a:fillRect l="-1122" t="-1079"/>
                </a:stretch>
              </a:blipFill>
            </p:spPr>
            <p:txBody>
              <a:bodyPr/>
              <a:lstStyle/>
              <a:p>
                <a:r>
                  <a:rPr lang="ja-JP" altLang="en-US">
                    <a:noFill/>
                  </a:rPr>
                  <a:t> </a:t>
                </a:r>
              </a:p>
            </p:txBody>
          </p:sp>
        </mc:Fallback>
      </mc:AlternateContent>
      <p:sp>
        <p:nvSpPr>
          <p:cNvPr id="4" name="正方形/長方形 3"/>
          <p:cNvSpPr/>
          <p:nvPr/>
        </p:nvSpPr>
        <p:spPr>
          <a:xfrm>
            <a:off x="8511830" y="2440060"/>
            <a:ext cx="1596912" cy="400110"/>
          </a:xfrm>
          <a:prstGeom prst="rect">
            <a:avLst/>
          </a:prstGeom>
        </p:spPr>
        <p:txBody>
          <a:bodyPr wrap="none">
            <a:spAutoFit/>
          </a:bodyPr>
          <a:lstStyle/>
          <a:p>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c</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a:off x="8023620" y="5696008"/>
            <a:ext cx="3401242"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8024082" y="2481233"/>
            <a:ext cx="0" cy="324219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8653956" y="6003802"/>
            <a:ext cx="1879041" cy="400110"/>
          </a:xfrm>
          <a:prstGeom prst="rect">
            <a:avLst/>
          </a:prstGeom>
        </p:spPr>
        <p:txBody>
          <a:bodyPr wrap="none">
            <a:spAutoFit/>
          </a:bodyPr>
          <a:lstStyle/>
          <a:p>
            <a:r>
              <a:rPr lang="en-US" altLang="ja-JP" sz="2000" i="1" dirty="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次元特徴空間</a:t>
            </a:r>
            <a:endParaRPr lang="en-US" altLang="ja-JP" sz="2000"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二等辺三角形 8"/>
          <p:cNvSpPr/>
          <p:nvPr/>
        </p:nvSpPr>
        <p:spPr>
          <a:xfrm>
            <a:off x="8549640" y="32785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p:nvSpPr>
        <p:spPr>
          <a:xfrm>
            <a:off x="8404860" y="359854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a:off x="8793480" y="35833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8488680" y="40024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a:off x="8945880" y="309562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8945880" y="337248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a:off x="9044940" y="36823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p:cNvSpPr/>
          <p:nvPr/>
        </p:nvSpPr>
        <p:spPr>
          <a:xfrm>
            <a:off x="8915400" y="386524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a:off x="8869680" y="42538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8519160" y="44062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9723120" y="45135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951720" y="43738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8995410" y="497332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9951720" y="46405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9852660" y="48691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10043160" y="497586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9919970" y="510794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10187940" y="480060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10363200" y="477012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627870" y="30122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289858" y="285035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9975533" y="3112296"/>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832658" y="340280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923146" y="36155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0066020" y="365204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9685021" y="37361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9429433" y="392350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9794558" y="39520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9980296" y="41235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10167620" y="39711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8427720" y="47167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8732520" y="49326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8258810" y="50177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8529320" y="50215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8601710" y="52692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8792210" y="537591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8395970" y="522859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8936990" y="520065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9112250" y="51701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10212070" y="49453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10113010" y="51739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10303510" y="528066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10448290" y="510540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10623550" y="507492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9338310" y="50050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9075420" y="49644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8872220" y="50533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8944610" y="53009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9135110" y="540766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8738870" y="526034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9279890" y="523240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9455150" y="520192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7"/>
          <p:cNvSpPr>
            <a:spLocks noGrp="1"/>
          </p:cNvSpPr>
          <p:nvPr>
            <p:ph type="sldNum" sz="quarter" idx="12"/>
          </p:nvPr>
        </p:nvSpPr>
        <p:spPr/>
        <p:txBody>
          <a:bodyPr/>
          <a:lstStyle/>
          <a:p>
            <a:fld id="{F35DE295-420C-4265-BE54-AE59FA4027A6}" type="slidenum">
              <a:rPr kumimoji="1" lang="ja-JP" altLang="en-US" smtClean="0"/>
              <a:t>28</a:t>
            </a:fld>
            <a:endParaRPr kumimoji="1" lang="ja-JP" altLang="en-US"/>
          </a:p>
        </p:txBody>
      </p:sp>
    </p:spTree>
    <p:extLst>
      <p:ext uri="{BB962C8B-B14F-4D97-AF65-F5344CB8AC3E}">
        <p14:creationId xmlns:p14="http://schemas.microsoft.com/office/powerpoint/2010/main" val="4135376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7005" y="149368"/>
            <a:ext cx="11094711" cy="733270"/>
          </a:xfrm>
        </p:spPr>
        <p:txBody>
          <a:bodyPr>
            <a:normAutofit/>
          </a:bodyPr>
          <a:lstStyle/>
          <a:p>
            <a:r>
              <a:rPr lang="ja-JP" altLang="en-US" sz="3600" dirty="0"/>
              <a:t>解きたい問題</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963578"/>
                <a:ext cx="7062024" cy="5652979"/>
              </a:xfrm>
            </p:spPr>
            <p:txBody>
              <a:bodyPr>
                <a:normAutofit/>
              </a:bodyPr>
              <a:lstStyle/>
              <a:p>
                <a:pPr>
                  <a:lnSpc>
                    <a:spcPct val="100000"/>
                  </a:lnSpc>
                  <a:spcBef>
                    <a:spcPts val="600"/>
                  </a:spcBef>
                </a:pPr>
                <a:r>
                  <a:rPr lang="ja-JP" altLang="en-US" sz="2400" dirty="0"/>
                  <a:t>りんご</a:t>
                </a:r>
                <a:r>
                  <a:rPr lang="en-US" altLang="ja-JP" sz="2400" dirty="0"/>
                  <a:t>/</a:t>
                </a:r>
                <a:r>
                  <a:rPr lang="ja-JP" altLang="en-US" sz="2400" dirty="0"/>
                  <a:t>バナナ</a:t>
                </a:r>
                <a:r>
                  <a:rPr lang="en-US" altLang="ja-JP" sz="2400" dirty="0"/>
                  <a:t>/</a:t>
                </a:r>
                <a:r>
                  <a:rPr lang="ja-JP" altLang="en-US" sz="2400" dirty="0"/>
                  <a:t>みかんの写真分類問題を考える</a:t>
                </a:r>
                <a:endParaRPr kumimoji="1" lang="en-US" altLang="ja-JP" sz="2400" dirty="0"/>
              </a:p>
              <a:p>
                <a:pPr lvl="6">
                  <a:lnSpc>
                    <a:spcPct val="100000"/>
                  </a:lnSpc>
                  <a:spcBef>
                    <a:spcPts val="600"/>
                  </a:spcBef>
                </a:pPr>
                <a:endParaRPr lang="en-US" altLang="ja-JP" sz="1400" dirty="0"/>
              </a:p>
              <a:p>
                <a:pPr>
                  <a:lnSpc>
                    <a:spcPct val="100000"/>
                  </a:lnSpc>
                  <a:spcBef>
                    <a:spcPts val="600"/>
                  </a:spcBef>
                </a:pPr>
                <a:r>
                  <a:rPr kumimoji="1" lang="ja-JP" altLang="en-US" sz="2400" dirty="0"/>
                  <a:t>入力 </a:t>
                </a:r>
                <a:r>
                  <a:rPr kumimoji="1" lang="en-US" altLang="ja-JP" sz="2400" dirty="0"/>
                  <a:t>: </a:t>
                </a:r>
                <a:r>
                  <a:rPr kumimoji="1" lang="en-US" altLang="ja-JP" sz="2400" i="1" dirty="0"/>
                  <a:t>N</a:t>
                </a:r>
                <a:r>
                  <a:rPr kumimoji="1" lang="ja-JP" altLang="en-US" sz="2400" dirty="0"/>
                  <a:t>個の教師データ </a:t>
                </a: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0" i="1" smtClean="0">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𝐛</m:t>
                            </m:r>
                          </m:e>
                          <m:sub>
                            <m:r>
                              <a:rPr lang="en-US" altLang="ja-JP" sz="2400" b="0" i="1" smtClean="0">
                                <a:latin typeface="Cambria Math" panose="02040503050406030204" pitchFamily="18" charset="0"/>
                              </a:rPr>
                              <m:t>𝑖</m:t>
                            </m:r>
                          </m:sub>
                        </m:sSub>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𝑁</m:t>
                    </m:r>
                  </m:oMath>
                </a14:m>
                <a:endParaRPr kumimoji="1"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smtClean="0">
                        <a:latin typeface="Cambria Math" panose="02040503050406030204" pitchFamily="18" charset="0"/>
                      </a:rPr>
                      <m:t>∈</m:t>
                    </m:r>
                    <m:sSup>
                      <m:sSupPr>
                        <m:ctrlPr>
                          <a:rPr lang="en-US" altLang="ja-JP" sz="2000" b="1"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2</m:t>
                        </m:r>
                      </m:sup>
                    </m:sSup>
                  </m:oMath>
                </a14:m>
                <a:r>
                  <a:rPr kumimoji="1" lang="ja-JP" altLang="en-US" sz="2000" dirty="0"/>
                  <a:t> は</a:t>
                </a:r>
                <a:r>
                  <a:rPr lang="en-US" altLang="ja-JP" sz="2000" dirty="0"/>
                  <a:t>2</a:t>
                </a:r>
                <a:r>
                  <a:rPr kumimoji="1" lang="ja-JP" altLang="en-US" sz="2000" dirty="0"/>
                  <a:t>次元の特徴ベクトル（</a:t>
                </a:r>
                <a:r>
                  <a:rPr lang="ja-JP" altLang="en-US" sz="2000" dirty="0"/>
                  <a:t>色相，</a:t>
                </a:r>
                <a:r>
                  <a:rPr kumimoji="1" lang="ja-JP" altLang="en-US" sz="2000" dirty="0"/>
                  <a:t>円形度）</a:t>
                </a:r>
                <a:endParaRPr kumimoji="1" lang="en-US" altLang="ja-JP" sz="1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3</m:t>
                        </m:r>
                      </m:sup>
                    </m:sSup>
                  </m:oMath>
                </a14:m>
                <a:r>
                  <a:rPr kumimoji="1" lang="ja-JP" altLang="en-US" sz="2000" dirty="0"/>
                  <a:t> は</a:t>
                </a:r>
                <a:r>
                  <a:rPr lang="en-US" altLang="ja-JP" sz="2000" dirty="0"/>
                  <a:t>3</a:t>
                </a:r>
                <a:r>
                  <a:rPr lang="ja-JP" altLang="en-US" sz="2000" dirty="0"/>
                  <a:t>次元の教師信号</a:t>
                </a:r>
                <a:endParaRPr lang="en-US" altLang="ja-JP" sz="16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kumimoji="1" lang="ja-JP" altLang="en-US" sz="1600" dirty="0" err="1"/>
                  <a:t>がりん</a:t>
                </a:r>
                <a:r>
                  <a:rPr kumimoji="1" lang="ja-JP" altLang="en-US" sz="1600" dirty="0"/>
                  <a:t>ごクラス </a:t>
                </a:r>
                <a:r>
                  <a:rPr kumimoji="1" lang="en-US" altLang="ja-JP" sz="1600" dirty="0">
                    <a:sym typeface="Wingdings" panose="05000000000000000000" pitchFamily="2" charset="2"/>
                  </a:rPr>
                  <a:t></a:t>
                </a:r>
                <a:r>
                  <a:rPr kumimoji="1" lang="ja-JP" altLang="en-US" sz="1600" dirty="0"/>
                  <a:t> </a:t>
                </a: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smtClean="0">
                        <a:latin typeface="Cambria Math" panose="02040503050406030204" pitchFamily="18" charset="0"/>
                      </a:rPr>
                      <m:t>=</m:t>
                    </m:r>
                    <m:d>
                      <m:dPr>
                        <m:ctrlPr>
                          <a:rPr lang="en-US" altLang="ja-JP" sz="1600" b="1" i="1" smtClean="0">
                            <a:latin typeface="Cambria Math" panose="02040503050406030204" pitchFamily="18" charset="0"/>
                          </a:rPr>
                        </m:ctrlPr>
                      </m:dPr>
                      <m:e>
                        <m:r>
                          <a:rPr lang="en-US" altLang="ja-JP" sz="1600" b="0" i="1" smtClean="0">
                            <a:latin typeface="Cambria Math" panose="02040503050406030204" pitchFamily="18" charset="0"/>
                          </a:rPr>
                          <m:t>1,0,0</m:t>
                        </m:r>
                      </m:e>
                    </m:d>
                  </m:oMath>
                </a14:m>
                <a:r>
                  <a:rPr kumimoji="1" lang="en-US" altLang="ja-JP" sz="1600" dirty="0"/>
                  <a:t>, </a:t>
                </a:r>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a:t>
                </a:r>
                <a:r>
                  <a:rPr kumimoji="1" lang="ja-JP" altLang="en-US" sz="1600" dirty="0"/>
                  <a:t>バナナクラス </a:t>
                </a:r>
                <a:r>
                  <a:rPr kumimoji="1" lang="en-US" altLang="ja-JP" sz="1600" dirty="0">
                    <a:sym typeface="Wingdings" panose="05000000000000000000" pitchFamily="2" charset="2"/>
                  </a:rPr>
                  <a:t> </a:t>
                </a: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a:latin typeface="Cambria Math" panose="02040503050406030204" pitchFamily="18" charset="0"/>
                      </a:rPr>
                      <m:t>=</m:t>
                    </m:r>
                    <m:d>
                      <m:dPr>
                        <m:ctrlPr>
                          <a:rPr lang="en-US" altLang="ja-JP" sz="1600" b="1" i="1">
                            <a:latin typeface="Cambria Math" panose="02040503050406030204" pitchFamily="18" charset="0"/>
                          </a:rPr>
                        </m:ctrlPr>
                      </m:dPr>
                      <m:e>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b="0" i="1" smtClean="0">
                            <a:latin typeface="Cambria Math" panose="02040503050406030204" pitchFamily="18" charset="0"/>
                          </a:rPr>
                          <m:t>1</m:t>
                        </m:r>
                        <m:r>
                          <a:rPr lang="en-US" altLang="ja-JP" sz="1600" i="1">
                            <a:latin typeface="Cambria Math" panose="02040503050406030204" pitchFamily="18" charset="0"/>
                          </a:rPr>
                          <m:t>,0</m:t>
                        </m:r>
                      </m:e>
                    </m:d>
                  </m:oMath>
                </a14:m>
                <a:r>
                  <a:rPr lang="en-US" altLang="ja-JP" sz="1600" dirty="0"/>
                  <a:t>,</a:t>
                </a:r>
                <a:endParaRPr kumimoji="1" lang="en-US" altLang="ja-JP" sz="16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がみかんクラス </a:t>
                </a:r>
                <a:r>
                  <a:rPr lang="en-US" altLang="ja-JP" sz="1600" dirty="0">
                    <a:sym typeface="Wingdings" panose="05000000000000000000" pitchFamily="2" charset="2"/>
                  </a:rPr>
                  <a:t> </a:t>
                </a: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a:latin typeface="Cambria Math" panose="02040503050406030204" pitchFamily="18" charset="0"/>
                      </a:rPr>
                      <m:t>=</m:t>
                    </m:r>
                    <m:d>
                      <m:dPr>
                        <m:ctrlPr>
                          <a:rPr lang="en-US" altLang="ja-JP" sz="1600" b="1" i="1">
                            <a:latin typeface="Cambria Math" panose="02040503050406030204" pitchFamily="18" charset="0"/>
                          </a:rPr>
                        </m:ctrlPr>
                      </m:dPr>
                      <m:e>
                        <m:r>
                          <a:rPr lang="en-US" altLang="ja-JP" sz="1600" i="1">
                            <a:latin typeface="Cambria Math" panose="02040503050406030204" pitchFamily="18" charset="0"/>
                          </a:rPr>
                          <m:t>0,</m:t>
                        </m:r>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b="0" i="1" smtClean="0">
                            <a:latin typeface="Cambria Math" panose="02040503050406030204" pitchFamily="18" charset="0"/>
                          </a:rPr>
                          <m:t>1</m:t>
                        </m:r>
                      </m:e>
                    </m:d>
                  </m:oMath>
                </a14:m>
                <a:r>
                  <a:rPr lang="en-US" altLang="ja-JP" sz="1600" dirty="0"/>
                  <a:t>,</a:t>
                </a:r>
              </a:p>
              <a:p>
                <a:pPr lvl="8">
                  <a:lnSpc>
                    <a:spcPct val="100000"/>
                  </a:lnSpc>
                  <a:spcBef>
                    <a:spcPts val="600"/>
                  </a:spcBef>
                </a:pPr>
                <a:endParaRPr kumimoji="1" lang="en-US" altLang="ja-JP" sz="700" dirty="0"/>
              </a:p>
              <a:p>
                <a:pPr>
                  <a:lnSpc>
                    <a:spcPct val="100000"/>
                  </a:lnSpc>
                  <a:spcBef>
                    <a:spcPts val="600"/>
                  </a:spcBef>
                </a:pPr>
                <a:r>
                  <a:rPr lang="ja-JP" altLang="en-US" sz="2400" dirty="0"/>
                  <a:t>出力 </a:t>
                </a:r>
                <a:r>
                  <a:rPr lang="en-US" altLang="ja-JP" sz="2400" dirty="0"/>
                  <a:t>: </a:t>
                </a:r>
                <a:r>
                  <a:rPr lang="ja-JP" altLang="en-US" sz="2400" dirty="0"/>
                  <a:t>関数 </a:t>
                </a:r>
                <a14:m>
                  <m:oMath xmlns:m="http://schemas.openxmlformats.org/officeDocument/2006/math">
                    <m:r>
                      <a:rPr lang="en-US" altLang="ja-JP" sz="2400" i="1" dirty="0">
                        <a:latin typeface="Cambria Math" panose="02040503050406030204" pitchFamily="18" charset="0"/>
                      </a:rPr>
                      <m:t>𝑔</m:t>
                    </m:r>
                    <m:d>
                      <m:dPr>
                        <m:ctrlPr>
                          <a:rPr lang="en-US" altLang="ja-JP" sz="2400" b="0" i="1" dirty="0" smtClean="0">
                            <a:latin typeface="Cambria Math" panose="02040503050406030204" pitchFamily="18" charset="0"/>
                          </a:rPr>
                        </m:ctrlPr>
                      </m:dPr>
                      <m:e>
                        <m:r>
                          <a:rPr lang="en-US" altLang="ja-JP" sz="2400" b="1">
                            <a:latin typeface="Cambria Math" panose="02040503050406030204" pitchFamily="18" charset="0"/>
                          </a:rPr>
                          <m:t>𝐱</m:t>
                        </m:r>
                      </m:e>
                    </m:d>
                  </m:oMath>
                </a14:m>
                <a:r>
                  <a:rPr kumimoji="1" lang="en-US" altLang="ja-JP" sz="2400" dirty="0"/>
                  <a:t>	</a:t>
                </a:r>
              </a:p>
              <a:p>
                <a:pPr lvl="1">
                  <a:lnSpc>
                    <a:spcPct val="100000"/>
                  </a:lnSpc>
                  <a:spcBef>
                    <a:spcPts val="600"/>
                  </a:spcBef>
                </a:pPr>
                <a:r>
                  <a:rPr lang="en-US" altLang="ja-JP" sz="2000" dirty="0"/>
                  <a:t>2</a:t>
                </a:r>
                <a:r>
                  <a:rPr lang="ja-JP" altLang="en-US" sz="2000" dirty="0" smtClean="0"/>
                  <a:t>次元特徴ベクトルを入力とし，</a:t>
                </a:r>
                <a:r>
                  <a:rPr lang="en-US" altLang="ja-JP" sz="2000" dirty="0"/>
                  <a:t>3</a:t>
                </a:r>
                <a:r>
                  <a:rPr lang="ja-JP" altLang="en-US" sz="2000" dirty="0" smtClean="0"/>
                  <a:t>次元ベクトル</a:t>
                </a:r>
                <a:r>
                  <a:rPr lang="ja-JP" altLang="en-US" sz="2000" dirty="0"/>
                  <a:t>を返す</a:t>
                </a:r>
                <a:endParaRPr lang="en-US" altLang="ja-JP" sz="2000" dirty="0"/>
              </a:p>
              <a:p>
                <a:pPr lvl="1">
                  <a:lnSpc>
                    <a:spcPct val="100000"/>
                  </a:lnSpc>
                  <a:spcBef>
                    <a:spcPts val="600"/>
                  </a:spcBef>
                </a:pPr>
                <a:r>
                  <a:rPr kumimoji="1" lang="ja-JP" altLang="en-US" sz="2000" dirty="0"/>
                  <a:t>教師</a:t>
                </a:r>
                <a:r>
                  <a:rPr kumimoji="1" lang="ja-JP" altLang="en-US" sz="2000" dirty="0" smtClean="0"/>
                  <a:t>データを</a:t>
                </a:r>
                <a:r>
                  <a:rPr kumimoji="1" lang="ja-JP" altLang="en-US" sz="2000" dirty="0"/>
                  <a:t>正しく分類できる</a:t>
                </a:r>
                <a:endParaRPr kumimoji="1" lang="en-US" altLang="ja-JP" sz="2000" dirty="0"/>
              </a:p>
              <a:p>
                <a:pPr lvl="1">
                  <a:lnSpc>
                    <a:spcPct val="100000"/>
                  </a:lnSpc>
                  <a:spcBef>
                    <a:spcPts val="600"/>
                  </a:spcBef>
                </a:pPr>
                <a:r>
                  <a:rPr kumimoji="1" lang="ja-JP" altLang="en-US" sz="2000" dirty="0"/>
                  <a:t> </a:t>
                </a: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3</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がりん</a:t>
                </a:r>
                <a:r>
                  <a:rPr lang="ja-JP" altLang="en-US" sz="1600" dirty="0"/>
                  <a:t>ごクラス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1</m:t>
                        </m:r>
                      </m:sub>
                    </m:sSub>
                  </m:oMath>
                </a14:m>
                <a:r>
                  <a:rPr kumimoji="1"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kumimoji="1"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1</m:t>
                        </m:r>
                      </m:sub>
                    </m:sSub>
                    <m:r>
                      <a:rPr lang="en-US" altLang="ja-JP" sz="1600" b="0" i="1" smtClean="0">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oMath>
                </a14:m>
                <a:r>
                  <a:rPr lang="ja-JP" altLang="en-US" sz="1600" dirty="0"/>
                  <a:t>　</a:t>
                </a:r>
                <a:endParaRPr lang="en-US" altLang="ja-JP" sz="16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がバナナクラス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r>
                      <a:rPr lang="en-US" altLang="ja-JP" sz="1600" i="1">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3</m:t>
                        </m:r>
                      </m:sub>
                    </m:sSub>
                  </m:oMath>
                </a14:m>
                <a:endParaRPr lang="en-US" altLang="ja-JP" sz="16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がみかんクラス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lang="ja-JP" altLang="en-US" sz="1600" dirty="0"/>
                  <a:t>　　　</a:t>
                </a:r>
                <a:endParaRPr lang="en-US" altLang="ja-JP" sz="1600" dirty="0"/>
              </a:p>
              <a:p>
                <a:pPr lvl="2">
                  <a:lnSpc>
                    <a:spcPct val="100000"/>
                  </a:lnSpc>
                  <a:spcBef>
                    <a:spcPts val="600"/>
                  </a:spcBef>
                </a:pPr>
                <a:endParaRPr lang="en-US" altLang="ja-JP" sz="1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963578"/>
                <a:ext cx="7062024" cy="5652979"/>
              </a:xfrm>
              <a:blipFill>
                <a:blip r:embed="rId2"/>
                <a:stretch>
                  <a:fillRect l="-1122" t="-1079" r="-690" b="-1294"/>
                </a:stretch>
              </a:blipFill>
            </p:spPr>
            <p:txBody>
              <a:bodyPr/>
              <a:lstStyle/>
              <a:p>
                <a:r>
                  <a:rPr lang="ja-JP" altLang="en-US">
                    <a:noFill/>
                  </a:rPr>
                  <a:t> </a:t>
                </a:r>
              </a:p>
            </p:txBody>
          </p:sp>
        </mc:Fallback>
      </mc:AlternateContent>
      <p:pic>
        <p:nvPicPr>
          <p:cNvPr id="20" name="図 19"/>
          <p:cNvPicPr>
            <a:picLocks noChangeAspect="1"/>
          </p:cNvPicPr>
          <p:nvPr/>
        </p:nvPicPr>
        <p:blipFill rotWithShape="1">
          <a:blip r:embed="rId3"/>
          <a:srcRect b="11685"/>
          <a:stretch/>
        </p:blipFill>
        <p:spPr>
          <a:xfrm>
            <a:off x="7451390" y="3060637"/>
            <a:ext cx="4378660" cy="3232587"/>
          </a:xfrm>
          <a:prstGeom prst="rect">
            <a:avLst/>
          </a:prstGeom>
        </p:spPr>
      </p:pic>
      <p:sp>
        <p:nvSpPr>
          <p:cNvPr id="4" name="正方形/長方形 3"/>
          <p:cNvSpPr/>
          <p:nvPr/>
        </p:nvSpPr>
        <p:spPr>
          <a:xfrm>
            <a:off x="8027233" y="2253734"/>
            <a:ext cx="2749471" cy="707886"/>
          </a:xfrm>
          <a:prstGeom prst="rect">
            <a:avLst/>
          </a:prstGeom>
        </p:spPr>
        <p:txBody>
          <a:bodyPr wrap="none">
            <a:spAutoFit/>
          </a:bodyPr>
          <a:lstStyle/>
          <a:p>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特徴ベクトルは２次元</a:t>
            </a:r>
            <a:endParaRPr lang="en-US" altLang="ja-JP" sz="2000" i="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5"/>
          <p:cNvSpPr>
            <a:spLocks noGrp="1"/>
          </p:cNvSpPr>
          <p:nvPr>
            <p:ph type="sldNum" sz="quarter" idx="12"/>
          </p:nvPr>
        </p:nvSpPr>
        <p:spPr/>
        <p:txBody>
          <a:bodyPr/>
          <a:lstStyle/>
          <a:p>
            <a:fld id="{F35DE295-420C-4265-BE54-AE59FA4027A6}" type="slidenum">
              <a:rPr kumimoji="1" lang="ja-JP" altLang="en-US" smtClean="0"/>
              <a:t>29</a:t>
            </a:fld>
            <a:endParaRPr kumimoji="1" lang="ja-JP" altLang="en-US"/>
          </a:p>
        </p:txBody>
      </p:sp>
    </p:spTree>
    <p:extLst>
      <p:ext uri="{BB962C8B-B14F-4D97-AF65-F5344CB8AC3E}">
        <p14:creationId xmlns:p14="http://schemas.microsoft.com/office/powerpoint/2010/main" val="685649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0287" y="621980"/>
            <a:ext cx="10723840" cy="733270"/>
          </a:xfrm>
        </p:spPr>
        <p:txBody>
          <a:bodyPr>
            <a:normAutofit/>
          </a:bodyPr>
          <a:lstStyle/>
          <a:p>
            <a:r>
              <a:rPr kumimoji="1" lang="ja-JP" altLang="en-US" dirty="0"/>
              <a:t>パターン認識</a:t>
            </a:r>
          </a:p>
        </p:txBody>
      </p:sp>
      <p:sp>
        <p:nvSpPr>
          <p:cNvPr id="3" name="コンテンツ プレースホルダー 2"/>
          <p:cNvSpPr>
            <a:spLocks noGrp="1"/>
          </p:cNvSpPr>
          <p:nvPr>
            <p:ph idx="1"/>
          </p:nvPr>
        </p:nvSpPr>
        <p:spPr>
          <a:xfrm>
            <a:off x="760287" y="1507936"/>
            <a:ext cx="10928279" cy="1812044"/>
          </a:xfrm>
        </p:spPr>
        <p:txBody>
          <a:bodyPr>
            <a:normAutofit/>
          </a:bodyPr>
          <a:lstStyle/>
          <a:p>
            <a:pPr marL="0" indent="0">
              <a:buNone/>
            </a:pPr>
            <a:r>
              <a:rPr kumimoji="1" lang="en-US" altLang="ja-JP" dirty="0"/>
              <a:t>『</a:t>
            </a:r>
            <a:r>
              <a:rPr kumimoji="1" lang="ja-JP" altLang="en-US" dirty="0"/>
              <a:t>データの中の規則性を自動的に見つけ出し</a:t>
            </a:r>
            <a:r>
              <a:rPr lang="ja-JP" altLang="en-US" dirty="0"/>
              <a:t>、その規則性を使ってデータを異なるカテゴリに分類する処理</a:t>
            </a:r>
            <a:r>
              <a:rPr lang="en-US" altLang="ja-JP" dirty="0"/>
              <a:t>』</a:t>
            </a:r>
            <a:r>
              <a:rPr lang="ja-JP" altLang="en-US" dirty="0"/>
              <a:t> </a:t>
            </a:r>
            <a:r>
              <a:rPr lang="en-US" altLang="ja-JP" i="1" dirty="0"/>
              <a:t>(PRML, C.M. Bishop)</a:t>
            </a:r>
          </a:p>
        </p:txBody>
      </p:sp>
      <p:grpSp>
        <p:nvGrpSpPr>
          <p:cNvPr id="13" name="グループ化 12"/>
          <p:cNvGrpSpPr/>
          <p:nvPr/>
        </p:nvGrpSpPr>
        <p:grpSpPr>
          <a:xfrm>
            <a:off x="1821730" y="3414567"/>
            <a:ext cx="8593546" cy="3049022"/>
            <a:chOff x="297730" y="3137477"/>
            <a:chExt cx="8593546" cy="3049022"/>
          </a:xfrm>
        </p:grpSpPr>
        <p:sp>
          <p:nvSpPr>
            <p:cNvPr id="4" name="テキスト ボックス 3"/>
            <p:cNvSpPr txBox="1"/>
            <p:nvPr/>
          </p:nvSpPr>
          <p:spPr>
            <a:xfrm>
              <a:off x="297730" y="3137477"/>
              <a:ext cx="3102131" cy="400110"/>
            </a:xfrm>
            <a:prstGeom prst="rect">
              <a:avLst/>
            </a:prstGeom>
            <a:noFill/>
          </p:spPr>
          <p:txBody>
            <a:bodyPr wrap="none" rtlCol="0">
              <a:spAutoFit/>
            </a:bodyPr>
            <a:lstStyle/>
            <a:p>
              <a:r>
                <a:rPr lang="ja-JP" altLang="en-US" sz="2000" dirty="0"/>
                <a:t>例</a:t>
              </a:r>
              <a:r>
                <a:rPr lang="en-US" altLang="ja-JP" sz="2000" dirty="0"/>
                <a:t>) </a:t>
              </a:r>
              <a:r>
                <a:rPr lang="ja-JP" altLang="en-US" sz="2000" dirty="0"/>
                <a:t>手書き文字画像の認識</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947161" y="553849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1519672" y="55384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378524" y="5538499"/>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1507299"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0"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2071687"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5831" y="5533737"/>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1514869" y="36715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3"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947674" y="4605049"/>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4"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378524" y="4605049"/>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2079625" y="367159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6"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378524" y="3671599"/>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7"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940589" y="366842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右矢印 4"/>
            <p:cNvSpPr/>
            <p:nvPr/>
          </p:nvSpPr>
          <p:spPr>
            <a:xfrm>
              <a:off x="3235036" y="4454236"/>
              <a:ext cx="1309254" cy="81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9" name="グループ化 8"/>
            <p:cNvGrpSpPr/>
            <p:nvPr/>
          </p:nvGrpSpPr>
          <p:grpSpPr>
            <a:xfrm>
              <a:off x="5327309" y="4196891"/>
              <a:ext cx="1412065" cy="648000"/>
              <a:chOff x="5375800" y="4633309"/>
              <a:chExt cx="1412065" cy="648000"/>
            </a:xfrm>
          </p:grpSpPr>
          <p:pic>
            <p:nvPicPr>
              <p:cNvPr id="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5873265" y="463330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0255" y="4633309"/>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5375800" y="463330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10" name="グループ化 9"/>
            <p:cNvGrpSpPr/>
            <p:nvPr/>
          </p:nvGrpSpPr>
          <p:grpSpPr>
            <a:xfrm>
              <a:off x="5330534" y="5146428"/>
              <a:ext cx="1409701" cy="648000"/>
              <a:chOff x="5379025" y="5026933"/>
              <a:chExt cx="1409701" cy="648000"/>
            </a:xfrm>
          </p:grpSpPr>
          <p:pic>
            <p:nvPicPr>
              <p:cNvPr id="2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6369626"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5879088"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5379025" y="502693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8" name="グループ化 7"/>
            <p:cNvGrpSpPr/>
            <p:nvPr/>
          </p:nvGrpSpPr>
          <p:grpSpPr>
            <a:xfrm>
              <a:off x="7472049" y="4198623"/>
              <a:ext cx="1419227" cy="648000"/>
              <a:chOff x="7437413" y="4635041"/>
              <a:chExt cx="1419227" cy="648000"/>
            </a:xfrm>
          </p:grpSpPr>
          <p:pic>
            <p:nvPicPr>
              <p:cNvPr id="25"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7437413" y="4635041"/>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6"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7933952" y="4635041"/>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7"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8440230" y="4635041"/>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7" name="グループ化 6"/>
            <p:cNvGrpSpPr/>
            <p:nvPr/>
          </p:nvGrpSpPr>
          <p:grpSpPr>
            <a:xfrm>
              <a:off x="7472049" y="5146428"/>
              <a:ext cx="1419227" cy="648000"/>
              <a:chOff x="7437413" y="4987101"/>
              <a:chExt cx="1419227" cy="648000"/>
            </a:xfrm>
          </p:grpSpPr>
          <p:pic>
            <p:nvPicPr>
              <p:cNvPr id="28"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7932714"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9"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7437413"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8428014" y="4987101"/>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sp>
          <p:nvSpPr>
            <p:cNvPr id="11" name="テキスト ボックス 10"/>
            <p:cNvSpPr txBox="1"/>
            <p:nvPr/>
          </p:nvSpPr>
          <p:spPr>
            <a:xfrm>
              <a:off x="4876800" y="4227919"/>
              <a:ext cx="367408" cy="523220"/>
            </a:xfrm>
            <a:prstGeom prst="rect">
              <a:avLst/>
            </a:prstGeom>
            <a:noFill/>
          </p:spPr>
          <p:txBody>
            <a:bodyPr wrap="none" rtlCol="0">
              <a:spAutoFit/>
            </a:bodyPr>
            <a:lstStyle/>
            <a:p>
              <a:r>
                <a:rPr lang="en-US" altLang="ja-JP" sz="2800" b="1" dirty="0"/>
                <a:t>1</a:t>
              </a:r>
              <a:endParaRPr lang="ja-JP" altLang="en-US" b="1" dirty="0"/>
            </a:p>
          </p:txBody>
        </p:sp>
        <p:sp>
          <p:nvSpPr>
            <p:cNvPr id="36" name="テキスト ボックス 35"/>
            <p:cNvSpPr txBox="1"/>
            <p:nvPr/>
          </p:nvSpPr>
          <p:spPr>
            <a:xfrm>
              <a:off x="4876800" y="5203433"/>
              <a:ext cx="367408" cy="523220"/>
            </a:xfrm>
            <a:prstGeom prst="rect">
              <a:avLst/>
            </a:prstGeom>
            <a:noFill/>
          </p:spPr>
          <p:txBody>
            <a:bodyPr wrap="none" rtlCol="0">
              <a:spAutoFit/>
            </a:bodyPr>
            <a:lstStyle/>
            <a:p>
              <a:r>
                <a:rPr lang="en-US" altLang="ja-JP" sz="2800" b="1" dirty="0"/>
                <a:t>2</a:t>
              </a:r>
              <a:endParaRPr lang="ja-JP" altLang="en-US" b="1" dirty="0"/>
            </a:p>
          </p:txBody>
        </p:sp>
        <p:sp>
          <p:nvSpPr>
            <p:cNvPr id="37" name="テキスト ボックス 36"/>
            <p:cNvSpPr txBox="1"/>
            <p:nvPr/>
          </p:nvSpPr>
          <p:spPr>
            <a:xfrm>
              <a:off x="7114309" y="5203433"/>
              <a:ext cx="367408" cy="523220"/>
            </a:xfrm>
            <a:prstGeom prst="rect">
              <a:avLst/>
            </a:prstGeom>
            <a:noFill/>
          </p:spPr>
          <p:txBody>
            <a:bodyPr wrap="none" rtlCol="0">
              <a:spAutoFit/>
            </a:bodyPr>
            <a:lstStyle/>
            <a:p>
              <a:r>
                <a:rPr lang="en-US" altLang="ja-JP" sz="2800" b="1" dirty="0"/>
                <a:t>4</a:t>
              </a:r>
              <a:endParaRPr lang="ja-JP" altLang="en-US" b="1" dirty="0"/>
            </a:p>
          </p:txBody>
        </p:sp>
        <p:sp>
          <p:nvSpPr>
            <p:cNvPr id="38" name="テキスト ボックス 37"/>
            <p:cNvSpPr txBox="1"/>
            <p:nvPr/>
          </p:nvSpPr>
          <p:spPr>
            <a:xfrm>
              <a:off x="7114309" y="4248700"/>
              <a:ext cx="367408" cy="523220"/>
            </a:xfrm>
            <a:prstGeom prst="rect">
              <a:avLst/>
            </a:prstGeom>
            <a:noFill/>
          </p:spPr>
          <p:txBody>
            <a:bodyPr wrap="none" rtlCol="0">
              <a:spAutoFit/>
            </a:bodyPr>
            <a:lstStyle/>
            <a:p>
              <a:r>
                <a:rPr lang="en-US" altLang="ja-JP" sz="2800" b="1" dirty="0"/>
                <a:t>3</a:t>
              </a:r>
              <a:endParaRPr lang="ja-JP" altLang="en-US" b="1" dirty="0"/>
            </a:p>
          </p:txBody>
        </p:sp>
      </p:gr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3</a:t>
            </a:fld>
            <a:endParaRPr kumimoji="1" lang="ja-JP" altLang="en-US"/>
          </a:p>
        </p:txBody>
      </p:sp>
    </p:spTree>
    <p:extLst>
      <p:ext uri="{BB962C8B-B14F-4D97-AF65-F5344CB8AC3E}">
        <p14:creationId xmlns:p14="http://schemas.microsoft.com/office/powerpoint/2010/main" val="2636059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281" y="288926"/>
            <a:ext cx="11708780" cy="733270"/>
          </a:xfrm>
        </p:spPr>
        <p:txBody>
          <a:bodyPr>
            <a:normAutofit/>
          </a:bodyPr>
          <a:lstStyle/>
          <a:p>
            <a:r>
              <a:rPr lang="ja-JP" altLang="en-US" sz="3600" dirty="0"/>
              <a:t>解きたい問題</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343722"/>
                <a:ext cx="6477619" cy="5296829"/>
              </a:xfrm>
            </p:spPr>
            <p:txBody>
              <a:bodyPr/>
              <a:lstStyle/>
              <a:p>
                <a:pPr>
                  <a:lnSpc>
                    <a:spcPct val="100000"/>
                  </a:lnSpc>
                  <a:spcBef>
                    <a:spcPts val="600"/>
                  </a:spcBef>
                </a:pPr>
                <a:r>
                  <a:rPr lang="ja-JP" altLang="en-US" sz="2400" dirty="0"/>
                  <a:t>入力 </a:t>
                </a:r>
                <a:r>
                  <a:rPr lang="en-US" altLang="ja-JP" sz="2400" dirty="0"/>
                  <a:t>: </a:t>
                </a:r>
                <a:r>
                  <a:rPr lang="en-US" altLang="ja-JP" sz="2400" i="1" dirty="0"/>
                  <a:t>N</a:t>
                </a:r>
                <a:r>
                  <a:rPr lang="ja-JP" altLang="en-US" sz="2400" dirty="0"/>
                  <a:t>個の教師データ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𝐛</m:t>
                            </m:r>
                          </m:e>
                          <m:sub>
                            <m:r>
                              <a:rPr lang="en-US" altLang="ja-JP" sz="2400" i="1">
                                <a:latin typeface="Cambria Math" panose="02040503050406030204" pitchFamily="18" charset="0"/>
                              </a:rPr>
                              <m:t>𝑖</m:t>
                            </m:r>
                          </m:sub>
                        </m:sSub>
                      </m:e>
                    </m:d>
                    <m:r>
                      <a:rPr lang="en-US" altLang="ja-JP" sz="2400" i="1">
                        <a:latin typeface="Cambria Math" panose="02040503050406030204" pitchFamily="18" charset="0"/>
                      </a:rPr>
                      <m:t>,  </m:t>
                    </m:r>
                    <m:r>
                      <a:rPr lang="en-US" altLang="ja-JP" sz="2400" i="1">
                        <a:latin typeface="Cambria Math" panose="02040503050406030204" pitchFamily="18" charset="0"/>
                      </a:rPr>
                      <m:t>𝑖</m:t>
                    </m:r>
                    <m:r>
                      <a:rPr lang="en-US" altLang="ja-JP" sz="2400" i="1">
                        <a:latin typeface="Cambria Math" panose="02040503050406030204" pitchFamily="18" charset="0"/>
                      </a:rPr>
                      <m:t>=1, …,</m:t>
                    </m:r>
                    <m:r>
                      <a:rPr lang="en-US" altLang="ja-JP" sz="2400" i="1">
                        <a:latin typeface="Cambria Math" panose="02040503050406030204" pitchFamily="18" charset="0"/>
                      </a:rPr>
                      <m:t>𝑁</m:t>
                    </m:r>
                  </m:oMath>
                </a14:m>
                <a:endParaRPr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ja-JP" altLang="en-US" sz="2000" dirty="0"/>
                  <a:t> は</a:t>
                </a:r>
                <a:r>
                  <a:rPr lang="en-US" altLang="ja-JP" sz="2000" dirty="0"/>
                  <a:t>d</a:t>
                </a:r>
                <a:r>
                  <a:rPr lang="ja-JP" altLang="en-US" sz="2000" dirty="0"/>
                  <a:t>次元の特徴ベクトル</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r>
                  <a:rPr lang="ja-JP" altLang="en-US" sz="2000" dirty="0"/>
                  <a:t> は</a:t>
                </a:r>
                <a:r>
                  <a:rPr lang="en-US" altLang="ja-JP" sz="2000" i="1" dirty="0"/>
                  <a:t>c</a:t>
                </a:r>
                <a:r>
                  <a:rPr lang="ja-JP" altLang="en-US" sz="2000" dirty="0"/>
                  <a:t>次元の教師</a:t>
                </a:r>
                <a:r>
                  <a:rPr lang="ja-JP" altLang="en-US" sz="2000" dirty="0" smtClean="0"/>
                  <a:t>信号</a:t>
                </a:r>
                <a:endParaRPr lang="en-US" altLang="ja-JP" sz="2000" dirty="0" smtClean="0"/>
              </a:p>
              <a:p>
                <a:pPr lvl="1">
                  <a:lnSpc>
                    <a:spcPct val="100000"/>
                  </a:lnSpc>
                  <a:spcBef>
                    <a:spcPts val="600"/>
                  </a:spcBef>
                </a:pPr>
                <a:r>
                  <a:rPr lang="en-US" altLang="ja-JP" sz="2000" dirty="0"/>
                  <a:t>c</a:t>
                </a:r>
                <a:r>
                  <a:rPr lang="ja-JP" altLang="en-US" sz="2000" dirty="0" smtClean="0"/>
                  <a:t>はクラス数</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oMath>
                </a14:m>
                <a:r>
                  <a:rPr lang="ja-JP" altLang="en-US" sz="2000" dirty="0"/>
                  <a:t>がクラス</a:t>
                </a:r>
                <a:r>
                  <a:rPr lang="en-US" altLang="ja-JP" sz="2000" i="1" dirty="0"/>
                  <a:t>k</a:t>
                </a:r>
                <a:r>
                  <a:rPr lang="en-US" altLang="ja-JP" sz="2000" dirty="0"/>
                  <a:t> </a:t>
                </a:r>
                <a:r>
                  <a:rPr lang="en-US" altLang="ja-JP" sz="2000" dirty="0">
                    <a:sym typeface="Wingdings" panose="05000000000000000000" pitchFamily="2" charset="2"/>
                  </a:rPr>
                  <a:t> </a:t>
                </a:r>
                <a:r>
                  <a:rPr lang="ja-JP" altLang="en-US" sz="2000" dirty="0"/>
                  <a:t> </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0,…,1,…,0</m:t>
                        </m:r>
                      </m:e>
                    </m:d>
                  </m:oMath>
                </a14:m>
                <a:r>
                  <a:rPr lang="en-US" altLang="ja-JP" sz="2000" dirty="0"/>
                  <a:t> k</a:t>
                </a:r>
                <a:r>
                  <a:rPr lang="ja-JP" altLang="en-US" sz="2000" dirty="0"/>
                  <a:t>成分だけ１</a:t>
                </a:r>
                <a:endParaRPr lang="en-US" altLang="ja-JP" sz="2000" dirty="0"/>
              </a:p>
              <a:p>
                <a:pPr lvl="1">
                  <a:lnSpc>
                    <a:spcPct val="100000"/>
                  </a:lnSpc>
                  <a:spcBef>
                    <a:spcPts val="600"/>
                  </a:spcBef>
                </a:pPr>
                <a:endParaRPr lang="en-US" altLang="ja-JP" sz="2000" dirty="0"/>
              </a:p>
              <a:p>
                <a:pPr>
                  <a:lnSpc>
                    <a:spcPct val="100000"/>
                  </a:lnSpc>
                  <a:spcBef>
                    <a:spcPts val="600"/>
                  </a:spcBef>
                </a:pPr>
                <a:r>
                  <a:rPr lang="ja-JP" altLang="en-US" sz="2400" dirty="0"/>
                  <a:t>出力 </a:t>
                </a:r>
                <a:r>
                  <a:rPr lang="en-US" altLang="ja-JP" sz="2400" dirty="0"/>
                  <a:t>: </a:t>
                </a:r>
                <a:r>
                  <a:rPr lang="ja-JP" altLang="en-US" sz="2400" dirty="0"/>
                  <a:t>関数 </a:t>
                </a:r>
                <a14:m>
                  <m:oMath xmlns:m="http://schemas.openxmlformats.org/officeDocument/2006/math">
                    <m:r>
                      <a:rPr lang="en-US" altLang="ja-JP" sz="2400" b="1" i="1" dirty="0">
                        <a:latin typeface="Cambria Math" panose="02040503050406030204" pitchFamily="18" charset="0"/>
                      </a:rPr>
                      <m:t>𝒈</m:t>
                    </m:r>
                    <m:d>
                      <m:dPr>
                        <m:ctrlPr>
                          <a:rPr lang="en-US" altLang="ja-JP" sz="2400" i="1" dirty="0">
                            <a:latin typeface="Cambria Math" panose="02040503050406030204" pitchFamily="18" charset="0"/>
                          </a:rPr>
                        </m:ctrlPr>
                      </m:dPr>
                      <m:e>
                        <m:r>
                          <a:rPr lang="en-US" altLang="ja-JP" sz="2400" b="1">
                            <a:latin typeface="Cambria Math" panose="02040503050406030204" pitchFamily="18" charset="0"/>
                          </a:rPr>
                          <m:t>𝐱</m:t>
                        </m:r>
                      </m:e>
                    </m:d>
                  </m:oMath>
                </a14:m>
                <a:endParaRPr lang="en-US" altLang="ja-JP" sz="2400" dirty="0"/>
              </a:p>
              <a:p>
                <a:pPr lvl="1">
                  <a:lnSpc>
                    <a:spcPct val="100000"/>
                  </a:lnSpc>
                  <a:spcBef>
                    <a:spcPts val="600"/>
                  </a:spcBef>
                </a:pPr>
                <a14:m>
                  <m:oMath xmlns:m="http://schemas.openxmlformats.org/officeDocument/2006/math">
                    <m:r>
                      <a:rPr lang="en-US" altLang="ja-JP" sz="2000" b="1">
                        <a:latin typeface="Cambria Math" panose="02040503050406030204" pitchFamily="18" charset="0"/>
                      </a:rPr>
                      <m:t>𝐱</m:t>
                    </m:r>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en-US" altLang="ja-JP" sz="2000" dirty="0"/>
                  <a:t>, </a:t>
                </a:r>
                <a14:m>
                  <m:oMath xmlns:m="http://schemas.openxmlformats.org/officeDocument/2006/math">
                    <m:r>
                      <a:rPr lang="en-US" altLang="ja-JP" sz="2000" b="1" i="1" dirty="0">
                        <a:latin typeface="Cambria Math" panose="02040503050406030204" pitchFamily="18" charset="0"/>
                      </a:rPr>
                      <m:t>𝒈</m:t>
                    </m:r>
                    <m:d>
                      <m:dPr>
                        <m:ctrlPr>
                          <a:rPr lang="en-US" altLang="ja-JP" sz="2000" i="1" dirty="0">
                            <a:latin typeface="Cambria Math" panose="02040503050406030204" pitchFamily="18" charset="0"/>
                          </a:rPr>
                        </m:ctrlPr>
                      </m:dPr>
                      <m:e>
                        <m:r>
                          <a:rPr lang="en-US" altLang="ja-JP" sz="2000" b="1">
                            <a:latin typeface="Cambria Math" panose="02040503050406030204" pitchFamily="18" charset="0"/>
                          </a:rPr>
                          <m:t>𝐱</m:t>
                        </m:r>
                      </m:e>
                    </m:d>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endParaRPr lang="en-US" altLang="ja-JP" sz="2000" dirty="0"/>
              </a:p>
              <a:p>
                <a:pPr lvl="1">
                  <a:lnSpc>
                    <a:spcPct val="100000"/>
                  </a:lnSpc>
                  <a:spcBef>
                    <a:spcPts val="600"/>
                  </a:spcBef>
                </a:pPr>
                <a:r>
                  <a:rPr lang="ja-JP" altLang="en-US" sz="2000" dirty="0"/>
                  <a:t>教師データを正しく分類できる</a:t>
                </a:r>
                <a:endParaRPr lang="en-US" altLang="ja-JP" sz="2000" dirty="0"/>
              </a:p>
              <a:p>
                <a:pPr lvl="1">
                  <a:lnSpc>
                    <a:spcPct val="100000"/>
                  </a:lnSpc>
                  <a:spcBef>
                    <a:spcPts val="600"/>
                  </a:spcBef>
                </a:pP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𝑐</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a:t>
                </a:r>
                <a:r>
                  <a:rPr lang="en-US" altLang="ja-JP" sz="1600" dirty="0"/>
                  <a:t>k</a:t>
                </a:r>
                <a:r>
                  <a:rPr lang="ja-JP" altLang="en-US" sz="1600" dirty="0"/>
                  <a:t>番目のクラス</a:t>
                </a:r>
                <a:endParaRPr lang="en-US" altLang="ja-JP" sz="1600" dirty="0"/>
              </a:p>
              <a:p>
                <a:pPr marL="914400" lvl="2" indent="0">
                  <a:lnSpc>
                    <a:spcPct val="100000"/>
                  </a:lnSpc>
                  <a:spcBef>
                    <a:spcPts val="600"/>
                  </a:spcBef>
                  <a:buNone/>
                </a:pP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𝑘</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      </m:t>
                    </m:r>
                    <m:r>
                      <a:rPr lang="en-US" altLang="ja-JP" sz="1600" i="1">
                        <a:latin typeface="Cambria Math" panose="02040503050406030204" pitchFamily="18" charset="0"/>
                      </a:rPr>
                      <m:t>𝑖</m:t>
                    </m:r>
                    <m:r>
                      <a:rPr lang="en-US" altLang="ja-JP" sz="1600" i="1">
                        <a:latin typeface="Cambria Math" panose="02040503050406030204" pitchFamily="18" charset="0"/>
                      </a:rPr>
                      <m:t>≠</m:t>
                    </m:r>
                    <m:r>
                      <a:rPr lang="en-US" altLang="ja-JP" sz="1600" i="1">
                        <a:latin typeface="Cambria Math" panose="02040503050406030204" pitchFamily="18" charset="0"/>
                      </a:rPr>
                      <m:t>𝑘</m:t>
                    </m:r>
                    <m:r>
                      <a:rPr lang="en-US" altLang="ja-JP" sz="1600" i="1">
                        <a:latin typeface="Cambria Math" panose="02040503050406030204" pitchFamily="18" charset="0"/>
                      </a:rPr>
                      <m:t> </m:t>
                    </m:r>
                  </m:oMath>
                </a14:m>
                <a:r>
                  <a:rPr lang="ja-JP" altLang="en-US" sz="1600" dirty="0"/>
                  <a:t>　</a:t>
                </a:r>
                <a:endParaRPr lang="en-US" altLang="ja-JP" sz="1600"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343722"/>
                <a:ext cx="6477619" cy="5296829"/>
              </a:xfrm>
              <a:blipFill>
                <a:blip r:embed="rId2"/>
                <a:stretch>
                  <a:fillRect l="-1318" t="-921"/>
                </a:stretch>
              </a:blipFill>
            </p:spPr>
            <p:txBody>
              <a:bodyPr/>
              <a:lstStyle/>
              <a:p>
                <a:r>
                  <a:rPr lang="ja-JP" altLang="en-US">
                    <a:noFill/>
                  </a:rPr>
                  <a:t> </a:t>
                </a:r>
              </a:p>
            </p:txBody>
          </p:sp>
        </mc:Fallback>
      </mc:AlternateContent>
      <p:cxnSp>
        <p:nvCxnSpPr>
          <p:cNvPr id="5" name="直線コネクタ 4"/>
          <p:cNvCxnSpPr/>
          <p:nvPr/>
        </p:nvCxnSpPr>
        <p:spPr>
          <a:xfrm>
            <a:off x="6756400" y="1231900"/>
            <a:ext cx="0" cy="52070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2"/>
          <p:cNvSpPr txBox="1">
            <a:spLocks/>
          </p:cNvSpPr>
          <p:nvPr/>
        </p:nvSpPr>
        <p:spPr>
          <a:xfrm>
            <a:off x="6920881" y="1140522"/>
            <a:ext cx="5156819" cy="5296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None/>
            </a:pPr>
            <a:r>
              <a:rPr lang="ja-JP" altLang="en-US" sz="2400" dirty="0"/>
              <a:t>例</a:t>
            </a:r>
            <a:endParaRPr lang="en-US" altLang="ja-JP" sz="2400" dirty="0"/>
          </a:p>
          <a:p>
            <a:pPr>
              <a:lnSpc>
                <a:spcPct val="100000"/>
              </a:lnSpc>
              <a:spcBef>
                <a:spcPts val="600"/>
              </a:spcBef>
            </a:pPr>
            <a:r>
              <a:rPr lang="ja-JP" altLang="en-US" sz="2400" dirty="0"/>
              <a:t>果物写真の分類</a:t>
            </a:r>
            <a:endParaRPr lang="en-US" altLang="ja-JP" sz="2400" dirty="0"/>
          </a:p>
          <a:p>
            <a:pPr lvl="1">
              <a:lnSpc>
                <a:spcPct val="100000"/>
              </a:lnSpc>
              <a:spcBef>
                <a:spcPts val="600"/>
              </a:spcBef>
            </a:pPr>
            <a:r>
              <a:rPr lang="ja-JP" altLang="en-US" sz="2000" dirty="0"/>
              <a:t>特徴ベクトルは</a:t>
            </a:r>
            <a:r>
              <a:rPr lang="en-US" altLang="ja-JP" sz="2000" dirty="0"/>
              <a:t>4D</a:t>
            </a:r>
            <a:r>
              <a:rPr lang="ja-JP" altLang="en-US" sz="2000" dirty="0"/>
              <a:t> </a:t>
            </a:r>
            <a:endParaRPr lang="en-US" altLang="ja-JP" sz="2000" dirty="0"/>
          </a:p>
          <a:p>
            <a:pPr marL="457200" lvl="1" indent="0">
              <a:lnSpc>
                <a:spcPct val="100000"/>
              </a:lnSpc>
              <a:spcBef>
                <a:spcPts val="600"/>
              </a:spcBef>
              <a:buNone/>
            </a:pPr>
            <a:r>
              <a:rPr lang="en-US" altLang="ja-JP" sz="2000" dirty="0">
                <a:sym typeface="Wingdings" panose="05000000000000000000" pitchFamily="2" charset="2"/>
              </a:rPr>
              <a:t>(</a:t>
            </a:r>
            <a:r>
              <a:rPr lang="ja-JP" altLang="en-US" sz="2000" dirty="0">
                <a:sym typeface="Wingdings" panose="05000000000000000000" pitchFamily="2" charset="2"/>
              </a:rPr>
              <a:t>円形度，彩度，色相，ざらつき</a:t>
            </a:r>
            <a:r>
              <a:rPr lang="en-US" altLang="ja-JP" sz="2000" dirty="0">
                <a:sym typeface="Wingdings" panose="05000000000000000000" pitchFamily="2" charset="2"/>
              </a:rPr>
              <a:t>) </a:t>
            </a:r>
            <a:endParaRPr lang="en-US" altLang="ja-JP" sz="2000" dirty="0"/>
          </a:p>
          <a:p>
            <a:pPr lvl="1">
              <a:lnSpc>
                <a:spcPct val="100000"/>
              </a:lnSpc>
              <a:spcBef>
                <a:spcPts val="600"/>
              </a:spcBef>
            </a:pPr>
            <a:r>
              <a:rPr lang="ja-JP" altLang="en-US" sz="2000" dirty="0"/>
              <a:t>クラス数は</a:t>
            </a:r>
            <a:r>
              <a:rPr lang="en-US" altLang="ja-JP" sz="2000" dirty="0"/>
              <a:t>3</a:t>
            </a:r>
          </a:p>
          <a:p>
            <a:pPr marL="457200" lvl="1" indent="0">
              <a:lnSpc>
                <a:spcPct val="100000"/>
              </a:lnSpc>
              <a:spcBef>
                <a:spcPts val="600"/>
              </a:spcBef>
              <a:buNone/>
            </a:pP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endParaRPr lang="ja-JP" altLang="en-US" dirty="0"/>
          </a:p>
        </p:txBody>
      </p:sp>
      <p:grpSp>
        <p:nvGrpSpPr>
          <p:cNvPr id="24" name="グループ化 23"/>
          <p:cNvGrpSpPr/>
          <p:nvPr/>
        </p:nvGrpSpPr>
        <p:grpSpPr>
          <a:xfrm>
            <a:off x="7447802" y="3820722"/>
            <a:ext cx="2771394" cy="3047762"/>
            <a:chOff x="6810097" y="3415410"/>
            <a:chExt cx="3760764" cy="4135793"/>
          </a:xfrm>
        </p:grpSpPr>
        <p:grpSp>
          <p:nvGrpSpPr>
            <p:cNvPr id="8" name="グループ化 7"/>
            <p:cNvGrpSpPr/>
            <p:nvPr/>
          </p:nvGrpSpPr>
          <p:grpSpPr>
            <a:xfrm>
              <a:off x="7447181" y="3459546"/>
              <a:ext cx="2147193" cy="3242194"/>
              <a:chOff x="4822723" y="3428344"/>
              <a:chExt cx="1788126" cy="2700014"/>
            </a:xfrm>
          </p:grpSpPr>
          <p:cxnSp>
            <p:nvCxnSpPr>
              <p:cNvPr id="9" name="直線矢印コネクタ 8"/>
              <p:cNvCxnSpPr/>
              <p:nvPr/>
            </p:nvCxnSpPr>
            <p:spPr>
              <a:xfrm flipV="1">
                <a:off x="4822723" y="5072993"/>
                <a:ext cx="1788126" cy="103253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1" name="テキスト ボックス 10"/>
            <p:cNvSpPr txBox="1"/>
            <p:nvPr/>
          </p:nvSpPr>
          <p:spPr>
            <a:xfrm>
              <a:off x="6810097" y="3415410"/>
              <a:ext cx="563828" cy="1252953"/>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12" name="テキスト ボックス 11"/>
            <p:cNvSpPr txBox="1"/>
            <p:nvPr/>
          </p:nvSpPr>
          <p:spPr>
            <a:xfrm rot="579495">
              <a:off x="8689554" y="7050022"/>
              <a:ext cx="877067" cy="501181"/>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彩度</a:t>
              </a:r>
            </a:p>
          </p:txBody>
        </p:sp>
        <p:grpSp>
          <p:nvGrpSpPr>
            <p:cNvPr id="13" name="グループ化 12"/>
            <p:cNvGrpSpPr/>
            <p:nvPr/>
          </p:nvGrpSpPr>
          <p:grpSpPr>
            <a:xfrm>
              <a:off x="7769331" y="3871566"/>
              <a:ext cx="817871" cy="623465"/>
              <a:chOff x="5122287" y="3293111"/>
              <a:chExt cx="817871" cy="623465"/>
            </a:xfrm>
          </p:grpSpPr>
          <p:pic>
            <p:nvPicPr>
              <p:cNvPr id="14"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5266" y="3582316"/>
                <a:ext cx="384892"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5" name="Picture 4" descr="C:\Users\takashi\Desktop\appleTrgt.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2287" y="3293111"/>
                <a:ext cx="375069"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6" name="グループ化 15"/>
            <p:cNvGrpSpPr/>
            <p:nvPr/>
          </p:nvGrpSpPr>
          <p:grpSpPr>
            <a:xfrm>
              <a:off x="9719182" y="3757266"/>
              <a:ext cx="851679" cy="849037"/>
              <a:chOff x="7072138" y="3178811"/>
              <a:chExt cx="851679" cy="849037"/>
            </a:xfrm>
          </p:grpSpPr>
          <p:pic>
            <p:nvPicPr>
              <p:cNvPr id="17" name="Picture 10" descr="C:\Users\takashi\Desktop\mikan1.bm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66"/>
              <a:stretch/>
            </p:blipFill>
            <p:spPr bwMode="auto">
              <a:xfrm>
                <a:off x="7552515" y="3665775"/>
                <a:ext cx="371302" cy="362073"/>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8" name="Picture 11" descr="C:\Users\takashi\Desktop\mikan2.bmp"/>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98" r="3043"/>
              <a:stretch/>
            </p:blipFill>
            <p:spPr bwMode="auto">
              <a:xfrm>
                <a:off x="7072138" y="3178811"/>
                <a:ext cx="371561" cy="362074"/>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9" name="グループ化 18"/>
            <p:cNvGrpSpPr/>
            <p:nvPr/>
          </p:nvGrpSpPr>
          <p:grpSpPr>
            <a:xfrm>
              <a:off x="9566356" y="5547966"/>
              <a:ext cx="969382" cy="585469"/>
              <a:chOff x="6919313" y="4969511"/>
              <a:chExt cx="969382" cy="585469"/>
            </a:xfrm>
          </p:grpSpPr>
          <p:pic>
            <p:nvPicPr>
              <p:cNvPr id="20" name="Picture 8" descr="C:\Users\takashi\Desktop\banana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21" name="Picture 9" descr="C:\Users\takashi\Desktop\banana2.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sp>
          <p:nvSpPr>
            <p:cNvPr id="32" name="テキスト ボックス 31"/>
            <p:cNvSpPr txBox="1"/>
            <p:nvPr/>
          </p:nvSpPr>
          <p:spPr>
            <a:xfrm>
              <a:off x="9304702" y="6478295"/>
              <a:ext cx="877067" cy="501181"/>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色相</a:t>
              </a:r>
            </a:p>
          </p:txBody>
        </p:sp>
        <p:sp>
          <p:nvSpPr>
            <p:cNvPr id="33" name="テキスト ボックス 32"/>
            <p:cNvSpPr txBox="1"/>
            <p:nvPr/>
          </p:nvSpPr>
          <p:spPr>
            <a:xfrm rot="19904667">
              <a:off x="8409891" y="5399862"/>
              <a:ext cx="1225109" cy="417651"/>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ざらつき</a:t>
              </a:r>
            </a:p>
          </p:txBody>
        </p:sp>
      </p:grpSp>
      <p:cxnSp>
        <p:nvCxnSpPr>
          <p:cNvPr id="26" name="直線矢印コネクタ 25"/>
          <p:cNvCxnSpPr/>
          <p:nvPr/>
        </p:nvCxnSpPr>
        <p:spPr>
          <a:xfrm flipV="1">
            <a:off x="7917284" y="5946679"/>
            <a:ext cx="2814216" cy="27561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7904584" y="6222290"/>
            <a:ext cx="2255416" cy="525033"/>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p:cNvSpPr txBox="1"/>
              <p:nvPr/>
            </p:nvSpPr>
            <p:spPr>
              <a:xfrm>
                <a:off x="8042527" y="3784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8042527" y="3784511"/>
                <a:ext cx="1300356" cy="369332"/>
              </a:xfrm>
              <a:prstGeom prst="rect">
                <a:avLst/>
              </a:prstGeom>
              <a:blipFill rotWithShape="0">
                <a:blip r:embed="rId9"/>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p:cNvSpPr txBox="1"/>
              <p:nvPr/>
            </p:nvSpPr>
            <p:spPr>
              <a:xfrm>
                <a:off x="10011027" y="40766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a:latin typeface="メイリオ" panose="020B0604030504040204" pitchFamily="50" charset="-128"/>
                    <a:ea typeface="メイリオ" panose="020B0604030504040204" pitchFamily="50" charset="-128"/>
                    <a:cs typeface="メイリオ" panose="020B0604030504040204" pitchFamily="50" charset="-128"/>
                  </a:rPr>
                  <a:t>=(0,0,1)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10011027" y="4076611"/>
                <a:ext cx="1300356" cy="369332"/>
              </a:xfrm>
              <a:prstGeom prst="rect">
                <a:avLst/>
              </a:prstGeom>
              <a:blipFill rotWithShape="0">
                <a:blip r:embed="rId10"/>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p:cNvSpPr txBox="1"/>
              <p:nvPr/>
            </p:nvSpPr>
            <p:spPr>
              <a:xfrm>
                <a:off x="10239627" y="5435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a:latin typeface="メイリオ" panose="020B0604030504040204" pitchFamily="50" charset="-128"/>
                    <a:ea typeface="メイリオ" panose="020B0604030504040204" pitchFamily="50" charset="-128"/>
                    <a:cs typeface="メイリオ" panose="020B0604030504040204" pitchFamily="50" charset="-128"/>
                  </a:rPr>
                  <a:t>=(0,1,0)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10239627" y="5435511"/>
                <a:ext cx="1300356" cy="369332"/>
              </a:xfrm>
              <a:prstGeom prst="rect">
                <a:avLst/>
              </a:prstGeom>
              <a:blipFill rotWithShape="0">
                <a:blip r:embed="rId11"/>
                <a:stretch>
                  <a:fillRect t="-6667" r="-4695" b="-30000"/>
                </a:stretch>
              </a:blipFill>
            </p:spPr>
            <p:txBody>
              <a:bodyPr/>
              <a:lstStyle/>
              <a:p>
                <a:r>
                  <a:rPr lang="ja-JP" altLang="en-US">
                    <a:noFill/>
                  </a:rPr>
                  <a:t> </a:t>
                </a:r>
              </a:p>
            </p:txBody>
          </p:sp>
        </mc:Fallback>
      </mc:AlternateContent>
      <p:sp>
        <p:nvSpPr>
          <p:cNvPr id="6" name="スライド番号プレースホルダー 5"/>
          <p:cNvSpPr>
            <a:spLocks noGrp="1"/>
          </p:cNvSpPr>
          <p:nvPr>
            <p:ph type="sldNum" sz="quarter" idx="12"/>
          </p:nvPr>
        </p:nvSpPr>
        <p:spPr/>
        <p:txBody>
          <a:bodyPr/>
          <a:lstStyle/>
          <a:p>
            <a:fld id="{F35DE295-420C-4265-BE54-AE59FA4027A6}" type="slidenum">
              <a:rPr kumimoji="1" lang="ja-JP" altLang="en-US" smtClean="0"/>
              <a:t>30</a:t>
            </a:fld>
            <a:endParaRPr kumimoji="1" lang="ja-JP" altLang="en-US"/>
          </a:p>
        </p:txBody>
      </p:sp>
    </p:spTree>
    <p:extLst>
      <p:ext uri="{BB962C8B-B14F-4D97-AF65-F5344CB8AC3E}">
        <p14:creationId xmlns:p14="http://schemas.microsoft.com/office/powerpoint/2010/main" val="14738315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ユニット</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96281" y="1191322"/>
                <a:ext cx="6210919" cy="2732978"/>
              </a:xfrm>
            </p:spPr>
            <p:txBody>
              <a:bodyPr>
                <a:normAutofit/>
              </a:bodyPr>
              <a:lstStyle/>
              <a:p>
                <a:pPr>
                  <a:lnSpc>
                    <a:spcPct val="120000"/>
                  </a:lnSpc>
                  <a:spcBef>
                    <a:spcPts val="0"/>
                  </a:spcBef>
                  <a:spcAft>
                    <a:spcPts val="600"/>
                  </a:spcAft>
                </a:pPr>
                <a:r>
                  <a:rPr kumimoji="1" lang="ja-JP" altLang="en-US" sz="2000" dirty="0"/>
                  <a:t>ニューラルネットワークを構成する最小単位をユニット（又はニューロン）と呼ぶ</a:t>
                </a:r>
                <a:endParaRPr kumimoji="1" lang="en-US" altLang="ja-JP" sz="2000" dirty="0"/>
              </a:p>
              <a:p>
                <a:pPr>
                  <a:lnSpc>
                    <a:spcPct val="120000"/>
                  </a:lnSpc>
                  <a:spcBef>
                    <a:spcPts val="0"/>
                  </a:spcBef>
                  <a:spcAft>
                    <a:spcPts val="600"/>
                  </a:spcAft>
                </a:pPr>
                <a:r>
                  <a:rPr kumimoji="1" lang="ja-JP" altLang="en-US" sz="2000" dirty="0"/>
                  <a:t>ユニットは，重み係数</a:t>
                </a:r>
                <a14:m>
                  <m:oMath xmlns:m="http://schemas.openxmlformats.org/officeDocument/2006/math">
                    <m:r>
                      <a:rPr lang="en-US" altLang="ja-JP" sz="2000" b="1" i="0">
                        <a:latin typeface="Cambria Math" panose="02040503050406030204" pitchFamily="18" charset="0"/>
                      </a:rPr>
                      <m:t>𝐰</m:t>
                    </m:r>
                    <m:r>
                      <a:rPr lang="ja-JP" altLang="en-US" sz="2000" b="1" i="1" smtClean="0">
                        <a:latin typeface="Cambria Math" panose="02040503050406030204" pitchFamily="18" charset="0"/>
                      </a:rPr>
                      <m:t>と</m:t>
                    </m:r>
                  </m:oMath>
                </a14:m>
                <a:r>
                  <a:rPr kumimoji="1" lang="ja-JP" altLang="en-US" sz="2000" dirty="0"/>
                  <a:t>非線形関数</a:t>
                </a:r>
                <a14:m>
                  <m:oMath xmlns:m="http://schemas.openxmlformats.org/officeDocument/2006/math">
                    <m:r>
                      <a:rPr lang="en-US" altLang="ja-JP" sz="2000" i="1" dirty="0">
                        <a:latin typeface="Cambria Math" panose="02040503050406030204" pitchFamily="18" charset="0"/>
                      </a:rPr>
                      <m:t>𝑓</m:t>
                    </m:r>
                  </m:oMath>
                </a14:m>
                <a:r>
                  <a:rPr kumimoji="1" lang="ja-JP" altLang="en-US" sz="2000" dirty="0"/>
                  <a:t>を持つ</a:t>
                </a:r>
                <a:endParaRPr lang="en-US" altLang="ja-JP" sz="1600" dirty="0"/>
              </a:p>
              <a:p>
                <a:pPr>
                  <a:lnSpc>
                    <a:spcPct val="120000"/>
                  </a:lnSpc>
                  <a:spcBef>
                    <a:spcPts val="0"/>
                  </a:spcBef>
                  <a:spcAft>
                    <a:spcPts val="600"/>
                  </a:spcAft>
                </a:pPr>
                <a:r>
                  <a:rPr lang="ja-JP" altLang="en-US" sz="2000" dirty="0"/>
                  <a:t>入力信号</a:t>
                </a:r>
                <a14:m>
                  <m:oMath xmlns:m="http://schemas.openxmlformats.org/officeDocument/2006/math">
                    <m:r>
                      <a:rPr lang="en-US" altLang="ja-JP" sz="2000" b="1" smtClean="0">
                        <a:latin typeface="Cambria Math" panose="02040503050406030204" pitchFamily="18" charset="0"/>
                      </a:rPr>
                      <m:t>𝐱</m:t>
                    </m:r>
                  </m:oMath>
                </a14:m>
                <a:r>
                  <a:rPr lang="ja-JP" altLang="en-US" sz="2000" dirty="0"/>
                  <a:t>を受け取り，係数との内積</a:t>
                </a:r>
                <a14:m>
                  <m:oMath xmlns:m="http://schemas.openxmlformats.org/officeDocument/2006/math">
                    <m:sSup>
                      <m:sSupPr>
                        <m:ctrlPr>
                          <a:rPr lang="en-US" altLang="ja-JP" sz="2000" i="1" smtClean="0">
                            <a:latin typeface="Cambria Math" panose="02040503050406030204" pitchFamily="18" charset="0"/>
                          </a:rPr>
                        </m:ctrlPr>
                      </m:sSupPr>
                      <m:e>
                        <m:r>
                          <a:rPr lang="en-US" altLang="ja-JP" sz="2000" b="1" i="0">
                            <a:latin typeface="Cambria Math" panose="02040503050406030204" pitchFamily="18" charset="0"/>
                          </a:rPr>
                          <m:t>𝐰</m:t>
                        </m:r>
                      </m:e>
                      <m:sup>
                        <m:r>
                          <a:rPr lang="en-US" altLang="ja-JP" sz="2000" b="0" i="1" smtClean="0">
                            <a:latin typeface="Cambria Math" panose="02040503050406030204" pitchFamily="18" charset="0"/>
                          </a:rPr>
                          <m:t>𝑇</m:t>
                        </m:r>
                      </m:sup>
                    </m:sSup>
                    <m:r>
                      <a:rPr lang="en-US" altLang="ja-JP" sz="2000" b="1" i="0" smtClean="0">
                        <a:latin typeface="Cambria Math" panose="02040503050406030204" pitchFamily="18" charset="0"/>
                      </a:rPr>
                      <m:t>𝐱</m:t>
                    </m:r>
                  </m:oMath>
                </a14:m>
                <a:r>
                  <a:rPr lang="ja-JP" altLang="en-US" sz="2000" dirty="0"/>
                  <a:t>を計算し，非線形関数に</a:t>
                </a:r>
                <a:r>
                  <a:rPr lang="ja-JP" altLang="en-US" sz="2000" dirty="0" smtClean="0"/>
                  <a:t>かけて実</a:t>
                </a:r>
                <a:r>
                  <a:rPr lang="ja-JP" altLang="en-US" sz="2000" dirty="0"/>
                  <a:t>数値を返す</a:t>
                </a:r>
                <a:endParaRPr lang="en-US" altLang="ja-JP" sz="2000" dirty="0"/>
              </a:p>
              <a:p>
                <a:pPr>
                  <a:lnSpc>
                    <a:spcPct val="120000"/>
                  </a:lnSpc>
                  <a:spcBef>
                    <a:spcPts val="0"/>
                  </a:spcBef>
                  <a:spcAft>
                    <a:spcPts val="600"/>
                  </a:spcAft>
                </a:pPr>
                <a:r>
                  <a:rPr lang="ja-JP" altLang="en-US" sz="2000" b="1" dirty="0"/>
                  <a:t>入力信号</a:t>
                </a:r>
                <a14:m>
                  <m:oMath xmlns:m="http://schemas.openxmlformats.org/officeDocument/2006/math">
                    <m:r>
                      <a:rPr lang="en-US" altLang="ja-JP" sz="2000" b="1">
                        <a:latin typeface="Cambria Math" panose="02040503050406030204" pitchFamily="18" charset="0"/>
                      </a:rPr>
                      <m:t>𝐱</m:t>
                    </m:r>
                  </m:oMath>
                </a14:m>
                <a:r>
                  <a:rPr lang="ja-JP" altLang="en-US" sz="2000" b="1" dirty="0"/>
                  <a:t>が係数</a:t>
                </a:r>
                <a14:m>
                  <m:oMath xmlns:m="http://schemas.openxmlformats.org/officeDocument/2006/math">
                    <m:r>
                      <a:rPr lang="en-US" altLang="ja-JP" sz="2000" b="1">
                        <a:latin typeface="Cambria Math" panose="02040503050406030204" pitchFamily="18" charset="0"/>
                      </a:rPr>
                      <m:t>𝐰</m:t>
                    </m:r>
                  </m:oMath>
                </a14:m>
                <a:r>
                  <a:rPr kumimoji="1" lang="ja-JP" altLang="en-US" sz="2000" b="1" dirty="0" err="1"/>
                  <a:t>と</a:t>
                </a:r>
                <a:r>
                  <a:rPr kumimoji="1" lang="ja-JP" altLang="en-US" sz="2000" b="1" dirty="0"/>
                  <a:t>似ていると大きな値を返す</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96281" y="1191322"/>
                <a:ext cx="6210919" cy="2732978"/>
              </a:xfrm>
              <a:blipFill>
                <a:blip r:embed="rId2"/>
                <a:stretch>
                  <a:fillRect l="-883" r="-5005"/>
                </a:stretch>
              </a:blipFill>
            </p:spPr>
            <p:txBody>
              <a:bodyPr/>
              <a:lstStyle/>
              <a:p>
                <a:r>
                  <a:rPr lang="ja-JP" altLang="en-US">
                    <a:noFill/>
                  </a:rPr>
                  <a:t> </a:t>
                </a:r>
              </a:p>
            </p:txBody>
          </p:sp>
        </mc:Fallback>
      </mc:AlternateContent>
      <p:grpSp>
        <p:nvGrpSpPr>
          <p:cNvPr id="4" name="グループ化 3"/>
          <p:cNvGrpSpPr/>
          <p:nvPr/>
        </p:nvGrpSpPr>
        <p:grpSpPr>
          <a:xfrm>
            <a:off x="820199" y="3841756"/>
            <a:ext cx="5568183" cy="2904859"/>
            <a:chOff x="2939895" y="926912"/>
            <a:chExt cx="6009496"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1" y="2217805"/>
              <a:ext cx="1133530" cy="631122"/>
            </a:xfrm>
            <a:prstGeom prst="rect">
              <a:avLst/>
            </a:prstGeom>
          </p:spPr>
          <p:txBody>
            <a:bodyPr wrap="none">
              <a:spAutoFit/>
            </a:bodyPr>
            <a:lstStyle/>
            <a:p>
              <a:r>
                <a:rPr lang="en-US" altLang="ja-JP" sz="3200" dirty="0"/>
                <a:t>[0,1] </a:t>
              </a:r>
              <a:endParaRPr lang="ja-JP" altLang="en-US" sz="3200" dirty="0"/>
            </a:p>
          </p:txBody>
        </p:sp>
      </p:grpSp>
      <p:sp>
        <p:nvSpPr>
          <p:cNvPr id="25" name="正方形/長方形 24"/>
          <p:cNvSpPr/>
          <p:nvPr/>
        </p:nvSpPr>
        <p:spPr>
          <a:xfrm>
            <a:off x="6913150" y="6027003"/>
            <a:ext cx="5278850" cy="584775"/>
          </a:xfrm>
          <a:prstGeom prst="rect">
            <a:avLst/>
          </a:prstGeom>
        </p:spPr>
        <p:txBody>
          <a:bodyPr wrap="square">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うまみは無いです．</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p:cNvPicPr>
            <a:picLocks noChangeAspect="1"/>
          </p:cNvPicPr>
          <p:nvPr/>
        </p:nvPicPr>
        <p:blipFill>
          <a:blip r:embed="rId11"/>
          <a:stretch>
            <a:fillRect/>
          </a:stretch>
        </p:blipFill>
        <p:spPr>
          <a:xfrm>
            <a:off x="7670381" y="2486025"/>
            <a:ext cx="3848519" cy="2454275"/>
          </a:xfrm>
          <a:prstGeom prst="rect">
            <a:avLst/>
          </a:prstGeom>
        </p:spPr>
      </p:pic>
      <p:sp>
        <p:nvSpPr>
          <p:cNvPr id="29" name="正方形/長方形 28"/>
          <p:cNvSpPr/>
          <p:nvPr/>
        </p:nvSpPr>
        <p:spPr>
          <a:xfrm>
            <a:off x="3068049" y="5720834"/>
            <a:ext cx="800219" cy="461665"/>
          </a:xfrm>
          <a:prstGeom prst="rect">
            <a:avLst/>
          </a:prstGeom>
        </p:spPr>
        <p:txBody>
          <a:bodyPr wrap="none">
            <a:spAutoFit/>
          </a:bodyPr>
          <a:lstStyle/>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内積</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a:xfrm>
            <a:off x="3931649" y="5708134"/>
            <a:ext cx="1107996" cy="830997"/>
          </a:xfrm>
          <a:prstGeom prst="rect">
            <a:avLst/>
          </a:prstGeom>
        </p:spPr>
        <p:txBody>
          <a:bodyPr wrap="none">
            <a:spAutoFit/>
          </a:bodyPr>
          <a:lstStyle/>
          <a:p>
            <a:pPr algn="ct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非線形</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変換</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p:cNvSpPr/>
          <p:nvPr/>
        </p:nvSpPr>
        <p:spPr>
          <a:xfrm>
            <a:off x="8726353" y="49588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7786553" y="26855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7786553" y="2685534"/>
                <a:ext cx="1934632" cy="675698"/>
              </a:xfrm>
              <a:prstGeom prst="rect">
                <a:avLst/>
              </a:prstGeom>
              <a:blipFill rotWithShape="0">
                <a:blip r:embed="rId12"/>
                <a:stretch>
                  <a:fillRect/>
                </a:stretch>
              </a:blipFill>
            </p:spPr>
            <p:txBody>
              <a:bodyPr/>
              <a:lstStyle/>
              <a:p>
                <a:r>
                  <a:rPr lang="ja-JP" altLang="en-US">
                    <a:noFill/>
                  </a:rPr>
                  <a:t> </a:t>
                </a:r>
              </a:p>
            </p:txBody>
          </p:sp>
        </mc:Fallback>
      </mc:AlternateContent>
      <p:sp>
        <p:nvSpPr>
          <p:cNvPr id="33" name="正方形/長方形 32"/>
          <p:cNvSpPr/>
          <p:nvPr/>
        </p:nvSpPr>
        <p:spPr>
          <a:xfrm>
            <a:off x="7398748" y="1821934"/>
            <a:ext cx="4323352" cy="707886"/>
          </a:xfrm>
          <a:prstGeom prst="rect">
            <a:avLst/>
          </a:prstGeom>
        </p:spPr>
        <p:txBody>
          <a:bodyPr wrap="squar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非線形変換部分には、シグモイド関数などが利用される</a:t>
            </a:r>
          </a:p>
        </p:txBody>
      </p:sp>
      <p:sp>
        <p:nvSpPr>
          <p:cNvPr id="24" name="スライド番号プレースホルダー 23"/>
          <p:cNvSpPr>
            <a:spLocks noGrp="1"/>
          </p:cNvSpPr>
          <p:nvPr>
            <p:ph type="sldNum" sz="quarter" idx="12"/>
          </p:nvPr>
        </p:nvSpPr>
        <p:spPr/>
        <p:txBody>
          <a:bodyPr/>
          <a:lstStyle/>
          <a:p>
            <a:fld id="{F35DE295-420C-4265-BE54-AE59FA4027A6}" type="slidenum">
              <a:rPr kumimoji="1" lang="ja-JP" altLang="en-US" smtClean="0"/>
              <a:t>31</a:t>
            </a:fld>
            <a:endParaRPr kumimoji="1" lang="ja-JP" altLang="en-US"/>
          </a:p>
        </p:txBody>
      </p:sp>
    </p:spTree>
    <p:extLst>
      <p:ext uri="{BB962C8B-B14F-4D97-AF65-F5344CB8AC3E}">
        <p14:creationId xmlns:p14="http://schemas.microsoft.com/office/powerpoint/2010/main" val="35799940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20000"/>
              </a:lnSpc>
              <a:spcBef>
                <a:spcPts val="0"/>
              </a:spcBef>
              <a:spcAft>
                <a:spcPts val="600"/>
              </a:spcAft>
            </a:pPr>
            <a:r>
              <a:rPr kumimoji="1" lang="ja-JP" altLang="en-US" sz="2400" dirty="0"/>
              <a:t>ユニットは入力信号が重みと似ているときに大きな値をかえすので</a:t>
            </a:r>
            <a:r>
              <a:rPr kumimoji="1" lang="en-US" altLang="ja-JP" sz="2400" dirty="0"/>
              <a:t>…</a:t>
            </a:r>
          </a:p>
          <a:p>
            <a:pPr>
              <a:lnSpc>
                <a:spcPct val="120000"/>
              </a:lnSpc>
              <a:spcBef>
                <a:spcPts val="0"/>
              </a:spcBef>
              <a:spcAft>
                <a:spcPts val="600"/>
              </a:spcAft>
            </a:pPr>
            <a:r>
              <a:rPr lang="ja-JP" altLang="en-US" sz="2400" dirty="0"/>
              <a:t>複数のユニットを並列に並べたら，複数クラスを扱えるのでは？</a:t>
            </a:r>
            <a:endParaRPr kumimoji="1" lang="en-US" altLang="ja-JP" sz="2400" dirty="0"/>
          </a:p>
          <a:p>
            <a:pPr>
              <a:lnSpc>
                <a:spcPct val="120000"/>
              </a:lnSpc>
              <a:spcBef>
                <a:spcPts val="0"/>
              </a:spcBef>
              <a:spcAft>
                <a:spcPts val="600"/>
              </a:spcAft>
            </a:pPr>
            <a:endParaRPr kumimoji="1" lang="ja-JP" altLang="en-US" sz="2400" b="1" dirty="0"/>
          </a:p>
        </p:txBody>
      </p:sp>
      <p:grpSp>
        <p:nvGrpSpPr>
          <p:cNvPr id="5" name="グループ化 4"/>
          <p:cNvGrpSpPr/>
          <p:nvPr/>
        </p:nvGrpSpPr>
        <p:grpSpPr>
          <a:xfrm>
            <a:off x="820199" y="3409956"/>
            <a:ext cx="511040" cy="2904859"/>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5" name="正方形/長方形 24"/>
          <p:cNvSpPr/>
          <p:nvPr/>
        </p:nvSpPr>
        <p:spPr>
          <a:xfrm>
            <a:off x="11878850" y="9786203"/>
            <a:ext cx="5278850" cy="830997"/>
          </a:xfrm>
          <a:prstGeom prst="rect">
            <a:avLst/>
          </a:prstGeom>
        </p:spPr>
        <p:txBody>
          <a:bodyPr wrap="square">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非線形変換がないとこのユニットを直列につなぐうまみがあまりないです．さらに深く理解するとこの意味はわかるかと</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p>
        </p:txBody>
      </p:sp>
      <p:grpSp>
        <p:nvGrpSpPr>
          <p:cNvPr id="37" name="グループ化 36"/>
          <p:cNvGrpSpPr/>
          <p:nvPr/>
        </p:nvGrpSpPr>
        <p:grpSpPr>
          <a:xfrm>
            <a:off x="1331239" y="3060448"/>
            <a:ext cx="4879343" cy="2998847"/>
            <a:chOff x="1331239" y="3060448"/>
            <a:chExt cx="4879343" cy="2998847"/>
          </a:xfrm>
        </p:grpSpPr>
        <p:sp>
          <p:nvSpPr>
            <p:cNvPr id="6" name="円/楕円 5"/>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flipV="1">
              <a:off x="1331239" y="3403382"/>
              <a:ext cx="1828985" cy="26209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331239" y="3403382"/>
              <a:ext cx="1828985" cy="880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331239" y="3403382"/>
              <a:ext cx="1828985" cy="14993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331239" y="3403382"/>
              <a:ext cx="1828985" cy="26559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297483" y="3095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297483" y="3095793"/>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5" name="直線矢印コネクタ 1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5160294" y="3094751"/>
              <a:ext cx="1050288" cy="584775"/>
            </a:xfrm>
            <a:prstGeom prst="rect">
              <a:avLst/>
            </a:prstGeom>
          </p:spPr>
          <p:txBody>
            <a:bodyPr wrap="none">
              <a:spAutoFit/>
            </a:bodyPr>
            <a:lstStyle/>
            <a:p>
              <a:r>
                <a:rPr lang="en-US" altLang="ja-JP" sz="3200" dirty="0"/>
                <a:t>[0,1] </a:t>
              </a:r>
              <a:endParaRPr lang="ja-JP" altLang="en-US" sz="3200" dirty="0"/>
            </a:p>
          </p:txBody>
        </p:sp>
        <p:grpSp>
          <p:nvGrpSpPr>
            <p:cNvPr id="36" name="グループ化 35"/>
            <p:cNvGrpSpPr/>
            <p:nvPr/>
          </p:nvGrpSpPr>
          <p:grpSpPr>
            <a:xfrm>
              <a:off x="41048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28" name="図 27"/>
          <p:cNvPicPr>
            <a:picLocks noChangeAspect="1"/>
          </p:cNvPicPr>
          <p:nvPr/>
        </p:nvPicPr>
        <p:blipFill>
          <a:blip r:embed="rId8"/>
          <a:stretch>
            <a:fillRect/>
          </a:stretch>
        </p:blipFill>
        <p:spPr>
          <a:xfrm>
            <a:off x="12636081" y="6245225"/>
            <a:ext cx="3848519" cy="2454275"/>
          </a:xfrm>
          <a:prstGeom prst="rect">
            <a:avLst/>
          </a:prstGeom>
        </p:spPr>
      </p:pic>
      <p:sp>
        <p:nvSpPr>
          <p:cNvPr id="31" name="正方形/長方形 30"/>
          <p:cNvSpPr/>
          <p:nvPr/>
        </p:nvSpPr>
        <p:spPr>
          <a:xfrm>
            <a:off x="13692053" y="87180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12752253" y="64447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12752253" y="6444734"/>
                <a:ext cx="1934632" cy="675698"/>
              </a:xfrm>
              <a:prstGeom prst="rect">
                <a:avLst/>
              </a:prstGeom>
              <a:blipFill rotWithShape="0">
                <a:blip r:embed="rId9"/>
                <a:stretch>
                  <a:fillRect/>
                </a:stretch>
              </a:blipFill>
            </p:spPr>
            <p:txBody>
              <a:bodyPr/>
              <a:lstStyle/>
              <a:p>
                <a:r>
                  <a:rPr lang="ja-JP" altLang="en-US">
                    <a:noFill/>
                  </a:rPr>
                  <a:t> </a:t>
                </a:r>
              </a:p>
            </p:txBody>
          </p:sp>
        </mc:Fallback>
      </mc:AlternateContent>
      <p:sp>
        <p:nvSpPr>
          <p:cNvPr id="33" name="正方形/長方形 32"/>
          <p:cNvSpPr/>
          <p:nvPr/>
        </p:nvSpPr>
        <p:spPr>
          <a:xfrm>
            <a:off x="12364448" y="5581134"/>
            <a:ext cx="4323352" cy="707886"/>
          </a:xfrm>
          <a:prstGeom prst="rect">
            <a:avLst/>
          </a:prstGeom>
        </p:spPr>
        <p:txBody>
          <a:bodyPr wrap="squar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非線形変換部分には、シグモイド関数などが利用される</a:t>
            </a:r>
          </a:p>
        </p:txBody>
      </p:sp>
      <p:grpSp>
        <p:nvGrpSpPr>
          <p:cNvPr id="38" name="グループ化 37"/>
          <p:cNvGrpSpPr/>
          <p:nvPr/>
        </p:nvGrpSpPr>
        <p:grpSpPr>
          <a:xfrm>
            <a:off x="1331239" y="3665476"/>
            <a:ext cx="4917443" cy="2393819"/>
            <a:chOff x="1293139" y="2217676"/>
            <a:chExt cx="4917443" cy="2393819"/>
          </a:xfrm>
        </p:grpSpPr>
        <p:sp>
          <p:nvSpPr>
            <p:cNvPr id="39" name="円/楕円 38"/>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0" name="直線矢印コネクタ 39"/>
            <p:cNvCxnSpPr>
              <a:stCxn id="20" idx="6"/>
              <a:endCxn id="39" idx="2"/>
            </p:cNvCxnSpPr>
            <p:nvPr/>
          </p:nvCxnSpPr>
          <p:spPr>
            <a:xfrm>
              <a:off x="1293139" y="2217676"/>
              <a:ext cx="1867085" cy="11857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293139" y="2836304"/>
              <a:ext cx="1867085" cy="5670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1293139" y="3403382"/>
              <a:ext cx="1867085" cy="515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293139" y="3403382"/>
              <a:ext cx="1867085" cy="12081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564183" y="29052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564183" y="2905293"/>
                  <a:ext cx="663002" cy="470000"/>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45" name="直線矢印コネクタ 4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5160294" y="3094751"/>
              <a:ext cx="1050288" cy="584775"/>
            </a:xfrm>
            <a:prstGeom prst="rect">
              <a:avLst/>
            </a:prstGeom>
          </p:spPr>
          <p:txBody>
            <a:bodyPr wrap="none">
              <a:spAutoFit/>
            </a:bodyPr>
            <a:lstStyle/>
            <a:p>
              <a:r>
                <a:rPr lang="en-US" altLang="ja-JP" sz="3200" dirty="0"/>
                <a:t>[0,1] </a:t>
              </a:r>
              <a:endParaRPr lang="ja-JP" altLang="en-US" sz="3200" dirty="0"/>
            </a:p>
          </p:txBody>
        </p:sp>
        <p:grpSp>
          <p:nvGrpSpPr>
            <p:cNvPr id="47" name="グループ化 46"/>
            <p:cNvGrpSpPr/>
            <p:nvPr/>
          </p:nvGrpSpPr>
          <p:grpSpPr>
            <a:xfrm>
              <a:off x="4104858" y="30604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6" name="グループ化 55"/>
          <p:cNvGrpSpPr/>
          <p:nvPr/>
        </p:nvGrpSpPr>
        <p:grpSpPr>
          <a:xfrm>
            <a:off x="1331239" y="3665476"/>
            <a:ext cx="4917443" cy="3047289"/>
            <a:chOff x="1293139" y="772504"/>
            <a:chExt cx="4917443" cy="3047289"/>
          </a:xfrm>
        </p:grpSpPr>
        <p:sp>
          <p:nvSpPr>
            <p:cNvPr id="57" name="円/楕円 56"/>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58" name="直線矢印コネクタ 57"/>
            <p:cNvCxnSpPr>
              <a:stCxn id="20" idx="6"/>
              <a:endCxn id="57" idx="2"/>
            </p:cNvCxnSpPr>
            <p:nvPr/>
          </p:nvCxnSpPr>
          <p:spPr>
            <a:xfrm>
              <a:off x="1293139" y="772504"/>
              <a:ext cx="1867085" cy="26308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293139" y="1391132"/>
              <a:ext cx="1867085" cy="20122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293139" y="2009759"/>
              <a:ext cx="1867085" cy="139362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1293139" y="3166323"/>
              <a:ext cx="1867085" cy="2370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513383" y="3349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513383" y="3349793"/>
                  <a:ext cx="663002" cy="470000"/>
                </a:xfrm>
                <a:prstGeom prst="rect">
                  <a:avLst/>
                </a:prstGeom>
                <a:blipFill rotWithShape="0">
                  <a:blip r:embed="rId11"/>
                  <a:stretch>
                    <a:fillRect/>
                  </a:stretch>
                </a:blipFill>
              </p:spPr>
              <p:txBody>
                <a:bodyPr/>
                <a:lstStyle/>
                <a:p>
                  <a:r>
                    <a:rPr lang="ja-JP" altLang="en-US">
                      <a:noFill/>
                    </a:rPr>
                    <a:t> </a:t>
                  </a:r>
                </a:p>
              </p:txBody>
            </p:sp>
          </mc:Fallback>
        </mc:AlternateContent>
        <p:cxnSp>
          <p:nvCxnSpPr>
            <p:cNvPr id="63" name="直線矢印コネクタ 62"/>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5160294" y="3094751"/>
              <a:ext cx="1050288" cy="584775"/>
            </a:xfrm>
            <a:prstGeom prst="rect">
              <a:avLst/>
            </a:prstGeom>
          </p:spPr>
          <p:txBody>
            <a:bodyPr wrap="none">
              <a:spAutoFit/>
            </a:bodyPr>
            <a:lstStyle/>
            <a:p>
              <a:r>
                <a:rPr lang="en-US" altLang="ja-JP" sz="3200" dirty="0"/>
                <a:t>[0,1] </a:t>
              </a:r>
              <a:endParaRPr lang="ja-JP" altLang="en-US" sz="3200" dirty="0"/>
            </a:p>
          </p:txBody>
        </p:sp>
        <p:grpSp>
          <p:nvGrpSpPr>
            <p:cNvPr id="65" name="グループ化 64"/>
            <p:cNvGrpSpPr/>
            <p:nvPr/>
          </p:nvGrpSpPr>
          <p:grpSpPr>
            <a:xfrm>
              <a:off x="4104858" y="3060448"/>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8" name="グループ化 77"/>
          <p:cNvGrpSpPr/>
          <p:nvPr/>
        </p:nvGrpSpPr>
        <p:grpSpPr>
          <a:xfrm>
            <a:off x="6361483" y="3222793"/>
            <a:ext cx="5518498" cy="3340200"/>
            <a:chOff x="6361483" y="3222793"/>
            <a:chExt cx="5518498" cy="3340200"/>
          </a:xfrm>
        </p:grpSpPr>
        <mc:AlternateContent xmlns:mc="http://schemas.openxmlformats.org/markup-compatibility/2006" xmlns:a14="http://schemas.microsoft.com/office/drawing/2010/main">
          <mc:Choice Requires="a14">
            <p:sp>
              <p:nvSpPr>
                <p:cNvPr id="75" name="正方形/長方形 74"/>
                <p:cNvSpPr/>
                <p:nvPr/>
              </p:nvSpPr>
              <p:spPr>
                <a:xfrm>
                  <a:off x="6361483" y="3222793"/>
                  <a:ext cx="5507085"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p>
              </p:txBody>
            </p:sp>
          </mc:Choice>
          <mc:Fallback xmlns="">
            <p:sp>
              <p:nvSpPr>
                <p:cNvPr id="75" name="正方形/長方形 74"/>
                <p:cNvSpPr>
                  <a:spLocks noRot="1" noChangeAspect="1" noMove="1" noResize="1" noEditPoints="1" noAdjustHandles="1" noChangeArrowheads="1" noChangeShapeType="1" noTextEdit="1"/>
                </p:cNvSpPr>
                <p:nvPr/>
              </p:nvSpPr>
              <p:spPr>
                <a:xfrm>
                  <a:off x="6361483" y="3222793"/>
                  <a:ext cx="5507085" cy="461665"/>
                </a:xfrm>
                <a:prstGeom prst="rect">
                  <a:avLst/>
                </a:prstGeom>
                <a:blipFill rotWithShape="0">
                  <a:blip r:embed="rId12"/>
                  <a:stretch>
                    <a:fillRect l="-1772" t="-8000" r="-775"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361483" y="4670593"/>
                  <a:ext cx="5518498" cy="470000"/>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𝟐</m:t>
                          </m:r>
                        </m:sup>
                      </m:sSup>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p>
              </p:txBody>
            </p:sp>
          </mc:Choice>
          <mc:Fallback xmlns="">
            <p:sp>
              <p:nvSpPr>
                <p:cNvPr id="76" name="正方形/長方形 75"/>
                <p:cNvSpPr>
                  <a:spLocks noRot="1" noChangeAspect="1" noMove="1" noResize="1" noEditPoints="1" noAdjustHandles="1" noChangeArrowheads="1" noChangeShapeType="1" noTextEdit="1"/>
                </p:cNvSpPr>
                <p:nvPr/>
              </p:nvSpPr>
              <p:spPr>
                <a:xfrm>
                  <a:off x="6361483" y="4670593"/>
                  <a:ext cx="5518498" cy="470000"/>
                </a:xfrm>
                <a:prstGeom prst="rect">
                  <a:avLst/>
                </a:prstGeom>
                <a:blipFill rotWithShape="0">
                  <a:blip r:embed="rId13"/>
                  <a:stretch>
                    <a:fillRect l="-1768" t="-6494" r="-773" b="-311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6361483" y="6092993"/>
                  <a:ext cx="5518498" cy="470000"/>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𝟑</m:t>
                          </m:r>
                        </m:sup>
                      </m:sSup>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p>
              </p:txBody>
            </p:sp>
          </mc:Choice>
          <mc:Fallback xmlns="">
            <p:sp>
              <p:nvSpPr>
                <p:cNvPr id="77" name="正方形/長方形 76"/>
                <p:cNvSpPr>
                  <a:spLocks noRot="1" noChangeAspect="1" noMove="1" noResize="1" noEditPoints="1" noAdjustHandles="1" noChangeArrowheads="1" noChangeShapeType="1" noTextEdit="1"/>
                </p:cNvSpPr>
                <p:nvPr/>
              </p:nvSpPr>
              <p:spPr>
                <a:xfrm>
                  <a:off x="6361483" y="6092993"/>
                  <a:ext cx="5518498" cy="470000"/>
                </a:xfrm>
                <a:prstGeom prst="rect">
                  <a:avLst/>
                </a:prstGeom>
                <a:blipFill rotWithShape="0">
                  <a:blip r:embed="rId14"/>
                  <a:stretch>
                    <a:fillRect l="-1768" t="-6494" r="-773" b="-31169"/>
                  </a:stretch>
                </a:blipFill>
              </p:spPr>
              <p:txBody>
                <a:bodyPr/>
                <a:lstStyle/>
                <a:p>
                  <a:r>
                    <a:rPr lang="ja-JP" altLang="en-US">
                      <a:noFill/>
                    </a:rPr>
                    <a:t> </a:t>
                  </a:r>
                </a:p>
              </p:txBody>
            </p:sp>
          </mc:Fallback>
        </mc:AlternateContent>
      </p:gr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32</a:t>
            </a:fld>
            <a:endParaRPr kumimoji="1" lang="ja-JP" altLang="en-US"/>
          </a:p>
        </p:txBody>
      </p:sp>
    </p:spTree>
    <p:extLst>
      <p:ext uri="{BB962C8B-B14F-4D97-AF65-F5344CB8AC3E}">
        <p14:creationId xmlns:p14="http://schemas.microsoft.com/office/powerpoint/2010/main" val="234865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00000"/>
              </a:lnSpc>
              <a:spcBef>
                <a:spcPts val="600"/>
              </a:spcBef>
            </a:pPr>
            <a:r>
              <a:rPr lang="ja-JP" altLang="en-US" sz="2400" dirty="0"/>
              <a:t>果物写真の分類を考える</a:t>
            </a:r>
            <a:endParaRPr lang="en-US" altLang="ja-JP" sz="2400" dirty="0"/>
          </a:p>
          <a:p>
            <a:pPr lvl="1">
              <a:lnSpc>
                <a:spcPct val="100000"/>
              </a:lnSpc>
              <a:spcBef>
                <a:spcPts val="600"/>
              </a:spcBef>
            </a:pPr>
            <a:r>
              <a:rPr lang="ja-JP" altLang="en-US" sz="2000" dirty="0"/>
              <a:t>特徴ベクトルは</a:t>
            </a:r>
            <a:r>
              <a:rPr lang="en-US" altLang="ja-JP" sz="2000" dirty="0"/>
              <a:t>4D</a:t>
            </a:r>
            <a:r>
              <a:rPr lang="ja-JP" altLang="en-US" sz="2000" dirty="0"/>
              <a:t> </a:t>
            </a:r>
            <a:r>
              <a:rPr lang="en-US" altLang="ja-JP" sz="2000" dirty="0">
                <a:sym typeface="Wingdings" panose="05000000000000000000" pitchFamily="2" charset="2"/>
              </a:rPr>
              <a:t>(</a:t>
            </a:r>
            <a:r>
              <a:rPr lang="ja-JP" altLang="en-US" sz="2000" dirty="0">
                <a:sym typeface="Wingdings" panose="05000000000000000000" pitchFamily="2" charset="2"/>
              </a:rPr>
              <a:t>円形度，彩度，色相，ざらつき</a:t>
            </a:r>
            <a:r>
              <a:rPr lang="en-US" altLang="ja-JP" sz="2000" dirty="0">
                <a:sym typeface="Wingdings" panose="05000000000000000000" pitchFamily="2" charset="2"/>
              </a:rPr>
              <a:t>) </a:t>
            </a:r>
            <a:endParaRPr lang="en-US" altLang="ja-JP" sz="2000" dirty="0"/>
          </a:p>
          <a:p>
            <a:pPr lvl="1">
              <a:lnSpc>
                <a:spcPct val="100000"/>
              </a:lnSpc>
              <a:spcBef>
                <a:spcPts val="600"/>
              </a:spcBef>
            </a:pPr>
            <a:r>
              <a:rPr lang="ja-JP" altLang="en-US" sz="2000" dirty="0"/>
              <a:t>クラス数は</a:t>
            </a:r>
            <a:r>
              <a:rPr lang="en-US" altLang="ja-JP" sz="2000" dirty="0"/>
              <a:t>3</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1912399"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1912399"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1912399"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1912399"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1912399"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1912399"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1912399"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1912399"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1912399"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2423439"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2423439"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2423439"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2423439"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275383"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275383"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2423439"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2423439"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2423439"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2423439"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3656383"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3656383"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2423439"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2423439"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2423439"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2423439"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3605583"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3605583"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090502" y="3184978"/>
            <a:ext cx="2604581" cy="3181713"/>
            <a:chOff x="5027124" y="3060448"/>
            <a:chExt cx="2929672"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6984339" y="3109037"/>
              <a:ext cx="934358" cy="519288"/>
            </a:xfrm>
            <a:prstGeom prst="rect">
              <a:avLst/>
            </a:prstGeom>
          </p:spPr>
          <p:txBody>
            <a:bodyPr wrap="none">
              <a:spAutoFit/>
            </a:bodyPr>
            <a:lstStyle/>
            <a:p>
              <a:r>
                <a:rPr lang="en-US" altLang="ja-JP" sz="2400" dirty="0"/>
                <a:t>[0,1] </a:t>
              </a:r>
              <a:endParaRPr lang="ja-JP" altLang="en-US" sz="2400" dirty="0"/>
            </a:p>
          </p:txBody>
        </p: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934358" cy="519288"/>
            </a:xfrm>
            <a:prstGeom prst="rect">
              <a:avLst/>
            </a:prstGeom>
          </p:spPr>
          <p:txBody>
            <a:bodyPr wrap="none">
              <a:spAutoFit/>
            </a:bodyPr>
            <a:lstStyle/>
            <a:p>
              <a:r>
                <a:rPr lang="en-US" altLang="ja-JP" sz="2400" dirty="0"/>
                <a:t>[0,1] </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934358" cy="519288"/>
            </a:xfrm>
            <a:prstGeom prst="rect">
              <a:avLst/>
            </a:prstGeom>
          </p:spPr>
          <p:txBody>
            <a:bodyPr wrap="none">
              <a:spAutoFit/>
            </a:bodyPr>
            <a:lstStyle/>
            <a:p>
              <a:r>
                <a:rPr lang="en-US" altLang="ja-JP" sz="2400" dirty="0"/>
                <a:t>[0,1] </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070628" y="4022663"/>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301460" y="4644963"/>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彩度</a:t>
            </a:r>
          </a:p>
        </p:txBody>
      </p:sp>
      <p:sp>
        <p:nvSpPr>
          <p:cNvPr id="71" name="正方形/長方形 70"/>
          <p:cNvSpPr/>
          <p:nvPr/>
        </p:nvSpPr>
        <p:spPr>
          <a:xfrm>
            <a:off x="1301460" y="5203763"/>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869518" y="5787963"/>
            <a:ext cx="1107996"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81" name="正方形/長方形 80"/>
              <p:cNvSpPr/>
              <p:nvPr/>
            </p:nvSpPr>
            <p:spPr>
              <a:xfrm>
                <a:off x="7275883" y="31311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1</m:t>
                        </m:r>
                      </m:sup>
                    </m:sSup>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りんごの写真</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p>
            </p:txBody>
          </p:sp>
        </mc:Choice>
        <mc:Fallback xmlns="">
          <p:sp>
            <p:nvSpPr>
              <p:cNvPr id="81" name="正方形/長方形 80"/>
              <p:cNvSpPr>
                <a:spLocks noRot="1" noChangeAspect="1" noMove="1" noResize="1" noEditPoints="1" noAdjustHandles="1" noChangeArrowheads="1" noChangeShapeType="1" noTextEdit="1"/>
              </p:cNvSpPr>
              <p:nvPr/>
            </p:nvSpPr>
            <p:spPr>
              <a:xfrm>
                <a:off x="7275883" y="3131171"/>
                <a:ext cx="3747717" cy="707886"/>
              </a:xfrm>
              <a:prstGeom prst="rect">
                <a:avLst/>
              </a:prstGeom>
              <a:blipFill rotWithShape="0">
                <a:blip r:embed="rId9"/>
                <a:stretch>
                  <a:fillRect l="-1792" t="-4310" b="-137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正方形/長方形 81"/>
              <p:cNvSpPr/>
              <p:nvPr/>
            </p:nvSpPr>
            <p:spPr>
              <a:xfrm>
                <a:off x="7275883" y="4401171"/>
                <a:ext cx="3747717" cy="734240"/>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1" i="0" smtClean="0">
                            <a:latin typeface="Cambria Math" panose="02040503050406030204" pitchFamily="18" charset="0"/>
                          </a:rPr>
                          <m:t>𝟐</m:t>
                        </m:r>
                      </m:sup>
                    </m:sSup>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バナナの写真</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p>
            </p:txBody>
          </p:sp>
        </mc:Choice>
        <mc:Fallback xmlns="">
          <p:sp>
            <p:nvSpPr>
              <p:cNvPr id="82" name="正方形/長方形 81"/>
              <p:cNvSpPr>
                <a:spLocks noRot="1" noChangeAspect="1" noMove="1" noResize="1" noEditPoints="1" noAdjustHandles="1" noChangeArrowheads="1" noChangeShapeType="1" noTextEdit="1"/>
              </p:cNvSpPr>
              <p:nvPr/>
            </p:nvSpPr>
            <p:spPr>
              <a:xfrm>
                <a:off x="7275883" y="4401171"/>
                <a:ext cx="3747717" cy="734240"/>
              </a:xfrm>
              <a:prstGeom prst="rect">
                <a:avLst/>
              </a:prstGeom>
              <a:blipFill rotWithShape="0">
                <a:blip r:embed="rId10"/>
                <a:stretch>
                  <a:fillRect l="-1792" t="-3333" b="-108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正方形/長方形 82"/>
              <p:cNvSpPr/>
              <p:nvPr/>
            </p:nvSpPr>
            <p:spPr>
              <a:xfrm>
                <a:off x="7275883" y="56965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3</m:t>
                        </m:r>
                      </m:sup>
                    </m:sSup>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みかんの写真</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p>
            </p:txBody>
          </p:sp>
        </mc:Choice>
        <mc:Fallback xmlns="">
          <p:sp>
            <p:nvSpPr>
              <p:cNvPr id="83" name="正方形/長方形 82"/>
              <p:cNvSpPr>
                <a:spLocks noRot="1" noChangeAspect="1" noMove="1" noResize="1" noEditPoints="1" noAdjustHandles="1" noChangeArrowheads="1" noChangeShapeType="1" noTextEdit="1"/>
              </p:cNvSpPr>
              <p:nvPr/>
            </p:nvSpPr>
            <p:spPr>
              <a:xfrm>
                <a:off x="7275883" y="5696571"/>
                <a:ext cx="3747717" cy="707886"/>
              </a:xfrm>
              <a:prstGeom prst="rect">
                <a:avLst/>
              </a:prstGeom>
              <a:blipFill rotWithShape="0">
                <a:blip r:embed="rId11"/>
                <a:stretch>
                  <a:fillRect l="-1792" t="-3419" b="-12821"/>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33</a:t>
            </a:fld>
            <a:endParaRPr kumimoji="1" lang="ja-JP" altLang="en-US"/>
          </a:p>
        </p:txBody>
      </p:sp>
      <p:cxnSp>
        <p:nvCxnSpPr>
          <p:cNvPr id="54" name="直線矢印コネクタ 53"/>
          <p:cNvCxnSpPr/>
          <p:nvPr/>
        </p:nvCxnSpPr>
        <p:spPr>
          <a:xfrm>
            <a:off x="2418202" y="5401128"/>
            <a:ext cx="1700935" cy="6601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8833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a:t>左のバナナの写真が入力されたとき</a:t>
            </a:r>
            <a:r>
              <a:rPr lang="en-US" altLang="ja-JP" sz="2400" dirty="0"/>
              <a:t>…</a:t>
            </a:r>
          </a:p>
          <a:p>
            <a:pPr>
              <a:lnSpc>
                <a:spcPct val="100000"/>
              </a:lnSpc>
              <a:spcBef>
                <a:spcPts val="600"/>
              </a:spcBef>
            </a:pPr>
            <a:r>
              <a:rPr lang="en-US" altLang="ja-JP" sz="2400" dirty="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 (0.2, 0.9, 0.3, 0.1) </a:t>
            </a:r>
            <a:endParaRPr lang="en-US" altLang="ja-JP" sz="2400" dirty="0"/>
          </a:p>
          <a:p>
            <a:pPr lvl="1">
              <a:lnSpc>
                <a:spcPct val="100000"/>
              </a:lnSpc>
              <a:spcBef>
                <a:spcPts val="600"/>
              </a:spcBef>
            </a:pPr>
            <a:r>
              <a:rPr lang="ja-JP" altLang="en-US" sz="2000" dirty="0"/>
              <a:t>クラス数は</a:t>
            </a:r>
            <a:r>
              <a:rPr lang="en-US" altLang="ja-JP" sz="2000" dirty="0"/>
              <a:t>3</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a:t>0.8</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a:t>0.3</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0.2</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0.3</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3" name="Picture 9" descr="C:\Users\takashi\Desktop\banana2.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8665" y="1217800"/>
            <a:ext cx="1452634" cy="1278658"/>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a:t>0.2</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a:t>(0.2, 0.8, 0.3)</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クラス２に分類しよう</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34</a:t>
            </a:fld>
            <a:endParaRPr kumimoji="1" lang="ja-JP" altLang="en-US"/>
          </a:p>
        </p:txBody>
      </p:sp>
      <p:cxnSp>
        <p:nvCxnSpPr>
          <p:cNvPr id="56" name="直線矢印コネクタ 55"/>
          <p:cNvCxnSpPr>
            <a:stCxn id="69" idx="6"/>
            <a:endCxn id="57" idx="2"/>
          </p:cNvCxnSpPr>
          <p:nvPr/>
        </p:nvCxnSpPr>
        <p:spPr>
          <a:xfrm>
            <a:off x="3047554" y="5401660"/>
            <a:ext cx="1700935" cy="6601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16417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a:t>左のりんごの写真が入力されたとき</a:t>
            </a:r>
            <a:r>
              <a:rPr lang="en-US" altLang="ja-JP" sz="2400" dirty="0"/>
              <a:t>…</a:t>
            </a:r>
          </a:p>
          <a:p>
            <a:pPr>
              <a:lnSpc>
                <a:spcPct val="100000"/>
              </a:lnSpc>
              <a:spcBef>
                <a:spcPts val="600"/>
              </a:spcBef>
            </a:pPr>
            <a:r>
              <a:rPr lang="en-US" altLang="ja-JP" sz="2400" dirty="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 (0.9, 0.4, 0.0, 0.4) </a:t>
            </a:r>
            <a:endParaRPr lang="en-US" altLang="ja-JP" sz="2400" dirty="0"/>
          </a:p>
          <a:p>
            <a:pPr lvl="1">
              <a:lnSpc>
                <a:spcPct val="100000"/>
              </a:lnSpc>
              <a:spcBef>
                <a:spcPts val="600"/>
              </a:spcBef>
            </a:pPr>
            <a:r>
              <a:rPr lang="ja-JP" altLang="en-US" sz="2000" dirty="0"/>
              <a:t>クラス数は</a:t>
            </a:r>
            <a:r>
              <a:rPr lang="en-US" altLang="ja-JP" sz="2000" dirty="0"/>
              <a:t>3</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a:t>0.3</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a:t>0.4</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a:t>0.8</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a:t>(0.8, 0.3, 0.4)</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に分類しよう</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2" name="Picture 3" descr="C:\Users\takashi\Desktop\apple2.bmp"/>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7642"/>
          <a:stretch/>
        </p:blipFill>
        <p:spPr bwMode="auto">
          <a:xfrm>
            <a:off x="969654" y="1212791"/>
            <a:ext cx="1322607" cy="128366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35</a:t>
            </a:fld>
            <a:endParaRPr kumimoji="1" lang="ja-JP" altLang="en-US"/>
          </a:p>
        </p:txBody>
      </p:sp>
      <p:cxnSp>
        <p:nvCxnSpPr>
          <p:cNvPr id="53" name="直線矢印コネクタ 52"/>
          <p:cNvCxnSpPr/>
          <p:nvPr/>
        </p:nvCxnSpPr>
        <p:spPr>
          <a:xfrm>
            <a:off x="3047554" y="5401660"/>
            <a:ext cx="1700935" cy="6601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45995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ユニットを直列につなぐ</a:t>
            </a:r>
            <a:endParaRPr kumimoji="1" lang="ja-JP" altLang="en-US" sz="3200" dirty="0"/>
          </a:p>
        </p:txBody>
      </p:sp>
      <p:sp>
        <p:nvSpPr>
          <p:cNvPr id="3" name="コンテンツ プレースホルダー 2"/>
          <p:cNvSpPr>
            <a:spLocks noGrp="1"/>
          </p:cNvSpPr>
          <p:nvPr>
            <p:ph idx="1"/>
          </p:nvPr>
        </p:nvSpPr>
        <p:spPr>
          <a:xfrm>
            <a:off x="596281" y="796626"/>
            <a:ext cx="11329019" cy="1208978"/>
          </a:xfrm>
        </p:spPr>
        <p:txBody>
          <a:bodyPr>
            <a:noAutofit/>
          </a:bodyPr>
          <a:lstStyle/>
          <a:p>
            <a:pPr>
              <a:lnSpc>
                <a:spcPct val="120000"/>
              </a:lnSpc>
              <a:spcBef>
                <a:spcPts val="0"/>
              </a:spcBef>
              <a:spcAft>
                <a:spcPts val="600"/>
              </a:spcAft>
            </a:pPr>
            <a:r>
              <a:rPr lang="ja-JP" altLang="en-US" sz="2400" dirty="0"/>
              <a:t>入力層と出力層の間に中間層をはさみこむ</a:t>
            </a:r>
            <a:endParaRPr lang="en-US" altLang="ja-JP" sz="2400" dirty="0"/>
          </a:p>
          <a:p>
            <a:pPr>
              <a:lnSpc>
                <a:spcPct val="120000"/>
              </a:lnSpc>
              <a:spcBef>
                <a:spcPts val="0"/>
              </a:spcBef>
              <a:spcAft>
                <a:spcPts val="600"/>
              </a:spcAft>
            </a:pPr>
            <a:r>
              <a:rPr lang="ja-JP" altLang="en-US" sz="2400" dirty="0"/>
              <a:t>入力信号</a:t>
            </a:r>
            <a:r>
              <a:rPr lang="en-US" altLang="ja-JP" sz="2400" dirty="0"/>
              <a:t>(</a:t>
            </a:r>
            <a:r>
              <a:rPr lang="ja-JP" altLang="en-US" sz="2400" dirty="0"/>
              <a:t>特徴ベクトル</a:t>
            </a:r>
            <a:r>
              <a:rPr lang="en-US" altLang="ja-JP" sz="2400" dirty="0"/>
              <a:t>)</a:t>
            </a:r>
            <a:r>
              <a:rPr lang="ja-JP" altLang="en-US" sz="2400" dirty="0" err="1"/>
              <a:t>を識</a:t>
            </a:r>
            <a:r>
              <a:rPr lang="ja-JP" altLang="en-US" sz="2400" dirty="0"/>
              <a:t>別しやすい形に変換してから識別する</a:t>
            </a:r>
            <a:endParaRPr lang="en-US" altLang="ja-JP" sz="2400" dirty="0"/>
          </a:p>
          <a:p>
            <a:pPr marL="0" indent="0">
              <a:lnSpc>
                <a:spcPct val="120000"/>
              </a:lnSpc>
              <a:spcBef>
                <a:spcPts val="0"/>
              </a:spcBef>
              <a:spcAft>
                <a:spcPts val="600"/>
              </a:spcAft>
              <a:buNone/>
            </a:pPr>
            <a:r>
              <a:rPr lang="en-US" altLang="ja-JP" sz="2400" dirty="0"/>
              <a:t>  </a:t>
            </a:r>
            <a:r>
              <a:rPr lang="en-US" altLang="ja-JP" sz="2400" dirty="0">
                <a:sym typeface="Wingdings" panose="05000000000000000000" pitchFamily="2" charset="2"/>
              </a:rPr>
              <a:t> </a:t>
            </a:r>
            <a:r>
              <a:rPr lang="ja-JP" altLang="en-US" sz="2400" dirty="0">
                <a:sym typeface="Wingdings" panose="05000000000000000000" pitchFamily="2" charset="2"/>
              </a:rPr>
              <a:t>線形分離不可能な問題にも対応できる</a:t>
            </a:r>
            <a:endParaRPr lang="en-US" altLang="ja-JP" sz="2400" dirty="0"/>
          </a:p>
          <a:p>
            <a:pPr>
              <a:lnSpc>
                <a:spcPct val="120000"/>
              </a:lnSpc>
              <a:spcBef>
                <a:spcPts val="0"/>
              </a:spcBef>
              <a:spcAft>
                <a:spcPts val="600"/>
              </a:spcAft>
            </a:pPr>
            <a:endParaRPr kumimoji="1" lang="en-US" altLang="ja-JP" sz="2400" dirty="0"/>
          </a:p>
        </p:txBody>
      </p:sp>
      <p:sp>
        <p:nvSpPr>
          <p:cNvPr id="20" name="円/楕円 19"/>
          <p:cNvSpPr/>
          <p:nvPr/>
        </p:nvSpPr>
        <p:spPr>
          <a:xfrm>
            <a:off x="907285" y="253765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313610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3136106"/>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73456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734561"/>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9314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931470"/>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30719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793171"/>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311123"/>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311123"/>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311123"/>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3175988"/>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3175988"/>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77681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793171"/>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391626"/>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990081"/>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4015973"/>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861788"/>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861788"/>
                <a:ext cx="395428" cy="311367"/>
              </a:xfrm>
              <a:prstGeom prst="rect">
                <a:avLst/>
              </a:prstGeom>
              <a:blipFill rotWithShape="0">
                <a:blip r:embed="rId6"/>
                <a:stretch>
                  <a:fillRect l="-9231" t="-1923" r="-7692" b="-15385"/>
                </a:stretch>
              </a:blipFill>
            </p:spPr>
            <p:txBody>
              <a:bodyPr/>
              <a:lstStyle/>
              <a:p>
                <a:r>
                  <a:rPr lang="ja-JP" altLang="en-US">
                    <a:noFill/>
                  </a:rPr>
                  <a:t> </a:t>
                </a:r>
              </a:p>
            </p:txBody>
          </p:sp>
        </mc:Fallback>
      </mc:AlternateContent>
      <p:sp>
        <p:nvSpPr>
          <p:cNvPr id="57" name="円/楕円 56"/>
          <p:cNvSpPr/>
          <p:nvPr/>
        </p:nvSpPr>
        <p:spPr>
          <a:xfrm>
            <a:off x="3285410" y="449808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793171"/>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391626"/>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990081"/>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737245"/>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579885"/>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579885"/>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456185"/>
            <a:ext cx="877163"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入力層</a:t>
            </a:r>
          </a:p>
        </p:txBody>
      </p:sp>
      <p:sp>
        <p:nvSpPr>
          <p:cNvPr id="90" name="正方形/長方形 89"/>
          <p:cNvSpPr/>
          <p:nvPr/>
        </p:nvSpPr>
        <p:spPr>
          <a:xfrm>
            <a:off x="2873728" y="5160910"/>
            <a:ext cx="1338828" cy="646331"/>
          </a:xfrm>
          <a:prstGeom prst="rect">
            <a:avLst/>
          </a:prstGeom>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（隠れ層）</a:t>
            </a:r>
          </a:p>
        </p:txBody>
      </p:sp>
      <p:sp>
        <p:nvSpPr>
          <p:cNvPr id="103" name="円/楕円 102"/>
          <p:cNvSpPr/>
          <p:nvPr/>
        </p:nvSpPr>
        <p:spPr>
          <a:xfrm>
            <a:off x="5266610" y="28052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490184"/>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4175108"/>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86003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3044423"/>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3044423"/>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3044423"/>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311123"/>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729347"/>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729347"/>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311123"/>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4015973"/>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414271"/>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311123"/>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4015973"/>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737245"/>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899763"/>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899763"/>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585563"/>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585563"/>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256035"/>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256035"/>
                <a:ext cx="395428" cy="313484"/>
              </a:xfrm>
              <a:prstGeom prst="rect">
                <a:avLst/>
              </a:prstGeom>
              <a:blipFill rotWithShape="0">
                <a:blip r:embed="rId10"/>
                <a:stretch>
                  <a:fillRect l="-9231" t="-1923" r="-6154" b="-173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856110"/>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856110"/>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326010"/>
            <a:ext cx="877163"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出力層</a:t>
            </a:r>
          </a:p>
        </p:txBody>
      </p:sp>
      <p:sp>
        <p:nvSpPr>
          <p:cNvPr id="151" name="正方形/長方形 150"/>
          <p:cNvSpPr/>
          <p:nvPr/>
        </p:nvSpPr>
        <p:spPr>
          <a:xfrm>
            <a:off x="5971412" y="3352356"/>
            <a:ext cx="6118988" cy="2169825"/>
          </a:xfrm>
          <a:prstGeom prst="rect">
            <a:avLst/>
          </a:prstGeom>
        </p:spPr>
        <p:txBody>
          <a:bodyPr wrap="square">
            <a:spAutoFit/>
          </a:bodyPr>
          <a:lstStyle/>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左図では非線形関数を省略（実際は計算）</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重み係数が</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未知変数で</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，これを教師データから学習する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左図では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5*3 + 3*4 = 27</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個の未知数</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55" name="円/楕円 154"/>
              <p:cNvSpPr/>
              <p:nvPr/>
            </p:nvSpPr>
            <p:spPr>
              <a:xfrm>
                <a:off x="907285" y="433301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333016"/>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311123"/>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4015973"/>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588536"/>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749756"/>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800556"/>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6205485"/>
            <a:ext cx="1800493" cy="646331"/>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sp>
        <p:nvSpPr>
          <p:cNvPr id="170" name="正方形/長方形 169"/>
          <p:cNvSpPr/>
          <p:nvPr/>
        </p:nvSpPr>
        <p:spPr>
          <a:xfrm>
            <a:off x="4301500" y="6268985"/>
            <a:ext cx="646331"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識別</a:t>
            </a: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36</a:t>
            </a:fld>
            <a:endParaRPr kumimoji="1" lang="ja-JP" altLang="en-US"/>
          </a:p>
        </p:txBody>
      </p:sp>
    </p:spTree>
    <p:extLst>
      <p:ext uri="{BB962C8B-B14F-4D97-AF65-F5344CB8AC3E}">
        <p14:creationId xmlns:p14="http://schemas.microsoft.com/office/powerpoint/2010/main" val="35143310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中間層の効果について</a:t>
            </a:r>
            <a:endParaRPr kumimoji="1" lang="ja-JP" altLang="en-US" sz="3200" dirty="0"/>
          </a:p>
        </p:txBody>
      </p:sp>
      <p:grpSp>
        <p:nvGrpSpPr>
          <p:cNvPr id="16" name="グループ化 15"/>
          <p:cNvGrpSpPr/>
          <p:nvPr/>
        </p:nvGrpSpPr>
        <p:grpSpPr>
          <a:xfrm>
            <a:off x="740229" y="2002970"/>
            <a:ext cx="4088430" cy="2888343"/>
            <a:chOff x="638629" y="1059543"/>
            <a:chExt cx="2917371" cy="2061028"/>
          </a:xfrm>
        </p:grpSpPr>
        <p:sp>
          <p:nvSpPr>
            <p:cNvPr id="12" name="正方形/長方形 11"/>
            <p:cNvSpPr/>
            <p:nvPr/>
          </p:nvSpPr>
          <p:spPr>
            <a:xfrm>
              <a:off x="638629" y="1059543"/>
              <a:ext cx="1959428" cy="20610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2"/>
            <a:stretch>
              <a:fillRect/>
            </a:stretch>
          </p:blipFill>
          <p:spPr>
            <a:xfrm>
              <a:off x="732161" y="1217020"/>
              <a:ext cx="2823839" cy="1806094"/>
            </a:xfrm>
            <a:prstGeom prst="rect">
              <a:avLst/>
            </a:prstGeom>
          </p:spPr>
        </p:pic>
      </p:grpSp>
      <p:sp>
        <p:nvSpPr>
          <p:cNvPr id="13" name="テキスト ボックス 12"/>
          <p:cNvSpPr txBox="1"/>
          <p:nvPr/>
        </p:nvSpPr>
        <p:spPr>
          <a:xfrm>
            <a:off x="508000" y="5079999"/>
            <a:ext cx="5109091"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この部分にはどんな効果があるの？</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5" name="図 14"/>
          <p:cNvPicPr>
            <a:picLocks noChangeAspect="1"/>
          </p:cNvPicPr>
          <p:nvPr/>
        </p:nvPicPr>
        <p:blipFill>
          <a:blip r:embed="rId3"/>
          <a:stretch>
            <a:fillRect/>
          </a:stretch>
        </p:blipFill>
        <p:spPr>
          <a:xfrm>
            <a:off x="6351202" y="1927658"/>
            <a:ext cx="4976854" cy="2557255"/>
          </a:xfrm>
          <a:prstGeom prst="rect">
            <a:avLst/>
          </a:prstGeom>
        </p:spPr>
      </p:pic>
      <p:pic>
        <p:nvPicPr>
          <p:cNvPr id="240" name="図 239"/>
          <p:cNvPicPr>
            <a:picLocks noChangeAspect="1"/>
          </p:cNvPicPr>
          <p:nvPr/>
        </p:nvPicPr>
        <p:blipFill>
          <a:blip r:embed="rId4"/>
          <a:stretch>
            <a:fillRect/>
          </a:stretch>
        </p:blipFill>
        <p:spPr>
          <a:xfrm>
            <a:off x="8265468" y="756468"/>
            <a:ext cx="2910532" cy="1856103"/>
          </a:xfrm>
          <a:prstGeom prst="rect">
            <a:avLst/>
          </a:prstGeom>
        </p:spPr>
      </p:pic>
      <p:sp>
        <p:nvSpPr>
          <p:cNvPr id="241" name="テキスト ボックス 240"/>
          <p:cNvSpPr txBox="1"/>
          <p:nvPr/>
        </p:nvSpPr>
        <p:spPr>
          <a:xfrm>
            <a:off x="5994400" y="4644570"/>
            <a:ext cx="6197600" cy="1923604"/>
          </a:xfrm>
          <a:prstGeom prst="rect">
            <a:avLst/>
          </a:prstGeom>
          <a:noFill/>
        </p:spPr>
        <p:txBody>
          <a:bodyPr wrap="square" rtlCol="0">
            <a:spAutoFit/>
          </a:bodyPr>
          <a:lstStyle/>
          <a:p>
            <a:pPr>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各ユニットは</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入力信号と重みの内積を計算し非線形変換</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入力と重みが似ているほど大きな値を返す</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非線形変換は大小を強調する，大きいものはより大きく小さいものはより小さく</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37</a:t>
            </a:fld>
            <a:endParaRPr kumimoji="1" lang="ja-JP" altLang="en-US"/>
          </a:p>
        </p:txBody>
      </p:sp>
    </p:spTree>
    <p:extLst>
      <p:ext uri="{BB962C8B-B14F-4D97-AF65-F5344CB8AC3E}">
        <p14:creationId xmlns:p14="http://schemas.microsoft.com/office/powerpoint/2010/main" val="14806232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中間層の効果について</a:t>
            </a:r>
            <a:endParaRPr kumimoji="1" lang="ja-JP" altLang="en-US" sz="3200" dirty="0"/>
          </a:p>
        </p:txBody>
      </p:sp>
      <p:sp>
        <p:nvSpPr>
          <p:cNvPr id="227" name="正方形/長方形 226"/>
          <p:cNvSpPr/>
          <p:nvPr/>
        </p:nvSpPr>
        <p:spPr>
          <a:xfrm>
            <a:off x="9056913" y="1168071"/>
            <a:ext cx="2569030" cy="3139321"/>
          </a:xfrm>
          <a:prstGeom prst="rect">
            <a:avLst/>
          </a:prstGeom>
        </p:spPr>
        <p:txBody>
          <a:bodyPr wrap="square">
            <a:spAutoFit/>
          </a:bodyPr>
          <a:lstStyle/>
          <a:p>
            <a:r>
              <a:rPr lang="en-US" altLang="ja-JP" dirty="0"/>
              <a:t>Class 1 </a:t>
            </a:r>
          </a:p>
          <a:p>
            <a:r>
              <a:rPr lang="en-US" altLang="ja-JP" dirty="0"/>
              <a:t>(-2,-2) </a:t>
            </a:r>
            <a:endParaRPr lang="en-US" altLang="ja-JP" dirty="0" smtClean="0"/>
          </a:p>
          <a:p>
            <a:r>
              <a:rPr lang="en-US" altLang="ja-JP" dirty="0" smtClean="0"/>
              <a:t>(-</a:t>
            </a:r>
            <a:r>
              <a:rPr lang="en-US" altLang="ja-JP" dirty="0"/>
              <a:t>1,-1</a:t>
            </a:r>
            <a:r>
              <a:rPr lang="en-US" altLang="ja-JP" dirty="0" smtClean="0"/>
              <a:t>)</a:t>
            </a:r>
            <a:endParaRPr lang="en-US" altLang="ja-JP" dirty="0"/>
          </a:p>
          <a:p>
            <a:r>
              <a:rPr lang="en-US" altLang="ja-JP" dirty="0"/>
              <a:t>(-1,-2</a:t>
            </a:r>
            <a:r>
              <a:rPr lang="en-US" altLang="ja-JP" dirty="0" smtClean="0"/>
              <a:t>)</a:t>
            </a:r>
            <a:endParaRPr lang="en-US" altLang="ja-JP" dirty="0"/>
          </a:p>
          <a:p>
            <a:r>
              <a:rPr lang="en-US" altLang="ja-JP" dirty="0"/>
              <a:t>(-2,-1</a:t>
            </a:r>
            <a:r>
              <a:rPr lang="en-US" altLang="ja-JP" dirty="0" smtClean="0"/>
              <a:t>)</a:t>
            </a:r>
            <a:endParaRPr lang="en-US" altLang="ja-JP" dirty="0">
              <a:sym typeface="Wingdings" panose="05000000000000000000" pitchFamily="2" charset="2"/>
            </a:endParaRPr>
          </a:p>
          <a:p>
            <a:r>
              <a:rPr lang="en-US" altLang="ja-JP" dirty="0"/>
              <a:t>	</a:t>
            </a:r>
          </a:p>
          <a:p>
            <a:r>
              <a:rPr lang="en-US" altLang="ja-JP" dirty="0"/>
              <a:t>Class 2</a:t>
            </a:r>
          </a:p>
          <a:p>
            <a:r>
              <a:rPr lang="en-US" altLang="ja-JP" dirty="0"/>
              <a:t>( 0,-4</a:t>
            </a:r>
            <a:r>
              <a:rPr lang="en-US" altLang="ja-JP" dirty="0" smtClean="0"/>
              <a:t>)</a:t>
            </a:r>
            <a:endParaRPr lang="en-US" altLang="ja-JP" dirty="0"/>
          </a:p>
          <a:p>
            <a:r>
              <a:rPr lang="en-US" altLang="ja-JP" dirty="0"/>
              <a:t>( 2, 2</a:t>
            </a:r>
            <a:r>
              <a:rPr lang="en-US" altLang="ja-JP" dirty="0" smtClean="0"/>
              <a:t>)</a:t>
            </a:r>
            <a:endParaRPr lang="en-US" altLang="ja-JP" dirty="0"/>
          </a:p>
          <a:p>
            <a:r>
              <a:rPr lang="en-US" altLang="ja-JP" dirty="0"/>
              <a:t>( 0, 6</a:t>
            </a:r>
            <a:r>
              <a:rPr lang="en-US" altLang="ja-JP" dirty="0" smtClean="0"/>
              <a:t>)</a:t>
            </a:r>
            <a:endParaRPr lang="en-US" altLang="ja-JP" dirty="0"/>
          </a:p>
          <a:p>
            <a:r>
              <a:rPr lang="en-US" altLang="ja-JP" dirty="0"/>
              <a:t>(-3, 4</a:t>
            </a:r>
            <a:r>
              <a:rPr lang="en-US" altLang="ja-JP" dirty="0" smtClean="0"/>
              <a:t>)</a:t>
            </a:r>
            <a:endParaRPr lang="en-US" altLang="ja-JP" dirty="0"/>
          </a:p>
        </p:txBody>
      </p:sp>
      <p:grpSp>
        <p:nvGrpSpPr>
          <p:cNvPr id="232" name="グループ化 231"/>
          <p:cNvGrpSpPr/>
          <p:nvPr/>
        </p:nvGrpSpPr>
        <p:grpSpPr>
          <a:xfrm>
            <a:off x="620485" y="1250083"/>
            <a:ext cx="2906486" cy="2755860"/>
            <a:chOff x="330199" y="1047980"/>
            <a:chExt cx="3685541" cy="2979462"/>
          </a:xfrm>
        </p:grpSpPr>
        <p:pic>
          <p:nvPicPr>
            <p:cNvPr id="228" name="図 227"/>
            <p:cNvPicPr>
              <a:picLocks noChangeAspect="1"/>
            </p:cNvPicPr>
            <p:nvPr/>
          </p:nvPicPr>
          <p:blipFill rotWithShape="1">
            <a:blip r:embed="rId3"/>
            <a:srcRect l="1205" t="16422" r="2670" b="1313"/>
            <a:stretch/>
          </p:blipFill>
          <p:spPr>
            <a:xfrm>
              <a:off x="330199" y="1242060"/>
              <a:ext cx="3685541" cy="2781300"/>
            </a:xfrm>
            <a:prstGeom prst="rect">
              <a:avLst/>
            </a:prstGeom>
          </p:spPr>
        </p:pic>
        <p:sp>
          <p:nvSpPr>
            <p:cNvPr id="102" name="二等辺三角形 101"/>
            <p:cNvSpPr/>
            <p:nvPr/>
          </p:nvSpPr>
          <p:spPr>
            <a:xfrm>
              <a:off x="1316231" y="315436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132893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183058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二等辺三角形 104"/>
            <p:cNvSpPr/>
            <p:nvPr/>
          </p:nvSpPr>
          <p:spPr>
            <a:xfrm>
              <a:off x="1830581" y="31607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3361262" y="239685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12085" y="20312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矢印コネクタ 110"/>
            <p:cNvCxnSpPr/>
            <p:nvPr/>
          </p:nvCxnSpPr>
          <p:spPr>
            <a:xfrm flipV="1">
              <a:off x="2402184" y="1047980"/>
              <a:ext cx="0" cy="29794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7" name="正方形/長方形 106"/>
            <p:cNvSpPr/>
            <p:nvPr/>
          </p:nvSpPr>
          <p:spPr>
            <a:xfrm>
              <a:off x="2345610" y="35171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2345610" y="16788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2" name="直線矢印コネクタ 111"/>
            <p:cNvCxnSpPr/>
            <p:nvPr/>
          </p:nvCxnSpPr>
          <p:spPr>
            <a:xfrm>
              <a:off x="362927" y="2852057"/>
              <a:ext cx="359947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3" name="円/楕円 132"/>
              <p:cNvSpPr/>
              <p:nvPr/>
            </p:nvSpPr>
            <p:spPr>
              <a:xfrm>
                <a:off x="820200" y="4703648"/>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33" name="円/楕円 132"/>
              <p:cNvSpPr>
                <a:spLocks noRot="1" noChangeAspect="1" noMove="1" noResize="1" noEditPoints="1" noAdjustHandles="1" noChangeArrowheads="1" noChangeShapeType="1" noTextEdit="1"/>
              </p:cNvSpPr>
              <p:nvPr/>
            </p:nvSpPr>
            <p:spPr>
              <a:xfrm>
                <a:off x="820200" y="4703648"/>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円/楕円 133"/>
              <p:cNvSpPr/>
              <p:nvPr/>
            </p:nvSpPr>
            <p:spPr>
              <a:xfrm>
                <a:off x="820200" y="582461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34" name="円/楕円 133"/>
              <p:cNvSpPr>
                <a:spLocks noRot="1" noChangeAspect="1" noMove="1" noResize="1" noEditPoints="1" noAdjustHandles="1" noChangeArrowheads="1" noChangeShapeType="1" noTextEdit="1"/>
              </p:cNvSpPr>
              <p:nvPr/>
            </p:nvSpPr>
            <p:spPr>
              <a:xfrm>
                <a:off x="820200" y="5824617"/>
                <a:ext cx="511040" cy="511040"/>
              </a:xfrm>
              <a:prstGeom prst="ellipse">
                <a:avLst/>
              </a:prstGeom>
              <a:blipFill rotWithShape="0">
                <a:blip r:embed="rId6"/>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5" name="円/楕円 134"/>
              <p:cNvSpPr/>
              <p:nvPr/>
            </p:nvSpPr>
            <p:spPr>
              <a:xfrm>
                <a:off x="3198325" y="481367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i="1">
                              <a:solidFill>
                                <a:schemeClr val="tx1"/>
                              </a:solidFill>
                              <a:latin typeface="Cambria Math" panose="02040503050406030204" pitchFamily="18" charset="0"/>
                            </a:rPr>
                            <m:t>1</m:t>
                          </m:r>
                        </m:sub>
                      </m:sSub>
                    </m:oMath>
                  </m:oMathPara>
                </a14:m>
                <a:endParaRPr lang="ja-JP" altLang="en-US" sz="2800" dirty="0">
                  <a:solidFill>
                    <a:schemeClr val="tx1"/>
                  </a:solidFill>
                </a:endParaRPr>
              </a:p>
            </p:txBody>
          </p:sp>
        </mc:Choice>
        <mc:Fallback xmlns="">
          <p:sp>
            <p:nvSpPr>
              <p:cNvPr id="135" name="円/楕円 134"/>
              <p:cNvSpPr>
                <a:spLocks noRot="1" noChangeAspect="1" noMove="1" noResize="1" noEditPoints="1" noAdjustHandles="1" noChangeArrowheads="1" noChangeShapeType="1" noTextEdit="1"/>
              </p:cNvSpPr>
              <p:nvPr/>
            </p:nvSpPr>
            <p:spPr>
              <a:xfrm>
                <a:off x="3198325" y="4813673"/>
                <a:ext cx="478326" cy="478326"/>
              </a:xfrm>
              <a:prstGeom prst="ellipse">
                <a:avLst/>
              </a:prstGeom>
              <a:blipFill rotWithShape="0">
                <a:blip r:embed="rId7"/>
                <a:stretch>
                  <a:fillRect/>
                </a:stretch>
              </a:blipFill>
              <a:ln w="31750"/>
            </p:spPr>
            <p:txBody>
              <a:bodyPr/>
              <a:lstStyle/>
              <a:p>
                <a:r>
                  <a:rPr lang="ja-JP" altLang="en-US">
                    <a:noFill/>
                  </a:rPr>
                  <a:t> </a:t>
                </a:r>
              </a:p>
            </p:txBody>
          </p:sp>
        </mc:Fallback>
      </mc:AlternateContent>
      <p:cxnSp>
        <p:nvCxnSpPr>
          <p:cNvPr id="137" name="直線矢印コネクタ 136"/>
          <p:cNvCxnSpPr>
            <a:stCxn id="133" idx="6"/>
            <a:endCxn id="135" idx="2"/>
          </p:cNvCxnSpPr>
          <p:nvPr/>
        </p:nvCxnSpPr>
        <p:spPr>
          <a:xfrm>
            <a:off x="1331240" y="4959168"/>
            <a:ext cx="1867085" cy="9366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a:stCxn id="134" idx="6"/>
            <a:endCxn id="135" idx="2"/>
          </p:cNvCxnSpPr>
          <p:nvPr/>
        </p:nvCxnSpPr>
        <p:spPr>
          <a:xfrm flipV="1">
            <a:off x="1331240" y="5052836"/>
            <a:ext cx="1867085" cy="102730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0" name="円/楕円 139"/>
              <p:cNvSpPr/>
              <p:nvPr/>
            </p:nvSpPr>
            <p:spPr>
              <a:xfrm>
                <a:off x="3198325" y="580880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b="0" i="1" smtClean="0">
                              <a:solidFill>
                                <a:schemeClr val="tx1"/>
                              </a:solidFill>
                              <a:latin typeface="Cambria Math" panose="02040503050406030204" pitchFamily="18" charset="0"/>
                            </a:rPr>
                            <m:t>2</m:t>
                          </m:r>
                        </m:sub>
                      </m:sSub>
                    </m:oMath>
                  </m:oMathPara>
                </a14:m>
                <a:endParaRPr lang="ja-JP" altLang="en-US" sz="2800" dirty="0">
                  <a:solidFill>
                    <a:schemeClr val="tx1"/>
                  </a:solidFill>
                </a:endParaRPr>
              </a:p>
            </p:txBody>
          </p:sp>
        </mc:Choice>
        <mc:Fallback xmlns="">
          <p:sp>
            <p:nvSpPr>
              <p:cNvPr id="140" name="円/楕円 139"/>
              <p:cNvSpPr>
                <a:spLocks noRot="1" noChangeAspect="1" noMove="1" noResize="1" noEditPoints="1" noAdjustHandles="1" noChangeArrowheads="1" noChangeShapeType="1" noTextEdit="1"/>
              </p:cNvSpPr>
              <p:nvPr/>
            </p:nvSpPr>
            <p:spPr>
              <a:xfrm>
                <a:off x="3198325" y="5808809"/>
                <a:ext cx="478326" cy="478326"/>
              </a:xfrm>
              <a:prstGeom prst="ellipse">
                <a:avLst/>
              </a:prstGeom>
              <a:blipFill rotWithShape="0">
                <a:blip r:embed="rId8"/>
                <a:stretch>
                  <a:fillRect/>
                </a:stretch>
              </a:blipFill>
              <a:ln w="31750"/>
            </p:spPr>
            <p:txBody>
              <a:bodyPr/>
              <a:lstStyle/>
              <a:p>
                <a:r>
                  <a:rPr lang="ja-JP" altLang="en-US">
                    <a:noFill/>
                  </a:rPr>
                  <a:t> </a:t>
                </a:r>
              </a:p>
            </p:txBody>
          </p:sp>
        </mc:Fallback>
      </mc:AlternateContent>
      <p:cxnSp>
        <p:nvCxnSpPr>
          <p:cNvPr id="142" name="直線矢印コネクタ 141"/>
          <p:cNvCxnSpPr>
            <a:stCxn id="133" idx="6"/>
            <a:endCxn id="140" idx="2"/>
          </p:cNvCxnSpPr>
          <p:nvPr/>
        </p:nvCxnSpPr>
        <p:spPr>
          <a:xfrm>
            <a:off x="1331240" y="4959168"/>
            <a:ext cx="1867085" cy="108880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a:stCxn id="134" idx="6"/>
            <a:endCxn id="140" idx="2"/>
          </p:cNvCxnSpPr>
          <p:nvPr/>
        </p:nvCxnSpPr>
        <p:spPr>
          <a:xfrm flipV="1">
            <a:off x="1331240" y="6047972"/>
            <a:ext cx="1867085" cy="32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9" name="正方形/長方形 248"/>
              <p:cNvSpPr/>
              <p:nvPr/>
            </p:nvSpPr>
            <p:spPr>
              <a:xfrm>
                <a:off x="3180474" y="2983074"/>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249" name="正方形/長方形 248"/>
              <p:cNvSpPr>
                <a:spLocks noRot="1" noChangeAspect="1" noMove="1" noResize="1" noEditPoints="1" noAdjustHandles="1" noChangeArrowheads="1" noChangeShapeType="1" noTextEdit="1"/>
              </p:cNvSpPr>
              <p:nvPr/>
            </p:nvSpPr>
            <p:spPr>
              <a:xfrm>
                <a:off x="3180474" y="2983074"/>
                <a:ext cx="612539" cy="523220"/>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正方形/長方形 157"/>
              <p:cNvSpPr/>
              <p:nvPr/>
            </p:nvSpPr>
            <p:spPr>
              <a:xfrm>
                <a:off x="2208015" y="849475"/>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58" name="正方形/長方形 157"/>
              <p:cNvSpPr>
                <a:spLocks noRot="1" noChangeAspect="1" noMove="1" noResize="1" noEditPoints="1" noAdjustHandles="1" noChangeArrowheads="1" noChangeShapeType="1" noTextEdit="1"/>
              </p:cNvSpPr>
              <p:nvPr/>
            </p:nvSpPr>
            <p:spPr>
              <a:xfrm>
                <a:off x="2208015" y="849475"/>
                <a:ext cx="620811" cy="523220"/>
              </a:xfrm>
              <a:prstGeom prst="rect">
                <a:avLst/>
              </a:prstGeom>
              <a:blipFill rotWithShape="0">
                <a:blip r:embed="rId10"/>
                <a:stretch>
                  <a:fillRect/>
                </a:stretch>
              </a:blipFill>
            </p:spPr>
            <p:txBody>
              <a:bodyPr/>
              <a:lstStyle/>
              <a:p>
                <a:r>
                  <a:rPr lang="ja-JP" altLang="en-US">
                    <a:noFill/>
                  </a:rPr>
                  <a:t> </a:t>
                </a:r>
              </a:p>
            </p:txBody>
          </p:sp>
        </mc:Fallback>
      </mc:AlternateContent>
      <p:sp>
        <p:nvSpPr>
          <p:cNvPr id="161" name="正方形/長方形 160"/>
          <p:cNvSpPr/>
          <p:nvPr/>
        </p:nvSpPr>
        <p:spPr>
          <a:xfrm>
            <a:off x="2382187" y="4695759"/>
            <a:ext cx="508473" cy="400110"/>
          </a:xfrm>
          <a:prstGeom prst="rect">
            <a:avLst/>
          </a:prstGeom>
        </p:spPr>
        <p:txBody>
          <a:bodyPr wrap="none">
            <a:spAutoFit/>
          </a:bodyPr>
          <a:lstStyle/>
          <a:p>
            <a:r>
              <a:rPr lang="en-US" altLang="ja-JP" sz="2000" dirty="0"/>
              <a:t>0.6</a:t>
            </a:r>
            <a:endParaRPr lang="ja-JP" altLang="en-US" sz="2000" dirty="0"/>
          </a:p>
        </p:txBody>
      </p:sp>
      <p:sp>
        <p:nvSpPr>
          <p:cNvPr id="162" name="正方形/長方形 161"/>
          <p:cNvSpPr/>
          <p:nvPr/>
        </p:nvSpPr>
        <p:spPr>
          <a:xfrm>
            <a:off x="2338644" y="5044102"/>
            <a:ext cx="508473" cy="400110"/>
          </a:xfrm>
          <a:prstGeom prst="rect">
            <a:avLst/>
          </a:prstGeom>
        </p:spPr>
        <p:txBody>
          <a:bodyPr wrap="none">
            <a:spAutoFit/>
          </a:bodyPr>
          <a:lstStyle/>
          <a:p>
            <a:r>
              <a:rPr lang="en-US" altLang="ja-JP" sz="2000" dirty="0"/>
              <a:t>0.4</a:t>
            </a:r>
            <a:endParaRPr lang="ja-JP" altLang="en-US" sz="2000" dirty="0"/>
          </a:p>
        </p:txBody>
      </p:sp>
      <p:sp>
        <p:nvSpPr>
          <p:cNvPr id="163" name="正方形/長方形 162"/>
          <p:cNvSpPr/>
          <p:nvPr/>
        </p:nvSpPr>
        <p:spPr>
          <a:xfrm>
            <a:off x="2570873" y="5479530"/>
            <a:ext cx="508473" cy="400110"/>
          </a:xfrm>
          <a:prstGeom prst="rect">
            <a:avLst/>
          </a:prstGeom>
        </p:spPr>
        <p:txBody>
          <a:bodyPr wrap="none">
            <a:spAutoFit/>
          </a:bodyPr>
          <a:lstStyle/>
          <a:p>
            <a:r>
              <a:rPr lang="en-US" altLang="ja-JP" sz="2000" dirty="0"/>
              <a:t>1.0</a:t>
            </a:r>
            <a:endParaRPr lang="ja-JP" altLang="en-US" sz="2000" dirty="0"/>
          </a:p>
        </p:txBody>
      </p:sp>
      <p:sp>
        <p:nvSpPr>
          <p:cNvPr id="164" name="正方形/長方形 163"/>
          <p:cNvSpPr/>
          <p:nvPr/>
        </p:nvSpPr>
        <p:spPr>
          <a:xfrm>
            <a:off x="2556359" y="5973016"/>
            <a:ext cx="508473" cy="400110"/>
          </a:xfrm>
          <a:prstGeom prst="rect">
            <a:avLst/>
          </a:prstGeom>
        </p:spPr>
        <p:txBody>
          <a:bodyPr wrap="none">
            <a:spAutoFit/>
          </a:bodyPr>
          <a:lstStyle/>
          <a:p>
            <a:r>
              <a:rPr lang="en-US" altLang="ja-JP" sz="2000" dirty="0"/>
              <a:t>0.0</a:t>
            </a:r>
            <a:endParaRPr lang="ja-JP" altLang="en-US" sz="2000" dirty="0"/>
          </a:p>
        </p:txBody>
      </p:sp>
      <mc:AlternateContent xmlns:mc="http://schemas.openxmlformats.org/markup-compatibility/2006" xmlns:a14="http://schemas.microsoft.com/office/drawing/2010/main">
        <mc:Choice Requires="a14">
          <p:sp>
            <p:nvSpPr>
              <p:cNvPr id="250" name="正方形/長方形 249"/>
              <p:cNvSpPr/>
              <p:nvPr/>
            </p:nvSpPr>
            <p:spPr>
              <a:xfrm>
                <a:off x="3876325" y="4869933"/>
                <a:ext cx="2561150" cy="1399486"/>
              </a:xfrm>
              <a:prstGeom prst="rect">
                <a:avLst/>
              </a:prstGeom>
            </p:spPr>
            <p:txBody>
              <a:bodyPr wrap="none">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1" i="0" smtClean="0">
                            <a:latin typeface="Cambria Math" panose="02040503050406030204" pitchFamily="18" charset="0"/>
                          </a:rPr>
                          <m:t>𝐰</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0.6,0.4</m:t>
                        </m:r>
                      </m:e>
                    </m:d>
                  </m:oMath>
                </a14:m>
                <a:r>
                  <a:rPr lang="en-US" altLang="ja-JP" sz="2400" b="0" dirty="0"/>
                  <a:t> </a:t>
                </a:r>
              </a:p>
              <a:p>
                <a14:m>
                  <m:oMath xmlns:m="http://schemas.openxmlformats.org/officeDocument/2006/math">
                    <m:sSub>
                      <m:sSubPr>
                        <m:ctrlPr>
                          <a:rPr lang="en-US" altLang="ja-JP" sz="2400" i="1">
                            <a:latin typeface="Cambria Math" panose="02040503050406030204" pitchFamily="18" charset="0"/>
                          </a:rPr>
                        </m:ctrlPr>
                      </m:sSubPr>
                      <m:e>
                        <m:r>
                          <a:rPr lang="en-US" altLang="ja-JP" sz="2400" b="1">
                            <a:latin typeface="Cambria Math" panose="02040503050406030204" pitchFamily="18" charset="0"/>
                          </a:rPr>
                          <m:t>𝐰</m:t>
                        </m:r>
                      </m:e>
                      <m:sub>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i="1">
                        <a:latin typeface="Cambria Math" panose="02040503050406030204" pitchFamily="18" charset="0"/>
                      </a:rPr>
                      <m:t>.</m:t>
                    </m:r>
                    <m:r>
                      <a:rPr lang="en-US" altLang="ja-JP" sz="2400" b="0" i="1" smtClean="0">
                        <a:latin typeface="Cambria Math" panose="02040503050406030204" pitchFamily="18" charset="0"/>
                      </a:rPr>
                      <m:t>0</m:t>
                    </m:r>
                    <m:r>
                      <a:rPr lang="en-US" altLang="ja-JP" sz="2400" i="1">
                        <a:latin typeface="Cambria Math" panose="02040503050406030204" pitchFamily="18" charset="0"/>
                      </a:rPr>
                      <m:t>,0.</m:t>
                    </m:r>
                    <m:r>
                      <a:rPr lang="en-US" altLang="ja-JP" sz="2400" b="0" i="1" smtClean="0">
                        <a:latin typeface="Cambria Math" panose="02040503050406030204" pitchFamily="18" charset="0"/>
                      </a:rPr>
                      <m:t>0</m:t>
                    </m:r>
                    <m:r>
                      <a:rPr lang="en-US" altLang="ja-JP" sz="2400" i="1">
                        <a:latin typeface="Cambria Math" panose="02040503050406030204" pitchFamily="18" charset="0"/>
                      </a:rPr>
                      <m:t>)</m:t>
                    </m:r>
                  </m:oMath>
                </a14:m>
                <a:r>
                  <a:rPr lang="en-US" altLang="ja-JP" sz="2400" dirty="0"/>
                  <a:t> </a:t>
                </a:r>
              </a:p>
              <a:p>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1+</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𝑥</m:t>
                                </m:r>
                              </m:e>
                            </m:d>
                          </m:e>
                        </m:func>
                      </m:den>
                    </m:f>
                  </m:oMath>
                </a14:m>
                <a:r>
                  <a:rPr lang="ja-JP" altLang="en-US" sz="2400" dirty="0"/>
                  <a:t> </a:t>
                </a:r>
              </a:p>
            </p:txBody>
          </p:sp>
        </mc:Choice>
        <mc:Fallback xmlns="">
          <p:sp>
            <p:nvSpPr>
              <p:cNvPr id="250" name="正方形/長方形 249"/>
              <p:cNvSpPr>
                <a:spLocks noRot="1" noChangeAspect="1" noMove="1" noResize="1" noEditPoints="1" noAdjustHandles="1" noChangeArrowheads="1" noChangeShapeType="1" noTextEdit="1"/>
              </p:cNvSpPr>
              <p:nvPr/>
            </p:nvSpPr>
            <p:spPr>
              <a:xfrm>
                <a:off x="3876325" y="4869933"/>
                <a:ext cx="2561150" cy="1399486"/>
              </a:xfrm>
              <a:prstGeom prst="rect">
                <a:avLst/>
              </a:prstGeom>
              <a:blipFill rotWithShape="0">
                <a:blip r:embed="rId13"/>
                <a:stretch>
                  <a:fillRect/>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38</a:t>
            </a:fld>
            <a:endParaRPr kumimoji="1" lang="ja-JP" altLang="en-US"/>
          </a:p>
        </p:txBody>
      </p:sp>
      <p:sp>
        <p:nvSpPr>
          <p:cNvPr id="3" name="二等辺三角形 2"/>
          <p:cNvSpPr/>
          <p:nvPr/>
        </p:nvSpPr>
        <p:spPr>
          <a:xfrm>
            <a:off x="8979308" y="1295796"/>
            <a:ext cx="155210" cy="133802"/>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8979308" y="2933326"/>
            <a:ext cx="133266" cy="133266"/>
          </a:xfrm>
          <a:prstGeom prst="rect">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648688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図 234"/>
          <p:cNvPicPr>
            <a:picLocks noChangeAspect="1"/>
          </p:cNvPicPr>
          <p:nvPr/>
        </p:nvPicPr>
        <p:blipFill rotWithShape="1">
          <a:blip r:embed="rId3"/>
          <a:srcRect l="838" t="30697" r="17477" b="1168"/>
          <a:stretch/>
        </p:blipFill>
        <p:spPr>
          <a:xfrm>
            <a:off x="5189219" y="1531620"/>
            <a:ext cx="3048001" cy="2722154"/>
          </a:xfrm>
          <a:prstGeom prst="rect">
            <a:avLst/>
          </a:prstGeom>
        </p:spPr>
      </p:pic>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中間層の効果について</a:t>
            </a:r>
            <a:endParaRPr kumimoji="1" lang="ja-JP" altLang="en-US" sz="3200" dirty="0"/>
          </a:p>
        </p:txBody>
      </p:sp>
      <p:sp>
        <p:nvSpPr>
          <p:cNvPr id="227" name="正方形/長方形 226"/>
          <p:cNvSpPr/>
          <p:nvPr/>
        </p:nvSpPr>
        <p:spPr>
          <a:xfrm>
            <a:off x="9056913" y="1168071"/>
            <a:ext cx="2569030" cy="3139321"/>
          </a:xfrm>
          <a:prstGeom prst="rect">
            <a:avLst/>
          </a:prstGeom>
        </p:spPr>
        <p:txBody>
          <a:bodyPr wrap="square">
            <a:spAutoFit/>
          </a:bodyPr>
          <a:lstStyle/>
          <a:p>
            <a:r>
              <a:rPr lang="en-US" altLang="ja-JP" dirty="0"/>
              <a:t>Class 1 </a:t>
            </a:r>
          </a:p>
          <a:p>
            <a:r>
              <a:rPr lang="en-US" altLang="ja-JP" dirty="0"/>
              <a:t>(-2,-2) </a:t>
            </a:r>
            <a:r>
              <a:rPr lang="en-US" altLang="ja-JP" dirty="0">
                <a:sym typeface="Wingdings" panose="05000000000000000000" pitchFamily="2" charset="2"/>
              </a:rPr>
              <a:t> (0.18, 0.18)</a:t>
            </a:r>
            <a:endParaRPr lang="en-US" altLang="ja-JP" dirty="0"/>
          </a:p>
          <a:p>
            <a:r>
              <a:rPr lang="en-US" altLang="ja-JP" dirty="0"/>
              <a:t>(-1,-1) </a:t>
            </a:r>
            <a:r>
              <a:rPr lang="en-US" altLang="ja-JP" dirty="0">
                <a:sym typeface="Wingdings" panose="05000000000000000000" pitchFamily="2" charset="2"/>
              </a:rPr>
              <a:t> (0.12, 0.12)</a:t>
            </a:r>
            <a:endParaRPr lang="en-US" altLang="ja-JP" dirty="0"/>
          </a:p>
          <a:p>
            <a:r>
              <a:rPr lang="en-US" altLang="ja-JP" dirty="0"/>
              <a:t>(-1,-2) </a:t>
            </a:r>
            <a:r>
              <a:rPr lang="en-US" altLang="ja-JP" dirty="0">
                <a:sym typeface="Wingdings" panose="05000000000000000000" pitchFamily="2" charset="2"/>
              </a:rPr>
              <a:t> (0.06, 0.12)</a:t>
            </a:r>
            <a:endParaRPr lang="en-US" altLang="ja-JP" dirty="0"/>
          </a:p>
          <a:p>
            <a:r>
              <a:rPr lang="en-US" altLang="ja-JP" dirty="0"/>
              <a:t>(-2,-1) </a:t>
            </a:r>
            <a:r>
              <a:rPr lang="en-US" altLang="ja-JP" dirty="0">
                <a:sym typeface="Wingdings" panose="05000000000000000000" pitchFamily="2" charset="2"/>
              </a:rPr>
              <a:t> (0.04, 0.02)</a:t>
            </a:r>
          </a:p>
          <a:p>
            <a:r>
              <a:rPr lang="en-US" altLang="ja-JP" dirty="0"/>
              <a:t>	</a:t>
            </a:r>
          </a:p>
          <a:p>
            <a:r>
              <a:rPr lang="en-US" altLang="ja-JP" dirty="0"/>
              <a:t>Class 2</a:t>
            </a:r>
          </a:p>
          <a:p>
            <a:r>
              <a:rPr lang="en-US" altLang="ja-JP" dirty="0"/>
              <a:t>( 0,-4) </a:t>
            </a:r>
            <a:r>
              <a:rPr lang="en-US" altLang="ja-JP" dirty="0">
                <a:sym typeface="Wingdings" panose="05000000000000000000" pitchFamily="2" charset="2"/>
              </a:rPr>
              <a:t> (  0.04, 0.50)</a:t>
            </a:r>
            <a:endParaRPr lang="en-US" altLang="ja-JP" dirty="0"/>
          </a:p>
          <a:p>
            <a:r>
              <a:rPr lang="en-US" altLang="ja-JP" dirty="0"/>
              <a:t>( 2, 2) </a:t>
            </a:r>
            <a:r>
              <a:rPr lang="en-US" altLang="ja-JP" dirty="0">
                <a:sym typeface="Wingdings" panose="05000000000000000000" pitchFamily="2" charset="2"/>
              </a:rPr>
              <a:t> (  0.98, 0.98)</a:t>
            </a:r>
            <a:endParaRPr lang="en-US" altLang="ja-JP" dirty="0"/>
          </a:p>
          <a:p>
            <a:r>
              <a:rPr lang="en-US" altLang="ja-JP" dirty="0"/>
              <a:t>( 0, 6) </a:t>
            </a:r>
            <a:r>
              <a:rPr lang="en-US" altLang="ja-JP" dirty="0">
                <a:sym typeface="Wingdings" panose="05000000000000000000" pitchFamily="2" charset="2"/>
              </a:rPr>
              <a:t> (  0.99, 0.50)</a:t>
            </a:r>
            <a:endParaRPr lang="en-US" altLang="ja-JP" dirty="0"/>
          </a:p>
          <a:p>
            <a:r>
              <a:rPr lang="en-US" altLang="ja-JP" dirty="0"/>
              <a:t>(-3, 4) </a:t>
            </a:r>
            <a:r>
              <a:rPr lang="en-US" altLang="ja-JP" dirty="0">
                <a:sym typeface="Wingdings" panose="05000000000000000000" pitchFamily="2" charset="2"/>
              </a:rPr>
              <a:t> (  0.40 , 0.00)</a:t>
            </a:r>
            <a:endParaRPr lang="en-US" altLang="ja-JP" dirty="0"/>
          </a:p>
        </p:txBody>
      </p:sp>
      <p:grpSp>
        <p:nvGrpSpPr>
          <p:cNvPr id="232" name="グループ化 231"/>
          <p:cNvGrpSpPr/>
          <p:nvPr/>
        </p:nvGrpSpPr>
        <p:grpSpPr>
          <a:xfrm>
            <a:off x="620485" y="1250083"/>
            <a:ext cx="2906486" cy="2755860"/>
            <a:chOff x="330199" y="1047980"/>
            <a:chExt cx="3685541" cy="2979462"/>
          </a:xfrm>
        </p:grpSpPr>
        <p:pic>
          <p:nvPicPr>
            <p:cNvPr id="228" name="図 227"/>
            <p:cNvPicPr>
              <a:picLocks noChangeAspect="1"/>
            </p:cNvPicPr>
            <p:nvPr/>
          </p:nvPicPr>
          <p:blipFill rotWithShape="1">
            <a:blip r:embed="rId4"/>
            <a:srcRect l="1205" t="16422" r="2670" b="1313"/>
            <a:stretch/>
          </p:blipFill>
          <p:spPr>
            <a:xfrm>
              <a:off x="330199" y="1242060"/>
              <a:ext cx="3685541" cy="2781300"/>
            </a:xfrm>
            <a:prstGeom prst="rect">
              <a:avLst/>
            </a:prstGeom>
          </p:spPr>
        </p:pic>
        <p:sp>
          <p:nvSpPr>
            <p:cNvPr id="102" name="二等辺三角形 101"/>
            <p:cNvSpPr/>
            <p:nvPr/>
          </p:nvSpPr>
          <p:spPr>
            <a:xfrm>
              <a:off x="1316231" y="315436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132893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183058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二等辺三角形 104"/>
            <p:cNvSpPr/>
            <p:nvPr/>
          </p:nvSpPr>
          <p:spPr>
            <a:xfrm>
              <a:off x="1830581" y="31607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3361262" y="239685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12085" y="20312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矢印コネクタ 110"/>
            <p:cNvCxnSpPr/>
            <p:nvPr/>
          </p:nvCxnSpPr>
          <p:spPr>
            <a:xfrm flipV="1">
              <a:off x="2402184" y="1047980"/>
              <a:ext cx="0" cy="29794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7" name="正方形/長方形 106"/>
            <p:cNvSpPr/>
            <p:nvPr/>
          </p:nvSpPr>
          <p:spPr>
            <a:xfrm>
              <a:off x="2345610" y="35171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2345610" y="16788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2" name="直線矢印コネクタ 111"/>
            <p:cNvCxnSpPr/>
            <p:nvPr/>
          </p:nvCxnSpPr>
          <p:spPr>
            <a:xfrm>
              <a:off x="362927" y="2852057"/>
              <a:ext cx="359947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118" name="直線矢印コネクタ 117"/>
          <p:cNvCxnSpPr/>
          <p:nvPr/>
        </p:nvCxnSpPr>
        <p:spPr>
          <a:xfrm>
            <a:off x="5361170" y="3956993"/>
            <a:ext cx="2838611"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flipV="1">
            <a:off x="5359641" y="1211983"/>
            <a:ext cx="0" cy="275586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0" name="二等辺三角形 119"/>
          <p:cNvSpPr/>
          <p:nvPr/>
        </p:nvSpPr>
        <p:spPr>
          <a:xfrm>
            <a:off x="5337489"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二等辺三角形 120"/>
          <p:cNvSpPr/>
          <p:nvPr/>
        </p:nvSpPr>
        <p:spPr>
          <a:xfrm>
            <a:off x="5416070"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二等辺三角形 121"/>
          <p:cNvSpPr/>
          <p:nvPr/>
        </p:nvSpPr>
        <p:spPr>
          <a:xfrm>
            <a:off x="5466077"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二等辺三角形 122"/>
          <p:cNvSpPr/>
          <p:nvPr/>
        </p:nvSpPr>
        <p:spPr>
          <a:xfrm>
            <a:off x="5637526"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p:cNvSpPr/>
          <p:nvPr/>
        </p:nvSpPr>
        <p:spPr>
          <a:xfrm>
            <a:off x="541113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p:cNvSpPr/>
          <p:nvPr/>
        </p:nvSpPr>
        <p:spPr>
          <a:xfrm>
            <a:off x="8014638" y="155539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807178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p:cNvSpPr/>
          <p:nvPr/>
        </p:nvSpPr>
        <p:spPr>
          <a:xfrm>
            <a:off x="6420788" y="3840756"/>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円/楕円 132"/>
              <p:cNvSpPr/>
              <p:nvPr/>
            </p:nvSpPr>
            <p:spPr>
              <a:xfrm>
                <a:off x="820200" y="4703648"/>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33" name="円/楕円 132"/>
              <p:cNvSpPr>
                <a:spLocks noRot="1" noChangeAspect="1" noMove="1" noResize="1" noEditPoints="1" noAdjustHandles="1" noChangeArrowheads="1" noChangeShapeType="1" noTextEdit="1"/>
              </p:cNvSpPr>
              <p:nvPr/>
            </p:nvSpPr>
            <p:spPr>
              <a:xfrm>
                <a:off x="820200" y="4703648"/>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円/楕円 133"/>
              <p:cNvSpPr/>
              <p:nvPr/>
            </p:nvSpPr>
            <p:spPr>
              <a:xfrm>
                <a:off x="820200" y="582461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34" name="円/楕円 133"/>
              <p:cNvSpPr>
                <a:spLocks noRot="1" noChangeAspect="1" noMove="1" noResize="1" noEditPoints="1" noAdjustHandles="1" noChangeArrowheads="1" noChangeShapeType="1" noTextEdit="1"/>
              </p:cNvSpPr>
              <p:nvPr/>
            </p:nvSpPr>
            <p:spPr>
              <a:xfrm>
                <a:off x="820200" y="5824617"/>
                <a:ext cx="511040" cy="511040"/>
              </a:xfrm>
              <a:prstGeom prst="ellipse">
                <a:avLst/>
              </a:prstGeom>
              <a:blipFill rotWithShape="0">
                <a:blip r:embed="rId6"/>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5" name="円/楕円 134"/>
              <p:cNvSpPr/>
              <p:nvPr/>
            </p:nvSpPr>
            <p:spPr>
              <a:xfrm>
                <a:off x="3198325" y="481367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i="1">
                              <a:solidFill>
                                <a:schemeClr val="tx1"/>
                              </a:solidFill>
                              <a:latin typeface="Cambria Math" panose="02040503050406030204" pitchFamily="18" charset="0"/>
                            </a:rPr>
                            <m:t>1</m:t>
                          </m:r>
                        </m:sub>
                      </m:sSub>
                    </m:oMath>
                  </m:oMathPara>
                </a14:m>
                <a:endParaRPr lang="ja-JP" altLang="en-US" sz="2800" dirty="0">
                  <a:solidFill>
                    <a:schemeClr val="tx1"/>
                  </a:solidFill>
                </a:endParaRPr>
              </a:p>
            </p:txBody>
          </p:sp>
        </mc:Choice>
        <mc:Fallback xmlns="">
          <p:sp>
            <p:nvSpPr>
              <p:cNvPr id="135" name="円/楕円 134"/>
              <p:cNvSpPr>
                <a:spLocks noRot="1" noChangeAspect="1" noMove="1" noResize="1" noEditPoints="1" noAdjustHandles="1" noChangeArrowheads="1" noChangeShapeType="1" noTextEdit="1"/>
              </p:cNvSpPr>
              <p:nvPr/>
            </p:nvSpPr>
            <p:spPr>
              <a:xfrm>
                <a:off x="3198325" y="4813673"/>
                <a:ext cx="478326" cy="478326"/>
              </a:xfrm>
              <a:prstGeom prst="ellipse">
                <a:avLst/>
              </a:prstGeom>
              <a:blipFill rotWithShape="0">
                <a:blip r:embed="rId7"/>
                <a:stretch>
                  <a:fillRect/>
                </a:stretch>
              </a:blipFill>
              <a:ln w="31750"/>
            </p:spPr>
            <p:txBody>
              <a:bodyPr/>
              <a:lstStyle/>
              <a:p>
                <a:r>
                  <a:rPr lang="ja-JP" altLang="en-US">
                    <a:noFill/>
                  </a:rPr>
                  <a:t> </a:t>
                </a:r>
              </a:p>
            </p:txBody>
          </p:sp>
        </mc:Fallback>
      </mc:AlternateContent>
      <p:cxnSp>
        <p:nvCxnSpPr>
          <p:cNvPr id="137" name="直線矢印コネクタ 136"/>
          <p:cNvCxnSpPr>
            <a:stCxn id="133" idx="6"/>
            <a:endCxn id="135" idx="2"/>
          </p:cNvCxnSpPr>
          <p:nvPr/>
        </p:nvCxnSpPr>
        <p:spPr>
          <a:xfrm>
            <a:off x="1331240" y="4959168"/>
            <a:ext cx="1867085" cy="9366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a:stCxn id="134" idx="6"/>
            <a:endCxn id="135" idx="2"/>
          </p:cNvCxnSpPr>
          <p:nvPr/>
        </p:nvCxnSpPr>
        <p:spPr>
          <a:xfrm flipV="1">
            <a:off x="1331240" y="5052836"/>
            <a:ext cx="1867085" cy="102730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0" name="円/楕円 139"/>
              <p:cNvSpPr/>
              <p:nvPr/>
            </p:nvSpPr>
            <p:spPr>
              <a:xfrm>
                <a:off x="3198325" y="580880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b="0" i="1" smtClean="0">
                              <a:solidFill>
                                <a:schemeClr val="tx1"/>
                              </a:solidFill>
                              <a:latin typeface="Cambria Math" panose="02040503050406030204" pitchFamily="18" charset="0"/>
                            </a:rPr>
                            <m:t>2</m:t>
                          </m:r>
                        </m:sub>
                      </m:sSub>
                    </m:oMath>
                  </m:oMathPara>
                </a14:m>
                <a:endParaRPr lang="ja-JP" altLang="en-US" sz="2800" dirty="0">
                  <a:solidFill>
                    <a:schemeClr val="tx1"/>
                  </a:solidFill>
                </a:endParaRPr>
              </a:p>
            </p:txBody>
          </p:sp>
        </mc:Choice>
        <mc:Fallback xmlns="">
          <p:sp>
            <p:nvSpPr>
              <p:cNvPr id="140" name="円/楕円 139"/>
              <p:cNvSpPr>
                <a:spLocks noRot="1" noChangeAspect="1" noMove="1" noResize="1" noEditPoints="1" noAdjustHandles="1" noChangeArrowheads="1" noChangeShapeType="1" noTextEdit="1"/>
              </p:cNvSpPr>
              <p:nvPr/>
            </p:nvSpPr>
            <p:spPr>
              <a:xfrm>
                <a:off x="3198325" y="5808809"/>
                <a:ext cx="478326" cy="478326"/>
              </a:xfrm>
              <a:prstGeom prst="ellipse">
                <a:avLst/>
              </a:prstGeom>
              <a:blipFill rotWithShape="0">
                <a:blip r:embed="rId8"/>
                <a:stretch>
                  <a:fillRect/>
                </a:stretch>
              </a:blipFill>
              <a:ln w="31750"/>
            </p:spPr>
            <p:txBody>
              <a:bodyPr/>
              <a:lstStyle/>
              <a:p>
                <a:r>
                  <a:rPr lang="ja-JP" altLang="en-US">
                    <a:noFill/>
                  </a:rPr>
                  <a:t> </a:t>
                </a:r>
              </a:p>
            </p:txBody>
          </p:sp>
        </mc:Fallback>
      </mc:AlternateContent>
      <p:cxnSp>
        <p:nvCxnSpPr>
          <p:cNvPr id="142" name="直線矢印コネクタ 141"/>
          <p:cNvCxnSpPr>
            <a:stCxn id="133" idx="6"/>
            <a:endCxn id="140" idx="2"/>
          </p:cNvCxnSpPr>
          <p:nvPr/>
        </p:nvCxnSpPr>
        <p:spPr>
          <a:xfrm>
            <a:off x="1331240" y="4959168"/>
            <a:ext cx="1867085" cy="108880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a:stCxn id="134" idx="6"/>
            <a:endCxn id="140" idx="2"/>
          </p:cNvCxnSpPr>
          <p:nvPr/>
        </p:nvCxnSpPr>
        <p:spPr>
          <a:xfrm flipV="1">
            <a:off x="1331240" y="6047972"/>
            <a:ext cx="1867085" cy="32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9" name="正方形/長方形 248"/>
              <p:cNvSpPr/>
              <p:nvPr/>
            </p:nvSpPr>
            <p:spPr>
              <a:xfrm>
                <a:off x="3180474" y="2983074"/>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249" name="正方形/長方形 248"/>
              <p:cNvSpPr>
                <a:spLocks noRot="1" noChangeAspect="1" noMove="1" noResize="1" noEditPoints="1" noAdjustHandles="1" noChangeArrowheads="1" noChangeShapeType="1" noTextEdit="1"/>
              </p:cNvSpPr>
              <p:nvPr/>
            </p:nvSpPr>
            <p:spPr>
              <a:xfrm>
                <a:off x="3180474" y="2983074"/>
                <a:ext cx="612539" cy="523220"/>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正方形/長方形 157"/>
              <p:cNvSpPr/>
              <p:nvPr/>
            </p:nvSpPr>
            <p:spPr>
              <a:xfrm>
                <a:off x="2208015" y="849475"/>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58" name="正方形/長方形 157"/>
              <p:cNvSpPr>
                <a:spLocks noRot="1" noChangeAspect="1" noMove="1" noResize="1" noEditPoints="1" noAdjustHandles="1" noChangeArrowheads="1" noChangeShapeType="1" noTextEdit="1"/>
              </p:cNvSpPr>
              <p:nvPr/>
            </p:nvSpPr>
            <p:spPr>
              <a:xfrm>
                <a:off x="2208015" y="849475"/>
                <a:ext cx="620811" cy="523220"/>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9" name="正方形/長方形 158"/>
              <p:cNvSpPr/>
              <p:nvPr/>
            </p:nvSpPr>
            <p:spPr>
              <a:xfrm>
                <a:off x="8144359" y="3636217"/>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159" name="正方形/長方形 158"/>
              <p:cNvSpPr>
                <a:spLocks noRot="1" noChangeAspect="1" noMove="1" noResize="1" noEditPoints="1" noAdjustHandles="1" noChangeArrowheads="1" noChangeShapeType="1" noTextEdit="1"/>
              </p:cNvSpPr>
              <p:nvPr/>
            </p:nvSpPr>
            <p:spPr>
              <a:xfrm>
                <a:off x="8144359" y="3636217"/>
                <a:ext cx="612539" cy="523220"/>
              </a:xfrm>
              <a:prstGeom prst="rect">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正方形/長方形 159"/>
              <p:cNvSpPr/>
              <p:nvPr/>
            </p:nvSpPr>
            <p:spPr>
              <a:xfrm>
                <a:off x="5372130" y="980103"/>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60" name="正方形/長方形 159"/>
              <p:cNvSpPr>
                <a:spLocks noRot="1" noChangeAspect="1" noMove="1" noResize="1" noEditPoints="1" noAdjustHandles="1" noChangeArrowheads="1" noChangeShapeType="1" noTextEdit="1"/>
              </p:cNvSpPr>
              <p:nvPr/>
            </p:nvSpPr>
            <p:spPr>
              <a:xfrm>
                <a:off x="5372130" y="980103"/>
                <a:ext cx="620811" cy="523220"/>
              </a:xfrm>
              <a:prstGeom prst="rect">
                <a:avLst/>
              </a:prstGeom>
              <a:blipFill rotWithShape="0">
                <a:blip r:embed="rId12"/>
                <a:stretch>
                  <a:fillRect/>
                </a:stretch>
              </a:blipFill>
            </p:spPr>
            <p:txBody>
              <a:bodyPr/>
              <a:lstStyle/>
              <a:p>
                <a:r>
                  <a:rPr lang="ja-JP" altLang="en-US">
                    <a:noFill/>
                  </a:rPr>
                  <a:t> </a:t>
                </a:r>
              </a:p>
            </p:txBody>
          </p:sp>
        </mc:Fallback>
      </mc:AlternateContent>
      <p:sp>
        <p:nvSpPr>
          <p:cNvPr id="161" name="正方形/長方形 160"/>
          <p:cNvSpPr/>
          <p:nvPr/>
        </p:nvSpPr>
        <p:spPr>
          <a:xfrm>
            <a:off x="2382187" y="4695759"/>
            <a:ext cx="508473" cy="400110"/>
          </a:xfrm>
          <a:prstGeom prst="rect">
            <a:avLst/>
          </a:prstGeom>
        </p:spPr>
        <p:txBody>
          <a:bodyPr wrap="none">
            <a:spAutoFit/>
          </a:bodyPr>
          <a:lstStyle/>
          <a:p>
            <a:r>
              <a:rPr lang="en-US" altLang="ja-JP" sz="2000" dirty="0"/>
              <a:t>0.6</a:t>
            </a:r>
            <a:endParaRPr lang="ja-JP" altLang="en-US" sz="2000" dirty="0"/>
          </a:p>
        </p:txBody>
      </p:sp>
      <p:sp>
        <p:nvSpPr>
          <p:cNvPr id="162" name="正方形/長方形 161"/>
          <p:cNvSpPr/>
          <p:nvPr/>
        </p:nvSpPr>
        <p:spPr>
          <a:xfrm>
            <a:off x="2338644" y="5044102"/>
            <a:ext cx="508473" cy="400110"/>
          </a:xfrm>
          <a:prstGeom prst="rect">
            <a:avLst/>
          </a:prstGeom>
        </p:spPr>
        <p:txBody>
          <a:bodyPr wrap="none">
            <a:spAutoFit/>
          </a:bodyPr>
          <a:lstStyle/>
          <a:p>
            <a:r>
              <a:rPr lang="en-US" altLang="ja-JP" sz="2000" dirty="0"/>
              <a:t>0.4</a:t>
            </a:r>
            <a:endParaRPr lang="ja-JP" altLang="en-US" sz="2000" dirty="0"/>
          </a:p>
        </p:txBody>
      </p:sp>
      <p:sp>
        <p:nvSpPr>
          <p:cNvPr id="163" name="正方形/長方形 162"/>
          <p:cNvSpPr/>
          <p:nvPr/>
        </p:nvSpPr>
        <p:spPr>
          <a:xfrm>
            <a:off x="2570873" y="5479530"/>
            <a:ext cx="508473" cy="400110"/>
          </a:xfrm>
          <a:prstGeom prst="rect">
            <a:avLst/>
          </a:prstGeom>
        </p:spPr>
        <p:txBody>
          <a:bodyPr wrap="none">
            <a:spAutoFit/>
          </a:bodyPr>
          <a:lstStyle/>
          <a:p>
            <a:r>
              <a:rPr lang="en-US" altLang="ja-JP" sz="2000" dirty="0"/>
              <a:t>1.0</a:t>
            </a:r>
            <a:endParaRPr lang="ja-JP" altLang="en-US" sz="2000" dirty="0"/>
          </a:p>
        </p:txBody>
      </p:sp>
      <p:sp>
        <p:nvSpPr>
          <p:cNvPr id="164" name="正方形/長方形 163"/>
          <p:cNvSpPr/>
          <p:nvPr/>
        </p:nvSpPr>
        <p:spPr>
          <a:xfrm>
            <a:off x="2556359" y="5973016"/>
            <a:ext cx="508473" cy="400110"/>
          </a:xfrm>
          <a:prstGeom prst="rect">
            <a:avLst/>
          </a:prstGeom>
        </p:spPr>
        <p:txBody>
          <a:bodyPr wrap="none">
            <a:spAutoFit/>
          </a:bodyPr>
          <a:lstStyle/>
          <a:p>
            <a:r>
              <a:rPr lang="en-US" altLang="ja-JP" sz="2000" dirty="0"/>
              <a:t>0.0</a:t>
            </a:r>
            <a:endParaRPr lang="ja-JP" altLang="en-US" sz="2000" dirty="0"/>
          </a:p>
        </p:txBody>
      </p:sp>
      <mc:AlternateContent xmlns:mc="http://schemas.openxmlformats.org/markup-compatibility/2006" xmlns:a14="http://schemas.microsoft.com/office/drawing/2010/main">
        <mc:Choice Requires="a14">
          <p:sp>
            <p:nvSpPr>
              <p:cNvPr id="250" name="正方形/長方形 249"/>
              <p:cNvSpPr/>
              <p:nvPr/>
            </p:nvSpPr>
            <p:spPr>
              <a:xfrm>
                <a:off x="3876325" y="4869933"/>
                <a:ext cx="2561150" cy="1399486"/>
              </a:xfrm>
              <a:prstGeom prst="rect">
                <a:avLst/>
              </a:prstGeom>
            </p:spPr>
            <p:txBody>
              <a:bodyPr wrap="none">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1" i="0" smtClean="0">
                            <a:latin typeface="Cambria Math" panose="02040503050406030204" pitchFamily="18" charset="0"/>
                          </a:rPr>
                          <m:t>𝐰</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0.6,0.4</m:t>
                        </m:r>
                      </m:e>
                    </m:d>
                  </m:oMath>
                </a14:m>
                <a:r>
                  <a:rPr lang="en-US" altLang="ja-JP" sz="2400" b="0" dirty="0"/>
                  <a:t> </a:t>
                </a:r>
              </a:p>
              <a:p>
                <a14:m>
                  <m:oMath xmlns:m="http://schemas.openxmlformats.org/officeDocument/2006/math">
                    <m:sSub>
                      <m:sSubPr>
                        <m:ctrlPr>
                          <a:rPr lang="en-US" altLang="ja-JP" sz="2400" i="1">
                            <a:latin typeface="Cambria Math" panose="02040503050406030204" pitchFamily="18" charset="0"/>
                          </a:rPr>
                        </m:ctrlPr>
                      </m:sSubPr>
                      <m:e>
                        <m:r>
                          <a:rPr lang="en-US" altLang="ja-JP" sz="2400" b="1">
                            <a:latin typeface="Cambria Math" panose="02040503050406030204" pitchFamily="18" charset="0"/>
                          </a:rPr>
                          <m:t>𝐰</m:t>
                        </m:r>
                      </m:e>
                      <m:sub>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i="1">
                        <a:latin typeface="Cambria Math" panose="02040503050406030204" pitchFamily="18" charset="0"/>
                      </a:rPr>
                      <m:t>.</m:t>
                    </m:r>
                    <m:r>
                      <a:rPr lang="en-US" altLang="ja-JP" sz="2400" b="0" i="1" smtClean="0">
                        <a:latin typeface="Cambria Math" panose="02040503050406030204" pitchFamily="18" charset="0"/>
                      </a:rPr>
                      <m:t>0</m:t>
                    </m:r>
                    <m:r>
                      <a:rPr lang="en-US" altLang="ja-JP" sz="2400" i="1">
                        <a:latin typeface="Cambria Math" panose="02040503050406030204" pitchFamily="18" charset="0"/>
                      </a:rPr>
                      <m:t>,0.</m:t>
                    </m:r>
                    <m:r>
                      <a:rPr lang="en-US" altLang="ja-JP" sz="2400" b="0" i="1" smtClean="0">
                        <a:latin typeface="Cambria Math" panose="02040503050406030204" pitchFamily="18" charset="0"/>
                      </a:rPr>
                      <m:t>0</m:t>
                    </m:r>
                    <m:r>
                      <a:rPr lang="en-US" altLang="ja-JP" sz="2400" i="1">
                        <a:latin typeface="Cambria Math" panose="02040503050406030204" pitchFamily="18" charset="0"/>
                      </a:rPr>
                      <m:t>)</m:t>
                    </m:r>
                  </m:oMath>
                </a14:m>
                <a:r>
                  <a:rPr lang="en-US" altLang="ja-JP" sz="2400" dirty="0"/>
                  <a:t> </a:t>
                </a:r>
              </a:p>
              <a:p>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1+</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𝑥</m:t>
                                </m:r>
                              </m:e>
                            </m:d>
                          </m:e>
                        </m:func>
                      </m:den>
                    </m:f>
                  </m:oMath>
                </a14:m>
                <a:r>
                  <a:rPr lang="ja-JP" altLang="en-US" sz="2400" dirty="0"/>
                  <a:t> </a:t>
                </a:r>
              </a:p>
            </p:txBody>
          </p:sp>
        </mc:Choice>
        <mc:Fallback xmlns="">
          <p:sp>
            <p:nvSpPr>
              <p:cNvPr id="250" name="正方形/長方形 249"/>
              <p:cNvSpPr>
                <a:spLocks noRot="1" noChangeAspect="1" noMove="1" noResize="1" noEditPoints="1" noAdjustHandles="1" noChangeArrowheads="1" noChangeShapeType="1" noTextEdit="1"/>
              </p:cNvSpPr>
              <p:nvPr/>
            </p:nvSpPr>
            <p:spPr>
              <a:xfrm>
                <a:off x="3876325" y="4869933"/>
                <a:ext cx="2561150" cy="1399486"/>
              </a:xfrm>
              <a:prstGeom prst="rect">
                <a:avLst/>
              </a:prstGeom>
              <a:blipFill rotWithShape="0">
                <a:blip r:embed="rId13"/>
                <a:stretch>
                  <a:fillRect/>
                </a:stretch>
              </a:blipFill>
            </p:spPr>
            <p:txBody>
              <a:bodyPr/>
              <a:lstStyle/>
              <a:p>
                <a:r>
                  <a:rPr lang="ja-JP" altLang="en-US">
                    <a:noFill/>
                  </a:rPr>
                  <a:t> </a:t>
                </a:r>
              </a:p>
            </p:txBody>
          </p:sp>
        </mc:Fallback>
      </mc:AlternateContent>
      <p:sp>
        <p:nvSpPr>
          <p:cNvPr id="251" name="右矢印 250"/>
          <p:cNvSpPr/>
          <p:nvPr/>
        </p:nvSpPr>
        <p:spPr>
          <a:xfrm>
            <a:off x="3846286" y="24384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正方形/長方形 166"/>
          <p:cNvSpPr/>
          <p:nvPr/>
        </p:nvSpPr>
        <p:spPr>
          <a:xfrm>
            <a:off x="7591983" y="5081105"/>
            <a:ext cx="4600017" cy="1384995"/>
          </a:xfrm>
          <a:prstGeom prst="rect">
            <a:avLst/>
          </a:prstGeom>
        </p:spPr>
        <p:txBody>
          <a:bodyPr wrap="square">
            <a:spAutoFit/>
          </a:bodyPr>
          <a:lstStyle/>
          <a:p>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ユニットによる変換により</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線形分離不可能な分布が線形分離可能に</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39</a:t>
            </a:fld>
            <a:endParaRPr kumimoji="1" lang="ja-JP" altLang="en-US"/>
          </a:p>
        </p:txBody>
      </p:sp>
    </p:spTree>
    <p:extLst>
      <p:ext uri="{BB962C8B-B14F-4D97-AF65-F5344CB8AC3E}">
        <p14:creationId xmlns:p14="http://schemas.microsoft.com/office/powerpoint/2010/main" val="34852151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174660" y="483727"/>
            <a:ext cx="11465959" cy="6742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写真を、リンゴ・バナナ・みかんの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クラスに分類せよ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23" name="コンテンツ プレースホルダー 2"/>
          <p:cNvSpPr txBox="1">
            <a:spLocks/>
          </p:cNvSpPr>
          <p:nvPr/>
        </p:nvSpPr>
        <p:spPr>
          <a:xfrm>
            <a:off x="1221713" y="1381316"/>
            <a:ext cx="10388085" cy="54186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2400"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特徴抽出</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画像からクラスを良く分離する特徴量（数値データ）を抽出する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4" name="グループ化 43"/>
          <p:cNvGrpSpPr/>
          <p:nvPr/>
        </p:nvGrpSpPr>
        <p:grpSpPr>
          <a:xfrm>
            <a:off x="6862640" y="2481233"/>
            <a:ext cx="3984740" cy="3242194"/>
            <a:chOff x="4822723" y="3428344"/>
            <a:chExt cx="3318387" cy="2700014"/>
          </a:xfrm>
        </p:grpSpPr>
        <p:cxnSp>
          <p:nvCxnSpPr>
            <p:cNvPr id="45" name="直線矢印コネクタ 44"/>
            <p:cNvCxnSpPr/>
            <p:nvPr/>
          </p:nvCxnSpPr>
          <p:spPr>
            <a:xfrm>
              <a:off x="4822723" y="6105524"/>
              <a:ext cx="3318387"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7" name="テキスト ボックス 46"/>
          <p:cNvSpPr txBox="1"/>
          <p:nvPr/>
        </p:nvSpPr>
        <p:spPr>
          <a:xfrm>
            <a:off x="6380660" y="2643903"/>
            <a:ext cx="441146" cy="1015663"/>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48" name="テキスト ボックス 47"/>
          <p:cNvSpPr txBox="1"/>
          <p:nvPr/>
        </p:nvSpPr>
        <p:spPr>
          <a:xfrm>
            <a:off x="10167801" y="5775722"/>
            <a:ext cx="697627" cy="400110"/>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色相</a:t>
            </a:r>
          </a:p>
        </p:txBody>
      </p:sp>
      <p:pic>
        <p:nvPicPr>
          <p:cNvPr id="49"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7768" y="3182457"/>
            <a:ext cx="551103" cy="478606"/>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50" name="Picture 11" descr="C:\Users\takashi\Desktop\mikan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98" r="3043"/>
          <a:stretch/>
        </p:blipFill>
        <p:spPr bwMode="auto">
          <a:xfrm>
            <a:off x="9134641" y="2778952"/>
            <a:ext cx="532015" cy="518431"/>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51" name="Picture 8" descr="C:\Users\takashi\Desktop\banana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81815" y="4569652"/>
            <a:ext cx="571200" cy="54550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sp>
        <p:nvSpPr>
          <p:cNvPr id="52" name="正方形/長方形 51"/>
          <p:cNvSpPr/>
          <p:nvPr/>
        </p:nvSpPr>
        <p:spPr>
          <a:xfrm>
            <a:off x="1150706" y="3148355"/>
            <a:ext cx="4993240" cy="830997"/>
          </a:xfrm>
          <a:prstGeom prst="rect">
            <a:avLst/>
          </a:prstGeom>
        </p:spPr>
        <p:txBody>
          <a:bodyPr wrap="squar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平均色相と</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円形度により、入力画像を</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2D</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空間</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に配置できる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3" name="正方形/長方形 52"/>
          <p:cNvSpPr/>
          <p:nvPr/>
        </p:nvSpPr>
        <p:spPr>
          <a:xfrm>
            <a:off x="2077078" y="4697873"/>
            <a:ext cx="2236510" cy="707886"/>
          </a:xfrm>
          <a:prstGeom prst="rect">
            <a:avLst/>
          </a:prstGeom>
        </p:spPr>
        <p:txBody>
          <a:bodyPr wrap="none">
            <a:spAutoFit/>
          </a:bodyPr>
          <a:lstStyle/>
          <a:p>
            <a:r>
              <a:rPr lang="ja-JP" altLang="en-US" sz="4000" b="1" dirty="0">
                <a:latin typeface="メイリオ" panose="020B0604030504040204" pitchFamily="50" charset="-128"/>
                <a:ea typeface="メイリオ" panose="020B0604030504040204" pitchFamily="50" charset="-128"/>
                <a:cs typeface="メイリオ" panose="020B0604030504040204" pitchFamily="50" charset="-128"/>
              </a:rPr>
              <a:t>特徴空間</a:t>
            </a:r>
            <a:endParaRPr lang="en-US" altLang="ja-JP" sz="4000" b="1"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4" name="直線コネクタ 53"/>
          <p:cNvCxnSpPr/>
          <p:nvPr/>
        </p:nvCxnSpPr>
        <p:spPr>
          <a:xfrm>
            <a:off x="3182420" y="3939070"/>
            <a:ext cx="0" cy="660939"/>
          </a:xfrm>
          <a:prstGeom prst="line">
            <a:avLst/>
          </a:prstGeom>
          <a:ln w="19050">
            <a:solidFill>
              <a:schemeClr val="tx1"/>
            </a:solidFill>
            <a:headEnd type="stealth" w="lg" len="lg"/>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4</a:t>
            </a:fld>
            <a:endParaRPr kumimoji="1" lang="ja-JP" altLang="en-US"/>
          </a:p>
        </p:txBody>
      </p:sp>
    </p:spTree>
    <p:extLst>
      <p:ext uri="{BB962C8B-B14F-4D97-AF65-F5344CB8AC3E}">
        <p14:creationId xmlns:p14="http://schemas.microsoft.com/office/powerpoint/2010/main" val="2781703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まとめ</a:t>
            </a:r>
            <a:r>
              <a:rPr lang="en-US" altLang="ja-JP" sz="3200" dirty="0"/>
              <a:t>:</a:t>
            </a:r>
            <a:r>
              <a:rPr lang="ja-JP" altLang="en-US" sz="3200" dirty="0"/>
              <a:t> ニューラルネットワーク</a:t>
            </a:r>
            <a:endParaRPr kumimoji="1" lang="ja-JP" altLang="en-US" sz="3200" dirty="0"/>
          </a:p>
        </p:txBody>
      </p:sp>
      <p:sp>
        <p:nvSpPr>
          <p:cNvPr id="3" name="コンテンツ プレースホルダー 2"/>
          <p:cNvSpPr>
            <a:spLocks noGrp="1"/>
          </p:cNvSpPr>
          <p:nvPr>
            <p:ph idx="1"/>
          </p:nvPr>
        </p:nvSpPr>
        <p:spPr>
          <a:xfrm>
            <a:off x="596281" y="1217540"/>
            <a:ext cx="11329019" cy="1208978"/>
          </a:xfrm>
        </p:spPr>
        <p:txBody>
          <a:bodyPr>
            <a:noAutofit/>
          </a:bodyPr>
          <a:lstStyle/>
          <a:p>
            <a:pPr>
              <a:lnSpc>
                <a:spcPct val="100000"/>
              </a:lnSpc>
              <a:spcBef>
                <a:spcPts val="0"/>
              </a:spcBef>
              <a:spcAft>
                <a:spcPts val="600"/>
              </a:spcAft>
            </a:pPr>
            <a:r>
              <a:rPr lang="ja-JP" altLang="en-US" sz="2400" dirty="0"/>
              <a:t>複数のユニット（ニューロン）を層状につないだネットワーク</a:t>
            </a:r>
            <a:endParaRPr kumimoji="1" lang="en-US" altLang="ja-JP" sz="2400" dirty="0"/>
          </a:p>
          <a:p>
            <a:pPr>
              <a:lnSpc>
                <a:spcPct val="100000"/>
              </a:lnSpc>
              <a:spcBef>
                <a:spcPts val="0"/>
              </a:spcBef>
              <a:spcAft>
                <a:spcPts val="600"/>
              </a:spcAft>
            </a:pPr>
            <a:r>
              <a:rPr kumimoji="1" lang="ja-JP" altLang="en-US" sz="2400" dirty="0"/>
              <a:t>入力層</a:t>
            </a:r>
            <a:r>
              <a:rPr lang="ja-JP" altLang="en-US" sz="2400" dirty="0"/>
              <a:t>が</a:t>
            </a:r>
            <a:r>
              <a:rPr kumimoji="1" lang="ja-JP" altLang="en-US" sz="2400" dirty="0"/>
              <a:t>特徴ベクトルを受け取り，</a:t>
            </a:r>
            <a:r>
              <a:rPr lang="ja-JP" altLang="en-US" sz="2400" dirty="0"/>
              <a:t>出力層から識別結果が出力される</a:t>
            </a:r>
            <a:endParaRPr kumimoji="1" lang="en-US" altLang="ja-JP" sz="2400" dirty="0"/>
          </a:p>
        </p:txBody>
      </p:sp>
      <p:sp>
        <p:nvSpPr>
          <p:cNvPr id="20" name="円/楕円 19"/>
          <p:cNvSpPr/>
          <p:nvPr/>
        </p:nvSpPr>
        <p:spPr>
          <a:xfrm>
            <a:off x="907285" y="23054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290387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2903877"/>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50233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502332"/>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69924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699241"/>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28397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560942"/>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078894"/>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078894"/>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078894"/>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2943759"/>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2943759"/>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54458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560942"/>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159397"/>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757852"/>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3783744"/>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629559"/>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629559"/>
                <a:ext cx="395428" cy="311367"/>
              </a:xfrm>
              <a:prstGeom prst="rect">
                <a:avLst/>
              </a:prstGeom>
              <a:blipFill rotWithShape="0">
                <a:blip r:embed="rId6"/>
                <a:stretch>
                  <a:fillRect l="-9231" t="-1961" r="-7692" b="-17647"/>
                </a:stretch>
              </a:blipFill>
            </p:spPr>
            <p:txBody>
              <a:bodyPr/>
              <a:lstStyle/>
              <a:p>
                <a:r>
                  <a:rPr lang="ja-JP" altLang="en-US">
                    <a:noFill/>
                  </a:rPr>
                  <a:t> </a:t>
                </a:r>
              </a:p>
            </p:txBody>
          </p:sp>
        </mc:Fallback>
      </mc:AlternateContent>
      <p:sp>
        <p:nvSpPr>
          <p:cNvPr id="57" name="円/楕円 56"/>
          <p:cNvSpPr/>
          <p:nvPr/>
        </p:nvSpPr>
        <p:spPr>
          <a:xfrm>
            <a:off x="3285410" y="426585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560942"/>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159397"/>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757852"/>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505016"/>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347656"/>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347656"/>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223956"/>
            <a:ext cx="877163"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入力層</a:t>
            </a:r>
          </a:p>
        </p:txBody>
      </p:sp>
      <p:sp>
        <p:nvSpPr>
          <p:cNvPr id="90" name="正方形/長方形 89"/>
          <p:cNvSpPr/>
          <p:nvPr/>
        </p:nvSpPr>
        <p:spPr>
          <a:xfrm>
            <a:off x="2873728" y="4928681"/>
            <a:ext cx="1338828" cy="646331"/>
          </a:xfrm>
          <a:prstGeom prst="rect">
            <a:avLst/>
          </a:prstGeom>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（隠れ層）</a:t>
            </a:r>
          </a:p>
        </p:txBody>
      </p:sp>
      <p:sp>
        <p:nvSpPr>
          <p:cNvPr id="103" name="円/楕円 102"/>
          <p:cNvSpPr/>
          <p:nvPr/>
        </p:nvSpPr>
        <p:spPr>
          <a:xfrm>
            <a:off x="5266610" y="25730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257955"/>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394287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62780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2812194"/>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2812194"/>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2812194"/>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078894"/>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497118"/>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497118"/>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078894"/>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3783744"/>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182042"/>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078894"/>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3783744"/>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505016"/>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667534"/>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667534"/>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353334"/>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353334"/>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023806"/>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023806"/>
                <a:ext cx="395428" cy="313484"/>
              </a:xfrm>
              <a:prstGeom prst="rect">
                <a:avLst/>
              </a:prstGeom>
              <a:blipFill rotWithShape="0">
                <a:blip r:embed="rId10"/>
                <a:stretch>
                  <a:fillRect l="-9231" t="-1961" r="-615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623881"/>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623881"/>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093781"/>
            <a:ext cx="877163"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出力層</a:t>
            </a:r>
          </a:p>
        </p:txBody>
      </p:sp>
      <mc:AlternateContent xmlns:mc="http://schemas.openxmlformats.org/markup-compatibility/2006" xmlns:a14="http://schemas.microsoft.com/office/drawing/2010/main">
        <mc:Choice Requires="a14">
          <p:sp>
            <p:nvSpPr>
              <p:cNvPr id="155" name="円/楕円 154"/>
              <p:cNvSpPr/>
              <p:nvPr/>
            </p:nvSpPr>
            <p:spPr>
              <a:xfrm>
                <a:off x="907285" y="41007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100787"/>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078894"/>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3783744"/>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356307"/>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517527"/>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568327"/>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5973256"/>
            <a:ext cx="1800493" cy="646331"/>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sp>
        <p:nvSpPr>
          <p:cNvPr id="170" name="正方形/長方形 169"/>
          <p:cNvSpPr/>
          <p:nvPr/>
        </p:nvSpPr>
        <p:spPr>
          <a:xfrm>
            <a:off x="4301500" y="6036756"/>
            <a:ext cx="646331"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識別</a:t>
            </a:r>
          </a:p>
        </p:txBody>
      </p:sp>
      <p:sp>
        <p:nvSpPr>
          <p:cNvPr id="63" name="コンテンツ プレースホルダー 2"/>
          <p:cNvSpPr txBox="1">
            <a:spLocks/>
          </p:cNvSpPr>
          <p:nvPr/>
        </p:nvSpPr>
        <p:spPr>
          <a:xfrm>
            <a:off x="6139542" y="3264054"/>
            <a:ext cx="6052458" cy="12089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0"/>
              </a:spcBef>
              <a:spcAft>
                <a:spcPts val="600"/>
              </a:spcAft>
            </a:pPr>
            <a:r>
              <a:rPr lang="ja-JP" altLang="en-US" sz="2400" dirty="0"/>
              <a:t>未知数が多いため，この学習には大量の教師データを必要とします</a:t>
            </a:r>
            <a:endParaRPr lang="en-US" altLang="ja-JP" sz="2400" dirty="0"/>
          </a:p>
          <a:p>
            <a:pPr>
              <a:lnSpc>
                <a:spcPct val="100000"/>
              </a:lnSpc>
              <a:spcBef>
                <a:spcPts val="0"/>
              </a:spcBef>
              <a:spcAft>
                <a:spcPts val="600"/>
              </a:spcAft>
            </a:pPr>
            <a:r>
              <a:rPr lang="ja-JP" altLang="en-US" sz="2400" dirty="0"/>
              <a:t>学習方法については</a:t>
            </a:r>
            <a:r>
              <a:rPr lang="en-US" altLang="ja-JP" sz="2400" dirty="0" smtClean="0"/>
              <a:t>『</a:t>
            </a:r>
            <a:r>
              <a:rPr lang="ja-JP" altLang="en-US" sz="2400" dirty="0"/>
              <a:t>深層</a:t>
            </a:r>
            <a:r>
              <a:rPr lang="ja-JP" altLang="en-US" sz="2400" dirty="0" smtClean="0"/>
              <a:t>学習（岡谷先生）</a:t>
            </a:r>
            <a:r>
              <a:rPr lang="en-US" altLang="ja-JP" sz="2400" dirty="0" smtClean="0"/>
              <a:t>』『</a:t>
            </a:r>
            <a:r>
              <a:rPr lang="ja-JP" altLang="en-US" sz="2400" dirty="0" smtClean="0"/>
              <a:t>誤差逆伝播法（</a:t>
            </a:r>
            <a:r>
              <a:rPr lang="en-US" altLang="ja-JP" sz="2400" dirty="0" smtClean="0"/>
              <a:t>back propagation</a:t>
            </a:r>
            <a:r>
              <a:rPr lang="ja-JP" altLang="en-US" sz="2400" dirty="0" smtClean="0"/>
              <a:t>）で</a:t>
            </a:r>
            <a:r>
              <a:rPr lang="ja-JP" altLang="en-US" sz="2400" dirty="0"/>
              <a:t>検索</a:t>
            </a:r>
            <a:r>
              <a:rPr lang="en-US" altLang="ja-JP" sz="2400" dirty="0" smtClean="0"/>
              <a:t>』</a:t>
            </a:r>
            <a:r>
              <a:rPr lang="ja-JP" altLang="en-US" sz="2400" dirty="0" smtClean="0"/>
              <a:t>して</a:t>
            </a:r>
            <a:r>
              <a:rPr lang="ja-JP" altLang="en-US" sz="2400" dirty="0"/>
              <a:t>ください</a:t>
            </a:r>
            <a:endParaRPr lang="en-US" altLang="ja-JP" sz="2400"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40</a:t>
            </a:fld>
            <a:endParaRPr kumimoji="1" lang="ja-JP" altLang="en-US"/>
          </a:p>
        </p:txBody>
      </p:sp>
    </p:spTree>
    <p:extLst>
      <p:ext uri="{BB962C8B-B14F-4D97-AF65-F5344CB8AC3E}">
        <p14:creationId xmlns:p14="http://schemas.microsoft.com/office/powerpoint/2010/main" val="2932835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正方形/長方形 115"/>
          <p:cNvSpPr/>
          <p:nvPr/>
        </p:nvSpPr>
        <p:spPr>
          <a:xfrm>
            <a:off x="5387340" y="4930140"/>
            <a:ext cx="2011680" cy="1844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a:t>深層学習 </a:t>
            </a:r>
            <a:r>
              <a:rPr kumimoji="1" lang="en-US" altLang="ja-JP" sz="4000" dirty="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1355935"/>
          </a:xfrm>
        </p:spPr>
        <p:txBody>
          <a:bodyPr>
            <a:normAutofit/>
          </a:bodyPr>
          <a:lstStyle/>
          <a:p>
            <a:r>
              <a:rPr kumimoji="1" lang="en-US" altLang="ja-JP" sz="2400" dirty="0"/>
              <a:t>7</a:t>
            </a:r>
            <a:r>
              <a:rPr lang="ja-JP" altLang="en-US" sz="2400" dirty="0"/>
              <a:t>層</a:t>
            </a:r>
            <a:r>
              <a:rPr kumimoji="1" lang="ja-JP" altLang="en-US" sz="2400" dirty="0"/>
              <a:t> </a:t>
            </a:r>
            <a:r>
              <a:rPr kumimoji="1" lang="en-US" altLang="ja-JP" sz="2400" dirty="0"/>
              <a:t>~ 20</a:t>
            </a:r>
            <a:r>
              <a:rPr lang="ja-JP" altLang="en-US" sz="2400" dirty="0"/>
              <a:t>層</a:t>
            </a:r>
            <a:r>
              <a:rPr kumimoji="1" lang="ja-JP" altLang="en-US" sz="2400" dirty="0"/>
              <a:t>など，多層構造を持つ</a:t>
            </a:r>
            <a:r>
              <a:rPr kumimoji="1" lang="ja-JP" altLang="en-US" sz="2400" dirty="0" smtClean="0"/>
              <a:t>ニューラルネットワーク</a:t>
            </a:r>
            <a:r>
              <a:rPr lang="ja-JP" altLang="en-US" sz="2400" dirty="0"/>
              <a:t>を</a:t>
            </a:r>
            <a:r>
              <a:rPr lang="ja-JP" altLang="en-US" sz="2400" dirty="0" smtClean="0"/>
              <a:t>用いた学習のこと</a:t>
            </a:r>
            <a:endParaRPr kumimoji="1" lang="en-US" altLang="ja-JP" sz="2400" dirty="0"/>
          </a:p>
          <a:p>
            <a:endParaRPr kumimoji="1" lang="ja-JP" altLang="en-US" sz="2400" dirty="0"/>
          </a:p>
        </p:txBody>
      </p:sp>
      <p:grpSp>
        <p:nvGrpSpPr>
          <p:cNvPr id="25" name="グループ化 24"/>
          <p:cNvGrpSpPr/>
          <p:nvPr/>
        </p:nvGrpSpPr>
        <p:grpSpPr>
          <a:xfrm>
            <a:off x="1288143" y="2309587"/>
            <a:ext cx="9222014" cy="2539998"/>
            <a:chOff x="1770743" y="2728687"/>
            <a:chExt cx="9222014" cy="2539998"/>
          </a:xfrm>
        </p:grpSpPr>
        <p:sp>
          <p:nvSpPr>
            <p:cNvPr id="4" name="正方形/長方形 3"/>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5" name="正方形/長方形 4"/>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出力層</a:t>
              </a:r>
            </a:p>
          </p:txBody>
        </p:sp>
        <p:cxnSp>
          <p:nvCxnSpPr>
            <p:cNvPr id="15" name="直線コネクタ 14"/>
            <p:cNvCxnSpPr>
              <a:stCxn id="4" idx="3"/>
              <a:endCxn id="5"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grpSp>
        <p:nvGrpSpPr>
          <p:cNvPr id="115" name="グループ化 114"/>
          <p:cNvGrpSpPr/>
          <p:nvPr/>
        </p:nvGrpSpPr>
        <p:grpSpPr>
          <a:xfrm>
            <a:off x="5562600" y="5090161"/>
            <a:ext cx="1676290" cy="1535430"/>
            <a:chOff x="5128260" y="5155371"/>
            <a:chExt cx="1546863" cy="1416879"/>
          </a:xfrm>
        </p:grpSpPr>
        <p:sp>
          <p:nvSpPr>
            <p:cNvPr id="69" name="円/楕円 68"/>
            <p:cNvSpPr/>
            <p:nvPr/>
          </p:nvSpPr>
          <p:spPr>
            <a:xfrm>
              <a:off x="5761936" y="5320384"/>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円/楕円 74"/>
            <p:cNvSpPr/>
            <p:nvPr/>
          </p:nvSpPr>
          <p:spPr>
            <a:xfrm>
              <a:off x="5761936" y="5737578"/>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円/楕円 80"/>
            <p:cNvSpPr/>
            <p:nvPr/>
          </p:nvSpPr>
          <p:spPr>
            <a:xfrm>
              <a:off x="5761936" y="6164492"/>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4" name="グループ化 113"/>
            <p:cNvGrpSpPr/>
            <p:nvPr/>
          </p:nvGrpSpPr>
          <p:grpSpPr>
            <a:xfrm>
              <a:off x="6045055" y="5304085"/>
              <a:ext cx="630068" cy="1216200"/>
              <a:chOff x="6045053" y="5304085"/>
              <a:chExt cx="889538" cy="1216200"/>
            </a:xfrm>
          </p:grpSpPr>
          <p:cxnSp>
            <p:nvCxnSpPr>
              <p:cNvPr id="92" name="直線矢印コネクタ 91"/>
              <p:cNvCxnSpPr>
                <a:stCxn id="69" idx="6"/>
              </p:cNvCxnSpPr>
              <p:nvPr/>
            </p:nvCxnSpPr>
            <p:spPr>
              <a:xfrm flipV="1">
                <a:off x="6045053" y="5304085"/>
                <a:ext cx="889537" cy="15785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75" idx="6"/>
              </p:cNvCxnSpPr>
              <p:nvPr/>
            </p:nvCxnSpPr>
            <p:spPr>
              <a:xfrm flipV="1">
                <a:off x="6045054" y="5304085"/>
                <a:ext cx="889537" cy="5750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81" idx="6"/>
              </p:cNvCxnSpPr>
              <p:nvPr/>
            </p:nvCxnSpPr>
            <p:spPr>
              <a:xfrm flipV="1">
                <a:off x="6045054" y="5304085"/>
                <a:ext cx="889537" cy="10019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69" idx="6"/>
              </p:cNvCxnSpPr>
              <p:nvPr/>
            </p:nvCxnSpPr>
            <p:spPr>
              <a:xfrm>
                <a:off x="6045054" y="5461942"/>
                <a:ext cx="889537" cy="2475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75" idx="6"/>
              </p:cNvCxnSpPr>
              <p:nvPr/>
            </p:nvCxnSpPr>
            <p:spPr>
              <a:xfrm flipV="1">
                <a:off x="6045054" y="5709485"/>
                <a:ext cx="889537" cy="169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81" idx="6"/>
              </p:cNvCxnSpPr>
              <p:nvPr/>
            </p:nvCxnSpPr>
            <p:spPr>
              <a:xfrm flipV="1">
                <a:off x="6045054" y="5709485"/>
                <a:ext cx="889537" cy="5965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stCxn id="69" idx="6"/>
              </p:cNvCxnSpPr>
              <p:nvPr/>
            </p:nvCxnSpPr>
            <p:spPr>
              <a:xfrm>
                <a:off x="6045054" y="5461942"/>
                <a:ext cx="889537" cy="6529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75" idx="6"/>
              </p:cNvCxnSpPr>
              <p:nvPr/>
            </p:nvCxnSpPr>
            <p:spPr>
              <a:xfrm>
                <a:off x="6045054" y="5879136"/>
                <a:ext cx="889537" cy="2357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81" idx="6"/>
              </p:cNvCxnSpPr>
              <p:nvPr/>
            </p:nvCxnSpPr>
            <p:spPr>
              <a:xfrm flipV="1">
                <a:off x="6045054" y="6114885"/>
                <a:ext cx="889537" cy="191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a:stCxn id="69" idx="6"/>
              </p:cNvCxnSpPr>
              <p:nvPr/>
            </p:nvCxnSpPr>
            <p:spPr>
              <a:xfrm>
                <a:off x="6045054" y="5461942"/>
                <a:ext cx="889537" cy="10583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75" idx="6"/>
              </p:cNvCxnSpPr>
              <p:nvPr/>
            </p:nvCxnSpPr>
            <p:spPr>
              <a:xfrm>
                <a:off x="6045054" y="5879136"/>
                <a:ext cx="889537" cy="6411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stCxn id="81" idx="6"/>
              </p:cNvCxnSpPr>
              <p:nvPr/>
            </p:nvCxnSpPr>
            <p:spPr>
              <a:xfrm>
                <a:off x="6045054" y="6306050"/>
                <a:ext cx="889537" cy="21423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13" name="グループ化 112"/>
            <p:cNvGrpSpPr/>
            <p:nvPr/>
          </p:nvGrpSpPr>
          <p:grpSpPr>
            <a:xfrm>
              <a:off x="5128260" y="5155371"/>
              <a:ext cx="633676" cy="1416879"/>
              <a:chOff x="4656826" y="5155371"/>
              <a:chExt cx="1105110" cy="1416879"/>
            </a:xfrm>
          </p:grpSpPr>
          <p:cxnSp>
            <p:nvCxnSpPr>
              <p:cNvPr id="70" name="直線矢印コネクタ 69"/>
              <p:cNvCxnSpPr>
                <a:endCxn id="69" idx="2"/>
              </p:cNvCxnSpPr>
              <p:nvPr/>
            </p:nvCxnSpPr>
            <p:spPr>
              <a:xfrm>
                <a:off x="4656826" y="5155371"/>
                <a:ext cx="1105110" cy="30657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endCxn id="69" idx="2"/>
              </p:cNvCxnSpPr>
              <p:nvPr/>
            </p:nvCxnSpPr>
            <p:spPr>
              <a:xfrm flipV="1">
                <a:off x="4656826" y="5461942"/>
                <a:ext cx="1105110" cy="476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endCxn id="69" idx="2"/>
              </p:cNvCxnSpPr>
              <p:nvPr/>
            </p:nvCxnSpPr>
            <p:spPr>
              <a:xfrm flipV="1">
                <a:off x="4656826" y="5461942"/>
                <a:ext cx="1105110" cy="4018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endCxn id="69" idx="2"/>
              </p:cNvCxnSpPr>
              <p:nvPr/>
            </p:nvCxnSpPr>
            <p:spPr>
              <a:xfrm flipV="1">
                <a:off x="4656826" y="5461942"/>
                <a:ext cx="1105110" cy="111030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endCxn id="75" idx="2"/>
              </p:cNvCxnSpPr>
              <p:nvPr/>
            </p:nvCxnSpPr>
            <p:spPr>
              <a:xfrm>
                <a:off x="4656826" y="5155371"/>
                <a:ext cx="1105110" cy="7237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endCxn id="75" idx="2"/>
              </p:cNvCxnSpPr>
              <p:nvPr/>
            </p:nvCxnSpPr>
            <p:spPr>
              <a:xfrm>
                <a:off x="4656826" y="5509591"/>
                <a:ext cx="1105110" cy="3695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endCxn id="75" idx="2"/>
              </p:cNvCxnSpPr>
              <p:nvPr/>
            </p:nvCxnSpPr>
            <p:spPr>
              <a:xfrm>
                <a:off x="4656826" y="5863811"/>
                <a:ext cx="1105110" cy="1532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endCxn id="75" idx="2"/>
              </p:cNvCxnSpPr>
              <p:nvPr/>
            </p:nvCxnSpPr>
            <p:spPr>
              <a:xfrm flipV="1">
                <a:off x="4656826" y="5879136"/>
                <a:ext cx="1105110" cy="69311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endCxn id="81" idx="2"/>
              </p:cNvCxnSpPr>
              <p:nvPr/>
            </p:nvCxnSpPr>
            <p:spPr>
              <a:xfrm>
                <a:off x="4656826" y="5155371"/>
                <a:ext cx="1105110" cy="115067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endCxn id="81" idx="2"/>
              </p:cNvCxnSpPr>
              <p:nvPr/>
            </p:nvCxnSpPr>
            <p:spPr>
              <a:xfrm>
                <a:off x="4656826" y="5509591"/>
                <a:ext cx="1105110" cy="7964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endCxn id="81" idx="2"/>
              </p:cNvCxnSpPr>
              <p:nvPr/>
            </p:nvCxnSpPr>
            <p:spPr>
              <a:xfrm>
                <a:off x="4656826" y="5863811"/>
                <a:ext cx="1105110" cy="44223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endCxn id="81" idx="2"/>
              </p:cNvCxnSpPr>
              <p:nvPr/>
            </p:nvCxnSpPr>
            <p:spPr>
              <a:xfrm flipV="1">
                <a:off x="4656826" y="6306050"/>
                <a:ext cx="1105110" cy="2662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endCxn id="69" idx="2"/>
              </p:cNvCxnSpPr>
              <p:nvPr/>
            </p:nvCxnSpPr>
            <p:spPr>
              <a:xfrm flipV="1">
                <a:off x="4656826" y="5461942"/>
                <a:ext cx="1105110" cy="75608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endCxn id="75" idx="2"/>
              </p:cNvCxnSpPr>
              <p:nvPr/>
            </p:nvCxnSpPr>
            <p:spPr>
              <a:xfrm flipV="1">
                <a:off x="4656826" y="5879136"/>
                <a:ext cx="1105110" cy="33889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endCxn id="81" idx="2"/>
              </p:cNvCxnSpPr>
              <p:nvPr/>
            </p:nvCxnSpPr>
            <p:spPr>
              <a:xfrm>
                <a:off x="4656826" y="6218031"/>
                <a:ext cx="1105110" cy="880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cxnSp>
        <p:nvCxnSpPr>
          <p:cNvPr id="118" name="直線矢印コネクタ 117"/>
          <p:cNvCxnSpPr>
            <a:stCxn id="116" idx="0"/>
            <a:endCxn id="10" idx="2"/>
          </p:cNvCxnSpPr>
          <p:nvPr/>
        </p:nvCxnSpPr>
        <p:spPr>
          <a:xfrm flipH="1" flipV="1">
            <a:off x="6391731" y="4145642"/>
            <a:ext cx="1449" cy="784498"/>
          </a:xfrm>
          <a:prstGeom prst="straightConnector1">
            <a:avLst/>
          </a:prstGeom>
          <a:ln w="4762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4" name="スライド番号プレースホルダー 13"/>
          <p:cNvSpPr>
            <a:spLocks noGrp="1"/>
          </p:cNvSpPr>
          <p:nvPr>
            <p:ph type="sldNum" sz="quarter" idx="12"/>
          </p:nvPr>
        </p:nvSpPr>
        <p:spPr/>
        <p:txBody>
          <a:bodyPr/>
          <a:lstStyle/>
          <a:p>
            <a:fld id="{F35DE295-420C-4265-BE54-AE59FA4027A6}" type="slidenum">
              <a:rPr kumimoji="1" lang="ja-JP" altLang="en-US" smtClean="0"/>
              <a:t>41</a:t>
            </a:fld>
            <a:endParaRPr kumimoji="1" lang="ja-JP" altLang="en-US"/>
          </a:p>
        </p:txBody>
      </p:sp>
    </p:spTree>
    <p:extLst>
      <p:ext uri="{BB962C8B-B14F-4D97-AF65-F5344CB8AC3E}">
        <p14:creationId xmlns:p14="http://schemas.microsoft.com/office/powerpoint/2010/main" val="8990991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a:t>深層学習 </a:t>
            </a:r>
            <a:r>
              <a:rPr kumimoji="1" lang="en-US" altLang="ja-JP" sz="4000" dirty="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3614721"/>
          </a:xfrm>
        </p:spPr>
        <p:txBody>
          <a:bodyPr>
            <a:normAutofit/>
          </a:bodyPr>
          <a:lstStyle/>
          <a:p>
            <a:pPr>
              <a:lnSpc>
                <a:spcPct val="100000"/>
              </a:lnSpc>
              <a:spcBef>
                <a:spcPts val="600"/>
              </a:spcBef>
            </a:pPr>
            <a:r>
              <a:rPr kumimoji="1" lang="ja-JP" altLang="en-US" sz="2400" dirty="0"/>
              <a:t>ニューラルネットワークの歴史的な背景</a:t>
            </a:r>
            <a:endParaRPr kumimoji="1" lang="en-US" altLang="ja-JP" sz="2400" dirty="0"/>
          </a:p>
          <a:p>
            <a:pPr lvl="1">
              <a:lnSpc>
                <a:spcPct val="100000"/>
              </a:lnSpc>
              <a:spcBef>
                <a:spcPts val="600"/>
              </a:spcBef>
            </a:pPr>
            <a:r>
              <a:rPr kumimoji="1" lang="en-US" altLang="ja-JP" sz="2000" dirty="0"/>
              <a:t>1960</a:t>
            </a:r>
            <a:r>
              <a:rPr kumimoji="1" lang="ja-JP" altLang="en-US" sz="2000" dirty="0"/>
              <a:t>年</a:t>
            </a:r>
            <a:r>
              <a:rPr lang="ja-JP" altLang="en-US" sz="2000" dirty="0"/>
              <a:t>代</a:t>
            </a:r>
            <a:r>
              <a:rPr kumimoji="1" lang="en-US" altLang="ja-JP" sz="2000" dirty="0"/>
              <a:t>: </a:t>
            </a:r>
            <a:r>
              <a:rPr kumimoji="1" lang="ja-JP" altLang="en-US" sz="2000" dirty="0"/>
              <a:t>パーセプトロンが考案される </a:t>
            </a:r>
            <a:r>
              <a:rPr kumimoji="1" lang="en-US" altLang="ja-JP" sz="2000" dirty="0">
                <a:sym typeface="Wingdings" panose="05000000000000000000" pitchFamily="2" charset="2"/>
              </a:rPr>
              <a:t> </a:t>
            </a:r>
            <a:r>
              <a:rPr lang="ja-JP" altLang="en-US" sz="2000" dirty="0">
                <a:sym typeface="Wingdings" panose="05000000000000000000" pitchFamily="2" charset="2"/>
              </a:rPr>
              <a:t>線形分離不可能な問題を扱えないことが分かる</a:t>
            </a:r>
            <a:endParaRPr kumimoji="1" lang="en-US" altLang="ja-JP" sz="2000" dirty="0"/>
          </a:p>
          <a:p>
            <a:pPr lvl="1">
              <a:lnSpc>
                <a:spcPct val="100000"/>
              </a:lnSpc>
              <a:spcBef>
                <a:spcPts val="600"/>
              </a:spcBef>
            </a:pPr>
            <a:r>
              <a:rPr kumimoji="1" lang="en-US" altLang="ja-JP" sz="2000" dirty="0"/>
              <a:t>1980</a:t>
            </a:r>
            <a:r>
              <a:rPr kumimoji="1" lang="ja-JP" altLang="en-US" sz="2000" dirty="0"/>
              <a:t>年代</a:t>
            </a:r>
            <a:r>
              <a:rPr kumimoji="1" lang="en-US" altLang="ja-JP" sz="2000" dirty="0"/>
              <a:t>: </a:t>
            </a:r>
            <a:r>
              <a:rPr kumimoji="1" lang="ja-JP" altLang="en-US" sz="2000" dirty="0"/>
              <a:t>多層パーセプトロンや</a:t>
            </a:r>
            <a:r>
              <a:rPr lang="ja-JP" altLang="en-US" sz="2000" dirty="0"/>
              <a:t>誤差逆伝播法が考案される</a:t>
            </a:r>
            <a:endParaRPr lang="en-US" altLang="ja-JP" sz="2000" dirty="0"/>
          </a:p>
          <a:p>
            <a:pPr lvl="2">
              <a:lnSpc>
                <a:spcPct val="100000"/>
              </a:lnSpc>
              <a:spcBef>
                <a:spcPts val="600"/>
              </a:spcBef>
            </a:pPr>
            <a:r>
              <a:rPr lang="en-US" altLang="ja-JP" sz="1600" dirty="0"/>
              <a:t>[RUMELHART, HINTON, WILLIAMS, 1986] [</a:t>
            </a:r>
            <a:r>
              <a:rPr lang="en-US" altLang="ja-JP" sz="1600" dirty="0" err="1"/>
              <a:t>Fukishima</a:t>
            </a:r>
            <a:r>
              <a:rPr lang="en-US" altLang="ja-JP" sz="1600" dirty="0"/>
              <a:t> &amp; Miyake </a:t>
            </a:r>
            <a:r>
              <a:rPr lang="en-US" altLang="ja-JP" sz="1600" dirty="0" err="1"/>
              <a:t>Neocognitron</a:t>
            </a:r>
            <a:r>
              <a:rPr lang="en-US" altLang="ja-JP" sz="1600" dirty="0"/>
              <a:t>, 1982.] </a:t>
            </a:r>
            <a:endParaRPr kumimoji="1" lang="en-US" altLang="ja-JP" sz="1600" dirty="0"/>
          </a:p>
          <a:p>
            <a:pPr lvl="2">
              <a:lnSpc>
                <a:spcPct val="100000"/>
              </a:lnSpc>
              <a:spcBef>
                <a:spcPts val="600"/>
              </a:spcBef>
              <a:buFont typeface="Wingdings" panose="05000000000000000000" pitchFamily="2" charset="2"/>
              <a:buChar char="à"/>
            </a:pPr>
            <a:r>
              <a:rPr kumimoji="1" lang="ja-JP" altLang="en-US" sz="1800" dirty="0">
                <a:sym typeface="Wingdings" panose="05000000000000000000" pitchFamily="2" charset="2"/>
              </a:rPr>
              <a:t>当時の計算機能力</a:t>
            </a:r>
            <a:r>
              <a:rPr kumimoji="1" lang="en-US" altLang="ja-JP" sz="1800" dirty="0">
                <a:sym typeface="Wingdings" panose="05000000000000000000" pitchFamily="2" charset="2"/>
              </a:rPr>
              <a:t>&amp;</a:t>
            </a:r>
            <a:r>
              <a:rPr kumimoji="1" lang="ja-JP" altLang="en-US" sz="1800" dirty="0">
                <a:sym typeface="Wingdings" panose="05000000000000000000" pitchFamily="2" charset="2"/>
              </a:rPr>
              <a:t>データ量では，大規模なネットワークの学習に限界があった</a:t>
            </a:r>
            <a:endParaRPr kumimoji="1" lang="en-US" altLang="ja-JP" sz="1800" dirty="0">
              <a:sym typeface="Wingdings" panose="05000000000000000000" pitchFamily="2" charset="2"/>
            </a:endParaRPr>
          </a:p>
          <a:p>
            <a:pPr lvl="2">
              <a:lnSpc>
                <a:spcPct val="100000"/>
              </a:lnSpc>
              <a:spcBef>
                <a:spcPts val="600"/>
              </a:spcBef>
              <a:buFont typeface="Wingdings" panose="05000000000000000000" pitchFamily="2" charset="2"/>
              <a:buChar char="à"/>
            </a:pPr>
            <a:r>
              <a:rPr kumimoji="1" lang="en-US" altLang="ja-JP" sz="1800" dirty="0"/>
              <a:t>2000</a:t>
            </a:r>
            <a:r>
              <a:rPr kumimoji="1" lang="ja-JP" altLang="en-US" sz="1800" dirty="0"/>
              <a:t>年代の前半は冬の時代．</a:t>
            </a:r>
            <a:endParaRPr kumimoji="1" lang="en-US" altLang="ja-JP" sz="1800" dirty="0"/>
          </a:p>
          <a:p>
            <a:pPr lvl="1">
              <a:lnSpc>
                <a:spcPct val="100000"/>
              </a:lnSpc>
              <a:spcBef>
                <a:spcPts val="600"/>
              </a:spcBef>
            </a:pPr>
            <a:r>
              <a:rPr lang="en-US" altLang="ja-JP" sz="2000" dirty="0"/>
              <a:t>2006</a:t>
            </a:r>
            <a:r>
              <a:rPr lang="ja-JP" altLang="en-US" sz="2000" dirty="0"/>
              <a:t>年 </a:t>
            </a:r>
            <a:r>
              <a:rPr lang="en-US" altLang="ja-JP" sz="2000" dirty="0"/>
              <a:t>: </a:t>
            </a:r>
            <a:r>
              <a:rPr lang="ja-JP" altLang="en-US" sz="2000" dirty="0"/>
              <a:t>多層</a:t>
            </a:r>
            <a:r>
              <a:rPr lang="en-US" altLang="ja-JP" sz="2000" dirty="0"/>
              <a:t>NN</a:t>
            </a:r>
            <a:r>
              <a:rPr lang="ja-JP" altLang="en-US" sz="2000" dirty="0"/>
              <a:t>における革新</a:t>
            </a:r>
            <a:r>
              <a:rPr lang="en-US" altLang="ja-JP" sz="2000" dirty="0"/>
              <a:t>, Deep auto encoder </a:t>
            </a:r>
            <a:r>
              <a:rPr lang="ja-JP" altLang="en-US" sz="2000" dirty="0"/>
              <a:t>の活用 </a:t>
            </a:r>
            <a:r>
              <a:rPr lang="en-US" altLang="ja-JP" sz="2000" dirty="0"/>
              <a:t>[Hinton and </a:t>
            </a:r>
            <a:r>
              <a:rPr lang="en-US" altLang="ja-JP" sz="2000" dirty="0" err="1"/>
              <a:t>Salakhutdinov</a:t>
            </a:r>
            <a:r>
              <a:rPr lang="en-US" altLang="ja-JP" sz="2000" dirty="0"/>
              <a:t>]</a:t>
            </a:r>
          </a:p>
          <a:p>
            <a:pPr lvl="1">
              <a:lnSpc>
                <a:spcPct val="100000"/>
              </a:lnSpc>
              <a:spcBef>
                <a:spcPts val="600"/>
              </a:spcBef>
            </a:pPr>
            <a:r>
              <a:rPr lang="en-US" altLang="ja-JP" sz="2000" dirty="0"/>
              <a:t>2012</a:t>
            </a:r>
            <a:r>
              <a:rPr lang="ja-JP" altLang="en-US" sz="2000" dirty="0"/>
              <a:t>年 </a:t>
            </a:r>
            <a:r>
              <a:rPr lang="en-US" altLang="ja-JP" sz="2000" dirty="0"/>
              <a:t>: ILSVRC’12(</a:t>
            </a:r>
            <a:r>
              <a:rPr lang="ja-JP" altLang="en-US" sz="2000" dirty="0"/>
              <a:t>画像識別コンペ</a:t>
            </a:r>
            <a:r>
              <a:rPr lang="en-US" altLang="ja-JP" sz="2000" dirty="0"/>
              <a:t>)</a:t>
            </a:r>
            <a:r>
              <a:rPr lang="ja-JP" altLang="en-US" sz="2000" dirty="0"/>
              <a:t>で</a:t>
            </a:r>
            <a:r>
              <a:rPr lang="en-US" altLang="ja-JP" sz="2000" dirty="0"/>
              <a:t>Deep learning</a:t>
            </a:r>
            <a:r>
              <a:rPr lang="ja-JP" altLang="en-US" sz="2000" dirty="0"/>
              <a:t>ベースの</a:t>
            </a:r>
            <a:r>
              <a:rPr lang="en-US" altLang="ja-JP" sz="2000" dirty="0" err="1"/>
              <a:t>AlexNet</a:t>
            </a:r>
            <a:r>
              <a:rPr lang="ja-JP" altLang="en-US" sz="2000" dirty="0"/>
              <a:t>が圧勝</a:t>
            </a:r>
            <a:endParaRPr lang="en-US" altLang="ja-JP" sz="2000" dirty="0"/>
          </a:p>
          <a:p>
            <a:pPr lvl="1">
              <a:lnSpc>
                <a:spcPct val="100000"/>
              </a:lnSpc>
              <a:spcBef>
                <a:spcPts val="600"/>
              </a:spcBef>
            </a:pPr>
            <a:endParaRPr kumimoji="1" lang="ja-JP" altLang="en-US" sz="2000" dirty="0"/>
          </a:p>
        </p:txBody>
      </p:sp>
      <p:graphicFrame>
        <p:nvGraphicFramePr>
          <p:cNvPr id="13" name="オブジェクト 12"/>
          <p:cNvGraphicFramePr>
            <a:graphicFrameLocks noChangeAspect="1"/>
          </p:cNvGraphicFramePr>
          <p:nvPr>
            <p:extLst>
              <p:ext uri="{D42A27DB-BD31-4B8C-83A1-F6EECF244321}">
                <p14:modId xmlns:p14="http://schemas.microsoft.com/office/powerpoint/2010/main" val="3556364590"/>
              </p:ext>
            </p:extLst>
          </p:nvPr>
        </p:nvGraphicFramePr>
        <p:xfrm>
          <a:off x="303350" y="4406901"/>
          <a:ext cx="7176950" cy="2311400"/>
        </p:xfrm>
        <a:graphic>
          <a:graphicData uri="http://schemas.openxmlformats.org/presentationml/2006/ole">
            <mc:AlternateContent xmlns:mc="http://schemas.openxmlformats.org/markup-compatibility/2006">
              <mc:Choice xmlns:v="urn:schemas-microsoft-com:vml" Requires="v">
                <p:oleObj spid="_x0000_s2113" name="ビットマップ イメージ" r:id="rId4" imgW="6477120" imgH="2085840" progId="Paint.Picture">
                  <p:embed/>
                </p:oleObj>
              </mc:Choice>
              <mc:Fallback>
                <p:oleObj name="ビットマップ イメージ" r:id="rId4" imgW="6477120" imgH="2085840" progId="Paint.Picture">
                  <p:embed/>
                  <p:pic>
                    <p:nvPicPr>
                      <p:cNvPr id="0" name=""/>
                      <p:cNvPicPr/>
                      <p:nvPr/>
                    </p:nvPicPr>
                    <p:blipFill>
                      <a:blip r:embed="rId5"/>
                      <a:stretch>
                        <a:fillRect/>
                      </a:stretch>
                    </p:blipFill>
                    <p:spPr>
                      <a:xfrm>
                        <a:off x="303350" y="4406901"/>
                        <a:ext cx="7176950" cy="2311400"/>
                      </a:xfrm>
                      <a:prstGeom prst="rect">
                        <a:avLst/>
                      </a:prstGeom>
                    </p:spPr>
                  </p:pic>
                </p:oleObj>
              </mc:Fallback>
            </mc:AlternateContent>
          </a:graphicData>
        </a:graphic>
      </p:graphicFrame>
      <p:sp>
        <p:nvSpPr>
          <p:cNvPr id="14" name="正方形/長方形 13"/>
          <p:cNvSpPr/>
          <p:nvPr/>
        </p:nvSpPr>
        <p:spPr>
          <a:xfrm>
            <a:off x="7670800" y="5226735"/>
            <a:ext cx="4292600" cy="1138773"/>
          </a:xfrm>
          <a:prstGeom prst="rect">
            <a:avLst/>
          </a:prstGeom>
        </p:spPr>
        <p:txBody>
          <a:bodyPr wrap="square">
            <a:spAutoFit/>
          </a:bodyPr>
          <a:lstStyle/>
          <a:p>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AlexNet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の構造</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画像は</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[Alex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Krizhevsky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et al. ImageNet Classification with Deep Convolutional Neural Networks]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42</a:t>
            </a:fld>
            <a:endParaRPr kumimoji="1" lang="ja-JP" altLang="en-US"/>
          </a:p>
        </p:txBody>
      </p:sp>
    </p:spTree>
    <p:extLst>
      <p:ext uri="{BB962C8B-B14F-4D97-AF65-F5344CB8AC3E}">
        <p14:creationId xmlns:p14="http://schemas.microsoft.com/office/powerpoint/2010/main" val="487394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187326"/>
            <a:ext cx="11138519" cy="733270"/>
          </a:xfrm>
        </p:spPr>
        <p:txBody>
          <a:bodyPr>
            <a:normAutofit/>
          </a:bodyPr>
          <a:lstStyle/>
          <a:p>
            <a:r>
              <a:rPr kumimoji="1" lang="ja-JP" altLang="en-US" sz="3200" dirty="0" smtClean="0"/>
              <a:t>深層学習の非常に簡単な説明</a:t>
            </a:r>
            <a:endParaRPr kumimoji="1" lang="ja-JP" altLang="en-US" sz="3200" dirty="0"/>
          </a:p>
        </p:txBody>
      </p:sp>
      <p:sp>
        <p:nvSpPr>
          <p:cNvPr id="3" name="コンテンツ プレースホルダー 2"/>
          <p:cNvSpPr>
            <a:spLocks noGrp="1"/>
          </p:cNvSpPr>
          <p:nvPr>
            <p:ph idx="1"/>
          </p:nvPr>
        </p:nvSpPr>
        <p:spPr>
          <a:xfrm>
            <a:off x="482601" y="3835400"/>
            <a:ext cx="11557000" cy="3022600"/>
          </a:xfrm>
        </p:spPr>
        <p:txBody>
          <a:bodyPr>
            <a:noAutofit/>
          </a:bodyPr>
          <a:lstStyle/>
          <a:p>
            <a:pPr>
              <a:lnSpc>
                <a:spcPct val="100000"/>
              </a:lnSpc>
              <a:spcBef>
                <a:spcPts val="600"/>
              </a:spcBef>
            </a:pPr>
            <a:r>
              <a:rPr kumimoji="1" lang="ja-JP" altLang="en-US" sz="2000" dirty="0" smtClean="0"/>
              <a:t>出力層</a:t>
            </a:r>
            <a:r>
              <a:rPr kumimoji="1" lang="ja-JP" altLang="en-US" sz="2000" dirty="0"/>
              <a:t>の直前まで特徴抽出を繰り返し，最後の層で識別を行なう</a:t>
            </a:r>
            <a:endParaRPr kumimoji="1" lang="en-US" altLang="ja-JP" sz="2000" dirty="0"/>
          </a:p>
          <a:p>
            <a:pPr marL="457200" lvl="1" indent="0">
              <a:lnSpc>
                <a:spcPct val="100000"/>
              </a:lnSpc>
              <a:spcBef>
                <a:spcPts val="600"/>
              </a:spcBef>
              <a:buNone/>
            </a:pPr>
            <a:r>
              <a:rPr kumimoji="1" lang="ja-JP" altLang="en-US" sz="1600" dirty="0" smtClean="0"/>
              <a:t>（最近では識別だけでなく、画像や音声を生成するものもある）</a:t>
            </a:r>
            <a:endParaRPr kumimoji="1" lang="en-US" altLang="ja-JP" sz="1600" dirty="0" smtClean="0"/>
          </a:p>
          <a:p>
            <a:pPr>
              <a:lnSpc>
                <a:spcPct val="100000"/>
              </a:lnSpc>
              <a:spcBef>
                <a:spcPts val="600"/>
              </a:spcBef>
            </a:pPr>
            <a:r>
              <a:rPr kumimoji="1" lang="en-US" altLang="ja-JP" sz="2000" dirty="0" smtClean="0"/>
              <a:t>End-to-end</a:t>
            </a:r>
            <a:r>
              <a:rPr kumimoji="1" lang="ja-JP" altLang="en-US" sz="2000" dirty="0"/>
              <a:t>な構造 </a:t>
            </a:r>
            <a:r>
              <a:rPr kumimoji="1" lang="en-US" altLang="ja-JP" sz="2000" dirty="0"/>
              <a:t>: </a:t>
            </a:r>
            <a:r>
              <a:rPr kumimoji="1" lang="ja-JP" altLang="en-US" sz="2000" dirty="0"/>
              <a:t>データから特徴抽出をせず</a:t>
            </a:r>
            <a:r>
              <a:rPr lang="ja-JP" altLang="en-US" sz="2000" dirty="0"/>
              <a:t>生</a:t>
            </a:r>
            <a:r>
              <a:rPr kumimoji="1" lang="ja-JP" altLang="en-US" sz="2000" dirty="0"/>
              <a:t>データから出力を得る</a:t>
            </a:r>
            <a:endParaRPr kumimoji="1" lang="en-US" altLang="ja-JP" sz="2000" dirty="0"/>
          </a:p>
          <a:p>
            <a:pPr lvl="1">
              <a:lnSpc>
                <a:spcPct val="100000"/>
              </a:lnSpc>
              <a:spcBef>
                <a:spcPts val="600"/>
              </a:spcBef>
            </a:pPr>
            <a:r>
              <a:rPr lang="ja-JP" altLang="en-US" sz="1800" dirty="0"/>
              <a:t>画像データから特徴を抽出せず，画像データそのものを入力層に入れる</a:t>
            </a:r>
            <a:endParaRPr lang="en-US" altLang="ja-JP" sz="1800" dirty="0"/>
          </a:p>
          <a:p>
            <a:pPr lvl="1">
              <a:lnSpc>
                <a:spcPct val="100000"/>
              </a:lnSpc>
              <a:spcBef>
                <a:spcPts val="600"/>
              </a:spcBef>
            </a:pPr>
            <a:r>
              <a:rPr lang="ja-JP" altLang="en-US" sz="1800" dirty="0"/>
              <a:t>つまり，深層学習は特徴抽出自体と識別方法を学習する</a:t>
            </a:r>
            <a:endParaRPr lang="en-US" altLang="ja-JP" sz="1800" dirty="0"/>
          </a:p>
          <a:p>
            <a:pPr lvl="1">
              <a:lnSpc>
                <a:spcPct val="100000"/>
              </a:lnSpc>
              <a:spcBef>
                <a:spcPts val="600"/>
              </a:spcBef>
            </a:pPr>
            <a:r>
              <a:rPr lang="ja-JP" altLang="en-US" sz="1800" dirty="0"/>
              <a:t>深層学習の流行後，従来の人が設計する特徴量を</a:t>
            </a:r>
            <a:r>
              <a:rPr lang="en-US" altLang="ja-JP" sz="1800" dirty="0"/>
              <a:t>”hand-craft feature”</a:t>
            </a:r>
            <a:r>
              <a:rPr lang="ja-JP" altLang="en-US" sz="1800" dirty="0"/>
              <a:t>と呼ぶことも</a:t>
            </a:r>
            <a:endParaRPr kumimoji="1" lang="en-US" altLang="ja-JP" sz="1800" dirty="0"/>
          </a:p>
          <a:p>
            <a:pPr marL="0" indent="0">
              <a:lnSpc>
                <a:spcPct val="100000"/>
              </a:lnSpc>
              <a:spcBef>
                <a:spcPts val="600"/>
              </a:spcBef>
              <a:buNone/>
            </a:pPr>
            <a:endParaRPr lang="en-US" altLang="ja-JP" sz="100" dirty="0"/>
          </a:p>
          <a:p>
            <a:pPr marL="0" indent="0">
              <a:lnSpc>
                <a:spcPct val="100000"/>
              </a:lnSpc>
              <a:spcBef>
                <a:spcPts val="600"/>
              </a:spcBef>
              <a:buNone/>
            </a:pPr>
            <a:r>
              <a:rPr lang="en-US" altLang="ja-JP" sz="1600" dirty="0"/>
              <a:t>※</a:t>
            </a:r>
            <a:r>
              <a:rPr lang="ja-JP" altLang="en-US" sz="1600" dirty="0"/>
              <a:t>画像自体を出力するような</a:t>
            </a:r>
            <a:r>
              <a:rPr lang="en-US" altLang="ja-JP" sz="1600" dirty="0"/>
              <a:t>DNN</a:t>
            </a:r>
            <a:r>
              <a:rPr lang="ja-JP" altLang="en-US" sz="1600" dirty="0"/>
              <a:t>も存在する</a:t>
            </a:r>
            <a:endParaRPr lang="en-US" altLang="ja-JP" sz="1600" dirty="0"/>
          </a:p>
          <a:p>
            <a:pPr marL="0" indent="0">
              <a:lnSpc>
                <a:spcPct val="100000"/>
              </a:lnSpc>
              <a:spcBef>
                <a:spcPts val="600"/>
              </a:spcBef>
              <a:buNone/>
            </a:pPr>
            <a:r>
              <a:rPr lang="en-US" altLang="ja-JP" sz="1600" dirty="0"/>
              <a:t>※</a:t>
            </a:r>
            <a:r>
              <a:rPr lang="ja-JP" altLang="en-US" sz="1600" dirty="0"/>
              <a:t>画像畳み込みをする層を持つ</a:t>
            </a:r>
            <a:r>
              <a:rPr lang="en-US" altLang="ja-JP" sz="1600" dirty="0"/>
              <a:t>Convolutional Neural Network</a:t>
            </a:r>
            <a:r>
              <a:rPr lang="ja-JP" altLang="en-US" sz="1600" dirty="0"/>
              <a:t>も有名に</a:t>
            </a:r>
            <a:endParaRPr lang="en-US" altLang="ja-JP" sz="1600" dirty="0"/>
          </a:p>
          <a:p>
            <a:pPr lvl="1">
              <a:lnSpc>
                <a:spcPct val="100000"/>
              </a:lnSpc>
              <a:spcBef>
                <a:spcPts val="600"/>
              </a:spcBef>
            </a:pPr>
            <a:endParaRPr kumimoji="1" lang="ja-JP" altLang="en-US" sz="1600" dirty="0"/>
          </a:p>
        </p:txBody>
      </p:sp>
      <p:grpSp>
        <p:nvGrpSpPr>
          <p:cNvPr id="4" name="グループ化 3"/>
          <p:cNvGrpSpPr/>
          <p:nvPr/>
        </p:nvGrpSpPr>
        <p:grpSpPr>
          <a:xfrm>
            <a:off x="970643" y="937987"/>
            <a:ext cx="9222014" cy="2071913"/>
            <a:chOff x="1770743" y="2728687"/>
            <a:chExt cx="9222014" cy="2539998"/>
          </a:xfrm>
        </p:grpSpPr>
        <p:sp>
          <p:nvSpPr>
            <p:cNvPr id="5" name="正方形/長方形 4"/>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6" name="正方形/長方形 5"/>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出力層</a:t>
              </a:r>
            </a:p>
          </p:txBody>
        </p:sp>
        <p:cxnSp>
          <p:nvCxnSpPr>
            <p:cNvPr id="14" name="直線コネクタ 13"/>
            <p:cNvCxnSpPr>
              <a:stCxn id="5" idx="3"/>
              <a:endCxn id="6"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sp>
        <p:nvSpPr>
          <p:cNvPr id="25" name="正方形/長方形 24"/>
          <p:cNvSpPr/>
          <p:nvPr/>
        </p:nvSpPr>
        <p:spPr>
          <a:xfrm>
            <a:off x="7466221" y="6330434"/>
            <a:ext cx="3863558" cy="369332"/>
          </a:xfrm>
          <a:prstGeom prst="rect">
            <a:avLst/>
          </a:prstGeom>
        </p:spPr>
        <p:txBody>
          <a:bodyPr wrap="none">
            <a:spAutoFit/>
          </a:bodyPr>
          <a:lstStyle/>
          <a:p>
            <a:r>
              <a:rPr lang="en-US" altLang="ja-JP" dirty="0">
                <a:sym typeface="Wingdings" panose="05000000000000000000" pitchFamily="2" charset="2"/>
              </a:rPr>
              <a:t> </a:t>
            </a:r>
            <a:r>
              <a:rPr lang="ja-JP" altLang="en-US" dirty="0">
                <a:sym typeface="Wingdings" panose="05000000000000000000" pitchFamily="2" charset="2"/>
              </a:rPr>
              <a:t>研究室で学ぶことになると思います</a:t>
            </a:r>
            <a:endParaRPr lang="ja-JP" altLang="en-US" dirty="0"/>
          </a:p>
        </p:txBody>
      </p:sp>
      <p:sp>
        <p:nvSpPr>
          <p:cNvPr id="26" name="左中かっこ 25"/>
          <p:cNvSpPr/>
          <p:nvPr/>
        </p:nvSpPr>
        <p:spPr>
          <a:xfrm rot="16200000">
            <a:off x="9400381" y="2305843"/>
            <a:ext cx="279400" cy="1331913"/>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左中かっこ 26"/>
          <p:cNvSpPr/>
          <p:nvPr/>
        </p:nvSpPr>
        <p:spPr>
          <a:xfrm rot="16200000">
            <a:off x="4826198" y="-860624"/>
            <a:ext cx="311931" cy="7697377"/>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正方形/長方形 27"/>
          <p:cNvSpPr/>
          <p:nvPr/>
        </p:nvSpPr>
        <p:spPr>
          <a:xfrm>
            <a:off x="4296427" y="3181704"/>
            <a:ext cx="1422184" cy="461665"/>
          </a:xfrm>
          <a:prstGeom prst="rect">
            <a:avLst/>
          </a:prstGeom>
        </p:spPr>
        <p:txBody>
          <a:bodyPr wrap="none">
            <a:spAutoFit/>
          </a:bodyPr>
          <a:lstStyle/>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sp>
        <p:nvSpPr>
          <p:cNvPr id="29" name="正方形/長方形 28"/>
          <p:cNvSpPr/>
          <p:nvPr/>
        </p:nvSpPr>
        <p:spPr>
          <a:xfrm>
            <a:off x="9156526" y="3181704"/>
            <a:ext cx="803425" cy="461665"/>
          </a:xfrm>
          <a:prstGeom prst="rect">
            <a:avLst/>
          </a:prstGeom>
        </p:spPr>
        <p:txBody>
          <a:bodyPr wrap="none">
            <a:spAutoFit/>
          </a:bodyPr>
          <a:lstStyle/>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識別</a:t>
            </a:r>
          </a:p>
        </p:txBody>
      </p:sp>
      <p:sp>
        <p:nvSpPr>
          <p:cNvPr id="30" name="スライド番号プレースホルダー 29"/>
          <p:cNvSpPr>
            <a:spLocks noGrp="1"/>
          </p:cNvSpPr>
          <p:nvPr>
            <p:ph type="sldNum" sz="quarter" idx="12"/>
          </p:nvPr>
        </p:nvSpPr>
        <p:spPr/>
        <p:txBody>
          <a:bodyPr/>
          <a:lstStyle/>
          <a:p>
            <a:fld id="{F35DE295-420C-4265-BE54-AE59FA4027A6}" type="slidenum">
              <a:rPr kumimoji="1" lang="ja-JP" altLang="en-US" smtClean="0"/>
              <a:t>43</a:t>
            </a:fld>
            <a:endParaRPr kumimoji="1" lang="ja-JP" altLang="en-US"/>
          </a:p>
        </p:txBody>
      </p:sp>
    </p:spTree>
    <p:extLst>
      <p:ext uri="{BB962C8B-B14F-4D97-AF65-F5344CB8AC3E}">
        <p14:creationId xmlns:p14="http://schemas.microsoft.com/office/powerpoint/2010/main" val="12343717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0501" y="4516777"/>
            <a:ext cx="10998819" cy="1340668"/>
          </a:xfrm>
        </p:spPr>
        <p:txBody>
          <a:bodyPr>
            <a:normAutofit/>
          </a:bodyPr>
          <a:lstStyle/>
          <a:p>
            <a:pPr algn="r"/>
            <a:r>
              <a:rPr lang="ja-JP" altLang="en-US" sz="3600" b="1" dirty="0"/>
              <a:t>誤差逆伝搬</a:t>
            </a:r>
            <a:r>
              <a:rPr kumimoji="1" lang="en-US" altLang="ja-JP" sz="3600" b="1" dirty="0"/>
              <a:t/>
            </a:r>
            <a:br>
              <a:rPr kumimoji="1" lang="en-US" altLang="ja-JP" sz="3600" b="1" dirty="0"/>
            </a:br>
            <a:r>
              <a:rPr kumimoji="1" lang="en-US" altLang="ja-JP" sz="3600" b="1" dirty="0"/>
              <a:t>back propagation</a:t>
            </a:r>
            <a:endParaRPr kumimoji="1" lang="ja-JP" altLang="en-US" sz="3100"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44</a:t>
            </a:fld>
            <a:endParaRPr kumimoji="1" lang="ja-JP" altLang="en-US"/>
          </a:p>
        </p:txBody>
      </p:sp>
      <p:sp>
        <p:nvSpPr>
          <p:cNvPr id="6" name="コンテンツ プレースホルダー 5">
            <a:extLst>
              <a:ext uri="{FF2B5EF4-FFF2-40B4-BE49-F238E27FC236}">
                <a16:creationId xmlns:a16="http://schemas.microsoft.com/office/drawing/2014/main" id="{DF5F59E2-1A54-439C-91E0-AA98AFFD3704}"/>
              </a:ext>
            </a:extLst>
          </p:cNvPr>
          <p:cNvSpPr>
            <a:spLocks noGrp="1"/>
          </p:cNvSpPr>
          <p:nvPr>
            <p:ph idx="1"/>
          </p:nvPr>
        </p:nvSpPr>
        <p:spPr/>
        <p:txBody>
          <a:bodyPr/>
          <a:lstStyle/>
          <a:p>
            <a:endParaRPr lang="ja-JP" altLang="en-US"/>
          </a:p>
        </p:txBody>
      </p:sp>
      <p:sp>
        <p:nvSpPr>
          <p:cNvPr id="7" name="正方形/長方形 6">
            <a:extLst>
              <a:ext uri="{FF2B5EF4-FFF2-40B4-BE49-F238E27FC236}">
                <a16:creationId xmlns:a16="http://schemas.microsoft.com/office/drawing/2014/main" id="{5FA89A9F-1EE0-4CEC-AC6B-8D2C7432971D}"/>
              </a:ext>
            </a:extLst>
          </p:cNvPr>
          <p:cNvSpPr/>
          <p:nvPr/>
        </p:nvSpPr>
        <p:spPr>
          <a:xfrm>
            <a:off x="11077592" y="6488668"/>
            <a:ext cx="1114408" cy="369332"/>
          </a:xfrm>
          <a:prstGeom prst="rect">
            <a:avLst/>
          </a:prstGeom>
        </p:spPr>
        <p:txBody>
          <a:bodyPr wrap="none">
            <a:spAutoFit/>
          </a:bodyPr>
          <a:lstStyle/>
          <a:p>
            <a:r>
              <a:rPr lang="ja-JP" altLang="en-US" b="1" dirty="0">
                <a:solidFill>
                  <a:srgbClr val="FF0000"/>
                </a:solidFill>
                <a:latin typeface="Times New Roman" panose="02020603050405020304" pitchFamily="18" charset="0"/>
                <a:cs typeface="Times New Roman" panose="02020603050405020304" pitchFamily="18" charset="0"/>
              </a:rPr>
              <a:t>補足資料</a:t>
            </a:r>
            <a:endParaRPr lang="ja-JP" altLang="en-US" b="1" dirty="0">
              <a:solidFill>
                <a:srgbClr val="FF0000"/>
              </a:solidFill>
            </a:endParaRPr>
          </a:p>
        </p:txBody>
      </p:sp>
    </p:spTree>
    <p:extLst>
      <p:ext uri="{BB962C8B-B14F-4D97-AF65-F5344CB8AC3E}">
        <p14:creationId xmlns:p14="http://schemas.microsoft.com/office/powerpoint/2010/main" val="7345459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355600"/>
                <a:ext cx="5842619" cy="6284951"/>
              </a:xfrm>
            </p:spPr>
            <p:txBody>
              <a:bodyPr>
                <a:noAutofit/>
              </a:bodyPr>
              <a:lstStyle/>
              <a:p>
                <a:pPr marL="0" indent="0">
                  <a:buNone/>
                </a:pPr>
                <a:r>
                  <a:rPr kumimoji="1" lang="ja-JP" altLang="en-US" sz="2000" b="1" dirty="0">
                    <a:latin typeface="Times New Roman" panose="02020603050405020304" pitchFamily="18" charset="0"/>
                    <a:cs typeface="Times New Roman" panose="02020603050405020304" pitchFamily="18" charset="0"/>
                  </a:rPr>
                  <a:t>代数の定義 </a:t>
                </a:r>
                <a:r>
                  <a:rPr kumimoji="1" lang="en-US" altLang="ja-JP" sz="2000" b="1" dirty="0">
                    <a:latin typeface="Times New Roman" panose="02020603050405020304" pitchFamily="18" charset="0"/>
                    <a:cs typeface="Times New Roman" panose="02020603050405020304" pitchFamily="18" charset="0"/>
                  </a:rPr>
                  <a:t>: </a:t>
                </a:r>
                <a:r>
                  <a:rPr kumimoji="1" lang="ja-JP" altLang="en-US" sz="2000" dirty="0">
                    <a:latin typeface="Times New Roman" panose="02020603050405020304" pitchFamily="18" charset="0"/>
                    <a:cs typeface="Times New Roman" panose="02020603050405020304" pitchFamily="18" charset="0"/>
                  </a:rPr>
                  <a:t>簡単のため，入力層・中間層・出力層の</a:t>
                </a:r>
                <a:r>
                  <a:rPr kumimoji="1" lang="en-US" altLang="ja-JP" sz="2000" dirty="0">
                    <a:latin typeface="Times New Roman" panose="02020603050405020304" pitchFamily="18" charset="0"/>
                    <a:cs typeface="Times New Roman" panose="02020603050405020304" pitchFamily="18" charset="0"/>
                  </a:rPr>
                  <a:t>3</a:t>
                </a:r>
                <a:r>
                  <a:rPr kumimoji="1" lang="ja-JP" altLang="en-US" sz="2000" dirty="0">
                    <a:latin typeface="Times New Roman" panose="02020603050405020304" pitchFamily="18" charset="0"/>
                    <a:cs typeface="Times New Roman" panose="02020603050405020304" pitchFamily="18" charset="0"/>
                  </a:rPr>
                  <a:t>層から構成される</a:t>
                </a:r>
                <a:r>
                  <a:rPr kumimoji="1" lang="en-US" altLang="ja-JP" sz="2000" dirty="0">
                    <a:latin typeface="Times New Roman" panose="02020603050405020304" pitchFamily="18" charset="0"/>
                    <a:cs typeface="Times New Roman" panose="02020603050405020304" pitchFamily="18" charset="0"/>
                  </a:rPr>
                  <a:t>NN</a:t>
                </a:r>
                <a:r>
                  <a:rPr kumimoji="1" lang="ja-JP" altLang="en-US" sz="2000" dirty="0">
                    <a:latin typeface="Times New Roman" panose="02020603050405020304" pitchFamily="18" charset="0"/>
                    <a:cs typeface="Times New Roman" panose="02020603050405020304" pitchFamily="18" charset="0"/>
                  </a:rPr>
                  <a:t>を考える</a:t>
                </a:r>
                <a:endParaRPr kumimoji="1" lang="en-US" altLang="ja-JP" sz="2000" dirty="0">
                  <a:latin typeface="Times New Roman" panose="02020603050405020304" pitchFamily="18" charset="0"/>
                  <a:cs typeface="Times New Roman" panose="02020603050405020304" pitchFamily="18" charset="0"/>
                </a:endParaRPr>
              </a:p>
              <a:p>
                <a:pPr marL="0" indent="0">
                  <a:buNone/>
                </a:pPr>
                <a:r>
                  <a:rPr lang="ja-JP" altLang="en-US" sz="2000" dirty="0">
                    <a:latin typeface="Times New Roman" panose="02020603050405020304" pitchFamily="18" charset="0"/>
                    <a:cs typeface="Times New Roman" panose="02020603050405020304" pitchFamily="18" charset="0"/>
                  </a:rPr>
                  <a:t>図の通り</a:t>
                </a:r>
                <a:r>
                  <a:rPr lang="en-US" altLang="ja-JP" sz="2000" dirty="0">
                    <a:latin typeface="Times New Roman" panose="02020603050405020304" pitchFamily="18" charset="0"/>
                    <a:cs typeface="Times New Roman" panose="02020603050405020304" pitchFamily="18" charset="0"/>
                  </a:rPr>
                  <a:t>3</a:t>
                </a:r>
                <a:r>
                  <a:rPr lang="ja-JP" altLang="en-US" sz="2000" dirty="0">
                    <a:latin typeface="Times New Roman" panose="02020603050405020304" pitchFamily="18" charset="0"/>
                    <a:cs typeface="Times New Roman" panose="02020603050405020304" pitchFamily="18" charset="0"/>
                  </a:rPr>
                  <a:t>個のユニットに特に注目する</a:t>
                </a:r>
                <a:endParaRPr lang="en-US" altLang="ja-JP" sz="2000" dirty="0">
                  <a:latin typeface="Times New Roman" panose="02020603050405020304" pitchFamily="18" charset="0"/>
                  <a:cs typeface="Times New Roman" panose="02020603050405020304" pitchFamily="18" charset="0"/>
                </a:endParaRPr>
              </a:p>
              <a:p>
                <a:r>
                  <a:rPr lang="ja-JP" altLang="en-US" sz="1600" dirty="0">
                    <a:latin typeface="Times New Roman" panose="02020603050405020304" pitchFamily="18" charset="0"/>
                    <a:cs typeface="Times New Roman" panose="02020603050405020304" pitchFamily="18" charset="0"/>
                  </a:rPr>
                  <a:t>入力層の </a:t>
                </a:r>
                <a:r>
                  <a:rPr lang="en-US" altLang="ja-JP" sz="1600" i="1" dirty="0" err="1">
                    <a:latin typeface="Times New Roman" panose="02020603050405020304" pitchFamily="18" charset="0"/>
                    <a:cs typeface="Times New Roman" panose="02020603050405020304" pitchFamily="18" charset="0"/>
                  </a:rPr>
                  <a:t>i</a:t>
                </a:r>
                <a:r>
                  <a:rPr lang="ja-JP" altLang="en-US" sz="1600" i="1" dirty="0">
                    <a:latin typeface="Times New Roman" panose="02020603050405020304" pitchFamily="18" charset="0"/>
                    <a:cs typeface="Times New Roman" panose="02020603050405020304" pitchFamily="18" charset="0"/>
                  </a:rPr>
                  <a:t> </a:t>
                </a:r>
                <a:r>
                  <a:rPr lang="ja-JP" altLang="en-US" sz="1600" dirty="0">
                    <a:latin typeface="Times New Roman" panose="02020603050405020304" pitchFamily="18" charset="0"/>
                    <a:cs typeface="Times New Roman" panose="02020603050405020304" pitchFamily="18" charset="0"/>
                  </a:rPr>
                  <a:t>番目のユニット</a:t>
                </a:r>
                <a:endParaRPr lang="en-US" altLang="ja-JP" sz="1600" dirty="0">
                  <a:latin typeface="Times New Roman" panose="02020603050405020304" pitchFamily="18" charset="0"/>
                  <a:cs typeface="Times New Roman" panose="02020603050405020304" pitchFamily="18" charset="0"/>
                </a:endParaRPr>
              </a:p>
              <a:p>
                <a:r>
                  <a:rPr lang="ja-JP" altLang="en-US" sz="1600" dirty="0">
                    <a:latin typeface="Times New Roman" panose="02020603050405020304" pitchFamily="18" charset="0"/>
                    <a:cs typeface="Times New Roman" panose="02020603050405020304" pitchFamily="18" charset="0"/>
                  </a:rPr>
                  <a:t>中間層の </a:t>
                </a:r>
                <a:r>
                  <a:rPr lang="en-US" altLang="ja-JP" sz="1600" i="1" dirty="0">
                    <a:latin typeface="Times New Roman" panose="02020603050405020304" pitchFamily="18" charset="0"/>
                    <a:cs typeface="Times New Roman" panose="02020603050405020304" pitchFamily="18" charset="0"/>
                  </a:rPr>
                  <a:t>j </a:t>
                </a:r>
                <a:r>
                  <a:rPr lang="ja-JP" altLang="en-US" sz="1600" dirty="0">
                    <a:latin typeface="Times New Roman" panose="02020603050405020304" pitchFamily="18" charset="0"/>
                    <a:cs typeface="Times New Roman" panose="02020603050405020304" pitchFamily="18" charset="0"/>
                  </a:rPr>
                  <a:t>番目のユニット</a:t>
                </a:r>
                <a:endParaRPr lang="en-US" altLang="ja-JP" sz="1600" dirty="0">
                  <a:latin typeface="Times New Roman" panose="02020603050405020304" pitchFamily="18" charset="0"/>
                  <a:cs typeface="Times New Roman" panose="02020603050405020304" pitchFamily="18" charset="0"/>
                </a:endParaRPr>
              </a:p>
              <a:p>
                <a:r>
                  <a:rPr kumimoji="1" lang="ja-JP" altLang="en-US" sz="1600" dirty="0">
                    <a:latin typeface="Times New Roman" panose="02020603050405020304" pitchFamily="18" charset="0"/>
                    <a:cs typeface="Times New Roman" panose="02020603050405020304" pitchFamily="18" charset="0"/>
                  </a:rPr>
                  <a:t>出力層の </a:t>
                </a:r>
                <a:r>
                  <a:rPr kumimoji="1" lang="en-US" altLang="ja-JP" sz="1600" i="1" dirty="0">
                    <a:latin typeface="Times New Roman" panose="02020603050405020304" pitchFamily="18" charset="0"/>
                    <a:cs typeface="Times New Roman" panose="02020603050405020304" pitchFamily="18" charset="0"/>
                  </a:rPr>
                  <a:t>k</a:t>
                </a:r>
                <a:r>
                  <a:rPr kumimoji="1" lang="en-US" altLang="ja-JP" sz="1600" dirty="0">
                    <a:latin typeface="Times New Roman" panose="02020603050405020304" pitchFamily="18" charset="0"/>
                    <a:cs typeface="Times New Roman" panose="02020603050405020304" pitchFamily="18" charset="0"/>
                  </a:rPr>
                  <a:t> </a:t>
                </a:r>
                <a:r>
                  <a:rPr kumimoji="1" lang="ja-JP" altLang="en-US" sz="1600" dirty="0">
                    <a:latin typeface="Times New Roman" panose="02020603050405020304" pitchFamily="18" charset="0"/>
                    <a:cs typeface="Times New Roman" panose="02020603050405020304" pitchFamily="18" charset="0"/>
                  </a:rPr>
                  <a:t>番目のユニット</a:t>
                </a:r>
                <a:endParaRPr lang="en-US" altLang="ja-JP" sz="2000" dirty="0">
                  <a:latin typeface="Times New Roman" panose="02020603050405020304" pitchFamily="18" charset="0"/>
                  <a:cs typeface="Times New Roman" panose="02020603050405020304" pitchFamily="18" charset="0"/>
                </a:endParaRPr>
              </a:p>
              <a:p>
                <a:pPr marL="0" indent="0">
                  <a:buNone/>
                </a:pPr>
                <a:r>
                  <a:rPr lang="ja-JP" altLang="en-US" sz="2000" dirty="0">
                    <a:latin typeface="Times New Roman" panose="02020603050405020304" pitchFamily="18" charset="0"/>
                    <a:cs typeface="Times New Roman" panose="02020603050405020304" pitchFamily="18" charset="0"/>
                  </a:rPr>
                  <a:t>ベクトル</a:t>
                </a:r>
                <a:r>
                  <a:rPr lang="en-US" altLang="ja-JP" sz="2000" b="1" dirty="0">
                    <a:latin typeface="Times New Roman" panose="02020603050405020304" pitchFamily="18" charset="0"/>
                    <a:cs typeface="Times New Roman" panose="02020603050405020304" pitchFamily="18" charset="0"/>
                  </a:rPr>
                  <a:t>x</a:t>
                </a:r>
                <a:r>
                  <a:rPr lang="ja-JP" altLang="en-US" sz="2000" dirty="0">
                    <a:latin typeface="Times New Roman" panose="02020603050405020304" pitchFamily="18" charset="0"/>
                    <a:cs typeface="Times New Roman" panose="02020603050405020304" pitchFamily="18" charset="0"/>
                  </a:rPr>
                  <a:t>を入力層へ入力したときの各ユニットへの入出力を以下の通り定義する</a:t>
                </a:r>
                <a:endParaRPr lang="en-US" altLang="ja-JP" sz="2000" dirty="0">
                  <a:latin typeface="Times New Roman" panose="02020603050405020304" pitchFamily="18" charset="0"/>
                  <a:cs typeface="Times New Roman" panose="02020603050405020304" pitchFamily="18" charset="0"/>
                </a:endParaRPr>
              </a:p>
              <a:p>
                <a:r>
                  <a:rPr kumimoji="1" lang="ja-JP" altLang="en-US" sz="1800" dirty="0">
                    <a:latin typeface="Times New Roman" panose="02020603050405020304" pitchFamily="18" charset="0"/>
                    <a:cs typeface="Times New Roman" panose="02020603050405020304" pitchFamily="18" charset="0"/>
                  </a:rPr>
                  <a:t>ユニット</a:t>
                </a:r>
                <a:r>
                  <a:rPr lang="en-US" altLang="ja-JP" sz="1800" i="1" dirty="0" err="1">
                    <a:latin typeface="Times New Roman" panose="02020603050405020304" pitchFamily="18" charset="0"/>
                    <a:cs typeface="Times New Roman" panose="02020603050405020304" pitchFamily="18" charset="0"/>
                  </a:rPr>
                  <a:t>i</a:t>
                </a:r>
                <a:r>
                  <a:rPr lang="en-US" altLang="ja-JP" sz="1800" i="1" dirty="0">
                    <a:latin typeface="Times New Roman" panose="02020603050405020304" pitchFamily="18" charset="0"/>
                    <a:cs typeface="Times New Roman" panose="02020603050405020304" pitchFamily="18" charset="0"/>
                  </a:rPr>
                  <a:t> </a:t>
                </a:r>
                <a:r>
                  <a:rPr lang="ja-JP" altLang="en-US" sz="1800" i="1" dirty="0" err="1">
                    <a:latin typeface="Times New Roman" panose="02020603050405020304" pitchFamily="18" charset="0"/>
                    <a:cs typeface="Times New Roman" panose="02020603050405020304" pitchFamily="18" charset="0"/>
                  </a:rPr>
                  <a:t>への</a:t>
                </a:r>
                <a:r>
                  <a:rPr lang="ja-JP" altLang="en-US" sz="1800" i="1" dirty="0">
                    <a:latin typeface="Times New Roman" panose="02020603050405020304" pitchFamily="18" charset="0"/>
                    <a:cs typeface="Times New Roman" panose="02020603050405020304" pitchFamily="18" charset="0"/>
                  </a:rPr>
                  <a:t>入力</a:t>
                </a: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 </a:t>
                </a:r>
                <a:r>
                  <a:rPr lang="en-US" altLang="ja-JP" sz="1800" i="1" dirty="0">
                    <a:latin typeface="Times New Roman" panose="02020603050405020304" pitchFamily="18" charset="0"/>
                    <a:cs typeface="Times New Roman" panose="02020603050405020304" pitchFamily="18" charset="0"/>
                  </a:rPr>
                  <a:t>j </a:t>
                </a:r>
                <a:r>
                  <a:rPr lang="ja-JP" altLang="en-US" sz="1800" i="1" dirty="0" err="1">
                    <a:latin typeface="Times New Roman" panose="02020603050405020304" pitchFamily="18" charset="0"/>
                    <a:cs typeface="Times New Roman" panose="02020603050405020304" pitchFamily="18" charset="0"/>
                  </a:rPr>
                  <a:t>への</a:t>
                </a:r>
                <a:r>
                  <a:rPr lang="ja-JP" altLang="en-US" sz="1800" i="1" dirty="0">
                    <a:latin typeface="Times New Roman" panose="02020603050405020304" pitchFamily="18" charset="0"/>
                    <a:cs typeface="Times New Roman" panose="02020603050405020304" pitchFamily="18" charset="0"/>
                  </a:rPr>
                  <a:t>入力  </a:t>
                </a:r>
                <a:r>
                  <a:rPr lang="ja-JP" altLang="en-US" sz="1800" dirty="0">
                    <a:latin typeface="Times New Roman" panose="02020603050405020304" pitchFamily="18" charset="0"/>
                    <a:cs typeface="Times New Roman" panose="02020603050405020304" pitchFamily="18" charset="0"/>
                  </a:rPr>
                  <a:t> </a:t>
                </a: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e>
                    </m:nary>
                    <m:sSub>
                      <m:sSubPr>
                        <m:ctrlPr>
                          <a:rPr lang="en-US" altLang="ja-JP" sz="1800" i="1">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a:t>
                </a:r>
                <a:r>
                  <a:rPr lang="en-US" altLang="ja-JP" sz="1800" i="1" dirty="0">
                    <a:latin typeface="Times New Roman" panose="02020603050405020304" pitchFamily="18" charset="0"/>
                    <a:cs typeface="Times New Roman" panose="02020603050405020304" pitchFamily="18" charset="0"/>
                  </a:rPr>
                  <a:t>k </a:t>
                </a:r>
                <a:r>
                  <a:rPr lang="ja-JP" altLang="en-US" sz="1800" i="1" dirty="0" err="1">
                    <a:latin typeface="Times New Roman" panose="02020603050405020304" pitchFamily="18" charset="0"/>
                    <a:cs typeface="Times New Roman" panose="02020603050405020304" pitchFamily="18" charset="0"/>
                  </a:rPr>
                  <a:t>への</a:t>
                </a:r>
                <a:r>
                  <a:rPr lang="ja-JP" altLang="en-US" sz="1800" i="1" dirty="0">
                    <a:latin typeface="Times New Roman" panose="02020603050405020304" pitchFamily="18" charset="0"/>
                    <a:cs typeface="Times New Roman" panose="02020603050405020304" pitchFamily="18" charset="0"/>
                  </a:rPr>
                  <a:t>入力 </a:t>
                </a:r>
                <a:r>
                  <a:rPr lang="ja-JP" altLang="en-US" sz="1800" dirty="0">
                    <a:latin typeface="Times New Roman" panose="02020603050405020304" pitchFamily="18" charset="0"/>
                    <a:cs typeface="Times New Roman" panose="02020603050405020304" pitchFamily="18" charset="0"/>
                  </a:rPr>
                  <a:t>   </a:t>
                </a: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e>
                        </m:nary>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a:t>
                </a:r>
                <a:r>
                  <a:rPr lang="en-US" altLang="ja-JP" sz="1800" i="1" dirty="0" err="1">
                    <a:latin typeface="Times New Roman" panose="02020603050405020304" pitchFamily="18" charset="0"/>
                    <a:cs typeface="Times New Roman" panose="02020603050405020304" pitchFamily="18" charset="0"/>
                  </a:rPr>
                  <a:t>i</a:t>
                </a:r>
                <a:r>
                  <a:rPr lang="en-US" altLang="ja-JP" sz="1800" i="1" dirty="0">
                    <a:latin typeface="Times New Roman" panose="02020603050405020304" pitchFamily="18" charset="0"/>
                    <a:cs typeface="Times New Roman" panose="02020603050405020304" pitchFamily="18" charset="0"/>
                  </a:rPr>
                  <a:t> </a:t>
                </a:r>
                <a:r>
                  <a:rPr lang="ja-JP" altLang="en-US" sz="1800" i="1" dirty="0">
                    <a:latin typeface="Times New Roman" panose="02020603050405020304" pitchFamily="18" charset="0"/>
                    <a:cs typeface="Times New Roman" panose="02020603050405020304" pitchFamily="18" charset="0"/>
                  </a:rPr>
                  <a:t>からの出力</a:t>
                </a:r>
                <a:r>
                  <a:rPr lang="ja-JP" altLang="en-US" sz="1800" dirty="0">
                    <a:latin typeface="Times New Roman" panose="02020603050405020304" pitchFamily="18" charset="0"/>
                    <a:cs typeface="Times New Roman" panose="02020603050405020304" pitchFamily="18" charset="0"/>
                  </a:rPr>
                  <a:t> </a:t>
                </a: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smtClean="0">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a:t>
                </a:r>
                <a:r>
                  <a:rPr lang="en-US" altLang="ja-JP" sz="1800" i="1" dirty="0">
                    <a:latin typeface="Times New Roman" panose="02020603050405020304" pitchFamily="18" charset="0"/>
                    <a:cs typeface="Times New Roman" panose="02020603050405020304" pitchFamily="18" charset="0"/>
                  </a:rPr>
                  <a:t>j </a:t>
                </a:r>
                <a:r>
                  <a:rPr lang="ja-JP" altLang="en-US" sz="1800" i="1" dirty="0">
                    <a:latin typeface="Times New Roman" panose="02020603050405020304" pitchFamily="18" charset="0"/>
                    <a:cs typeface="Times New Roman" panose="02020603050405020304" pitchFamily="18" charset="0"/>
                  </a:rPr>
                  <a:t>からの出力 </a:t>
                </a: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i="1">
                                <a:latin typeface="Cambria Math" panose="02040503050406030204" pitchFamily="18" charset="0"/>
                                <a:cs typeface="Times New Roman" panose="02020603050405020304" pitchFamily="18" charset="0"/>
                              </a:rPr>
                              <m:t>𝑗</m:t>
                            </m:r>
                          </m:sub>
                        </m:sSub>
                      </m:e>
                    </m:d>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a:t>
                </a:r>
                <a:r>
                  <a:rPr lang="en-US" altLang="ja-JP" sz="1800" i="1" dirty="0">
                    <a:latin typeface="Times New Roman" panose="02020603050405020304" pitchFamily="18" charset="0"/>
                    <a:cs typeface="Times New Roman" panose="02020603050405020304" pitchFamily="18" charset="0"/>
                  </a:rPr>
                  <a:t>k </a:t>
                </a:r>
                <a:r>
                  <a:rPr lang="ja-JP" altLang="en-US" sz="1800" i="1" dirty="0">
                    <a:latin typeface="Times New Roman" panose="02020603050405020304" pitchFamily="18" charset="0"/>
                    <a:cs typeface="Times New Roman" panose="02020603050405020304" pitchFamily="18" charset="0"/>
                  </a:rPr>
                  <a:t>からの出力 </a:t>
                </a: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i="1" dirty="0">
                  <a:latin typeface="Times New Roman" panose="02020603050405020304" pitchFamily="18" charset="0"/>
                  <a:cs typeface="Times New Roman" panose="02020603050405020304" pitchFamily="18" charset="0"/>
                </a:endParaRPr>
              </a:p>
              <a:p>
                <a:pPr marL="0" indent="0">
                  <a:buNone/>
                </a:pPr>
                <a:r>
                  <a:rPr kumimoji="1" lang="en-US" altLang="ja-JP" sz="1800" dirty="0">
                    <a:latin typeface="Times New Roman" panose="02020603050405020304" pitchFamily="18" charset="0"/>
                    <a:cs typeface="Times New Roman" panose="02020603050405020304" pitchFamily="18" charset="0"/>
                  </a:rPr>
                  <a:t>※</a:t>
                </a:r>
                <a14:m>
                  <m:oMath xmlns:m="http://schemas.openxmlformats.org/officeDocument/2006/math">
                    <m:r>
                      <a:rPr lang="en-US" altLang="ja-JP" sz="1800" b="0" i="1" smtClean="0">
                        <a:latin typeface="Cambria Math" panose="02040503050406030204" pitchFamily="18" charset="0"/>
                        <a:cs typeface="Times New Roman" panose="02020603050405020304" pitchFamily="18" charset="0"/>
                      </a:rPr>
                      <m:t> </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b="0" i="1" smtClean="0">
                        <a:latin typeface="Cambria Math" panose="02040503050406030204" pitchFamily="18" charset="0"/>
                        <a:cs typeface="Times New Roman" panose="02020603050405020304" pitchFamily="18" charset="0"/>
                      </a:rPr>
                      <m:t> </m:t>
                    </m:r>
                  </m:oMath>
                </a14:m>
                <a:r>
                  <a:rPr kumimoji="1" lang="ja-JP" altLang="en-US" sz="1800" i="1" dirty="0">
                    <a:latin typeface="Times New Roman" panose="02020603050405020304" pitchFamily="18" charset="0"/>
                    <a:cs typeface="Times New Roman" panose="02020603050405020304" pitchFamily="18" charset="0"/>
                  </a:rPr>
                  <a:t>はユニット</a:t>
                </a:r>
                <a:r>
                  <a:rPr kumimoji="1" lang="en-US" altLang="ja-JP" sz="1800" i="1" dirty="0" err="1">
                    <a:latin typeface="Times New Roman" panose="02020603050405020304" pitchFamily="18" charset="0"/>
                    <a:cs typeface="Times New Roman" panose="02020603050405020304" pitchFamily="18" charset="0"/>
                  </a:rPr>
                  <a:t>i</a:t>
                </a:r>
                <a:r>
                  <a:rPr kumimoji="1" lang="ja-JP" altLang="en-US" sz="1800" i="1" dirty="0">
                    <a:latin typeface="Times New Roman" panose="02020603050405020304" pitchFamily="18" charset="0"/>
                    <a:cs typeface="Times New Roman" panose="02020603050405020304" pitchFamily="18" charset="0"/>
                  </a:rPr>
                  <a:t>とユニット</a:t>
                </a:r>
                <a:r>
                  <a:rPr kumimoji="1" lang="en-US" altLang="ja-JP" sz="1800" i="1" dirty="0">
                    <a:latin typeface="Times New Roman" panose="02020603050405020304" pitchFamily="18" charset="0"/>
                    <a:cs typeface="Times New Roman" panose="02020603050405020304" pitchFamily="18" charset="0"/>
                  </a:rPr>
                  <a:t>j</a:t>
                </a:r>
                <a:r>
                  <a:rPr kumimoji="1" lang="ja-JP" altLang="en-US" sz="1800" i="1" dirty="0">
                    <a:latin typeface="Times New Roman" panose="02020603050405020304" pitchFamily="18" charset="0"/>
                    <a:cs typeface="Times New Roman" panose="02020603050405020304" pitchFamily="18" charset="0"/>
                  </a:rPr>
                  <a:t>間の重み係数</a:t>
                </a:r>
                <a:endParaRPr kumimoji="1" lang="en-US" altLang="ja-JP" sz="1800" i="1" dirty="0">
                  <a:latin typeface="Times New Roman" panose="02020603050405020304" pitchFamily="18" charset="0"/>
                  <a:cs typeface="Times New Roman" panose="02020603050405020304" pitchFamily="18" charset="0"/>
                </a:endParaRPr>
              </a:p>
              <a:p>
                <a:pPr marL="0" indent="0">
                  <a:buNone/>
                </a:pP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r>
                      <a:rPr lang="en-US" altLang="ja-JP" sz="1800" i="1">
                        <a:latin typeface="Cambria Math" panose="02040503050406030204" pitchFamily="18" charset="0"/>
                        <a:cs typeface="Times New Roman" panose="02020603050405020304" pitchFamily="18" charset="0"/>
                      </a:rPr>
                      <m:t>𝑓</m:t>
                    </m:r>
                  </m:oMath>
                </a14:m>
                <a:r>
                  <a:rPr kumimoji="1" lang="ja-JP" altLang="en-US" sz="1800" i="1" dirty="0">
                    <a:latin typeface="Times New Roman" panose="02020603050405020304" pitchFamily="18" charset="0"/>
                    <a:cs typeface="Times New Roman" panose="02020603050405020304" pitchFamily="18" charset="0"/>
                  </a:rPr>
                  <a:t>は微分可能な非線形関数</a:t>
                </a:r>
                <a:endParaRPr kumimoji="1" lang="en-US" altLang="ja-JP" sz="1800" i="1" dirty="0">
                  <a:latin typeface="Times New Roman" panose="02020603050405020304" pitchFamily="18" charset="0"/>
                  <a:cs typeface="Times New Roman" panose="02020603050405020304" pitchFamily="18" charset="0"/>
                </a:endParaRPr>
              </a:p>
              <a:p>
                <a:pPr marL="0" indent="0">
                  <a:buNone/>
                </a:pPr>
                <a:endParaRPr kumimoji="1" lang="en-US" altLang="ja-JP" sz="1800" i="1" dirty="0">
                  <a:latin typeface="Times New Roman" panose="02020603050405020304" pitchFamily="18" charset="0"/>
                  <a:cs typeface="Times New Roman" panose="02020603050405020304" pitchFamily="18" charset="0"/>
                </a:endParaRPr>
              </a:p>
              <a:p>
                <a:pPr marL="0" indent="0">
                  <a:buNone/>
                </a:pPr>
                <a:endParaRPr kumimoji="1" lang="en-US" altLang="ja-JP" sz="1600" dirty="0">
                  <a:latin typeface="Times New Roman" panose="02020603050405020304" pitchFamily="18" charset="0"/>
                  <a:cs typeface="Times New Roman" panose="02020603050405020304" pitchFamily="18" charset="0"/>
                </a:endParaRPr>
              </a:p>
              <a:p>
                <a:pPr marL="0" indent="0">
                  <a:buNone/>
                </a:pPr>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355600"/>
                <a:ext cx="5842619" cy="6284951"/>
              </a:xfrm>
              <a:blipFill rotWithShape="0">
                <a:blip r:embed="rId2"/>
                <a:stretch>
                  <a:fillRect l="-1148" t="-1164"/>
                </a:stretch>
              </a:blipFill>
            </p:spPr>
            <p:txBody>
              <a:bodyPr/>
              <a:lstStyle/>
              <a:p>
                <a:r>
                  <a:rPr lang="ja-JP" altLang="en-US">
                    <a:noFill/>
                  </a:rPr>
                  <a:t> </a:t>
                </a:r>
              </a:p>
            </p:txBody>
          </p:sp>
        </mc:Fallback>
      </mc:AlternateContent>
      <p:grpSp>
        <p:nvGrpSpPr>
          <p:cNvPr id="35" name="グループ化 34"/>
          <p:cNvGrpSpPr/>
          <p:nvPr/>
        </p:nvGrpSpPr>
        <p:grpSpPr>
          <a:xfrm>
            <a:off x="7115915" y="101397"/>
            <a:ext cx="4381583" cy="3126788"/>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200" b="1" i="1" dirty="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正方形/長方形 35"/>
              <p:cNvSpPr/>
              <p:nvPr/>
            </p:nvSpPr>
            <p:spPr>
              <a:xfrm>
                <a:off x="7851514" y="1328177"/>
                <a:ext cx="552972"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𝑖𝑗</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7851514" y="1328177"/>
                <a:ext cx="552972" cy="391646"/>
              </a:xfrm>
              <a:prstGeom prst="rect">
                <a:avLst/>
              </a:prstGeom>
              <a:blipFill rotWithShape="0">
                <a:blip r:embed="rId3"/>
                <a:stretch>
                  <a:fillRect b="-781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p:cNvSpPr/>
              <p:nvPr/>
            </p:nvSpPr>
            <p:spPr>
              <a:xfrm>
                <a:off x="9845414" y="1328177"/>
                <a:ext cx="574901"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𝑗</m:t>
                          </m:r>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9845414" y="1328177"/>
                <a:ext cx="574901" cy="391646"/>
              </a:xfrm>
              <a:prstGeom prst="rect">
                <a:avLst/>
              </a:prstGeom>
              <a:blipFill rotWithShape="0">
                <a:blip r:embed="rId4"/>
                <a:stretch>
                  <a:fillRect b="-7813"/>
                </a:stretch>
              </a:blipFill>
            </p:spPr>
            <p:txBody>
              <a:bodyPr/>
              <a:lstStyle/>
              <a:p>
                <a:r>
                  <a:rPr lang="ja-JP" altLang="en-US">
                    <a:noFill/>
                  </a:rPr>
                  <a:t> </a:t>
                </a:r>
              </a:p>
            </p:txBody>
          </p:sp>
        </mc:Fallback>
      </mc:AlternateContent>
      <p:grpSp>
        <p:nvGrpSpPr>
          <p:cNvPr id="39" name="グループ化 38"/>
          <p:cNvGrpSpPr/>
          <p:nvPr/>
        </p:nvGrpSpPr>
        <p:grpSpPr>
          <a:xfrm>
            <a:off x="7141315" y="3934412"/>
            <a:ext cx="511040" cy="2364788"/>
            <a:chOff x="6314945" y="1002402"/>
            <a:chExt cx="511040" cy="2364788"/>
          </a:xfrm>
        </p:grpSpPr>
        <p:sp>
          <p:nvSpPr>
            <p:cNvPr id="54" name="円/楕円 53"/>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5" name="円/楕円 5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56" name="円/楕円 55"/>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52" name="円/楕円 51"/>
          <p:cNvSpPr/>
          <p:nvPr/>
        </p:nvSpPr>
        <p:spPr>
          <a:xfrm>
            <a:off x="9076586" y="48739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42" name="直線矢印コネクタ 41"/>
          <p:cNvCxnSpPr>
            <a:stCxn id="54" idx="6"/>
            <a:endCxn id="52" idx="2"/>
          </p:cNvCxnSpPr>
          <p:nvPr/>
        </p:nvCxnSpPr>
        <p:spPr>
          <a:xfrm>
            <a:off x="7652355" y="4189932"/>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55" idx="6"/>
            <a:endCxn id="52" idx="2"/>
          </p:cNvCxnSpPr>
          <p:nvPr/>
        </p:nvCxnSpPr>
        <p:spPr>
          <a:xfrm>
            <a:off x="7652355" y="5129506"/>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56" idx="6"/>
            <a:endCxn id="52" idx="2"/>
          </p:cNvCxnSpPr>
          <p:nvPr/>
        </p:nvCxnSpPr>
        <p:spPr>
          <a:xfrm flipV="1">
            <a:off x="7652355" y="5129507"/>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52" idx="6"/>
          </p:cNvCxnSpPr>
          <p:nvPr/>
        </p:nvCxnSpPr>
        <p:spPr>
          <a:xfrm flipV="1">
            <a:off x="9587626" y="5129506"/>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正方形/長方形 59"/>
              <p:cNvSpPr/>
              <p:nvPr/>
            </p:nvSpPr>
            <p:spPr>
              <a:xfrm>
                <a:off x="9564473" y="4594617"/>
                <a:ext cx="621004"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𝑔</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0" name="正方形/長方形 59"/>
              <p:cNvSpPr>
                <a:spLocks noRot="1" noChangeAspect="1" noMove="1" noResize="1" noEditPoints="1" noAdjustHandles="1" noChangeArrowheads="1" noChangeShapeType="1" noTextEdit="1"/>
              </p:cNvSpPr>
              <p:nvPr/>
            </p:nvSpPr>
            <p:spPr>
              <a:xfrm>
                <a:off x="9564473" y="4594617"/>
                <a:ext cx="621004" cy="557910"/>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正方形/長方形 60"/>
              <p:cNvSpPr/>
              <p:nvPr/>
            </p:nvSpPr>
            <p:spPr>
              <a:xfrm>
                <a:off x="8556120" y="4147577"/>
                <a:ext cx="580480"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1" name="正方形/長方形 60"/>
              <p:cNvSpPr>
                <a:spLocks noRot="1" noChangeAspect="1" noMove="1" noResize="1" noEditPoints="1" noAdjustHandles="1" noChangeArrowheads="1" noChangeShapeType="1" noTextEdit="1"/>
              </p:cNvSpPr>
              <p:nvPr/>
            </p:nvSpPr>
            <p:spPr>
              <a:xfrm>
                <a:off x="8556120" y="4147577"/>
                <a:ext cx="580480" cy="557910"/>
              </a:xfrm>
              <a:prstGeom prst="rect">
                <a:avLst/>
              </a:prstGeom>
              <a:blipFill rotWithShape="0">
                <a:blip r:embed="rId6"/>
                <a:stretch>
                  <a:fillRect/>
                </a:stretch>
              </a:blipFill>
            </p:spPr>
            <p:txBody>
              <a:bodyPr/>
              <a:lstStyle/>
              <a:p>
                <a:r>
                  <a:rPr lang="ja-JP" altLang="en-US">
                    <a:noFill/>
                  </a:rPr>
                  <a:t> </a:t>
                </a:r>
              </a:p>
            </p:txBody>
          </p:sp>
        </mc:Fallback>
      </mc:AlternateContent>
      <p:sp>
        <p:nvSpPr>
          <p:cNvPr id="62" name="円/楕円 61"/>
          <p:cNvSpPr/>
          <p:nvPr/>
        </p:nvSpPr>
        <p:spPr>
          <a:xfrm>
            <a:off x="8509000" y="4610100"/>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p:nvSpPr>
        <p:spPr>
          <a:xfrm>
            <a:off x="11077592" y="6488668"/>
            <a:ext cx="1114408" cy="369332"/>
          </a:xfrm>
          <a:prstGeom prst="rect">
            <a:avLst/>
          </a:prstGeom>
        </p:spPr>
        <p:txBody>
          <a:bodyPr wrap="none">
            <a:spAutoFit/>
          </a:bodyPr>
          <a:lstStyle/>
          <a:p>
            <a:r>
              <a:rPr lang="ja-JP" altLang="en-US" b="1" dirty="0">
                <a:solidFill>
                  <a:srgbClr val="FF0000"/>
                </a:solidFill>
                <a:latin typeface="Times New Roman" panose="02020603050405020304" pitchFamily="18" charset="0"/>
                <a:cs typeface="Times New Roman" panose="02020603050405020304" pitchFamily="18" charset="0"/>
              </a:rPr>
              <a:t>補足資料</a:t>
            </a:r>
            <a:endParaRPr lang="ja-JP" altLang="en-US" b="1" dirty="0">
              <a:solidFill>
                <a:srgbClr val="FF0000"/>
              </a:solidFill>
            </a:endParaRPr>
          </a:p>
        </p:txBody>
      </p:sp>
      <p:sp>
        <p:nvSpPr>
          <p:cNvPr id="17" name="スライド番号プレースホルダー 16"/>
          <p:cNvSpPr>
            <a:spLocks noGrp="1"/>
          </p:cNvSpPr>
          <p:nvPr>
            <p:ph type="sldNum" sz="quarter" idx="12"/>
          </p:nvPr>
        </p:nvSpPr>
        <p:spPr/>
        <p:txBody>
          <a:bodyPr/>
          <a:lstStyle/>
          <a:p>
            <a:fld id="{F35DE295-420C-4265-BE54-AE59FA4027A6}" type="slidenum">
              <a:rPr kumimoji="1" lang="ja-JP" altLang="en-US" smtClean="0"/>
              <a:t>45</a:t>
            </a:fld>
            <a:endParaRPr kumimoji="1" lang="ja-JP" altLang="en-US"/>
          </a:p>
        </p:txBody>
      </p:sp>
    </p:spTree>
    <p:extLst>
      <p:ext uri="{BB962C8B-B14F-4D97-AF65-F5344CB8AC3E}">
        <p14:creationId xmlns:p14="http://schemas.microsoft.com/office/powerpoint/2010/main" val="1646046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2" y="127001"/>
                <a:ext cx="6934818" cy="5143499"/>
              </a:xfrm>
            </p:spPr>
            <p:txBody>
              <a:bodyPr>
                <a:noAutofit/>
              </a:bodyPr>
              <a:lstStyle/>
              <a:p>
                <a:pPr marL="0" indent="0">
                  <a:lnSpc>
                    <a:spcPct val="100000"/>
                  </a:lnSpc>
                  <a:spcBef>
                    <a:spcPts val="600"/>
                  </a:spcBef>
                  <a:buNone/>
                </a:pPr>
                <a:r>
                  <a:rPr lang="ja-JP" altLang="en-US" sz="2400" b="1" dirty="0">
                    <a:latin typeface="Times New Roman" panose="02020603050405020304" pitchFamily="18" charset="0"/>
                    <a:cs typeface="Times New Roman" panose="02020603050405020304" pitchFamily="18" charset="0"/>
                  </a:rPr>
                  <a:t>誤差逆伝播法</a:t>
                </a:r>
                <a:endParaRPr kumimoji="1" lang="en-US" altLang="ja-JP" sz="2400" b="1" dirty="0">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ja-JP" altLang="en-US" sz="2400" dirty="0">
                    <a:latin typeface="Times New Roman" panose="02020603050405020304" pitchFamily="18" charset="0"/>
                    <a:cs typeface="Times New Roman" panose="02020603050405020304" pitchFamily="18" charset="0"/>
                  </a:rPr>
                  <a:t>教師データ</a:t>
                </a:r>
                <a:r>
                  <a:rPr lang="en-US" altLang="ja-JP" sz="2400" dirty="0">
                    <a:latin typeface="Times New Roman" panose="02020603050405020304" pitchFamily="18" charset="0"/>
                    <a:cs typeface="Times New Roman" panose="02020603050405020304" pitchFamily="18" charset="0"/>
                  </a:rPr>
                  <a:t>(</a:t>
                </a:r>
                <a:r>
                  <a:rPr lang="en-US" altLang="ja-JP" sz="2400" b="1" dirty="0">
                    <a:latin typeface="Times New Roman" panose="02020603050405020304" pitchFamily="18" charset="0"/>
                    <a:cs typeface="Times New Roman" panose="02020603050405020304" pitchFamily="18" charset="0"/>
                  </a:rPr>
                  <a:t>x, t</a:t>
                </a:r>
                <a:r>
                  <a:rPr lang="en-US" altLang="ja-JP" sz="2400" dirty="0">
                    <a:latin typeface="Times New Roman" panose="02020603050405020304" pitchFamily="18" charset="0"/>
                    <a:cs typeface="Times New Roman" panose="02020603050405020304" pitchFamily="18" charset="0"/>
                  </a:rPr>
                  <a:t>)</a:t>
                </a:r>
                <a:r>
                  <a:rPr lang="ja-JP" altLang="en-US" sz="2400" dirty="0">
                    <a:latin typeface="Times New Roman" panose="02020603050405020304" pitchFamily="18" charset="0"/>
                    <a:cs typeface="Times New Roman" panose="02020603050405020304" pitchFamily="18" charset="0"/>
                  </a:rPr>
                  <a:t>に対する</a:t>
                </a:r>
                <a:r>
                  <a:rPr lang="en-US" altLang="ja-JP" sz="2400" dirty="0">
                    <a:latin typeface="Times New Roman" panose="02020603050405020304" pitchFamily="18" charset="0"/>
                    <a:cs typeface="Times New Roman" panose="02020603050405020304" pitchFamily="18" charset="0"/>
                  </a:rPr>
                  <a:t>NN</a:t>
                </a:r>
                <a:r>
                  <a:rPr lang="ja-JP" altLang="en-US" sz="2400" dirty="0">
                    <a:latin typeface="Times New Roman" panose="02020603050405020304" pitchFamily="18" charset="0"/>
                    <a:cs typeface="Times New Roman" panose="02020603050405020304" pitchFamily="18" charset="0"/>
                  </a:rPr>
                  <a:t>の出力を </a:t>
                </a:r>
                <a14:m>
                  <m:oMath xmlns:m="http://schemas.openxmlformats.org/officeDocument/2006/math">
                    <m:sSub>
                      <m:sSubPr>
                        <m:ctrlPr>
                          <a:rPr lang="en-US" altLang="ja-JP" sz="2400" i="1">
                            <a:latin typeface="Cambria Math" panose="02040503050406030204" pitchFamily="18" charset="0"/>
                            <a:cs typeface="Times New Roman" panose="02020603050405020304" pitchFamily="18" charset="0"/>
                          </a:rPr>
                        </m:ctrlPr>
                      </m:sSubPr>
                      <m:e>
                        <m:r>
                          <a:rPr lang="en-US" altLang="ja-JP" sz="2400" i="1">
                            <a:latin typeface="Cambria Math" panose="02040503050406030204" pitchFamily="18" charset="0"/>
                            <a:cs typeface="Times New Roman" panose="02020603050405020304" pitchFamily="18" charset="0"/>
                          </a:rPr>
                          <m:t>𝑔</m:t>
                        </m:r>
                      </m:e>
                      <m:sub>
                        <m:r>
                          <a:rPr lang="en-US" altLang="ja-JP" sz="2400" b="0" i="1" smtClean="0">
                            <a:latin typeface="Cambria Math" panose="02040503050406030204" pitchFamily="18" charset="0"/>
                            <a:cs typeface="Times New Roman" panose="02020603050405020304" pitchFamily="18" charset="0"/>
                          </a:rPr>
                          <m:t>𝑘</m:t>
                        </m:r>
                      </m:sub>
                    </m:sSub>
                  </m:oMath>
                </a14:m>
                <a:r>
                  <a:rPr lang="ja-JP" altLang="en-US" sz="2400" dirty="0"/>
                  <a:t>とする</a:t>
                </a:r>
                <a:r>
                  <a:rPr lang="en-US" altLang="ja-JP" sz="2400" dirty="0"/>
                  <a:t>. </a:t>
                </a:r>
              </a:p>
              <a:p>
                <a:pPr marL="0" indent="0">
                  <a:lnSpc>
                    <a:spcPct val="100000"/>
                  </a:lnSpc>
                  <a:spcBef>
                    <a:spcPts val="600"/>
                  </a:spcBef>
                  <a:buNone/>
                </a:pPr>
                <a:r>
                  <a:rPr lang="ja-JP" altLang="en-US" sz="2400" dirty="0"/>
                  <a:t>コスト関数 </a:t>
                </a:r>
                <a:r>
                  <a:rPr lang="en-US" altLang="ja-JP" sz="2400" i="1" dirty="0"/>
                  <a:t>J </a:t>
                </a:r>
                <a:r>
                  <a:rPr lang="ja-JP" altLang="en-US" sz="2400" i="1" dirty="0"/>
                  <a:t>を以下の通り定義する</a:t>
                </a:r>
                <a:endParaRPr lang="en-US" altLang="ja-JP" sz="2400" i="1" dirty="0"/>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𝐽</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sub>
                        <m:sup/>
                        <m:e>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𝑡</m:t>
                                      </m:r>
                                    </m:e>
                                    <m:sub>
                                      <m:r>
                                        <a:rPr lang="en-US" altLang="ja-JP" sz="2400" b="0" i="1" smtClean="0">
                                          <a:latin typeface="Cambria Math" panose="02040503050406030204" pitchFamily="18" charset="0"/>
                                        </a:rPr>
                                        <m:t>𝑘</m:t>
                                      </m:r>
                                    </m:sub>
                                  </m:sSub>
                                </m:e>
                              </m:d>
                            </m:e>
                            <m:sup>
                              <m:r>
                                <a:rPr lang="en-US" altLang="ja-JP" sz="2400" b="0" i="1" smtClean="0">
                                  <a:latin typeface="Cambria Math" panose="02040503050406030204" pitchFamily="18" charset="0"/>
                                </a:rPr>
                                <m:t>2</m:t>
                              </m:r>
                            </m:sup>
                          </m:sSup>
                        </m:e>
                      </m:nary>
                    </m:oMath>
                  </m:oMathPara>
                </a14:m>
                <a:endParaRPr lang="en-US" altLang="ja-JP" sz="2400" i="1" dirty="0"/>
              </a:p>
              <a:p>
                <a:pPr marL="0" indent="0">
                  <a:lnSpc>
                    <a:spcPct val="100000"/>
                  </a:lnSpc>
                  <a:spcBef>
                    <a:spcPts val="600"/>
                  </a:spcBef>
                  <a:buNone/>
                </a:pPr>
                <a:r>
                  <a:rPr lang="ja-JP" altLang="en-US" sz="2400" dirty="0"/>
                  <a:t>重みを更新し</a:t>
                </a:r>
                <a:r>
                  <a:rPr lang="en-US" altLang="ja-JP" sz="2400" dirty="0"/>
                  <a:t>J</a:t>
                </a:r>
                <a:r>
                  <a:rPr lang="ja-JP" altLang="en-US" sz="2400" dirty="0"/>
                  <a:t>を最小化するのが目的．</a:t>
                </a:r>
                <a:endParaRPr lang="en-US" altLang="ja-JP" sz="2400" dirty="0"/>
              </a:p>
              <a:p>
                <a:pPr marL="0" indent="0">
                  <a:lnSpc>
                    <a:spcPct val="100000"/>
                  </a:lnSpc>
                  <a:spcBef>
                    <a:spcPts val="600"/>
                  </a:spcBef>
                  <a:buNone/>
                </a:pPr>
                <a:r>
                  <a:rPr lang="ja-JP" altLang="en-US" sz="2400" dirty="0"/>
                  <a:t>最急降下法を適用する</a:t>
                </a:r>
                <a:r>
                  <a:rPr lang="en-US" altLang="ja-JP" sz="2400" dirty="0"/>
                  <a:t>.</a:t>
                </a:r>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𝜌</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m:oMathPara>
                </a14:m>
                <a:endParaRPr lang="en-US" altLang="ja-JP" sz="2400" dirty="0"/>
              </a:p>
              <a:p>
                <a:pPr marL="0" indent="0">
                  <a:lnSpc>
                    <a:spcPct val="100000"/>
                  </a:lnSpc>
                  <a:spcBef>
                    <a:spcPts val="600"/>
                  </a:spcBef>
                  <a:buNone/>
                </a:pPr>
                <a:r>
                  <a:rPr lang="ja-JP" altLang="en-US" sz="2400" dirty="0"/>
                  <a:t>この </a:t>
                </a:r>
                <a14:m>
                  <m:oMath xmlns:m="http://schemas.openxmlformats.org/officeDocument/2006/math">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a14:m>
                <a:r>
                  <a:rPr lang="en-US" altLang="ja-JP" sz="2400" dirty="0"/>
                  <a:t> </a:t>
                </a:r>
                <a:r>
                  <a:rPr lang="ja-JP" altLang="en-US" sz="2400" dirty="0"/>
                  <a:t>が誤差を利用すると綺麗に表現できる</a:t>
                </a:r>
                <a:endParaRPr lang="en-US" altLang="ja-JP" sz="2400" dirty="0"/>
              </a:p>
              <a:p>
                <a:pPr marL="0" indent="0">
                  <a:lnSpc>
                    <a:spcPct val="100000"/>
                  </a:lnSpc>
                  <a:spcBef>
                    <a:spcPts val="600"/>
                  </a:spcBef>
                  <a:buNone/>
                </a:pP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2" y="127001"/>
                <a:ext cx="6934818" cy="5143499"/>
              </a:xfrm>
              <a:blipFill rotWithShape="0">
                <a:blip r:embed="rId2"/>
                <a:stretch>
                  <a:fillRect l="-1407" t="-711"/>
                </a:stretch>
              </a:blipFill>
            </p:spPr>
            <p:txBody>
              <a:bodyPr/>
              <a:lstStyle/>
              <a:p>
                <a:r>
                  <a:rPr lang="ja-JP" altLang="en-US">
                    <a:noFill/>
                  </a:rPr>
                  <a:t> </a:t>
                </a:r>
              </a:p>
            </p:txBody>
          </p:sp>
        </mc:Fallback>
      </mc:AlternateContent>
      <p:sp>
        <p:nvSpPr>
          <p:cNvPr id="4" name="正方形/長方形 3"/>
          <p:cNvSpPr/>
          <p:nvPr/>
        </p:nvSpPr>
        <p:spPr>
          <a:xfrm>
            <a:off x="11077592" y="6488668"/>
            <a:ext cx="1114408" cy="369332"/>
          </a:xfrm>
          <a:prstGeom prst="rect">
            <a:avLst/>
          </a:prstGeom>
        </p:spPr>
        <p:txBody>
          <a:bodyPr wrap="none">
            <a:spAutoFit/>
          </a:bodyPr>
          <a:lstStyle/>
          <a:p>
            <a:r>
              <a:rPr lang="ja-JP" altLang="en-US" b="1" dirty="0">
                <a:solidFill>
                  <a:srgbClr val="FF0000"/>
                </a:solidFill>
                <a:latin typeface="Times New Roman" panose="02020603050405020304" pitchFamily="18" charset="0"/>
                <a:cs typeface="Times New Roman" panose="02020603050405020304" pitchFamily="18" charset="0"/>
              </a:rPr>
              <a:t>補足資料</a:t>
            </a:r>
            <a:endParaRPr lang="ja-JP" altLang="en-US" b="1" dirty="0">
              <a:solidFill>
                <a:srgbClr val="FF0000"/>
              </a:solidFill>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46</a:t>
            </a:fld>
            <a:endParaRPr kumimoji="1" lang="ja-JP" altLang="en-US"/>
          </a:p>
        </p:txBody>
      </p:sp>
    </p:spTree>
    <p:extLst>
      <p:ext uri="{BB962C8B-B14F-4D97-AF65-F5344CB8AC3E}">
        <p14:creationId xmlns:p14="http://schemas.microsoft.com/office/powerpoint/2010/main" val="29453048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22584" y="361417"/>
                <a:ext cx="5846247" cy="6302374"/>
              </a:xfrm>
            </p:spPr>
            <p:txBody>
              <a:bodyPr>
                <a:noAutofit/>
              </a:bodyPr>
              <a:lstStyle/>
              <a:p>
                <a:pPr marL="0" indent="0">
                  <a:lnSpc>
                    <a:spcPct val="100000"/>
                  </a:lnSpc>
                  <a:spcBef>
                    <a:spcPts val="600"/>
                  </a:spcBef>
                  <a:spcAft>
                    <a:spcPts val="600"/>
                  </a:spcAft>
                  <a:buNone/>
                </a:pPr>
                <a:r>
                  <a:rPr lang="ja-JP" altLang="en-US" sz="2000" b="1" dirty="0">
                    <a:latin typeface="Times New Roman" panose="02020603050405020304" pitchFamily="18" charset="0"/>
                    <a:cs typeface="Times New Roman" panose="02020603050405020304" pitchFamily="18" charset="0"/>
                  </a:rPr>
                  <a:t>誤差逆伝播法 </a:t>
                </a:r>
                <a:r>
                  <a:rPr kumimoji="1" lang="en-US" altLang="ja-JP" sz="2000" b="1" dirty="0">
                    <a:latin typeface="Times New Roman" panose="02020603050405020304" pitchFamily="18" charset="0"/>
                    <a:cs typeface="Times New Roman" panose="02020603050405020304" pitchFamily="18" charset="0"/>
                  </a:rPr>
                  <a:t>- </a:t>
                </a:r>
                <a:r>
                  <a:rPr kumimoji="1" lang="ja-JP" altLang="en-US" sz="2000" b="1" dirty="0">
                    <a:latin typeface="Times New Roman" panose="02020603050405020304" pitchFamily="18" charset="0"/>
                    <a:cs typeface="Times New Roman" panose="02020603050405020304" pitchFamily="18" charset="0"/>
                  </a:rPr>
                  <a:t>出力層</a:t>
                </a:r>
                <a:r>
                  <a:rPr lang="ja-JP" altLang="en-US" sz="2000" b="1" dirty="0">
                    <a:latin typeface="Times New Roman" panose="02020603050405020304" pitchFamily="18" charset="0"/>
                    <a:cs typeface="Times New Roman" panose="02020603050405020304" pitchFamily="18" charset="0"/>
                  </a:rPr>
                  <a:t>について </a:t>
                </a:r>
                <a:endParaRPr kumimoji="1" lang="en-US" altLang="ja-JP" sz="2000" b="1"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m:oMathPara>
                </a14:m>
                <a:endParaRPr lang="en-US" altLang="ja-JP" sz="2000" dirty="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oMath>
                  </m:oMathPara>
                </a14:m>
                <a:endParaRPr lang="en-US" altLang="ja-JP" sz="2000" i="1" dirty="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a14:m>
                <a:r>
                  <a:rPr lang="en-US" altLang="ja-JP" sz="2000" dirty="0"/>
                  <a:t> </a:t>
                </a:r>
                <a:r>
                  <a:rPr lang="ja-JP" altLang="en-US" sz="2000" dirty="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                      …(1)</m:t>
                    </m:r>
                  </m:oMath>
                </a14:m>
                <a:r>
                  <a:rPr lang="en-US" altLang="ja-JP" sz="2000" dirty="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𝑘</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         …(2)</m:t>
                    </m:r>
                  </m:oMath>
                </a14:m>
                <a:r>
                  <a:rPr lang="en-US" altLang="ja-JP" sz="2000" dirty="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r>
                      <a:rPr lang="en-US" altLang="ja-JP" sz="2000" b="0" i="1" smtClean="0">
                        <a:latin typeface="Cambria Math" panose="02040503050406030204" pitchFamily="18" charset="0"/>
                      </a:rPr>
                      <m:t>   …(3)</m:t>
                    </m:r>
                  </m:oMath>
                </a14:m>
                <a:r>
                  <a:rPr lang="en-US" altLang="ja-JP" sz="2000" dirty="0"/>
                  <a:t>  </a:t>
                </a:r>
              </a:p>
              <a:p>
                <a:pPr marL="0" indent="0">
                  <a:lnSpc>
                    <a:spcPct val="100000"/>
                  </a:lnSpc>
                  <a:spcBef>
                    <a:spcPts val="600"/>
                  </a:spcBef>
                  <a:spcAft>
                    <a:spcPts val="600"/>
                  </a:spcAft>
                  <a:buNone/>
                </a:pPr>
                <a:r>
                  <a:rPr lang="ja-JP" altLang="en-US" sz="2000" dirty="0"/>
                  <a:t>式</a:t>
                </a:r>
                <a:r>
                  <a:rPr lang="en-US" altLang="ja-JP" sz="2000" dirty="0"/>
                  <a:t>(1)</a:t>
                </a:r>
                <a:r>
                  <a:rPr lang="ja-JP" altLang="en-US" sz="2000" dirty="0"/>
                  <a:t>に</a:t>
                </a:r>
                <a:r>
                  <a:rPr lang="en-US" altLang="ja-JP" sz="2000" dirty="0"/>
                  <a:t>(2,3)</a:t>
                </a:r>
                <a:r>
                  <a:rPr lang="ja-JP" altLang="en-US" sz="2000" dirty="0"/>
                  <a:t>を代入すると以下が得られる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oMath>
                </a14:m>
                <a:r>
                  <a:rPr lang="en-US" altLang="ja-JP" sz="2000" dirty="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22584" y="361417"/>
                <a:ext cx="5846247" cy="6302374"/>
              </a:xfrm>
              <a:blipFill rotWithShape="0">
                <a:blip r:embed="rId2"/>
                <a:stretch>
                  <a:fillRect l="-1043" t="-774"/>
                </a:stretch>
              </a:blipFill>
            </p:spPr>
            <p:txBody>
              <a:bodyPr/>
              <a:lstStyle/>
              <a:p>
                <a:r>
                  <a:rPr lang="ja-JP" altLang="en-US">
                    <a:noFill/>
                  </a:rPr>
                  <a:t> </a:t>
                </a:r>
              </a:p>
            </p:txBody>
          </p:sp>
        </mc:Fallback>
      </mc:AlternateContent>
      <p:grpSp>
        <p:nvGrpSpPr>
          <p:cNvPr id="4" name="グループ化 3"/>
          <p:cNvGrpSpPr/>
          <p:nvPr/>
        </p:nvGrpSpPr>
        <p:grpSpPr>
          <a:xfrm>
            <a:off x="6055465" y="667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a:solidFill>
                    <a:schemeClr val="tx1"/>
                  </a:solidFill>
                  <a:latin typeface="Times New Roman" panose="02020603050405020304" pitchFamily="18" charset="0"/>
                  <a:cs typeface="Times New Roman" panose="02020603050405020304" pitchFamily="18" charset="0"/>
                </a:rPr>
                <a:t>j</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7990736" y="1607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566505" y="923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566505" y="1862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566505" y="1862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9139044" y="1864701"/>
            <a:ext cx="843156" cy="1"/>
          </a:xfrm>
          <a:prstGeom prst="straightConnector1">
            <a:avLst/>
          </a:prstGeom>
          <a:ln w="2222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470270" y="880955"/>
                <a:ext cx="64645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470270" y="880955"/>
                <a:ext cx="646459"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5" name="円/楕円 14"/>
          <p:cNvSpPr/>
          <p:nvPr/>
        </p:nvSpPr>
        <p:spPr>
          <a:xfrm>
            <a:off x="7423150" y="1343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402422" y="2154464"/>
            <a:ext cx="800219"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出力</a:t>
            </a:r>
          </a:p>
        </p:txBody>
      </p:sp>
      <p:sp>
        <p:nvSpPr>
          <p:cNvPr id="17" name="正方形/長方形 16"/>
          <p:cNvSpPr/>
          <p:nvPr/>
        </p:nvSpPr>
        <p:spPr>
          <a:xfrm>
            <a:off x="9699903" y="2118179"/>
            <a:ext cx="1415772"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教師信号</a:t>
            </a:r>
          </a:p>
        </p:txBody>
      </p:sp>
      <mc:AlternateContent xmlns:mc="http://schemas.openxmlformats.org/markup-compatibility/2006" xmlns:a14="http://schemas.microsoft.com/office/drawing/2010/main">
        <mc:Choice Requires="a14">
          <p:sp>
            <p:nvSpPr>
              <p:cNvPr id="18" name="正方形/長方形 17"/>
              <p:cNvSpPr/>
              <p:nvPr/>
            </p:nvSpPr>
            <p:spPr>
              <a:xfrm>
                <a:off x="10067937" y="1518495"/>
                <a:ext cx="58349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b="0" i="1" smtClean="0">
                              <a:latin typeface="Cambria Math" panose="02040503050406030204" pitchFamily="18" charset="0"/>
                              <a:cs typeface="Times New Roman" panose="02020603050405020304" pitchFamily="18" charset="0"/>
                            </a:rPr>
                            <m:t>𝑡</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10067937" y="1518495"/>
                <a:ext cx="583493" cy="523220"/>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6678578" y="143250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𝑗</m:t>
                          </m:r>
                          <m:r>
                            <a:rPr lang="en-US" altLang="ja-JP" sz="2400" b="0" i="1" smtClean="0">
                              <a:latin typeface="Cambria Math" panose="02040503050406030204" pitchFamily="18" charset="0"/>
                            </a:rPr>
                            <m:t>𝑘</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678578" y="1432500"/>
                <a:ext cx="705065"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92593" y="1509152"/>
                <a:ext cx="65505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𝑘</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92593" y="1509152"/>
                <a:ext cx="655051" cy="52322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782695" y="3733151"/>
                <a:ext cx="3333028" cy="731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den>
                      </m:f>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oMath>
                  </m:oMathPara>
                </a14:m>
                <a:endParaRPr lang="ja-JP" altLang="en-US" sz="20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6782695" y="3733151"/>
                <a:ext cx="3333028" cy="731547"/>
              </a:xfrm>
              <a:prstGeom prst="rect">
                <a:avLst/>
              </a:prstGeom>
              <a:blipFill rotWithShape="0">
                <a:blip r:embed="rId7"/>
                <a:stretch>
                  <a:fillRect/>
                </a:stretch>
              </a:blipFill>
            </p:spPr>
            <p:txBody>
              <a:bodyPr/>
              <a:lstStyle/>
              <a:p>
                <a:r>
                  <a:rPr lang="ja-JP" altLang="en-US">
                    <a:noFill/>
                  </a:rPr>
                  <a:t> </a:t>
                </a:r>
              </a:p>
            </p:txBody>
          </p:sp>
        </mc:Fallback>
      </mc:AlternateContent>
      <p:sp>
        <p:nvSpPr>
          <p:cNvPr id="21" name="正方形/長方形 20"/>
          <p:cNvSpPr/>
          <p:nvPr/>
        </p:nvSpPr>
        <p:spPr>
          <a:xfrm>
            <a:off x="7941636" y="5934670"/>
            <a:ext cx="4177747" cy="923330"/>
          </a:xfrm>
          <a:prstGeom prst="rect">
            <a:avLst/>
          </a:prstGeom>
        </p:spPr>
        <p:txBody>
          <a:bodyPr wrap="none">
            <a:spAutoFit/>
          </a:bodyPr>
          <a:lstStyle/>
          <a:p>
            <a:pPr algn="r"/>
            <a:r>
              <a:rPr lang="ja-JP" altLang="en-US" b="1" dirty="0">
                <a:solidFill>
                  <a:srgbClr val="FF0000"/>
                </a:solidFill>
                <a:latin typeface="Times New Roman" panose="02020603050405020304" pitchFamily="18" charset="0"/>
                <a:cs typeface="Times New Roman" panose="02020603050405020304" pitchFamily="18" charset="0"/>
              </a:rPr>
              <a:t>補足資料</a:t>
            </a:r>
            <a:endParaRPr lang="en-US" altLang="ja-JP" b="1" dirty="0">
              <a:solidFill>
                <a:srgbClr val="FF0000"/>
              </a:solidFill>
              <a:latin typeface="Times New Roman" panose="02020603050405020304" pitchFamily="18" charset="0"/>
              <a:cs typeface="Times New Roman" panose="02020603050405020304" pitchFamily="18" charset="0"/>
            </a:endParaRPr>
          </a:p>
          <a:p>
            <a:pPr algn="r"/>
            <a:r>
              <a:rPr lang="ja-JP" altLang="en-US" b="1" dirty="0">
                <a:solidFill>
                  <a:srgbClr val="FF0000"/>
                </a:solidFill>
              </a:rPr>
              <a:t>目的関数</a:t>
            </a:r>
            <a:r>
              <a:rPr lang="en-US" altLang="ja-JP" b="1" dirty="0">
                <a:solidFill>
                  <a:srgbClr val="FF0000"/>
                </a:solidFill>
              </a:rPr>
              <a:t>J</a:t>
            </a:r>
            <a:r>
              <a:rPr lang="ja-JP" altLang="en-US" b="1" dirty="0">
                <a:solidFill>
                  <a:srgbClr val="FF0000"/>
                </a:solidFill>
              </a:rPr>
              <a:t>は</a:t>
            </a:r>
            <a:r>
              <a:rPr lang="en-US" altLang="ja-JP" b="1" dirty="0">
                <a:solidFill>
                  <a:srgbClr val="FF0000"/>
                </a:solidFill>
              </a:rPr>
              <a:t>Loss</a:t>
            </a:r>
            <a:r>
              <a:rPr lang="ja-JP" altLang="en-US" b="1" dirty="0">
                <a:solidFill>
                  <a:srgbClr val="FF0000"/>
                </a:solidFill>
              </a:rPr>
              <a:t>と呼ばれ</a:t>
            </a:r>
            <a:endParaRPr lang="en-US" altLang="ja-JP" b="1" dirty="0">
              <a:solidFill>
                <a:srgbClr val="FF0000"/>
              </a:solidFill>
            </a:endParaRPr>
          </a:p>
          <a:p>
            <a:pPr algn="r"/>
            <a:r>
              <a:rPr lang="ja-JP" altLang="en-US" b="1" dirty="0">
                <a:solidFill>
                  <a:srgbClr val="FF0000"/>
                </a:solidFill>
              </a:rPr>
              <a:t>このスライドとは違うものもよく利用される</a:t>
            </a:r>
          </a:p>
        </p:txBody>
      </p:sp>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47</a:t>
            </a:fld>
            <a:endParaRPr kumimoji="1" lang="ja-JP" altLang="en-US"/>
          </a:p>
        </p:txBody>
      </p:sp>
    </p:spTree>
    <p:extLst>
      <p:ext uri="{BB962C8B-B14F-4D97-AF65-F5344CB8AC3E}">
        <p14:creationId xmlns:p14="http://schemas.microsoft.com/office/powerpoint/2010/main" val="30329587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74032" y="337141"/>
                <a:ext cx="5140943" cy="6302374"/>
              </a:xfrm>
            </p:spPr>
            <p:txBody>
              <a:bodyPr>
                <a:noAutofit/>
              </a:bodyPr>
              <a:lstStyle/>
              <a:p>
                <a:pPr marL="0" indent="0">
                  <a:lnSpc>
                    <a:spcPct val="100000"/>
                  </a:lnSpc>
                  <a:spcBef>
                    <a:spcPts val="600"/>
                  </a:spcBef>
                  <a:spcAft>
                    <a:spcPts val="600"/>
                  </a:spcAft>
                  <a:buNone/>
                </a:pPr>
                <a:r>
                  <a:rPr lang="ja-JP" altLang="en-US" sz="2000" b="1" dirty="0">
                    <a:latin typeface="Times New Roman" panose="02020603050405020304" pitchFamily="18" charset="0"/>
                    <a:cs typeface="Times New Roman" panose="02020603050405020304" pitchFamily="18" charset="0"/>
                  </a:rPr>
                  <a:t>誤差逆伝播法</a:t>
                </a:r>
                <a:r>
                  <a:rPr kumimoji="1" lang="ja-JP" altLang="en-US" sz="2000" b="1" dirty="0">
                    <a:latin typeface="Times New Roman" panose="02020603050405020304" pitchFamily="18" charset="0"/>
                    <a:cs typeface="Times New Roman" panose="02020603050405020304" pitchFamily="18" charset="0"/>
                  </a:rPr>
                  <a:t> </a:t>
                </a:r>
                <a:r>
                  <a:rPr kumimoji="1" lang="en-US" altLang="ja-JP" sz="2000" b="1" dirty="0">
                    <a:latin typeface="Times New Roman" panose="02020603050405020304" pitchFamily="18" charset="0"/>
                    <a:cs typeface="Times New Roman" panose="02020603050405020304" pitchFamily="18" charset="0"/>
                  </a:rPr>
                  <a:t>– </a:t>
                </a:r>
                <a:r>
                  <a:rPr lang="ja-JP" altLang="en-US" sz="2000" b="1" dirty="0">
                    <a:latin typeface="Times New Roman" panose="02020603050405020304" pitchFamily="18" charset="0"/>
                    <a:cs typeface="Times New Roman" panose="02020603050405020304" pitchFamily="18" charset="0"/>
                  </a:rPr>
                  <a:t>中間層について </a:t>
                </a:r>
                <a:endParaRPr kumimoji="1" lang="en-US" altLang="ja-JP" sz="2000" b="1"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        </m:t>
                      </m:r>
                    </m:oMath>
                  </m:oMathPara>
                </a14:m>
                <a:endParaRPr lang="en-US" altLang="ja-JP" sz="2000" dirty="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r>
                        <a:rPr lang="en-US" altLang="ja-JP" sz="2000" b="0" i="1" smtClean="0">
                          <a:latin typeface="Cambria Math" panose="02040503050406030204" pitchFamily="18" charset="0"/>
                        </a:rPr>
                        <m:t>       </m:t>
                      </m:r>
                    </m:oMath>
                  </m:oMathPara>
                </a14:m>
                <a:endParaRPr lang="en-US" altLang="ja-JP" sz="2000" i="1" dirty="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oMath>
                </a14:m>
                <a:r>
                  <a:rPr lang="en-US" altLang="ja-JP" sz="2000" dirty="0"/>
                  <a:t> </a:t>
                </a:r>
                <a:r>
                  <a:rPr lang="ja-JP" altLang="en-US" sz="2000" dirty="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                      …(1)</m:t>
                    </m:r>
                  </m:oMath>
                </a14:m>
                <a:r>
                  <a:rPr lang="en-US" altLang="ja-JP" sz="2000" dirty="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𝑗</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        …(2)</m:t>
                    </m:r>
                  </m:oMath>
                </a14:m>
                <a:r>
                  <a:rPr lang="en-US" altLang="ja-JP" sz="2000" dirty="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m:t>
                    </m:r>
                    <m:f>
                      <m:fPr>
                        <m:ctrlPr>
                          <a:rPr lang="en-US" altLang="ja-JP" sz="2000" i="1" smtClean="0">
                            <a:solidFill>
                              <a:srgbClr val="FF0000"/>
                            </a:solidFill>
                            <a:latin typeface="Cambria Math" panose="02040503050406030204" pitchFamily="18" charset="0"/>
                          </a:rPr>
                        </m:ctrlPr>
                      </m:fPr>
                      <m:num>
                        <m:r>
                          <a:rPr lang="en-US" altLang="ja-JP"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rPr>
                          <m:t>𝐽</m:t>
                        </m:r>
                      </m:num>
                      <m:den>
                        <m:r>
                          <a:rPr lang="en-US" altLang="ja-JP" sz="2000" i="1">
                            <a:solidFill>
                              <a:srgbClr val="FF0000"/>
                            </a:solidFill>
                            <a:latin typeface="Cambria Math" panose="02040503050406030204" pitchFamily="18" charset="0"/>
                          </a:rPr>
                          <m:t>𝜕</m:t>
                        </m:r>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𝑔</m:t>
                            </m:r>
                          </m:e>
                          <m:sub>
                            <m:r>
                              <a:rPr lang="en-US" altLang="ja-JP" sz="2000" b="0" i="1" smtClean="0">
                                <a:solidFill>
                                  <a:srgbClr val="FF0000"/>
                                </a:solidFill>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e>
                    </m:d>
                    <m:r>
                      <a:rPr lang="en-US" altLang="ja-JP" sz="2000" b="0" i="1" smtClean="0">
                        <a:latin typeface="Cambria Math" panose="02040503050406030204" pitchFamily="18" charset="0"/>
                      </a:rPr>
                      <m:t>   …(3)</m:t>
                    </m:r>
                  </m:oMath>
                </a14:m>
                <a:r>
                  <a:rPr lang="en-US" altLang="ja-JP" sz="2000" dirty="0"/>
                  <a:t>  </a:t>
                </a:r>
              </a:p>
              <a:p>
                <a:pPr marL="0" indent="0">
                  <a:lnSpc>
                    <a:spcPct val="100000"/>
                  </a:lnSpc>
                  <a:spcBef>
                    <a:spcPts val="600"/>
                  </a:spcBef>
                  <a:spcAft>
                    <a:spcPts val="600"/>
                  </a:spcAft>
                  <a:buNone/>
                </a:pPr>
                <a:r>
                  <a:rPr lang="ja-JP" altLang="en-US" sz="2000" dirty="0"/>
                  <a:t>式</a:t>
                </a:r>
                <a:r>
                  <a:rPr lang="en-US" altLang="ja-JP" sz="2000" dirty="0"/>
                  <a:t>(1)</a:t>
                </a:r>
                <a:r>
                  <a:rPr lang="ja-JP" altLang="en-US" sz="2000" dirty="0"/>
                  <a:t>に</a:t>
                </a:r>
                <a:r>
                  <a:rPr lang="en-US" altLang="ja-JP" sz="2000" dirty="0"/>
                  <a:t>(2,3)</a:t>
                </a:r>
                <a:r>
                  <a:rPr lang="ja-JP" altLang="en-US" sz="2000" dirty="0"/>
                  <a:t>を代入すると以下が得られる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𝑗</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𝑗</m:t>
                            </m:r>
                          </m:sub>
                        </m:sSub>
                      </m:e>
                    </m:d>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𝑖</m:t>
                        </m:r>
                      </m:sub>
                    </m:sSub>
                  </m:oMath>
                </a14:m>
                <a:r>
                  <a:rPr lang="en-US" altLang="ja-JP" sz="2000" dirty="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74032" y="337141"/>
                <a:ext cx="5140943" cy="6302374"/>
              </a:xfrm>
              <a:blipFill rotWithShape="0">
                <a:blip r:embed="rId3"/>
                <a:stretch>
                  <a:fillRect l="-1185" t="-774"/>
                </a:stretch>
              </a:blipFill>
            </p:spPr>
            <p:txBody>
              <a:bodyPr/>
              <a:lstStyle/>
              <a:p>
                <a:r>
                  <a:rPr lang="ja-JP" altLang="en-US">
                    <a:noFill/>
                  </a:rPr>
                  <a:t> </a:t>
                </a:r>
              </a:p>
            </p:txBody>
          </p:sp>
        </mc:Fallback>
      </mc:AlternateContent>
      <p:grpSp>
        <p:nvGrpSpPr>
          <p:cNvPr id="4" name="グループ化 3"/>
          <p:cNvGrpSpPr/>
          <p:nvPr/>
        </p:nvGrpSpPr>
        <p:grpSpPr>
          <a:xfrm>
            <a:off x="6169765" y="1048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8105036" y="1988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680805" y="1304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680805" y="2243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680805" y="2243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527420" y="1493730"/>
                <a:ext cx="580479"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527420" y="1493730"/>
                <a:ext cx="580479" cy="557910"/>
              </a:xfrm>
              <a:prstGeom prst="rect">
                <a:avLst/>
              </a:prstGeom>
              <a:blipFill rotWithShape="0">
                <a:blip r:embed="rId4"/>
                <a:stretch>
                  <a:fillRect/>
                </a:stretch>
              </a:blipFill>
            </p:spPr>
            <p:txBody>
              <a:bodyPr/>
              <a:lstStyle/>
              <a:p>
                <a:r>
                  <a:rPr lang="ja-JP" altLang="en-US">
                    <a:noFill/>
                  </a:rPr>
                  <a:t> </a:t>
                </a:r>
              </a:p>
            </p:txBody>
          </p:sp>
        </mc:Fallback>
      </mc:AlternateContent>
      <p:sp>
        <p:nvSpPr>
          <p:cNvPr id="15" name="円/楕円 14"/>
          <p:cNvSpPr/>
          <p:nvPr/>
        </p:nvSpPr>
        <p:spPr>
          <a:xfrm>
            <a:off x="7537450" y="1724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正方形/長方形 18"/>
              <p:cNvSpPr/>
              <p:nvPr/>
            </p:nvSpPr>
            <p:spPr>
              <a:xfrm>
                <a:off x="6792878" y="1813500"/>
                <a:ext cx="675826"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𝑖𝑗</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792878" y="1813500"/>
                <a:ext cx="675826"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79893" y="1632977"/>
                <a:ext cx="621003"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𝑗</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79893" y="1632977"/>
                <a:ext cx="621003" cy="55791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105577" y="3947927"/>
                <a:ext cx="3886513" cy="26185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en-US" altLang="ja-JP"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rPr>
                            <m:t>𝐽</m:t>
                          </m:r>
                        </m:num>
                        <m:den>
                          <m:r>
                            <a:rPr lang="en-US" altLang="ja-JP" sz="2000" i="1">
                              <a:solidFill>
                                <a:srgbClr val="FF0000"/>
                              </a:solidFill>
                              <a:latin typeface="Cambria Math" panose="02040503050406030204" pitchFamily="18" charset="0"/>
                            </a:rPr>
                            <m:t>𝜕</m:t>
                          </m:r>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𝑔</m:t>
                              </m:r>
                            </m:e>
                            <m:sub>
                              <m:r>
                                <a:rPr lang="en-US" altLang="ja-JP" sz="2000" i="1">
                                  <a:solidFill>
                                    <a:srgbClr val="FF0000"/>
                                  </a:solidFill>
                                  <a:latin typeface="Cambria Math" panose="02040503050406030204" pitchFamily="18" charset="0"/>
                                </a:rPr>
                                <m:t>𝑗</m:t>
                              </m:r>
                            </m:sub>
                          </m:sSub>
                        </m:den>
                      </m:f>
                      <m:r>
                        <a:rPr lang="en-US" altLang="ja-JP" sz="2000" b="0" i="1" smtClean="0">
                          <a:latin typeface="Cambria Math" panose="02040503050406030204" pitchFamily="18" charset="0"/>
                        </a:rPr>
                        <m:t>=</m:t>
                      </m:r>
                      <m:nary>
                        <m:naryPr>
                          <m:chr m:val="∑"/>
                          <m:supHide m:val="on"/>
                          <m:ctrlPr>
                            <a:rPr lang="en-US" altLang="ja-JP" sz="2000" b="0" i="1" smtClean="0">
                              <a:latin typeface="Cambria Math" panose="02040503050406030204" pitchFamily="18" charset="0"/>
                            </a:rPr>
                          </m:ctrlPr>
                        </m:naryPr>
                        <m:sub>
                          <m:r>
                            <m:rPr>
                              <m:brk m:alnAt="7"/>
                            </m:rPr>
                            <a:rPr lang="en-US" altLang="ja-JP" sz="2000" b="0" i="1" smtClean="0">
                              <a:latin typeface="Cambria Math" panose="02040503050406030204" pitchFamily="18" charset="0"/>
                            </a:rPr>
                            <m:t>𝑘</m:t>
                          </m:r>
                        </m:sub>
                        <m:sup/>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e>
                      </m:nary>
                      <m:r>
                        <a:rPr lang="en-US" altLang="ja-JP" sz="2000" b="0" i="1" smtClean="0">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oMath>
                  </m:oMathPara>
                </a14:m>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多変数関数の連鎖律を利用</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i="1" dirty="0">
                    <a:latin typeface="メイリオ" panose="020B0604030504040204" pitchFamily="50" charset="-128"/>
                    <a:ea typeface="メイリオ" panose="020B0604030504040204" pitchFamily="50" charset="-128"/>
                    <a:cs typeface="メイリオ" panose="020B0604030504040204" pitchFamily="50" charset="-128"/>
                  </a:rPr>
                  <a:t>J</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の関数で，</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の関数</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p>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den>
                    </m:f>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と</a:t>
                </a: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を利用した</a:t>
                </a: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3" name="正方形/長方形 22"/>
              <p:cNvSpPr>
                <a:spLocks noRot="1" noChangeAspect="1" noMove="1" noResize="1" noEditPoints="1" noAdjustHandles="1" noChangeArrowheads="1" noChangeShapeType="1" noTextEdit="1"/>
              </p:cNvSpPr>
              <p:nvPr/>
            </p:nvSpPr>
            <p:spPr>
              <a:xfrm>
                <a:off x="6105577" y="3947927"/>
                <a:ext cx="3886513" cy="2618537"/>
              </a:xfrm>
              <a:prstGeom prst="rect">
                <a:avLst/>
              </a:prstGeom>
              <a:blipFill rotWithShape="0">
                <a:blip r:embed="rId7"/>
                <a:stretch>
                  <a:fillRect l="-1727" r="-942"/>
                </a:stretch>
              </a:blipFill>
            </p:spPr>
            <p:txBody>
              <a:bodyPr/>
              <a:lstStyle/>
              <a:p>
                <a:r>
                  <a:rPr lang="ja-JP" altLang="en-US">
                    <a:noFill/>
                  </a:rPr>
                  <a:t> </a:t>
                </a:r>
              </a:p>
            </p:txBody>
          </p:sp>
        </mc:Fallback>
      </mc:AlternateContent>
      <p:grpSp>
        <p:nvGrpSpPr>
          <p:cNvPr id="25" name="グループ化 24"/>
          <p:cNvGrpSpPr/>
          <p:nvPr/>
        </p:nvGrpSpPr>
        <p:grpSpPr>
          <a:xfrm>
            <a:off x="11386246" y="1041610"/>
            <a:ext cx="425547" cy="2384661"/>
            <a:chOff x="10185488" y="872097"/>
            <a:chExt cx="511040" cy="2863740"/>
          </a:xfrm>
        </p:grpSpPr>
        <p:sp>
          <p:nvSpPr>
            <p:cNvPr id="32" name="円/楕円 31"/>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33" name="円/楕円 32"/>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34" name="円/楕円 33"/>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mc:AlternateContent xmlns:mc="http://schemas.openxmlformats.org/markup-compatibility/2006" xmlns:a14="http://schemas.microsoft.com/office/drawing/2010/main">
        <mc:Choice Requires="a14">
          <p:sp>
            <p:nvSpPr>
              <p:cNvPr id="44" name="正方形/長方形 43"/>
              <p:cNvSpPr/>
              <p:nvPr/>
            </p:nvSpPr>
            <p:spPr>
              <a:xfrm>
                <a:off x="11395268" y="2028402"/>
                <a:ext cx="43251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11395268" y="2028402"/>
                <a:ext cx="432515" cy="369332"/>
              </a:xfrm>
              <a:prstGeom prst="rect">
                <a:avLst/>
              </a:prstGeom>
              <a:blipFill rotWithShape="0">
                <a:blip r:embed="rId8"/>
                <a:stretch>
                  <a:fillRect/>
                </a:stretch>
              </a:blipFill>
            </p:spPr>
            <p:txBody>
              <a:bodyPr/>
              <a:lstStyle/>
              <a:p>
                <a:r>
                  <a:rPr lang="ja-JP" altLang="en-US">
                    <a:noFill/>
                  </a:rPr>
                  <a:t> </a:t>
                </a:r>
              </a:p>
            </p:txBody>
          </p:sp>
        </mc:Fallback>
      </mc:AlternateContent>
      <p:cxnSp>
        <p:nvCxnSpPr>
          <p:cNvPr id="45" name="直線矢印コネクタ 44"/>
          <p:cNvCxnSpPr>
            <a:stCxn id="33" idx="2"/>
          </p:cNvCxnSpPr>
          <p:nvPr/>
        </p:nvCxnSpPr>
        <p:spPr>
          <a:xfrm flipH="1">
            <a:off x="9858375" y="2233941"/>
            <a:ext cx="1527871" cy="44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正方形/長方形 46"/>
              <p:cNvSpPr/>
              <p:nvPr/>
            </p:nvSpPr>
            <p:spPr>
              <a:xfrm>
                <a:off x="10155203" y="179445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𝑗𝑘</m:t>
                          </m:r>
                        </m:sub>
                      </m:sSub>
                    </m:oMath>
                  </m:oMathPara>
                </a14:m>
                <a:endParaRPr lang="ja-JP" altLang="en-US" sz="2400" dirty="0"/>
              </a:p>
            </p:txBody>
          </p:sp>
        </mc:Choice>
        <mc:Fallback xmlns="">
          <p:sp>
            <p:nvSpPr>
              <p:cNvPr id="47" name="正方形/長方形 46"/>
              <p:cNvSpPr>
                <a:spLocks noRot="1" noChangeAspect="1" noMove="1" noResize="1" noEditPoints="1" noAdjustHandles="1" noChangeArrowheads="1" noChangeShapeType="1" noTextEdit="1"/>
              </p:cNvSpPr>
              <p:nvPr/>
            </p:nvSpPr>
            <p:spPr>
              <a:xfrm>
                <a:off x="10155203" y="1794450"/>
                <a:ext cx="705065" cy="491417"/>
              </a:xfrm>
              <a:prstGeom prst="rect">
                <a:avLst/>
              </a:prstGeom>
              <a:blipFill rotWithShape="0">
                <a:blip r:embed="rId9"/>
                <a:stretch>
                  <a:fillRect b="-9877"/>
                </a:stretch>
              </a:blipFill>
            </p:spPr>
            <p:txBody>
              <a:bodyPr/>
              <a:lstStyle/>
              <a:p>
                <a:r>
                  <a:rPr lang="ja-JP" altLang="en-US">
                    <a:noFill/>
                  </a:rPr>
                  <a:t> </a:t>
                </a:r>
              </a:p>
            </p:txBody>
          </p:sp>
        </mc:Fallback>
      </mc:AlternateContent>
      <p:cxnSp>
        <p:nvCxnSpPr>
          <p:cNvPr id="48" name="直線矢印コネクタ 47"/>
          <p:cNvCxnSpPr>
            <a:stCxn id="32" idx="2"/>
          </p:cNvCxnSpPr>
          <p:nvPr/>
        </p:nvCxnSpPr>
        <p:spPr>
          <a:xfrm flipH="1">
            <a:off x="9858375" y="1254384"/>
            <a:ext cx="1527871" cy="8506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34" idx="2"/>
          </p:cNvCxnSpPr>
          <p:nvPr/>
        </p:nvCxnSpPr>
        <p:spPr>
          <a:xfrm flipH="1" flipV="1">
            <a:off x="9877425" y="2409825"/>
            <a:ext cx="1508821" cy="8036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正方形/長方形 54"/>
              <p:cNvSpPr/>
              <p:nvPr/>
            </p:nvSpPr>
            <p:spPr>
              <a:xfrm>
                <a:off x="9320905" y="1927886"/>
                <a:ext cx="598690" cy="6971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𝐽</m:t>
                          </m:r>
                        </m:num>
                        <m:den>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𝑗</m:t>
                              </m:r>
                            </m:sub>
                          </m:sSub>
                        </m:den>
                      </m:f>
                    </m:oMath>
                  </m:oMathPara>
                </a14:m>
                <a:endParaRPr lang="ja-JP" altLang="en-US"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9320905" y="1927886"/>
                <a:ext cx="598690" cy="697179"/>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56" name="直線矢印コネクタ 55"/>
          <p:cNvCxnSpPr/>
          <p:nvPr/>
        </p:nvCxnSpPr>
        <p:spPr>
          <a:xfrm>
            <a:off x="8636605" y="2243884"/>
            <a:ext cx="2914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11077592" y="6488668"/>
            <a:ext cx="1114408" cy="369332"/>
          </a:xfrm>
          <a:prstGeom prst="rect">
            <a:avLst/>
          </a:prstGeom>
        </p:spPr>
        <p:txBody>
          <a:bodyPr wrap="none">
            <a:spAutoFit/>
          </a:bodyPr>
          <a:lstStyle/>
          <a:p>
            <a:r>
              <a:rPr lang="ja-JP" altLang="en-US" b="1" dirty="0">
                <a:solidFill>
                  <a:srgbClr val="FF0000"/>
                </a:solidFill>
                <a:latin typeface="Times New Roman" panose="02020603050405020304" pitchFamily="18" charset="0"/>
                <a:cs typeface="Times New Roman" panose="02020603050405020304" pitchFamily="18" charset="0"/>
              </a:rPr>
              <a:t>補足資料</a:t>
            </a:r>
            <a:endParaRPr lang="ja-JP" altLang="en-US" b="1" dirty="0">
              <a:solidFill>
                <a:srgbClr val="FF0000"/>
              </a:solidFill>
            </a:endParaRPr>
          </a:p>
        </p:txBody>
      </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48</a:t>
            </a:fld>
            <a:endParaRPr kumimoji="1" lang="ja-JP" altLang="en-US"/>
          </a:p>
        </p:txBody>
      </p:sp>
    </p:spTree>
    <p:extLst>
      <p:ext uri="{BB962C8B-B14F-4D97-AF65-F5344CB8AC3E}">
        <p14:creationId xmlns:p14="http://schemas.microsoft.com/office/powerpoint/2010/main" val="41882626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27001"/>
                <a:ext cx="6146295" cy="5143499"/>
              </a:xfrm>
            </p:spPr>
            <p:txBody>
              <a:bodyPr>
                <a:noAutofit/>
              </a:bodyPr>
              <a:lstStyle/>
              <a:p>
                <a:pPr marL="0" indent="0">
                  <a:lnSpc>
                    <a:spcPct val="100000"/>
                  </a:lnSpc>
                  <a:spcBef>
                    <a:spcPts val="600"/>
                  </a:spcBef>
                  <a:spcAft>
                    <a:spcPts val="300"/>
                  </a:spcAft>
                  <a:buNone/>
                </a:pPr>
                <a:r>
                  <a:rPr lang="ja-JP" altLang="en-US" sz="2000" b="1" dirty="0">
                    <a:latin typeface="Times New Roman" panose="02020603050405020304" pitchFamily="18" charset="0"/>
                    <a:cs typeface="Times New Roman" panose="02020603050405020304" pitchFamily="18" charset="0"/>
                  </a:rPr>
                  <a:t>誤差逆伝播法</a:t>
                </a:r>
                <a:endParaRPr kumimoji="1" lang="en-US" altLang="ja-JP" sz="2000" b="1"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ひとつずつ（または一定数）教師データ</a:t>
                </a:r>
                <a:r>
                  <a:rPr lang="en-US" altLang="ja-JP" sz="1800" dirty="0">
                    <a:latin typeface="Times New Roman" panose="02020603050405020304" pitchFamily="18" charset="0"/>
                    <a:cs typeface="Times New Roman" panose="02020603050405020304" pitchFamily="18" charset="0"/>
                  </a:rPr>
                  <a:t>(</a:t>
                </a:r>
                <a:r>
                  <a:rPr lang="en-US" altLang="ja-JP" sz="1800" b="1" dirty="0">
                    <a:latin typeface="Times New Roman" panose="02020603050405020304" pitchFamily="18" charset="0"/>
                    <a:cs typeface="Times New Roman" panose="02020603050405020304" pitchFamily="18" charset="0"/>
                  </a:rPr>
                  <a:t>x, t)</a:t>
                </a:r>
                <a:r>
                  <a:rPr lang="ja-JP" altLang="en-US" sz="1800" dirty="0">
                    <a:latin typeface="Times New Roman" panose="02020603050405020304" pitchFamily="18" charset="0"/>
                    <a:cs typeface="Times New Roman" panose="02020603050405020304" pitchFamily="18" charset="0"/>
                  </a:rPr>
                  <a:t>を読み込み，誤差を利用して逐次的に重み</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ja-JP" altLang="en-US" sz="1800" i="1">
                        <a:latin typeface="Cambria Math" panose="02040503050406030204" pitchFamily="18" charset="0"/>
                        <a:cs typeface="Times New Roman" panose="02020603050405020304" pitchFamily="18" charset="0"/>
                      </a:rPr>
                      <m:t>を</m:t>
                    </m:r>
                  </m:oMath>
                </a14:m>
                <a:r>
                  <a:rPr lang="ja-JP" altLang="en-US" sz="1800" dirty="0">
                    <a:latin typeface="Times New Roman" panose="02020603050405020304" pitchFamily="18" charset="0"/>
                    <a:cs typeface="Times New Roman" panose="02020603050405020304" pitchFamily="18" charset="0"/>
                  </a:rPr>
                  <a:t>更新する手法</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a:latin typeface="Times New Roman" panose="02020603050405020304" pitchFamily="18" charset="0"/>
                    <a:cs typeface="Times New Roman" panose="02020603050405020304" pitchFamily="18" charset="0"/>
                  </a:rPr>
                  <a:t>1. </a:t>
                </a:r>
                <a:r>
                  <a:rPr lang="ja-JP" altLang="en-US" sz="1800" dirty="0">
                    <a:latin typeface="Times New Roman" panose="02020603050405020304" pitchFamily="18" charset="0"/>
                    <a:cs typeface="Times New Roman" panose="02020603050405020304" pitchFamily="18" charset="0"/>
                  </a:rPr>
                  <a:t>重みは何かしらの方法（ランダムとか）で初期化する</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a:latin typeface="Times New Roman" panose="02020603050405020304" pitchFamily="18" charset="0"/>
                    <a:cs typeface="Times New Roman" panose="02020603050405020304" pitchFamily="18" charset="0"/>
                  </a:rPr>
                  <a:t>2. </a:t>
                </a:r>
                <a:r>
                  <a:rPr lang="ja-JP" altLang="en-US" sz="1800" dirty="0">
                    <a:latin typeface="Times New Roman" panose="02020603050405020304" pitchFamily="18" charset="0"/>
                    <a:cs typeface="Times New Roman" panose="02020603050405020304" pitchFamily="18" charset="0"/>
                  </a:rPr>
                  <a:t>ある教師データ</a:t>
                </a:r>
                <a:r>
                  <a:rPr lang="en-US" altLang="ja-JP" sz="1800" dirty="0">
                    <a:latin typeface="Times New Roman" panose="02020603050405020304" pitchFamily="18" charset="0"/>
                    <a:cs typeface="Times New Roman" panose="02020603050405020304" pitchFamily="18" charset="0"/>
                  </a:rPr>
                  <a:t>(</a:t>
                </a:r>
                <a:r>
                  <a:rPr lang="en-US" altLang="ja-JP" sz="1800" b="1" dirty="0">
                    <a:latin typeface="Times New Roman" panose="02020603050405020304" pitchFamily="18" charset="0"/>
                    <a:cs typeface="Times New Roman" panose="02020603050405020304" pitchFamily="18" charset="0"/>
                  </a:rPr>
                  <a:t>x, t</a:t>
                </a:r>
                <a:r>
                  <a:rPr lang="en-US" altLang="ja-JP" sz="1800" dirty="0">
                    <a:latin typeface="Times New Roman" panose="02020603050405020304" pitchFamily="18" charset="0"/>
                    <a:cs typeface="Times New Roman" panose="02020603050405020304" pitchFamily="18" charset="0"/>
                  </a:rPr>
                  <a:t>)</a:t>
                </a:r>
                <a:r>
                  <a:rPr lang="ja-JP" altLang="en-US" sz="1800" dirty="0">
                    <a:latin typeface="Times New Roman" panose="02020603050405020304" pitchFamily="18" charset="0"/>
                    <a:cs typeface="Times New Roman" panose="02020603050405020304" pitchFamily="18" charset="0"/>
                  </a:rPr>
                  <a:t>を読み込み</a:t>
                </a:r>
                <a:r>
                  <a:rPr lang="en-US" altLang="ja-JP" sz="1800" dirty="0">
                    <a:latin typeface="Times New Roman" panose="02020603050405020304" pitchFamily="18" charset="0"/>
                    <a:cs typeface="Times New Roman" panose="02020603050405020304" pitchFamily="18" charset="0"/>
                  </a:rPr>
                  <a:t>…</a:t>
                </a:r>
              </a:p>
              <a:p>
                <a:pPr marL="0" indent="0">
                  <a:lnSpc>
                    <a:spcPct val="100000"/>
                  </a:lnSpc>
                  <a:spcBef>
                    <a:spcPts val="600"/>
                  </a:spcBef>
                  <a:spcAft>
                    <a:spcPts val="300"/>
                  </a:spcAft>
                  <a:buNone/>
                </a:pPr>
                <a:r>
                  <a:rPr lang="en-US" altLang="ja-JP" sz="1800" dirty="0">
                    <a:latin typeface="Times New Roman" panose="02020603050405020304" pitchFamily="18" charset="0"/>
                    <a:cs typeface="Times New Roman" panose="02020603050405020304" pitchFamily="18" charset="0"/>
                  </a:rPr>
                  <a:t>    2-0. NN</a:t>
                </a:r>
                <a:r>
                  <a:rPr lang="ja-JP" altLang="en-US" sz="1800" dirty="0">
                    <a:latin typeface="Times New Roman" panose="02020603050405020304" pitchFamily="18" charset="0"/>
                    <a:cs typeface="Times New Roman" panose="02020603050405020304" pitchFamily="18" charset="0"/>
                  </a:rPr>
                  <a:t>を計算し全層における出力 を得る　　</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a:latin typeface="Times New Roman" panose="02020603050405020304" pitchFamily="18" charset="0"/>
                    <a:cs typeface="Times New Roman" panose="02020603050405020304" pitchFamily="18" charset="0"/>
                  </a:rPr>
                  <a:t>2-1. </a:t>
                </a:r>
                <a:r>
                  <a:rPr lang="ja-JP" altLang="en-US" sz="1800" dirty="0">
                    <a:latin typeface="Times New Roman" panose="02020603050405020304" pitchFamily="18" charset="0"/>
                    <a:cs typeface="Times New Roman" panose="02020603050405020304" pitchFamily="18" charset="0"/>
                  </a:rPr>
                  <a:t>出力層の誤差を計算</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ユニット</a:t>
                </a:r>
                <a:r>
                  <a:rPr lang="en-US" altLang="ja-JP" sz="1800" i="1" dirty="0">
                    <a:latin typeface="Times New Roman" panose="02020603050405020304" pitchFamily="18" charset="0"/>
                    <a:cs typeface="Times New Roman" panose="02020603050405020304" pitchFamily="18" charset="0"/>
                  </a:rPr>
                  <a:t>k</a:t>
                </a:r>
                <a:r>
                  <a:rPr lang="ja-JP" altLang="en-US" sz="1800" dirty="0">
                    <a:latin typeface="Times New Roman" panose="02020603050405020304" pitchFamily="18" charset="0"/>
                    <a:cs typeface="Times New Roman" panose="02020603050405020304" pitchFamily="18" charset="0"/>
                  </a:rPr>
                  <a:t>の誤差は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𝑡</m:t>
                            </m:r>
                          </m:e>
                          <m:sub>
                            <m:r>
                              <a:rPr lang="en-US" altLang="ja-JP" sz="1800" i="1">
                                <a:latin typeface="Cambria Math" panose="02040503050406030204" pitchFamily="18" charset="0"/>
                                <a:cs typeface="Times New Roman" panose="02020603050405020304" pitchFamily="18" charset="0"/>
                              </a:rPr>
                              <m:t>𝑘</m:t>
                            </m:r>
                          </m:sub>
                        </m:sSub>
                      </m:e>
                    </m:d>
                    <m:r>
                      <a:rPr lang="en-US" altLang="ja-JP" sz="1800" b="0" i="1" smtClean="0">
                        <a:latin typeface="Cambria Math" panose="02040503050406030204" pitchFamily="18" charset="0"/>
                        <a:cs typeface="Times New Roman" panose="02020603050405020304" pitchFamily="18" charset="0"/>
                      </a:rPr>
                      <m:t>𝑓</m:t>
                    </m:r>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a:latin typeface="Times New Roman" panose="02020603050405020304" pitchFamily="18" charset="0"/>
                    <a:cs typeface="Times New Roman" panose="02020603050405020304" pitchFamily="18" charset="0"/>
                  </a:rPr>
                  <a:t>2-2. </a:t>
                </a:r>
                <a:r>
                  <a:rPr lang="ja-JP" altLang="en-US" sz="1800" dirty="0">
                    <a:latin typeface="Times New Roman" panose="02020603050405020304" pitchFamily="18" charset="0"/>
                    <a:cs typeface="Times New Roman" panose="02020603050405020304" pitchFamily="18" charset="0"/>
                  </a:rPr>
                  <a:t>中間層の誤差を計算</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ユニット</a:t>
                </a:r>
                <a:r>
                  <a:rPr lang="en-US" altLang="ja-JP" sz="1800" i="1" dirty="0">
                    <a:latin typeface="Times New Roman" panose="02020603050405020304" pitchFamily="18" charset="0"/>
                    <a:cs typeface="Times New Roman" panose="02020603050405020304" pitchFamily="18" charset="0"/>
                  </a:rPr>
                  <a:t>j</a:t>
                </a:r>
                <a:r>
                  <a:rPr lang="ja-JP" altLang="en-US" sz="1800" dirty="0">
                    <a:latin typeface="Times New Roman" panose="02020603050405020304" pitchFamily="18" charset="0"/>
                    <a:cs typeface="Times New Roman" panose="02020603050405020304" pitchFamily="18" charset="0"/>
                  </a:rPr>
                  <a:t>の誤差は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𝑘</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𝑗𝑘</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𝑘</m:t>
                                </m:r>
                              </m:sub>
                            </m:sSub>
                          </m:e>
                        </m:nary>
                      </m:e>
                    </m:d>
                    <m:r>
                      <a:rPr lang="en-US" altLang="ja-JP" sz="1800" i="1">
                        <a:latin typeface="Cambria Math" panose="02040503050406030204" pitchFamily="18" charset="0"/>
                        <a:cs typeface="Times New Roman" panose="02020603050405020304" pitchFamily="18" charset="0"/>
                      </a:rPr>
                      <m:t>𝑓</m:t>
                    </m:r>
                    <m:r>
                      <a:rPr lang="en-US" altLang="ja-JP" sz="1800" i="1">
                        <a:latin typeface="Cambria Math" panose="02040503050406030204" pitchFamily="18" charset="0"/>
                        <a:cs typeface="Times New Roman" panose="02020603050405020304" pitchFamily="18" charset="0"/>
                      </a:rPr>
                      <m:t>′</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e>
                    </m:d>
                  </m:oMath>
                </a14:m>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a:latin typeface="Times New Roman" panose="02020603050405020304" pitchFamily="18" charset="0"/>
                    <a:cs typeface="Times New Roman" panose="02020603050405020304" pitchFamily="18" charset="0"/>
                  </a:rPr>
                  <a:t>    2-3. </a:t>
                </a:r>
                <a:r>
                  <a:rPr lang="ja-JP" altLang="en-US" sz="1800" dirty="0">
                    <a:latin typeface="Times New Roman" panose="02020603050405020304" pitchFamily="18" charset="0"/>
                    <a:cs typeface="Times New Roman" panose="02020603050405020304" pitchFamily="18" charset="0"/>
                  </a:rPr>
                  <a:t>重みを以下の通り更新</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𝑗</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r>
                  <a:rPr lang="en-US" altLang="ja-JP" sz="1800" dirty="0">
                    <a:latin typeface="Times New Roman" panose="02020603050405020304" pitchFamily="18" charset="0"/>
                    <a:cs typeface="Times New Roman" panose="02020603050405020304" pitchFamily="18" charset="0"/>
                  </a:rPr>
                  <a:t> </a:t>
                </a:r>
              </a:p>
              <a:p>
                <a:pPr marL="0" indent="0">
                  <a:lnSpc>
                    <a:spcPct val="100000"/>
                  </a:lnSpc>
                  <a:spcBef>
                    <a:spcPts val="600"/>
                  </a:spcBef>
                  <a:spcAft>
                    <a:spcPts val="300"/>
                  </a:spcAft>
                  <a:buNone/>
                </a:pPr>
                <a:r>
                  <a:rPr lang="en-US" altLang="ja-JP" sz="1800" dirty="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b="0" i="1" smtClean="0">
                        <a:latin typeface="Cambria Math" panose="02040503050406030204" pitchFamily="18" charset="0"/>
                        <a:cs typeface="Times New Roman" panose="02020603050405020304" pitchFamily="18" charset="0"/>
                      </a:rPr>
                      <m:t>−</m:t>
                    </m:r>
                    <m:r>
                      <a:rPr lang="en-US" altLang="ja-JP" sz="1800" b="0" i="1" smtClean="0">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r>
                  <a:rPr lang="en-US" altLang="ja-JP" sz="1800" dirty="0">
                    <a:latin typeface="Times New Roman" panose="02020603050405020304" pitchFamily="18" charset="0"/>
                    <a:cs typeface="Times New Roman" panose="02020603050405020304" pitchFamily="18" charset="0"/>
                  </a:rPr>
                  <a:t> </a:t>
                </a:r>
                <a:endParaRPr lang="en-US" altLang="ja-JP" sz="2000" dirty="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27001"/>
                <a:ext cx="6146295" cy="5143499"/>
              </a:xfrm>
              <a:blipFill rotWithShape="0">
                <a:blip r:embed="rId2"/>
                <a:stretch>
                  <a:fillRect l="-1091" t="-592" r="-794"/>
                </a:stretch>
              </a:blipFill>
            </p:spPr>
            <p:txBody>
              <a:bodyPr/>
              <a:lstStyle/>
              <a:p>
                <a:r>
                  <a:rPr lang="ja-JP" altLang="en-US">
                    <a:noFill/>
                  </a:rPr>
                  <a:t> </a:t>
                </a:r>
              </a:p>
            </p:txBody>
          </p:sp>
        </mc:Fallback>
      </mc:AlternateContent>
      <p:grpSp>
        <p:nvGrpSpPr>
          <p:cNvPr id="35" name="グループ化 34"/>
          <p:cNvGrpSpPr/>
          <p:nvPr/>
        </p:nvGrpSpPr>
        <p:grpSpPr>
          <a:xfrm>
            <a:off x="7192115" y="418898"/>
            <a:ext cx="3648581" cy="2603703"/>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mc:AlternateContent xmlns:mc="http://schemas.openxmlformats.org/markup-compatibility/2006" xmlns:a14="http://schemas.microsoft.com/office/drawing/2010/main">
            <mc:Choice Requires="a14">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r>
                                <a:rPr lang="en-US" altLang="ja-JP" i="1">
                                  <a:solidFill>
                                    <a:schemeClr val="tx1"/>
                                  </a:solidFill>
                                  <a:latin typeface="Cambria Math" panose="02040503050406030204" pitchFamily="18" charset="0"/>
                                  <a:cs typeface="Times New Roman" panose="02020603050405020304" pitchFamily="18" charset="0"/>
                                </a:rPr>
                                <m:t>1</m:t>
                              </m:r>
                            </m:sub>
                          </m:sSub>
                        </m:oMath>
                      </m:oMathPara>
                    </a14:m>
                    <a:endParaRPr lang="ja-JP" altLang="en-US"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8319109" y="114767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1600" i="1">
                                  <a:solidFill>
                                    <a:schemeClr val="tx1"/>
                                  </a:solidFill>
                                  <a:latin typeface="Cambria Math" panose="02040503050406030204" pitchFamily="18" charset="0"/>
                                  <a:cs typeface="Times New Roman" panose="02020603050405020304" pitchFamily="18" charset="0"/>
                                </a:rPr>
                              </m:ctrlPr>
                            </m:sSubPr>
                            <m:e>
                              <m:r>
                                <a:rPr lang="en-US" altLang="ja-JP" sz="1600" i="1">
                                  <a:solidFill>
                                    <a:schemeClr val="tx1"/>
                                  </a:solidFill>
                                  <a:latin typeface="Cambria Math" panose="02040503050406030204" pitchFamily="18" charset="0"/>
                                  <a:cs typeface="Times New Roman" panose="02020603050405020304" pitchFamily="18" charset="0"/>
                                </a:rPr>
                                <m:t>𝑔</m:t>
                              </m:r>
                            </m:e>
                            <m:sub>
                              <m:r>
                                <a:rPr lang="en-US" altLang="ja-JP" sz="1600" b="0" i="1" smtClean="0">
                                  <a:solidFill>
                                    <a:schemeClr val="tx1"/>
                                  </a:solidFill>
                                  <a:latin typeface="Cambria Math" panose="02040503050406030204" pitchFamily="18" charset="0"/>
                                  <a:cs typeface="Times New Roman" panose="02020603050405020304" pitchFamily="18" charset="0"/>
                                </a:rPr>
                                <m:t>𝑗</m:t>
                              </m:r>
                            </m:sub>
                          </m:sSub>
                        </m:oMath>
                      </m:oMathPara>
                    </a14:m>
                    <a:endParaRPr lang="ja-JP" altLang="en-US" sz="1600" dirty="0">
                      <a:solidFill>
                        <a:schemeClr val="tx1"/>
                      </a:solidFill>
                    </a:endParaRPr>
                  </a:p>
                </p:txBody>
              </p:sp>
            </mc:Choice>
            <mc:Fallback xmlns="">
              <p:sp>
                <p:nvSpPr>
                  <p:cNvPr id="8" name="円/楕円 7"/>
                  <p:cNvSpPr>
                    <a:spLocks noRot="1" noChangeAspect="1" noMove="1" noResize="1" noEditPoints="1" noAdjustHandles="1" noChangeArrowheads="1" noChangeShapeType="1" noTextEdit="1"/>
                  </p:cNvSpPr>
                  <p:nvPr/>
                </p:nvSpPr>
                <p:spPr>
                  <a:xfrm>
                    <a:off x="8319109" y="2035922"/>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sSub>
                                <m:sSubPr>
                                  <m:ctrlPr>
                                    <a:rPr lang="en-US" altLang="ja-JP" b="0" i="1" smtClean="0">
                                      <a:solidFill>
                                        <a:schemeClr val="tx1"/>
                                      </a:solidFill>
                                      <a:latin typeface="Cambria Math" panose="02040503050406030204" pitchFamily="18" charset="0"/>
                                      <a:cs typeface="Times New Roman" panose="02020603050405020304" pitchFamily="18" charset="0"/>
                                    </a:rPr>
                                  </m:ctrlPr>
                                </m:sSubPr>
                                <m:e>
                                  <m:r>
                                    <a:rPr lang="en-US" altLang="ja-JP" b="0" i="1" smtClean="0">
                                      <a:solidFill>
                                        <a:schemeClr val="tx1"/>
                                      </a:solidFill>
                                      <a:latin typeface="Cambria Math" panose="02040503050406030204" pitchFamily="18" charset="0"/>
                                      <a:cs typeface="Times New Roman" panose="02020603050405020304" pitchFamily="18" charset="0"/>
                                    </a:rPr>
                                    <m:t>𝑁</m:t>
                                  </m:r>
                                </m:e>
                                <m:sub>
                                  <m:r>
                                    <a:rPr lang="en-US" altLang="ja-JP" b="0" i="1" smtClean="0">
                                      <a:solidFill>
                                        <a:schemeClr val="tx1"/>
                                      </a:solidFill>
                                      <a:latin typeface="Cambria Math" panose="02040503050406030204" pitchFamily="18" charset="0"/>
                                      <a:cs typeface="Times New Roman" panose="02020603050405020304" pitchFamily="18" charset="0"/>
                                    </a:rPr>
                                    <m:t>𝑗</m:t>
                                  </m:r>
                                </m:sub>
                              </m:sSub>
                            </m:sub>
                          </m:sSub>
                        </m:oMath>
                      </m:oMathPara>
                    </a14:m>
                    <a:endParaRPr lang="ja-JP" altLang="en-US" dirty="0">
                      <a:solidFill>
                        <a:schemeClr val="tx1"/>
                      </a:solidFill>
                    </a:endParaRPr>
                  </a:p>
                </p:txBody>
              </p:sp>
            </mc:Choice>
            <mc:Fallback xmlns="">
              <p:sp>
                <p:nvSpPr>
                  <p:cNvPr id="9" name="円/楕円 8"/>
                  <p:cNvSpPr>
                    <a:spLocks noRot="1" noChangeAspect="1" noMove="1" noResize="1" noEditPoints="1" noAdjustHandles="1" noChangeArrowheads="1" noChangeShapeType="1" noTextEdit="1"/>
                  </p:cNvSpPr>
                  <p:nvPr/>
                </p:nvSpPr>
                <p:spPr>
                  <a:xfrm>
                    <a:off x="8319109" y="2924173"/>
                    <a:ext cx="511040" cy="511040"/>
                  </a:xfrm>
                  <a:prstGeom prst="ellipse">
                    <a:avLst/>
                  </a:prstGeom>
                  <a:blipFill rotWithShape="0">
                    <a:blip r:embed="rId5"/>
                    <a:stretch>
                      <a:fillRect l="-12000" b="-1333"/>
                    </a:stretch>
                  </a:blipFill>
                  <a:ln w="31750"/>
                </p:spPr>
                <p:txBody>
                  <a:bodyPr/>
                  <a:lstStyle/>
                  <a:p>
                    <a:r>
                      <a:rPr lang="ja-JP" altLang="en-US">
                        <a:noFill/>
                      </a:rPr>
                      <a:t> </a:t>
                    </a:r>
                  </a:p>
                </p:txBody>
              </p:sp>
            </mc:Fallback>
          </mc:AlternateContent>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正方形/長方形 35"/>
          <p:cNvSpPr/>
          <p:nvPr/>
        </p:nvSpPr>
        <p:spPr>
          <a:xfrm rot="5400000">
            <a:off x="8965621" y="1763029"/>
            <a:ext cx="228692" cy="461665"/>
          </a:xfrm>
          <a:prstGeom prst="rect">
            <a:avLst/>
          </a:prstGeom>
        </p:spPr>
        <p:txBody>
          <a:bodyPr wrap="square">
            <a:spAutoFit/>
          </a:bodyPr>
          <a:lstStyle/>
          <a:p>
            <a:r>
              <a:rPr lang="en-US" altLang="ja-JP" sz="2400" dirty="0"/>
              <a:t>…</a:t>
            </a:r>
            <a:endParaRPr lang="ja-JP" altLang="en-US" sz="2400" dirty="0"/>
          </a:p>
        </p:txBody>
      </p:sp>
      <mc:AlternateContent xmlns:mc="http://schemas.openxmlformats.org/markup-compatibility/2006" xmlns:a14="http://schemas.microsoft.com/office/drawing/2010/main">
        <mc:Choice Requires="a14">
          <p:sp>
            <p:nvSpPr>
              <p:cNvPr id="37" name="正方形/長方形 36"/>
              <p:cNvSpPr/>
              <p:nvPr/>
            </p:nvSpPr>
            <p:spPr>
              <a:xfrm>
                <a:off x="6766934" y="38837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6766934" y="388378"/>
                <a:ext cx="478725" cy="369332"/>
              </a:xfrm>
              <a:prstGeom prst="rect">
                <a:avLst/>
              </a:prstGeom>
              <a:blipFill rotWithShape="0">
                <a:blip r:embed="rId6"/>
                <a:stretch>
                  <a:fillRect/>
                </a:stretch>
              </a:blipFill>
            </p:spPr>
            <p:txBody>
              <a:bodyPr/>
              <a:lstStyle/>
              <a:p>
                <a:r>
                  <a:rPr lang="ja-JP" altLang="en-US">
                    <a:noFill/>
                  </a:rPr>
                  <a:t> </a:t>
                </a:r>
              </a:p>
            </p:txBody>
          </p:sp>
        </mc:Fallback>
      </mc:AlternateContent>
      <p:sp>
        <p:nvSpPr>
          <p:cNvPr id="38" name="正方形/長方形 37"/>
          <p:cNvSpPr/>
          <p:nvPr/>
        </p:nvSpPr>
        <p:spPr>
          <a:xfrm rot="5400000">
            <a:off x="7395901" y="1879274"/>
            <a:ext cx="228692" cy="584775"/>
          </a:xfrm>
          <a:prstGeom prst="rect">
            <a:avLst/>
          </a:prstGeom>
        </p:spPr>
        <p:txBody>
          <a:bodyPr wrap="square">
            <a:spAutoFit/>
          </a:bodyPr>
          <a:lstStyle/>
          <a:p>
            <a:r>
              <a:rPr lang="en-US" altLang="ja-JP" sz="3200" dirty="0"/>
              <a:t>…</a:t>
            </a:r>
            <a:endParaRPr lang="ja-JP" altLang="en-US" sz="3200" dirty="0"/>
          </a:p>
        </p:txBody>
      </p:sp>
      <p:sp>
        <p:nvSpPr>
          <p:cNvPr id="40" name="正方形/長方形 39"/>
          <p:cNvSpPr/>
          <p:nvPr/>
        </p:nvSpPr>
        <p:spPr>
          <a:xfrm rot="5400000">
            <a:off x="7395901" y="761675"/>
            <a:ext cx="228692" cy="584775"/>
          </a:xfrm>
          <a:prstGeom prst="rect">
            <a:avLst/>
          </a:prstGeom>
        </p:spPr>
        <p:txBody>
          <a:bodyPr wrap="square">
            <a:spAutoFit/>
          </a:bodyPr>
          <a:lstStyle/>
          <a:p>
            <a:r>
              <a:rPr lang="en-US" altLang="ja-JP" sz="3200" dirty="0"/>
              <a:t>…</a:t>
            </a:r>
            <a:endParaRPr lang="ja-JP" altLang="en-US" sz="3200" dirty="0"/>
          </a:p>
        </p:txBody>
      </p:sp>
      <p:sp>
        <p:nvSpPr>
          <p:cNvPr id="41" name="正方形/長方形 40"/>
          <p:cNvSpPr/>
          <p:nvPr/>
        </p:nvSpPr>
        <p:spPr>
          <a:xfrm rot="5400000">
            <a:off x="8965621" y="1054370"/>
            <a:ext cx="228692" cy="461665"/>
          </a:xfrm>
          <a:prstGeom prst="rect">
            <a:avLst/>
          </a:prstGeom>
        </p:spPr>
        <p:txBody>
          <a:bodyPr wrap="square">
            <a:spAutoFit/>
          </a:bodyPr>
          <a:lstStyle/>
          <a:p>
            <a:r>
              <a:rPr lang="en-US" altLang="ja-JP" sz="2400" dirty="0"/>
              <a:t>…</a:t>
            </a:r>
            <a:endParaRPr lang="ja-JP" altLang="en-US" sz="2400" dirty="0"/>
          </a:p>
        </p:txBody>
      </p:sp>
      <p:cxnSp>
        <p:nvCxnSpPr>
          <p:cNvPr id="45" name="直線矢印コネクタ 44"/>
          <p:cNvCxnSpPr>
            <a:stCxn id="6" idx="6"/>
            <a:endCxn id="7" idx="2"/>
          </p:cNvCxnSpPr>
          <p:nvPr/>
        </p:nvCxnSpPr>
        <p:spPr>
          <a:xfrm flipV="1">
            <a:off x="7617662" y="98109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5" idx="6"/>
            <a:endCxn id="7" idx="2"/>
          </p:cNvCxnSpPr>
          <p:nvPr/>
        </p:nvCxnSpPr>
        <p:spPr>
          <a:xfrm flipV="1">
            <a:off x="7617662" y="98109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4" idx="6"/>
            <a:endCxn id="7" idx="2"/>
          </p:cNvCxnSpPr>
          <p:nvPr/>
        </p:nvCxnSpPr>
        <p:spPr>
          <a:xfrm>
            <a:off x="7617662" y="63167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4" idx="6"/>
            <a:endCxn id="9" idx="2"/>
          </p:cNvCxnSpPr>
          <p:nvPr/>
        </p:nvCxnSpPr>
        <p:spPr>
          <a:xfrm>
            <a:off x="7617662" y="63167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6" idx="6"/>
            <a:endCxn id="9" idx="2"/>
          </p:cNvCxnSpPr>
          <p:nvPr/>
        </p:nvCxnSpPr>
        <p:spPr>
          <a:xfrm flipV="1">
            <a:off x="7617662" y="246040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5" idx="6"/>
            <a:endCxn id="9" idx="2"/>
          </p:cNvCxnSpPr>
          <p:nvPr/>
        </p:nvCxnSpPr>
        <p:spPr>
          <a:xfrm>
            <a:off x="7617662" y="172075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8" idx="6"/>
            <a:endCxn id="10" idx="2"/>
          </p:cNvCxnSpPr>
          <p:nvPr/>
        </p:nvCxnSpPr>
        <p:spPr>
          <a:xfrm flipV="1">
            <a:off x="9229178" y="74119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7" idx="6"/>
            <a:endCxn id="10" idx="2"/>
          </p:cNvCxnSpPr>
          <p:nvPr/>
        </p:nvCxnSpPr>
        <p:spPr>
          <a:xfrm flipV="1">
            <a:off x="9229178" y="74119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9" idx="6"/>
            <a:endCxn id="10" idx="2"/>
          </p:cNvCxnSpPr>
          <p:nvPr/>
        </p:nvCxnSpPr>
        <p:spPr>
          <a:xfrm flipV="1">
            <a:off x="9229178" y="74119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7" idx="6"/>
            <a:endCxn id="12" idx="2"/>
          </p:cNvCxnSpPr>
          <p:nvPr/>
        </p:nvCxnSpPr>
        <p:spPr>
          <a:xfrm>
            <a:off x="9229178" y="98109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8" idx="6"/>
            <a:endCxn id="12" idx="2"/>
          </p:cNvCxnSpPr>
          <p:nvPr/>
        </p:nvCxnSpPr>
        <p:spPr>
          <a:xfrm>
            <a:off x="9229178" y="172075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9" idx="6"/>
            <a:endCxn id="12" idx="2"/>
          </p:cNvCxnSpPr>
          <p:nvPr/>
        </p:nvCxnSpPr>
        <p:spPr>
          <a:xfrm>
            <a:off x="9229178" y="246040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正方形/長方形 74"/>
              <p:cNvSpPr/>
              <p:nvPr/>
            </p:nvSpPr>
            <p:spPr>
              <a:xfrm>
                <a:off x="6766934" y="14856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75" name="正方形/長方形 74"/>
              <p:cNvSpPr>
                <a:spLocks noRot="1" noChangeAspect="1" noMove="1" noResize="1" noEditPoints="1" noAdjustHandles="1" noChangeArrowheads="1" noChangeShapeType="1" noTextEdit="1"/>
              </p:cNvSpPr>
              <p:nvPr/>
            </p:nvSpPr>
            <p:spPr>
              <a:xfrm>
                <a:off x="6766934" y="1485658"/>
                <a:ext cx="478725" cy="369332"/>
              </a:xfrm>
              <a:prstGeom prst="rect">
                <a:avLst/>
              </a:prstGeom>
              <a:blipFill rotWithShape="0">
                <a:blip r:embed="rId7"/>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766934" y="25905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76" name="正方形/長方形 75"/>
              <p:cNvSpPr>
                <a:spLocks noRot="1" noChangeAspect="1" noMove="1" noResize="1" noEditPoints="1" noAdjustHandles="1" noChangeArrowheads="1" noChangeShapeType="1" noTextEdit="1"/>
              </p:cNvSpPr>
              <p:nvPr/>
            </p:nvSpPr>
            <p:spPr>
              <a:xfrm>
                <a:off x="6766934" y="2590558"/>
                <a:ext cx="478725"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10418819" y="56363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77" name="正方形/長方形 76"/>
              <p:cNvSpPr>
                <a:spLocks noRot="1" noChangeAspect="1" noMove="1" noResize="1" noEditPoints="1" noAdjustHandles="1" noChangeArrowheads="1" noChangeShapeType="1" noTextEdit="1"/>
              </p:cNvSpPr>
              <p:nvPr/>
            </p:nvSpPr>
            <p:spPr>
              <a:xfrm>
                <a:off x="10418819" y="563638"/>
                <a:ext cx="478725" cy="369332"/>
              </a:xfrm>
              <a:prstGeom prst="rect">
                <a:avLst/>
              </a:prstGeom>
              <a:blipFill rotWithShape="0">
                <a:blip r:embed="rId9"/>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正方形/長方形 77"/>
              <p:cNvSpPr/>
              <p:nvPr/>
            </p:nvSpPr>
            <p:spPr>
              <a:xfrm>
                <a:off x="10426439" y="153899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78" name="正方形/長方形 77"/>
              <p:cNvSpPr>
                <a:spLocks noRot="1" noChangeAspect="1" noMove="1" noResize="1" noEditPoints="1" noAdjustHandles="1" noChangeArrowheads="1" noChangeShapeType="1" noTextEdit="1"/>
              </p:cNvSpPr>
              <p:nvPr/>
            </p:nvSpPr>
            <p:spPr>
              <a:xfrm>
                <a:off x="10426439" y="1538998"/>
                <a:ext cx="478725" cy="369332"/>
              </a:xfrm>
              <a:prstGeom prst="rect">
                <a:avLst/>
              </a:prstGeom>
              <a:blipFill rotWithShape="0">
                <a:blip r:embed="rId10"/>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p:cNvSpPr/>
              <p:nvPr/>
            </p:nvSpPr>
            <p:spPr>
              <a:xfrm>
                <a:off x="10464539" y="2506738"/>
                <a:ext cx="478725" cy="4042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oMath>
                  </m:oMathPara>
                </a14:m>
                <a:endParaRPr lang="ja-JP" altLang="en-US" dirty="0"/>
              </a:p>
            </p:txBody>
          </p:sp>
        </mc:Choice>
        <mc:Fallback xmlns="">
          <p:sp>
            <p:nvSpPr>
              <p:cNvPr id="79" name="正方形/長方形 78"/>
              <p:cNvSpPr>
                <a:spLocks noRot="1" noChangeAspect="1" noMove="1" noResize="1" noEditPoints="1" noAdjustHandles="1" noChangeArrowheads="1" noChangeShapeType="1" noTextEdit="1"/>
              </p:cNvSpPr>
              <p:nvPr/>
            </p:nvSpPr>
            <p:spPr>
              <a:xfrm>
                <a:off x="10464539" y="2506738"/>
                <a:ext cx="478725" cy="404213"/>
              </a:xfrm>
              <a:prstGeom prst="rect">
                <a:avLst/>
              </a:prstGeom>
              <a:blipFill rotWithShape="0">
                <a:blip r:embed="rId11"/>
                <a:stretch>
                  <a:fillRect r="-3846"/>
                </a:stretch>
              </a:blipFill>
            </p:spPr>
            <p:txBody>
              <a:bodyPr/>
              <a:lstStyle/>
              <a:p>
                <a:r>
                  <a:rPr lang="ja-JP" altLang="en-US">
                    <a:noFill/>
                  </a:rPr>
                  <a:t> </a:t>
                </a:r>
              </a:p>
            </p:txBody>
          </p:sp>
        </mc:Fallback>
      </mc:AlternateContent>
      <p:grpSp>
        <p:nvGrpSpPr>
          <p:cNvPr id="80" name="グループ化 79"/>
          <p:cNvGrpSpPr/>
          <p:nvPr/>
        </p:nvGrpSpPr>
        <p:grpSpPr>
          <a:xfrm>
            <a:off x="7192115" y="3943148"/>
            <a:ext cx="3648581" cy="2603703"/>
            <a:chOff x="7166715" y="583997"/>
            <a:chExt cx="4381583" cy="3126788"/>
          </a:xfrm>
        </p:grpSpPr>
        <p:grpSp>
          <p:nvGrpSpPr>
            <p:cNvPr id="81" name="グループ化 80"/>
            <p:cNvGrpSpPr/>
            <p:nvPr/>
          </p:nvGrpSpPr>
          <p:grpSpPr>
            <a:xfrm>
              <a:off x="7166715" y="583997"/>
              <a:ext cx="511040" cy="3126788"/>
              <a:chOff x="6314945" y="634102"/>
              <a:chExt cx="511040" cy="3126788"/>
            </a:xfrm>
          </p:grpSpPr>
          <p:sp>
            <p:nvSpPr>
              <p:cNvPr id="96" name="円/楕円 95"/>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7" name="円/楕円 96"/>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98" name="円/楕円 97"/>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2" name="グループ化 81"/>
            <p:cNvGrpSpPr/>
            <p:nvPr/>
          </p:nvGrpSpPr>
          <p:grpSpPr>
            <a:xfrm>
              <a:off x="9101986" y="1003620"/>
              <a:ext cx="511040" cy="2287543"/>
              <a:chOff x="8319109" y="1147670"/>
              <a:chExt cx="511040" cy="2287543"/>
            </a:xfrm>
          </p:grpSpPr>
          <p:sp>
            <p:nvSpPr>
              <p:cNvPr id="93" name="円/楕円 92"/>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4" name="円/楕円 93"/>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5" name="円/楕円 94"/>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3" name="グループ化 82"/>
            <p:cNvGrpSpPr/>
            <p:nvPr/>
          </p:nvGrpSpPr>
          <p:grpSpPr>
            <a:xfrm>
              <a:off x="11037258" y="715521"/>
              <a:ext cx="511040" cy="2863740"/>
              <a:chOff x="10185488" y="872097"/>
              <a:chExt cx="511040" cy="2863740"/>
            </a:xfrm>
          </p:grpSpPr>
          <p:sp>
            <p:nvSpPr>
              <p:cNvPr id="90" name="円/楕円 8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1" name="円/楕円 9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2" name="円/楕円 9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84" name="直線矢印コネクタ 83"/>
            <p:cNvCxnSpPr>
              <a:stCxn id="96" idx="6"/>
              <a:endCxn id="94"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97" idx="6"/>
              <a:endCxn id="94"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a:stCxn id="98" idx="6"/>
              <a:endCxn id="94"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93" idx="6"/>
              <a:endCxn id="9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94" idx="6"/>
              <a:endCxn id="9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95" idx="6"/>
              <a:endCxn id="9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正方形/長方形 98"/>
          <p:cNvSpPr/>
          <p:nvPr/>
        </p:nvSpPr>
        <p:spPr>
          <a:xfrm rot="5400000">
            <a:off x="8965621" y="5287279"/>
            <a:ext cx="228692" cy="461665"/>
          </a:xfrm>
          <a:prstGeom prst="rect">
            <a:avLst/>
          </a:prstGeom>
        </p:spPr>
        <p:txBody>
          <a:bodyPr wrap="square">
            <a:spAutoFit/>
          </a:bodyPr>
          <a:lstStyle/>
          <a:p>
            <a:r>
              <a:rPr lang="en-US" altLang="ja-JP" sz="2400" dirty="0"/>
              <a:t>…</a:t>
            </a:r>
            <a:endParaRPr lang="ja-JP" altLang="en-US" sz="2400" dirty="0"/>
          </a:p>
        </p:txBody>
      </p:sp>
      <mc:AlternateContent xmlns:mc="http://schemas.openxmlformats.org/markup-compatibility/2006" xmlns:a14="http://schemas.microsoft.com/office/drawing/2010/main">
        <mc:Choice Requires="a14">
          <p:sp>
            <p:nvSpPr>
              <p:cNvPr id="100" name="正方形/長方形 99"/>
              <p:cNvSpPr/>
              <p:nvPr/>
            </p:nvSpPr>
            <p:spPr>
              <a:xfrm>
                <a:off x="6766934" y="391262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00" name="正方形/長方形 99"/>
              <p:cNvSpPr>
                <a:spLocks noRot="1" noChangeAspect="1" noMove="1" noResize="1" noEditPoints="1" noAdjustHandles="1" noChangeArrowheads="1" noChangeShapeType="1" noTextEdit="1"/>
              </p:cNvSpPr>
              <p:nvPr/>
            </p:nvSpPr>
            <p:spPr>
              <a:xfrm>
                <a:off x="6766934" y="3912628"/>
                <a:ext cx="478725" cy="369332"/>
              </a:xfrm>
              <a:prstGeom prst="rect">
                <a:avLst/>
              </a:prstGeom>
              <a:blipFill rotWithShape="0">
                <a:blip r:embed="rId12"/>
                <a:stretch>
                  <a:fillRect/>
                </a:stretch>
              </a:blipFill>
            </p:spPr>
            <p:txBody>
              <a:bodyPr/>
              <a:lstStyle/>
              <a:p>
                <a:r>
                  <a:rPr lang="ja-JP" altLang="en-US">
                    <a:noFill/>
                  </a:rPr>
                  <a:t> </a:t>
                </a:r>
              </a:p>
            </p:txBody>
          </p:sp>
        </mc:Fallback>
      </mc:AlternateContent>
      <p:sp>
        <p:nvSpPr>
          <p:cNvPr id="101" name="正方形/長方形 100"/>
          <p:cNvSpPr/>
          <p:nvPr/>
        </p:nvSpPr>
        <p:spPr>
          <a:xfrm rot="5400000">
            <a:off x="7395901" y="5403524"/>
            <a:ext cx="228692" cy="584775"/>
          </a:xfrm>
          <a:prstGeom prst="rect">
            <a:avLst/>
          </a:prstGeom>
        </p:spPr>
        <p:txBody>
          <a:bodyPr wrap="square">
            <a:spAutoFit/>
          </a:bodyPr>
          <a:lstStyle/>
          <a:p>
            <a:r>
              <a:rPr lang="en-US" altLang="ja-JP" sz="3200" dirty="0"/>
              <a:t>…</a:t>
            </a:r>
            <a:endParaRPr lang="ja-JP" altLang="en-US" sz="3200" dirty="0"/>
          </a:p>
        </p:txBody>
      </p:sp>
      <p:sp>
        <p:nvSpPr>
          <p:cNvPr id="102" name="正方形/長方形 101"/>
          <p:cNvSpPr/>
          <p:nvPr/>
        </p:nvSpPr>
        <p:spPr>
          <a:xfrm rot="5400000">
            <a:off x="7395901" y="4285925"/>
            <a:ext cx="228692" cy="584775"/>
          </a:xfrm>
          <a:prstGeom prst="rect">
            <a:avLst/>
          </a:prstGeom>
        </p:spPr>
        <p:txBody>
          <a:bodyPr wrap="square">
            <a:spAutoFit/>
          </a:bodyPr>
          <a:lstStyle/>
          <a:p>
            <a:r>
              <a:rPr lang="en-US" altLang="ja-JP" sz="3200" dirty="0"/>
              <a:t>…</a:t>
            </a:r>
            <a:endParaRPr lang="ja-JP" altLang="en-US" sz="3200" dirty="0"/>
          </a:p>
        </p:txBody>
      </p:sp>
      <p:sp>
        <p:nvSpPr>
          <p:cNvPr id="103" name="正方形/長方形 102"/>
          <p:cNvSpPr/>
          <p:nvPr/>
        </p:nvSpPr>
        <p:spPr>
          <a:xfrm rot="5400000">
            <a:off x="8965621" y="4578620"/>
            <a:ext cx="228692" cy="461665"/>
          </a:xfrm>
          <a:prstGeom prst="rect">
            <a:avLst/>
          </a:prstGeom>
        </p:spPr>
        <p:txBody>
          <a:bodyPr wrap="square">
            <a:spAutoFit/>
          </a:bodyPr>
          <a:lstStyle/>
          <a:p>
            <a:r>
              <a:rPr lang="en-US" altLang="ja-JP" sz="2400" dirty="0"/>
              <a:t>…</a:t>
            </a:r>
            <a:endParaRPr lang="ja-JP" altLang="en-US" sz="2400" dirty="0"/>
          </a:p>
        </p:txBody>
      </p:sp>
      <p:cxnSp>
        <p:nvCxnSpPr>
          <p:cNvPr id="104" name="直線矢印コネクタ 103"/>
          <p:cNvCxnSpPr>
            <a:stCxn id="98" idx="6"/>
            <a:endCxn id="93" idx="2"/>
          </p:cNvCxnSpPr>
          <p:nvPr/>
        </p:nvCxnSpPr>
        <p:spPr>
          <a:xfrm flipV="1">
            <a:off x="7617662" y="450534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97" idx="6"/>
            <a:endCxn id="93" idx="2"/>
          </p:cNvCxnSpPr>
          <p:nvPr/>
        </p:nvCxnSpPr>
        <p:spPr>
          <a:xfrm flipV="1">
            <a:off x="7617662" y="450534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a:stCxn id="96" idx="6"/>
            <a:endCxn id="93" idx="2"/>
          </p:cNvCxnSpPr>
          <p:nvPr/>
        </p:nvCxnSpPr>
        <p:spPr>
          <a:xfrm>
            <a:off x="7617662" y="415592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a:stCxn id="96" idx="6"/>
            <a:endCxn id="95" idx="2"/>
          </p:cNvCxnSpPr>
          <p:nvPr/>
        </p:nvCxnSpPr>
        <p:spPr>
          <a:xfrm>
            <a:off x="7617662" y="415592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stCxn id="98" idx="6"/>
            <a:endCxn id="95" idx="2"/>
          </p:cNvCxnSpPr>
          <p:nvPr/>
        </p:nvCxnSpPr>
        <p:spPr>
          <a:xfrm flipV="1">
            <a:off x="7617662" y="598465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97" idx="6"/>
            <a:endCxn id="95" idx="2"/>
          </p:cNvCxnSpPr>
          <p:nvPr/>
        </p:nvCxnSpPr>
        <p:spPr>
          <a:xfrm>
            <a:off x="7617662" y="524500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94" idx="6"/>
            <a:endCxn id="90" idx="2"/>
          </p:cNvCxnSpPr>
          <p:nvPr/>
        </p:nvCxnSpPr>
        <p:spPr>
          <a:xfrm flipV="1">
            <a:off x="9229178" y="426544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93" idx="6"/>
            <a:endCxn id="90" idx="2"/>
          </p:cNvCxnSpPr>
          <p:nvPr/>
        </p:nvCxnSpPr>
        <p:spPr>
          <a:xfrm flipV="1">
            <a:off x="9229178" y="426544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95" idx="6"/>
            <a:endCxn id="90" idx="2"/>
          </p:cNvCxnSpPr>
          <p:nvPr/>
        </p:nvCxnSpPr>
        <p:spPr>
          <a:xfrm flipV="1">
            <a:off x="9229178" y="426544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93" idx="6"/>
            <a:endCxn id="92" idx="2"/>
          </p:cNvCxnSpPr>
          <p:nvPr/>
        </p:nvCxnSpPr>
        <p:spPr>
          <a:xfrm>
            <a:off x="9229178" y="450534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94" idx="6"/>
            <a:endCxn id="92" idx="2"/>
          </p:cNvCxnSpPr>
          <p:nvPr/>
        </p:nvCxnSpPr>
        <p:spPr>
          <a:xfrm>
            <a:off x="9229178" y="524500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a:stCxn id="95" idx="6"/>
            <a:endCxn id="92" idx="2"/>
          </p:cNvCxnSpPr>
          <p:nvPr/>
        </p:nvCxnSpPr>
        <p:spPr>
          <a:xfrm>
            <a:off x="9229178" y="598465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正方形/長方形 115"/>
              <p:cNvSpPr/>
              <p:nvPr/>
            </p:nvSpPr>
            <p:spPr>
              <a:xfrm>
                <a:off x="6766934" y="50099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116" name="正方形/長方形 115"/>
              <p:cNvSpPr>
                <a:spLocks noRot="1" noChangeAspect="1" noMove="1" noResize="1" noEditPoints="1" noAdjustHandles="1" noChangeArrowheads="1" noChangeShapeType="1" noTextEdit="1"/>
              </p:cNvSpPr>
              <p:nvPr/>
            </p:nvSpPr>
            <p:spPr>
              <a:xfrm>
                <a:off x="6766934" y="5009908"/>
                <a:ext cx="478725" cy="369332"/>
              </a:xfrm>
              <a:prstGeom prst="rect">
                <a:avLst/>
              </a:prstGeom>
              <a:blipFill rotWithShape="0">
                <a:blip r:embed="rId13"/>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正方形/長方形 116"/>
              <p:cNvSpPr/>
              <p:nvPr/>
            </p:nvSpPr>
            <p:spPr>
              <a:xfrm>
                <a:off x="6766934" y="61148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117" name="正方形/長方形 116"/>
              <p:cNvSpPr>
                <a:spLocks noRot="1" noChangeAspect="1" noMove="1" noResize="1" noEditPoints="1" noAdjustHandles="1" noChangeArrowheads="1" noChangeShapeType="1" noTextEdit="1"/>
              </p:cNvSpPr>
              <p:nvPr/>
            </p:nvSpPr>
            <p:spPr>
              <a:xfrm>
                <a:off x="6766934" y="6114808"/>
                <a:ext cx="478725" cy="369332"/>
              </a:xfrm>
              <a:prstGeom prst="rect">
                <a:avLst/>
              </a:prstGeom>
              <a:blipFill rotWithShape="0">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正方形/長方形 118"/>
              <p:cNvSpPr/>
              <p:nvPr/>
            </p:nvSpPr>
            <p:spPr>
              <a:xfrm>
                <a:off x="10467714" y="50505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𝑘</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a:t> </a:t>
                </a:r>
              </a:p>
            </p:txBody>
          </p:sp>
        </mc:Choice>
        <mc:Fallback xmlns="">
          <p:sp>
            <p:nvSpPr>
              <p:cNvPr id="119" name="正方形/長方形 118"/>
              <p:cNvSpPr>
                <a:spLocks noRot="1" noChangeAspect="1" noMove="1" noResize="1" noEditPoints="1" noAdjustHandles="1" noChangeArrowheads="1" noChangeShapeType="1" noTextEdit="1"/>
              </p:cNvSpPr>
              <p:nvPr/>
            </p:nvSpPr>
            <p:spPr>
              <a:xfrm>
                <a:off x="10467714" y="5050548"/>
                <a:ext cx="1590936" cy="369332"/>
              </a:xfrm>
              <a:prstGeom prst="rect">
                <a:avLst/>
              </a:prstGeom>
              <a:blipFill rotWithShape="0">
                <a:blip r:embed="rId15"/>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1" name="正方形/長方形 120"/>
              <p:cNvSpPr/>
              <p:nvPr/>
            </p:nvSpPr>
            <p:spPr>
              <a:xfrm>
                <a:off x="10467714" y="40726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1</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a:t> </a:t>
                </a:r>
              </a:p>
            </p:txBody>
          </p:sp>
        </mc:Choice>
        <mc:Fallback xmlns="">
          <p:sp>
            <p:nvSpPr>
              <p:cNvPr id="121" name="正方形/長方形 120"/>
              <p:cNvSpPr>
                <a:spLocks noRot="1" noChangeAspect="1" noMove="1" noResize="1" noEditPoints="1" noAdjustHandles="1" noChangeArrowheads="1" noChangeShapeType="1" noTextEdit="1"/>
              </p:cNvSpPr>
              <p:nvPr/>
            </p:nvSpPr>
            <p:spPr>
              <a:xfrm>
                <a:off x="10467714" y="4072648"/>
                <a:ext cx="1590936" cy="369332"/>
              </a:xfrm>
              <a:prstGeom prst="rect">
                <a:avLst/>
              </a:prstGeom>
              <a:blipFill rotWithShape="0">
                <a:blip r:embed="rId16"/>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2" name="正方形/長方形 121"/>
              <p:cNvSpPr/>
              <p:nvPr/>
            </p:nvSpPr>
            <p:spPr>
              <a:xfrm>
                <a:off x="10391514" y="6015748"/>
                <a:ext cx="1667136" cy="395429"/>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a:t> </a:t>
                </a:r>
              </a:p>
            </p:txBody>
          </p:sp>
        </mc:Choice>
        <mc:Fallback xmlns="">
          <p:sp>
            <p:nvSpPr>
              <p:cNvPr id="122" name="正方形/長方形 121"/>
              <p:cNvSpPr>
                <a:spLocks noRot="1" noChangeAspect="1" noMove="1" noResize="1" noEditPoints="1" noAdjustHandles="1" noChangeArrowheads="1" noChangeShapeType="1" noTextEdit="1"/>
              </p:cNvSpPr>
              <p:nvPr/>
            </p:nvSpPr>
            <p:spPr>
              <a:xfrm>
                <a:off x="10391514" y="6015748"/>
                <a:ext cx="1667136" cy="395429"/>
              </a:xfrm>
              <a:prstGeom prst="rect">
                <a:avLst/>
              </a:prstGeom>
              <a:blipFill rotWithShape="0">
                <a:blip r:embed="rId17"/>
                <a:stretch>
                  <a:fillRect b="-1538"/>
                </a:stretch>
              </a:blipFill>
            </p:spPr>
            <p:txBody>
              <a:bodyPr/>
              <a:lstStyle/>
              <a:p>
                <a:r>
                  <a:rPr lang="ja-JP" altLang="en-US">
                    <a:noFill/>
                  </a:rPr>
                  <a:t> </a:t>
                </a:r>
              </a:p>
            </p:txBody>
          </p:sp>
        </mc:Fallback>
      </mc:AlternateContent>
      <p:sp>
        <p:nvSpPr>
          <p:cNvPr id="123" name="右矢印 122"/>
          <p:cNvSpPr/>
          <p:nvPr/>
        </p:nvSpPr>
        <p:spPr>
          <a:xfrm>
            <a:off x="7753350" y="666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Step 2-0</a:t>
            </a:r>
            <a:endParaRPr kumimoji="1" lang="ja-JP" altLang="en-US" dirty="0"/>
          </a:p>
        </p:txBody>
      </p:sp>
      <p:sp>
        <p:nvSpPr>
          <p:cNvPr id="124" name="右矢印 123"/>
          <p:cNvSpPr/>
          <p:nvPr/>
        </p:nvSpPr>
        <p:spPr>
          <a:xfrm rot="10800000">
            <a:off x="7781925" y="36099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25" name="正方形/長方形 124"/>
              <p:cNvSpPr/>
              <p:nvPr/>
            </p:nvSpPr>
            <p:spPr>
              <a:xfrm>
                <a:off x="8815734" y="4311134"/>
                <a:ext cx="4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25" name="正方形/長方形 124"/>
              <p:cNvSpPr>
                <a:spLocks noRot="1" noChangeAspect="1" noMove="1" noResize="1" noEditPoints="1" noAdjustHandles="1" noChangeArrowheads="1" noChangeShapeType="1" noTextEdit="1"/>
              </p:cNvSpPr>
              <p:nvPr/>
            </p:nvSpPr>
            <p:spPr>
              <a:xfrm>
                <a:off x="8815734" y="4311134"/>
                <a:ext cx="446981" cy="369332"/>
              </a:xfrm>
              <a:prstGeom prst="rect">
                <a:avLst/>
              </a:prstGeom>
              <a:blipFill rotWithShape="0">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p:cNvSpPr/>
              <p:nvPr/>
            </p:nvSpPr>
            <p:spPr>
              <a:xfrm>
                <a:off x="8815734" y="5031859"/>
                <a:ext cx="418320"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𝑗</m:t>
                          </m:r>
                        </m:sub>
                      </m:sSub>
                    </m:oMath>
                  </m:oMathPara>
                </a14:m>
                <a:endParaRPr lang="ja-JP" altLang="en-US" dirty="0"/>
              </a:p>
            </p:txBody>
          </p:sp>
        </mc:Choice>
        <mc:Fallback xmlns="">
          <p:sp>
            <p:nvSpPr>
              <p:cNvPr id="126" name="正方形/長方形 125"/>
              <p:cNvSpPr>
                <a:spLocks noRot="1" noChangeAspect="1" noMove="1" noResize="1" noEditPoints="1" noAdjustHandles="1" noChangeArrowheads="1" noChangeShapeType="1" noTextEdit="1"/>
              </p:cNvSpPr>
              <p:nvPr/>
            </p:nvSpPr>
            <p:spPr>
              <a:xfrm>
                <a:off x="8815734" y="5031859"/>
                <a:ext cx="418320" cy="391646"/>
              </a:xfrm>
              <a:prstGeom prst="rect">
                <a:avLst/>
              </a:prstGeom>
              <a:blipFill rotWithShape="0">
                <a:blip r:embed="rId19"/>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7" name="正方形/長方形 126"/>
              <p:cNvSpPr/>
              <p:nvPr/>
            </p:nvSpPr>
            <p:spPr>
              <a:xfrm>
                <a:off x="8752234" y="5768459"/>
                <a:ext cx="555473" cy="4243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𝑗</m:t>
                              </m:r>
                            </m:sub>
                          </m:sSub>
                        </m:sub>
                      </m:sSub>
                    </m:oMath>
                  </m:oMathPara>
                </a14:m>
                <a:endParaRPr lang="ja-JP" altLang="en-US" dirty="0"/>
              </a:p>
            </p:txBody>
          </p:sp>
        </mc:Choice>
        <mc:Fallback xmlns="">
          <p:sp>
            <p:nvSpPr>
              <p:cNvPr id="127" name="正方形/長方形 126"/>
              <p:cNvSpPr>
                <a:spLocks noRot="1" noChangeAspect="1" noMove="1" noResize="1" noEditPoints="1" noAdjustHandles="1" noChangeArrowheads="1" noChangeShapeType="1" noTextEdit="1"/>
              </p:cNvSpPr>
              <p:nvPr/>
            </p:nvSpPr>
            <p:spPr>
              <a:xfrm>
                <a:off x="8752234" y="5768459"/>
                <a:ext cx="555473" cy="424347"/>
              </a:xfrm>
              <a:prstGeom prst="rect">
                <a:avLst/>
              </a:prstGeom>
              <a:blipFill rotWithShape="0">
                <a:blip r:embed="rId20"/>
                <a:stretch>
                  <a:fillRect b="-5714"/>
                </a:stretch>
              </a:blipFill>
            </p:spPr>
            <p:txBody>
              <a:bodyPr/>
              <a:lstStyle/>
              <a:p>
                <a:r>
                  <a:rPr lang="ja-JP" altLang="en-US">
                    <a:noFill/>
                  </a:rPr>
                  <a:t> </a:t>
                </a:r>
              </a:p>
            </p:txBody>
          </p:sp>
        </mc:Fallback>
      </mc:AlternateContent>
      <p:sp>
        <p:nvSpPr>
          <p:cNvPr id="130" name="正方形/長方形 129"/>
          <p:cNvSpPr/>
          <p:nvPr/>
        </p:nvSpPr>
        <p:spPr>
          <a:xfrm>
            <a:off x="8355171" y="3644384"/>
            <a:ext cx="1374800" cy="369332"/>
          </a:xfrm>
          <a:prstGeom prst="rect">
            <a:avLst/>
          </a:prstGeom>
        </p:spPr>
        <p:txBody>
          <a:bodyPr wrap="none">
            <a:spAutoFit/>
          </a:bodyPr>
          <a:lstStyle/>
          <a:p>
            <a:r>
              <a:rPr lang="en-US" altLang="ja-JP" dirty="0">
                <a:solidFill>
                  <a:schemeClr val="bg1"/>
                </a:solidFill>
              </a:rPr>
              <a:t>Step 2-1, 2-2</a:t>
            </a:r>
            <a:endParaRPr lang="ja-JP" altLang="en-US" dirty="0">
              <a:solidFill>
                <a:schemeClr val="bg1"/>
              </a:solidFill>
            </a:endParaRPr>
          </a:p>
        </p:txBody>
      </p:sp>
      <p:sp>
        <p:nvSpPr>
          <p:cNvPr id="132" name="コンテンツ プレースホルダー 2"/>
          <p:cNvSpPr txBox="1">
            <a:spLocks/>
          </p:cNvSpPr>
          <p:nvPr/>
        </p:nvSpPr>
        <p:spPr>
          <a:xfrm>
            <a:off x="440706" y="5441951"/>
            <a:ext cx="4064619" cy="14160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1600" dirty="0">
                <a:latin typeface="Times New Roman" panose="02020603050405020304" pitchFamily="18" charset="0"/>
                <a:cs typeface="Times New Roman" panose="02020603050405020304" pitchFamily="18" charset="0"/>
              </a:rPr>
              <a:t>教師データをひとつピックアップし、</a:t>
            </a:r>
            <a:endParaRPr lang="en-US" altLang="ja-JP" sz="1600" dirty="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a:latin typeface="Times New Roman" panose="02020603050405020304" pitchFamily="18" charset="0"/>
                <a:cs typeface="Times New Roman" panose="02020603050405020304" pitchFamily="18" charset="0"/>
              </a:rPr>
              <a:t>2-0 </a:t>
            </a:r>
            <a:r>
              <a:rPr lang="ja-JP" altLang="en-US" sz="1600" dirty="0">
                <a:latin typeface="Times New Roman" panose="02020603050405020304" pitchFamily="18" charset="0"/>
                <a:cs typeface="Times New Roman" panose="02020603050405020304" pitchFamily="18" charset="0"/>
              </a:rPr>
              <a:t>前進方向に出力を計算し</a:t>
            </a:r>
            <a:endParaRPr lang="en-US" altLang="ja-JP" sz="1600" dirty="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a:latin typeface="Times New Roman" panose="02020603050405020304" pitchFamily="18" charset="0"/>
                <a:cs typeface="Times New Roman" panose="02020603050405020304" pitchFamily="18" charset="0"/>
              </a:rPr>
              <a:t>2-1, 2-2</a:t>
            </a:r>
            <a:r>
              <a:rPr lang="ja-JP" altLang="en-US" sz="1600" dirty="0">
                <a:latin typeface="Times New Roman" panose="02020603050405020304" pitchFamily="18" charset="0"/>
                <a:cs typeface="Times New Roman" panose="02020603050405020304" pitchFamily="18" charset="0"/>
              </a:rPr>
              <a:t> 逆方向に誤差を計算し</a:t>
            </a:r>
            <a:endParaRPr lang="en-US" altLang="ja-JP" sz="1600" dirty="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a:latin typeface="Times New Roman" panose="02020603050405020304" pitchFamily="18" charset="0"/>
                <a:cs typeface="Times New Roman" panose="02020603050405020304" pitchFamily="18" charset="0"/>
              </a:rPr>
              <a:t>2-3 </a:t>
            </a:r>
            <a:r>
              <a:rPr lang="ja-JP" altLang="en-US" sz="1600" dirty="0">
                <a:latin typeface="Times New Roman" panose="02020603050405020304" pitchFamily="18" charset="0"/>
                <a:cs typeface="Times New Roman" panose="02020603050405020304" pitchFamily="18" charset="0"/>
              </a:rPr>
              <a:t>出力と誤差を用いて重みを更新</a:t>
            </a:r>
            <a:endParaRPr lang="en-US" altLang="ja-JP" sz="1600" dirty="0">
              <a:latin typeface="Times New Roman" panose="02020603050405020304" pitchFamily="18" charset="0"/>
              <a:cs typeface="Times New Roman" panose="02020603050405020304" pitchFamily="18" charset="0"/>
            </a:endParaRPr>
          </a:p>
        </p:txBody>
      </p:sp>
      <p:sp>
        <p:nvSpPr>
          <p:cNvPr id="118" name="正方形/長方形 117"/>
          <p:cNvSpPr/>
          <p:nvPr/>
        </p:nvSpPr>
        <p:spPr>
          <a:xfrm>
            <a:off x="11077592" y="6488668"/>
            <a:ext cx="1114408" cy="369332"/>
          </a:xfrm>
          <a:prstGeom prst="rect">
            <a:avLst/>
          </a:prstGeom>
        </p:spPr>
        <p:txBody>
          <a:bodyPr wrap="none">
            <a:spAutoFit/>
          </a:bodyPr>
          <a:lstStyle/>
          <a:p>
            <a:r>
              <a:rPr lang="ja-JP" altLang="en-US" b="1" dirty="0">
                <a:solidFill>
                  <a:srgbClr val="FF0000"/>
                </a:solidFill>
                <a:latin typeface="Times New Roman" panose="02020603050405020304" pitchFamily="18" charset="0"/>
                <a:cs typeface="Times New Roman" panose="02020603050405020304" pitchFamily="18" charset="0"/>
              </a:rPr>
              <a:t>補足資料</a:t>
            </a:r>
            <a:endParaRPr lang="ja-JP" altLang="en-US" b="1" dirty="0">
              <a:solidFill>
                <a:srgbClr val="FF0000"/>
              </a:solidFill>
            </a:endParaRPr>
          </a:p>
        </p:txBody>
      </p:sp>
      <p:sp>
        <p:nvSpPr>
          <p:cNvPr id="16" name="スライド番号プレースホルダー 15"/>
          <p:cNvSpPr>
            <a:spLocks noGrp="1"/>
          </p:cNvSpPr>
          <p:nvPr>
            <p:ph type="sldNum" sz="quarter" idx="12"/>
          </p:nvPr>
        </p:nvSpPr>
        <p:spPr/>
        <p:txBody>
          <a:bodyPr/>
          <a:lstStyle/>
          <a:p>
            <a:fld id="{F35DE295-420C-4265-BE54-AE59FA4027A6}" type="slidenum">
              <a:rPr kumimoji="1" lang="ja-JP" altLang="en-US" smtClean="0"/>
              <a:t>49</a:t>
            </a:fld>
            <a:endParaRPr kumimoji="1" lang="ja-JP" altLang="en-US"/>
          </a:p>
        </p:txBody>
      </p:sp>
    </p:spTree>
    <p:extLst>
      <p:ext uri="{BB962C8B-B14F-4D97-AF65-F5344CB8AC3E}">
        <p14:creationId xmlns:p14="http://schemas.microsoft.com/office/powerpoint/2010/main" val="2816419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174660" y="483727"/>
            <a:ext cx="11465959" cy="6742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写真を、リンゴ・バナナ・みかんの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クラスに分類せよ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15" name="コンテンツ プレースホルダー 2"/>
          <p:cNvSpPr>
            <a:spLocks noGrp="1"/>
          </p:cNvSpPr>
          <p:nvPr>
            <p:ph idx="1"/>
          </p:nvPr>
        </p:nvSpPr>
        <p:spPr>
          <a:xfrm>
            <a:off x="1710509" y="1428700"/>
            <a:ext cx="9369169" cy="575296"/>
          </a:xfrm>
        </p:spPr>
        <p:txBody>
          <a:bodyPr>
            <a:normAutofit fontScale="92500"/>
          </a:bodyPr>
          <a:lstStyle/>
          <a:p>
            <a:pPr marL="0" indent="0">
              <a:buNone/>
            </a:pPr>
            <a:r>
              <a:rPr lang="ja-JP" altLang="en-US" sz="2400" b="1" u="sng" dirty="0">
                <a:solidFill>
                  <a:srgbClr val="FF0000"/>
                </a:solidFill>
              </a:rPr>
              <a:t>識別</a:t>
            </a:r>
            <a:r>
              <a:rPr lang="ja-JP" altLang="en-US" sz="2400" b="1" dirty="0">
                <a:solidFill>
                  <a:srgbClr val="FF0000"/>
                </a:solidFill>
              </a:rPr>
              <a:t> </a:t>
            </a:r>
            <a:r>
              <a:rPr lang="en-US" altLang="ja-JP" sz="2400" b="1" dirty="0"/>
              <a:t>: </a:t>
            </a:r>
            <a:r>
              <a:rPr lang="ja-JP" altLang="en-US" sz="2400" dirty="0"/>
              <a:t>特徴空間に入力画像を射影（配置）し、クラス</a:t>
            </a:r>
            <a:r>
              <a:rPr lang="en-US" altLang="ja-JP" sz="2400" dirty="0"/>
              <a:t>ID</a:t>
            </a:r>
            <a:r>
              <a:rPr lang="ja-JP" altLang="en-US" sz="2400" dirty="0"/>
              <a:t>を割り当てる</a:t>
            </a:r>
            <a:endParaRPr lang="en-US" altLang="ja-JP" sz="2400" dirty="0"/>
          </a:p>
        </p:txBody>
      </p:sp>
      <p:grpSp>
        <p:nvGrpSpPr>
          <p:cNvPr id="16" name="グループ化 15"/>
          <p:cNvGrpSpPr/>
          <p:nvPr/>
        </p:nvGrpSpPr>
        <p:grpSpPr>
          <a:xfrm>
            <a:off x="6977281" y="2710246"/>
            <a:ext cx="3984740" cy="3242194"/>
            <a:chOff x="4822723" y="3428344"/>
            <a:chExt cx="3318387" cy="2700014"/>
          </a:xfrm>
        </p:grpSpPr>
        <p:cxnSp>
          <p:nvCxnSpPr>
            <p:cNvPr id="17" name="直線矢印コネクタ 16"/>
            <p:cNvCxnSpPr/>
            <p:nvPr/>
          </p:nvCxnSpPr>
          <p:spPr>
            <a:xfrm>
              <a:off x="4822723" y="6105524"/>
              <a:ext cx="3318387"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9" name="テキスト ボックス 18"/>
          <p:cNvSpPr txBox="1"/>
          <p:nvPr/>
        </p:nvSpPr>
        <p:spPr>
          <a:xfrm>
            <a:off x="6495301" y="2872915"/>
            <a:ext cx="415498" cy="923330"/>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20" name="テキスト ボックス 19"/>
          <p:cNvSpPr txBox="1"/>
          <p:nvPr/>
        </p:nvSpPr>
        <p:spPr>
          <a:xfrm>
            <a:off x="10282442" y="6004735"/>
            <a:ext cx="646331" cy="369332"/>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色相</a:t>
            </a:r>
          </a:p>
        </p:txBody>
      </p:sp>
      <p:grpSp>
        <p:nvGrpSpPr>
          <p:cNvPr id="21" name="グループ化 20"/>
          <p:cNvGrpSpPr/>
          <p:nvPr/>
        </p:nvGrpSpPr>
        <p:grpSpPr>
          <a:xfrm>
            <a:off x="846651" y="2853635"/>
            <a:ext cx="5075964" cy="673335"/>
            <a:chOff x="-3102500" y="4322830"/>
            <a:chExt cx="6475986" cy="859049"/>
          </a:xfrm>
        </p:grpSpPr>
        <p:grpSp>
          <p:nvGrpSpPr>
            <p:cNvPr id="22" name="グループ化 21"/>
            <p:cNvGrpSpPr/>
            <p:nvPr/>
          </p:nvGrpSpPr>
          <p:grpSpPr>
            <a:xfrm>
              <a:off x="-3102500" y="4322830"/>
              <a:ext cx="2053225" cy="859040"/>
              <a:chOff x="-2495315" y="3700501"/>
              <a:chExt cx="2495315" cy="1044005"/>
            </a:xfrm>
          </p:grpSpPr>
          <p:pic>
            <p:nvPicPr>
              <p:cNvPr id="30"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136" y="3700501"/>
                <a:ext cx="1202136"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31" name="Picture 4" descr="C:\Users\takashi\Desktop\appleTrgt.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5315" y="3700506"/>
                <a:ext cx="1171459"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nvGrpSpPr>
            <p:cNvPr id="24" name="グループ化 23"/>
            <p:cNvGrpSpPr/>
            <p:nvPr/>
          </p:nvGrpSpPr>
          <p:grpSpPr>
            <a:xfrm>
              <a:off x="1507217" y="4322838"/>
              <a:ext cx="1866269" cy="859041"/>
              <a:chOff x="1156293" y="2558354"/>
              <a:chExt cx="2268105" cy="1044005"/>
            </a:xfrm>
          </p:grpSpPr>
          <p:pic>
            <p:nvPicPr>
              <p:cNvPr id="28" name="Picture 10" descr="C:\Users\takashi\Desktop\mikan1.bm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66"/>
              <a:stretch/>
            </p:blipFill>
            <p:spPr bwMode="auto">
              <a:xfrm>
                <a:off x="1156293" y="2558354"/>
                <a:ext cx="1070605"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29" name="Picture 11" descr="C:\Users\takashi\Desktop\mikan2.bmp"/>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98" r="3043"/>
              <a:stretch/>
            </p:blipFill>
            <p:spPr bwMode="auto">
              <a:xfrm>
                <a:off x="2353045" y="2558359"/>
                <a:ext cx="1071353"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nvGrpSpPr>
            <p:cNvPr id="25" name="グループ化 24"/>
            <p:cNvGrpSpPr/>
            <p:nvPr/>
          </p:nvGrpSpPr>
          <p:grpSpPr>
            <a:xfrm>
              <a:off x="-748141" y="4322838"/>
              <a:ext cx="1933051" cy="859039"/>
              <a:chOff x="3057471" y="3684681"/>
              <a:chExt cx="2349266" cy="1044002"/>
            </a:xfrm>
          </p:grpSpPr>
          <p:pic>
            <p:nvPicPr>
              <p:cNvPr id="26" name="Picture 8" descr="C:\Users\takashi\Desktop\banana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13553" y="3684681"/>
                <a:ext cx="1093184"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27" name="Picture 9" descr="C:\Users\takashi\Desktop\banana2.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57471" y="3684683"/>
                <a:ext cx="1136337"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sp>
        <p:nvSpPr>
          <p:cNvPr id="32" name="正方形/長方形 31"/>
          <p:cNvSpPr/>
          <p:nvPr/>
        </p:nvSpPr>
        <p:spPr>
          <a:xfrm>
            <a:off x="1130594" y="2346414"/>
            <a:ext cx="4280339" cy="461665"/>
          </a:xfrm>
          <a:prstGeom prst="rect">
            <a:avLst/>
          </a:prstGeom>
        </p:spPr>
        <p:txBody>
          <a:bodyPr wrap="non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正解画像を特徴空間に射影</a:t>
            </a:r>
          </a:p>
        </p:txBody>
      </p:sp>
      <p:grpSp>
        <p:nvGrpSpPr>
          <p:cNvPr id="33" name="グループ化 32"/>
          <p:cNvGrpSpPr/>
          <p:nvPr/>
        </p:nvGrpSpPr>
        <p:grpSpPr>
          <a:xfrm>
            <a:off x="7299431" y="3122266"/>
            <a:ext cx="817871" cy="623465"/>
            <a:chOff x="5122287" y="3293111"/>
            <a:chExt cx="817871" cy="623465"/>
          </a:xfrm>
        </p:grpSpPr>
        <p:pic>
          <p:nvPicPr>
            <p:cNvPr id="34" name="Picture 2" descr="C:\Users\takashi\Desktop\apple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55266" y="3582316"/>
              <a:ext cx="384892"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35" name="Picture 4" descr="C:\Users\takashi\Desktop\appleTrgt.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22287" y="3293111"/>
              <a:ext cx="375069"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36" name="グループ化 35"/>
          <p:cNvGrpSpPr/>
          <p:nvPr/>
        </p:nvGrpSpPr>
        <p:grpSpPr>
          <a:xfrm>
            <a:off x="9249282" y="3007966"/>
            <a:ext cx="851679" cy="849037"/>
            <a:chOff x="7072138" y="3178811"/>
            <a:chExt cx="851679" cy="849037"/>
          </a:xfrm>
        </p:grpSpPr>
        <p:pic>
          <p:nvPicPr>
            <p:cNvPr id="37" name="Picture 10" descr="C:\Users\takashi\Desktop\mikan1.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666"/>
            <a:stretch/>
          </p:blipFill>
          <p:spPr bwMode="auto">
            <a:xfrm>
              <a:off x="7552515" y="3665775"/>
              <a:ext cx="371302" cy="362073"/>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38" name="Picture 11" descr="C:\Users\takashi\Desktop\mikan2.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3598" r="3043"/>
            <a:stretch/>
          </p:blipFill>
          <p:spPr bwMode="auto">
            <a:xfrm>
              <a:off x="7072138" y="3178811"/>
              <a:ext cx="371561" cy="362074"/>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39" name="グループ化 38"/>
          <p:cNvGrpSpPr/>
          <p:nvPr/>
        </p:nvGrpSpPr>
        <p:grpSpPr>
          <a:xfrm>
            <a:off x="9096456" y="4798666"/>
            <a:ext cx="969382" cy="585469"/>
            <a:chOff x="6919313" y="4969511"/>
            <a:chExt cx="969382" cy="585469"/>
          </a:xfrm>
        </p:grpSpPr>
        <p:pic>
          <p:nvPicPr>
            <p:cNvPr id="40" name="Picture 8" descr="C:\Users\takashi\Desktop\banana1.bmp"/>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41" name="Picture 9" descr="C:\Users\takashi\Desktop\banana2.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sp>
        <p:nvSpPr>
          <p:cNvPr id="42" name="テキスト ボックス 41"/>
          <p:cNvSpPr txBox="1"/>
          <p:nvPr/>
        </p:nvSpPr>
        <p:spPr>
          <a:xfrm>
            <a:off x="999451" y="3560346"/>
            <a:ext cx="1321196" cy="369332"/>
          </a:xfrm>
          <a:prstGeom prst="rect">
            <a:avLst/>
          </a:prstGeom>
          <a:noFill/>
        </p:spPr>
        <p:txBody>
          <a:bodyPr wrap="none" rtlCol="0">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リンゴ</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テキスト ボックス 42"/>
          <p:cNvSpPr txBox="1"/>
          <p:nvPr/>
        </p:nvSpPr>
        <p:spPr>
          <a:xfrm>
            <a:off x="2800926" y="3560346"/>
            <a:ext cx="1321196" cy="369332"/>
          </a:xfrm>
          <a:prstGeom prst="rect">
            <a:avLst/>
          </a:prstGeom>
          <a:noFill/>
        </p:spPr>
        <p:txBody>
          <a:bodyPr wrap="none" rtlCol="0">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バナナ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テキスト ボックス 54"/>
          <p:cNvSpPr txBox="1"/>
          <p:nvPr/>
        </p:nvSpPr>
        <p:spPr>
          <a:xfrm>
            <a:off x="4534405" y="3560346"/>
            <a:ext cx="1321196" cy="369332"/>
          </a:xfrm>
          <a:prstGeom prst="rect">
            <a:avLst/>
          </a:prstGeom>
          <a:noFill/>
        </p:spPr>
        <p:txBody>
          <a:bodyPr wrap="none" rtlCol="0">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みかん</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1130595" y="4175215"/>
            <a:ext cx="4830818" cy="1200329"/>
          </a:xfrm>
          <a:prstGeom prst="rect">
            <a:avLst/>
          </a:prstGeom>
        </p:spPr>
        <p:txBody>
          <a:bodyPr wrap="squar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分類したい画像も特徴空間射</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err="1">
                <a:latin typeface="メイリオ" panose="020B0604030504040204" pitchFamily="50" charset="-128"/>
                <a:ea typeface="メイリオ" panose="020B0604030504040204" pitchFamily="50" charset="-128"/>
                <a:cs typeface="メイリオ" panose="020B0604030504040204" pitchFamily="50" charset="-128"/>
              </a:rPr>
              <a:t>影し</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距離が一番近い正解画像</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を返す</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7" name="Picture 5" descr="C:\Users\takashi\Desktop\apple3.bmp"/>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35859" y="5415240"/>
            <a:ext cx="907290" cy="77139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 descr="C:\Users\takashi\Desktop\apple3.bmp"/>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574552" y="4057465"/>
            <a:ext cx="392674" cy="333859"/>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直線矢印コネクタ 58"/>
          <p:cNvCxnSpPr>
            <a:stCxn id="58" idx="0"/>
          </p:cNvCxnSpPr>
          <p:nvPr/>
        </p:nvCxnSpPr>
        <p:spPr>
          <a:xfrm flipV="1">
            <a:off x="7770889" y="3781722"/>
            <a:ext cx="40138" cy="275742"/>
          </a:xfrm>
          <a:prstGeom prst="straightConnector1">
            <a:avLst/>
          </a:prstGeom>
          <a:ln w="22225">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2475145" y="5623011"/>
            <a:ext cx="2743059"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Nearest neighbor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法</a:t>
            </a:r>
          </a:p>
        </p:txBody>
      </p: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5</a:t>
            </a:fld>
            <a:endParaRPr kumimoji="1" lang="ja-JP" altLang="en-US"/>
          </a:p>
        </p:txBody>
      </p:sp>
    </p:spTree>
    <p:extLst>
      <p:ext uri="{BB962C8B-B14F-4D97-AF65-F5344CB8AC3E}">
        <p14:creationId xmlns:p14="http://schemas.microsoft.com/office/powerpoint/2010/main" val="3624236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クラス分類の一般的な処理手順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6</a:t>
            </a:fld>
            <a:endParaRPr kumimoji="1" lang="ja-JP" altLang="en-US"/>
          </a:p>
        </p:txBody>
      </p:sp>
    </p:spTree>
    <p:extLst>
      <p:ext uri="{BB962C8B-B14F-4D97-AF65-F5344CB8AC3E}">
        <p14:creationId xmlns:p14="http://schemas.microsoft.com/office/powerpoint/2010/main" val="1850238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クラス分類の一般的な処理手順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2075182" y="4296435"/>
            <a:ext cx="8465819" cy="1692771"/>
          </a:xfrm>
          <a:prstGeom prst="rect">
            <a:avLst/>
          </a:prstGeom>
          <a:noFill/>
        </p:spPr>
        <p:txBody>
          <a:bodyPr wrap="square" rtlCol="0">
            <a:spAutoFit/>
          </a:bodyPr>
          <a:lstStyle/>
          <a:p>
            <a:pPr>
              <a:spcBef>
                <a:spcPts val="12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特徴抽出のための前処理</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データが画像ならば</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p>
          <a:p>
            <a:pPr>
              <a:spcBef>
                <a:spcPts val="12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二値化、平滑化</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、鮮鋭化</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、特徴保存平滑化、など</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61" name="右矢印 60"/>
          <p:cNvSpPr/>
          <p:nvPr/>
        </p:nvSpPr>
        <p:spPr>
          <a:xfrm rot="17542382">
            <a:off x="3021838" y="3421216"/>
            <a:ext cx="890694"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7</a:t>
            </a:fld>
            <a:endParaRPr kumimoji="1" lang="ja-JP" altLang="en-US"/>
          </a:p>
        </p:txBody>
      </p:sp>
    </p:spTree>
    <p:extLst>
      <p:ext uri="{BB962C8B-B14F-4D97-AF65-F5344CB8AC3E}">
        <p14:creationId xmlns:p14="http://schemas.microsoft.com/office/powerpoint/2010/main" val="3627076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クラス分類の一般的な処理手順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1079501" y="4057233"/>
            <a:ext cx="10490200" cy="2800767"/>
          </a:xfrm>
          <a:prstGeom prst="rect">
            <a:avLst/>
          </a:prstGeom>
          <a:noFill/>
        </p:spPr>
        <p:txBody>
          <a:bodyPr wrap="square" rtlCol="0">
            <a:spAutoFit/>
          </a:bodyPr>
          <a:lstStyle/>
          <a:p>
            <a:pPr>
              <a:spcBef>
                <a:spcPts val="12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入力データ群に対し，同じクラスは近く・異なるクラス遠くなるような特徴空間にデータを射影する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良い特徴空間を構築するには、知識・経験・試行錯誤が必要</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画像認識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HLAC</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SIFT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rPr>
              <a:t>HoG</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特徴などが有名</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最近流行りの深層学習は特徴量の設計もデータから学習する</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深層学習の発展に伴い，人がデザインした特徴量は「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Hand Craft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な」特徴量と呼ばれる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右矢印 60"/>
          <p:cNvSpPr/>
          <p:nvPr/>
        </p:nvSpPr>
        <p:spPr>
          <a:xfrm rot="17542382">
            <a:off x="4971189" y="3294092"/>
            <a:ext cx="72740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8</a:t>
            </a:fld>
            <a:endParaRPr kumimoji="1" lang="ja-JP" altLang="en-US"/>
          </a:p>
        </p:txBody>
      </p:sp>
    </p:spTree>
    <p:extLst>
      <p:ext uri="{BB962C8B-B14F-4D97-AF65-F5344CB8AC3E}">
        <p14:creationId xmlns:p14="http://schemas.microsoft.com/office/powerpoint/2010/main" val="617408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クラス分類の一般的な処理手順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ラベル</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787401" y="4002569"/>
            <a:ext cx="10248900" cy="2508379"/>
          </a:xfrm>
          <a:prstGeom prst="rect">
            <a:avLst/>
          </a:prstGeom>
          <a:noFill/>
        </p:spPr>
        <p:txBody>
          <a:bodyPr wrap="square" rtlCol="0">
            <a:spAutoFit/>
          </a:bodyPr>
          <a:lstStyle/>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正解データ群を利用して特徴空間を分割する（訓練）</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識別対象を特徴空間に射影し，上記の分割結果を用いてラベルを割り振る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クラス分類の手法</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K-Nearest Neighbor,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ベイズ決定則</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決定木（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random forests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サポートベクタマシン</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ニューラルネットワーク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etc…</a:t>
            </a:r>
          </a:p>
        </p:txBody>
      </p:sp>
      <p:sp>
        <p:nvSpPr>
          <p:cNvPr id="61" name="右矢印 60"/>
          <p:cNvSpPr/>
          <p:nvPr/>
        </p:nvSpPr>
        <p:spPr>
          <a:xfrm rot="17542382">
            <a:off x="7464284" y="3177661"/>
            <a:ext cx="64039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9</a:t>
            </a:fld>
            <a:endParaRPr kumimoji="1" lang="ja-JP" altLang="en-US"/>
          </a:p>
        </p:txBody>
      </p:sp>
    </p:spTree>
    <p:extLst>
      <p:ext uri="{BB962C8B-B14F-4D97-AF65-F5344CB8AC3E}">
        <p14:creationId xmlns:p14="http://schemas.microsoft.com/office/powerpoint/2010/main" val="3782234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15212</TotalTime>
  <Words>3488</Words>
  <Application>Microsoft Office PowerPoint</Application>
  <PresentationFormat>ワイド画面</PresentationFormat>
  <Paragraphs>1038</Paragraphs>
  <Slides>49</Slides>
  <Notes>10</Notes>
  <HiddenSlides>6</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49</vt:i4>
      </vt:variant>
    </vt:vector>
  </HeadingPairs>
  <TitlesOfParts>
    <vt:vector size="60" baseType="lpstr">
      <vt:lpstr>HGｺﾞｼｯｸM</vt:lpstr>
      <vt:lpstr>ＭＳ Ｐゴシック</vt:lpstr>
      <vt:lpstr>Shruti</vt:lpstr>
      <vt:lpstr>メイリオ</vt:lpstr>
      <vt:lpstr>Arial</vt:lpstr>
      <vt:lpstr>Calibri</vt:lpstr>
      <vt:lpstr>Cambria Math</vt:lpstr>
      <vt:lpstr>Times New Roman</vt:lpstr>
      <vt:lpstr>Wingdings</vt:lpstr>
      <vt:lpstr>Office テーマ</vt:lpstr>
      <vt:lpstr>ビットマップ イメージ</vt:lpstr>
      <vt:lpstr>コンピュータビジョン</vt:lpstr>
      <vt:lpstr>Contents</vt:lpstr>
      <vt:lpstr>パターン認識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パーセプトロン</vt:lpstr>
      <vt:lpstr>パーセプトロン : 問題　</vt:lpstr>
      <vt:lpstr>神経細胞（ニューロン）</vt:lpstr>
      <vt:lpstr>パーセプトロン : ニューロンの振る舞いをモデル化</vt:lpstr>
      <vt:lpstr>パーセプトロン : ニューロンの振る舞いをモデル化</vt:lpstr>
      <vt:lpstr>パーセプトロンの直感的な説明</vt:lpstr>
      <vt:lpstr>パーセプトロンの直感的な説明</vt:lpstr>
      <vt:lpstr>パーセプトロンの性質</vt:lpstr>
      <vt:lpstr>パーセプトロンの直感的な説明（内積表現）</vt:lpstr>
      <vt:lpstr>パーセプトロン</vt:lpstr>
      <vt:lpstr>パーセプトロン：重みの学習</vt:lpstr>
      <vt:lpstr>パーセプトロン：重みの学習</vt:lpstr>
      <vt:lpstr>パーセプトロン：重みの学習</vt:lpstr>
      <vt:lpstr>PowerPoint プレゼンテーション</vt:lpstr>
      <vt:lpstr>PowerPoint プレゼンテーション</vt:lpstr>
      <vt:lpstr>パーセプトロン：重みの学習</vt:lpstr>
      <vt:lpstr>パーセプトロン : まとめ</vt:lpstr>
      <vt:lpstr>ニューラルネットワークへ</vt:lpstr>
      <vt:lpstr>準備 : クラス識別でやりたいこと </vt:lpstr>
      <vt:lpstr>解きたい問題</vt:lpstr>
      <vt:lpstr>解きたい問題</vt:lpstr>
      <vt:lpstr>ニューラルネットワーク: ユニット</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ユニットを直列につなぐ</vt:lpstr>
      <vt:lpstr>ニューラルネットワーク: 中間層の効果について</vt:lpstr>
      <vt:lpstr>ニューラルネットワーク: 中間層の効果について</vt:lpstr>
      <vt:lpstr>ニューラルネットワーク: 中間層の効果について</vt:lpstr>
      <vt:lpstr>まとめ: ニューラルネットワーク</vt:lpstr>
      <vt:lpstr>深層学習 : Deep learning</vt:lpstr>
      <vt:lpstr>深層学習 : Deep learning</vt:lpstr>
      <vt:lpstr>深層学習の非常に簡単な説明</vt:lpstr>
      <vt:lpstr>誤差逆伝搬 back propagation</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 </cp:lastModifiedBy>
  <cp:revision>482</cp:revision>
  <cp:lastPrinted>2021-04-25T08:07:04Z</cp:lastPrinted>
  <dcterms:created xsi:type="dcterms:W3CDTF">2017-01-19T02:23:36Z</dcterms:created>
  <dcterms:modified xsi:type="dcterms:W3CDTF">2023-03-29T04:41:23Z</dcterms:modified>
</cp:coreProperties>
</file>