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08" r:id="rId2"/>
    <p:sldId id="413" r:id="rId3"/>
    <p:sldId id="411" r:id="rId4"/>
    <p:sldId id="278" r:id="rId5"/>
    <p:sldId id="353" r:id="rId6"/>
    <p:sldId id="355" r:id="rId7"/>
    <p:sldId id="412" r:id="rId8"/>
    <p:sldId id="362" r:id="rId9"/>
    <p:sldId id="356" r:id="rId10"/>
    <p:sldId id="359" r:id="rId11"/>
    <p:sldId id="364" r:id="rId12"/>
    <p:sldId id="365" r:id="rId13"/>
    <p:sldId id="367" r:id="rId14"/>
    <p:sldId id="381" r:id="rId15"/>
    <p:sldId id="369" r:id="rId16"/>
    <p:sldId id="371" r:id="rId17"/>
    <p:sldId id="368" r:id="rId18"/>
    <p:sldId id="370" r:id="rId19"/>
    <p:sldId id="374" r:id="rId20"/>
    <p:sldId id="375" r:id="rId21"/>
    <p:sldId id="377" r:id="rId22"/>
    <p:sldId id="378" r:id="rId23"/>
    <p:sldId id="384" r:id="rId24"/>
    <p:sldId id="360" r:id="rId25"/>
    <p:sldId id="390" r:id="rId26"/>
    <p:sldId id="379" r:id="rId27"/>
    <p:sldId id="382" r:id="rId28"/>
    <p:sldId id="385" r:id="rId29"/>
    <p:sldId id="376" r:id="rId30"/>
    <p:sldId id="387" r:id="rId31"/>
    <p:sldId id="386" r:id="rId32"/>
    <p:sldId id="388" r:id="rId33"/>
    <p:sldId id="389" r:id="rId34"/>
    <p:sldId id="391" r:id="rId35"/>
    <p:sldId id="392" r:id="rId36"/>
    <p:sldId id="393" r:id="rId37"/>
    <p:sldId id="394" r:id="rId38"/>
    <p:sldId id="396" r:id="rId39"/>
    <p:sldId id="397" r:id="rId40"/>
    <p:sldId id="400" r:id="rId41"/>
    <p:sldId id="401" r:id="rId42"/>
    <p:sldId id="403" r:id="rId43"/>
    <p:sldId id="404" r:id="rId44"/>
    <p:sldId id="399" r:id="rId4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93" autoAdjust="0"/>
    <p:restoredTop sz="68632" autoAdjust="0"/>
  </p:normalViewPr>
  <p:slideViewPr>
    <p:cSldViewPr snapToGrid="0">
      <p:cViewPr>
        <p:scale>
          <a:sx n="100" d="100"/>
          <a:sy n="100" d="100"/>
        </p:scale>
        <p:origin x="2814" y="35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076575" cy="512763"/>
          </a:xfrm>
          <a:prstGeom prst="rect">
            <a:avLst/>
          </a:prstGeom>
        </p:spPr>
        <p:txBody>
          <a:bodyPr vert="horz" lIns="91425" tIns="45713" rIns="91425" bIns="45713" rtlCol="0"/>
          <a:lstStyle>
            <a:lvl1pPr algn="l">
              <a:defRPr sz="1100"/>
            </a:lvl1pPr>
          </a:lstStyle>
          <a:p>
            <a:endParaRPr kumimoji="1" lang="ja-JP" altLang="en-US"/>
          </a:p>
        </p:txBody>
      </p:sp>
      <p:sp>
        <p:nvSpPr>
          <p:cNvPr id="3" name="日付プレースホルダー 2"/>
          <p:cNvSpPr>
            <a:spLocks noGrp="1"/>
          </p:cNvSpPr>
          <p:nvPr>
            <p:ph type="dt" sz="quarter" idx="1"/>
          </p:nvPr>
        </p:nvSpPr>
        <p:spPr>
          <a:xfrm>
            <a:off x="4021140" y="1"/>
            <a:ext cx="3076575" cy="512763"/>
          </a:xfrm>
          <a:prstGeom prst="rect">
            <a:avLst/>
          </a:prstGeom>
        </p:spPr>
        <p:txBody>
          <a:bodyPr vert="horz" lIns="91425" tIns="45713" rIns="91425" bIns="45713" rtlCol="0"/>
          <a:lstStyle>
            <a:lvl1pPr algn="r">
              <a:defRPr sz="1100"/>
            </a:lvl1pPr>
          </a:lstStyle>
          <a:p>
            <a:fld id="{594A8EF3-718A-4129-9890-18E8A33AF075}" type="datetimeFigureOut">
              <a:rPr kumimoji="1" lang="ja-JP" altLang="en-US" smtClean="0"/>
              <a:t>2023/3/29</a:t>
            </a:fld>
            <a:endParaRPr kumimoji="1" lang="ja-JP" altLang="en-US"/>
          </a:p>
        </p:txBody>
      </p:sp>
      <p:sp>
        <p:nvSpPr>
          <p:cNvPr id="4" name="フッター プレースホルダー 3"/>
          <p:cNvSpPr>
            <a:spLocks noGrp="1"/>
          </p:cNvSpPr>
          <p:nvPr>
            <p:ph type="ftr" sz="quarter" idx="2"/>
          </p:nvPr>
        </p:nvSpPr>
        <p:spPr>
          <a:xfrm>
            <a:off x="1" y="9721851"/>
            <a:ext cx="3076575" cy="512763"/>
          </a:xfrm>
          <a:prstGeom prst="rect">
            <a:avLst/>
          </a:prstGeom>
        </p:spPr>
        <p:txBody>
          <a:bodyPr vert="horz" lIns="91425" tIns="45713" rIns="91425" bIns="45713" rtlCol="0" anchor="b"/>
          <a:lstStyle>
            <a:lvl1pPr algn="l">
              <a:defRPr sz="1100"/>
            </a:lvl1pPr>
          </a:lstStyle>
          <a:p>
            <a:endParaRPr kumimoji="1" lang="ja-JP" altLang="en-US"/>
          </a:p>
        </p:txBody>
      </p:sp>
      <p:sp>
        <p:nvSpPr>
          <p:cNvPr id="5" name="スライド番号プレースホルダー 4"/>
          <p:cNvSpPr>
            <a:spLocks noGrp="1"/>
          </p:cNvSpPr>
          <p:nvPr>
            <p:ph type="sldNum" sz="quarter" idx="3"/>
          </p:nvPr>
        </p:nvSpPr>
        <p:spPr>
          <a:xfrm>
            <a:off x="4021140" y="9721851"/>
            <a:ext cx="3076575" cy="512763"/>
          </a:xfrm>
          <a:prstGeom prst="rect">
            <a:avLst/>
          </a:prstGeom>
        </p:spPr>
        <p:txBody>
          <a:bodyPr vert="horz" lIns="91425" tIns="45713" rIns="91425" bIns="45713" rtlCol="0" anchor="b"/>
          <a:lstStyle>
            <a:lvl1pPr algn="r">
              <a:defRPr sz="1100"/>
            </a:lvl1pPr>
          </a:lstStyle>
          <a:p>
            <a:fld id="{D4B0DCA8-7DAC-4438-B735-FD6AFEAB5EBE}" type="slidenum">
              <a:rPr kumimoji="1" lang="ja-JP" altLang="en-US" smtClean="0"/>
              <a:t>‹#›</a:t>
            </a:fld>
            <a:endParaRPr kumimoji="1" lang="ja-JP" altLang="en-US"/>
          </a:p>
        </p:txBody>
      </p:sp>
    </p:spTree>
    <p:extLst>
      <p:ext uri="{BB962C8B-B14F-4D97-AF65-F5344CB8AC3E}">
        <p14:creationId xmlns:p14="http://schemas.microsoft.com/office/powerpoint/2010/main" val="3174223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6363" cy="513508"/>
          </a:xfrm>
          <a:prstGeom prst="rect">
            <a:avLst/>
          </a:prstGeom>
        </p:spPr>
        <p:txBody>
          <a:bodyPr vert="horz" lIns="99032" tIns="49516" rIns="99032" bIns="49516"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32" tIns="49516" rIns="99032" bIns="49516" rtlCol="0"/>
          <a:lstStyle>
            <a:lvl1pPr algn="r">
              <a:defRPr sz="1300"/>
            </a:lvl1pPr>
          </a:lstStyle>
          <a:p>
            <a:fld id="{B5D18E4F-8904-49F0-A966-ED8BC304F0DA}" type="datetimeFigureOut">
              <a:rPr kumimoji="1" lang="ja-JP" altLang="en-US" smtClean="0"/>
              <a:t>2023/3/29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32" tIns="49516" rIns="99032" bIns="49516" rtlCol="0" anchor="ctr"/>
          <a:lstStyle/>
          <a:p>
            <a:endParaRPr lang="ja-JP" altLang="en-US"/>
          </a:p>
        </p:txBody>
      </p:sp>
      <p:sp>
        <p:nvSpPr>
          <p:cNvPr id="5" name="ノート プレースホルダー 4"/>
          <p:cNvSpPr>
            <a:spLocks noGrp="1"/>
          </p:cNvSpPr>
          <p:nvPr>
            <p:ph type="body" sz="quarter" idx="3"/>
          </p:nvPr>
        </p:nvSpPr>
        <p:spPr>
          <a:xfrm>
            <a:off x="709931" y="4925408"/>
            <a:ext cx="5679440" cy="4029879"/>
          </a:xfrm>
          <a:prstGeom prst="rect">
            <a:avLst/>
          </a:prstGeom>
        </p:spPr>
        <p:txBody>
          <a:bodyPr vert="horz" lIns="99032" tIns="49516" rIns="99032" bIns="49516"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721107"/>
            <a:ext cx="3076363" cy="513507"/>
          </a:xfrm>
          <a:prstGeom prst="rect">
            <a:avLst/>
          </a:prstGeom>
        </p:spPr>
        <p:txBody>
          <a:bodyPr vert="horz" lIns="99032" tIns="49516" rIns="99032" bIns="49516"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32" tIns="49516" rIns="99032" bIns="49516"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3803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この軸を主成分とよぶ</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10</a:t>
            </a:fld>
            <a:endParaRPr kumimoji="1" lang="ja-JP" altLang="en-US"/>
          </a:p>
        </p:txBody>
      </p:sp>
    </p:spTree>
    <p:extLst>
      <p:ext uri="{BB962C8B-B14F-4D97-AF65-F5344CB8AC3E}">
        <p14:creationId xmlns:p14="http://schemas.microsoft.com/office/powerpoint/2010/main" val="123640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a:t>※</a:t>
                </a:r>
                <a:r>
                  <a:rPr kumimoji="1" lang="ja-JP" altLang="en-US" dirty="0"/>
                  <a:t>等号成立は，</a:t>
                </a:r>
                <a14:m>
                  <m:oMath xmlns:m="http://schemas.openxmlformats.org/officeDocument/2006/math">
                    <m:sSup>
                      <m:sSupPr>
                        <m:ctrlPr>
                          <a:rPr lang="ja-JP" altLang="ja-JP" sz="1100" b="1" i="1">
                            <a:latin typeface="Cambria Math" panose="02040503050406030204" pitchFamily="18" charset="0"/>
                          </a:rPr>
                        </m:ctrlPr>
                      </m:sSupPr>
                      <m:e>
                        <m:r>
                          <a:rPr lang="en-US" altLang="ja-JP" sz="1100" b="1" i="1">
                            <a:latin typeface="Cambria Math" panose="02040503050406030204" pitchFamily="18" charset="0"/>
                          </a:rPr>
                          <m:t>𝐕</m:t>
                        </m:r>
                      </m:e>
                      <m:sup>
                        <m:r>
                          <a:rPr lang="en-US" altLang="ja-JP" sz="1100" i="1">
                            <a:latin typeface="Cambria Math" panose="02040503050406030204" pitchFamily="18" charset="0"/>
                          </a:rPr>
                          <m:t>𝑇</m:t>
                        </m:r>
                      </m:sup>
                    </m:sSup>
                    <m:r>
                      <a:rPr lang="en-US" altLang="ja-JP" sz="1100" b="1" i="1">
                        <a:latin typeface="Cambria Math" panose="02040503050406030204" pitchFamily="18" charset="0"/>
                      </a:rPr>
                      <m:t>𝐮</m:t>
                    </m:r>
                  </m:oMath>
                </a14:m>
                <a:r>
                  <a:rPr kumimoji="1" lang="ja-JP" altLang="en-US" dirty="0"/>
                  <a:t>＝（</a:t>
                </a:r>
                <a:r>
                  <a:rPr kumimoji="1" lang="en-US" altLang="ja-JP" dirty="0"/>
                  <a:t>1,0,0,0,0…,0</a:t>
                </a:r>
                <a:r>
                  <a:rPr kumimoji="1" lang="ja-JP" altLang="en-US" dirty="0"/>
                  <a:t>）のときなので，このときに最大値となる</a:t>
                </a:r>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梅谷さんの論文とかが結構近い（あれはオートエンコーダだけど）</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33</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2023/3/29</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2023/3/29</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2023/3/29</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2023/3/29</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2023/3/29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2023/3/29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0.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4.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7.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840.png"/><Relationship Id="rId4" Type="http://schemas.openxmlformats.org/officeDocument/2006/relationships/image" Target="../media/image8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2.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s>
</file>

<file path=ppt/slides/_rels/slide42.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95.png"/><Relationship Id="rId7" Type="http://schemas.openxmlformats.org/officeDocument/2006/relationships/image" Target="../media/image99.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8.png"/><Relationship Id="rId16"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8.png"/><Relationship Id="rId11" Type="http://schemas.openxmlformats.org/officeDocument/2006/relationships/image" Target="../media/image86.png"/><Relationship Id="rId5" Type="http://schemas.openxmlformats.org/officeDocument/2006/relationships/image" Target="../media/image97.png"/><Relationship Id="rId15" Type="http://schemas.openxmlformats.org/officeDocument/2006/relationships/image" Target="../media/image90.png"/><Relationship Id="rId10" Type="http://schemas.openxmlformats.org/officeDocument/2006/relationships/image" Target="../media/image102.png"/><Relationship Id="rId4" Type="http://schemas.openxmlformats.org/officeDocument/2006/relationships/image" Target="../media/image96.png"/><Relationship Id="rId9" Type="http://schemas.openxmlformats.org/officeDocument/2006/relationships/image" Target="../media/image101.png"/><Relationship Id="rId14" Type="http://schemas.openxmlformats.org/officeDocument/2006/relationships/image" Target="../media/image89.png"/></Relationships>
</file>

<file path=ppt/slides/_rels/slide43.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113.png"/><Relationship Id="rId18" Type="http://schemas.openxmlformats.org/officeDocument/2006/relationships/image" Target="../media/image118.png"/><Relationship Id="rId26" Type="http://schemas.openxmlformats.org/officeDocument/2006/relationships/image" Target="../media/image127.png"/><Relationship Id="rId3" Type="http://schemas.openxmlformats.org/officeDocument/2006/relationships/image" Target="../media/image103.png"/><Relationship Id="rId21" Type="http://schemas.openxmlformats.org/officeDocument/2006/relationships/image" Target="../media/image122.png"/><Relationship Id="rId7" Type="http://schemas.openxmlformats.org/officeDocument/2006/relationships/image" Target="../media/image107.png"/><Relationship Id="rId12" Type="http://schemas.openxmlformats.org/officeDocument/2006/relationships/image" Target="../media/image112.png"/><Relationship Id="rId17" Type="http://schemas.openxmlformats.org/officeDocument/2006/relationships/image" Target="../media/image117.png"/><Relationship Id="rId25" Type="http://schemas.openxmlformats.org/officeDocument/2006/relationships/image" Target="../media/image126.png"/><Relationship Id="rId2" Type="http://schemas.openxmlformats.org/officeDocument/2006/relationships/image" Target="../media/image78.png"/><Relationship Id="rId16" Type="http://schemas.openxmlformats.org/officeDocument/2006/relationships/image" Target="../media/image116.png"/><Relationship Id="rId20" Type="http://schemas.openxmlformats.org/officeDocument/2006/relationships/image" Target="../media/image121.png"/><Relationship Id="rId29"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06.png"/><Relationship Id="rId11" Type="http://schemas.openxmlformats.org/officeDocument/2006/relationships/image" Target="../media/image111.png"/><Relationship Id="rId24" Type="http://schemas.openxmlformats.org/officeDocument/2006/relationships/image" Target="../media/image125.png"/><Relationship Id="rId32" Type="http://schemas.openxmlformats.org/officeDocument/2006/relationships/image" Target="../media/image133.png"/><Relationship Id="rId5" Type="http://schemas.openxmlformats.org/officeDocument/2006/relationships/image" Target="../media/image105.png"/><Relationship Id="rId15" Type="http://schemas.openxmlformats.org/officeDocument/2006/relationships/image" Target="../media/image115.png"/><Relationship Id="rId23" Type="http://schemas.openxmlformats.org/officeDocument/2006/relationships/image" Target="../media/image124.png"/><Relationship Id="rId28" Type="http://schemas.openxmlformats.org/officeDocument/2006/relationships/image" Target="../media/image129.png"/><Relationship Id="rId10" Type="http://schemas.openxmlformats.org/officeDocument/2006/relationships/image" Target="../media/image110.png"/><Relationship Id="rId19" Type="http://schemas.openxmlformats.org/officeDocument/2006/relationships/image" Target="../media/image119.png"/><Relationship Id="rId31" Type="http://schemas.openxmlformats.org/officeDocument/2006/relationships/image" Target="../media/image132.png"/><Relationship Id="rId4" Type="http://schemas.openxmlformats.org/officeDocument/2006/relationships/image" Target="../media/image104.png"/><Relationship Id="rId9" Type="http://schemas.openxmlformats.org/officeDocument/2006/relationships/image" Target="../media/image109.png"/><Relationship Id="rId14" Type="http://schemas.openxmlformats.org/officeDocument/2006/relationships/image" Target="../media/image114.png"/><Relationship Id="rId22" Type="http://schemas.openxmlformats.org/officeDocument/2006/relationships/image" Target="../media/image123.png"/><Relationship Id="rId27" Type="http://schemas.openxmlformats.org/officeDocument/2006/relationships/image" Target="../media/image128.png"/><Relationship Id="rId30" Type="http://schemas.openxmlformats.org/officeDocument/2006/relationships/image" Target="../media/image1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4" Type="http://schemas.openxmlformats.org/officeDocument/2006/relationships/image" Target="../media/image710.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1317969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5"/>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973273"/>
                <a:ext cx="6244028"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例</a:t>
                </a:r>
                <a:r>
                  <a:rPr lang="ja-JP" altLang="en-US" sz="2400" dirty="0">
                    <a:latin typeface="Cambria Math" panose="02040503050406030204" pitchFamily="18" charset="0"/>
                  </a:rPr>
                  <a:t>）右表のデータに対して，</a:t>
                </a:r>
                <a:endParaRPr lang="en-US" altLang="ja-JP" sz="2400" dirty="0">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0" smtClean="0">
                                          <a:latin typeface="Cambria Math" panose="02040503050406030204" pitchFamily="18" charset="0"/>
                                        </a:rPr>
                                        <m:t>′</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oMath>
                  </m:oMathPara>
                </a14:m>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i="1" dirty="0">
                    <a:latin typeface="Cambria Math" panose="02040503050406030204" pitchFamily="18" charset="0"/>
                  </a:rPr>
                  <a:t>を</a:t>
                </a:r>
                <a:r>
                  <a:rPr lang="ja-JP" altLang="en-US" sz="2400" b="0" i="1" dirty="0">
                    <a:latin typeface="Cambria Math" panose="02040503050406030204" pitchFamily="18" charset="0"/>
                  </a:rPr>
                  <a:t>最大化する</a:t>
                </a:r>
                <a:r>
                  <a:rPr lang="en-US" altLang="ja-JP" sz="2400" b="1" dirty="0">
                    <a:latin typeface="Cambria Math" panose="02040503050406030204" pitchFamily="18" charset="0"/>
                  </a:rPr>
                  <a:t>u</a:t>
                </a:r>
                <a:r>
                  <a:rPr lang="ja-JP" altLang="en-US" sz="2400" i="1" dirty="0">
                    <a:latin typeface="Cambria Math" panose="02040503050406030204" pitchFamily="18" charset="0"/>
                  </a:rPr>
                  <a:t> </a:t>
                </a:r>
                <a:r>
                  <a:rPr lang="ja-JP" altLang="en-US" sz="2400" b="0" i="1" dirty="0">
                    <a:latin typeface="Cambria Math" panose="02040503050406030204" pitchFamily="18" charset="0"/>
                  </a:rPr>
                  <a:t>を計算すると</a:t>
                </a:r>
                <a14:m>
                  <m:oMath xmlns:m="http://schemas.openxmlformats.org/officeDocument/2006/math">
                    <m:r>
                      <a:rPr lang="en-US" altLang="ja-JP" sz="2400" b="0" i="1" smtClean="0">
                        <a:latin typeface="Cambria Math" panose="02040503050406030204" pitchFamily="18" charset="0"/>
                      </a:rPr>
                      <m:t>  </m:t>
                    </m:r>
                  </m:oMath>
                </a14:m>
                <a:endParaRPr lang="en-US" altLang="ja-JP" sz="24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m:oMathPara>
                </a14:m>
                <a:endParaRPr lang="en-US" altLang="ja-JP" sz="1400" dirty="0"/>
              </a:p>
              <a:p>
                <a:pPr marL="0" indent="0">
                  <a:lnSpc>
                    <a:spcPct val="100000"/>
                  </a:lnSpc>
                  <a:spcBef>
                    <a:spcPts val="600"/>
                  </a:spcBef>
                  <a:spcAft>
                    <a:spcPts val="600"/>
                  </a:spcAft>
                  <a:buNone/>
                </a:pPr>
                <a:r>
                  <a:rPr lang="ja-JP" altLang="en-US" sz="2400" dirty="0"/>
                  <a:t>が得られた．この方向</a:t>
                </a:r>
                <a:r>
                  <a:rPr lang="en-US" altLang="ja-JP" sz="2400" b="1" dirty="0"/>
                  <a:t>u</a:t>
                </a:r>
                <a:r>
                  <a:rPr lang="ja-JP" altLang="en-US" sz="2400" dirty="0"/>
                  <a:t>を</a:t>
                </a:r>
                <a:r>
                  <a:rPr lang="ja-JP" altLang="en-US" sz="2400" b="1" dirty="0">
                    <a:solidFill>
                      <a:srgbClr val="FF0000"/>
                    </a:solidFill>
                  </a:rPr>
                  <a:t>第一主成分</a:t>
                </a:r>
                <a:r>
                  <a:rPr lang="ja-JP" altLang="en-US" sz="2400" dirty="0"/>
                  <a:t>と呼ぶ</a:t>
                </a:r>
                <a:endParaRPr lang="en-US" altLang="ja-JP" sz="2400"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r>
                  <a:rPr lang="ja-JP" altLang="en-US" sz="2400" dirty="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a:t> </a:t>
                </a:r>
                <a:r>
                  <a:rPr lang="ja-JP" altLang="en-US" sz="2400" dirty="0"/>
                  <a:t>に射影する</a:t>
                </a:r>
                <a:endParaRPr lang="en-US" altLang="ja-JP" sz="2400" dirty="0"/>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a:t>
                </a:r>
                <a:r>
                  <a:rPr lang="ja-JP" altLang="en-US" sz="1800" dirty="0"/>
                  <a:t> 社会</a:t>
                </a:r>
                <a:r>
                  <a:rPr lang="en-US" altLang="ja-JP" sz="1800" dirty="0"/>
                  <a:t>) </a:t>
                </a:r>
                <a:r>
                  <a:rPr lang="ja-JP" altLang="en-US" sz="1800" dirty="0"/>
                  <a:t>の点が</a:t>
                </a:r>
                <a:r>
                  <a:rPr lang="en-US" altLang="ja-JP" sz="1800" dirty="0"/>
                  <a:t> (80, 70)</a:t>
                </a:r>
                <a:r>
                  <a:rPr lang="ja-JP" altLang="en-US" sz="1800" dirty="0"/>
                  <a:t>なら</a:t>
                </a:r>
                <a:r>
                  <a:rPr lang="en-US" altLang="ja-JP" sz="1800" dirty="0"/>
                  <a:t>,</a:t>
                </a:r>
              </a:p>
              <a:p>
                <a:pPr marL="0" indent="0">
                  <a:lnSpc>
                    <a:spcPct val="100000"/>
                  </a:lnSpc>
                  <a:spcBef>
                    <a:spcPts val="600"/>
                  </a:spcBef>
                  <a:spcAft>
                    <a:spcPts val="600"/>
                  </a:spcAft>
                  <a:buNone/>
                </a:pPr>
                <a:r>
                  <a:rPr lang="en-US" altLang="ja-JP" sz="1800" dirty="0"/>
                  <a:t>(</a:t>
                </a:r>
                <a:r>
                  <a:rPr lang="ja-JP" altLang="en-US" sz="1800" dirty="0"/>
                  <a:t>数学</a:t>
                </a:r>
                <a:r>
                  <a:rPr lang="en-US" altLang="ja-JP" sz="1800" dirty="0"/>
                  <a:t>, </a:t>
                </a:r>
                <a:r>
                  <a:rPr lang="ja-JP" altLang="en-US" sz="1800" dirty="0"/>
                  <a:t>社会</a:t>
                </a:r>
                <a:r>
                  <a:rPr lang="en-US" altLang="ja-JP" sz="1800" dirty="0"/>
                  <a:t>)</a:t>
                </a:r>
                <a:r>
                  <a:rPr lang="ja-JP" altLang="en-US" sz="1800" dirty="0"/>
                  <a:t> の平均値は</a:t>
                </a:r>
                <a:r>
                  <a:rPr lang="en-US" altLang="ja-JP" sz="1800" dirty="0"/>
                  <a:t>(73, 71)</a:t>
                </a:r>
                <a:r>
                  <a:rPr lang="ja-JP" altLang="en-US" sz="1800" dirty="0"/>
                  <a:t>なので</a:t>
                </a:r>
                <a:endParaRPr lang="en-US" altLang="ja-JP" sz="1800" dirty="0"/>
              </a:p>
              <a:p>
                <a:pPr marL="0" indent="0">
                  <a:lnSpc>
                    <a:spcPct val="100000"/>
                  </a:lnSpc>
                  <a:spcBef>
                    <a:spcPts val="600"/>
                  </a:spcBef>
                  <a:spcAft>
                    <a:spcPts val="600"/>
                  </a:spcAft>
                  <a:buNone/>
                </a:pPr>
                <a:r>
                  <a:rPr lang="ja-JP" altLang="en-US" sz="1800" dirty="0"/>
                  <a:t>射影値 </a:t>
                </a:r>
                <a:r>
                  <a:rPr lang="en-US" altLang="ja-JP" sz="1800" dirty="0"/>
                  <a:t>= (80-73)*0.63 +(70-71)*0.78</a:t>
                </a:r>
              </a:p>
              <a:p>
                <a:pPr marL="0" indent="0">
                  <a:lnSpc>
                    <a:spcPct val="100000"/>
                  </a:lnSpc>
                  <a:spcBef>
                    <a:spcPts val="600"/>
                  </a:spcBef>
                  <a:spcAft>
                    <a:spcPts val="600"/>
                  </a:spcAft>
                  <a:buNone/>
                </a:pPr>
                <a:r>
                  <a:rPr lang="en-US" altLang="ja-JP" sz="1800" dirty="0"/>
                  <a:t>          = 3.63</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973273"/>
                <a:ext cx="6244028" cy="5894612"/>
              </a:xfrm>
              <a:prstGeom prst="rect">
                <a:avLst/>
              </a:prstGeom>
              <a:blipFill>
                <a:blip r:embed="rId6"/>
                <a:stretch>
                  <a:fillRect l="-1463" t="-620" r="-48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18" name="正方形/長方形 17"/>
          <p:cNvSpPr/>
          <p:nvPr/>
        </p:nvSpPr>
        <p:spPr>
          <a:xfrm>
            <a:off x="6182121" y="5908159"/>
            <a:ext cx="6009879" cy="830997"/>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第一主成分得点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7"/>
          <a:srcRect b="58346"/>
          <a:stretch/>
        </p:blipFill>
        <p:spPr>
          <a:xfrm>
            <a:off x="7451839" y="2968757"/>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
        <p:nvSpPr>
          <p:cNvPr id="2" name="正方形/長方形 1">
            <a:extLst>
              <a:ext uri="{FF2B5EF4-FFF2-40B4-BE49-F238E27FC236}">
                <a16:creationId xmlns:a16="http://schemas.microsoft.com/office/drawing/2014/main" id="{8B0FAD92-5868-4681-9552-06237452AF82}"/>
              </a:ext>
            </a:extLst>
          </p:cNvPr>
          <p:cNvSpPr/>
          <p:nvPr/>
        </p:nvSpPr>
        <p:spPr>
          <a:xfrm>
            <a:off x="9304523" y="3025285"/>
            <a:ext cx="1199046" cy="215444"/>
          </a:xfrm>
          <a:prstGeom prst="rect">
            <a:avLst/>
          </a:prstGeom>
          <a:solidFill>
            <a:schemeClr val="bg1"/>
          </a:solidFill>
        </p:spPr>
        <p:txBody>
          <a:bodyPr wrap="none" lIns="0" tIns="0" rIns="0" bIns="0">
            <a:spAutoFit/>
          </a:bodyPr>
          <a:lstStyle/>
          <a:p>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主成分得点</a:t>
            </a:r>
            <a:endParaRPr lang="ja-JP" altLang="en-US" sz="1400" dirty="0"/>
          </a:p>
        </p:txBody>
      </p:sp>
    </p:spTree>
    <p:extLst>
      <p:ext uri="{BB962C8B-B14F-4D97-AF65-F5344CB8AC3E}">
        <p14:creationId xmlns:p14="http://schemas.microsoft.com/office/powerpoint/2010/main" val="201843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173231" y="1738088"/>
            <a:ext cx="6018769"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a:latin typeface="Cambria Math" panose="02040503050406030204" pitchFamily="18" charset="0"/>
              </a:rPr>
              <a:t>最もばらつきの大きい方向（</a:t>
            </a:r>
            <a:r>
              <a:rPr lang="ja-JP" altLang="en-US" sz="2400" b="1" i="1" dirty="0">
                <a:latin typeface="Cambria Math" panose="02040503050406030204" pitchFamily="18" charset="0"/>
              </a:rPr>
              <a:t>第一主成分</a:t>
            </a:r>
            <a:r>
              <a:rPr lang="ja-JP" altLang="en-US" sz="2400" b="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第一主成分得点</a:t>
            </a:r>
            <a:r>
              <a:rPr lang="ja-JP" altLang="en-US" sz="2400" b="0" i="1" dirty="0">
                <a:latin typeface="Cambria Math" panose="02040503050406030204" pitchFamily="18" charset="0"/>
              </a:rPr>
              <a:t>を取得した</a:t>
            </a:r>
            <a:r>
              <a:rPr lang="en-US" altLang="ja-JP" sz="2400" b="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51121" y="891568"/>
                <a:ext cx="5940879" cy="5560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000" dirty="0">
                    <a:latin typeface="Cambria Math" panose="02040503050406030204" pitchFamily="18" charset="0"/>
                  </a:rPr>
                  <a:t>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1</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主成分と直交し，かつ，データ点のばらつきが最も大きい方向を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a:t>
                </a:r>
                <a:r>
                  <a:rPr lang="ja-JP" altLang="en-US" sz="2000" dirty="0">
                    <a:latin typeface="Cambria Math" panose="02040503050406030204" pitchFamily="18" charset="0"/>
                  </a:rPr>
                  <a:t>とよび，その方向への射影を</a:t>
                </a:r>
                <a:r>
                  <a:rPr lang="ja-JP" altLang="en-US" sz="2000" b="1" dirty="0">
                    <a:solidFill>
                      <a:srgbClr val="FF0000"/>
                    </a:solidFill>
                    <a:latin typeface="Cambria Math" panose="02040503050406030204" pitchFamily="18" charset="0"/>
                  </a:rPr>
                  <a:t>第</a:t>
                </a:r>
                <a:r>
                  <a:rPr lang="en-US" altLang="ja-JP" sz="2000" b="1" dirty="0">
                    <a:solidFill>
                      <a:srgbClr val="FF0000"/>
                    </a:solidFill>
                    <a:latin typeface="Cambria Math" panose="02040503050406030204" pitchFamily="18" charset="0"/>
                  </a:rPr>
                  <a:t>2</a:t>
                </a:r>
                <a:r>
                  <a:rPr lang="ja-JP" altLang="en-US" sz="2000" b="1" dirty="0">
                    <a:solidFill>
                      <a:srgbClr val="FF0000"/>
                    </a:solidFill>
                    <a:latin typeface="Cambria Math" panose="02040503050406030204" pitchFamily="18" charset="0"/>
                  </a:rPr>
                  <a:t>主成分得点</a:t>
                </a:r>
                <a:r>
                  <a:rPr lang="ja-JP" altLang="en-US" sz="2000" dirty="0">
                    <a:latin typeface="Cambria Math" panose="02040503050406030204" pitchFamily="18" charset="0"/>
                  </a:rPr>
                  <a:t>と呼ぶ</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同様に</a:t>
                </a:r>
                <a:r>
                  <a:rPr lang="ja-JP" altLang="en-US" sz="2000" b="1" dirty="0">
                    <a:latin typeface="Cambria Math" panose="02040503050406030204" pitchFamily="18" charset="0"/>
                  </a:rPr>
                  <a:t>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主成分・第</a:t>
                </a:r>
                <a:r>
                  <a:rPr lang="en-US" altLang="ja-JP" sz="2000" b="1" dirty="0">
                    <a:latin typeface="Cambria Math" panose="02040503050406030204" pitchFamily="18" charset="0"/>
                  </a:rPr>
                  <a:t>n</a:t>
                </a:r>
                <a:r>
                  <a:rPr lang="ja-JP" altLang="en-US" sz="2000" b="1" dirty="0">
                    <a:latin typeface="Cambria Math" panose="02040503050406030204" pitchFamily="18" charset="0"/>
                  </a:rPr>
                  <a:t>主成分得点</a:t>
                </a:r>
                <a:r>
                  <a:rPr lang="ja-JP" altLang="en-US" sz="2000" dirty="0">
                    <a:latin typeface="Cambria Math" panose="02040503050406030204" pitchFamily="18" charset="0"/>
                  </a:rPr>
                  <a:t>が定義される</a:t>
                </a:r>
                <a:endParaRPr lang="en-US" altLang="ja-JP" sz="2000" dirty="0">
                  <a:latin typeface="Cambria Math" panose="02040503050406030204" pitchFamily="18" charset="0"/>
                </a:endParaRPr>
              </a:p>
              <a:p>
                <a:pPr marL="0" indent="0">
                  <a:lnSpc>
                    <a:spcPct val="100000"/>
                  </a:lnSpc>
                  <a:spcBef>
                    <a:spcPts val="600"/>
                  </a:spcBef>
                  <a:spcAft>
                    <a:spcPts val="600"/>
                  </a:spcAft>
                  <a:buNone/>
                </a:pPr>
                <a:r>
                  <a:rPr lang="en-US" altLang="ja-JP" sz="1800" dirty="0">
                    <a:latin typeface="Cambria Math" panose="02040503050406030204" pitchFamily="18" charset="0"/>
                  </a:rPr>
                  <a:t>※</a:t>
                </a:r>
                <a:r>
                  <a:rPr lang="ja-JP" altLang="en-US" sz="1800" dirty="0">
                    <a:latin typeface="Cambria Math" panose="02040503050406030204" pitchFamily="18" charset="0"/>
                  </a:rPr>
                  <a:t>主成分は，主成分ベクトルや負荷量ベクトルなどとも呼ばれる</a:t>
                </a: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a:latin typeface="Cambria Math" panose="02040503050406030204" pitchFamily="18" charset="0"/>
                  </a:rPr>
                  <a:t>例）左図では・・・</a:t>
                </a: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1</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学力</a:t>
                </a:r>
                <a:r>
                  <a:rPr lang="en-US" altLang="ja-JP" sz="2000" dirty="0"/>
                  <a:t>』</a:t>
                </a:r>
                <a:r>
                  <a:rPr lang="ja-JP" altLang="en-US" sz="2000" dirty="0"/>
                  <a:t>を表現</a:t>
                </a:r>
              </a:p>
              <a:p>
                <a:pPr marL="0" indent="0">
                  <a:lnSpc>
                    <a:spcPct val="100000"/>
                  </a:lnSpc>
                  <a:spcBef>
                    <a:spcPts val="600"/>
                  </a:spcBef>
                  <a:spcAft>
                    <a:spcPts val="600"/>
                  </a:spcAft>
                  <a:buNone/>
                </a:pPr>
                <a:r>
                  <a:rPr lang="ja-JP" altLang="en-US" sz="2000" dirty="0">
                    <a:latin typeface="Cambria Math" panose="02040503050406030204" pitchFamily="18" charset="0"/>
                  </a:rPr>
                  <a:t>第</a:t>
                </a:r>
                <a:r>
                  <a:rPr lang="en-US" altLang="ja-JP" sz="2000" dirty="0">
                    <a:latin typeface="Cambria Math" panose="02040503050406030204" pitchFamily="18" charset="0"/>
                  </a:rPr>
                  <a:t>2</a:t>
                </a:r>
                <a:r>
                  <a:rPr lang="ja-JP" altLang="en-US" sz="2000" dirty="0">
                    <a:latin typeface="Cambria Math" panose="02040503050406030204" pitchFamily="18" charset="0"/>
                  </a:rPr>
                  <a:t>主成分得点</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ja-JP" altLang="en-US" sz="2000" dirty="0" err="1"/>
                  <a:t>への</a:t>
                </a:r>
                <a:r>
                  <a:rPr lang="ja-JP" altLang="en-US" sz="2000" dirty="0"/>
                  <a:t>射影</a:t>
                </a:r>
                <a:r>
                  <a:rPr lang="en-US" altLang="ja-JP" sz="2000" dirty="0"/>
                  <a:t>)</a:t>
                </a:r>
                <a:r>
                  <a:rPr lang="ja-JP" altLang="en-US" sz="2000" dirty="0"/>
                  <a:t>は</a:t>
                </a:r>
                <a:r>
                  <a:rPr lang="en-US" altLang="ja-JP" sz="2000" dirty="0"/>
                  <a:t>『</a:t>
                </a:r>
                <a:r>
                  <a:rPr lang="ja-JP" altLang="en-US" sz="2000" dirty="0"/>
                  <a:t>文系指向</a:t>
                </a:r>
                <a:r>
                  <a:rPr lang="en-US" altLang="ja-JP" sz="2000" dirty="0"/>
                  <a:t>』</a:t>
                </a:r>
                <a:r>
                  <a:rPr lang="ja-JP" altLang="en-US" sz="2000" dirty="0"/>
                  <a:t>を表現</a:t>
                </a:r>
                <a:endParaRPr lang="en-US" altLang="ja-JP" sz="2000" dirty="0"/>
              </a:p>
              <a:p>
                <a:pPr marL="0" indent="0">
                  <a:lnSpc>
                    <a:spcPct val="100000"/>
                  </a:lnSpc>
                  <a:spcBef>
                    <a:spcPts val="600"/>
                  </a:spcBef>
                  <a:spcAft>
                    <a:spcPts val="600"/>
                  </a:spcAft>
                  <a:buNone/>
                </a:pPr>
                <a:r>
                  <a:rPr lang="ja-JP" altLang="en-US" sz="2000" dirty="0"/>
                  <a:t>しているように考えられるかも知れない（意味づけは解析者が実施）</a:t>
                </a: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51121" y="891568"/>
                <a:ext cx="5940879" cy="5560031"/>
              </a:xfrm>
              <a:prstGeom prst="rect">
                <a:avLst/>
              </a:prstGeom>
              <a:blipFill>
                <a:blip r:embed="rId6"/>
                <a:stretch>
                  <a:fillRect l="-1538" t="-987" r="-4821" b="-3289"/>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a:t>- </a:t>
            </a:r>
            <a:r>
              <a:rPr kumimoji="1" lang="ja-JP" altLang="en-US" sz="3600" dirty="0"/>
              <a:t>第</a:t>
            </a:r>
            <a:r>
              <a:rPr kumimoji="1" lang="en-US" altLang="ja-JP" sz="3600" dirty="0"/>
              <a:t>n</a:t>
            </a:r>
            <a:r>
              <a:rPr kumimoji="1" lang="ja-JP" altLang="en-US" sz="3600" dirty="0"/>
              <a:t>主成分</a:t>
            </a:r>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a:t>　</a:t>
                </a:r>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8F4EF6F3-F192-4DAC-99E4-C41210B6D83F}"/>
              </a:ext>
            </a:extLst>
          </p:cNvPr>
          <p:cNvSpPr/>
          <p:nvPr/>
        </p:nvSpPr>
        <p:spPr>
          <a:xfrm>
            <a:off x="9429149"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1</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2" name="正方形/長方形 31">
            <a:extLst>
              <a:ext uri="{FF2B5EF4-FFF2-40B4-BE49-F238E27FC236}">
                <a16:creationId xmlns:a16="http://schemas.microsoft.com/office/drawing/2014/main" id="{2FC388FD-82EF-4A3C-B406-43B1DCE37B86}"/>
              </a:ext>
            </a:extLst>
          </p:cNvPr>
          <p:cNvSpPr/>
          <p:nvPr/>
        </p:nvSpPr>
        <p:spPr>
          <a:xfrm>
            <a:off x="10274058" y="1005114"/>
            <a:ext cx="817531" cy="153888"/>
          </a:xfrm>
          <a:prstGeom prst="rect">
            <a:avLst/>
          </a:prstGeom>
          <a:solidFill>
            <a:schemeClr val="bg1"/>
          </a:solidFill>
        </p:spPr>
        <p:txBody>
          <a:bodyPr wrap="none" lIns="0" tIns="0" rIns="0" bIns="0">
            <a:spAutoFit/>
          </a:bodyPr>
          <a:lstStyle/>
          <a:p>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第</a:t>
            </a:r>
            <a:r>
              <a:rPr lang="en-US" altLang="ja-JP"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2</a:t>
            </a:r>
            <a:r>
              <a:rPr lang="ja-JP" altLang="en-US" sz="1000" b="1" dirty="0">
                <a:solidFill>
                  <a:srgbClr val="C00000"/>
                </a:solidFill>
                <a:latin typeface="游ゴシック Light" panose="020B0300000000000000" pitchFamily="50" charset="-128"/>
                <a:ea typeface="游ゴシック Light" panose="020B0300000000000000" pitchFamily="50" charset="-128"/>
                <a:cs typeface="メイリオ" panose="020B0604030504040204" pitchFamily="50" charset="-128"/>
              </a:rPr>
              <a:t>主成分得点</a:t>
            </a:r>
            <a:endParaRPr lang="ja-JP" altLang="en-US" sz="1000" b="1" dirty="0">
              <a:latin typeface="游ゴシック Light" panose="020B0300000000000000" pitchFamily="50" charset="-128"/>
              <a:ea typeface="游ゴシック Light" panose="020B0300000000000000" pitchFamily="50" charset="-128"/>
            </a:endParaRPr>
          </a:p>
        </p:txBody>
      </p:sp>
      <p:sp>
        <p:nvSpPr>
          <p:cNvPr id="3" name="正方形/長方形 2"/>
          <p:cNvSpPr/>
          <p:nvPr/>
        </p:nvSpPr>
        <p:spPr>
          <a:xfrm>
            <a:off x="5643792" y="6231801"/>
            <a:ext cx="1534394" cy="369332"/>
          </a:xfrm>
          <a:prstGeom prst="rect">
            <a:avLst/>
          </a:prstGeom>
        </p:spPr>
        <p:txBody>
          <a:bodyPr wrap="none">
            <a:spAutoFit/>
          </a:bodyPr>
          <a:lstStyle/>
          <a:p>
            <a:r>
              <a:rPr lang="ja-JP" altLang="en-US" dirty="0" smtClean="0"/>
              <a:t>平均 </a:t>
            </a:r>
            <a:r>
              <a:rPr lang="en-US" altLang="ja-JP" dirty="0" smtClean="0"/>
              <a:t>: (73</a:t>
            </a:r>
            <a:r>
              <a:rPr lang="en-US" altLang="ja-JP" dirty="0"/>
              <a:t>, 71)</a:t>
            </a:r>
            <a:endParaRPr lang="ja-JP" altLang="en-US" dirty="0"/>
          </a:p>
        </p:txBody>
      </p:sp>
    </p:spTree>
    <p:extLst>
      <p:ext uri="{BB962C8B-B14F-4D97-AF65-F5344CB8AC3E}">
        <p14:creationId xmlns:p14="http://schemas.microsoft.com/office/powerpoint/2010/main" val="3122553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r>
                                <a:rPr lang="en-US" altLang="ja-JP" sz="2800" b="0" i="1" smtClean="0">
                                  <a:solidFill>
                                    <a:schemeClr val="tx1"/>
                                  </a:solidFill>
                                  <a:latin typeface="Cambria Math" panose="02040503050406030204" pitchFamily="18" charset="0"/>
                                </a:rPr>
                                <m:t>||</m:t>
                              </m:r>
                              <m:r>
                                <a:rPr lang="en-US" altLang="ja-JP" sz="2800" b="1" i="1">
                                  <a:solidFill>
                                    <a:schemeClr val="tx1"/>
                                  </a:solidFill>
                                  <a:latin typeface="Cambria Math" panose="02040503050406030204" pitchFamily="18" charset="0"/>
                                </a:rPr>
                                <m:t>𝐮</m:t>
                              </m:r>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a:latin typeface="游明朝" panose="02020400000000000000" pitchFamily="18" charset="-128"/>
                    <a:ea typeface="游明朝" panose="02020400000000000000" pitchFamily="18" charset="-128"/>
                  </a:rPr>
                  <a:t>準備 </a:t>
                </a:r>
                <a:r>
                  <a:rPr lang="en-US" altLang="ja-JP" sz="2400" b="1" dirty="0">
                    <a:latin typeface="游明朝" panose="02020400000000000000" pitchFamily="18" charset="-128"/>
                    <a:ea typeface="游明朝" panose="02020400000000000000" pitchFamily="18" charset="-128"/>
                  </a:rPr>
                  <a:t>: </a:t>
                </a:r>
                <a:r>
                  <a:rPr lang="ja-JP" altLang="en-US" sz="2400" b="1" dirty="0">
                    <a:latin typeface="游明朝" panose="02020400000000000000" pitchFamily="18" charset="-128"/>
                    <a:ea typeface="游明朝" panose="02020400000000000000" pitchFamily="18" charset="-128"/>
                  </a:rPr>
                  <a:t> </a:t>
                </a:r>
                <a:endParaRPr lang="en-US" altLang="ja-JP" sz="2400" b="1"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a:latin typeface="游明朝" panose="02020400000000000000" pitchFamily="18" charset="-128"/>
                    <a:ea typeface="游明朝" panose="02020400000000000000" pitchFamily="18" charset="-128"/>
                  </a:rPr>
                  <a:t>(</a:t>
                </a:r>
                <a:r>
                  <a:rPr lang="en-US" altLang="ja-JP" sz="2400" dirty="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a:latin typeface="游明朝" panose="02020400000000000000" pitchFamily="18" charset="-128"/>
                    <a:ea typeface="游明朝" panose="02020400000000000000" pitchFamily="18" charset="-128"/>
                  </a:rPr>
                  <a:t>，</a:t>
                </a:r>
                <a:r>
                  <a:rPr lang="ja-JP" altLang="en-US" sz="2400" dirty="0">
                    <a:latin typeface="游明朝" panose="02020400000000000000" pitchFamily="18" charset="-128"/>
                    <a:ea typeface="游明朝" panose="02020400000000000000" pitchFamily="18" charset="-128"/>
                  </a:rPr>
                  <a:t>長さ</a:t>
                </a:r>
                <a:r>
                  <a:rPr lang="en-US" altLang="ja-JP" sz="2400" dirty="0">
                    <a:latin typeface="游明朝" panose="02020400000000000000" pitchFamily="18" charset="-128"/>
                    <a:ea typeface="游明朝" panose="02020400000000000000" pitchFamily="18" charset="-128"/>
                  </a:rPr>
                  <a:t>1</a:t>
                </a:r>
                <a:r>
                  <a:rPr lang="ja-JP" altLang="en-US" sz="2400" dirty="0">
                    <a:latin typeface="游明朝" panose="02020400000000000000" pitchFamily="18" charset="-128"/>
                    <a:ea typeface="游明朝" panose="02020400000000000000" pitchFamily="18" charset="-128"/>
                  </a:rPr>
                  <a:t>で互いに直交する</a:t>
                </a:r>
                <a:r>
                  <a:rPr lang="ja-JP" altLang="ja-JP" sz="2400" dirty="0">
                    <a:latin typeface="游明朝" panose="02020400000000000000" pitchFamily="18" charset="-128"/>
                    <a:ea typeface="游明朝" panose="02020400000000000000" pitchFamily="18" charset="-128"/>
                  </a:rPr>
                  <a:t>固有ベクトルを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とする</a:t>
                </a:r>
                <a:r>
                  <a:rPr lang="en-US" altLang="ja-JP" sz="2400" dirty="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すると</a:t>
                </a:r>
                <a:r>
                  <a:rPr lang="en-US" altLang="ja-JP" sz="2400" dirty="0">
                    <a:latin typeface="游明朝" panose="02020400000000000000" pitchFamily="18" charset="-128"/>
                    <a:ea typeface="游明朝" panose="02020400000000000000" pitchFamily="18" charset="-128"/>
                  </a:rPr>
                  <a:t>…</a:t>
                </a: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a:latin typeface="游明朝" panose="02020400000000000000" pitchFamily="18" charset="-128"/>
                    <a:ea typeface="游明朝" panose="02020400000000000000" pitchFamily="18" charset="-128"/>
                  </a:rPr>
                  <a:t>と対角化できる．</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dirty="0"/>
              <a:t>1</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a:latin typeface="游明朝" panose="02020400000000000000" pitchFamily="18" charset="-128"/>
                    <a:ea typeface="游明朝" panose="02020400000000000000" pitchFamily="18" charset="-128"/>
                  </a:rPr>
                  <a:t>と置いてさらに変形，</a:t>
                </a:r>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t>　</a:t>
                </a:r>
                <a:endParaRPr lang="ja-JP" altLang="ja-JP" sz="2400" dirty="0"/>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a:latin typeface="游明朝" panose="02020400000000000000" pitchFamily="18" charset="-128"/>
                  <a:ea typeface="游明朝" panose="02020400000000000000" pitchFamily="18"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2</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ものとする</a:t>
                </a:r>
                <a:endParaRPr kumimoji="1" lang="en-US" altLang="ja-JP"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25456" y="547243"/>
                <a:ext cx="6324600" cy="4230261"/>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smtClean="0">
                            <a:solidFill>
                              <a:srgbClr val="FF0000"/>
                            </a:solidFill>
                            <a:latin typeface="Cambria Math" panose="02040503050406030204" pitchFamily="18" charset="0"/>
                          </a:rPr>
                        </m:ctrlPr>
                      </m:sSupPr>
                      <m:e>
                        <m:r>
                          <a:rPr lang="en-US" altLang="ja-JP" sz="2400" b="1" i="1">
                            <a:solidFill>
                              <a:srgbClr val="FF0000"/>
                            </a:solidFill>
                            <a:latin typeface="Cambria Math" panose="02040503050406030204" pitchFamily="18" charset="0"/>
                          </a:rPr>
                          <m:t>𝐕</m:t>
                        </m:r>
                      </m:e>
                      <m:sup>
                        <m:r>
                          <a:rPr lang="en-US" altLang="ja-JP" sz="2400" i="1">
                            <a:solidFill>
                              <a:srgbClr val="FF0000"/>
                            </a:solidFill>
                            <a:latin typeface="Cambria Math" panose="02040503050406030204" pitchFamily="18" charset="0"/>
                          </a:rPr>
                          <m:t>𝑇</m:t>
                        </m:r>
                      </m:sup>
                    </m:sSup>
                    <m:r>
                      <a:rPr lang="en-US" altLang="ja-JP" sz="2400" b="1" i="1">
                        <a:solidFill>
                          <a:srgbClr val="FF0000"/>
                        </a:solidFill>
                        <a:latin typeface="Cambria Math" panose="02040503050406030204" pitchFamily="18" charset="0"/>
                      </a:rPr>
                      <m:t>𝐮</m:t>
                    </m:r>
                    <m:r>
                      <a:rPr lang="en-US" altLang="ja-JP" sz="2400" b="1" i="1" smtClean="0">
                        <a:solidFill>
                          <a:srgbClr val="FF0000"/>
                        </a:solidFill>
                        <a:latin typeface="Cambria Math" panose="02040503050406030204" pitchFamily="18" charset="0"/>
                      </a:rPr>
                      <m:t>=</m:t>
                    </m:r>
                    <m:sSup>
                      <m:sSupPr>
                        <m:ctrlPr>
                          <a:rPr lang="en-US" altLang="ja-JP" sz="2400" b="1" i="1" smtClean="0">
                            <a:solidFill>
                              <a:srgbClr val="FF0000"/>
                            </a:solidFill>
                            <a:latin typeface="Cambria Math" panose="02040503050406030204" pitchFamily="18" charset="0"/>
                          </a:rPr>
                        </m:ctrlPr>
                      </m:sSupPr>
                      <m:e>
                        <m:d>
                          <m:dPr>
                            <m:ctrlPr>
                              <a:rPr lang="en-US" altLang="ja-JP" sz="2400" b="1" i="1" smtClean="0">
                                <a:solidFill>
                                  <a:srgbClr val="FF0000"/>
                                </a:solidFill>
                                <a:latin typeface="Cambria Math" panose="02040503050406030204" pitchFamily="18" charset="0"/>
                              </a:rPr>
                            </m:ctrlPr>
                          </m:dPr>
                          <m:e>
                            <m:r>
                              <a:rPr lang="en-US" altLang="ja-JP" sz="2400" b="0" i="1" smtClean="0">
                                <a:solidFill>
                                  <a:srgbClr val="FF0000"/>
                                </a:solidFill>
                                <a:latin typeface="Cambria Math" panose="02040503050406030204" pitchFamily="18" charset="0"/>
                              </a:rPr>
                              <m:t>0,</m:t>
                            </m:r>
                            <m:sSub>
                              <m:sSubPr>
                                <m:ctrlPr>
                                  <a:rPr lang="en-US" altLang="ja-JP" sz="2400" i="1" smtClean="0">
                                    <a:solidFill>
                                      <a:srgbClr val="FF0000"/>
                                    </a:solidFill>
                                    <a:latin typeface="Cambria Math" panose="02040503050406030204" pitchFamily="18" charset="0"/>
                                  </a:rPr>
                                </m:ctrlPr>
                              </m:sSubPr>
                              <m:e>
                                <m:r>
                                  <a:rPr lang="en-US" altLang="ja-JP" sz="2400" b="0" i="1" smtClean="0">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2</m:t>
                                </m:r>
                              </m:sub>
                            </m:sSub>
                            <m:r>
                              <a:rPr lang="en-US" altLang="ja-JP" sz="2400" b="0" i="1" smtClean="0">
                                <a:solidFill>
                                  <a:srgbClr val="FF0000"/>
                                </a:solidFill>
                                <a:latin typeface="Cambria Math" panose="02040503050406030204" pitchFamily="18" charset="0"/>
                              </a:rPr>
                              <m:t>,</m:t>
                            </m:r>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panose="02040503050406030204" pitchFamily="18" charset="0"/>
                                  </a:rPr>
                                  <m:t>𝑢</m:t>
                                </m:r>
                              </m:e>
                              <m:sub>
                                <m:r>
                                  <a:rPr lang="en-US" altLang="ja-JP" sz="2400" b="0" i="1" smtClean="0">
                                    <a:solidFill>
                                      <a:srgbClr val="FF0000"/>
                                    </a:solidFill>
                                    <a:latin typeface="Cambria Math" panose="02040503050406030204" pitchFamily="18" charset="0"/>
                                  </a:rPr>
                                  <m:t>3</m:t>
                                </m:r>
                              </m:sub>
                            </m:sSub>
                            <m:r>
                              <a:rPr lang="en-US" altLang="ja-JP" sz="2400" b="0" i="1" smtClean="0">
                                <a:solidFill>
                                  <a:srgbClr val="FF0000"/>
                                </a:solidFill>
                                <a:latin typeface="Cambria Math" panose="02040503050406030204" pitchFamily="18" charset="0"/>
                              </a:rPr>
                              <m:t>,…</m:t>
                            </m:r>
                          </m:e>
                        </m:d>
                      </m:e>
                      <m:sup>
                        <m:r>
                          <a:rPr lang="en-US" altLang="ja-JP" sz="2400" b="0" i="1" smtClean="0">
                            <a:solidFill>
                              <a:srgbClr val="FF0000"/>
                            </a:solidFill>
                            <a:latin typeface="Cambria Math" panose="02040503050406030204" pitchFamily="18" charset="0"/>
                          </a:rPr>
                          <m:t>𝑇</m:t>
                        </m:r>
                      </m:sup>
                    </m:sSup>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p>
            </p:txBody>
          </p:sp>
        </mc:Choice>
        <mc:Fallback xmlns="">
          <p:sp>
            <p:nvSpPr>
              <p:cNvPr id="4" name="正方形/長方形 3"/>
              <p:cNvSpPr>
                <a:spLocks noRot="1" noChangeAspect="1" noMove="1" noResize="1" noEditPoints="1" noAdjustHandles="1" noChangeArrowheads="1" noChangeShapeType="1" noTextEdit="1"/>
              </p:cNvSpPr>
              <p:nvPr/>
            </p:nvSpPr>
            <p:spPr>
              <a:xfrm>
                <a:off x="5925456" y="547243"/>
                <a:ext cx="6324600" cy="4230261"/>
              </a:xfrm>
              <a:prstGeom prst="rect">
                <a:avLst/>
              </a:prstGeom>
              <a:blipFill>
                <a:blip r:embed="rId4"/>
                <a:stretch>
                  <a:fillRect l="-7418" t="-17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=(0,1,0,…,0)</a:t>
                </a:r>
                <a:r>
                  <a:rPr lang="ja-JP" altLang="en-US" sz="2400" dirty="0">
                    <a:latin typeface="游明朝" panose="02020400000000000000" pitchFamily="18" charset="-128"/>
                    <a:ea typeface="游明朝" panose="02020400000000000000" pitchFamily="18" charset="-128"/>
                  </a:rPr>
                  <a:t>のとき，つまり</a:t>
                </a:r>
                <a14:m>
                  <m:oMath xmlns:m="http://schemas.openxmlformats.org/officeDocument/2006/math">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
        <p:nvSpPr>
          <p:cNvPr id="6" name="正方形/長方形 5"/>
          <p:cNvSpPr/>
          <p:nvPr/>
        </p:nvSpPr>
        <p:spPr>
          <a:xfrm>
            <a:off x="8917363" y="3032291"/>
            <a:ext cx="3567637" cy="318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間違い！！</a:t>
            </a:r>
            <a:endParaRPr kumimoji="1" lang="ja-JP" altLang="en-US" dirty="0"/>
          </a:p>
        </p:txBody>
      </p:sp>
    </p:spTree>
    <p:extLst>
      <p:ext uri="{BB962C8B-B14F-4D97-AF65-F5344CB8AC3E}">
        <p14:creationId xmlns:p14="http://schemas.microsoft.com/office/powerpoint/2010/main" val="80728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a:t>–</a:t>
            </a:r>
            <a:br>
              <a:rPr lang="en-US" altLang="ja-JP" sz="3600" dirty="0"/>
            </a:br>
            <a:r>
              <a:rPr lang="ja-JP" altLang="en-US" sz="3600" dirty="0"/>
              <a:t>第</a:t>
            </a:r>
            <a:r>
              <a:rPr lang="en-US" altLang="ja-JP" sz="3600" b="1" dirty="0">
                <a:solidFill>
                  <a:srgbClr val="C00000"/>
                </a:solidFill>
              </a:rPr>
              <a:t>n</a:t>
            </a:r>
            <a:r>
              <a:rPr lang="ja-JP" altLang="en-US" sz="3600" dirty="0"/>
              <a:t>主成分の計算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以下の最大値問題を求めたい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先と同様に計算すると</a:t>
            </a:r>
            <a:r>
              <a:rPr lang="en-US" altLang="ja-JP" sz="2400" kern="100" dirty="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5059142"/>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a:latin typeface="游明朝" panose="02020400000000000000" pitchFamily="18" charset="-128"/>
                    <a:ea typeface="游明朝" panose="02020400000000000000" pitchFamily="18" charset="-128"/>
                  </a:rPr>
                  <a:t>のときに最大値を取ることが分かる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a:latin typeface="游明朝" panose="02020400000000000000" pitchFamily="18" charset="-128"/>
                    <a:ea typeface="游明朝" panose="02020400000000000000" pitchFamily="18" charset="-128"/>
                  </a:rPr>
                  <a:t>つまり</a:t>
                </a:r>
                <a:r>
                  <a:rPr lang="en-US" altLang="ja-JP" sz="2400" dirty="0">
                    <a:latin typeface="游明朝" panose="02020400000000000000" pitchFamily="18" charset="-128"/>
                    <a:ea typeface="游明朝" panose="02020400000000000000" pitchFamily="18" charset="-128"/>
                  </a:rPr>
                  <a:t>…</a:t>
                </a:r>
              </a:p>
              <a:p>
                <a:r>
                  <a:rPr lang="ja-JP" altLang="en-US" sz="2400" dirty="0">
                    <a:latin typeface="游明朝" panose="02020400000000000000" pitchFamily="18" charset="-128"/>
                    <a:ea typeface="游明朝" panose="02020400000000000000" pitchFamily="18" charset="-128"/>
                  </a:rPr>
                  <a:t>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主成分は，行列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a:latin typeface="游明朝" panose="02020400000000000000" pitchFamily="18" charset="-128"/>
                    <a:ea typeface="游明朝" panose="02020400000000000000" pitchFamily="18" charset="-128"/>
                  </a:rPr>
                  <a:t>の第</a:t>
                </a:r>
                <a:r>
                  <a:rPr lang="en-US" altLang="ja-JP" sz="2400" dirty="0">
                    <a:latin typeface="游明朝" panose="02020400000000000000" pitchFamily="18" charset="-128"/>
                    <a:ea typeface="游明朝" panose="02020400000000000000" pitchFamily="18" charset="-128"/>
                  </a:rPr>
                  <a:t>n</a:t>
                </a:r>
                <a:r>
                  <a:rPr lang="ja-JP" altLang="en-US" sz="2400" dirty="0">
                    <a:latin typeface="游明朝" panose="02020400000000000000" pitchFamily="18" charset="-128"/>
                    <a:ea typeface="游明朝" panose="02020400000000000000" pitchFamily="18" charset="-128"/>
                  </a:rPr>
                  <a:t>固有ベクトルと等しくなる</a:t>
                </a:r>
                <a:r>
                  <a:rPr lang="en-US" altLang="ja-JP" sz="2400" dirty="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行列 </a:t>
                </a:r>
                <a:r>
                  <a:rPr lang="en-US" altLang="ja-JP" sz="2400" b="1" dirty="0">
                    <a:latin typeface="游明朝" panose="02020400000000000000" pitchFamily="18" charset="-128"/>
                    <a:ea typeface="游明朝" panose="02020400000000000000" pitchFamily="18" charset="-128"/>
                  </a:rPr>
                  <a:t>A</a:t>
                </a:r>
                <a:r>
                  <a:rPr lang="ja-JP" altLang="en-US" sz="2400" dirty="0">
                    <a:latin typeface="游明朝" panose="02020400000000000000" pitchFamily="18" charset="-128"/>
                    <a:ea typeface="游明朝" panose="02020400000000000000" pitchFamily="18" charset="-128"/>
                  </a:rPr>
                  <a:t>に</a:t>
                </a:r>
                <a:r>
                  <a:rPr lang="en-US" altLang="ja-JP" sz="2400" dirty="0">
                    <a:latin typeface="游明朝" panose="02020400000000000000" pitchFamily="18" charset="-128"/>
                    <a:ea typeface="游明朝" panose="02020400000000000000" pitchFamily="18" charset="-128"/>
                  </a:rPr>
                  <a:t>1/N</a:t>
                </a:r>
                <a:r>
                  <a:rPr lang="ja-JP" altLang="en-US" sz="2400" dirty="0">
                    <a:latin typeface="游明朝" panose="02020400000000000000" pitchFamily="18" charset="-128"/>
                    <a:ea typeface="游明朝" panose="02020400000000000000" pitchFamily="18" charset="-128"/>
                  </a:rPr>
                  <a:t>を</a:t>
                </a:r>
                <a:r>
                  <a:rPr lang="ja-JP" altLang="en-US" sz="2400" dirty="0" smtClean="0">
                    <a:latin typeface="游明朝" panose="02020400000000000000" pitchFamily="18" charset="-128"/>
                    <a:ea typeface="游明朝" panose="02020400000000000000" pitchFamily="18" charset="-128"/>
                  </a:rPr>
                  <a:t>かけると分散共</a:t>
                </a:r>
                <a:r>
                  <a:rPr lang="ja-JP" altLang="en-US" sz="2400" dirty="0">
                    <a:latin typeface="游明朝" panose="02020400000000000000" pitchFamily="18" charset="-128"/>
                    <a:ea typeface="游明朝" panose="02020400000000000000" pitchFamily="18" charset="-128"/>
                  </a:rPr>
                  <a:t>分散</a:t>
                </a:r>
                <a:r>
                  <a:rPr lang="ja-JP" altLang="en-US" sz="2400" dirty="0" smtClean="0">
                    <a:latin typeface="游明朝" panose="02020400000000000000" pitchFamily="18" charset="-128"/>
                    <a:ea typeface="游明朝" panose="02020400000000000000" pitchFamily="18" charset="-128"/>
                  </a:rPr>
                  <a:t>行列</a:t>
                </a:r>
                <a:r>
                  <a:rPr lang="ja-JP" altLang="en-US" sz="2400" smtClean="0">
                    <a:latin typeface="游明朝" panose="02020400000000000000" pitchFamily="18" charset="-128"/>
                    <a:ea typeface="游明朝" panose="02020400000000000000" pitchFamily="18" charset="-128"/>
                  </a:rPr>
                  <a:t>が得られる</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r>
                        <a:rPr lang="en-US" altLang="ja-JP" sz="2400" b="1" i="1">
                          <a:latin typeface="Cambria Math" panose="02040503050406030204" pitchFamily="18" charset="0"/>
                        </a:rPr>
                        <m:t>𝐀</m:t>
                      </m:r>
                      <m:r>
                        <a:rPr lang="en-US" altLang="ja-JP" sz="2400" b="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𝑁</m:t>
                          </m:r>
                        </m:den>
                      </m:f>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5059142"/>
              </a:xfrm>
              <a:prstGeom prst="rect">
                <a:avLst/>
              </a:prstGeom>
              <a:blipFill>
                <a:blip r:embed="rId4"/>
                <a:stretch>
                  <a:fillRect l="-1590" t="-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400" dirty="0"/>
              <a:t>主成分</a:t>
            </a:r>
            <a:r>
              <a:rPr lang="ja-JP" altLang="en-US" sz="2400" dirty="0" smtClean="0"/>
              <a:t>分析</a:t>
            </a:r>
            <a:endParaRPr lang="en-US" altLang="ja-JP" sz="2400" dirty="0" smtClean="0"/>
          </a:p>
          <a:p>
            <a:r>
              <a:rPr lang="ja-JP" altLang="en-US" sz="2400" dirty="0"/>
              <a:t>自己</a:t>
            </a:r>
            <a:r>
              <a:rPr lang="ja-JP" altLang="en-US" sz="2400" dirty="0" smtClean="0"/>
              <a:t>符号化器 オートエンコーダ</a:t>
            </a:r>
            <a:endParaRPr lang="en-US" altLang="ja-JP" sz="2400" dirty="0" smtClean="0"/>
          </a:p>
          <a:p>
            <a:endParaRPr lang="en-US" altLang="ja-JP" sz="2400" dirty="0" smtClean="0"/>
          </a:p>
          <a:p>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266759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737234" cy="3287569"/>
            <a:chOff x="458204" y="965551"/>
            <a:chExt cx="13813176"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817834" y="3664078"/>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24" name="正方形/長方形 23"/>
            <p:cNvSpPr/>
            <p:nvPr/>
          </p:nvSpPr>
          <p:spPr>
            <a:xfrm>
              <a:off x="9878392" y="1195163"/>
              <a:ext cx="1453546" cy="742236"/>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4093916" cy="3287569"/>
            <a:chOff x="458204" y="965551"/>
            <a:chExt cx="5807602"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
        <p:nvSpPr>
          <p:cNvPr id="30" name="正方形/長方形 29">
            <a:extLst>
              <a:ext uri="{FF2B5EF4-FFF2-40B4-BE49-F238E27FC236}">
                <a16:creationId xmlns:a16="http://schemas.microsoft.com/office/drawing/2014/main" id="{04650633-026E-4F70-9CA3-83E763ACD737}"/>
              </a:ext>
            </a:extLst>
          </p:cNvPr>
          <p:cNvSpPr/>
          <p:nvPr/>
        </p:nvSpPr>
        <p:spPr>
          <a:xfrm>
            <a:off x="10039596" y="6367494"/>
            <a:ext cx="2214068" cy="461665"/>
          </a:xfrm>
          <a:prstGeom prst="rect">
            <a:avLst/>
          </a:prstGeom>
        </p:spPr>
        <p:txBody>
          <a:bodyPr wrap="none">
            <a:spAutoFit/>
          </a:bodyPr>
          <a:lstStyle/>
          <a:p>
            <a:r>
              <a:rPr lang="en-US" altLang="ja-JP" sz="1200" dirty="0">
                <a:solidFill>
                  <a:srgbClr val="FF0000"/>
                </a:solidFill>
              </a:rPr>
              <a:t>※</a:t>
            </a:r>
            <a:r>
              <a:rPr lang="ja-JP" altLang="en-US" sz="1200" dirty="0">
                <a:solidFill>
                  <a:srgbClr val="FF0000"/>
                </a:solidFill>
              </a:rPr>
              <a:t>先のデータの数値を入れて</a:t>
            </a:r>
            <a:endParaRPr lang="en-US" altLang="ja-JP" sz="1200" dirty="0">
              <a:solidFill>
                <a:srgbClr val="FF0000"/>
              </a:solidFill>
            </a:endParaRPr>
          </a:p>
          <a:p>
            <a:r>
              <a:rPr lang="ja-JP" altLang="en-US" sz="1200" dirty="0">
                <a:solidFill>
                  <a:srgbClr val="FF0000"/>
                </a:solidFill>
              </a:rPr>
              <a:t>計算したものを提示しています</a:t>
            </a:r>
          </a:p>
        </p:txBody>
      </p:sp>
      <p:sp>
        <p:nvSpPr>
          <p:cNvPr id="31" name="正方形/長方形 30">
            <a:extLst>
              <a:ext uri="{FF2B5EF4-FFF2-40B4-BE49-F238E27FC236}">
                <a16:creationId xmlns:a16="http://schemas.microsoft.com/office/drawing/2014/main" id="{A75079C1-9D8F-45F3-8C30-66C34A75D67A}"/>
              </a:ext>
            </a:extLst>
          </p:cNvPr>
          <p:cNvSpPr/>
          <p:nvPr/>
        </p:nvSpPr>
        <p:spPr>
          <a:xfrm>
            <a:off x="9939978" y="2793924"/>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
        <p:nvSpPr>
          <p:cNvPr id="32" name="正方形/長方形 31">
            <a:extLst>
              <a:ext uri="{FF2B5EF4-FFF2-40B4-BE49-F238E27FC236}">
                <a16:creationId xmlns:a16="http://schemas.microsoft.com/office/drawing/2014/main" id="{7D3B031A-5682-4DAE-9966-AC00F57D820B}"/>
              </a:ext>
            </a:extLst>
          </p:cNvPr>
          <p:cNvSpPr/>
          <p:nvPr/>
        </p:nvSpPr>
        <p:spPr>
          <a:xfrm>
            <a:off x="7867896" y="1053528"/>
            <a:ext cx="1024639" cy="52322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1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ja-JP" altLang="en-US" sz="1400" b="1" dirty="0"/>
          </a:p>
        </p:txBody>
      </p:sp>
    </p:spTree>
    <p:extLst>
      <p:ext uri="{BB962C8B-B14F-4D97-AF65-F5344CB8AC3E}">
        <p14:creationId xmlns:p14="http://schemas.microsoft.com/office/powerpoint/2010/main" val="37047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a:t>主成分分析 </a:t>
            </a:r>
            <a:r>
              <a:rPr kumimoji="1" lang="en-US" altLang="ja-JP" sz="3200" b="1" dirty="0"/>
              <a:t>– </a:t>
            </a:r>
            <a:r>
              <a:rPr kumimoji="1" lang="ja-JP" altLang="en-US" sz="3200" b="1" dirty="0"/>
              <a:t>分散共分散</a:t>
            </a:r>
            <a:r>
              <a:rPr lang="ja-JP" altLang="en-US" sz="3200" b="1" dirty="0"/>
              <a:t>行列を理解する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7655534" cy="3287569"/>
            <a:chOff x="458204" y="965551"/>
            <a:chExt cx="10860090"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841146"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a:latin typeface="Cambria Math" panose="02040503050406030204" pitchFamily="18" charset="0"/>
                  </a:rPr>
                  <a:t> </a:t>
                </a: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41146" y="4482861"/>
                <a:ext cx="4091376" cy="2830455"/>
              </a:xfrm>
              <a:prstGeom prst="rect">
                <a:avLst/>
              </a:prstGeom>
              <a:blipFill>
                <a:blip r:embed="rId11"/>
                <a:stretch>
                  <a:fillRect l="-11475" t="-20860"/>
                </a:stretch>
              </a:blipFill>
            </p:spPr>
            <p:txBody>
              <a:bodyPr/>
              <a:lstStyle/>
              <a:p>
                <a:r>
                  <a:rPr lang="ja-JP" altLang="en-US">
                    <a:noFill/>
                  </a:rPr>
                  <a:t> </a:t>
                </a:r>
              </a:p>
            </p:txBody>
          </p:sp>
        </mc:Fallback>
      </mc:AlternateContent>
      <p:sp>
        <p:nvSpPr>
          <p:cNvPr id="5" name="正方形/長方形 4"/>
          <p:cNvSpPr/>
          <p:nvPr/>
        </p:nvSpPr>
        <p:spPr>
          <a:xfrm>
            <a:off x="2908300" y="355600"/>
            <a:ext cx="62992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主成分ベクトル方向の分散を表す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306844"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140282"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元データの分散共分散行列</a:t>
            </a: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回転したデータの分散共分散行列</a:t>
            </a:r>
          </a:p>
        </p:txBody>
      </p:sp>
    </p:spTree>
    <p:extLst>
      <p:ext uri="{BB962C8B-B14F-4D97-AF65-F5344CB8AC3E}">
        <p14:creationId xmlns:p14="http://schemas.microsoft.com/office/powerpoint/2010/main" val="3072506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i="1" dirty="0">
                <a:latin typeface="Cambria Math" panose="02040503050406030204" pitchFamily="18" charset="0"/>
              </a:rPr>
              <a:t>最もばらつきの大きい方向（</a:t>
            </a:r>
            <a:r>
              <a:rPr lang="ja-JP" altLang="en-US" sz="2400" b="1" i="1" dirty="0">
                <a:latin typeface="Cambria Math" panose="02040503050406030204" pitchFamily="18" charset="0"/>
              </a:rPr>
              <a:t>主成分</a:t>
            </a:r>
            <a:r>
              <a:rPr lang="ja-JP" altLang="en-US" sz="2400" i="1" dirty="0">
                <a:latin typeface="Cambria Math" panose="02040503050406030204" pitchFamily="18" charset="0"/>
              </a:rPr>
              <a:t>）　を発見しその方向にデータを射影して　</a:t>
            </a:r>
            <a:r>
              <a:rPr lang="ja-JP" altLang="en-US" sz="2400" b="1" i="1" dirty="0">
                <a:latin typeface="Cambria Math" panose="02040503050406030204" pitchFamily="18" charset="0"/>
              </a:rPr>
              <a:t>主成分得点</a:t>
            </a:r>
            <a:r>
              <a:rPr lang="ja-JP" altLang="en-US" sz="2400" i="1" dirty="0">
                <a:latin typeface="Cambria Math" panose="02040503050406030204" pitchFamily="18" charset="0"/>
              </a:rPr>
              <a:t>を取得した</a:t>
            </a:r>
            <a:r>
              <a:rPr lang="en-US" altLang="ja-JP" sz="2400" i="1" dirty="0">
                <a:latin typeface="Cambria Math" panose="02040503050406030204" pitchFamily="18" charset="0"/>
              </a:rPr>
              <a:t>…</a:t>
            </a:r>
          </a:p>
          <a:p>
            <a:pPr marL="0" indent="0">
              <a:lnSpc>
                <a:spcPct val="100000"/>
              </a:lnSpc>
              <a:spcBef>
                <a:spcPts val="600"/>
              </a:spcBef>
              <a:spcAft>
                <a:spcPts val="600"/>
              </a:spcAft>
              <a:buNone/>
            </a:pPr>
            <a:endParaRPr lang="en-US" altLang="ja-JP" sz="2400" b="0" i="1" dirty="0">
              <a:latin typeface="Cambria Math" panose="02040503050406030204" pitchFamily="18" charset="0"/>
            </a:endParaRPr>
          </a:p>
          <a:p>
            <a:pPr marL="0" indent="0">
              <a:lnSpc>
                <a:spcPct val="100000"/>
              </a:lnSpc>
              <a:spcBef>
                <a:spcPts val="600"/>
              </a:spcBef>
              <a:spcAft>
                <a:spcPts val="600"/>
              </a:spcAft>
              <a:buNone/>
            </a:pPr>
            <a:r>
              <a:rPr lang="ja-JP" altLang="en-US" sz="2400" b="0" i="1" dirty="0">
                <a:latin typeface="Cambria Math" panose="02040503050406030204" pitchFamily="18" charset="0"/>
              </a:rPr>
              <a:t>残ってる主な疑問</a:t>
            </a:r>
            <a:endParaRPr lang="en-US" altLang="ja-JP" sz="2400" b="0" i="1" dirty="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a:sym typeface="Wingdings" panose="05000000000000000000" pitchFamily="2" charset="2"/>
              </a:rPr>
              <a:t>u</a:t>
            </a:r>
            <a:r>
              <a:rPr lang="ja-JP" altLang="en-US" sz="2000" b="1" dirty="0">
                <a:sym typeface="Wingdings" panose="05000000000000000000" pitchFamily="2" charset="2"/>
              </a:rPr>
              <a:t>と直交する方向にもデータはばらついているけど無視していいの？ </a:t>
            </a:r>
            <a:r>
              <a:rPr lang="en-US" altLang="ja-JP" sz="2000" b="1" dirty="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a:sym typeface="Wingdings" panose="05000000000000000000" pitchFamily="2" charset="2"/>
              </a:rPr>
              <a:t> 射影によってデータ量が失われたのでは？</a:t>
            </a:r>
            <a:endParaRPr lang="en-US" altLang="ja-JP" sz="2000" b="1" dirty="0">
              <a:sym typeface="Wingdings" panose="05000000000000000000" pitchFamily="2" charset="2"/>
            </a:endParaRPr>
          </a:p>
          <a:p>
            <a:pPr>
              <a:lnSpc>
                <a:spcPct val="100000"/>
              </a:lnSpc>
              <a:spcBef>
                <a:spcPts val="600"/>
              </a:spcBef>
              <a:spcAft>
                <a:spcPts val="600"/>
              </a:spcAft>
            </a:pPr>
            <a:r>
              <a:rPr lang="en-US" altLang="ja-JP" sz="2000" b="1" dirty="0">
                <a:sym typeface="Wingdings" panose="05000000000000000000" pitchFamily="2" charset="2"/>
              </a:rPr>
              <a:t> </a:t>
            </a:r>
            <a:r>
              <a:rPr lang="ja-JP" altLang="en-US" sz="2000" b="1" dirty="0">
                <a:sym typeface="Wingdings" panose="05000000000000000000" pitchFamily="2" charset="2"/>
              </a:rPr>
              <a:t>ばらつき方向</a:t>
            </a:r>
            <a:r>
              <a:rPr lang="en-US" altLang="ja-JP" sz="2000" b="1" dirty="0">
                <a:sym typeface="Wingdings" panose="05000000000000000000" pitchFamily="2" charset="2"/>
              </a:rPr>
              <a:t>u</a:t>
            </a:r>
            <a:r>
              <a:rPr lang="ja-JP" altLang="en-US" sz="2000" b="1" dirty="0">
                <a:sym typeface="Wingdings" panose="05000000000000000000" pitchFamily="2" charset="2"/>
              </a:rPr>
              <a:t>はどうやって計算するの？</a:t>
            </a:r>
            <a:r>
              <a:rPr lang="en-US" altLang="ja-JP" sz="2000" b="1" dirty="0">
                <a:sym typeface="Wingdings" panose="05000000000000000000" pitchFamily="2" charset="2"/>
              </a:rPr>
              <a:t>    </a:t>
            </a:r>
            <a:r>
              <a:rPr lang="ja-JP" altLang="en-US" sz="2000" b="1" dirty="0">
                <a:solidFill>
                  <a:srgbClr val="C00000"/>
                </a:solidFill>
                <a:sym typeface="Wingdings" panose="05000000000000000000" pitchFamily="2" charset="2"/>
              </a:rPr>
              <a:t>分散共分散行列の固有ベクトルを求めれば</a:t>
            </a:r>
            <a:r>
              <a:rPr lang="en-US" altLang="ja-JP" sz="2000" b="1" dirty="0">
                <a:solidFill>
                  <a:srgbClr val="C00000"/>
                </a:solidFill>
                <a:sym typeface="Wingdings" panose="05000000000000000000" pitchFamily="2" charset="2"/>
              </a:rPr>
              <a:t>ok</a:t>
            </a: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主成分分析 </a:t>
            </a:r>
            <a:r>
              <a:rPr lang="en-US" altLang="ja-JP" sz="4000" b="1" dirty="0"/>
              <a:t>– </a:t>
            </a:r>
            <a:r>
              <a:rPr lang="ja-JP" altLang="en-US" sz="4000" b="1" dirty="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endParaRPr kumimoji="1" lang="en-US" altLang="ja-JP" sz="2400" dirty="0"/>
          </a:p>
          <a:p>
            <a:pPr marL="0" indent="0">
              <a:buNone/>
            </a:pPr>
            <a:r>
              <a:rPr kumimoji="1" lang="en-US" altLang="ja-JP" sz="2400" dirty="0"/>
              <a:t>3</a:t>
            </a:r>
            <a:r>
              <a:rPr kumimoji="1" lang="ja-JP" altLang="en-US" sz="2400" dirty="0"/>
              <a:t>次元データ点群が下図の通り分布している</a:t>
            </a:r>
            <a:endParaRPr kumimoji="1" lang="en-US" altLang="ja-JP" sz="2400" dirty="0"/>
          </a:p>
          <a:p>
            <a:pPr marL="0" indent="0">
              <a:buNone/>
            </a:pPr>
            <a:r>
              <a:rPr lang="ja-JP" altLang="en-US" sz="2400" dirty="0"/>
              <a:t>分布にはあまり偏りがないため，すべての主成分得点の数値が比較的大きな値に</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a:t>主成分分析 </a:t>
            </a:r>
            <a:r>
              <a:rPr kumimoji="1" lang="en-US" altLang="ja-JP" sz="3200" b="1" dirty="0"/>
              <a:t>- </a:t>
            </a:r>
            <a:r>
              <a:rPr kumimoji="1" lang="ja-JP" altLang="en-US" sz="3200" b="1" dirty="0"/>
              <a:t>次元圧縮への応用</a:t>
            </a:r>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a:t>例）</a:t>
            </a:r>
            <a:r>
              <a:rPr kumimoji="1" lang="en-US" altLang="ja-JP" sz="2400" dirty="0"/>
              <a:t>3</a:t>
            </a:r>
            <a:r>
              <a:rPr kumimoji="1" lang="ja-JP" altLang="en-US" sz="2400" dirty="0"/>
              <a:t>次元データ点群が下図の平面上に通り分布している</a:t>
            </a:r>
            <a:endParaRPr kumimoji="1" lang="en-US" altLang="ja-JP" sz="2400" dirty="0"/>
          </a:p>
          <a:p>
            <a:pPr marL="0" indent="0">
              <a:buNone/>
            </a:pPr>
            <a:r>
              <a:rPr lang="ja-JP" altLang="en-US" sz="2400" dirty="0"/>
              <a:t>データ点は平面に乗っているため，第</a:t>
            </a:r>
            <a:r>
              <a:rPr lang="en-US" altLang="ja-JP" sz="2400" dirty="0"/>
              <a:t>1</a:t>
            </a:r>
            <a:r>
              <a:rPr lang="ja-JP" altLang="en-US" sz="2400" dirty="0"/>
              <a:t>主成分の寄与が大きく</a:t>
            </a:r>
            <a:endParaRPr lang="en-US" altLang="ja-JP" sz="2400" dirty="0"/>
          </a:p>
          <a:p>
            <a:pPr marL="0" indent="0">
              <a:buNone/>
            </a:pPr>
            <a:r>
              <a:rPr lang="ja-JP" altLang="en-US" sz="2400" dirty="0"/>
              <a:t>第</a:t>
            </a:r>
            <a:r>
              <a:rPr lang="en-US" altLang="ja-JP" sz="2400" dirty="0"/>
              <a:t>3</a:t>
            </a:r>
            <a:r>
              <a:rPr lang="ja-JP" altLang="en-US" sz="2400" dirty="0"/>
              <a:t>主成分は寄与しない偏った分布</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5810" y="344564"/>
            <a:ext cx="11708780" cy="733270"/>
          </a:xfrm>
        </p:spPr>
        <p:txBody>
          <a:bodyPr>
            <a:normAutofit/>
          </a:bodyPr>
          <a:lstStyle/>
          <a:p>
            <a:r>
              <a:rPr lang="ja-JP" altLang="en-US" sz="3200" b="1" dirty="0"/>
              <a:t>主成分分析 </a:t>
            </a:r>
            <a:r>
              <a:rPr lang="en-US" altLang="ja-JP" sz="3200" b="1" dirty="0"/>
              <a:t>- </a:t>
            </a:r>
            <a:r>
              <a:rPr lang="ja-JP" altLang="en-US" sz="3200" b="1" dirty="0"/>
              <a:t>次元圧縮への応用</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a:t>n</a:t>
            </a:r>
            <a:r>
              <a:rPr lang="ja-JP" altLang="en-US" sz="3200" dirty="0"/>
              <a:t>次元データの次元を圧縮することを考える</a:t>
            </a:r>
            <a:endParaRPr lang="en-US" altLang="ja-JP" sz="3200" dirty="0"/>
          </a:p>
          <a:p>
            <a:r>
              <a:rPr lang="en-US" altLang="ja-JP" sz="2400" dirty="0"/>
              <a:t> </a:t>
            </a:r>
            <a:r>
              <a:rPr lang="en-US" altLang="ja-JP" sz="2400" b="1" i="1" dirty="0">
                <a:solidFill>
                  <a:srgbClr val="FF0000"/>
                </a:solidFill>
              </a:rPr>
              <a:t>k</a:t>
            </a:r>
            <a:r>
              <a:rPr lang="ja-JP" altLang="en-US" sz="2400" dirty="0"/>
              <a:t>次元まで圧縮する</a:t>
            </a:r>
            <a:endParaRPr lang="en-US" altLang="ja-JP" sz="2400" dirty="0"/>
          </a:p>
          <a:p>
            <a:r>
              <a:rPr kumimoji="1" lang="ja-JP" altLang="en-US" sz="2400" dirty="0"/>
              <a:t>情報量の欠落を抑えられるいい感じの</a:t>
            </a:r>
            <a:r>
              <a:rPr kumimoji="1" lang="en-US" altLang="ja-JP" sz="2400" dirty="0"/>
              <a:t>『</a:t>
            </a:r>
            <a:r>
              <a:rPr kumimoji="1" lang="en-US" altLang="ja-JP" sz="2400" b="1" i="1" dirty="0">
                <a:solidFill>
                  <a:srgbClr val="FF0000"/>
                </a:solidFill>
              </a:rPr>
              <a:t>k</a:t>
            </a:r>
            <a:r>
              <a:rPr kumimoji="1" lang="en-US" altLang="ja-JP" sz="2400" dirty="0"/>
              <a:t>』</a:t>
            </a:r>
            <a:r>
              <a:rPr kumimoji="1" lang="ja-JP" altLang="en-US" sz="2400" dirty="0"/>
              <a:t>を選択したい</a:t>
            </a:r>
            <a:r>
              <a:rPr lang="ja-JP" altLang="en-US" sz="2400" dirty="0"/>
              <a:t>　　　　　　　　　　　　　</a:t>
            </a:r>
            <a:r>
              <a:rPr kumimoji="1" lang="ja-JP" altLang="en-US" sz="2400" dirty="0"/>
              <a:t> </a:t>
            </a:r>
            <a:r>
              <a:rPr kumimoji="1" lang="en-US" altLang="ja-JP" sz="2400" dirty="0"/>
              <a:t>(</a:t>
            </a:r>
            <a:r>
              <a:rPr kumimoji="1" lang="ja-JP" altLang="en-US" sz="2400" dirty="0"/>
              <a:t>平面に縮退しているような軸は削除しつつも，分散の大きな軸は利用したい</a:t>
            </a:r>
            <a:r>
              <a:rPr kumimoji="1" lang="en-US" altLang="ja-JP" sz="2400" dirty="0"/>
              <a:t>)</a:t>
            </a:r>
          </a:p>
          <a:p>
            <a:pPr marL="0" indent="0">
              <a:buNone/>
            </a:pPr>
            <a:r>
              <a:rPr kumimoji="1" lang="en-US" altLang="ja-JP" dirty="0">
                <a:sym typeface="Wingdings" panose="05000000000000000000" pitchFamily="2" charset="2"/>
              </a:rPr>
              <a:t> </a:t>
            </a:r>
            <a:r>
              <a:rPr kumimoji="1" lang="ja-JP" altLang="en-US" b="1" dirty="0">
                <a:sym typeface="Wingdings" panose="05000000000000000000" pitchFamily="2" charset="2"/>
              </a:rPr>
              <a:t>寄与率</a:t>
            </a:r>
            <a:r>
              <a:rPr kumimoji="1" lang="ja-JP" altLang="en-US" dirty="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寄与率 </a:t>
                </a:r>
                <a:r>
                  <a:rPr lang="en-US" altLang="ja-JP" sz="3200" dirty="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番目</m:t>
                        </m:r>
                        <m:r>
                          <a:rPr lang="ja-JP" altLang="en-US" sz="3200" i="1" dirty="0" smtClean="0">
                            <a:latin typeface="Cambria Math" panose="02040503050406030204" pitchFamily="18" charset="0"/>
                          </a:rPr>
                          <m:t>の方向</m:t>
                        </m:r>
                        <m:r>
                          <a:rPr lang="ja-JP" altLang="en-US" sz="3200" i="1" dirty="0">
                            <a:latin typeface="Cambria Math" panose="02040503050406030204" pitchFamily="18" charset="0"/>
                          </a:rPr>
                          <m:t>まで</m:t>
                        </m:r>
                        <m:r>
                          <a:rPr lang="ja-JP" altLang="en-US" sz="3200" i="1" dirty="0" smtClean="0">
                            <a:latin typeface="Cambria Math" panose="02040503050406030204" pitchFamily="18" charset="0"/>
                          </a:rPr>
                          <m:t>の分散</m:t>
                        </m:r>
                      </m:num>
                      <m:den>
                        <m:r>
                          <a:rPr lang="ja-JP" altLang="en-US" sz="3200" i="1" dirty="0">
                            <a:latin typeface="Cambria Math" panose="02040503050406030204" pitchFamily="18" charset="0"/>
                          </a:rPr>
                          <m:t>全方向の分散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a:blip r:embed="rId2"/>
                <a:stretch>
                  <a:fillRect l="-17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815810" y="5596409"/>
                <a:ext cx="11708780" cy="1423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t>※</a:t>
                </a:r>
                <a:r>
                  <a:rPr lang="ja-JP" altLang="en-US" sz="2400" dirty="0"/>
                  <a:t>第</a:t>
                </a:r>
                <a:r>
                  <a:rPr lang="en-US" altLang="ja-JP" sz="2400" dirty="0"/>
                  <a:t>k</a:t>
                </a:r>
                <a:r>
                  <a:rPr lang="ja-JP" altLang="en-US" sz="2400" dirty="0"/>
                  <a:t>主成分方向の分散は</a:t>
                </a:r>
                <a14:m>
                  <m:oMath xmlns:m="http://schemas.openxmlformats.org/officeDocument/2006/math">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b="0" i="1" dirty="0" smtClean="0">
                            <a:latin typeface="Cambria Math" panose="02040503050406030204" pitchFamily="18" charset="0"/>
                          </a:rPr>
                          <m:t>𝑘</m:t>
                        </m:r>
                      </m:sub>
                    </m:sSub>
                  </m:oMath>
                </a14:m>
                <a:r>
                  <a:rPr lang="ja-JP" altLang="en-US" sz="2400" dirty="0"/>
                  <a:t>となる</a:t>
                </a:r>
                <a:endParaRPr lang="en-US" altLang="ja-JP" sz="2400" dirty="0"/>
              </a:p>
              <a:p>
                <a:pPr marL="0" indent="0">
                  <a:buFont typeface="Arial" panose="020B0604020202020204" pitchFamily="34" charset="0"/>
                  <a:buNone/>
                </a:pPr>
                <a:r>
                  <a:rPr lang="ja-JP" altLang="en-US" sz="2400" dirty="0"/>
                  <a:t>例</a:t>
                </a:r>
                <a:r>
                  <a:rPr lang="en-US" altLang="ja-JP" sz="2400" dirty="0"/>
                  <a:t>)</a:t>
                </a:r>
                <a:r>
                  <a:rPr lang="ja-JP" altLang="en-US" sz="2400" dirty="0"/>
                  <a:t>寄与率が </a:t>
                </a:r>
                <a:r>
                  <a:rPr lang="en-US" altLang="ja-JP" sz="2400" dirty="0"/>
                  <a:t>0.8 </a:t>
                </a:r>
                <a:r>
                  <a:rPr lang="ja-JP" altLang="en-US" sz="2400" dirty="0"/>
                  <a:t>以上になる最小の</a:t>
                </a:r>
                <a:r>
                  <a:rPr lang="en-US" altLang="ja-JP" sz="2400" dirty="0"/>
                  <a:t>k</a:t>
                </a:r>
                <a:r>
                  <a:rPr lang="ja-JP" altLang="en-US" sz="2400" dirty="0"/>
                  <a:t>を選択する</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815810" y="5596409"/>
                <a:ext cx="11708780" cy="1423516"/>
              </a:xfrm>
              <a:prstGeom prst="rect">
                <a:avLst/>
              </a:prstGeom>
              <a:blipFill>
                <a:blip r:embed="rId3"/>
                <a:stretch>
                  <a:fillRect l="-833" t="-47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3757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主成分分析 </a:t>
            </a:r>
            <a:r>
              <a:rPr lang="en-US" altLang="ja-JP" sz="3600" b="1" dirty="0"/>
              <a:t>– </a:t>
            </a:r>
            <a:r>
              <a:rPr lang="ja-JP" altLang="en-US" sz="3600" b="1" dirty="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2. </a:t>
            </a:r>
            <a:r>
              <a:rPr lang="ja-JP" altLang="en-US" sz="2400" dirty="0"/>
              <a:t>平均値が原点</a:t>
            </a:r>
            <a:endParaRPr lang="en-US" altLang="ja-JP" sz="2400" dirty="0"/>
          </a:p>
          <a:p>
            <a:pPr marL="0" indent="0" algn="ctr">
              <a:lnSpc>
                <a:spcPct val="100000"/>
              </a:lnSpc>
              <a:spcBef>
                <a:spcPts val="0"/>
              </a:spcBef>
              <a:buNone/>
            </a:pPr>
            <a:r>
              <a:rPr lang="ja-JP" altLang="en-US" sz="2400" dirty="0"/>
              <a:t>になるよう移動</a:t>
            </a:r>
            <a:endParaRPr lang="en-US" altLang="ja-JP" sz="2400" dirty="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a:t>1.</a:t>
            </a:r>
            <a:r>
              <a:rPr lang="ja-JP" altLang="en-US" sz="2400" dirty="0"/>
              <a:t>入力データ　点群を受け取る</a:t>
            </a:r>
            <a:endParaRPr lang="en-US" altLang="ja-JP" sz="2400" dirty="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3. </a:t>
            </a:r>
            <a:r>
              <a:rPr lang="ja-JP" altLang="en-US" sz="2400" dirty="0"/>
              <a:t>分散共分散行列を計算し固有解析</a:t>
            </a:r>
            <a:endParaRPr lang="en-US" altLang="ja-JP" sz="2400" dirty="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401577" y="4278088"/>
            <a:ext cx="3863342"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a:t>4. </a:t>
            </a:r>
            <a:r>
              <a:rPr lang="ja-JP" altLang="en-US" sz="2400" dirty="0"/>
              <a:t>各点を固有ベクトルに射影し主成分得点を取得</a:t>
            </a:r>
            <a:endParaRPr lang="en-US" altLang="ja-JP" sz="2400" dirty="0"/>
          </a:p>
        </p:txBody>
      </p:sp>
      <p:sp>
        <p:nvSpPr>
          <p:cNvPr id="16" name="正方形/長方形 15"/>
          <p:cNvSpPr/>
          <p:nvPr/>
        </p:nvSpPr>
        <p:spPr>
          <a:xfrm>
            <a:off x="6925437" y="95460"/>
            <a:ext cx="5266563" cy="2185214"/>
          </a:xfrm>
          <a:prstGeom prst="rect">
            <a:avLst/>
          </a:prstGeom>
        </p:spPr>
        <p:txBody>
          <a:bodyPr wrap="square">
            <a:spAutoFit/>
          </a:bodyPr>
          <a:lstStyle/>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分散共分散行列の固有ベクトルが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ベクトルに対応</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主成分ベクトルへ射影すると</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主成分得点</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が得られる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（分析結果の意味付けはまた別の話）</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2526816"/>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a:t>特徴ベクトルの次元圧縮</a:t>
            </a:r>
            <a:endParaRPr lang="en-US" altLang="ja-JP" dirty="0"/>
          </a:p>
          <a:p>
            <a:pPr lvl="1"/>
            <a:r>
              <a:rPr kumimoji="1" lang="ja-JP" altLang="en-US" dirty="0"/>
              <a:t>特徴ベクトル群から</a:t>
            </a:r>
            <a:r>
              <a:rPr lang="ja-JP" altLang="en-US" dirty="0"/>
              <a:t>寄与率の高い主成分のみ抽出し，低次元化してから計算（識別など）を行なう</a:t>
            </a:r>
            <a:r>
              <a:rPr lang="en-US" altLang="ja-JP" dirty="0"/>
              <a:t>.</a:t>
            </a:r>
          </a:p>
          <a:p>
            <a:pPr lvl="1"/>
            <a:r>
              <a:rPr kumimoji="1" lang="ja-JP" altLang="en-US" dirty="0"/>
              <a:t>情報量をあまり落とさずに，計算量・メモリ量などの削減が可能</a:t>
            </a:r>
            <a:endParaRPr kumimoji="1" lang="en-US" altLang="ja-JP" dirty="0"/>
          </a:p>
          <a:p>
            <a:r>
              <a:rPr lang="ja-JP" altLang="en-US" dirty="0"/>
              <a:t>画像の圧縮・編集・生成</a:t>
            </a:r>
            <a:endParaRPr lang="en-US" altLang="ja-JP" dirty="0"/>
          </a:p>
          <a:p>
            <a:pPr lvl="1"/>
            <a:r>
              <a:rPr kumimoji="1" lang="ja-JP" altLang="en-US" dirty="0"/>
              <a:t>同じクラスタに属する画像群（例，顔画像）を仮定する</a:t>
            </a:r>
            <a:endParaRPr kumimoji="1" lang="en-US" altLang="ja-JP" dirty="0"/>
          </a:p>
          <a:p>
            <a:pPr lvl="1"/>
            <a:r>
              <a:rPr kumimoji="1" lang="ja-JP" altLang="en-US" dirty="0"/>
              <a:t>画像群を高次元データと考え主成分を計算</a:t>
            </a:r>
            <a:endParaRPr kumimoji="1" lang="en-US" altLang="ja-JP" dirty="0"/>
          </a:p>
          <a:p>
            <a:pPr lvl="1">
              <a:buFont typeface="Wingdings" panose="05000000000000000000" pitchFamily="2" charset="2"/>
              <a:buChar char="à"/>
            </a:pPr>
            <a:r>
              <a:rPr lang="ja-JP" altLang="en-US" dirty="0"/>
              <a:t>寄与率の高い軸と主成分値のみを記憶する事で圧縮</a:t>
            </a:r>
            <a:endParaRPr lang="en-US" altLang="ja-JP" dirty="0"/>
          </a:p>
          <a:p>
            <a:pPr lvl="1">
              <a:buFont typeface="Wingdings" panose="05000000000000000000" pitchFamily="2" charset="2"/>
              <a:buChar char="à"/>
            </a:pPr>
            <a:r>
              <a:rPr lang="ja-JP" altLang="en-US" dirty="0"/>
              <a:t>主成分値を修正して画像を編集</a:t>
            </a:r>
            <a:endParaRPr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a:t>例として顔データの</a:t>
            </a:r>
            <a:r>
              <a:rPr kumimoji="1" lang="en-US" altLang="ja-JP" dirty="0"/>
              <a:t>PCA</a:t>
            </a:r>
            <a:r>
              <a:rPr kumimoji="1" lang="ja-JP" altLang="en-US" dirty="0"/>
              <a:t>圧縮をしてみる</a:t>
            </a:r>
            <a:endParaRPr kumimoji="1" lang="en-US" altLang="ja-JP" dirty="0"/>
          </a:p>
          <a:p>
            <a:r>
              <a:rPr lang="en-US" altLang="ja-JP" dirty="0"/>
              <a:t>AT&amp;T</a:t>
            </a:r>
            <a:r>
              <a:rPr lang="ja-JP" altLang="en-US" dirty="0"/>
              <a:t>データセットを利用</a:t>
            </a:r>
            <a:r>
              <a:rPr lang="en-US" altLang="ja-JP" dirty="0"/>
              <a:t> </a:t>
            </a:r>
            <a:r>
              <a:rPr lang="en-US" altLang="ja-JP" sz="1600" dirty="0"/>
              <a:t>https://git-disl.github.io/GTDLBench/datasets/att_face_dataset/</a:t>
            </a:r>
          </a:p>
          <a:p>
            <a:r>
              <a:rPr lang="en-US" altLang="ja-JP" dirty="0"/>
              <a:t>40</a:t>
            </a:r>
            <a:r>
              <a:rPr lang="ja-JP" altLang="en-US" dirty="0"/>
              <a:t>人 </a:t>
            </a:r>
            <a:r>
              <a:rPr lang="en-US" altLang="ja-JP" dirty="0"/>
              <a:t>* 10</a:t>
            </a:r>
            <a:r>
              <a:rPr lang="ja-JP" altLang="en-US" dirty="0"/>
              <a:t>枚 </a:t>
            </a:r>
            <a:r>
              <a:rPr lang="en-US" altLang="ja-JP" dirty="0"/>
              <a:t>= 400</a:t>
            </a:r>
            <a:r>
              <a:rPr lang="ja-JP" altLang="en-US" dirty="0"/>
              <a:t>枚の写真群 </a:t>
            </a:r>
            <a:r>
              <a:rPr lang="ja-JP" altLang="en-US" sz="1800" dirty="0"/>
              <a:t>（</a:t>
            </a:r>
            <a:r>
              <a:rPr lang="en-US" altLang="ja-JP" sz="1800" dirty="0"/>
              <a:t>PCA</a:t>
            </a:r>
            <a:r>
              <a:rPr lang="ja-JP" altLang="en-US" sz="1800" dirty="0"/>
              <a:t>するには少し小さいが</a:t>
            </a:r>
            <a:r>
              <a:rPr lang="ja-JP" altLang="en-US" sz="1800" dirty="0" err="1"/>
              <a:t>。。。</a:t>
            </a:r>
            <a:r>
              <a:rPr lang="ja-JP" altLang="en-US" sz="1800" dirty="0"/>
              <a:t>）</a:t>
            </a:r>
            <a:endParaRPr lang="en-US" altLang="ja-JP" dirty="0"/>
          </a:p>
          <a:p>
            <a:r>
              <a:rPr lang="ja-JP" altLang="en-US" dirty="0"/>
              <a:t>サイズは </a:t>
            </a:r>
            <a:r>
              <a:rPr lang="en-US" altLang="ja-JP" dirty="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a:t>主成分分析</a:t>
            </a:r>
          </a:p>
        </p:txBody>
      </p:sp>
      <p:sp>
        <p:nvSpPr>
          <p:cNvPr id="3" name="コンテンツ プレースホルダー 2"/>
          <p:cNvSpPr>
            <a:spLocks noGrp="1"/>
          </p:cNvSpPr>
          <p:nvPr>
            <p:ph idx="1"/>
          </p:nvPr>
        </p:nvSpPr>
        <p:spPr/>
        <p:txBody>
          <a:bodyPr/>
          <a:lstStyle/>
          <a:p>
            <a:r>
              <a:rPr kumimoji="1" lang="ja-JP" altLang="en-US" dirty="0"/>
              <a:t>データ群から最もばらつきの大きな軸を見つける</a:t>
            </a:r>
            <a:endParaRPr kumimoji="1" lang="en-US" altLang="ja-JP" dirty="0"/>
          </a:p>
          <a:p>
            <a:r>
              <a:rPr lang="ja-JP" altLang="en-US" dirty="0"/>
              <a:t>データの次元圧縮に利用できる</a:t>
            </a:r>
            <a:endParaRPr kumimoji="1" lang="en-US" altLang="ja-JP" dirty="0"/>
          </a:p>
          <a:p>
            <a:r>
              <a:rPr lang="ja-JP" altLang="en-US" dirty="0"/>
              <a:t>パターン認識，画像処理，そのほか様々な分野で使われる</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385410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a:t>92 x 112</a:t>
            </a:r>
            <a:r>
              <a:rPr lang="ja-JP" altLang="en-US" dirty="0"/>
              <a:t> </a:t>
            </a:r>
            <a:r>
              <a:rPr lang="en-US" altLang="ja-JP" dirty="0"/>
              <a:t>pixel</a:t>
            </a:r>
            <a:r>
              <a:rPr lang="ja-JP" altLang="en-US" dirty="0"/>
              <a:t>の写真を，</a:t>
            </a:r>
            <a:r>
              <a:rPr lang="en-US" altLang="ja-JP" dirty="0"/>
              <a:t>10304</a:t>
            </a:r>
            <a:r>
              <a:rPr lang="ja-JP" altLang="en-US" dirty="0"/>
              <a:t>次元ベクトルに変換</a:t>
            </a:r>
            <a:endParaRPr lang="en-US" altLang="ja-JP" dirty="0"/>
          </a:p>
          <a:p>
            <a:pPr>
              <a:lnSpc>
                <a:spcPct val="100000"/>
              </a:lnSpc>
              <a:spcBef>
                <a:spcPts val="600"/>
              </a:spcBef>
              <a:spcAft>
                <a:spcPts val="600"/>
              </a:spcAft>
            </a:pPr>
            <a:endParaRPr lang="en-US" altLang="ja-JP" sz="1800" dirty="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a:t>
            </a: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特定のクラスタに含まれる写真群は，高次元空間の部分空間に含まれる（超平面に乗る）ことが多い</a:t>
            </a: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a:t>PCA</a:t>
            </a:r>
            <a:r>
              <a:rPr kumimoji="1" lang="ja-JP" altLang="en-US" sz="4000" b="1" dirty="0"/>
              <a:t>による画像の次元圧縮</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a:t>分散共分散行列は</a:t>
                </a:r>
                <a:r>
                  <a:rPr lang="en-US" altLang="ja-JP" sz="2400" dirty="0"/>
                  <a:t>10304</a:t>
                </a:r>
                <a:r>
                  <a:rPr lang="ja-JP" altLang="en-US" sz="2400" dirty="0"/>
                  <a:t> </a:t>
                </a:r>
                <a:r>
                  <a:rPr lang="en-US" altLang="ja-JP" sz="2400" dirty="0"/>
                  <a:t>x 10304</a:t>
                </a:r>
                <a:r>
                  <a:rPr lang="ja-JP" altLang="en-US" sz="2400" dirty="0"/>
                  <a:t>に</a:t>
                </a:r>
                <a:endParaRPr lang="en-US" altLang="ja-JP" sz="2400" dirty="0"/>
              </a:p>
              <a:p>
                <a:pPr>
                  <a:lnSpc>
                    <a:spcPct val="100000"/>
                  </a:lnSpc>
                  <a:spcBef>
                    <a:spcPts val="600"/>
                  </a:spcBef>
                  <a:spcAft>
                    <a:spcPts val="600"/>
                  </a:spcAft>
                </a:pPr>
                <a:r>
                  <a:rPr lang="en-US" altLang="ja-JP" sz="2400" dirty="0"/>
                  <a:t>400</a:t>
                </a:r>
                <a:r>
                  <a:rPr lang="ja-JP" altLang="en-US" sz="2400" dirty="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a:t>の</a:t>
                </a:r>
                <a:r>
                  <a:rPr lang="en-US" altLang="ja-JP" sz="2000" dirty="0"/>
                  <a:t>rank</a:t>
                </a:r>
                <a:r>
                  <a:rPr lang="ja-JP" altLang="en-US" sz="2000" dirty="0"/>
                  <a:t>は最大で</a:t>
                </a:r>
                <a:r>
                  <a:rPr lang="en-US" altLang="ja-JP" sz="2000" i="1" dirty="0"/>
                  <a:t>N</a:t>
                </a:r>
                <a:r>
                  <a:rPr lang="en-US" altLang="ja-JP" sz="2000" dirty="0"/>
                  <a:t>=400</a:t>
                </a:r>
                <a:r>
                  <a:rPr lang="ja-JP" altLang="en-US" sz="2000" dirty="0" err="1"/>
                  <a:t>なので</a:t>
                </a:r>
                <a:r>
                  <a:rPr lang="ja-JP" altLang="en-US" sz="2000" dirty="0"/>
                  <a:t>次元数分の軸は得られない</a:t>
                </a:r>
                <a:endParaRPr lang="en-US" altLang="ja-JP" sz="2000" dirty="0"/>
              </a:p>
              <a:p>
                <a:pPr>
                  <a:lnSpc>
                    <a:spcPct val="100000"/>
                  </a:lnSpc>
                  <a:spcBef>
                    <a:spcPts val="600"/>
                  </a:spcBef>
                  <a:spcAft>
                    <a:spcPts val="600"/>
                  </a:spcAft>
                </a:pPr>
                <a:r>
                  <a:rPr lang="ja-JP" altLang="en-US" sz="2400" dirty="0"/>
                  <a:t>各軸は</a:t>
                </a:r>
                <a:endParaRPr lang="en-US" altLang="ja-JP" sz="2000" dirty="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lang="ja-JP" altLang="en-US" sz="2400" dirty="0"/>
              <a:t>元画像は，平均値 </a:t>
            </a:r>
            <a:r>
              <a:rPr lang="en-US" altLang="ja-JP" sz="2400" dirty="0"/>
              <a:t>+ Σ</a:t>
            </a:r>
            <a:r>
              <a:rPr lang="ja-JP" altLang="en-US" sz="2400" dirty="0"/>
              <a:t> 主成分</a:t>
            </a:r>
            <a:r>
              <a:rPr lang="en-US" altLang="ja-JP" sz="2400" dirty="0"/>
              <a:t>x</a:t>
            </a:r>
            <a:r>
              <a:rPr lang="ja-JP" altLang="en-US" sz="2400"/>
              <a:t>主成分得点  </a:t>
            </a:r>
            <a:r>
              <a:rPr lang="ja-JP" altLang="en-US" sz="2400" dirty="0"/>
              <a:t>の形で表現できる</a:t>
            </a:r>
            <a:endParaRPr lang="en-US" altLang="ja-JP" sz="2400" dirty="0"/>
          </a:p>
          <a:p>
            <a:pPr>
              <a:lnSpc>
                <a:spcPct val="100000"/>
              </a:lnSpc>
              <a:spcBef>
                <a:spcPts val="600"/>
              </a:spcBef>
              <a:spcAft>
                <a:spcPts val="600"/>
              </a:spcAft>
            </a:pPr>
            <a:r>
              <a:rPr kumimoji="1" lang="ja-JP" altLang="en-US" sz="2400" dirty="0"/>
              <a:t>後半の主成分は寄与が少ない</a:t>
            </a:r>
            <a:r>
              <a:rPr kumimoji="1" lang="en-US" altLang="ja-JP" sz="2400" dirty="0"/>
              <a:t>(</a:t>
            </a:r>
            <a:r>
              <a:rPr kumimoji="1" lang="ja-JP" altLang="en-US" sz="2400" dirty="0"/>
              <a:t>はず</a:t>
            </a:r>
            <a:r>
              <a:rPr kumimoji="1" lang="en-US" altLang="ja-JP" sz="2400" dirty="0"/>
              <a:t>)</a:t>
            </a:r>
            <a:r>
              <a:rPr kumimoji="1" lang="ja-JP" altLang="en-US" sz="2400" dirty="0"/>
              <a:t>ので，切り捨てても影響が少ない（のでは？）</a:t>
            </a:r>
            <a:endParaRPr kumimoji="1" lang="en-US" altLang="ja-JP" sz="2400" dirty="0"/>
          </a:p>
          <a:p>
            <a:pPr>
              <a:lnSpc>
                <a:spcPct val="100000"/>
              </a:lnSpc>
              <a:spcBef>
                <a:spcPts val="600"/>
              </a:spcBef>
              <a:spcAft>
                <a:spcPts val="600"/>
              </a:spcAft>
            </a:pPr>
            <a:endParaRPr lang="en-US" altLang="ja-JP" sz="1600" dirty="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平均値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
        <p:nvSpPr>
          <p:cNvPr id="52" name="正方形/長方形 51"/>
          <p:cNvSpPr/>
          <p:nvPr/>
        </p:nvSpPr>
        <p:spPr>
          <a:xfrm>
            <a:off x="3587849" y="4996677"/>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217035"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6217035"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8882814" y="3002231"/>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8882814" y="5005598"/>
            <a:ext cx="877163" cy="923330"/>
          </a:xfrm>
          <a:prstGeom prst="rect">
            <a:avLst/>
          </a:prstGeom>
          <a:solidFill>
            <a:schemeClr val="accent4">
              <a:lumMod val="20000"/>
              <a:lumOff val="80000"/>
            </a:schemeClr>
          </a:solidFill>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得点</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551556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a:t>PCA</a:t>
            </a:r>
            <a:r>
              <a:rPr kumimoji="1" lang="ja-JP" altLang="en-US" sz="4000" b="1" dirty="0"/>
              <a:t>による画像の次元圧縮</a:t>
            </a:r>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a:t>実際に</a:t>
            </a:r>
            <a:r>
              <a:rPr lang="en-US" altLang="ja-JP" sz="2400" dirty="0"/>
              <a:t>50</a:t>
            </a:r>
            <a:r>
              <a:rPr lang="ja-JP" altLang="en-US" sz="2400" dirty="0"/>
              <a:t>個，</a:t>
            </a:r>
            <a:r>
              <a:rPr lang="en-US" altLang="ja-JP" sz="2400" dirty="0"/>
              <a:t>100</a:t>
            </a:r>
            <a:r>
              <a:rPr lang="ja-JP" altLang="en-US" sz="2400" dirty="0"/>
              <a:t>個，</a:t>
            </a:r>
            <a:r>
              <a:rPr lang="en-US" altLang="ja-JP" sz="2400" dirty="0"/>
              <a:t>…</a:t>
            </a:r>
            <a:r>
              <a:rPr lang="ja-JP" altLang="en-US" sz="2400" dirty="0" err="1"/>
              <a:t>，</a:t>
            </a:r>
            <a:r>
              <a:rPr lang="en-US" altLang="ja-JP" sz="2400" dirty="0"/>
              <a:t>300</a:t>
            </a:r>
            <a:r>
              <a:rPr lang="ja-JP" altLang="en-US" sz="2400" dirty="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元画像</a:t>
            </a: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a:t>オートエンコーダ</a:t>
            </a:r>
            <a:r>
              <a:rPr lang="en-US" altLang="ja-JP" dirty="0"/>
              <a:t/>
            </a:r>
            <a:br>
              <a:rPr lang="en-US" altLang="ja-JP" dirty="0"/>
            </a:br>
            <a:r>
              <a:rPr lang="ja-JP" altLang="en-US" dirty="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1457468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参考資料</a:t>
            </a:r>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a:p>
          <a:p>
            <a:r>
              <a:rPr lang="en-US" altLang="ja-JP" b="1" dirty="0"/>
              <a:t>(</a:t>
            </a:r>
            <a:r>
              <a:rPr lang="ja-JP" altLang="en-US" b="1" dirty="0"/>
              <a:t>機械学習プロフェッショナルシリーズ</a:t>
            </a:r>
            <a:r>
              <a:rPr lang="en-US" altLang="ja-JP" b="1" dirty="0"/>
              <a:t>) </a:t>
            </a:r>
            <a:r>
              <a:rPr lang="ja-JP" altLang="en-US" dirty="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a:t>オートエンコーダー（自己符号化器）とは</a:t>
            </a:r>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a:t>ニューラルネットの一種</a:t>
            </a:r>
            <a:endParaRPr kumimoji="1" lang="en-US" altLang="ja-JP" dirty="0"/>
          </a:p>
          <a:p>
            <a:r>
              <a:rPr kumimoji="1" lang="ja-JP" altLang="en-US" dirty="0"/>
              <a:t>目的出力を伴わない入力だけの訓練データを利用した</a:t>
            </a:r>
            <a:r>
              <a:rPr kumimoji="1" lang="ja-JP" altLang="en-US" b="1" dirty="0"/>
              <a:t>教師なし学習</a:t>
            </a:r>
            <a:endParaRPr kumimoji="1" lang="en-US" altLang="ja-JP" b="1" dirty="0"/>
          </a:p>
          <a:p>
            <a:r>
              <a:rPr kumimoji="1" lang="ja-JP" altLang="en-US" dirty="0"/>
              <a:t>データをよく表す特徴の獲得を目指す</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60393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a:t>概要 </a:t>
            </a:r>
            <a:r>
              <a:rPr lang="en-US" altLang="ja-JP" sz="3600" dirty="0"/>
              <a:t>: </a:t>
            </a:r>
            <a:r>
              <a:rPr lang="ja-JP" altLang="en-US" sz="3600" dirty="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入力</a:t>
                </a:r>
                <a:endParaRPr lang="en-US" altLang="ja-JP" sz="2400" dirty="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中間層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a:t>　</a:t>
                </a:r>
                <a:endParaRPr lang="en-US" altLang="ja-JP" sz="2400" dirty="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a:t> </a:t>
                </a:r>
                <a:r>
                  <a:rPr lang="en-US" altLang="ja-JP" sz="2400" dirty="0"/>
                  <a:t>: </a:t>
                </a:r>
                <a:r>
                  <a:rPr lang="ja-JP" altLang="en-US" sz="2400" dirty="0"/>
                  <a:t>重み係数</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a:t> </a:t>
                </a:r>
                <a:r>
                  <a:rPr lang="en-US" altLang="ja-JP" sz="2400" dirty="0"/>
                  <a:t>: </a:t>
                </a:r>
                <a:r>
                  <a:rPr lang="ja-JP" altLang="en-US" sz="2400" dirty="0"/>
                  <a:t>バイアス項</a:t>
                </a:r>
                <a:endParaRPr lang="en-US" altLang="ja-JP" sz="2400" dirty="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出力層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a:t>　</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a:t>: </a:t>
                </a:r>
                <a:r>
                  <a:rPr lang="ja-JP" altLang="en-US" sz="2400" dirty="0"/>
                  <a:t>重み係数</a:t>
                </a:r>
                <a:endParaRPr lang="en-US" altLang="ja-JP" sz="2400" dirty="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a:t>: </a:t>
                </a:r>
                <a:r>
                  <a:rPr lang="ja-JP" altLang="en-US" sz="2400" dirty="0"/>
                  <a:t>バイアス項</a:t>
                </a:r>
                <a:endParaRPr lang="en-US" altLang="ja-JP" sz="2400" dirty="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a:t>: </a:t>
                </a:r>
                <a:r>
                  <a:rPr lang="ja-JP" altLang="en-US" sz="2400" dirty="0"/>
                  <a:t>活性化関数</a:t>
                </a:r>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a:t>…</a:t>
            </a:r>
            <a:endParaRPr lang="ja-JP" altLang="en-US" sz="3600" dirty="0"/>
          </a:p>
        </p:txBody>
      </p:sp>
    </p:spTree>
    <p:extLst>
      <p:ext uri="{BB962C8B-B14F-4D97-AF65-F5344CB8AC3E}">
        <p14:creationId xmlns:p14="http://schemas.microsoft.com/office/powerpoint/2010/main" val="1873865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t>N</a:t>
                </a:r>
                <a:r>
                  <a:rPr lang="ja-JP" altLang="en-US" sz="2400" dirty="0"/>
                  <a:t>個の入力データ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a:t> </a:t>
                </a:r>
                <a:endParaRPr lang="en-US" altLang="ja-JP" sz="2400" dirty="0"/>
              </a:p>
              <a:p>
                <a:pPr>
                  <a:lnSpc>
                    <a:spcPct val="100000"/>
                  </a:lnSpc>
                  <a:spcBef>
                    <a:spcPts val="600"/>
                  </a:spcBef>
                  <a:spcAft>
                    <a:spcPts val="600"/>
                  </a:spcAft>
                </a:pPr>
                <a:r>
                  <a:rPr lang="ja-JP" altLang="en-US" sz="2400" dirty="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a:t>がなるべく等しくなるよう重み・バイアス項を学習する</a:t>
                </a:r>
                <a:endParaRPr lang="en-US" altLang="ja-JP" sz="2400" dirty="0"/>
              </a:p>
              <a:p>
                <a:pPr>
                  <a:lnSpc>
                    <a:spcPct val="100000"/>
                  </a:lnSpc>
                  <a:spcBef>
                    <a:spcPts val="600"/>
                  </a:spcBef>
                  <a:spcAft>
                    <a:spcPts val="600"/>
                  </a:spcAft>
                </a:pPr>
                <a:r>
                  <a:rPr lang="ja-JP" altLang="en-US" sz="2400" dirty="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a:t>学習</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中間層の次元が</a:t>
                </a:r>
                <a:r>
                  <a:rPr lang="en-US" altLang="ja-JP" sz="2000" i="1" dirty="0"/>
                  <a:t>d</a:t>
                </a:r>
                <a:r>
                  <a:rPr lang="ja-JP" altLang="en-US" sz="2000" dirty="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a:p>
              <a:p>
                <a:pPr>
                  <a:lnSpc>
                    <a:spcPct val="100000"/>
                  </a:lnSpc>
                  <a:spcBef>
                    <a:spcPts val="600"/>
                  </a:spcBef>
                  <a:spcAft>
                    <a:spcPts val="600"/>
                  </a:spcAft>
                </a:pPr>
                <a:r>
                  <a:rPr lang="ja-JP" altLang="en-US" sz="2400" dirty="0"/>
                  <a:t>全データに対して，入力と近い出力が得られるような学習が行えたら</a:t>
                </a:r>
                <a:r>
                  <a:rPr lang="en-US" altLang="ja-JP" sz="2400" dirty="0"/>
                  <a:t>…</a:t>
                </a:r>
              </a:p>
              <a:p>
                <a:pPr marL="0" indent="0">
                  <a:lnSpc>
                    <a:spcPct val="100000"/>
                  </a:lnSpc>
                  <a:spcBef>
                    <a:spcPts val="600"/>
                  </a:spcBef>
                  <a:spcAft>
                    <a:spcPts val="600"/>
                  </a:spcAft>
                  <a:buNone/>
                </a:pPr>
                <a:r>
                  <a:rPr lang="en-US" altLang="ja-JP" sz="2400" dirty="0">
                    <a:sym typeface="Wingdings" panose="05000000000000000000" pitchFamily="2" charset="2"/>
                  </a:rPr>
                  <a:t> </a:t>
                </a:r>
                <a:r>
                  <a:rPr lang="ja-JP" altLang="en-US" sz="2400" dirty="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a:sym typeface="Wingdings" panose="05000000000000000000" pitchFamily="2" charset="2"/>
                  </a:rPr>
                  <a:t>の情報をあまり落とさずに次元削減ができたことになる</a:t>
                </a:r>
                <a:endParaRPr lang="en-US" altLang="ja-JP"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a:solidFill>
                      <a:schemeClr val="bg1">
                        <a:lumMod val="50000"/>
                      </a:schemeClr>
                    </a:solidFill>
                  </a:rPr>
                  <a:t>N</a:t>
                </a:r>
                <a:r>
                  <a:rPr lang="ja-JP" altLang="en-US" sz="2400" dirty="0">
                    <a:solidFill>
                      <a:schemeClr val="bg1">
                        <a:lumMod val="50000"/>
                      </a:schemeClr>
                    </a:solidFill>
                  </a:rPr>
                  <a:t>個の入力データ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a:solidFill>
                      <a:schemeClr val="bg1">
                        <a:lumMod val="50000"/>
                      </a:schemeClr>
                    </a:solidFill>
                  </a:rPr>
                  <a:t> </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がなるべく等しくなるよう重み・バイアス項を学習する</a:t>
                </a: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a:solidFill>
                      <a:schemeClr val="bg1">
                        <a:lumMod val="50000"/>
                      </a:schemeClr>
                    </a:solidFill>
                  </a:rPr>
                  <a:t>学習</a:t>
                </a:r>
                <a:endParaRPr lang="en-US" altLang="ja-JP" sz="2400" dirty="0">
                  <a:solidFill>
                    <a:schemeClr val="bg1">
                      <a:lumMod val="50000"/>
                    </a:schemeClr>
                  </a:solidFill>
                </a:endParaRPr>
              </a:p>
              <a:p>
                <a:pPr marL="0" indent="0">
                  <a:lnSpc>
                    <a:spcPct val="100000"/>
                  </a:lnSpc>
                  <a:spcBef>
                    <a:spcPts val="600"/>
                  </a:spcBef>
                  <a:spcAft>
                    <a:spcPts val="600"/>
                  </a:spcAft>
                  <a:buNone/>
                </a:pPr>
                <a:r>
                  <a:rPr lang="en-US" altLang="ja-JP" sz="2000" dirty="0">
                    <a:solidFill>
                      <a:schemeClr val="bg1">
                        <a:lumMod val="50000"/>
                      </a:schemeClr>
                    </a:solidFill>
                  </a:rPr>
                  <a:t>※</a:t>
                </a:r>
                <a:r>
                  <a:rPr lang="ja-JP" altLang="en-US" sz="2000" dirty="0">
                    <a:solidFill>
                      <a:schemeClr val="bg1">
                        <a:lumMod val="50000"/>
                      </a:schemeClr>
                    </a:solidFill>
                  </a:rPr>
                  <a:t>中間層の次元が</a:t>
                </a:r>
                <a:r>
                  <a:rPr lang="en-US" altLang="ja-JP" sz="2000" i="1" dirty="0">
                    <a:solidFill>
                      <a:schemeClr val="bg1">
                        <a:lumMod val="50000"/>
                      </a:schemeClr>
                    </a:solidFill>
                  </a:rPr>
                  <a:t>d</a:t>
                </a:r>
                <a:r>
                  <a:rPr lang="ja-JP" altLang="en-US" sz="2000" dirty="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a:solidFill>
                    <a:schemeClr val="bg1">
                      <a:lumMod val="50000"/>
                    </a:schemeClr>
                  </a:solidFill>
                </a:endParaRPr>
              </a:p>
              <a:p>
                <a:pPr>
                  <a:lnSpc>
                    <a:spcPct val="100000"/>
                  </a:lnSpc>
                  <a:spcBef>
                    <a:spcPts val="600"/>
                  </a:spcBef>
                  <a:spcAft>
                    <a:spcPts val="600"/>
                  </a:spcAft>
                </a:pPr>
                <a:r>
                  <a:rPr lang="ja-JP" altLang="en-US" sz="2400" dirty="0">
                    <a:solidFill>
                      <a:schemeClr val="bg1">
                        <a:lumMod val="50000"/>
                      </a:schemeClr>
                    </a:solidFill>
                  </a:rPr>
                  <a:t>全データに対して，入力と近い出力が得られるような学習が行えたら</a:t>
                </a:r>
                <a:r>
                  <a:rPr lang="en-US" altLang="ja-JP" sz="2400" dirty="0">
                    <a:solidFill>
                      <a:schemeClr val="bg1">
                        <a:lumMod val="50000"/>
                      </a:schemeClr>
                    </a:solidFill>
                  </a:rPr>
                  <a:t>…</a:t>
                </a:r>
              </a:p>
              <a:p>
                <a:pPr marL="0" indent="0">
                  <a:lnSpc>
                    <a:spcPct val="100000"/>
                  </a:lnSpc>
                  <a:spcBef>
                    <a:spcPts val="600"/>
                  </a:spcBef>
                  <a:spcAft>
                    <a:spcPts val="600"/>
                  </a:spcAft>
                  <a:buNone/>
                </a:pPr>
                <a:r>
                  <a:rPr lang="en-US" altLang="ja-JP" sz="2400" dirty="0">
                    <a:solidFill>
                      <a:schemeClr val="bg1">
                        <a:lumMod val="50000"/>
                      </a:schemeClr>
                    </a:solidFill>
                    <a:sym typeface="Wingdings" panose="05000000000000000000" pitchFamily="2" charset="2"/>
                  </a:rPr>
                  <a:t> </a:t>
                </a:r>
                <a:r>
                  <a:rPr lang="ja-JP" altLang="en-US" sz="2400" dirty="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a:solidFill>
                      <a:schemeClr val="bg1">
                        <a:lumMod val="50000"/>
                      </a:schemeClr>
                    </a:solidFill>
                    <a:sym typeface="Wingdings" panose="05000000000000000000" pitchFamily="2" charset="2"/>
                  </a:rPr>
                  <a:t>の情報をあまり落とさずに次元削減ができたことになる</a:t>
                </a:r>
                <a:endParaRPr lang="en-US" altLang="ja-JP" sz="2400" dirty="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符号化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a:latin typeface="メイリオ" panose="020B0604030504040204" pitchFamily="50" charset="-128"/>
                    <a:ea typeface="メイリオ" panose="020B0604030504040204" pitchFamily="50" charset="-128"/>
                  </a:rPr>
                  <a:t>複合化</a:t>
                </a:r>
                <a:endParaRPr lang="en-US" altLang="ja-JP" sz="2800" b="1" dirty="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主成分分析</a:t>
            </a:r>
            <a:r>
              <a:rPr kumimoji="1" lang="en-US" altLang="ja-JP" sz="3600" dirty="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a:t>これなら分かる応用数学教室（</a:t>
            </a:r>
            <a:r>
              <a:rPr lang="en-US" altLang="ja-JP" dirty="0"/>
              <a:t>p. 205</a:t>
            </a:r>
            <a:r>
              <a:rPr lang="ja-JP" altLang="en-US" dirty="0"/>
              <a:t>）</a:t>
            </a:r>
            <a:endParaRPr lang="en-US" altLang="ja-JP" dirty="0"/>
          </a:p>
          <a:p>
            <a:pPr marL="0" indent="0">
              <a:buNone/>
            </a:pPr>
            <a:r>
              <a:rPr lang="en-US" altLang="ja-JP" sz="2400" dirty="0"/>
              <a:t>『</a:t>
            </a:r>
            <a:r>
              <a:rPr lang="ja-JP" altLang="en-US" sz="2400" dirty="0"/>
              <a:t>統計データから互いに無関係の因子を取り出して，観測値をそれらの因子の線形結合で説明することを主成分分析と呼び，取り出された因子を主成分と呼ぶ</a:t>
            </a:r>
            <a:r>
              <a:rPr lang="en-US" altLang="ja-JP" sz="2400" dirty="0"/>
              <a:t>』</a:t>
            </a:r>
          </a:p>
          <a:p>
            <a:pPr marL="0" indent="0">
              <a:buNone/>
            </a:pPr>
            <a:endParaRPr lang="en-US" altLang="ja-JP" sz="16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sz="2400" dirty="0"/>
              <a:t>『</a:t>
            </a:r>
            <a:r>
              <a:rPr lang="ja-JP" altLang="en-US" sz="2400" dirty="0"/>
              <a:t>高次元特徴空間に分散する多数の学習用入力画像から，分布をよく表現できる低次元の特徴空間を求める手法</a:t>
            </a:r>
            <a:r>
              <a:rPr lang="en-US" altLang="ja-JP" sz="2400" dirty="0"/>
              <a:t>』</a:t>
            </a:r>
          </a:p>
          <a:p>
            <a:pPr marL="0" indent="0">
              <a:buNone/>
            </a:pPr>
            <a:endParaRPr lang="en-US" altLang="ja-JP" sz="1800" dirty="0"/>
          </a:p>
          <a:p>
            <a:pPr marL="0" indent="0">
              <a:buNone/>
            </a:pPr>
            <a:r>
              <a:rPr lang="en-US" altLang="ja-JP" dirty="0"/>
              <a:t>Wikipedia (2018/05/23)</a:t>
            </a:r>
          </a:p>
          <a:p>
            <a:pPr marL="0" indent="0">
              <a:buNone/>
            </a:pPr>
            <a:r>
              <a:rPr lang="en-US" altLang="ja-JP" sz="2400" dirty="0"/>
              <a:t>『</a:t>
            </a:r>
            <a:r>
              <a:rPr lang="ja-JP" altLang="en-US" sz="2400" dirty="0"/>
              <a:t>相関のある多数の変数から相関のない少数で全体のばらつきを最もよく表す主成分と呼ばれる変数を合成する多変量解析の一手法</a:t>
            </a:r>
            <a:r>
              <a:rPr lang="en-US" altLang="ja-JP" sz="2400" dirty="0"/>
              <a:t>』</a:t>
            </a:r>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a:t>
            </a:fld>
            <a:endParaRPr kumimoji="1" lang="ja-JP" altLang="en-US" dirty="0"/>
          </a:p>
        </p:txBody>
      </p:sp>
    </p:spTree>
    <p:extLst>
      <p:ext uri="{BB962C8B-B14F-4D97-AF65-F5344CB8AC3E}">
        <p14:creationId xmlns:p14="http://schemas.microsoft.com/office/powerpoint/2010/main" val="223848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a:t>多層自己符号化器</a:t>
            </a:r>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a:t>中間層と出力層のみでなく，複数の層を積み重ねた自己符号化器</a:t>
            </a:r>
            <a:endParaRPr kumimoji="1" lang="en-US" altLang="ja-JP" dirty="0"/>
          </a:p>
          <a:p>
            <a:r>
              <a:rPr lang="ja-JP" altLang="en-US" dirty="0"/>
              <a:t>複雑な分布を持ったデータの特徴抽出に利用される</a:t>
            </a:r>
            <a:endParaRPr kumimoji="1"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入力層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a:t>Mnist</a:t>
            </a:r>
            <a:r>
              <a:rPr lang="ja-JP" altLang="en-US" sz="2800" b="1" dirty="0"/>
              <a:t> </a:t>
            </a:r>
            <a:r>
              <a:rPr lang="en-US" altLang="ja-JP" sz="2800" b="1" dirty="0"/>
              <a:t>: </a:t>
            </a:r>
            <a:r>
              <a:rPr lang="en-US" altLang="ja-JP" sz="2800" dirty="0"/>
              <a:t>URL: </a:t>
            </a:r>
            <a:r>
              <a:rPr lang="en-US" altLang="ja-JP" sz="2800" dirty="0">
                <a:hlinkClick r:id="rId2"/>
              </a:rPr>
              <a:t>http://yann.lecun.com/exdb/mnist/</a:t>
            </a:r>
            <a:endParaRPr lang="en-US" altLang="ja-JP" sz="2800" b="1" dirty="0"/>
          </a:p>
          <a:p>
            <a:pPr marL="685800" lvl="2">
              <a:lnSpc>
                <a:spcPct val="100000"/>
              </a:lnSpc>
              <a:spcBef>
                <a:spcPts val="600"/>
              </a:spcBef>
            </a:pPr>
            <a:r>
              <a:rPr lang="ja-JP" altLang="en-US" sz="2800" dirty="0"/>
              <a:t>パターン認識の勉強によく利用される</a:t>
            </a:r>
            <a:r>
              <a:rPr lang="ja-JP" altLang="en-US" sz="2800" b="1" dirty="0"/>
              <a:t>手書き数字画像</a:t>
            </a:r>
            <a:r>
              <a:rPr lang="ja-JP" altLang="en-US" sz="2800" dirty="0"/>
              <a:t>データセット</a:t>
            </a:r>
            <a:endParaRPr lang="en-US" altLang="ja-JP" sz="2800" dirty="0"/>
          </a:p>
          <a:p>
            <a:pPr lvl="1">
              <a:lnSpc>
                <a:spcPct val="100000"/>
              </a:lnSpc>
              <a:spcBef>
                <a:spcPts val="600"/>
              </a:spcBef>
            </a:pPr>
            <a:r>
              <a:rPr lang="ja-JP" altLang="en-US" sz="2800" dirty="0"/>
              <a:t>数字は画像の中心に配置され，数字のサイズは正規化されている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a:t>Mnist</a:t>
            </a:r>
            <a:r>
              <a:rPr lang="ja-JP" altLang="en-US" sz="3200" b="1" dirty="0"/>
              <a:t> </a:t>
            </a:r>
            <a:r>
              <a:rPr lang="ja-JP" altLang="en-US" sz="3200" dirty="0"/>
              <a:t>を自己符号化器で符号化してみる</a:t>
            </a:r>
            <a:endParaRPr lang="en-US" altLang="ja-JP" sz="3200" dirty="0"/>
          </a:p>
          <a:p>
            <a:pPr marL="685800" lvl="2">
              <a:lnSpc>
                <a:spcPct val="100000"/>
              </a:lnSpc>
              <a:spcBef>
                <a:spcPts val="600"/>
              </a:spcBef>
            </a:pPr>
            <a:r>
              <a:rPr lang="ja-JP" altLang="en-US" sz="2400" dirty="0"/>
              <a:t>データの次元 </a:t>
            </a:r>
            <a:r>
              <a:rPr lang="en-US" altLang="ja-JP" sz="2400" dirty="0"/>
              <a:t>: 784 = 28x28</a:t>
            </a:r>
          </a:p>
          <a:p>
            <a:pPr marL="685800" lvl="2">
              <a:lnSpc>
                <a:spcPct val="100000"/>
              </a:lnSpc>
              <a:spcBef>
                <a:spcPts val="600"/>
              </a:spcBef>
            </a:pPr>
            <a:r>
              <a:rPr lang="ja-JP" altLang="en-US" sz="2400" dirty="0"/>
              <a:t>中間層の次元 </a:t>
            </a:r>
            <a:r>
              <a:rPr lang="en-US" altLang="ja-JP" sz="2400" dirty="0"/>
              <a:t>: 30</a:t>
            </a:r>
          </a:p>
          <a:p>
            <a:pPr marL="685800" lvl="2">
              <a:lnSpc>
                <a:spcPct val="100000"/>
              </a:lnSpc>
              <a:spcBef>
                <a:spcPts val="600"/>
              </a:spcBef>
            </a:pPr>
            <a:r>
              <a:rPr lang="ja-JP" altLang="en-US" sz="2400" dirty="0"/>
              <a:t>訓練データ数 </a:t>
            </a:r>
            <a:r>
              <a:rPr lang="en-US" altLang="ja-JP" sz="2400" dirty="0"/>
              <a:t>: 60000 </a:t>
            </a:r>
          </a:p>
          <a:p>
            <a:pPr marL="685800" lvl="2">
              <a:lnSpc>
                <a:spcPct val="100000"/>
              </a:lnSpc>
              <a:spcBef>
                <a:spcPts val="600"/>
              </a:spcBef>
            </a:pPr>
            <a:r>
              <a:rPr lang="ja-JP" altLang="en-US" sz="2400" dirty="0"/>
              <a:t>活性化関数 </a:t>
            </a:r>
            <a:r>
              <a:rPr lang="en-US" altLang="ja-JP" sz="2400" dirty="0"/>
              <a:t>:</a:t>
            </a:r>
            <a:r>
              <a:rPr lang="ja-JP" altLang="en-US" sz="2400" dirty="0"/>
              <a:t>恒等関数</a:t>
            </a:r>
            <a:endParaRPr lang="en-US" altLang="ja-JP" sz="2400" dirty="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自己符号化器の例</a:t>
            </a:r>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これを画像に直すと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a:t>オートエンコーダ（自己符号化器）</a:t>
            </a:r>
            <a:r>
              <a:rPr lang="ja-JP" altLang="en-US" sz="3200" dirty="0"/>
              <a:t>とは</a:t>
            </a:r>
            <a:r>
              <a:rPr lang="en-US" altLang="ja-JP" sz="3200" dirty="0"/>
              <a:t>…</a:t>
            </a:r>
            <a:endParaRPr kumimoji="1" lang="en-US" altLang="ja-JP" sz="3200" dirty="0"/>
          </a:p>
          <a:p>
            <a:pPr lvl="1">
              <a:lnSpc>
                <a:spcPct val="100000"/>
              </a:lnSpc>
              <a:spcBef>
                <a:spcPts val="600"/>
              </a:spcBef>
            </a:pPr>
            <a:r>
              <a:rPr lang="ja-JP" altLang="en-US" sz="2800" dirty="0"/>
              <a:t>入力データになるべく似たデータを出力するニューラルネット</a:t>
            </a:r>
            <a:endParaRPr lang="en-US" altLang="ja-JP" sz="2800" dirty="0"/>
          </a:p>
          <a:p>
            <a:pPr lvl="1">
              <a:lnSpc>
                <a:spcPct val="100000"/>
              </a:lnSpc>
              <a:spcBef>
                <a:spcPts val="600"/>
              </a:spcBef>
            </a:pPr>
            <a:r>
              <a:rPr lang="ja-JP" altLang="en-US" sz="2800" dirty="0"/>
              <a:t>目的出力を伴わない入力だけの訓練データを利用した教師なし学習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a:p>
          <a:p>
            <a:pPr lvl="1">
              <a:lnSpc>
                <a:spcPct val="100000"/>
              </a:lnSpc>
              <a:spcBef>
                <a:spcPts val="600"/>
              </a:spcBef>
            </a:pPr>
            <a:r>
              <a:rPr lang="ja-JP" altLang="en-US" sz="2800" dirty="0"/>
              <a:t>バイアス項 </a:t>
            </a:r>
            <a:r>
              <a:rPr lang="en-US" altLang="ja-JP" sz="2800" dirty="0"/>
              <a:t>b=0</a:t>
            </a:r>
            <a:r>
              <a:rPr lang="ja-JP" altLang="en-US" sz="2800" dirty="0" err="1"/>
              <a:t>，</a:t>
            </a:r>
            <a:r>
              <a:rPr lang="ja-JP" altLang="en-US" sz="2800" dirty="0"/>
              <a:t>活性化関数を恒等写像とした場合主成分分析と実質的に同じ</a:t>
            </a:r>
            <a:endParaRPr lang="en-US" altLang="ja-JP" sz="2800" dirty="0"/>
          </a:p>
          <a:p>
            <a:pPr lvl="1">
              <a:lnSpc>
                <a:spcPct val="100000"/>
              </a:lnSpc>
              <a:spcBef>
                <a:spcPts val="600"/>
              </a:spcBef>
            </a:pPr>
            <a:endParaRPr lang="en-US" altLang="ja-JP" sz="3200" dirty="0"/>
          </a:p>
          <a:p>
            <a:pPr>
              <a:lnSpc>
                <a:spcPct val="100000"/>
              </a:lnSpc>
              <a:spcBef>
                <a:spcPts val="600"/>
              </a:spcBef>
            </a:pPr>
            <a:r>
              <a:rPr kumimoji="1" lang="ja-JP" altLang="en-US" sz="3200" dirty="0"/>
              <a:t>応用</a:t>
            </a:r>
            <a:r>
              <a:rPr lang="ja-JP" altLang="en-US" sz="3200" dirty="0"/>
              <a:t>例</a:t>
            </a:r>
            <a:endParaRPr lang="en-US" altLang="ja-JP" sz="3200" dirty="0"/>
          </a:p>
          <a:p>
            <a:pPr lvl="1">
              <a:lnSpc>
                <a:spcPct val="100000"/>
              </a:lnSpc>
              <a:spcBef>
                <a:spcPts val="600"/>
              </a:spcBef>
            </a:pPr>
            <a:r>
              <a:rPr kumimoji="1" lang="ja-JP" altLang="en-US" sz="2800" dirty="0"/>
              <a:t>次元圧縮</a:t>
            </a:r>
            <a:endParaRPr kumimoji="1" lang="en-US" altLang="ja-JP" sz="2800" dirty="0"/>
          </a:p>
          <a:p>
            <a:pPr lvl="1">
              <a:lnSpc>
                <a:spcPct val="100000"/>
              </a:lnSpc>
              <a:spcBef>
                <a:spcPts val="600"/>
              </a:spcBef>
            </a:pPr>
            <a:r>
              <a:rPr lang="ja-JP" altLang="en-US" sz="2800" dirty="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54394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a:t>主成分分析</a:t>
            </a:r>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a:t>ある</a:t>
            </a:r>
            <a:r>
              <a:rPr lang="en-US" altLang="ja-JP" dirty="0"/>
              <a:t>21</a:t>
            </a:r>
            <a:r>
              <a:rPr lang="ja-JP" altLang="en-US" dirty="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a:t>)</a:t>
            </a:r>
            <a:r>
              <a:rPr lang="ja-JP" altLang="en-US" dirty="0"/>
              <a:t>が下図の通り</a:t>
            </a:r>
            <a:r>
              <a:rPr lang="en-US" altLang="ja-JP" dirty="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5</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690622" cy="3236686"/>
            <a:chOff x="3272778" y="2560409"/>
            <a:chExt cx="869062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25342" y="3198167"/>
              <a:ext cx="5138058" cy="907941"/>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最もばらつきの大きな方向</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を考えてみる</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a:t>入力データ </a:t>
                </a:r>
                <a:r>
                  <a:rPr lang="en-US" altLang="ja-JP" dirty="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a:p>
              <a:p>
                <a:pPr>
                  <a:lnSpc>
                    <a:spcPct val="100000"/>
                  </a:lnSpc>
                  <a:spcBef>
                    <a:spcPts val="1200"/>
                  </a:spcBef>
                  <a:spcAft>
                    <a:spcPts val="600"/>
                  </a:spcAft>
                </a:pPr>
                <a:r>
                  <a:rPr kumimoji="1" lang="ja-JP" altLang="en-US" dirty="0"/>
                  <a:t>平均が</a:t>
                </a:r>
                <a:r>
                  <a:rPr lang="ja-JP" altLang="en-US" dirty="0"/>
                  <a:t>原点</a:t>
                </a:r>
                <a:r>
                  <a:rPr kumimoji="1" lang="ja-JP" altLang="en-US" dirty="0"/>
                  <a:t>となるよう平行移動する </a:t>
                </a:r>
                <a:endParaRPr kumimoji="1" lang="en-US" altLang="ja-JP" dirty="0"/>
              </a:p>
              <a:p>
                <a:pPr marL="0" indent="0">
                  <a:lnSpc>
                    <a:spcPct val="100000"/>
                  </a:lnSpc>
                  <a:spcBef>
                    <a:spcPts val="1200"/>
                  </a:spcBef>
                  <a:spcAft>
                    <a:spcPts val="600"/>
                  </a:spcAft>
                  <a:buNone/>
                </a:pPr>
                <a:r>
                  <a:rPr lang="ja-JP" altLang="en-US" dirty="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1" name="グループ化 30"/>
          <p:cNvGrpSpPr/>
          <p:nvPr/>
        </p:nvGrpSpPr>
        <p:grpSpPr>
          <a:xfrm rot="17666510">
            <a:off x="7731361" y="15170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7" name="正方形/長方形 36"/>
              <p:cNvSpPr/>
              <p:nvPr/>
            </p:nvSpPr>
            <p:spPr>
              <a:xfrm>
                <a:off x="8778777" y="23286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778777" y="2328664"/>
                <a:ext cx="570989" cy="6463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295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を考える</a:t>
                </a:r>
                <a:endParaRPr lang="en-US" altLang="ja-JP" sz="2400" b="1" dirty="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にデータ点を射影した距離の</a:t>
                </a:r>
                <a:r>
                  <a:rPr lang="en-US" altLang="ja-JP" sz="2400" dirty="0"/>
                  <a:t>2</a:t>
                </a:r>
                <a:r>
                  <a:rPr lang="ja-JP" altLang="en-US" sz="2400" dirty="0"/>
                  <a:t>乗平均は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0" smtClean="0">
                                          <a:latin typeface="Cambria Math" panose="02040503050406030204" pitchFamily="18" charset="0"/>
                                        </a:rPr>
                                        <m:t>′</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a:solidFill>
                      <a:srgbClr val="C00000"/>
                    </a:solidFill>
                  </a:rPr>
                  <a:t> を探す！　</a:t>
                </a:r>
                <a:r>
                  <a:rPr lang="en-US" altLang="ja-JP" sz="2400" dirty="0">
                    <a:solidFill>
                      <a:schemeClr val="bg1">
                        <a:lumMod val="65000"/>
                      </a:schemeClr>
                    </a:solidFill>
                  </a:rPr>
                  <a:t>※</a:t>
                </a:r>
                <a:r>
                  <a:rPr lang="ja-JP" altLang="en-US" sz="2400" dirty="0">
                    <a:solidFill>
                      <a:schemeClr val="bg1">
                        <a:lumMod val="65000"/>
                      </a:schemeClr>
                    </a:solidFill>
                  </a:rPr>
                  <a:t>計算法後述</a:t>
                </a:r>
                <a:endParaRPr lang="en-US" altLang="ja-JP" sz="2400" dirty="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a:sym typeface="Wingdings" panose="05000000000000000000" pitchFamily="2" charset="2"/>
                  </a:rPr>
                  <a:t>最もデータがばらつく方向が分かる</a:t>
                </a:r>
                <a:endParaRPr lang="en-US" altLang="ja-JP" sz="2000" dirty="0">
                  <a:sym typeface="Wingdings" panose="05000000000000000000" pitchFamily="2" charset="2"/>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a:blip r:embed="rId4"/>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4807668"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475641" y="2064184"/>
                <a:ext cx="5646863"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余談 </a:t>
                </a:r>
                <a:r>
                  <a:rPr lang="en-US" altLang="ja-JP" sz="2400" dirty="0"/>
                  <a:t>: 『</a:t>
                </a:r>
                <a:r>
                  <a:rPr lang="ja-JP" altLang="en-US" sz="2400" dirty="0"/>
                  <a:t>距離の平均</a:t>
                </a:r>
                <a:r>
                  <a:rPr lang="en-US" altLang="ja-JP" sz="2400" dirty="0"/>
                  <a:t>』</a:t>
                </a:r>
                <a:r>
                  <a:rPr lang="ja-JP" altLang="en-US" sz="2400" dirty="0"/>
                  <a:t>はゼロになる</a:t>
                </a:r>
                <a:r>
                  <a:rPr lang="en-US" altLang="ja-JP" sz="2400" dirty="0"/>
                  <a:t>  </a:t>
                </a: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a:t>にデータ点を射影した距離の平均は以下の通り</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a:p>
              <a:p>
                <a:pPr marL="0" indent="0">
                  <a:lnSpc>
                    <a:spcPct val="100000"/>
                  </a:lnSpc>
                  <a:spcBef>
                    <a:spcPts val="600"/>
                  </a:spcBef>
                  <a:spcAft>
                    <a:spcPts val="600"/>
                  </a:spcAft>
                  <a:buNone/>
                </a:pPr>
                <a:r>
                  <a:rPr lang="en-US" altLang="ja-JP" sz="1800" b="1" dirty="0">
                    <a:latin typeface="Cambria Math" panose="02040503050406030204" pitchFamily="18" charset="0"/>
                  </a:rPr>
                  <a:t>  </a:t>
                </a:r>
                <a:r>
                  <a:rPr lang="en-US" altLang="ja-JP" sz="1600" b="1" dirty="0">
                    <a:latin typeface="Cambria Math" panose="02040503050406030204" pitchFamily="18" charset="0"/>
                  </a:rPr>
                  <a:t> </a:t>
                </a:r>
              </a:p>
              <a:p>
                <a:pPr marL="0" indent="0">
                  <a:lnSpc>
                    <a:spcPct val="100000"/>
                  </a:lnSpc>
                  <a:spcBef>
                    <a:spcPts val="600"/>
                  </a:spcBef>
                  <a:spcAft>
                    <a:spcPts val="600"/>
                  </a:spcAft>
                  <a:buNone/>
                </a:pPr>
                <a:r>
                  <a:rPr lang="en-US" altLang="ja-JP" sz="2000" dirty="0">
                    <a:latin typeface="Cambria Math" panose="02040503050406030204" pitchFamily="18" charset="0"/>
                  </a:rPr>
                  <a:t>※</a:t>
                </a:r>
                <a:r>
                  <a:rPr lang="ja-JP" altLang="en-US" sz="2000" dirty="0">
                    <a:latin typeface="Cambria Math" panose="02040503050406030204" pitchFamily="18" charset="0"/>
                  </a:rPr>
                  <a:t>この値は</a:t>
                </a:r>
                <a:r>
                  <a:rPr lang="en-US" altLang="ja-JP" sz="2000" dirty="0">
                    <a:latin typeface="Cambria Math" panose="02040503050406030204" pitchFamily="18" charset="0"/>
                  </a:rPr>
                  <a:t>0 </a:t>
                </a:r>
                <a:r>
                  <a:rPr lang="en-US" altLang="ja-JP" sz="2000" dirty="0">
                    <a:latin typeface="Cambria Math" panose="02040503050406030204" pitchFamily="18" charset="0"/>
                    <a:sym typeface="Wingdings" panose="05000000000000000000" pitchFamily="2" charset="2"/>
                  </a:rPr>
                  <a:t> </a:t>
                </a:r>
                <a:r>
                  <a:rPr lang="ja-JP" altLang="en-US" sz="2000" dirty="0">
                    <a:latin typeface="Cambria Math" panose="02040503050406030204" pitchFamily="18" charset="0"/>
                    <a:sym typeface="Wingdings" panose="05000000000000000000" pitchFamily="2" charset="2"/>
                  </a:rPr>
                  <a:t>証明せよ</a:t>
                </a:r>
                <a:endParaRPr lang="en-US" altLang="ja-JP" sz="1800" dirty="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475641" y="2064184"/>
                <a:ext cx="5646863" cy="2646133"/>
              </a:xfrm>
              <a:prstGeom prst="rect">
                <a:avLst/>
              </a:prstGeom>
              <a:blipFill>
                <a:blip r:embed="rId5"/>
                <a:stretch>
                  <a:fillRect l="-1620" t="-1843" b="-19355"/>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18234</TotalTime>
  <Words>2045</Words>
  <Application>Microsoft Office PowerPoint</Application>
  <PresentationFormat>ワイド画面</PresentationFormat>
  <Paragraphs>548</Paragraphs>
  <Slides>44</Slides>
  <Notes>9</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44</vt:i4>
      </vt:variant>
    </vt:vector>
  </HeadingPairs>
  <TitlesOfParts>
    <vt:vector size="55" baseType="lpstr">
      <vt:lpstr>ＭＳ Ｐゴシック</vt:lpstr>
      <vt:lpstr>メイリオ</vt:lpstr>
      <vt:lpstr>游ゴシック</vt:lpstr>
      <vt:lpstr>游ゴシック Light</vt:lpstr>
      <vt:lpstr>游明朝</vt:lpstr>
      <vt:lpstr>Arial</vt:lpstr>
      <vt:lpstr>Calibri</vt:lpstr>
      <vt:lpstr>Cambria Math</vt:lpstr>
      <vt:lpstr>Times New Roman</vt:lpstr>
      <vt:lpstr>Wingdings</vt:lpstr>
      <vt:lpstr>Office テーマ</vt:lpstr>
      <vt:lpstr>コンピュータビジョン</vt:lpstr>
      <vt:lpstr>Contents</vt:lpstr>
      <vt:lpstr>主成分分析</vt:lpstr>
      <vt:lpstr>主成分分析(Principal Component Analysis) </vt:lpstr>
      <vt:lpstr>主成分分析</vt:lpstr>
      <vt:lpstr>主成分分析</vt:lpstr>
      <vt:lpstr>主成分分析</vt:lpstr>
      <vt:lpstr>主成分分析</vt:lpstr>
      <vt:lpstr>PowerPoint プレゼンテーション</vt:lpstr>
      <vt:lpstr>主成分分析</vt:lpstr>
      <vt:lpstr>主成分分析 – 小休止</vt:lpstr>
      <vt:lpstr>主成分分析 - 第n主成分</vt:lpstr>
      <vt:lpstr>主成分分析 - 第n主成分</vt:lpstr>
      <vt:lpstr>主成分分析 – 小休止</vt:lpstr>
      <vt:lpstr>主成分分析 – 第1主成分の計算</vt:lpstr>
      <vt:lpstr>主成分分析 – 第1主成分の計算</vt:lpstr>
      <vt:lpstr>主成分分析 – 第1主成分の計算</vt:lpstr>
      <vt:lpstr>主成分分析 – 第2主成分の計算</vt:lpstr>
      <vt:lpstr>主成分分析 – 第n主成分の計算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次元圧縮への応用</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566</cp:revision>
  <cp:lastPrinted>2023-03-29T04:42:56Z</cp:lastPrinted>
  <dcterms:created xsi:type="dcterms:W3CDTF">2017-01-19T02:23:36Z</dcterms:created>
  <dcterms:modified xsi:type="dcterms:W3CDTF">2023-03-29T04:43:08Z</dcterms:modified>
</cp:coreProperties>
</file>