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69" r:id="rId2"/>
    <p:sldId id="344" r:id="rId3"/>
    <p:sldId id="353" r:id="rId4"/>
    <p:sldId id="355" r:id="rId5"/>
  </p:sldIdLst>
  <p:sldSz cx="12192000" cy="6858000"/>
  <p:notesSz cx="7099300"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22" autoAdjust="0"/>
    <p:restoredTop sz="68203" autoAdjust="0"/>
  </p:normalViewPr>
  <p:slideViewPr>
    <p:cSldViewPr snapToGrid="0">
      <p:cViewPr varScale="1">
        <p:scale>
          <a:sx n="83" d="100"/>
          <a:sy n="83" d="100"/>
        </p:scale>
        <p:origin x="1704" y="78"/>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kumimoji="1" lang="ja-JP" altLang="en-US"/>
          </a:p>
        </p:txBody>
      </p:sp>
      <p:sp>
        <p:nvSpPr>
          <p:cNvPr id="3" name="日付プレースホルダー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B5D18E4F-8904-49F0-A966-ED8BC304F0DA}" type="datetimeFigureOut">
              <a:rPr kumimoji="1" lang="ja-JP" altLang="en-US" smtClean="0"/>
              <a:t>2017/6/20</a:t>
            </a:fld>
            <a:endParaRPr kumimoji="1" lang="ja-JP" altLang="en-US"/>
          </a:p>
        </p:txBody>
      </p:sp>
      <p:sp>
        <p:nvSpPr>
          <p:cNvPr id="4" name="スライド イメージ プレースホルダー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ja-JP" altLang="en-US"/>
          </a:p>
        </p:txBody>
      </p:sp>
      <p:sp>
        <p:nvSpPr>
          <p:cNvPr id="5" name="ノート プレースホルダー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315B3230-1262-4AAB-8ECE-8CE048B285BF}" type="slidenum">
              <a:rPr kumimoji="1" lang="ja-JP" altLang="en-US" smtClean="0"/>
              <a:t>‹#›</a:t>
            </a:fld>
            <a:endParaRPr kumimoji="1" lang="ja-JP" altLang="en-US"/>
          </a:p>
        </p:txBody>
      </p:sp>
    </p:spTree>
    <p:extLst>
      <p:ext uri="{BB962C8B-B14F-4D97-AF65-F5344CB8AC3E}">
        <p14:creationId xmlns:p14="http://schemas.microsoft.com/office/powerpoint/2010/main" val="421166232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2017/6/20</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758086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2017/6/20</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322228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2017/6/20</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44780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199" y="283483"/>
            <a:ext cx="11473211" cy="733270"/>
          </a:xfrm>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457199" y="1262079"/>
            <a:ext cx="11473211" cy="5296829"/>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Tree>
    <p:extLst>
      <p:ext uri="{BB962C8B-B14F-4D97-AF65-F5344CB8AC3E}">
        <p14:creationId xmlns:p14="http://schemas.microsoft.com/office/powerpoint/2010/main" val="73008582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2017/6/20</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551074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B10875E1-285E-4E62-A15A-65F7A0855A09}" type="datetimeFigureOut">
              <a:rPr lang="ja-JP" altLang="en-US" smtClean="0"/>
              <a:pPr/>
              <a:t>2017/6/20</a:t>
            </a:fld>
            <a:endParaRPr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810709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B10875E1-285E-4E62-A15A-65F7A0855A09}" type="datetimeFigureOut">
              <a:rPr lang="ja-JP" altLang="en-US" smtClean="0"/>
              <a:pPr/>
              <a:t>2017/6/20</a:t>
            </a:fld>
            <a:endParaRPr lang="ja-JP" altLang="en-US"/>
          </a:p>
        </p:txBody>
      </p:sp>
      <p:sp>
        <p:nvSpPr>
          <p:cNvPr id="8" name="フッター プレースホルダー 7"/>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9" name="スライド番号プレースホルダー 8"/>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967911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2017/6/20</a:t>
            </a:fld>
            <a:endParaRPr kumimoji="1" lang="ja-JP" altLang="en-US"/>
          </a:p>
        </p:txBody>
      </p:sp>
      <p:sp>
        <p:nvSpPr>
          <p:cNvPr id="4" name="フッター プレースホルダー 3"/>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5" name="スライド番号プレースホルダー 4"/>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598613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2017/6/20</a:t>
            </a:fld>
            <a:endParaRPr kumimoji="1" lang="ja-JP" altLang="en-US"/>
          </a:p>
        </p:txBody>
      </p:sp>
      <p:sp>
        <p:nvSpPr>
          <p:cNvPr id="3" name="フッター プレースホルダー 2"/>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4" name="スライド番号プレースホルダー 3"/>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4099480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2017/6/20</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296709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2017/6/20</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811777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278781" y="365126"/>
            <a:ext cx="11708780" cy="73327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278781" y="1343722"/>
            <a:ext cx="11708780" cy="5296829"/>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正方形/長方形 6"/>
          <p:cNvSpPr/>
          <p:nvPr userDrawn="1"/>
        </p:nvSpPr>
        <p:spPr>
          <a:xfrm>
            <a:off x="-1" y="0"/>
            <a:ext cx="201781" cy="690260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986625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pPr algn="r"/>
            <a:r>
              <a:rPr lang="ja-JP" altLang="en-US" sz="5400" dirty="0" smtClean="0"/>
              <a:t>デジタルメディア処理</a:t>
            </a:r>
            <a:r>
              <a:rPr lang="en-US" altLang="ja-JP" sz="5400" dirty="0" smtClean="0"/>
              <a:t>2</a:t>
            </a:r>
            <a:endParaRPr kumimoji="1" lang="ja-JP" altLang="en-US" sz="5400" dirty="0"/>
          </a:p>
        </p:txBody>
      </p:sp>
      <p:sp>
        <p:nvSpPr>
          <p:cNvPr id="3" name="サブタイトル 2"/>
          <p:cNvSpPr>
            <a:spLocks noGrp="1"/>
          </p:cNvSpPr>
          <p:nvPr>
            <p:ph type="subTitle" idx="1"/>
          </p:nvPr>
        </p:nvSpPr>
        <p:spPr>
          <a:xfrm>
            <a:off x="1524000" y="3956265"/>
            <a:ext cx="9144000" cy="1655762"/>
          </a:xfrm>
        </p:spPr>
        <p:txBody>
          <a:bodyPr>
            <a:normAutofit/>
          </a:bodyPr>
          <a:lstStyle/>
          <a:p>
            <a:pPr algn="r"/>
            <a:r>
              <a:rPr kumimoji="1" lang="ja-JP" altLang="en-US" sz="2800" dirty="0" smtClean="0"/>
              <a:t>担当</a:t>
            </a:r>
            <a:r>
              <a:rPr kumimoji="1" lang="en-US" altLang="ja-JP" sz="2800" dirty="0" smtClean="0"/>
              <a:t>: </a:t>
            </a:r>
            <a:r>
              <a:rPr kumimoji="1" lang="ja-JP" altLang="en-US" sz="2800" dirty="0" smtClean="0"/>
              <a:t>井尻 敬 </a:t>
            </a:r>
            <a:endParaRPr kumimoji="1" lang="ja-JP" altLang="en-US" sz="2800" dirty="0"/>
          </a:p>
        </p:txBody>
      </p:sp>
    </p:spTree>
    <p:extLst>
      <p:ext uri="{BB962C8B-B14F-4D97-AF65-F5344CB8AC3E}">
        <p14:creationId xmlns:p14="http://schemas.microsoft.com/office/powerpoint/2010/main" val="30309333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199" y="2418432"/>
            <a:ext cx="11473211" cy="1867818"/>
          </a:xfrm>
        </p:spPr>
        <p:txBody>
          <a:bodyPr>
            <a:normAutofit/>
          </a:bodyPr>
          <a:lstStyle/>
          <a:p>
            <a:r>
              <a:rPr lang="ja-JP" altLang="en-US" dirty="0"/>
              <a:t>過去問がないので何かと大変と思います</a:t>
            </a:r>
            <a:r>
              <a:rPr lang="ja-JP" altLang="en-US" dirty="0" smtClean="0"/>
              <a:t>が</a:t>
            </a:r>
            <a:r>
              <a:rPr lang="en-US" altLang="ja-JP" dirty="0" smtClean="0"/>
              <a:t>…</a:t>
            </a:r>
          </a:p>
          <a:p>
            <a:r>
              <a:rPr lang="ja-JP" altLang="en-US" dirty="0" smtClean="0"/>
              <a:t>持ち込み可（紙</a:t>
            </a:r>
            <a:r>
              <a:rPr lang="ja-JP" altLang="en-US" dirty="0"/>
              <a:t>媒体</a:t>
            </a:r>
            <a:r>
              <a:rPr lang="ja-JP" altLang="en-US" dirty="0" smtClean="0"/>
              <a:t>，及び，任意の電子機器）で実施します</a:t>
            </a:r>
            <a:endParaRPr lang="en-US" altLang="ja-JP" dirty="0" smtClean="0"/>
          </a:p>
          <a:p>
            <a:endParaRPr lang="en-US" altLang="ja-JP" dirty="0"/>
          </a:p>
          <a:p>
            <a:endParaRPr lang="en-US" altLang="ja-JP" dirty="0" smtClean="0"/>
          </a:p>
        </p:txBody>
      </p:sp>
    </p:spTree>
    <p:extLst>
      <p:ext uri="{BB962C8B-B14F-4D97-AF65-F5344CB8AC3E}">
        <p14:creationId xmlns:p14="http://schemas.microsoft.com/office/powerpoint/2010/main" val="35769775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199" y="476251"/>
            <a:ext cx="11473211" cy="6082658"/>
          </a:xfrm>
        </p:spPr>
        <p:txBody>
          <a:bodyPr/>
          <a:lstStyle/>
          <a:p>
            <a:pPr marL="0" indent="0">
              <a:buNone/>
            </a:pPr>
            <a:r>
              <a:rPr lang="ja-JP" altLang="en-US" dirty="0"/>
              <a:t>グレースケール</a:t>
            </a:r>
            <a:r>
              <a:rPr lang="ja-JP" altLang="en-US" dirty="0" smtClean="0"/>
              <a:t>画像</a:t>
            </a:r>
            <a:r>
              <a:rPr lang="ja-JP" altLang="en-US" dirty="0"/>
              <a:t>に</a:t>
            </a:r>
            <a:r>
              <a:rPr lang="en-US" altLang="ja-JP" dirty="0" smtClean="0"/>
              <a:t>3x3 </a:t>
            </a:r>
            <a:r>
              <a:rPr lang="ja-JP" altLang="en-US" dirty="0" smtClean="0"/>
              <a:t>ソーベルフィルタを計算する関数を示せ</a:t>
            </a:r>
            <a:endParaRPr lang="en-US" altLang="ja-JP" dirty="0" smtClean="0"/>
          </a:p>
          <a:p>
            <a:r>
              <a:rPr lang="en-US" altLang="ja-JP" sz="2000" dirty="0" smtClean="0"/>
              <a:t>C/C++, python, java</a:t>
            </a:r>
            <a:r>
              <a:rPr lang="ja-JP" altLang="en-US" sz="2000" dirty="0" smtClean="0"/>
              <a:t>のいずれかの言語を利用すること</a:t>
            </a:r>
            <a:endParaRPr lang="en-US" altLang="ja-JP" sz="2000" dirty="0" smtClean="0"/>
          </a:p>
          <a:p>
            <a:r>
              <a:rPr lang="ja-JP" altLang="en-US" sz="2000" dirty="0" smtClean="0"/>
              <a:t>関数の仕様（</a:t>
            </a:r>
            <a:r>
              <a:rPr lang="ja-JP" altLang="en-US" sz="2000" dirty="0"/>
              <a:t>引数や返り値</a:t>
            </a:r>
            <a:r>
              <a:rPr lang="ja-JP" altLang="en-US" sz="2000" dirty="0" smtClean="0"/>
              <a:t>など）は自由に定めて良いが，</a:t>
            </a:r>
            <a:r>
              <a:rPr lang="ja-JP" altLang="en-US" sz="2000" dirty="0"/>
              <a:t>関数の</a:t>
            </a:r>
            <a:r>
              <a:rPr lang="ja-JP" altLang="en-US" sz="2000" dirty="0" smtClean="0"/>
              <a:t>説明をコメントに記載すること</a:t>
            </a:r>
            <a:endParaRPr lang="en-US" altLang="ja-JP" sz="2000" dirty="0" smtClean="0"/>
          </a:p>
          <a:p>
            <a:r>
              <a:rPr kumimoji="1" lang="en-US" altLang="ja-JP" sz="2000" dirty="0" err="1" smtClean="0"/>
              <a:t>OpenCV</a:t>
            </a:r>
            <a:r>
              <a:rPr kumimoji="1" lang="ja-JP" altLang="en-US" sz="2000" dirty="0" smtClean="0"/>
              <a:t>など</a:t>
            </a:r>
            <a:r>
              <a:rPr kumimoji="1" lang="ja-JP" altLang="en-US" sz="2000" smtClean="0"/>
              <a:t>外部</a:t>
            </a:r>
            <a:r>
              <a:rPr kumimoji="1" lang="ja-JP" altLang="en-US" sz="2000" smtClean="0"/>
              <a:t>ライブラリ</a:t>
            </a:r>
            <a:r>
              <a:rPr lang="ja-JP" altLang="en-US" sz="2000"/>
              <a:t>の</a:t>
            </a:r>
            <a:r>
              <a:rPr kumimoji="1" lang="ja-JP" altLang="en-US" sz="2000" smtClean="0"/>
              <a:t>呼び出し</a:t>
            </a:r>
            <a:r>
              <a:rPr kumimoji="1" lang="ja-JP" altLang="en-US" sz="2000" dirty="0" smtClean="0"/>
              <a:t>は禁止する</a:t>
            </a:r>
            <a:endParaRPr kumimoji="1" lang="en-US" altLang="ja-JP" sz="2000" dirty="0"/>
          </a:p>
          <a:p>
            <a:pPr marL="0" indent="0">
              <a:buNone/>
            </a:pPr>
            <a:endParaRPr lang="en-US" altLang="ja-JP" sz="2000" dirty="0" smtClean="0"/>
          </a:p>
          <a:p>
            <a:pPr marL="0" indent="0">
              <a:buNone/>
            </a:pPr>
            <a:r>
              <a:rPr lang="en-US" altLang="ja-JP" sz="2000" dirty="0" smtClean="0">
                <a:solidFill>
                  <a:srgbClr val="00B050"/>
                </a:solidFill>
              </a:rPr>
              <a:t>// </a:t>
            </a:r>
            <a:r>
              <a:rPr lang="ja-JP" altLang="en-US" sz="2000" dirty="0" smtClean="0">
                <a:solidFill>
                  <a:srgbClr val="00B050"/>
                </a:solidFill>
              </a:rPr>
              <a:t>例</a:t>
            </a:r>
            <a:endParaRPr lang="en-US" altLang="ja-JP" sz="2000" dirty="0" smtClean="0">
              <a:solidFill>
                <a:srgbClr val="00B050"/>
              </a:solidFill>
            </a:endParaRPr>
          </a:p>
          <a:p>
            <a:pPr marL="0" indent="0">
              <a:buNone/>
            </a:pPr>
            <a:r>
              <a:rPr lang="en-US" altLang="ja-JP" sz="2000" dirty="0" smtClean="0">
                <a:solidFill>
                  <a:srgbClr val="00B050"/>
                </a:solidFill>
              </a:rPr>
              <a:t>// </a:t>
            </a:r>
            <a:r>
              <a:rPr lang="ja-JP" altLang="en-US" sz="2000" dirty="0" smtClean="0">
                <a:solidFill>
                  <a:srgbClr val="00B050"/>
                </a:solidFill>
              </a:rPr>
              <a:t>画像サイズは </a:t>
            </a:r>
            <a:r>
              <a:rPr lang="en-US" altLang="ja-JP" sz="2000" dirty="0" smtClean="0">
                <a:solidFill>
                  <a:srgbClr val="00B050"/>
                </a:solidFill>
              </a:rPr>
              <a:t>width x height</a:t>
            </a:r>
          </a:p>
          <a:p>
            <a:pPr marL="0" indent="0">
              <a:buNone/>
            </a:pPr>
            <a:r>
              <a:rPr lang="en-US" altLang="ja-JP" sz="2000" dirty="0" smtClean="0">
                <a:solidFill>
                  <a:srgbClr val="00B050"/>
                </a:solidFill>
              </a:rPr>
              <a:t>// </a:t>
            </a:r>
            <a:r>
              <a:rPr lang="en-US" altLang="ja-JP" sz="2000" dirty="0" err="1" smtClean="0">
                <a:solidFill>
                  <a:srgbClr val="00B050"/>
                </a:solidFill>
              </a:rPr>
              <a:t>img_in</a:t>
            </a:r>
            <a:r>
              <a:rPr lang="ja-JP" altLang="en-US" sz="2000" dirty="0" smtClean="0">
                <a:solidFill>
                  <a:srgbClr val="00B050"/>
                </a:solidFill>
              </a:rPr>
              <a:t>と</a:t>
            </a:r>
            <a:r>
              <a:rPr lang="en-US" altLang="ja-JP" sz="2000" dirty="0" err="1" smtClean="0">
                <a:solidFill>
                  <a:srgbClr val="00B050"/>
                </a:solidFill>
              </a:rPr>
              <a:t>img_out</a:t>
            </a:r>
            <a:r>
              <a:rPr lang="ja-JP" altLang="en-US" sz="2000" dirty="0" smtClean="0">
                <a:solidFill>
                  <a:srgbClr val="00B050"/>
                </a:solidFill>
              </a:rPr>
              <a:t>は入力画像と出力画像</a:t>
            </a:r>
            <a:endParaRPr lang="en-US" altLang="ja-JP" sz="2000" dirty="0" smtClean="0">
              <a:solidFill>
                <a:srgbClr val="00B050"/>
              </a:solidFill>
            </a:endParaRPr>
          </a:p>
          <a:p>
            <a:pPr marL="0" indent="0">
              <a:buNone/>
            </a:pPr>
            <a:r>
              <a:rPr lang="en-US" altLang="ja-JP" sz="2000" dirty="0" smtClean="0"/>
              <a:t>void </a:t>
            </a:r>
            <a:r>
              <a:rPr lang="en-US" altLang="ja-JP" sz="2000" dirty="0" err="1" smtClean="0"/>
              <a:t>sobel_x</a:t>
            </a:r>
            <a:r>
              <a:rPr lang="en-US" altLang="ja-JP" sz="2000" dirty="0" smtClean="0"/>
              <a:t> ( </a:t>
            </a:r>
            <a:r>
              <a:rPr lang="en-US" altLang="ja-JP" sz="2000" dirty="0" err="1" smtClean="0"/>
              <a:t>int</a:t>
            </a:r>
            <a:r>
              <a:rPr lang="en-US" altLang="ja-JP" sz="2000" dirty="0" smtClean="0"/>
              <a:t> width, </a:t>
            </a:r>
            <a:r>
              <a:rPr lang="en-US" altLang="ja-JP" sz="2000" dirty="0" err="1" smtClean="0"/>
              <a:t>int</a:t>
            </a:r>
            <a:r>
              <a:rPr lang="en-US" altLang="ja-JP" sz="2000" dirty="0" smtClean="0"/>
              <a:t> height, float *</a:t>
            </a:r>
            <a:r>
              <a:rPr lang="en-US" altLang="ja-JP" sz="2000" dirty="0" err="1" smtClean="0"/>
              <a:t>img_in</a:t>
            </a:r>
            <a:r>
              <a:rPr lang="en-US" altLang="ja-JP" sz="2000" dirty="0" smtClean="0"/>
              <a:t>, </a:t>
            </a:r>
            <a:r>
              <a:rPr lang="en-US" altLang="ja-JP" sz="2000" dirty="0"/>
              <a:t>float *</a:t>
            </a:r>
            <a:r>
              <a:rPr lang="en-US" altLang="ja-JP" sz="2000" dirty="0" err="1" smtClean="0"/>
              <a:t>img_out</a:t>
            </a:r>
            <a:r>
              <a:rPr lang="en-US" altLang="ja-JP" sz="2000" dirty="0" smtClean="0"/>
              <a:t>)</a:t>
            </a:r>
          </a:p>
          <a:p>
            <a:pPr marL="0" indent="0">
              <a:buNone/>
            </a:pPr>
            <a:r>
              <a:rPr kumimoji="1" lang="en-US" altLang="ja-JP" sz="2000" dirty="0" smtClean="0"/>
              <a:t>{</a:t>
            </a:r>
          </a:p>
          <a:p>
            <a:pPr marL="0" indent="0">
              <a:buNone/>
            </a:pPr>
            <a:endParaRPr lang="en-US" altLang="ja-JP" sz="2000" dirty="0"/>
          </a:p>
          <a:p>
            <a:pPr marL="0" indent="0">
              <a:buNone/>
            </a:pPr>
            <a:r>
              <a:rPr kumimoji="1" lang="en-US" altLang="ja-JP" sz="2000" dirty="0" smtClean="0"/>
              <a:t/>
            </a:r>
            <a:br>
              <a:rPr kumimoji="1" lang="en-US" altLang="ja-JP" sz="2000" dirty="0" smtClean="0"/>
            </a:br>
            <a:r>
              <a:rPr kumimoji="1" lang="en-US" altLang="ja-JP" sz="2000" dirty="0" smtClean="0"/>
              <a:t>}</a:t>
            </a:r>
            <a:endParaRPr kumimoji="1" lang="ja-JP" altLang="en-US" sz="2000" dirty="0"/>
          </a:p>
        </p:txBody>
      </p:sp>
    </p:spTree>
    <p:extLst>
      <p:ext uri="{BB962C8B-B14F-4D97-AF65-F5344CB8AC3E}">
        <p14:creationId xmlns:p14="http://schemas.microsoft.com/office/powerpoint/2010/main" val="1367040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317635" y="330200"/>
            <a:ext cx="11088302" cy="6228709"/>
          </a:xfrm>
        </p:spPr>
        <p:txBody>
          <a:bodyPr>
            <a:normAutofit/>
          </a:bodyPr>
          <a:lstStyle/>
          <a:p>
            <a:pPr marL="0" indent="0">
              <a:lnSpc>
                <a:spcPct val="110000"/>
              </a:lnSpc>
              <a:spcBef>
                <a:spcPts val="600"/>
              </a:spcBef>
              <a:spcAft>
                <a:spcPts val="600"/>
              </a:spcAft>
              <a:buNone/>
            </a:pPr>
            <a:r>
              <a:rPr lang="en-US" altLang="ja-JP" sz="2400" dirty="0" smtClean="0"/>
              <a:t>1) </a:t>
            </a:r>
            <a:r>
              <a:rPr lang="ja-JP" altLang="en-US" sz="2400" dirty="0" smtClean="0"/>
              <a:t>回転に対して不変な特徴ベクトルを独自に設計しその計算法を簡潔</a:t>
            </a:r>
            <a:r>
              <a:rPr lang="ja-JP" altLang="en-US" sz="2400" dirty="0"/>
              <a:t>に</a:t>
            </a:r>
            <a:r>
              <a:rPr lang="ja-JP" altLang="en-US" sz="2400" dirty="0" smtClean="0"/>
              <a:t>示せ</a:t>
            </a:r>
            <a:endParaRPr lang="en-US" altLang="ja-JP" sz="2400" dirty="0" smtClean="0"/>
          </a:p>
          <a:p>
            <a:pPr>
              <a:lnSpc>
                <a:spcPct val="110000"/>
              </a:lnSpc>
              <a:spcBef>
                <a:spcPts val="0"/>
              </a:spcBef>
            </a:pPr>
            <a:r>
              <a:rPr lang="ja-JP" altLang="en-US" sz="1600" dirty="0" smtClean="0"/>
              <a:t>勾配や</a:t>
            </a:r>
            <a:r>
              <a:rPr lang="en-US" altLang="ja-JP" sz="1600" dirty="0" err="1" smtClean="0"/>
              <a:t>DoG</a:t>
            </a:r>
            <a:r>
              <a:rPr lang="ja-JP" altLang="en-US" sz="1600" dirty="0" smtClean="0"/>
              <a:t>など，講義中に解説した手法については説明なしに利用して良いが，講義中</a:t>
            </a:r>
            <a:r>
              <a:rPr lang="ja-JP" altLang="en-US" sz="1600" dirty="0"/>
              <a:t>に解説して</a:t>
            </a:r>
            <a:r>
              <a:rPr lang="ja-JP" altLang="en-US" sz="1600" dirty="0" smtClean="0"/>
              <a:t>いない手法を要素技術として利用する場合はその手法の解説もすること</a:t>
            </a:r>
            <a:endParaRPr lang="en-US" altLang="ja-JP" sz="1600" dirty="0" smtClean="0"/>
          </a:p>
          <a:p>
            <a:pPr>
              <a:lnSpc>
                <a:spcPct val="110000"/>
              </a:lnSpc>
              <a:spcBef>
                <a:spcPts val="0"/>
              </a:spcBef>
            </a:pPr>
            <a:r>
              <a:rPr lang="ja-JP" altLang="en-US" sz="1600" dirty="0" smtClean="0"/>
              <a:t>これを読んだ第三者が同じものを実装できる程度に明瞭に記載すること</a:t>
            </a:r>
            <a:endParaRPr lang="en-US" altLang="ja-JP" sz="1600" dirty="0" smtClean="0"/>
          </a:p>
          <a:p>
            <a:pPr>
              <a:lnSpc>
                <a:spcPct val="110000"/>
              </a:lnSpc>
              <a:spcBef>
                <a:spcPts val="0"/>
              </a:spcBef>
            </a:pPr>
            <a:r>
              <a:rPr lang="ja-JP" altLang="en-US" sz="1600" dirty="0"/>
              <a:t>説明のため</a:t>
            </a:r>
            <a:r>
              <a:rPr lang="ja-JP" altLang="en-US" sz="1600" dirty="0" smtClean="0"/>
              <a:t>に</a:t>
            </a:r>
            <a:r>
              <a:rPr lang="ja-JP" altLang="en-US" sz="1600" dirty="0"/>
              <a:t>図表</a:t>
            </a:r>
            <a:r>
              <a:rPr lang="ja-JP" altLang="en-US" sz="1600" dirty="0" smtClean="0"/>
              <a:t>を</a:t>
            </a:r>
            <a:r>
              <a:rPr lang="ja-JP" altLang="en-US" sz="1600" dirty="0"/>
              <a:t>用いても良い</a:t>
            </a:r>
            <a:endParaRPr lang="en-US" altLang="ja-JP" sz="1600" dirty="0" smtClean="0"/>
          </a:p>
          <a:p>
            <a:pPr marL="0" indent="0">
              <a:lnSpc>
                <a:spcPct val="110000"/>
              </a:lnSpc>
              <a:spcBef>
                <a:spcPts val="600"/>
              </a:spcBef>
              <a:spcAft>
                <a:spcPts val="600"/>
              </a:spcAft>
              <a:buNone/>
            </a:pPr>
            <a:endParaRPr lang="en-US" altLang="ja-JP" sz="800" dirty="0"/>
          </a:p>
          <a:p>
            <a:pPr marL="0" indent="0">
              <a:lnSpc>
                <a:spcPct val="110000"/>
              </a:lnSpc>
              <a:spcBef>
                <a:spcPts val="600"/>
              </a:spcBef>
              <a:spcAft>
                <a:spcPts val="600"/>
              </a:spcAft>
              <a:buNone/>
            </a:pPr>
            <a:r>
              <a:rPr lang="en-US" altLang="ja-JP" sz="2400" dirty="0" smtClean="0"/>
              <a:t>2) </a:t>
            </a:r>
            <a:r>
              <a:rPr lang="ja-JP" altLang="en-US" sz="2400" dirty="0" smtClean="0"/>
              <a:t>上記の特徴ベクトルが回転に対して不変となる根拠を簡潔に説明せよ</a:t>
            </a:r>
            <a:endParaRPr lang="en-US" altLang="ja-JP" sz="2400" dirty="0" smtClean="0"/>
          </a:p>
          <a:p>
            <a:pPr marL="0" indent="0">
              <a:lnSpc>
                <a:spcPct val="110000"/>
              </a:lnSpc>
              <a:spcBef>
                <a:spcPts val="600"/>
              </a:spcBef>
              <a:spcAft>
                <a:spcPts val="600"/>
              </a:spcAft>
              <a:buNone/>
            </a:pPr>
            <a:endParaRPr lang="en-US" altLang="ja-JP" sz="1050" dirty="0"/>
          </a:p>
          <a:p>
            <a:pPr marL="0" indent="0">
              <a:lnSpc>
                <a:spcPct val="110000"/>
              </a:lnSpc>
              <a:spcBef>
                <a:spcPts val="600"/>
              </a:spcBef>
              <a:spcAft>
                <a:spcPts val="600"/>
              </a:spcAft>
              <a:buNone/>
            </a:pPr>
            <a:r>
              <a:rPr lang="en-US" altLang="ja-JP" sz="2400" dirty="0" smtClean="0"/>
              <a:t>3) </a:t>
            </a:r>
            <a:r>
              <a:rPr lang="ja-JP" altLang="en-US" sz="2400" dirty="0" smtClean="0"/>
              <a:t>上記の特徴ベクトルを特徴点マッチングに利用する場合の限界・問題を列挙し解説せよ</a:t>
            </a:r>
            <a:endParaRPr lang="en-US" altLang="ja-JP" sz="2400" dirty="0"/>
          </a:p>
          <a:p>
            <a:pPr marL="0" indent="0">
              <a:lnSpc>
                <a:spcPct val="110000"/>
              </a:lnSpc>
              <a:spcBef>
                <a:spcPts val="600"/>
              </a:spcBef>
              <a:spcAft>
                <a:spcPts val="600"/>
              </a:spcAft>
              <a:buNone/>
            </a:pPr>
            <a:endParaRPr lang="en-US" altLang="ja-JP" sz="2400" dirty="0" smtClean="0"/>
          </a:p>
          <a:p>
            <a:pPr marL="0" indent="0">
              <a:lnSpc>
                <a:spcPct val="110000"/>
              </a:lnSpc>
              <a:spcBef>
                <a:spcPts val="600"/>
              </a:spcBef>
              <a:spcAft>
                <a:spcPts val="600"/>
              </a:spcAft>
              <a:buNone/>
            </a:pPr>
            <a:endParaRPr lang="en-US" altLang="ja-JP" sz="2400" dirty="0" smtClean="0"/>
          </a:p>
          <a:p>
            <a:pPr marL="0" indent="0">
              <a:lnSpc>
                <a:spcPct val="100000"/>
              </a:lnSpc>
              <a:spcBef>
                <a:spcPts val="0"/>
              </a:spcBef>
              <a:buNone/>
            </a:pPr>
            <a:r>
              <a:rPr lang="en-US" altLang="ja-JP" sz="2000" dirty="0" smtClean="0"/>
              <a:t>※</a:t>
            </a:r>
            <a:r>
              <a:rPr lang="ja-JP" altLang="en-US" sz="2000" dirty="0"/>
              <a:t> </a:t>
            </a:r>
            <a:r>
              <a:rPr lang="ja-JP" altLang="en-US" sz="2000" dirty="0" smtClean="0"/>
              <a:t>以下の点に着目して採点する</a:t>
            </a:r>
            <a:endParaRPr lang="en-US" altLang="ja-JP" sz="2000" dirty="0"/>
          </a:p>
          <a:p>
            <a:pPr>
              <a:lnSpc>
                <a:spcPct val="100000"/>
              </a:lnSpc>
              <a:spcBef>
                <a:spcPts val="0"/>
              </a:spcBef>
            </a:pPr>
            <a:r>
              <a:rPr lang="ja-JP" altLang="en-US" sz="2000" dirty="0" smtClean="0"/>
              <a:t>内容の正確さ</a:t>
            </a:r>
            <a:endParaRPr lang="en-US" altLang="ja-JP" sz="2000" dirty="0" smtClean="0"/>
          </a:p>
          <a:p>
            <a:pPr>
              <a:lnSpc>
                <a:spcPct val="100000"/>
              </a:lnSpc>
              <a:spcBef>
                <a:spcPts val="0"/>
              </a:spcBef>
            </a:pPr>
            <a:r>
              <a:rPr lang="ja-JP" altLang="en-US" sz="2000" dirty="0" smtClean="0"/>
              <a:t>説明の明瞭さ（簡潔か？不備はないか</a:t>
            </a:r>
            <a:r>
              <a:rPr lang="en-US" altLang="ja-JP" sz="2000" dirty="0" smtClean="0"/>
              <a:t>?</a:t>
            </a:r>
            <a:r>
              <a:rPr lang="ja-JP" altLang="en-US" sz="2000" dirty="0" smtClean="0"/>
              <a:t>他者が実装可能か</a:t>
            </a:r>
            <a:r>
              <a:rPr lang="en-US" altLang="ja-JP" sz="2000" dirty="0" smtClean="0"/>
              <a:t>?</a:t>
            </a:r>
            <a:r>
              <a:rPr lang="ja-JP" altLang="en-US" sz="2000" dirty="0" smtClean="0"/>
              <a:t>）</a:t>
            </a:r>
            <a:endParaRPr lang="en-US" altLang="ja-JP" sz="2000" dirty="0" smtClean="0"/>
          </a:p>
          <a:p>
            <a:pPr>
              <a:lnSpc>
                <a:spcPct val="100000"/>
              </a:lnSpc>
              <a:spcBef>
                <a:spcPts val="0"/>
              </a:spcBef>
            </a:pPr>
            <a:r>
              <a:rPr lang="ja-JP" altLang="en-US" sz="2000" dirty="0"/>
              <a:t>内容の</a:t>
            </a:r>
            <a:r>
              <a:rPr lang="ja-JP" altLang="en-US" sz="2000" dirty="0" smtClean="0"/>
              <a:t>斬新さ</a:t>
            </a:r>
            <a:endParaRPr lang="en-US" altLang="ja-JP" sz="2000" dirty="0"/>
          </a:p>
        </p:txBody>
      </p:sp>
    </p:spTree>
    <p:extLst>
      <p:ext uri="{BB962C8B-B14F-4D97-AF65-F5344CB8AC3E}">
        <p14:creationId xmlns:p14="http://schemas.microsoft.com/office/powerpoint/2010/main" val="272125110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2538</TotalTime>
  <Words>300</Words>
  <Application>Microsoft Office PowerPoint</Application>
  <PresentationFormat>ワイド画面</PresentationFormat>
  <Paragraphs>30</Paragraphs>
  <Slides>4</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vt:i4>
      </vt:variant>
    </vt:vector>
  </HeadingPairs>
  <TitlesOfParts>
    <vt:vector size="9" baseType="lpstr">
      <vt:lpstr>ＭＳ Ｐゴシック</vt:lpstr>
      <vt:lpstr>メイリオ</vt:lpstr>
      <vt:lpstr>Arial</vt:lpstr>
      <vt:lpstr>Calibri</vt:lpstr>
      <vt:lpstr>Office テーマ</vt:lpstr>
      <vt:lpstr>デジタルメディア処理2</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Takashi Ijiri</dc:creator>
  <cp:lastModifiedBy>Takashi Ijiri</cp:lastModifiedBy>
  <cp:revision>193</cp:revision>
  <cp:lastPrinted>2017-03-27T05:25:11Z</cp:lastPrinted>
  <dcterms:created xsi:type="dcterms:W3CDTF">2017-01-19T02:23:36Z</dcterms:created>
  <dcterms:modified xsi:type="dcterms:W3CDTF">2017-06-20T14:48:52Z</dcterms:modified>
</cp:coreProperties>
</file>