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28" r:id="rId2"/>
    <p:sldId id="278" r:id="rId3"/>
    <p:sldId id="287" r:id="rId4"/>
    <p:sldId id="281" r:id="rId5"/>
    <p:sldId id="282" r:id="rId6"/>
    <p:sldId id="283" r:id="rId7"/>
    <p:sldId id="284" r:id="rId8"/>
    <p:sldId id="285" r:id="rId9"/>
    <p:sldId id="289" r:id="rId10"/>
    <p:sldId id="288" r:id="rId11"/>
    <p:sldId id="329" r:id="rId12"/>
    <p:sldId id="290" r:id="rId13"/>
    <p:sldId id="330" r:id="rId14"/>
    <p:sldId id="292" r:id="rId15"/>
    <p:sldId id="291" r:id="rId16"/>
    <p:sldId id="299" r:id="rId17"/>
    <p:sldId id="297" r:id="rId18"/>
    <p:sldId id="300" r:id="rId19"/>
    <p:sldId id="302" r:id="rId20"/>
    <p:sldId id="303" r:id="rId21"/>
    <p:sldId id="306" r:id="rId22"/>
    <p:sldId id="307" r:id="rId23"/>
    <p:sldId id="331" r:id="rId24"/>
    <p:sldId id="333" r:id="rId25"/>
    <p:sldId id="308" r:id="rId26"/>
    <p:sldId id="309" r:id="rId27"/>
    <p:sldId id="332" r:id="rId28"/>
    <p:sldId id="321" r:id="rId29"/>
    <p:sldId id="323" r:id="rId30"/>
    <p:sldId id="324" r:id="rId31"/>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290" autoAdjust="0"/>
    <p:restoredTop sz="94728" autoAdjust="0"/>
  </p:normalViewPr>
  <p:slideViewPr>
    <p:cSldViewPr snapToGrid="0">
      <p:cViewPr varScale="1">
        <p:scale>
          <a:sx n="115" d="100"/>
          <a:sy n="115" d="100"/>
        </p:scale>
        <p:origin x="930" y="108"/>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2021/4/2</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2602280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 X =</a:t>
            </a:r>
            <a:r>
              <a:rPr kumimoji="1" lang="en-US" altLang="ja-JP" baseline="0" dirty="0"/>
              <a:t> ½ (f1 – f-1) / (f0 – f-1)      f-1 &gt; f1</a:t>
            </a:r>
          </a:p>
          <a:p>
            <a:r>
              <a:rPr kumimoji="1" lang="en-US" altLang="ja-JP" baseline="0" dirty="0"/>
              <a:t>1b: X = ½ (f1 – f-1) / (f0 – f1 )      otherwise</a:t>
            </a:r>
          </a:p>
          <a:p>
            <a:r>
              <a:rPr kumimoji="1" lang="en-US" altLang="ja-JP" baseline="0" dirty="0"/>
              <a:t>2: X = (f-1 – f1) / (2f-1 – 4f0 + 2f1)</a:t>
            </a:r>
          </a:p>
          <a:p>
            <a:endParaRPr kumimoji="1" lang="en-US" altLang="ja-JP" baseline="0" dirty="0"/>
          </a:p>
          <a:p>
            <a:r>
              <a:rPr kumimoji="1" lang="en-US" altLang="ja-JP" baseline="0" dirty="0"/>
              <a:t>1a: y = (f0-f-1)x + f0,  </a:t>
            </a:r>
          </a:p>
          <a:p>
            <a:r>
              <a:rPr kumimoji="1" lang="en-US" altLang="ja-JP" baseline="0" dirty="0"/>
              <a:t>      y = -(f0-f-1)(x-1) + f1 </a:t>
            </a:r>
            <a:r>
              <a:rPr kumimoji="1" lang="en-US" altLang="ja-JP" baseline="0" dirty="0">
                <a:sym typeface="Wingdings" panose="05000000000000000000" pitchFamily="2" charset="2"/>
              </a:rPr>
              <a:t> </a:t>
            </a:r>
          </a:p>
          <a:p>
            <a:endParaRPr kumimoji="1" lang="en-US" altLang="ja-JP" baseline="0" dirty="0"/>
          </a:p>
          <a:p>
            <a:r>
              <a:rPr kumimoji="1" lang="en-US" altLang="ja-JP" baseline="0" dirty="0"/>
              <a:t>2) y = ax^2 + </a:t>
            </a:r>
            <a:r>
              <a:rPr kumimoji="1" lang="en-US" altLang="ja-JP" baseline="0" dirty="0" err="1"/>
              <a:t>bx</a:t>
            </a:r>
            <a:r>
              <a:rPr kumimoji="1" lang="en-US" altLang="ja-JP" baseline="0" dirty="0"/>
              <a:t> + c </a:t>
            </a:r>
          </a:p>
          <a:p>
            <a:r>
              <a:rPr kumimoji="1" lang="en-US" altLang="ja-JP" baseline="0" dirty="0"/>
              <a:t>c = f0</a:t>
            </a:r>
          </a:p>
          <a:p>
            <a:r>
              <a:rPr kumimoji="1" lang="en-US" altLang="ja-JP" baseline="0" dirty="0"/>
              <a:t>a – b + f0 = f-1</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a + b + f0 = f1</a:t>
            </a:r>
          </a:p>
          <a:p>
            <a:r>
              <a:rPr kumimoji="1" lang="en-US" altLang="ja-JP" baseline="0" dirty="0"/>
              <a:t>a = (f-1 – 2f0 + f1)/2</a:t>
            </a:r>
          </a:p>
          <a:p>
            <a:r>
              <a:rPr kumimoji="1" lang="en-US" altLang="ja-JP" baseline="0" dirty="0"/>
              <a:t>b = (f1 - f-1)/2</a:t>
            </a:r>
          </a:p>
          <a:p>
            <a:r>
              <a:rPr kumimoji="1" lang="en-US" altLang="ja-JP" baseline="0" dirty="0"/>
              <a:t>x = -b/2a = -½ * (f1-f-1)/(f-1-2f0+f1)</a:t>
            </a:r>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14</a:t>
            </a:fld>
            <a:endParaRPr kumimoji="1" lang="ja-JP" altLang="en-US"/>
          </a:p>
        </p:txBody>
      </p:sp>
    </p:spTree>
    <p:extLst>
      <p:ext uri="{BB962C8B-B14F-4D97-AF65-F5344CB8AC3E}">
        <p14:creationId xmlns:p14="http://schemas.microsoft.com/office/powerpoint/2010/main" val="2714345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17</a:t>
            </a:fld>
            <a:endParaRPr kumimoji="1" lang="ja-JP" altLang="en-US"/>
          </a:p>
        </p:txBody>
      </p:sp>
    </p:spTree>
    <p:extLst>
      <p:ext uri="{BB962C8B-B14F-4D97-AF65-F5344CB8AC3E}">
        <p14:creationId xmlns:p14="http://schemas.microsoft.com/office/powerpoint/2010/main" val="2652031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a:t>∇</a:t>
            </a:r>
            <a:r>
              <a:rPr kumimoji="1" lang="en-US" altLang="ja-JP" baseline="0" dirty="0"/>
              <a:t>I </a:t>
            </a:r>
            <a:r>
              <a:rPr kumimoji="1" lang="ja-JP" altLang="en-US" baseline="0" dirty="0"/>
              <a:t>∇</a:t>
            </a:r>
            <a:r>
              <a:rPr kumimoji="1" lang="en-US" altLang="ja-JP" baseline="0" dirty="0"/>
              <a:t>It </a:t>
            </a:r>
            <a:r>
              <a:rPr kumimoji="1" lang="ja-JP" altLang="en-US" baseline="0" dirty="0"/>
              <a:t>の </a:t>
            </a:r>
            <a:r>
              <a:rPr kumimoji="1" lang="ja-JP" altLang="en-US" dirty="0"/>
              <a:t>半正定値性について</a:t>
            </a:r>
            <a:r>
              <a:rPr kumimoji="1" lang="ja-JP" altLang="en-US" dirty="0" err="1"/>
              <a:t>。。。</a:t>
            </a:r>
            <a:endParaRPr kumimoji="1" lang="en-US" altLang="ja-JP" dirty="0"/>
          </a:p>
          <a:p>
            <a:endParaRPr kumimoji="1" lang="en-US" altLang="ja-JP" dirty="0"/>
          </a:p>
          <a:p>
            <a:r>
              <a:rPr kumimoji="1" lang="en-US" altLang="ja-JP" baseline="0" dirty="0"/>
              <a:t>a b</a:t>
            </a:r>
            <a:endParaRPr kumimoji="1" lang="en-US" altLang="ja-JP" dirty="0"/>
          </a:p>
          <a:p>
            <a:r>
              <a:rPr kumimoji="1" lang="en-US" altLang="ja-JP" dirty="0"/>
              <a:t>b c   </a:t>
            </a:r>
            <a:r>
              <a:rPr kumimoji="1" lang="ja-JP" altLang="en-US" dirty="0"/>
              <a:t>について</a:t>
            </a:r>
            <a:endParaRPr kumimoji="1" lang="en-US" altLang="ja-JP" dirty="0"/>
          </a:p>
          <a:p>
            <a:r>
              <a:rPr kumimoji="1" lang="en-US" altLang="ja-JP" dirty="0"/>
              <a:t>          a  b     x</a:t>
            </a:r>
          </a:p>
          <a:p>
            <a:r>
              <a:rPr kumimoji="1" lang="en-US" altLang="ja-JP" dirty="0"/>
              <a:t>(</a:t>
            </a:r>
            <a:r>
              <a:rPr kumimoji="1" lang="en-US" altLang="ja-JP" dirty="0" err="1"/>
              <a:t>x,y</a:t>
            </a:r>
            <a:r>
              <a:rPr kumimoji="1" lang="en-US" altLang="ja-JP" dirty="0"/>
              <a:t>)   b  c     y</a:t>
            </a:r>
          </a:p>
          <a:p>
            <a:endParaRPr kumimoji="1" lang="en-US" altLang="ja-JP" dirty="0"/>
          </a:p>
          <a:p>
            <a:pPr algn="l"/>
            <a:r>
              <a:rPr kumimoji="1" lang="en-US" altLang="ja-JP" dirty="0"/>
              <a:t>= a x</a:t>
            </a:r>
            <a:r>
              <a:rPr kumimoji="1" lang="en-US" altLang="ja-JP" baseline="30000" dirty="0"/>
              <a:t>2 </a:t>
            </a:r>
            <a:r>
              <a:rPr kumimoji="1" lang="en-US" altLang="ja-JP" baseline="0" dirty="0"/>
              <a:t>+ 2b </a:t>
            </a:r>
            <a:r>
              <a:rPr kumimoji="1" lang="en-US" altLang="ja-JP" baseline="0" dirty="0" err="1"/>
              <a:t>xy</a:t>
            </a:r>
            <a:r>
              <a:rPr kumimoji="1" lang="en-US" altLang="ja-JP" baseline="0" dirty="0"/>
              <a:t> + cy</a:t>
            </a:r>
            <a:r>
              <a:rPr kumimoji="1" lang="en-US" altLang="ja-JP" baseline="30000" dirty="0"/>
              <a:t>2</a:t>
            </a:r>
          </a:p>
          <a:p>
            <a:pPr algn="l"/>
            <a:r>
              <a:rPr kumimoji="1" lang="en-US" altLang="ja-JP" baseline="0" dirty="0"/>
              <a:t>= a( (x - b/a y)</a:t>
            </a:r>
            <a:r>
              <a:rPr kumimoji="1" lang="en-US" altLang="ja-JP" baseline="30000" dirty="0"/>
              <a:t>2</a:t>
            </a:r>
            <a:r>
              <a:rPr kumimoji="1" lang="en-US" altLang="ja-JP" baseline="0" dirty="0"/>
              <a:t> + (ac-b</a:t>
            </a:r>
            <a:r>
              <a:rPr kumimoji="1" lang="en-US" altLang="ja-JP" baseline="30000" dirty="0"/>
              <a:t>2</a:t>
            </a:r>
            <a:r>
              <a:rPr kumimoji="1" lang="en-US" altLang="ja-JP" baseline="0" dirty="0"/>
              <a:t>)y</a:t>
            </a:r>
            <a:r>
              <a:rPr kumimoji="1" lang="en-US" altLang="ja-JP" baseline="30000" dirty="0"/>
              <a:t>2</a:t>
            </a:r>
            <a:r>
              <a:rPr kumimoji="1" lang="en-US" altLang="ja-JP" baseline="0" dirty="0"/>
              <a:t>/a )</a:t>
            </a:r>
          </a:p>
          <a:p>
            <a:pPr algn="l"/>
            <a:r>
              <a:rPr kumimoji="1" lang="ja-JP" altLang="en-US" baseline="0" dirty="0"/>
              <a:t>このため，</a:t>
            </a:r>
            <a:r>
              <a:rPr kumimoji="1" lang="en-US" altLang="ja-JP" baseline="0" dirty="0"/>
              <a:t>ac-b &gt;= 0</a:t>
            </a:r>
            <a:r>
              <a:rPr kumimoji="1" lang="ja-JP" altLang="en-US" baseline="0" dirty="0"/>
              <a:t>なら</a:t>
            </a:r>
            <a:r>
              <a:rPr kumimoji="1" lang="ja-JP" altLang="en-US" dirty="0"/>
              <a:t>半正定値</a:t>
            </a:r>
            <a:r>
              <a:rPr kumimoji="1" lang="ja-JP" altLang="en-US" baseline="0" dirty="0"/>
              <a:t>となる</a:t>
            </a:r>
            <a:endParaRPr kumimoji="1" lang="en-US" altLang="ja-JP" baseline="0" dirty="0"/>
          </a:p>
          <a:p>
            <a:pPr algn="l"/>
            <a:endParaRPr kumimoji="1" lang="en-US" altLang="ja-JP" baseline="0" dirty="0"/>
          </a:p>
          <a:p>
            <a:pPr algn="l"/>
            <a:r>
              <a:rPr kumimoji="1" lang="ja-JP" altLang="en-US" baseline="0" dirty="0"/>
              <a:t>∇</a:t>
            </a:r>
            <a:r>
              <a:rPr kumimoji="1" lang="en-US" altLang="ja-JP" baseline="0" dirty="0"/>
              <a:t>I </a:t>
            </a:r>
            <a:r>
              <a:rPr kumimoji="1" lang="ja-JP" altLang="en-US" baseline="0" dirty="0"/>
              <a:t>∇</a:t>
            </a:r>
            <a:r>
              <a:rPr kumimoji="1" lang="en-US" altLang="ja-JP" baseline="0" dirty="0"/>
              <a:t>I</a:t>
            </a:r>
            <a:r>
              <a:rPr kumimoji="1" lang="en-US" altLang="ja-JP" baseline="30000" dirty="0"/>
              <a:t>T</a:t>
            </a:r>
            <a:r>
              <a:rPr kumimoji="1" lang="ja-JP" altLang="en-US" baseline="0" dirty="0"/>
              <a:t>は，</a:t>
            </a:r>
            <a:r>
              <a:rPr kumimoji="1" lang="en-US" altLang="ja-JP" baseline="0" dirty="0"/>
              <a:t>ac-b</a:t>
            </a:r>
            <a:r>
              <a:rPr kumimoji="1" lang="en-US" altLang="ja-JP" baseline="30000" dirty="0"/>
              <a:t>2</a:t>
            </a:r>
            <a:r>
              <a:rPr kumimoji="1" lang="en-US" altLang="ja-JP" baseline="0" dirty="0"/>
              <a:t> = 0</a:t>
            </a:r>
            <a:r>
              <a:rPr kumimoji="1" lang="ja-JP" altLang="en-US" baseline="0" dirty="0" err="1"/>
              <a:t>なので</a:t>
            </a:r>
            <a:r>
              <a:rPr kumimoji="1" lang="ja-JP" altLang="en-US" baseline="0" dirty="0"/>
              <a:t>半正定置である．</a:t>
            </a:r>
            <a:endParaRPr kumimoji="1" lang="en-US" altLang="ja-JP" baseline="0" dirty="0"/>
          </a:p>
          <a:p>
            <a:pPr algn="l"/>
            <a:endParaRPr kumimoji="1" lang="en-US" altLang="ja-JP" baseline="0" dirty="0"/>
          </a:p>
          <a:p>
            <a:pPr algn="l"/>
            <a:endParaRPr kumimoji="1" lang="en-US" altLang="ja-JP" baseline="0"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20</a:t>
            </a:fld>
            <a:endParaRPr kumimoji="1" lang="ja-JP" altLang="en-US"/>
          </a:p>
        </p:txBody>
      </p:sp>
    </p:spTree>
    <p:extLst>
      <p:ext uri="{BB962C8B-B14F-4D97-AF65-F5344CB8AC3E}">
        <p14:creationId xmlns:p14="http://schemas.microsoft.com/office/powerpoint/2010/main" val="1267780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実装を分かりやすくするため、ガウシアンかけてから、微分をとると説明しているけど。</a:t>
            </a:r>
            <a:endParaRPr kumimoji="1" lang="en-US" altLang="ja-JP" dirty="0"/>
          </a:p>
          <a:p>
            <a:r>
              <a:rPr kumimoji="1" lang="ja-JP" altLang="en-US" dirty="0"/>
              <a:t>本当は　</a:t>
            </a:r>
            <a:r>
              <a:rPr kumimoji="1" lang="en-US" altLang="ja-JP" dirty="0" err="1"/>
              <a:t>Gx</a:t>
            </a:r>
            <a:r>
              <a:rPr kumimoji="1" lang="en-US" altLang="ja-JP" dirty="0"/>
              <a:t> * I</a:t>
            </a:r>
            <a:r>
              <a:rPr kumimoji="1" lang="ja-JP" altLang="en-US" dirty="0"/>
              <a:t>　と　</a:t>
            </a:r>
            <a:r>
              <a:rPr kumimoji="1" lang="en-US" altLang="ja-JP" dirty="0" err="1"/>
              <a:t>Gy</a:t>
            </a:r>
            <a:r>
              <a:rPr kumimoji="1" lang="ja-JP" altLang="en-US" baseline="0" dirty="0"/>
              <a:t> </a:t>
            </a:r>
            <a:r>
              <a:rPr kumimoji="1" lang="en-US" altLang="ja-JP" dirty="0"/>
              <a:t>*</a:t>
            </a:r>
            <a:r>
              <a:rPr kumimoji="1" lang="ja-JP" altLang="en-US" baseline="0" dirty="0"/>
              <a:t> </a:t>
            </a:r>
            <a:r>
              <a:rPr kumimoji="1" lang="en-US" altLang="ja-JP" dirty="0"/>
              <a:t>I </a:t>
            </a:r>
            <a:r>
              <a:rPr kumimoji="1" lang="ja-JP" altLang="en-US" dirty="0"/>
              <a:t>を計算する．</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24</a:t>
            </a:fld>
            <a:endParaRPr kumimoji="1" lang="ja-JP" altLang="en-US"/>
          </a:p>
        </p:txBody>
      </p:sp>
    </p:spTree>
    <p:extLst>
      <p:ext uri="{BB962C8B-B14F-4D97-AF65-F5344CB8AC3E}">
        <p14:creationId xmlns:p14="http://schemas.microsoft.com/office/powerpoint/2010/main" val="1072528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実装を分かりやすくするため、ガウシアンかけてから、微分をとると説明しているけど。</a:t>
            </a:r>
            <a:endParaRPr kumimoji="1" lang="en-US" altLang="ja-JP" dirty="0"/>
          </a:p>
          <a:p>
            <a:r>
              <a:rPr kumimoji="1" lang="ja-JP" altLang="en-US" dirty="0"/>
              <a:t>本当は　</a:t>
            </a:r>
            <a:r>
              <a:rPr kumimoji="1" lang="en-US" altLang="ja-JP" dirty="0" err="1"/>
              <a:t>Gx</a:t>
            </a:r>
            <a:r>
              <a:rPr kumimoji="1" lang="en-US" altLang="ja-JP" dirty="0"/>
              <a:t> * I</a:t>
            </a:r>
            <a:r>
              <a:rPr kumimoji="1" lang="ja-JP" altLang="en-US" dirty="0"/>
              <a:t>　と　</a:t>
            </a:r>
            <a:r>
              <a:rPr kumimoji="1" lang="en-US" altLang="ja-JP" dirty="0" err="1"/>
              <a:t>Gy</a:t>
            </a:r>
            <a:r>
              <a:rPr kumimoji="1" lang="ja-JP" altLang="en-US" baseline="0" dirty="0"/>
              <a:t> </a:t>
            </a:r>
            <a:r>
              <a:rPr kumimoji="1" lang="en-US" altLang="ja-JP" dirty="0"/>
              <a:t>*</a:t>
            </a:r>
            <a:r>
              <a:rPr kumimoji="1" lang="ja-JP" altLang="en-US" baseline="0" dirty="0"/>
              <a:t> </a:t>
            </a:r>
            <a:r>
              <a:rPr kumimoji="1" lang="en-US" altLang="ja-JP" dirty="0"/>
              <a:t>I </a:t>
            </a:r>
            <a:r>
              <a:rPr kumimoji="1" lang="ja-JP" altLang="en-US" dirty="0"/>
              <a:t>を計算する．</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25</a:t>
            </a:fld>
            <a:endParaRPr kumimoji="1" lang="ja-JP" altLang="en-US"/>
          </a:p>
        </p:txBody>
      </p:sp>
    </p:spTree>
    <p:extLst>
      <p:ext uri="{BB962C8B-B14F-4D97-AF65-F5344CB8AC3E}">
        <p14:creationId xmlns:p14="http://schemas.microsoft.com/office/powerpoint/2010/main" val="4047525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3.</a:t>
            </a:r>
            <a:r>
              <a:rPr kumimoji="1" lang="en-US" altLang="ja-JP" baseline="0" dirty="0"/>
              <a:t> Non maximum suppression</a:t>
            </a:r>
          </a:p>
          <a:p>
            <a:r>
              <a:rPr kumimoji="1" lang="ja-JP" altLang="en-US" dirty="0"/>
              <a:t>　　</a:t>
            </a:r>
            <a:r>
              <a:rPr kumimoji="1" lang="en-US" altLang="ja-JP" dirty="0"/>
              <a:t>8</a:t>
            </a:r>
            <a:r>
              <a:rPr kumimoji="1" lang="ja-JP" altLang="en-US" dirty="0"/>
              <a:t>近傍の極大を見てはだめ。</a:t>
            </a:r>
            <a:endParaRPr kumimoji="1" lang="en-US" altLang="ja-JP" dirty="0"/>
          </a:p>
          <a:p>
            <a:r>
              <a:rPr kumimoji="1" lang="ja-JP" altLang="en-US" dirty="0"/>
              <a:t>　　エッジ方向を考えて、エッジと垂直な方向のみを考慮して極大を計算しないとだめ</a:t>
            </a:r>
            <a:endParaRPr kumimoji="1" lang="en-US" altLang="ja-JP" dirty="0"/>
          </a:p>
          <a:p>
            <a:r>
              <a:rPr kumimoji="1" lang="ja-JP" altLang="en-US" dirty="0"/>
              <a:t>　　図を描いて説明したほうが良いかも</a:t>
            </a:r>
            <a:endParaRPr kumimoji="1" lang="en-US" altLang="ja-JP" dirty="0"/>
          </a:p>
          <a:p>
            <a:endParaRPr kumimoji="1" lang="en-US" altLang="ja-JP" dirty="0"/>
          </a:p>
          <a:p>
            <a:endParaRPr kumimoji="1" lang="en-US" altLang="ja-JP" dirty="0"/>
          </a:p>
          <a:p>
            <a:r>
              <a:rPr kumimoji="1" lang="en-US" altLang="ja-JP" dirty="0"/>
              <a:t>4</a:t>
            </a:r>
            <a:r>
              <a:rPr kumimoji="1" lang="ja-JP" altLang="en-US" dirty="0"/>
              <a:t>閾値処理</a:t>
            </a:r>
            <a:r>
              <a:rPr kumimoji="1" lang="en-US" altLang="ja-JP" dirty="0"/>
              <a:t>: </a:t>
            </a:r>
            <a:r>
              <a:rPr kumimoji="1" lang="ja-JP" altLang="en-US" dirty="0"/>
              <a:t>なぜ二つの閾値を利用するかが大切。</a:t>
            </a:r>
            <a:endParaRPr kumimoji="1" lang="en-US" altLang="ja-JP" dirty="0"/>
          </a:p>
          <a:p>
            <a:r>
              <a:rPr kumimoji="1" lang="ja-JP" altLang="en-US" dirty="0"/>
              <a:t>　本当のエッジとノイズによるエッジが存在する。</a:t>
            </a:r>
            <a:endParaRPr kumimoji="1" lang="en-US" altLang="ja-JP" dirty="0"/>
          </a:p>
          <a:p>
            <a:r>
              <a:rPr kumimoji="1" lang="ja-JP" altLang="en-US" dirty="0"/>
              <a:t>　</a:t>
            </a:r>
            <a:r>
              <a:rPr kumimoji="1" lang="en-US" altLang="ja-JP" dirty="0"/>
              <a:t>Week edge</a:t>
            </a:r>
            <a:r>
              <a:rPr kumimoji="1" lang="ja-JP" altLang="en-US" dirty="0"/>
              <a:t>は両者を含んでしまう。</a:t>
            </a:r>
            <a:endParaRPr kumimoji="1" lang="en-US" altLang="ja-JP" dirty="0"/>
          </a:p>
          <a:p>
            <a:r>
              <a:rPr kumimoji="1" lang="ja-JP" altLang="en-US" dirty="0"/>
              <a:t>　本当のエッジなのに、ノイズや陰影など何かしらの影響で勾配強度が弱い画素は</a:t>
            </a:r>
            <a:r>
              <a:rPr kumimoji="1" lang="en-US" altLang="ja-JP" dirty="0"/>
              <a:t>week</a:t>
            </a:r>
            <a:r>
              <a:rPr kumimoji="1" lang="ja-JP" altLang="en-US" dirty="0"/>
              <a:t>エッジになる。</a:t>
            </a:r>
            <a:endParaRPr kumimoji="1" lang="en-US" altLang="ja-JP" dirty="0"/>
          </a:p>
          <a:p>
            <a:r>
              <a:rPr kumimoji="1" lang="ja-JP" altLang="en-US" dirty="0"/>
              <a:t>　ただしそのような</a:t>
            </a:r>
            <a:r>
              <a:rPr kumimoji="1" lang="en-US" altLang="ja-JP" dirty="0"/>
              <a:t>week edge</a:t>
            </a:r>
            <a:r>
              <a:rPr kumimoji="1" lang="ja-JP" altLang="en-US" dirty="0"/>
              <a:t>は</a:t>
            </a:r>
            <a:r>
              <a:rPr kumimoji="1" lang="en-US" altLang="ja-JP" dirty="0"/>
              <a:t>Strong edge</a:t>
            </a:r>
            <a:r>
              <a:rPr kumimoji="1" lang="ja-JP" altLang="en-US" dirty="0"/>
              <a:t>に隣接していることが多い。そのため</a:t>
            </a:r>
            <a:r>
              <a:rPr kumimoji="1" lang="en-US" altLang="ja-JP" dirty="0"/>
              <a:t>Strong edge</a:t>
            </a:r>
            <a:r>
              <a:rPr kumimoji="1" lang="ja-JP" altLang="en-US" dirty="0"/>
              <a:t>が近傍にあればエッジとして受け入れる．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26</a:t>
            </a:fld>
            <a:endParaRPr kumimoji="1" lang="ja-JP" altLang="en-US"/>
          </a:p>
        </p:txBody>
      </p:sp>
    </p:spTree>
    <p:extLst>
      <p:ext uri="{BB962C8B-B14F-4D97-AF65-F5344CB8AC3E}">
        <p14:creationId xmlns:p14="http://schemas.microsoft.com/office/powerpoint/2010/main" val="2787350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最初に利用した資料の影響で、原著と</a:t>
            </a:r>
            <a:r>
              <a:rPr kumimoji="1" lang="en-US" altLang="ja-JP" dirty="0"/>
              <a:t>(</a:t>
            </a:r>
            <a:r>
              <a:rPr kumimoji="1" lang="en-US" altLang="ja-JP" dirty="0" err="1"/>
              <a:t>u,v</a:t>
            </a:r>
            <a:r>
              <a:rPr kumimoji="1" lang="en-US" altLang="ja-JP" dirty="0"/>
              <a:t>) (</a:t>
            </a:r>
            <a:r>
              <a:rPr kumimoji="1" lang="en-US" altLang="ja-JP" dirty="0" err="1"/>
              <a:t>x,y</a:t>
            </a:r>
            <a:r>
              <a:rPr kumimoji="1" lang="en-US" altLang="ja-JP" dirty="0"/>
              <a:t>)</a:t>
            </a:r>
            <a:r>
              <a:rPr kumimoji="1" lang="ja-JP" altLang="en-US" dirty="0"/>
              <a:t>を逆に書いてしまった。</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29</a:t>
            </a:fld>
            <a:endParaRPr kumimoji="1" lang="ja-JP" altLang="en-US"/>
          </a:p>
        </p:txBody>
      </p:sp>
    </p:spTree>
    <p:extLst>
      <p:ext uri="{BB962C8B-B14F-4D97-AF65-F5344CB8AC3E}">
        <p14:creationId xmlns:p14="http://schemas.microsoft.com/office/powerpoint/2010/main" val="3954142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30</a:t>
            </a:fld>
            <a:endParaRPr kumimoji="1" lang="ja-JP" altLang="en-US"/>
          </a:p>
        </p:txBody>
      </p:sp>
    </p:spTree>
    <p:extLst>
      <p:ext uri="{BB962C8B-B14F-4D97-AF65-F5344CB8AC3E}">
        <p14:creationId xmlns:p14="http://schemas.microsoft.com/office/powerpoint/2010/main" val="3258634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2021/4/2</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2021/4/2</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2021/4/2</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2021/4/2</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2021/4/2</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2021/4/2</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2021/4/2</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2021/4/2</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2021/4/2</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2021/4/2</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2021/4/2</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1.jpg"/><Relationship Id="rId7" Type="http://schemas.openxmlformats.org/officeDocument/2006/relationships/image" Target="../media/image30.png"/><Relationship Id="rId12"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TakashiIjiri/PythonOpenCVPractic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27.jp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10.png"/><Relationship Id="rId1" Type="http://schemas.openxmlformats.org/officeDocument/2006/relationships/slideLayout" Target="../slideLayouts/slideLayout2.xml"/><Relationship Id="rId5" Type="http://schemas.openxmlformats.org/officeDocument/2006/relationships/image" Target="../media/image440.pn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50.png"/><Relationship Id="rId7" Type="http://schemas.openxmlformats.org/officeDocument/2006/relationships/image" Target="../media/image48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70.png"/><Relationship Id="rId11" Type="http://schemas.openxmlformats.org/officeDocument/2006/relationships/image" Target="../media/image452.png"/><Relationship Id="rId5" Type="http://schemas.openxmlformats.org/officeDocument/2006/relationships/image" Target="../media/image460.png"/><Relationship Id="rId10" Type="http://schemas.openxmlformats.org/officeDocument/2006/relationships/image" Target="../media/image51.png"/><Relationship Id="rId4" Type="http://schemas.openxmlformats.org/officeDocument/2006/relationships/image" Target="../media/image41.png"/><Relationship Id="rId9" Type="http://schemas.openxmlformats.org/officeDocument/2006/relationships/image" Target="../media/image50.png"/></Relationships>
</file>

<file path=ppt/slides/_rels/slide21.xml.rels><?xml version="1.0" encoding="UTF-8" standalone="yes"?>
<Relationships xmlns="http://schemas.openxmlformats.org/package/2006/relationships"><Relationship Id="rId3" Type="http://schemas.openxmlformats.org/officeDocument/2006/relationships/hyperlink" Target="http://www.wolframalpha.com/input/?i=z%3Dx*y+-+0.02*(x%2By)%5e2" TargetMode="External"/><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67.png"/><Relationship Id="rId4" Type="http://schemas.openxmlformats.org/officeDocument/2006/relationships/image" Target="../media/image66.png"/></Relationships>
</file>

<file path=ppt/slides/_rels/slide2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42.jpeg"/><Relationship Id="rId4" Type="http://schemas.openxmlformats.org/officeDocument/2006/relationships/hyperlink" Target="http://docs.opencv.org/2.4/doc/tutorials/imgproc/imgtrans/canny_detector/canny_detector.html"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5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image" Target="../media/image1.jpg"/><Relationship Id="rId4" Type="http://schemas.openxmlformats.org/officeDocument/2006/relationships/image" Target="../media/image9.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1.png"/><Relationship Id="rId7" Type="http://schemas.openxmlformats.org/officeDocument/2006/relationships/image" Target="../media/image1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22.png"/><Relationship Id="rId9"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コンピュータ</a:t>
            </a:r>
            <a:r>
              <a:rPr lang="ja-JP" altLang="en-US" sz="5400" dirty="0"/>
              <a:t>ビジョン</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a:t>担当</a:t>
            </a:r>
            <a:r>
              <a:rPr kumimoji="1" lang="en-US" altLang="ja-JP" sz="2800" dirty="0"/>
              <a:t>: </a:t>
            </a:r>
            <a:r>
              <a:rPr kumimoji="1" lang="ja-JP" altLang="en-US" sz="2800" dirty="0"/>
              <a:t>井尻 敬 </a:t>
            </a:r>
          </a:p>
        </p:txBody>
      </p:sp>
    </p:spTree>
    <p:extLst>
      <p:ext uri="{BB962C8B-B14F-4D97-AF65-F5344CB8AC3E}">
        <p14:creationId xmlns:p14="http://schemas.microsoft.com/office/powerpoint/2010/main" val="2021464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43500" y="365126"/>
            <a:ext cx="11708780" cy="733270"/>
          </a:xfrm>
        </p:spPr>
        <p:txBody>
          <a:bodyPr>
            <a:normAutofit/>
          </a:bodyPr>
          <a:lstStyle/>
          <a:p>
            <a:r>
              <a:rPr kumimoji="1" lang="ja-JP" altLang="en-US" sz="3600" dirty="0"/>
              <a:t>類似度・相違度の</a:t>
            </a:r>
            <a:r>
              <a:rPr lang="ja-JP" altLang="en-US" sz="3600" dirty="0"/>
              <a:t>定性</a:t>
            </a:r>
            <a:r>
              <a:rPr kumimoji="1" lang="ja-JP" altLang="en-US" sz="3600" dirty="0"/>
              <a:t>的理解</a:t>
            </a:r>
          </a:p>
        </p:txBody>
      </p:sp>
      <p:sp>
        <p:nvSpPr>
          <p:cNvPr id="3" name="コンテンツ プレースホルダー 2"/>
          <p:cNvSpPr>
            <a:spLocks noGrp="1"/>
          </p:cNvSpPr>
          <p:nvPr>
            <p:ph idx="1"/>
          </p:nvPr>
        </p:nvSpPr>
        <p:spPr>
          <a:xfrm>
            <a:off x="4096725" y="1512484"/>
            <a:ext cx="8220461" cy="1375860"/>
          </a:xfrm>
        </p:spPr>
        <p:txBody>
          <a:bodyPr>
            <a:normAutofit/>
          </a:bodyPr>
          <a:lstStyle/>
          <a:p>
            <a:r>
              <a:rPr lang="ja-JP" altLang="en-US" sz="2400" dirty="0"/>
              <a:t>入力画像・テンプレートは </a:t>
            </a:r>
            <a:r>
              <a:rPr lang="en-US" altLang="ja-JP" sz="2400" dirty="0"/>
              <a:t>W x H </a:t>
            </a:r>
            <a:r>
              <a:rPr lang="ja-JP" altLang="en-US" sz="2400" dirty="0"/>
              <a:t>グレースケール画像</a:t>
            </a:r>
            <a:endParaRPr lang="en-US" altLang="ja-JP" sz="2400" dirty="0"/>
          </a:p>
          <a:p>
            <a:r>
              <a:rPr kumimoji="1" lang="ja-JP" altLang="en-US" sz="2400" dirty="0"/>
              <a:t>これを </a:t>
            </a:r>
            <a:r>
              <a:rPr lang="en-US" altLang="ja-JP" sz="2400" dirty="0"/>
              <a:t>(</a:t>
            </a:r>
            <a:r>
              <a:rPr kumimoji="1" lang="en-US" altLang="ja-JP" sz="2400" dirty="0"/>
              <a:t>WH</a:t>
            </a:r>
            <a:r>
              <a:rPr lang="en-US" altLang="ja-JP" sz="2400" dirty="0"/>
              <a:t>)</a:t>
            </a:r>
            <a:r>
              <a:rPr kumimoji="1" lang="en-US" altLang="ja-JP" sz="2400" dirty="0"/>
              <a:t>-</a:t>
            </a:r>
            <a:r>
              <a:rPr kumimoji="1" lang="ja-JP" altLang="en-US" sz="2400" dirty="0"/>
              <a:t>次元ベクトルと考える</a:t>
            </a:r>
          </a:p>
        </p:txBody>
      </p:sp>
      <p:grpSp>
        <p:nvGrpSpPr>
          <p:cNvPr id="10" name="グループ化 9"/>
          <p:cNvGrpSpPr/>
          <p:nvPr/>
        </p:nvGrpSpPr>
        <p:grpSpPr>
          <a:xfrm>
            <a:off x="240528" y="1872933"/>
            <a:ext cx="3067879" cy="1967984"/>
            <a:chOff x="327376" y="1197940"/>
            <a:chExt cx="3067879" cy="1967984"/>
          </a:xfrm>
        </p:grpSpPr>
        <p:pic>
          <p:nvPicPr>
            <p:cNvPr id="6" name="図 5"/>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2118587" y="1210088"/>
              <a:ext cx="829786" cy="1191489"/>
            </a:xfrm>
            <a:prstGeom prst="rect">
              <a:avLst/>
            </a:prstGeom>
          </p:spPr>
        </p:pic>
        <p:pic>
          <p:nvPicPr>
            <p:cNvPr id="7" name="図 6"/>
            <p:cNvPicPr>
              <a:picLocks noChangeAspect="1"/>
            </p:cNvPicPr>
            <p:nvPr/>
          </p:nvPicPr>
          <p:blipFill rotWithShape="1">
            <a:blip r:embed="rId3">
              <a:grayscl/>
              <a:extLst>
                <a:ext uri="{28A0092B-C50C-407E-A947-70E740481C1C}">
                  <a14:useLocalDpi xmlns:a14="http://schemas.microsoft.com/office/drawing/2010/main" val="0"/>
                </a:ext>
              </a:extLst>
            </a:blip>
            <a:srcRect l="24542" t="27043" r="59431" b="40921"/>
            <a:stretch/>
          </p:blipFill>
          <p:spPr>
            <a:xfrm>
              <a:off x="519146" y="1197940"/>
              <a:ext cx="827048" cy="1193253"/>
            </a:xfrm>
            <a:prstGeom prst="rect">
              <a:avLst/>
            </a:prstGeom>
          </p:spPr>
        </p:pic>
        <mc:AlternateContent xmlns:mc="http://schemas.openxmlformats.org/markup-compatibility/2006" xmlns:a14="http://schemas.microsoft.com/office/drawing/2010/main">
          <mc:Choice Requires="a14">
            <p:sp>
              <p:nvSpPr>
                <p:cNvPr id="8" name="正方形/長方形 7"/>
                <p:cNvSpPr/>
                <p:nvPr/>
              </p:nvSpPr>
              <p:spPr>
                <a:xfrm>
                  <a:off x="327376" y="2429877"/>
                  <a:ext cx="1210588" cy="707886"/>
                </a:xfrm>
                <a:prstGeom prst="rect">
                  <a:avLst/>
                </a:prstGeom>
              </p:spPr>
              <p:txBody>
                <a:bodyPr wrap="none">
                  <a:spAutoFit/>
                </a:bodyPr>
                <a:lstStyle/>
                <a:p>
                  <a:pPr algn="ct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入力画像</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pPr algn="ctr"/>
                  <a14:m>
                    <m:oMath xmlns:m="http://schemas.openxmlformats.org/officeDocument/2006/math">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oMath>
                  </a14:m>
                  <a:r>
                    <a:rPr lang="ja-JP" altLang="en-US" sz="2000" dirty="0"/>
                    <a:t> </a:t>
                  </a:r>
                </a:p>
              </p:txBody>
            </p:sp>
          </mc:Choice>
          <mc:Fallback xmlns="">
            <p:sp>
              <p:nvSpPr>
                <p:cNvPr id="8" name="正方形/長方形 7"/>
                <p:cNvSpPr>
                  <a:spLocks noRot="1" noChangeAspect="1" noMove="1" noResize="1" noEditPoints="1" noAdjustHandles="1" noChangeArrowheads="1" noChangeShapeType="1" noTextEdit="1"/>
                </p:cNvSpPr>
                <p:nvPr/>
              </p:nvSpPr>
              <p:spPr>
                <a:xfrm>
                  <a:off x="327376" y="2429877"/>
                  <a:ext cx="1210588" cy="707886"/>
                </a:xfrm>
                <a:prstGeom prst="rect">
                  <a:avLst/>
                </a:prstGeom>
                <a:blipFill rotWithShape="0">
                  <a:blip r:embed="rId4"/>
                  <a:stretch>
                    <a:fillRect l="-5025" t="-5172" r="-5025" b="-77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a:xfrm>
                  <a:off x="1671706" y="2458038"/>
                  <a:ext cx="1723549" cy="707886"/>
                </a:xfrm>
                <a:prstGeom prst="rect">
                  <a:avLst/>
                </a:prstGeom>
              </p:spPr>
              <p:txBody>
                <a:bodyPr wrap="none">
                  <a:spAutoFit/>
                </a:bodyPr>
                <a:lstStyle/>
                <a:p>
                  <a:pPr algn="ct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endParaRPr>
                </a:p>
                <a:p>
                  <a:pPr algn="ctr"/>
                  <a14:m>
                    <m:oMath xmlns:m="http://schemas.openxmlformats.org/officeDocument/2006/math">
                      <m:r>
                        <a:rPr lang="en-US" altLang="ja-JP" sz="2000" b="0" i="1" smtClean="0">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oMath>
                  </a14:m>
                  <a:r>
                    <a:rPr lang="ja-JP" altLang="en-US" sz="2000" dirty="0"/>
                    <a:t> </a:t>
                  </a:r>
                </a:p>
              </p:txBody>
            </p:sp>
          </mc:Choice>
          <mc:Fallback xmlns="">
            <p:sp>
              <p:nvSpPr>
                <p:cNvPr id="9" name="正方形/長方形 8"/>
                <p:cNvSpPr>
                  <a:spLocks noRot="1" noChangeAspect="1" noMove="1" noResize="1" noEditPoints="1" noAdjustHandles="1" noChangeArrowheads="1" noChangeShapeType="1" noTextEdit="1"/>
                </p:cNvSpPr>
                <p:nvPr/>
              </p:nvSpPr>
              <p:spPr>
                <a:xfrm>
                  <a:off x="1671706" y="2458038"/>
                  <a:ext cx="1723549" cy="707886"/>
                </a:xfrm>
                <a:prstGeom prst="rect">
                  <a:avLst/>
                </a:prstGeom>
                <a:blipFill rotWithShape="0">
                  <a:blip r:embed="rId5"/>
                  <a:stretch>
                    <a:fillRect l="-3534" t="-6034" r="-3534" b="-6897"/>
                  </a:stretch>
                </a:blipFill>
              </p:spPr>
              <p:txBody>
                <a:bodyPr/>
                <a:lstStyle/>
                <a:p>
                  <a:r>
                    <a:rPr lang="ja-JP" altLang="en-US">
                      <a:noFill/>
                    </a:rPr>
                    <a:t> </a:t>
                  </a:r>
                </a:p>
              </p:txBody>
            </p:sp>
          </mc:Fallback>
        </mc:AlternateContent>
      </p:grpSp>
      <p:sp>
        <p:nvSpPr>
          <p:cNvPr id="11" name="下矢印 10"/>
          <p:cNvSpPr/>
          <p:nvPr/>
        </p:nvSpPr>
        <p:spPr>
          <a:xfrm>
            <a:off x="1127658" y="3997757"/>
            <a:ext cx="914400"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正方形/長方形 11"/>
              <p:cNvSpPr/>
              <p:nvPr/>
            </p:nvSpPr>
            <p:spPr>
              <a:xfrm>
                <a:off x="765914" y="5133005"/>
                <a:ext cx="2502736" cy="861774"/>
              </a:xfrm>
              <a:prstGeom prst="rect">
                <a:avLst/>
              </a:prstGeom>
            </p:spPr>
            <p:txBody>
              <a:bodyPr wrap="none">
                <a:spAutoFit/>
              </a:bodyPr>
              <a:lstStyle/>
              <a:p>
                <a14:m>
                  <m:oMath xmlns:m="http://schemas.openxmlformats.org/officeDocument/2006/math">
                    <m:sSub>
                      <m:sSubPr>
                        <m:ctrlPr>
                          <a:rPr lang="en-US" altLang="ja-JP" sz="3200" b="1" i="1" smtClean="0">
                            <a:latin typeface="Cambria Math" panose="02040503050406030204" pitchFamily="18" charset="0"/>
                          </a:rPr>
                        </m:ctrlPr>
                      </m:sSubPr>
                      <m:e>
                        <m:r>
                          <a:rPr lang="en-US" altLang="ja-JP" sz="3200" b="1" i="0" smtClean="0">
                            <a:latin typeface="Cambria Math" panose="02040503050406030204" pitchFamily="18" charset="0"/>
                          </a:rPr>
                          <m:t>𝐯</m:t>
                        </m:r>
                      </m:e>
                      <m:sub>
                        <m:r>
                          <a:rPr lang="en-US" altLang="ja-JP" sz="3200" b="0" i="1" smtClean="0">
                            <a:latin typeface="Cambria Math" panose="02040503050406030204" pitchFamily="18" charset="0"/>
                          </a:rPr>
                          <m:t>𝐼</m:t>
                        </m:r>
                      </m:sub>
                    </m:sSub>
                    <m:r>
                      <a:rPr lang="en-US" altLang="ja-JP" sz="3200" b="1" i="0" smtClean="0">
                        <a:latin typeface="Cambria Math" panose="02040503050406030204" pitchFamily="18" charset="0"/>
                      </a:rPr>
                      <m:t>, </m:t>
                    </m:r>
                    <m:sSub>
                      <m:sSubPr>
                        <m:ctrlPr>
                          <a:rPr lang="en-US" altLang="ja-JP" sz="3200" b="1" i="1">
                            <a:latin typeface="Cambria Math" panose="02040503050406030204" pitchFamily="18" charset="0"/>
                          </a:rPr>
                        </m:ctrlPr>
                      </m:sSubPr>
                      <m:e>
                        <m:r>
                          <a:rPr lang="en-US" altLang="ja-JP" sz="3200" b="1">
                            <a:latin typeface="Cambria Math" panose="02040503050406030204" pitchFamily="18" charset="0"/>
                          </a:rPr>
                          <m:t>𝐯</m:t>
                        </m:r>
                      </m:e>
                      <m:sub>
                        <m:r>
                          <a:rPr lang="en-US" altLang="ja-JP" sz="3200" i="1">
                            <a:latin typeface="Cambria Math" panose="02040503050406030204" pitchFamily="18" charset="0"/>
                          </a:rPr>
                          <m:t>𝑇</m:t>
                        </m:r>
                      </m:sub>
                    </m:sSub>
                    <m:r>
                      <a:rPr lang="en-US" altLang="ja-JP" sz="3200" b="1" i="1" smtClean="0">
                        <a:latin typeface="Cambria Math" panose="02040503050406030204" pitchFamily="18" charset="0"/>
                      </a:rPr>
                      <m:t>∈</m:t>
                    </m:r>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𝑅</m:t>
                        </m:r>
                      </m:e>
                      <m:sup>
                        <m:r>
                          <a:rPr lang="en-US" altLang="ja-JP" sz="3200" b="0" i="1" smtClean="0">
                            <a:latin typeface="Cambria Math" panose="02040503050406030204" pitchFamily="18" charset="0"/>
                          </a:rPr>
                          <m:t>𝑊𝐻</m:t>
                        </m:r>
                      </m:sup>
                    </m:sSup>
                  </m:oMath>
                </a14:m>
                <a:r>
                  <a:rPr lang="ja-JP" altLang="en-US" sz="3200" b="1" dirty="0"/>
                  <a:t> </a:t>
                </a:r>
              </a:p>
              <a:p>
                <a:endParaRPr lang="ja-JP" altLang="en-US" b="1"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765914" y="5133005"/>
                <a:ext cx="2502736" cy="861774"/>
              </a:xfrm>
              <a:prstGeom prst="rect">
                <a:avLst/>
              </a:prstGeom>
              <a:blipFill rotWithShape="0">
                <a:blip r:embed="rId6"/>
                <a:stretch>
                  <a:fillRect/>
                </a:stretch>
              </a:blipFill>
            </p:spPr>
            <p:txBody>
              <a:bodyPr/>
              <a:lstStyle/>
              <a:p>
                <a:r>
                  <a:rPr lang="ja-JP" altLang="en-US">
                    <a:noFill/>
                  </a:rPr>
                  <a:t> </a:t>
                </a:r>
              </a:p>
            </p:txBody>
          </p:sp>
        </mc:Fallback>
      </mc:AlternateContent>
      <p:grpSp>
        <p:nvGrpSpPr>
          <p:cNvPr id="24" name="グループ化 23"/>
          <p:cNvGrpSpPr/>
          <p:nvPr/>
        </p:nvGrpSpPr>
        <p:grpSpPr>
          <a:xfrm>
            <a:off x="4243614" y="2885096"/>
            <a:ext cx="4328885" cy="3490305"/>
            <a:chOff x="4722586" y="2902857"/>
            <a:chExt cx="2988247" cy="2409371"/>
          </a:xfrm>
        </p:grpSpPr>
        <p:cxnSp>
          <p:nvCxnSpPr>
            <p:cNvPr id="14" name="直線矢印コネクタ 13"/>
            <p:cNvCxnSpPr/>
            <p:nvPr/>
          </p:nvCxnSpPr>
          <p:spPr>
            <a:xfrm>
              <a:off x="4722586" y="5254171"/>
              <a:ext cx="2988247"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V="1">
              <a:off x="4809672" y="2902857"/>
              <a:ext cx="0" cy="240937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5240563" y="3268322"/>
              <a:ext cx="75509" cy="7550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6986575" y="4028291"/>
              <a:ext cx="75509" cy="7550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カギ線コネクタ 19"/>
            <p:cNvCxnSpPr>
              <a:stCxn id="16" idx="4"/>
              <a:endCxn id="17" idx="2"/>
            </p:cNvCxnSpPr>
            <p:nvPr/>
          </p:nvCxnSpPr>
          <p:spPr>
            <a:xfrm rot="16200000" flipH="1">
              <a:off x="5771339" y="2850810"/>
              <a:ext cx="722215" cy="1708257"/>
            </a:xfrm>
            <a:prstGeom prst="bentConnector2">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9" name="正方形/長方形 28"/>
              <p:cNvSpPr/>
              <p:nvPr/>
            </p:nvSpPr>
            <p:spPr>
              <a:xfrm>
                <a:off x="4776799" y="2970455"/>
                <a:ext cx="51334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𝐯</m:t>
                          </m:r>
                        </m:e>
                        <m:sub>
                          <m:r>
                            <a:rPr lang="en-US" altLang="ja-JP" sz="2400" i="1">
                              <a:latin typeface="Cambria Math" panose="02040503050406030204" pitchFamily="18" charset="0"/>
                            </a:rPr>
                            <m:t>𝐼</m:t>
                          </m:r>
                        </m:sub>
                      </m:sSub>
                    </m:oMath>
                  </m:oMathPara>
                </a14:m>
                <a:endParaRPr lang="ja-JP" altLang="en-US" sz="24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4776799" y="2970455"/>
                <a:ext cx="513346" cy="461665"/>
              </a:xfrm>
              <a:prstGeom prst="rect">
                <a:avLst/>
              </a:prstGeom>
              <a:blipFill rotWithShape="0">
                <a:blip r:embed="rId7"/>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正方形/長方形 39"/>
              <p:cNvSpPr/>
              <p:nvPr/>
            </p:nvSpPr>
            <p:spPr>
              <a:xfrm>
                <a:off x="7591504" y="4334048"/>
                <a:ext cx="57368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1" i="1" smtClean="0">
                              <a:latin typeface="Cambria Math" panose="02040503050406030204" pitchFamily="18" charset="0"/>
                            </a:rPr>
                          </m:ctrlPr>
                        </m:sSubPr>
                        <m:e>
                          <m:r>
                            <a:rPr lang="en-US" altLang="ja-JP" sz="2400" b="1">
                              <a:latin typeface="Cambria Math" panose="02040503050406030204" pitchFamily="18" charset="0"/>
                            </a:rPr>
                            <m:t>𝐯</m:t>
                          </m:r>
                        </m:e>
                        <m:sub>
                          <m:r>
                            <a:rPr lang="en-US" altLang="ja-JP" sz="2400" b="0" i="1" smtClean="0">
                              <a:latin typeface="Cambria Math" panose="02040503050406030204" pitchFamily="18" charset="0"/>
                            </a:rPr>
                            <m:t>𝑇</m:t>
                          </m:r>
                        </m:sub>
                      </m:sSub>
                    </m:oMath>
                  </m:oMathPara>
                </a14:m>
                <a:endParaRPr lang="ja-JP" altLang="en-US" sz="2400" dirty="0"/>
              </a:p>
            </p:txBody>
          </p:sp>
        </mc:Choice>
        <mc:Fallback xmlns="">
          <p:sp>
            <p:nvSpPr>
              <p:cNvPr id="40" name="正方形/長方形 39"/>
              <p:cNvSpPr>
                <a:spLocks noRot="1" noChangeAspect="1" noMove="1" noResize="1" noEditPoints="1" noAdjustHandles="1" noChangeArrowheads="1" noChangeShapeType="1" noTextEdit="1"/>
              </p:cNvSpPr>
              <p:nvPr/>
            </p:nvSpPr>
            <p:spPr>
              <a:xfrm>
                <a:off x="7591504" y="4334048"/>
                <a:ext cx="573683" cy="461665"/>
              </a:xfrm>
              <a:prstGeom prst="rect">
                <a:avLst/>
              </a:prstGeom>
              <a:blipFill rotWithShape="0">
                <a:blip r:embed="rId8"/>
                <a:stretch>
                  <a:fillRect/>
                </a:stretch>
              </a:blipFill>
            </p:spPr>
            <p:txBody>
              <a:bodyPr/>
              <a:lstStyle/>
              <a:p>
                <a:r>
                  <a:rPr lang="ja-JP" altLang="en-US">
                    <a:noFill/>
                  </a:rPr>
                  <a:t> </a:t>
                </a:r>
              </a:p>
            </p:txBody>
          </p:sp>
        </mc:Fallback>
      </mc:AlternateContent>
      <p:pic>
        <p:nvPicPr>
          <p:cNvPr id="41" name="図 40"/>
          <p:cNvPicPr>
            <a:picLocks noChangeAspect="1"/>
          </p:cNvPicPr>
          <p:nvPr/>
        </p:nvPicPr>
        <p:blipFill rotWithShape="1">
          <a:blip r:embed="rId3">
            <a:grayscl/>
            <a:extLst>
              <a:ext uri="{28A0092B-C50C-407E-A947-70E740481C1C}">
                <a14:useLocalDpi xmlns:a14="http://schemas.microsoft.com/office/drawing/2010/main" val="0"/>
              </a:ext>
            </a:extLst>
          </a:blip>
          <a:srcRect l="24542" t="27043" r="59431" b="40921"/>
          <a:stretch/>
        </p:blipFill>
        <p:spPr>
          <a:xfrm>
            <a:off x="5262164" y="2847269"/>
            <a:ext cx="373323" cy="538625"/>
          </a:xfrm>
          <a:prstGeom prst="rect">
            <a:avLst/>
          </a:prstGeom>
        </p:spPr>
      </p:pic>
      <p:pic>
        <p:nvPicPr>
          <p:cNvPr id="42" name="図 41"/>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7559552" y="3908799"/>
            <a:ext cx="369003" cy="529851"/>
          </a:xfrm>
          <a:prstGeom prst="rect">
            <a:avLst/>
          </a:prstGeom>
        </p:spPr>
      </p:pic>
      <mc:AlternateContent xmlns:mc="http://schemas.openxmlformats.org/markup-compatibility/2006" xmlns:a14="http://schemas.microsoft.com/office/drawing/2010/main">
        <mc:Choice Requires="a14">
          <p:sp>
            <p:nvSpPr>
              <p:cNvPr id="49" name="正方形/長方形 48"/>
              <p:cNvSpPr/>
              <p:nvPr/>
            </p:nvSpPr>
            <p:spPr>
              <a:xfrm>
                <a:off x="7017219" y="5555734"/>
                <a:ext cx="1821589" cy="584775"/>
              </a:xfrm>
              <a:prstGeom prst="rect">
                <a:avLst/>
              </a:prstGeom>
            </p:spPr>
            <p:txBody>
              <a:bodyPr wrap="none">
                <a:spAutoFit/>
              </a:bodyPr>
              <a:lstStyle/>
              <a:p>
                <a14:m>
                  <m:oMath xmlns:m="http://schemas.openxmlformats.org/officeDocument/2006/math">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𝑅</m:t>
                        </m:r>
                      </m:e>
                      <m:sup>
                        <m:r>
                          <a:rPr lang="en-US" altLang="ja-JP" sz="3200" i="1">
                            <a:latin typeface="Cambria Math" panose="02040503050406030204" pitchFamily="18" charset="0"/>
                          </a:rPr>
                          <m:t>𝑊𝐻</m:t>
                        </m:r>
                      </m:sup>
                    </m:sSup>
                  </m:oMath>
                </a14:m>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空間</a:t>
                </a:r>
              </a:p>
            </p:txBody>
          </p:sp>
        </mc:Choice>
        <mc:Fallback xmlns="">
          <p:sp>
            <p:nvSpPr>
              <p:cNvPr id="49" name="正方形/長方形 48"/>
              <p:cNvSpPr>
                <a:spLocks noRot="1" noChangeAspect="1" noMove="1" noResize="1" noEditPoints="1" noAdjustHandles="1" noChangeArrowheads="1" noChangeShapeType="1" noTextEdit="1"/>
              </p:cNvSpPr>
              <p:nvPr/>
            </p:nvSpPr>
            <p:spPr>
              <a:xfrm>
                <a:off x="7017219" y="5555734"/>
                <a:ext cx="1821589" cy="584775"/>
              </a:xfrm>
              <a:prstGeom prst="rect">
                <a:avLst/>
              </a:prstGeom>
              <a:blipFill rotWithShape="0">
                <a:blip r:embed="rId9"/>
                <a:stretch>
                  <a:fillRect t="-11458" r="-8027" b="-354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正方形/長方形 54"/>
              <p:cNvSpPr/>
              <p:nvPr/>
            </p:nvSpPr>
            <p:spPr>
              <a:xfrm>
                <a:off x="8392959" y="2992971"/>
                <a:ext cx="3837141" cy="400110"/>
              </a:xfrm>
              <a:prstGeom prst="rect">
                <a:avLst/>
              </a:prstGeom>
            </p:spPr>
            <p:txBody>
              <a:bodyPr wrap="none">
                <a:spAutoFit/>
              </a:bodyPr>
              <a:lstStyle/>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𝑅</m:t>
                        </m:r>
                      </m:e>
                      <m:sub>
                        <m:r>
                          <a:rPr lang="en-US" altLang="ja-JP" sz="2000" i="1">
                            <a:latin typeface="Cambria Math" panose="02040503050406030204" pitchFamily="18" charset="0"/>
                          </a:rPr>
                          <m:t>𝑆𝑆𝐷</m:t>
                        </m:r>
                      </m:sub>
                    </m:sSub>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𝐼</m:t>
                        </m:r>
                      </m:sub>
                    </m:sSub>
                    <m:r>
                      <a:rPr lang="en-US" altLang="ja-JP" sz="2000" b="1">
                        <a:latin typeface="Cambria Math" panose="02040503050406030204" pitchFamily="18" charset="0"/>
                      </a:rPr>
                      <m:t>, </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𝑇</m:t>
                        </m:r>
                      </m:sub>
                    </m:sSub>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のユークリッド距離</a:t>
                </a:r>
              </a:p>
            </p:txBody>
          </p:sp>
        </mc:Choice>
        <mc:Fallback xmlns="">
          <p:sp>
            <p:nvSpPr>
              <p:cNvPr id="55" name="正方形/長方形 54"/>
              <p:cNvSpPr>
                <a:spLocks noRot="1" noChangeAspect="1" noMove="1" noResize="1" noEditPoints="1" noAdjustHandles="1" noChangeArrowheads="1" noChangeShapeType="1" noTextEdit="1"/>
              </p:cNvSpPr>
              <p:nvPr/>
            </p:nvSpPr>
            <p:spPr>
              <a:xfrm>
                <a:off x="8392959" y="2992971"/>
                <a:ext cx="3837141" cy="400110"/>
              </a:xfrm>
              <a:prstGeom prst="rect">
                <a:avLst/>
              </a:prstGeom>
              <a:blipFill rotWithShape="0">
                <a:blip r:embed="rId10"/>
                <a:stretch>
                  <a:fillRect t="-9091" r="-1272"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正方形/長方形 55"/>
              <p:cNvSpPr/>
              <p:nvPr/>
            </p:nvSpPr>
            <p:spPr>
              <a:xfrm>
                <a:off x="8392959" y="3526371"/>
                <a:ext cx="3094950" cy="400110"/>
              </a:xfrm>
              <a:prstGeom prst="rect">
                <a:avLst/>
              </a:prstGeom>
            </p:spPr>
            <p:txBody>
              <a:bodyPr wrap="none">
                <a:spAutoFit/>
              </a:bodyPr>
              <a:lstStyle/>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𝑅</m:t>
                        </m:r>
                      </m:e>
                      <m:sub>
                        <m:r>
                          <a:rPr lang="en-US" altLang="ja-JP" sz="2000" i="1">
                            <a:latin typeface="Cambria Math" panose="02040503050406030204" pitchFamily="18" charset="0"/>
                          </a:rPr>
                          <m:t>𝑆</m:t>
                        </m:r>
                        <m:r>
                          <m:rPr>
                            <m:sty m:val="p"/>
                          </m:rPr>
                          <a:rPr lang="en-US" altLang="ja-JP" sz="2000" i="1" smtClean="0">
                            <a:latin typeface="Cambria Math" panose="02040503050406030204" pitchFamily="18" charset="0"/>
                          </a:rPr>
                          <m:t>A</m:t>
                        </m:r>
                        <m:r>
                          <a:rPr lang="en-US" altLang="ja-JP" sz="2000" i="1">
                            <a:latin typeface="Cambria Math" panose="02040503050406030204" pitchFamily="18" charset="0"/>
                          </a:rPr>
                          <m:t>𝐷</m:t>
                        </m:r>
                      </m:sub>
                    </m:sSub>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𝐼</m:t>
                        </m:r>
                      </m:sub>
                    </m:sSub>
                    <m:r>
                      <a:rPr lang="en-US" altLang="ja-JP" sz="2000" b="1">
                        <a:latin typeface="Cambria Math" panose="02040503050406030204" pitchFamily="18" charset="0"/>
                      </a:rPr>
                      <m:t>, </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𝑇</m:t>
                        </m:r>
                      </m:sub>
                    </m:sSub>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の市街地距離</a:t>
                </a:r>
              </a:p>
            </p:txBody>
          </p:sp>
        </mc:Choice>
        <mc:Fallback xmlns="">
          <p:sp>
            <p:nvSpPr>
              <p:cNvPr id="56" name="正方形/長方形 55"/>
              <p:cNvSpPr>
                <a:spLocks noRot="1" noChangeAspect="1" noMove="1" noResize="1" noEditPoints="1" noAdjustHandles="1" noChangeArrowheads="1" noChangeShapeType="1" noTextEdit="1"/>
              </p:cNvSpPr>
              <p:nvPr/>
            </p:nvSpPr>
            <p:spPr>
              <a:xfrm>
                <a:off x="8392959" y="3526371"/>
                <a:ext cx="3094950" cy="400110"/>
              </a:xfrm>
              <a:prstGeom prst="rect">
                <a:avLst/>
              </a:prstGeom>
              <a:blipFill rotWithShape="0">
                <a:blip r:embed="rId11"/>
                <a:stretch>
                  <a:fillRect t="-7576" r="-1578"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正方形/長方形 56"/>
              <p:cNvSpPr/>
              <p:nvPr/>
            </p:nvSpPr>
            <p:spPr>
              <a:xfrm>
                <a:off x="8392959" y="4085171"/>
                <a:ext cx="3618683" cy="400110"/>
              </a:xfrm>
              <a:prstGeom prst="rect">
                <a:avLst/>
              </a:prstGeom>
            </p:spPr>
            <p:txBody>
              <a:bodyPr wrap="none">
                <a:spAutoFit/>
              </a:bodyPr>
              <a:lstStyle/>
              <a:p>
                <a14:m>
                  <m:oMath xmlns:m="http://schemas.openxmlformats.org/officeDocument/2006/math">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𝑅</m:t>
                        </m:r>
                      </m:e>
                      <m:sub>
                        <m:r>
                          <m:rPr>
                            <m:sty m:val="p"/>
                          </m:rPr>
                          <a:rPr lang="en-US" altLang="ja-JP" sz="2000" i="1" smtClean="0">
                            <a:solidFill>
                              <a:schemeClr val="tx1"/>
                            </a:solidFill>
                            <a:latin typeface="Cambria Math" panose="02040503050406030204" pitchFamily="18" charset="0"/>
                          </a:rPr>
                          <m:t>NCC</m:t>
                        </m:r>
                      </m:sub>
                    </m:sSub>
                  </m:oMath>
                </a14:m>
                <a:r>
                  <a:rPr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b="1" i="1">
                            <a:solidFill>
                              <a:schemeClr val="tx1"/>
                            </a:solidFill>
                            <a:latin typeface="Cambria Math" panose="02040503050406030204" pitchFamily="18" charset="0"/>
                          </a:rPr>
                        </m:ctrlPr>
                      </m:sSubPr>
                      <m:e>
                        <m:r>
                          <a:rPr lang="en-US" altLang="ja-JP" sz="2000" b="1">
                            <a:solidFill>
                              <a:schemeClr val="tx1"/>
                            </a:solidFill>
                            <a:latin typeface="Cambria Math" panose="02040503050406030204" pitchFamily="18" charset="0"/>
                          </a:rPr>
                          <m:t>𝐯</m:t>
                        </m:r>
                      </m:e>
                      <m:sub>
                        <m:r>
                          <a:rPr lang="en-US" altLang="ja-JP" sz="2000" i="1">
                            <a:solidFill>
                              <a:schemeClr val="tx1"/>
                            </a:solidFill>
                            <a:latin typeface="Cambria Math" panose="02040503050406030204" pitchFamily="18" charset="0"/>
                          </a:rPr>
                          <m:t>𝐼</m:t>
                        </m:r>
                      </m:sub>
                    </m:sSub>
                    <m:r>
                      <a:rPr lang="en-US" altLang="ja-JP" sz="2000" b="1">
                        <a:solidFill>
                          <a:schemeClr val="tx1"/>
                        </a:solidFill>
                        <a:latin typeface="Cambria Math" panose="02040503050406030204" pitchFamily="18" charset="0"/>
                      </a:rPr>
                      <m:t>, </m:t>
                    </m:r>
                    <m:sSub>
                      <m:sSubPr>
                        <m:ctrlPr>
                          <a:rPr lang="en-US" altLang="ja-JP" sz="2000" b="1" i="1">
                            <a:solidFill>
                              <a:schemeClr val="tx1"/>
                            </a:solidFill>
                            <a:latin typeface="Cambria Math" panose="02040503050406030204" pitchFamily="18" charset="0"/>
                          </a:rPr>
                        </m:ctrlPr>
                      </m:sSubPr>
                      <m:e>
                        <m:r>
                          <a:rPr lang="en-US" altLang="ja-JP" sz="2000" b="1">
                            <a:solidFill>
                              <a:schemeClr val="tx1"/>
                            </a:solidFill>
                            <a:latin typeface="Cambria Math" panose="02040503050406030204" pitchFamily="18" charset="0"/>
                          </a:rPr>
                          <m:t>𝐯</m:t>
                        </m:r>
                      </m:e>
                      <m:sub>
                        <m:r>
                          <a:rPr lang="en-US" altLang="ja-JP" sz="2000" i="1">
                            <a:solidFill>
                              <a:schemeClr val="tx1"/>
                            </a:solidFill>
                            <a:latin typeface="Cambria Math" panose="02040503050406030204" pitchFamily="18" charset="0"/>
                          </a:rPr>
                          <m:t>𝑇</m:t>
                        </m:r>
                      </m:sub>
                    </m:sSub>
                  </m:oMath>
                </a14:m>
                <a:r>
                  <a:rPr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の角度のコサイン</a:t>
                </a:r>
              </a:p>
            </p:txBody>
          </p:sp>
        </mc:Choice>
        <mc:Fallback xmlns="">
          <p:sp>
            <p:nvSpPr>
              <p:cNvPr id="57" name="正方形/長方形 56"/>
              <p:cNvSpPr>
                <a:spLocks noRot="1" noChangeAspect="1" noMove="1" noResize="1" noEditPoints="1" noAdjustHandles="1" noChangeArrowheads="1" noChangeShapeType="1" noTextEdit="1"/>
              </p:cNvSpPr>
              <p:nvPr/>
            </p:nvSpPr>
            <p:spPr>
              <a:xfrm>
                <a:off x="8392959" y="4085171"/>
                <a:ext cx="3618683" cy="400110"/>
              </a:xfrm>
              <a:prstGeom prst="rect">
                <a:avLst/>
              </a:prstGeom>
              <a:blipFill>
                <a:blip r:embed="rId12"/>
                <a:stretch>
                  <a:fillRect t="-7576" r="-1349"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正方形/長方形 57"/>
              <p:cNvSpPr/>
              <p:nvPr/>
            </p:nvSpPr>
            <p:spPr>
              <a:xfrm>
                <a:off x="5698699" y="4514334"/>
                <a:ext cx="77970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𝑅</m:t>
                          </m:r>
                        </m:e>
                        <m:sub>
                          <m:r>
                            <a:rPr lang="en-US" altLang="ja-JP" sz="2000" i="1">
                              <a:solidFill>
                                <a:srgbClr val="FF0000"/>
                              </a:solidFill>
                              <a:latin typeface="Cambria Math" panose="02040503050406030204" pitchFamily="18" charset="0"/>
                            </a:rPr>
                            <m:t>𝑆</m:t>
                          </m:r>
                          <m:r>
                            <m:rPr>
                              <m:sty m:val="p"/>
                            </m:rPr>
                            <a:rPr lang="en-US" altLang="ja-JP" sz="2000" i="1">
                              <a:solidFill>
                                <a:srgbClr val="FF0000"/>
                              </a:solidFill>
                              <a:latin typeface="Cambria Math" panose="02040503050406030204" pitchFamily="18" charset="0"/>
                            </a:rPr>
                            <m:t>A</m:t>
                          </m:r>
                          <m:r>
                            <a:rPr lang="en-US" altLang="ja-JP" sz="2000" i="1">
                              <a:solidFill>
                                <a:srgbClr val="FF0000"/>
                              </a:solidFill>
                              <a:latin typeface="Cambria Math" panose="02040503050406030204" pitchFamily="18" charset="0"/>
                            </a:rPr>
                            <m:t>𝐷</m:t>
                          </m:r>
                        </m:sub>
                      </m:sSub>
                    </m:oMath>
                  </m:oMathPara>
                </a14:m>
                <a:endParaRPr lang="ja-JP" altLang="en-US" sz="2000" dirty="0">
                  <a:solidFill>
                    <a:srgbClr val="FF0000"/>
                  </a:solidFill>
                </a:endParaRPr>
              </a:p>
            </p:txBody>
          </p:sp>
        </mc:Choice>
        <mc:Fallback xmlns="">
          <p:sp>
            <p:nvSpPr>
              <p:cNvPr id="58" name="正方形/長方形 57"/>
              <p:cNvSpPr>
                <a:spLocks noRot="1" noChangeAspect="1" noMove="1" noResize="1" noEditPoints="1" noAdjustHandles="1" noChangeArrowheads="1" noChangeShapeType="1" noTextEdit="1"/>
              </p:cNvSpPr>
              <p:nvPr/>
            </p:nvSpPr>
            <p:spPr>
              <a:xfrm>
                <a:off x="5698699" y="4514334"/>
                <a:ext cx="779701" cy="400110"/>
              </a:xfrm>
              <a:prstGeom prst="rect">
                <a:avLst/>
              </a:prstGeom>
              <a:blipFill rotWithShape="0">
                <a:blip r:embed="rId13"/>
                <a:stretch>
                  <a:fillRect b="-1538"/>
                </a:stretch>
              </a:blipFill>
            </p:spPr>
            <p:txBody>
              <a:bodyPr/>
              <a:lstStyle/>
              <a:p>
                <a:r>
                  <a:rPr lang="ja-JP" altLang="en-US">
                    <a:noFill/>
                  </a:rPr>
                  <a:t> </a:t>
                </a:r>
              </a:p>
            </p:txBody>
          </p:sp>
        </mc:Fallback>
      </mc:AlternateContent>
      <p:cxnSp>
        <p:nvCxnSpPr>
          <p:cNvPr id="60" name="直線矢印コネクタ 59"/>
          <p:cNvCxnSpPr>
            <a:endCxn id="16" idx="3"/>
          </p:cNvCxnSpPr>
          <p:nvPr/>
        </p:nvCxnSpPr>
        <p:spPr>
          <a:xfrm flipV="1">
            <a:off x="4376738" y="3507888"/>
            <a:ext cx="633257" cy="2764325"/>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endCxn id="17" idx="3"/>
          </p:cNvCxnSpPr>
          <p:nvPr/>
        </p:nvCxnSpPr>
        <p:spPr>
          <a:xfrm flipV="1">
            <a:off x="4376738" y="4608808"/>
            <a:ext cx="3162594" cy="1677693"/>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16" idx="6"/>
            <a:endCxn id="17" idx="1"/>
          </p:cNvCxnSpPr>
          <p:nvPr/>
        </p:nvCxnSpPr>
        <p:spPr>
          <a:xfrm>
            <a:off x="5103361" y="3469215"/>
            <a:ext cx="2435971" cy="1062246"/>
          </a:xfrm>
          <a:prstGeom prst="straightConnector1">
            <a:avLst/>
          </a:prstGeom>
          <a:ln w="15875">
            <a:solidFill>
              <a:srgbClr val="0070C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正方形/長方形 68"/>
              <p:cNvSpPr/>
              <p:nvPr/>
            </p:nvSpPr>
            <p:spPr>
              <a:xfrm>
                <a:off x="5984449" y="3618984"/>
                <a:ext cx="75245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rgbClr val="00B0F0"/>
                              </a:solidFill>
                              <a:latin typeface="Cambria Math" panose="02040503050406030204" pitchFamily="18" charset="0"/>
                            </a:rPr>
                          </m:ctrlPr>
                        </m:sSubPr>
                        <m:e>
                          <m:r>
                            <a:rPr lang="en-US" altLang="ja-JP" sz="2000" i="1">
                              <a:solidFill>
                                <a:srgbClr val="00B0F0"/>
                              </a:solidFill>
                              <a:latin typeface="Cambria Math" panose="02040503050406030204" pitchFamily="18" charset="0"/>
                            </a:rPr>
                            <m:t>𝑅</m:t>
                          </m:r>
                        </m:e>
                        <m:sub>
                          <m:r>
                            <a:rPr lang="en-US" altLang="ja-JP" sz="2000" i="1">
                              <a:solidFill>
                                <a:srgbClr val="00B0F0"/>
                              </a:solidFill>
                              <a:latin typeface="Cambria Math" panose="02040503050406030204" pitchFamily="18" charset="0"/>
                            </a:rPr>
                            <m:t>𝑆</m:t>
                          </m:r>
                          <m:r>
                            <a:rPr lang="en-US" altLang="ja-JP" sz="2000" b="0" i="1" smtClean="0">
                              <a:solidFill>
                                <a:srgbClr val="00B0F0"/>
                              </a:solidFill>
                              <a:latin typeface="Cambria Math" panose="02040503050406030204" pitchFamily="18" charset="0"/>
                            </a:rPr>
                            <m:t>𝑆</m:t>
                          </m:r>
                          <m:r>
                            <a:rPr lang="en-US" altLang="ja-JP" sz="2000" i="1">
                              <a:solidFill>
                                <a:srgbClr val="00B0F0"/>
                              </a:solidFill>
                              <a:latin typeface="Cambria Math" panose="02040503050406030204" pitchFamily="18" charset="0"/>
                            </a:rPr>
                            <m:t>𝐷</m:t>
                          </m:r>
                        </m:sub>
                      </m:sSub>
                    </m:oMath>
                  </m:oMathPara>
                </a14:m>
                <a:endParaRPr lang="ja-JP" altLang="en-US" sz="2000" dirty="0">
                  <a:solidFill>
                    <a:srgbClr val="00B0F0"/>
                  </a:solidFill>
                </a:endParaRPr>
              </a:p>
            </p:txBody>
          </p:sp>
        </mc:Choice>
        <mc:Fallback xmlns="">
          <p:sp>
            <p:nvSpPr>
              <p:cNvPr id="69" name="正方形/長方形 68"/>
              <p:cNvSpPr>
                <a:spLocks noRot="1" noChangeAspect="1" noMove="1" noResize="1" noEditPoints="1" noAdjustHandles="1" noChangeArrowheads="1" noChangeShapeType="1" noTextEdit="1"/>
              </p:cNvSpPr>
              <p:nvPr/>
            </p:nvSpPr>
            <p:spPr>
              <a:xfrm>
                <a:off x="5984449" y="3618984"/>
                <a:ext cx="752450" cy="400110"/>
              </a:xfrm>
              <a:prstGeom prst="rect">
                <a:avLst/>
              </a:prstGeom>
              <a:blipFill rotWithShape="0">
                <a:blip r:embed="rId14"/>
                <a:stretch>
                  <a:fillRect b="-1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正方形/長方形 69"/>
              <p:cNvSpPr/>
              <p:nvPr/>
            </p:nvSpPr>
            <p:spPr>
              <a:xfrm>
                <a:off x="4504899" y="5435084"/>
                <a:ext cx="78906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rgbClr val="00B050"/>
                              </a:solidFill>
                              <a:latin typeface="Cambria Math" panose="02040503050406030204" pitchFamily="18" charset="0"/>
                            </a:rPr>
                          </m:ctrlPr>
                        </m:sSubPr>
                        <m:e>
                          <m:r>
                            <a:rPr lang="en-US" altLang="ja-JP" sz="2000" i="1">
                              <a:solidFill>
                                <a:srgbClr val="00B050"/>
                              </a:solidFill>
                              <a:latin typeface="Cambria Math" panose="02040503050406030204" pitchFamily="18" charset="0"/>
                            </a:rPr>
                            <m:t>𝑅</m:t>
                          </m:r>
                        </m:e>
                        <m:sub>
                          <m:r>
                            <a:rPr lang="en-US" altLang="ja-JP" sz="2000" i="1" smtClean="0">
                              <a:solidFill>
                                <a:srgbClr val="00B050"/>
                              </a:solidFill>
                              <a:latin typeface="Cambria Math" panose="02040503050406030204" pitchFamily="18" charset="0"/>
                            </a:rPr>
                            <m:t>𝑁</m:t>
                          </m:r>
                          <m:r>
                            <a:rPr lang="en-US" altLang="ja-JP" sz="2000" b="0" i="1" smtClean="0">
                              <a:solidFill>
                                <a:srgbClr val="00B050"/>
                              </a:solidFill>
                              <a:latin typeface="Cambria Math" panose="02040503050406030204" pitchFamily="18" charset="0"/>
                            </a:rPr>
                            <m:t>𝐶𝐶</m:t>
                          </m:r>
                        </m:sub>
                      </m:sSub>
                    </m:oMath>
                  </m:oMathPara>
                </a14:m>
                <a:endParaRPr lang="ja-JP" altLang="en-US" sz="2000" dirty="0">
                  <a:solidFill>
                    <a:srgbClr val="00B050"/>
                  </a:solidFill>
                </a:endParaRPr>
              </a:p>
            </p:txBody>
          </p:sp>
        </mc:Choice>
        <mc:Fallback xmlns="">
          <p:sp>
            <p:nvSpPr>
              <p:cNvPr id="70" name="正方形/長方形 69"/>
              <p:cNvSpPr>
                <a:spLocks noRot="1" noChangeAspect="1" noMove="1" noResize="1" noEditPoints="1" noAdjustHandles="1" noChangeArrowheads="1" noChangeShapeType="1" noTextEdit="1"/>
              </p:cNvSpPr>
              <p:nvPr/>
            </p:nvSpPr>
            <p:spPr>
              <a:xfrm>
                <a:off x="4504899" y="5435084"/>
                <a:ext cx="789062" cy="400110"/>
              </a:xfrm>
              <a:prstGeom prst="rect">
                <a:avLst/>
              </a:prstGeom>
              <a:blipFill rotWithShape="0">
                <a:blip r:embed="rId15"/>
                <a:stretch>
                  <a:fillRect b="-1538"/>
                </a:stretch>
              </a:blipFill>
            </p:spPr>
            <p:txBody>
              <a:bodyPr/>
              <a:lstStyle/>
              <a:p>
                <a:r>
                  <a:rPr lang="ja-JP" altLang="en-US">
                    <a:noFill/>
                  </a:rPr>
                  <a:t> </a:t>
                </a:r>
              </a:p>
            </p:txBody>
          </p:sp>
        </mc:Fallback>
      </mc:AlternateContent>
      <p:sp>
        <p:nvSpPr>
          <p:cNvPr id="71" name="フリーフォーム 70"/>
          <p:cNvSpPr/>
          <p:nvPr/>
        </p:nvSpPr>
        <p:spPr>
          <a:xfrm>
            <a:off x="4514850" y="5734050"/>
            <a:ext cx="387350" cy="266700"/>
          </a:xfrm>
          <a:custGeom>
            <a:avLst/>
            <a:gdLst>
              <a:gd name="connsiteX0" fmla="*/ 0 w 514350"/>
              <a:gd name="connsiteY0" fmla="*/ 0 h 488950"/>
              <a:gd name="connsiteX1" fmla="*/ 260350 w 514350"/>
              <a:gd name="connsiteY1" fmla="*/ 63500 h 488950"/>
              <a:gd name="connsiteX2" fmla="*/ 387350 w 514350"/>
              <a:gd name="connsiteY2" fmla="*/ 266700 h 488950"/>
              <a:gd name="connsiteX3" fmla="*/ 387350 w 514350"/>
              <a:gd name="connsiteY3" fmla="*/ 266700 h 488950"/>
              <a:gd name="connsiteX4" fmla="*/ 514350 w 514350"/>
              <a:gd name="connsiteY4" fmla="*/ 488950 h 488950"/>
              <a:gd name="connsiteX0" fmla="*/ 0 w 387350"/>
              <a:gd name="connsiteY0" fmla="*/ 0 h 266700"/>
              <a:gd name="connsiteX1" fmla="*/ 260350 w 387350"/>
              <a:gd name="connsiteY1" fmla="*/ 63500 h 266700"/>
              <a:gd name="connsiteX2" fmla="*/ 387350 w 387350"/>
              <a:gd name="connsiteY2" fmla="*/ 266700 h 266700"/>
              <a:gd name="connsiteX3" fmla="*/ 387350 w 387350"/>
              <a:gd name="connsiteY3" fmla="*/ 266700 h 266700"/>
            </a:gdLst>
            <a:ahLst/>
            <a:cxnLst>
              <a:cxn ang="0">
                <a:pos x="connsiteX0" y="connsiteY0"/>
              </a:cxn>
              <a:cxn ang="0">
                <a:pos x="connsiteX1" y="connsiteY1"/>
              </a:cxn>
              <a:cxn ang="0">
                <a:pos x="connsiteX2" y="connsiteY2"/>
              </a:cxn>
              <a:cxn ang="0">
                <a:pos x="connsiteX3" y="connsiteY3"/>
              </a:cxn>
            </a:cxnLst>
            <a:rect l="l" t="t" r="r" b="b"/>
            <a:pathLst>
              <a:path w="387350" h="266700">
                <a:moveTo>
                  <a:pt x="0" y="0"/>
                </a:moveTo>
                <a:cubicBezTo>
                  <a:pt x="97896" y="9525"/>
                  <a:pt x="195792" y="19050"/>
                  <a:pt x="260350" y="63500"/>
                </a:cubicBezTo>
                <a:cubicBezTo>
                  <a:pt x="324908" y="107950"/>
                  <a:pt x="387350" y="266700"/>
                  <a:pt x="387350" y="266700"/>
                </a:cubicBezTo>
                <a:lnTo>
                  <a:pt x="387350" y="266700"/>
                </a:lnTo>
              </a:path>
            </a:pathLst>
          </a:cu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43102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2AD5F6-E78A-4C0E-AB54-AA879C66B73D}"/>
              </a:ext>
            </a:extLst>
          </p:cNvPr>
          <p:cNvSpPr>
            <a:spLocks noGrp="1"/>
          </p:cNvSpPr>
          <p:nvPr>
            <p:ph type="title"/>
          </p:nvPr>
        </p:nvSpPr>
        <p:spPr/>
        <p:txBody>
          <a:bodyPr>
            <a:normAutofit/>
          </a:bodyPr>
          <a:lstStyle/>
          <a:p>
            <a:r>
              <a:rPr kumimoji="1" lang="en-US" altLang="ja-JP" sz="3600" dirty="0"/>
              <a:t>Python</a:t>
            </a:r>
            <a:r>
              <a:rPr kumimoji="1" lang="ja-JP" altLang="en-US" sz="3600" dirty="0"/>
              <a:t>コードの動かし方</a:t>
            </a:r>
          </a:p>
        </p:txBody>
      </p:sp>
      <p:sp>
        <p:nvSpPr>
          <p:cNvPr id="3" name="コンテンツ プレースホルダー 2">
            <a:extLst>
              <a:ext uri="{FF2B5EF4-FFF2-40B4-BE49-F238E27FC236}">
                <a16:creationId xmlns:a16="http://schemas.microsoft.com/office/drawing/2014/main" id="{11872074-1169-4D93-A30C-314DBB0BD85C}"/>
              </a:ext>
            </a:extLst>
          </p:cNvPr>
          <p:cNvSpPr>
            <a:spLocks noGrp="1"/>
          </p:cNvSpPr>
          <p:nvPr>
            <p:ph idx="1"/>
          </p:nvPr>
        </p:nvSpPr>
        <p:spPr/>
        <p:txBody>
          <a:bodyPr>
            <a:normAutofit/>
          </a:bodyPr>
          <a:lstStyle/>
          <a:p>
            <a:r>
              <a:rPr kumimoji="1" lang="en-US" altLang="ja-JP" sz="2400" dirty="0" err="1"/>
              <a:t>Github</a:t>
            </a:r>
            <a:r>
              <a:rPr kumimoji="1" lang="en-US" altLang="ja-JP" sz="2400" dirty="0"/>
              <a:t> </a:t>
            </a:r>
            <a:r>
              <a:rPr kumimoji="1" lang="ja-JP" altLang="en-US" sz="2400" dirty="0"/>
              <a:t>リポジトリにアクセス</a:t>
            </a:r>
            <a:endParaRPr kumimoji="1" lang="en-US" altLang="ja-JP" sz="2400" dirty="0"/>
          </a:p>
          <a:p>
            <a:pPr lvl="1"/>
            <a:r>
              <a:rPr lang="en-US" altLang="ja-JP" sz="2000" dirty="0">
                <a:hlinkClick r:id="rId2"/>
              </a:rPr>
              <a:t>https://github.com/TakashiIjiri/PythonOpenCVPractice</a:t>
            </a:r>
            <a:endParaRPr lang="en-US" altLang="ja-JP" sz="2000" dirty="0"/>
          </a:p>
          <a:p>
            <a:pPr marL="457200" lvl="1" indent="0">
              <a:buNone/>
            </a:pPr>
            <a:r>
              <a:rPr kumimoji="1" lang="en-US" altLang="ja-JP" sz="2000" dirty="0"/>
              <a:t># </a:t>
            </a:r>
            <a:r>
              <a:rPr kumimoji="1" lang="ja-JP" altLang="en-US" sz="2000" dirty="0"/>
              <a:t>良い機会なのでアカウント作っても良いかも</a:t>
            </a:r>
            <a:endParaRPr kumimoji="1" lang="en-US" altLang="ja-JP" sz="2000" dirty="0"/>
          </a:p>
          <a:p>
            <a:pPr marL="457200" lvl="1" indent="0">
              <a:buNone/>
            </a:pPr>
            <a:endParaRPr kumimoji="1" lang="ja-JP" altLang="en-US" sz="2000" dirty="0"/>
          </a:p>
          <a:p>
            <a:r>
              <a:rPr lang="ja-JP" altLang="en-US" sz="2400" dirty="0"/>
              <a:t>ソースコードを</a:t>
            </a:r>
            <a:r>
              <a:rPr lang="en-US" altLang="ja-JP" sz="2400" dirty="0"/>
              <a:t>Clone</a:t>
            </a:r>
            <a:r>
              <a:rPr lang="ja-JP" altLang="en-US" sz="2400" dirty="0"/>
              <a:t> </a:t>
            </a:r>
            <a:r>
              <a:rPr lang="en-US" altLang="ja-JP" sz="2400" dirty="0"/>
              <a:t>or</a:t>
            </a:r>
            <a:r>
              <a:rPr lang="ja-JP" altLang="en-US" sz="2400" dirty="0"/>
              <a:t> ダウンロード</a:t>
            </a:r>
            <a:endParaRPr lang="en-US" altLang="ja-JP" sz="2400" dirty="0"/>
          </a:p>
          <a:p>
            <a:r>
              <a:rPr kumimoji="1" lang="en-US" altLang="ja-JP" sz="2400" dirty="0"/>
              <a:t>anaconda</a:t>
            </a:r>
            <a:r>
              <a:rPr kumimoji="1" lang="ja-JP" altLang="en-US" sz="2400" dirty="0"/>
              <a:t>をインストール </a:t>
            </a:r>
            <a:r>
              <a:rPr kumimoji="1" lang="en-US" altLang="ja-JP" sz="2400" dirty="0"/>
              <a:t>+ OpenCV</a:t>
            </a:r>
            <a:r>
              <a:rPr kumimoji="1" lang="ja-JP" altLang="en-US" sz="2400" dirty="0"/>
              <a:t>をインストール</a:t>
            </a:r>
            <a:endParaRPr kumimoji="1" lang="en-US" altLang="ja-JP" sz="2400" dirty="0"/>
          </a:p>
          <a:p>
            <a:endParaRPr lang="en-US" altLang="ja-JP" sz="2400" dirty="0"/>
          </a:p>
          <a:p>
            <a:r>
              <a:rPr kumimoji="1" lang="ja-JP" altLang="en-US" sz="2400" dirty="0"/>
              <a:t>コマンドプロンプトで動かす</a:t>
            </a:r>
            <a:endParaRPr kumimoji="1" lang="en-US" altLang="ja-JP" sz="2400" dirty="0"/>
          </a:p>
        </p:txBody>
      </p:sp>
    </p:spTree>
    <p:extLst>
      <p:ext uri="{BB962C8B-B14F-4D97-AF65-F5344CB8AC3E}">
        <p14:creationId xmlns:p14="http://schemas.microsoft.com/office/powerpoint/2010/main" val="694564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365126"/>
            <a:ext cx="11708780" cy="733270"/>
          </a:xfrm>
        </p:spPr>
        <p:txBody>
          <a:bodyPr>
            <a:normAutofit/>
          </a:bodyPr>
          <a:lstStyle/>
          <a:p>
            <a:r>
              <a:rPr kumimoji="1" lang="ja-JP" altLang="en-US" sz="4000" dirty="0"/>
              <a:t>サブピクセル精度のテンプレートマッチング</a:t>
            </a:r>
          </a:p>
        </p:txBody>
      </p:sp>
      <p:sp>
        <p:nvSpPr>
          <p:cNvPr id="3" name="コンテンツ プレースホルダー 2"/>
          <p:cNvSpPr>
            <a:spLocks noGrp="1"/>
          </p:cNvSpPr>
          <p:nvPr>
            <p:ph idx="1"/>
          </p:nvPr>
        </p:nvSpPr>
        <p:spPr>
          <a:xfrm>
            <a:off x="483220" y="1783989"/>
            <a:ext cx="10752046" cy="4201945"/>
          </a:xfrm>
        </p:spPr>
        <p:txBody>
          <a:bodyPr>
            <a:normAutofit/>
          </a:bodyPr>
          <a:lstStyle/>
          <a:p>
            <a:r>
              <a:rPr kumimoji="1" lang="ja-JP" altLang="en-US" dirty="0"/>
              <a:t>テンプレート</a:t>
            </a:r>
            <a:r>
              <a:rPr lang="ja-JP" altLang="en-US" dirty="0"/>
              <a:t>マッチングは目的画像にテンプレート画像を重ね差分を評価するため</a:t>
            </a:r>
            <a:r>
              <a:rPr lang="ja-JP" altLang="en-US" dirty="0">
                <a:sym typeface="Wingdings" panose="05000000000000000000" pitchFamily="2" charset="2"/>
              </a:rPr>
              <a:t>発見できる位置は</a:t>
            </a:r>
            <a:r>
              <a:rPr lang="ja-JP" altLang="en-US" b="1" dirty="0">
                <a:sym typeface="Wingdings" panose="05000000000000000000" pitchFamily="2" charset="2"/>
              </a:rPr>
              <a:t>ピクセル単位（離散値）</a:t>
            </a:r>
            <a:endParaRPr lang="en-US" altLang="ja-JP" b="1" dirty="0">
              <a:sym typeface="Wingdings" panose="05000000000000000000" pitchFamily="2" charset="2"/>
            </a:endParaRPr>
          </a:p>
          <a:p>
            <a:r>
              <a:rPr lang="ja-JP" altLang="en-US" b="1" dirty="0">
                <a:sym typeface="Wingdings" panose="05000000000000000000" pitchFamily="2" charset="2"/>
              </a:rPr>
              <a:t>サブピクセル（連続値）</a:t>
            </a:r>
            <a:r>
              <a:rPr lang="ja-JP" altLang="en-US" dirty="0">
                <a:sym typeface="Wingdings" panose="05000000000000000000" pitchFamily="2" charset="2"/>
              </a:rPr>
              <a:t>精度で位置検出を行いたい</a:t>
            </a:r>
            <a:endParaRPr lang="en-US" altLang="ja-JP" dirty="0">
              <a:sym typeface="Wingdings" panose="05000000000000000000" pitchFamily="2" charset="2"/>
            </a:endParaRPr>
          </a:p>
          <a:p>
            <a:endParaRPr lang="en-US" altLang="ja-JP" dirty="0">
              <a:sym typeface="Wingdings" panose="05000000000000000000" pitchFamily="2" charset="2"/>
            </a:endParaRPr>
          </a:p>
          <a:p>
            <a:r>
              <a:rPr lang="ja-JP" altLang="en-US" dirty="0">
                <a:sym typeface="Wingdings" panose="05000000000000000000" pitchFamily="2" charset="2"/>
              </a:rPr>
              <a:t>局所的に関数をフィッティングし，最小値を求める</a:t>
            </a:r>
            <a:endParaRPr lang="en-US" altLang="ja-JP" dirty="0">
              <a:sym typeface="Wingdings" panose="05000000000000000000" pitchFamily="2" charset="2"/>
            </a:endParaRPr>
          </a:p>
          <a:p>
            <a:pPr marL="0" indent="0">
              <a:buNone/>
            </a:pPr>
            <a:r>
              <a:rPr lang="en-US" altLang="ja-JP" dirty="0">
                <a:sym typeface="Wingdings" panose="05000000000000000000" pitchFamily="2" charset="2"/>
              </a:rPr>
              <a:t> </a:t>
            </a:r>
            <a:r>
              <a:rPr lang="ja-JP" altLang="en-US" dirty="0">
                <a:sym typeface="Wingdings" panose="05000000000000000000" pitchFamily="2" charset="2"/>
              </a:rPr>
              <a:t>等角直線フィッテイング</a:t>
            </a:r>
            <a:endParaRPr lang="en-US" altLang="ja-JP" dirty="0">
              <a:sym typeface="Wingdings" panose="05000000000000000000" pitchFamily="2" charset="2"/>
            </a:endParaRPr>
          </a:p>
          <a:p>
            <a:pPr marL="0" indent="0">
              <a:buNone/>
            </a:pPr>
            <a:r>
              <a:rPr lang="en-US" altLang="ja-JP" dirty="0">
                <a:sym typeface="Wingdings" panose="05000000000000000000" pitchFamily="2" charset="2"/>
              </a:rPr>
              <a:t> </a:t>
            </a:r>
            <a:r>
              <a:rPr lang="ja-JP" altLang="en-US" dirty="0">
                <a:sym typeface="Wingdings" panose="05000000000000000000" pitchFamily="2" charset="2"/>
              </a:rPr>
              <a:t>パラボラフィッティング</a:t>
            </a:r>
            <a:endParaRPr kumimoji="1" lang="ja-JP" altLang="en-US" dirty="0"/>
          </a:p>
        </p:txBody>
      </p:sp>
    </p:spTree>
    <p:extLst>
      <p:ext uri="{BB962C8B-B14F-4D97-AF65-F5344CB8AC3E}">
        <p14:creationId xmlns:p14="http://schemas.microsoft.com/office/powerpoint/2010/main" val="1073075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C4DC62-DB14-4031-B1AB-E42AEA45693C}"/>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442D930A-994C-425B-A2E3-A4D9509883A8}"/>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106446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正方形/長方形 90"/>
          <p:cNvSpPr/>
          <p:nvPr/>
        </p:nvSpPr>
        <p:spPr>
          <a:xfrm>
            <a:off x="1100667" y="101600"/>
            <a:ext cx="10227733" cy="28194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711820" y="-1764146"/>
            <a:ext cx="11708780" cy="733270"/>
          </a:xfrm>
        </p:spPr>
        <p:txBody>
          <a:bodyPr>
            <a:normAutofit/>
          </a:bodyPr>
          <a:lstStyle/>
          <a:p>
            <a:r>
              <a:rPr kumimoji="1" lang="ja-JP" altLang="en-US" sz="4000" dirty="0"/>
              <a:t>サブピクセル精度のテンプレートマッチング</a:t>
            </a:r>
          </a:p>
        </p:txBody>
      </p:sp>
      <p:sp>
        <p:nvSpPr>
          <p:cNvPr id="3" name="コンテンツ プレースホルダー 2"/>
          <p:cNvSpPr>
            <a:spLocks noGrp="1"/>
          </p:cNvSpPr>
          <p:nvPr>
            <p:ph idx="1"/>
          </p:nvPr>
        </p:nvSpPr>
        <p:spPr>
          <a:xfrm>
            <a:off x="5372720" y="575347"/>
            <a:ext cx="6247779" cy="2017545"/>
          </a:xfrm>
        </p:spPr>
        <p:txBody>
          <a:bodyPr>
            <a:normAutofit fontScale="92500" lnSpcReduction="10000"/>
          </a:bodyPr>
          <a:lstStyle/>
          <a:p>
            <a:pPr marL="0" indent="0">
              <a:buNone/>
            </a:pPr>
            <a:r>
              <a:rPr lang="ja-JP" altLang="en-US" sz="2400" dirty="0"/>
              <a:t>問題</a:t>
            </a:r>
            <a:endParaRPr lang="en-US" altLang="ja-JP" sz="2400" dirty="0"/>
          </a:p>
          <a:p>
            <a:r>
              <a:rPr lang="ja-JP" altLang="en-US" sz="2400" dirty="0"/>
              <a:t>相違度が</a:t>
            </a:r>
            <a:r>
              <a:rPr kumimoji="1" lang="ja-JP" altLang="en-US" sz="2400" dirty="0"/>
              <a:t>最小</a:t>
            </a:r>
            <a:r>
              <a:rPr lang="ja-JP" altLang="en-US" sz="2400" dirty="0"/>
              <a:t>の</a:t>
            </a:r>
            <a:r>
              <a:rPr kumimoji="1" lang="ja-JP" altLang="en-US" sz="2400" dirty="0"/>
              <a:t>画素を原点</a:t>
            </a:r>
            <a:r>
              <a:rPr kumimoji="1" lang="en-US" altLang="ja-JP" sz="2400" dirty="0"/>
              <a:t>(x=0)</a:t>
            </a:r>
            <a:r>
              <a:rPr kumimoji="1" lang="ja-JP" altLang="en-US" sz="2400" dirty="0"/>
              <a:t>にとる</a:t>
            </a:r>
            <a:endParaRPr kumimoji="1" lang="en-US" altLang="ja-JP" sz="2400" dirty="0"/>
          </a:p>
          <a:p>
            <a:r>
              <a:rPr lang="en-US" altLang="ja-JP" sz="2400" dirty="0"/>
              <a:t>x=±1 </a:t>
            </a:r>
            <a:r>
              <a:rPr lang="ja-JP" altLang="en-US" sz="2400" dirty="0"/>
              <a:t>の相違度も既知</a:t>
            </a:r>
            <a:endParaRPr lang="en-US" altLang="ja-JP" sz="2400" dirty="0"/>
          </a:p>
          <a:p>
            <a:r>
              <a:rPr lang="ja-JP" altLang="en-US" sz="2400" dirty="0"/>
              <a:t>最小値を与える位置</a:t>
            </a:r>
            <a:r>
              <a:rPr lang="en-US" altLang="ja-JP" sz="2400" dirty="0"/>
              <a:t>x</a:t>
            </a:r>
            <a:r>
              <a:rPr lang="ja-JP" altLang="en-US" sz="2400" dirty="0"/>
              <a:t>（実数精度）はどこ？</a:t>
            </a:r>
            <a:endParaRPr lang="en-US" altLang="ja-JP" sz="2400" dirty="0"/>
          </a:p>
          <a:p>
            <a:pPr marL="0" indent="0">
              <a:buNone/>
            </a:pPr>
            <a:r>
              <a:rPr lang="en-US" altLang="ja-JP" sz="1900" dirty="0"/>
              <a:t>※</a:t>
            </a:r>
            <a:r>
              <a:rPr lang="ja-JP" altLang="en-US" sz="1900" dirty="0"/>
              <a:t>画像に適用する際は縦横を独立に扱えば良い</a:t>
            </a:r>
            <a:endParaRPr lang="en-US" altLang="ja-JP" sz="1900" dirty="0"/>
          </a:p>
        </p:txBody>
      </p:sp>
      <p:grpSp>
        <p:nvGrpSpPr>
          <p:cNvPr id="32" name="グループ化 31"/>
          <p:cNvGrpSpPr/>
          <p:nvPr/>
        </p:nvGrpSpPr>
        <p:grpSpPr>
          <a:xfrm>
            <a:off x="1336666" y="293982"/>
            <a:ext cx="3504719" cy="2472834"/>
            <a:chOff x="487459" y="1046099"/>
            <a:chExt cx="3504719" cy="2472834"/>
          </a:xfrm>
        </p:grpSpPr>
        <p:cxnSp>
          <p:nvCxnSpPr>
            <p:cNvPr id="5" name="直線矢印コネクタ 4"/>
            <p:cNvCxnSpPr/>
            <p:nvPr/>
          </p:nvCxnSpPr>
          <p:spPr>
            <a:xfrm>
              <a:off x="838820" y="3107267"/>
              <a:ext cx="2914030"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V="1">
              <a:off x="1549400"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926041" y="1363133"/>
              <a:ext cx="0" cy="188171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487459" y="1046099"/>
              <a:ext cx="87716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相違度</a:t>
              </a:r>
            </a:p>
          </p:txBody>
        </p:sp>
        <p:sp>
          <p:nvSpPr>
            <p:cNvPr id="12" name="正方形/長方形 11"/>
            <p:cNvSpPr/>
            <p:nvPr/>
          </p:nvSpPr>
          <p:spPr>
            <a:xfrm>
              <a:off x="3345847" y="2780269"/>
              <a:ext cx="646331"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位置</a:t>
              </a:r>
            </a:p>
          </p:txBody>
        </p:sp>
        <p:sp>
          <p:nvSpPr>
            <p:cNvPr id="15" name="正方形/長方形 14"/>
            <p:cNvSpPr/>
            <p:nvPr/>
          </p:nvSpPr>
          <p:spPr>
            <a:xfrm>
              <a:off x="2131602" y="3149601"/>
              <a:ext cx="327334" cy="369332"/>
            </a:xfrm>
            <a:prstGeom prst="rect">
              <a:avLst/>
            </a:prstGeom>
          </p:spPr>
          <p:txBody>
            <a:bodyPr wrap="none">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1292562" y="3149601"/>
              <a:ext cx="428322" cy="369332"/>
            </a:xfrm>
            <a:prstGeom prst="rect">
              <a:avLst/>
            </a:prstGeom>
          </p:spPr>
          <p:txBody>
            <a:bodyPr wrap="none">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正方形/長方形 16"/>
            <p:cNvSpPr/>
            <p:nvPr/>
          </p:nvSpPr>
          <p:spPr>
            <a:xfrm>
              <a:off x="2869654" y="3149601"/>
              <a:ext cx="327334" cy="369332"/>
            </a:xfrm>
            <a:prstGeom prst="rect">
              <a:avLst/>
            </a:prstGeom>
          </p:spPr>
          <p:txBody>
            <a:bodyPr wrap="none">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2" name="直線矢印コネクタ 21"/>
            <p:cNvCxnSpPr/>
            <p:nvPr/>
          </p:nvCxnSpPr>
          <p:spPr>
            <a:xfrm flipV="1">
              <a:off x="2290506"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V="1">
              <a:off x="3033321"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4" name="円/楕円 23"/>
            <p:cNvSpPr/>
            <p:nvPr/>
          </p:nvSpPr>
          <p:spPr>
            <a:xfrm>
              <a:off x="2263518" y="2680611"/>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1524015" y="1862516"/>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006333" y="2378135"/>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1414323" y="1520171"/>
              <a:ext cx="377026"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30" name="正方形/長方形 29"/>
            <p:cNvSpPr/>
            <p:nvPr/>
          </p:nvSpPr>
          <p:spPr>
            <a:xfrm>
              <a:off x="2154628" y="2336237"/>
              <a:ext cx="325730"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0</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31" name="正方形/長方形 30"/>
            <p:cNvSpPr/>
            <p:nvPr/>
          </p:nvSpPr>
          <p:spPr>
            <a:xfrm>
              <a:off x="2897443" y="2041993"/>
              <a:ext cx="325730"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sp>
        <p:nvSpPr>
          <p:cNvPr id="34" name="コンテンツ プレースホルダー 2"/>
          <p:cNvSpPr txBox="1">
            <a:spLocks/>
          </p:cNvSpPr>
          <p:nvPr/>
        </p:nvSpPr>
        <p:spPr>
          <a:xfrm>
            <a:off x="613023" y="3216648"/>
            <a:ext cx="5169709" cy="14491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等角直線フィッティング</a:t>
            </a:r>
            <a:endParaRPr lang="en-US" altLang="ja-JP" sz="2400" dirty="0"/>
          </a:p>
          <a:p>
            <a:pPr marL="0" indent="0">
              <a:buNone/>
            </a:pPr>
            <a:r>
              <a:rPr lang="ja-JP" altLang="en-US" sz="1800" dirty="0"/>
              <a:t>下図の通り傾きが</a:t>
            </a:r>
            <a:r>
              <a:rPr lang="en-US" altLang="ja-JP" sz="1800" dirty="0"/>
              <a:t>-1</a:t>
            </a:r>
            <a:r>
              <a:rPr lang="ja-JP" altLang="en-US" sz="1800" dirty="0"/>
              <a:t>倍の</a:t>
            </a:r>
            <a:r>
              <a:rPr lang="en-US" altLang="ja-JP" sz="1800" dirty="0"/>
              <a:t>2</a:t>
            </a:r>
            <a:r>
              <a:rPr lang="ja-JP" altLang="en-US" sz="1800" dirty="0"/>
              <a:t>本の直線の交点を利用</a:t>
            </a:r>
            <a:endParaRPr lang="en-US" altLang="ja-JP" sz="1800" dirty="0"/>
          </a:p>
        </p:txBody>
      </p:sp>
      <p:grpSp>
        <p:nvGrpSpPr>
          <p:cNvPr id="36" name="グループ化 35"/>
          <p:cNvGrpSpPr/>
          <p:nvPr/>
        </p:nvGrpSpPr>
        <p:grpSpPr>
          <a:xfrm>
            <a:off x="711820" y="4131362"/>
            <a:ext cx="2914030" cy="2016323"/>
            <a:chOff x="838820" y="1363133"/>
            <a:chExt cx="2914030" cy="2016323"/>
          </a:xfrm>
        </p:grpSpPr>
        <p:cxnSp>
          <p:nvCxnSpPr>
            <p:cNvPr id="37" name="直線矢印コネクタ 36"/>
            <p:cNvCxnSpPr/>
            <p:nvPr/>
          </p:nvCxnSpPr>
          <p:spPr>
            <a:xfrm>
              <a:off x="838820" y="3107267"/>
              <a:ext cx="2914030"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V="1">
              <a:off x="1549400"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V="1">
              <a:off x="926041" y="1363133"/>
              <a:ext cx="0" cy="188171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2" name="正方形/長方形 41"/>
            <p:cNvSpPr/>
            <p:nvPr/>
          </p:nvSpPr>
          <p:spPr>
            <a:xfrm>
              <a:off x="2157010" y="3117846"/>
              <a:ext cx="272832" cy="261610"/>
            </a:xfrm>
            <a:prstGeom prst="rect">
              <a:avLst/>
            </a:prstGeom>
          </p:spPr>
          <p:txBody>
            <a:bodyPr wrap="none">
              <a:spAutoFit/>
            </a:bodyPr>
            <a:lstStyle/>
            <a:p>
              <a:r>
                <a:rPr lang="en-US" altLang="ja-JP" sz="1100"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正方形/長方形 42"/>
            <p:cNvSpPr/>
            <p:nvPr/>
          </p:nvSpPr>
          <p:spPr>
            <a:xfrm>
              <a:off x="1351857" y="3117846"/>
              <a:ext cx="335348" cy="261610"/>
            </a:xfrm>
            <a:prstGeom prst="rect">
              <a:avLst/>
            </a:prstGeom>
          </p:spPr>
          <p:txBody>
            <a:bodyPr wrap="none">
              <a:spAutoFit/>
            </a:bodyPr>
            <a:lstStyle/>
            <a:p>
              <a:r>
                <a:rPr lang="en-US" altLang="ja-JP" sz="1100"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正方形/長方形 43"/>
            <p:cNvSpPr/>
            <p:nvPr/>
          </p:nvSpPr>
          <p:spPr>
            <a:xfrm>
              <a:off x="2895062" y="3117846"/>
              <a:ext cx="272832" cy="261610"/>
            </a:xfrm>
            <a:prstGeom prst="rect">
              <a:avLst/>
            </a:prstGeom>
          </p:spPr>
          <p:txBody>
            <a:bodyPr wrap="none">
              <a:spAutoFit/>
            </a:bodyPr>
            <a:lstStyle/>
            <a:p>
              <a:r>
                <a:rPr lang="en-US" altLang="ja-JP" sz="1100"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5" name="直線矢印コネクタ 44"/>
            <p:cNvCxnSpPr/>
            <p:nvPr/>
          </p:nvCxnSpPr>
          <p:spPr>
            <a:xfrm flipV="1">
              <a:off x="2290506"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flipV="1">
              <a:off x="3033321"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7" name="円/楕円 46"/>
            <p:cNvSpPr/>
            <p:nvPr/>
          </p:nvSpPr>
          <p:spPr>
            <a:xfrm>
              <a:off x="2263518" y="2680611"/>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524015" y="1862516"/>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p:nvSpPr>
          <p:spPr>
            <a:xfrm>
              <a:off x="3006333" y="2378135"/>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1414323" y="1520171"/>
              <a:ext cx="377026"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51" name="正方形/長方形 50"/>
            <p:cNvSpPr/>
            <p:nvPr/>
          </p:nvSpPr>
          <p:spPr>
            <a:xfrm>
              <a:off x="2154628" y="2336237"/>
              <a:ext cx="325730"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0</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52" name="正方形/長方形 51"/>
            <p:cNvSpPr/>
            <p:nvPr/>
          </p:nvSpPr>
          <p:spPr>
            <a:xfrm>
              <a:off x="2897443" y="2041993"/>
              <a:ext cx="325730"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sp>
        <p:nvSpPr>
          <p:cNvPr id="53" name="コンテンツ プレースホルダー 2"/>
          <p:cNvSpPr txBox="1">
            <a:spLocks/>
          </p:cNvSpPr>
          <p:nvPr/>
        </p:nvSpPr>
        <p:spPr>
          <a:xfrm>
            <a:off x="6471381" y="3216649"/>
            <a:ext cx="5720619" cy="8629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t>パラボラフィッティング</a:t>
            </a:r>
            <a:endParaRPr lang="en-US" altLang="ja-JP" sz="2400" dirty="0"/>
          </a:p>
          <a:p>
            <a:pPr marL="0" indent="0">
              <a:buFont typeface="Arial" panose="020B0604020202020204" pitchFamily="34" charset="0"/>
              <a:buNone/>
            </a:pPr>
            <a:r>
              <a:rPr lang="ja-JP" altLang="en-US" sz="1800" dirty="0"/>
              <a:t>二次関数で相違度を補間し相違度の最小位置を求める</a:t>
            </a:r>
            <a:endParaRPr lang="en-US" altLang="ja-JP" sz="2400" dirty="0"/>
          </a:p>
        </p:txBody>
      </p:sp>
      <p:grpSp>
        <p:nvGrpSpPr>
          <p:cNvPr id="75" name="グループ化 74"/>
          <p:cNvGrpSpPr/>
          <p:nvPr/>
        </p:nvGrpSpPr>
        <p:grpSpPr>
          <a:xfrm>
            <a:off x="6566210" y="4089320"/>
            <a:ext cx="2914030" cy="2091767"/>
            <a:chOff x="6719343" y="4701376"/>
            <a:chExt cx="2914030" cy="2091767"/>
          </a:xfrm>
        </p:grpSpPr>
        <p:grpSp>
          <p:nvGrpSpPr>
            <p:cNvPr id="54" name="グループ化 53"/>
            <p:cNvGrpSpPr/>
            <p:nvPr/>
          </p:nvGrpSpPr>
          <p:grpSpPr>
            <a:xfrm>
              <a:off x="6719343" y="4739836"/>
              <a:ext cx="2914030" cy="2053307"/>
              <a:chOff x="838820" y="1363133"/>
              <a:chExt cx="2914030" cy="2053307"/>
            </a:xfrm>
          </p:grpSpPr>
          <p:cxnSp>
            <p:nvCxnSpPr>
              <p:cNvPr id="55" name="直線矢印コネクタ 54"/>
              <p:cNvCxnSpPr/>
              <p:nvPr/>
            </p:nvCxnSpPr>
            <p:spPr>
              <a:xfrm>
                <a:off x="838820" y="3107267"/>
                <a:ext cx="2914030"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flipV="1">
                <a:off x="1549400"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flipV="1">
                <a:off x="926041" y="1363133"/>
                <a:ext cx="0" cy="188171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2167162" y="3139441"/>
                <a:ext cx="280846" cy="276999"/>
              </a:xfrm>
              <a:prstGeom prst="rect">
                <a:avLst/>
              </a:prstGeom>
            </p:spPr>
            <p:txBody>
              <a:bodyPr wrap="none">
                <a:spAutoFit/>
              </a:bodyPr>
              <a:lstStyle/>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9" name="正方形/長方形 58"/>
              <p:cNvSpPr/>
              <p:nvPr/>
            </p:nvSpPr>
            <p:spPr>
              <a:xfrm>
                <a:off x="1363682" y="3139441"/>
                <a:ext cx="348172" cy="276999"/>
              </a:xfrm>
              <a:prstGeom prst="rect">
                <a:avLst/>
              </a:prstGeom>
            </p:spPr>
            <p:txBody>
              <a:bodyPr wrap="none">
                <a:spAutoFit/>
              </a:bodyPr>
              <a:lstStyle/>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正方形/長方形 59"/>
              <p:cNvSpPr/>
              <p:nvPr/>
            </p:nvSpPr>
            <p:spPr>
              <a:xfrm>
                <a:off x="2905214" y="3139441"/>
                <a:ext cx="280846" cy="276999"/>
              </a:xfrm>
              <a:prstGeom prst="rect">
                <a:avLst/>
              </a:prstGeom>
            </p:spPr>
            <p:txBody>
              <a:bodyPr wrap="none">
                <a:spAutoFit/>
              </a:bodyPr>
              <a:lstStyle/>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1" name="直線矢印コネクタ 60"/>
              <p:cNvCxnSpPr/>
              <p:nvPr/>
            </p:nvCxnSpPr>
            <p:spPr>
              <a:xfrm flipV="1">
                <a:off x="2290506"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flipV="1">
                <a:off x="3033321"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3" name="円/楕円 62"/>
              <p:cNvSpPr/>
              <p:nvPr/>
            </p:nvSpPr>
            <p:spPr>
              <a:xfrm>
                <a:off x="2263518" y="2680611"/>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1524015" y="1862516"/>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006333" y="2378135"/>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1414323" y="1520171"/>
                <a:ext cx="377026"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7" name="正方形/長方形 66"/>
              <p:cNvSpPr/>
              <p:nvPr/>
            </p:nvSpPr>
            <p:spPr>
              <a:xfrm>
                <a:off x="2154628" y="2336237"/>
                <a:ext cx="325730"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0</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8" name="正方形/長方形 67"/>
              <p:cNvSpPr/>
              <p:nvPr/>
            </p:nvSpPr>
            <p:spPr>
              <a:xfrm>
                <a:off x="2897443" y="2041993"/>
                <a:ext cx="325730"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3" name="正方形/長方形 72"/>
              <p:cNvSpPr/>
              <p:nvPr/>
            </p:nvSpPr>
            <p:spPr>
              <a:xfrm>
                <a:off x="2345870" y="2983985"/>
                <a:ext cx="287258"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x</a:t>
                </a:r>
                <a:endParaRPr lang="ja-JP" altLang="en-US" i="1" dirty="0">
                  <a:latin typeface="Times New Roman" panose="02020603050405020304" pitchFamily="18" charset="0"/>
                  <a:ea typeface="メイリオ" panose="020B0604030504040204" pitchFamily="50" charset="-128"/>
                  <a:cs typeface="Times New Roman" panose="02020603050405020304" pitchFamily="18" charset="0"/>
                </a:endParaRPr>
              </a:p>
            </p:txBody>
          </p:sp>
        </p:grpSp>
        <p:pic>
          <p:nvPicPr>
            <p:cNvPr id="69" name="図 68"/>
            <p:cNvPicPr>
              <a:picLocks noChangeAspect="1"/>
            </p:cNvPicPr>
            <p:nvPr/>
          </p:nvPicPr>
          <p:blipFill>
            <a:blip r:embed="rId3">
              <a:clrChange>
                <a:clrFrom>
                  <a:srgbClr val="FFFFFF"/>
                </a:clrFrom>
                <a:clrTo>
                  <a:srgbClr val="FFFFFF">
                    <a:alpha val="0"/>
                  </a:srgbClr>
                </a:clrTo>
              </a:clrChange>
            </a:blip>
            <a:stretch>
              <a:fillRect/>
            </a:stretch>
          </p:blipFill>
          <p:spPr>
            <a:xfrm>
              <a:off x="7124428" y="4701376"/>
              <a:ext cx="2472904" cy="1445015"/>
            </a:xfrm>
            <a:prstGeom prst="rect">
              <a:avLst/>
            </a:prstGeom>
          </p:spPr>
        </p:pic>
        <p:cxnSp>
          <p:nvCxnSpPr>
            <p:cNvPr id="71" name="直線コネクタ 70"/>
            <p:cNvCxnSpPr/>
            <p:nvPr/>
          </p:nvCxnSpPr>
          <p:spPr>
            <a:xfrm>
              <a:off x="8360880" y="4832350"/>
              <a:ext cx="0" cy="1651620"/>
            </a:xfrm>
            <a:prstGeom prst="line">
              <a:avLst/>
            </a:prstGeom>
            <a:ln w="22225">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cxnSp>
        <p:nvCxnSpPr>
          <p:cNvPr id="77" name="直線コネクタ 76"/>
          <p:cNvCxnSpPr/>
          <p:nvPr/>
        </p:nvCxnSpPr>
        <p:spPr>
          <a:xfrm>
            <a:off x="1225401" y="4442121"/>
            <a:ext cx="1422624" cy="1570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flipV="1">
            <a:off x="2181798" y="4491160"/>
            <a:ext cx="1303890" cy="15278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2410618" y="4242828"/>
            <a:ext cx="0" cy="1651620"/>
          </a:xfrm>
          <a:prstGeom prst="line">
            <a:avLst/>
          </a:prstGeom>
          <a:ln w="22225">
            <a:solidFill>
              <a:srgbClr val="FFC000"/>
            </a:solidFill>
            <a:prstDash val="sysDot"/>
          </a:ln>
        </p:spPr>
        <p:style>
          <a:lnRef idx="1">
            <a:schemeClr val="accent1"/>
          </a:lnRef>
          <a:fillRef idx="0">
            <a:schemeClr val="accent1"/>
          </a:fillRef>
          <a:effectRef idx="0">
            <a:schemeClr val="accent1"/>
          </a:effectRef>
          <a:fontRef idx="minor">
            <a:schemeClr val="tx1"/>
          </a:fontRef>
        </p:style>
      </p:cxnSp>
      <p:sp>
        <p:nvSpPr>
          <p:cNvPr id="86" name="正方形/長方形 85"/>
          <p:cNvSpPr/>
          <p:nvPr/>
        </p:nvSpPr>
        <p:spPr>
          <a:xfrm>
            <a:off x="2261984" y="5778353"/>
            <a:ext cx="287258"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x</a:t>
            </a:r>
            <a:endParaRPr lang="ja-JP" altLang="en-US" i="1"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7" name="正方形/長方形 86"/>
          <p:cNvSpPr/>
          <p:nvPr/>
        </p:nvSpPr>
        <p:spPr>
          <a:xfrm>
            <a:off x="3634322" y="4629165"/>
            <a:ext cx="747320" cy="584775"/>
          </a:xfrm>
          <a:prstGeom prst="rect">
            <a:avLst/>
          </a:prstGeom>
        </p:spPr>
        <p:txBody>
          <a:bodyPr wrap="none">
            <a:spAutoFit/>
          </a:bodyPr>
          <a:lstStyle/>
          <a:p>
            <a:r>
              <a:rPr lang="en-US" altLang="ja-JP" sz="3200" i="1" dirty="0">
                <a:latin typeface="Times New Roman" panose="02020603050405020304" pitchFamily="18" charset="0"/>
                <a:ea typeface="メイリオ" panose="020B0604030504040204" pitchFamily="50" charset="-128"/>
                <a:cs typeface="Times New Roman" panose="02020603050405020304" pitchFamily="18" charset="0"/>
              </a:rPr>
              <a:t>x =</a:t>
            </a:r>
            <a:endParaRPr lang="ja-JP" altLang="en-US" sz="3200" i="1"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8" name="正方形/長方形 87"/>
          <p:cNvSpPr/>
          <p:nvPr/>
        </p:nvSpPr>
        <p:spPr>
          <a:xfrm>
            <a:off x="9556540" y="4629165"/>
            <a:ext cx="747320" cy="584775"/>
          </a:xfrm>
          <a:prstGeom prst="rect">
            <a:avLst/>
          </a:prstGeom>
        </p:spPr>
        <p:txBody>
          <a:bodyPr wrap="none">
            <a:spAutoFit/>
          </a:bodyPr>
          <a:lstStyle/>
          <a:p>
            <a:r>
              <a:rPr lang="en-US" altLang="ja-JP" sz="3200" i="1" dirty="0">
                <a:latin typeface="Times New Roman" panose="02020603050405020304" pitchFamily="18" charset="0"/>
                <a:ea typeface="メイリオ" panose="020B0604030504040204" pitchFamily="50" charset="-128"/>
                <a:cs typeface="Times New Roman" panose="02020603050405020304" pitchFamily="18" charset="0"/>
              </a:rPr>
              <a:t>x =</a:t>
            </a:r>
            <a:endParaRPr lang="ja-JP" altLang="en-US" sz="3200" i="1"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9" name="正方形/長方形 88"/>
          <p:cNvSpPr/>
          <p:nvPr/>
        </p:nvSpPr>
        <p:spPr>
          <a:xfrm>
            <a:off x="662288" y="6163700"/>
            <a:ext cx="4015843" cy="661720"/>
          </a:xfrm>
          <a:prstGeom prst="rect">
            <a:avLst/>
          </a:prstGeom>
        </p:spPr>
        <p:txBody>
          <a:bodyPr wrap="none">
            <a:spAutoFit/>
          </a:bodyPr>
          <a:lstStyle/>
          <a:p>
            <a:pPr>
              <a:spcAft>
                <a:spcPts val="600"/>
              </a:spcAft>
            </a:pPr>
            <a:r>
              <a:rPr lang="ja-JP" altLang="en-US" sz="1600" dirty="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a:latin typeface="Times New Roman" panose="02020603050405020304" pitchFamily="18" charset="0"/>
                <a:ea typeface="メイリオ" panose="020B0604030504040204" pitchFamily="50" charset="-128"/>
                <a:cs typeface="Times New Roman" panose="02020603050405020304" pitchFamily="18" charset="0"/>
              </a:rPr>
              <a:t>-1</a:t>
            </a:r>
            <a:r>
              <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rPr>
              <a:t> &gt; f</a:t>
            </a:r>
            <a:r>
              <a:rPr lang="en-US" altLang="ja-JP" sz="1600" i="1" baseline="-25000" dirty="0">
                <a:latin typeface="Times New Roman" panose="02020603050405020304" pitchFamily="18" charset="0"/>
                <a:ea typeface="メイリオ" panose="020B0604030504040204" pitchFamily="50" charset="-128"/>
                <a:cs typeface="Times New Roman" panose="02020603050405020304" pitchFamily="18" charset="0"/>
              </a:rPr>
              <a:t>1</a:t>
            </a:r>
            <a:r>
              <a:rPr lang="en-US" altLang="ja-JP" sz="1600" i="1"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i="1" dirty="0">
                <a:latin typeface="メイリオ" panose="020B0604030504040204" pitchFamily="50" charset="-128"/>
                <a:ea typeface="メイリオ" panose="020B0604030504040204" pitchFamily="50" charset="-128"/>
                <a:cs typeface="メイリオ" panose="020B0604030504040204" pitchFamily="50" charset="-128"/>
              </a:rPr>
              <a:t>のときは、</a:t>
            </a:r>
            <a:r>
              <a:rPr lang="ja-JP" altLang="en-US" sz="1600" dirty="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a:latin typeface="Times New Roman" panose="02020603050405020304" pitchFamily="18" charset="0"/>
                <a:ea typeface="メイリオ" panose="020B0604030504040204" pitchFamily="50" charset="-128"/>
                <a:cs typeface="Times New Roman" panose="02020603050405020304" pitchFamily="18" charset="0"/>
              </a:rPr>
              <a:t>-1</a:t>
            </a:r>
            <a:r>
              <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rPr>
              <a:t> </a:t>
            </a:r>
            <a:r>
              <a:rPr lang="ja-JP" altLang="en-US" sz="1600" i="1" dirty="0">
                <a:latin typeface="Times New Roman" panose="02020603050405020304" pitchFamily="18" charset="0"/>
                <a:ea typeface="メイリオ" panose="020B0604030504040204" pitchFamily="50" charset="-128"/>
                <a:cs typeface="Times New Roman" panose="02020603050405020304" pitchFamily="18" charset="0"/>
              </a:rPr>
              <a:t>と </a:t>
            </a:r>
            <a:r>
              <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a:latin typeface="Times New Roman" panose="02020603050405020304" pitchFamily="18" charset="0"/>
                <a:ea typeface="メイリオ" panose="020B0604030504040204" pitchFamily="50" charset="-128"/>
                <a:cs typeface="Times New Roman" panose="02020603050405020304" pitchFamily="18" charset="0"/>
              </a:rPr>
              <a:t>0</a:t>
            </a:r>
            <a:r>
              <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rPr>
              <a:t> </a:t>
            </a:r>
            <a:r>
              <a:rPr lang="ja-JP" altLang="en-US" sz="1600" i="1" dirty="0">
                <a:latin typeface="Times New Roman" panose="02020603050405020304" pitchFamily="18" charset="0"/>
                <a:ea typeface="メイリオ" panose="020B0604030504040204" pitchFamily="50" charset="-128"/>
                <a:cs typeface="Times New Roman" panose="02020603050405020304" pitchFamily="18" charset="0"/>
              </a:rPr>
              <a:t>を通る直線と，</a:t>
            </a:r>
            <a:endPar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endParaRPr>
          </a:p>
          <a:p>
            <a:pPr>
              <a:spcAft>
                <a:spcPts val="600"/>
              </a:spcAft>
            </a:pPr>
            <a:r>
              <a:rPr lang="ja-JP" altLang="en-US" sz="1600" i="1" dirty="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a:latin typeface="Times New Roman" panose="02020603050405020304" pitchFamily="18" charset="0"/>
                <a:ea typeface="メイリオ" panose="020B0604030504040204" pitchFamily="50" charset="-128"/>
                <a:cs typeface="Times New Roman" panose="02020603050405020304" pitchFamily="18" charset="0"/>
              </a:rPr>
              <a:t>1</a:t>
            </a:r>
            <a:r>
              <a:rPr lang="ja-JP" altLang="en-US" sz="1600" i="1" dirty="0">
                <a:latin typeface="Times New Roman" panose="02020603050405020304" pitchFamily="18" charset="0"/>
                <a:ea typeface="メイリオ" panose="020B0604030504040204" pitchFamily="50" charset="-128"/>
                <a:cs typeface="Times New Roman" panose="02020603050405020304" pitchFamily="18" charset="0"/>
              </a:rPr>
              <a:t>を通る直線を考える</a:t>
            </a:r>
            <a:endPar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endParaRPr>
          </a:p>
        </p:txBody>
      </p:sp>
    </p:spTree>
    <p:extLst>
      <p:ext uri="{BB962C8B-B14F-4D97-AF65-F5344CB8AC3E}">
        <p14:creationId xmlns:p14="http://schemas.microsoft.com/office/powerpoint/2010/main" val="1528393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1067" y="356659"/>
            <a:ext cx="11708780" cy="733270"/>
          </a:xfrm>
        </p:spPr>
        <p:txBody>
          <a:bodyPr>
            <a:normAutofit/>
          </a:bodyPr>
          <a:lstStyle/>
          <a:p>
            <a:r>
              <a:rPr lang="ja-JP" altLang="en-US" sz="4000" dirty="0"/>
              <a:t>テンプレートマッチングの高速化</a:t>
            </a:r>
            <a:endParaRPr kumimoji="1" lang="ja-JP" altLang="en-US" sz="4000" dirty="0"/>
          </a:p>
        </p:txBody>
      </p:sp>
      <p:sp>
        <p:nvSpPr>
          <p:cNvPr id="3" name="コンテンツ プレースホルダー 2"/>
          <p:cNvSpPr>
            <a:spLocks noGrp="1"/>
          </p:cNvSpPr>
          <p:nvPr>
            <p:ph idx="1"/>
          </p:nvPr>
        </p:nvSpPr>
        <p:spPr>
          <a:xfrm>
            <a:off x="4483912" y="1356318"/>
            <a:ext cx="7207345" cy="1839951"/>
          </a:xfrm>
        </p:spPr>
        <p:txBody>
          <a:bodyPr/>
          <a:lstStyle/>
          <a:p>
            <a:pPr marL="0" indent="0">
              <a:buNone/>
            </a:pPr>
            <a:r>
              <a:rPr lang="ja-JP" altLang="en-US" dirty="0"/>
              <a:t>対象画像全領域にテンプレートを重ね合わせて差分を計算する計算量は</a:t>
            </a:r>
            <a:r>
              <a:rPr lang="en-US" altLang="ja-JP" dirty="0"/>
              <a:t>…</a:t>
            </a:r>
          </a:p>
          <a:p>
            <a:pPr marL="0" indent="0">
              <a:buNone/>
            </a:pPr>
            <a:r>
              <a:rPr kumimoji="1" lang="en-US" altLang="ja-JP" dirty="0"/>
              <a:t>             </a:t>
            </a:r>
            <a:endParaRPr kumimoji="1" lang="ja-JP" altLang="en-US" dirty="0"/>
          </a:p>
        </p:txBody>
      </p:sp>
      <p:grpSp>
        <p:nvGrpSpPr>
          <p:cNvPr id="6" name="グループ化 5"/>
          <p:cNvGrpSpPr/>
          <p:nvPr/>
        </p:nvGrpSpPr>
        <p:grpSpPr>
          <a:xfrm>
            <a:off x="513292" y="1141684"/>
            <a:ext cx="3449242" cy="1636623"/>
            <a:chOff x="51376" y="1437069"/>
            <a:chExt cx="7973344" cy="3783254"/>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76" y="1437069"/>
              <a:ext cx="5241603" cy="3783254"/>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8030" y="3889690"/>
              <a:ext cx="926690" cy="1330632"/>
            </a:xfrm>
            <a:prstGeom prst="rect">
              <a:avLst/>
            </a:prstGeom>
          </p:spPr>
        </p:pic>
      </p:grpSp>
      <p:sp>
        <p:nvSpPr>
          <p:cNvPr id="8" name="正方形/長方形 7"/>
          <p:cNvSpPr/>
          <p:nvPr/>
        </p:nvSpPr>
        <p:spPr>
          <a:xfrm>
            <a:off x="972127" y="2737065"/>
            <a:ext cx="1229824" cy="584775"/>
          </a:xfrm>
          <a:prstGeom prst="rect">
            <a:avLst/>
          </a:prstGeom>
        </p:spPr>
        <p:txBody>
          <a:bodyPr wrap="none">
            <a:spAutoFit/>
          </a:bodyPr>
          <a:lstStyle/>
          <a:p>
            <a:r>
              <a:rPr lang="en-US" altLang="ja-JP" sz="3200" dirty="0">
                <a:latin typeface="メイリオ" panose="020B0604030504040204" pitchFamily="50" charset="-128"/>
                <a:ea typeface="メイリオ" panose="020B0604030504040204" pitchFamily="50" charset="-128"/>
                <a:cs typeface="メイリオ" panose="020B0604030504040204" pitchFamily="50" charset="-128"/>
              </a:rPr>
              <a:t>W×H</a:t>
            </a:r>
            <a:endParaRPr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3207292" y="2737066"/>
            <a:ext cx="1109599" cy="584775"/>
          </a:xfrm>
          <a:prstGeom prst="rect">
            <a:avLst/>
          </a:prstGeom>
        </p:spPr>
        <p:txBody>
          <a:bodyPr wrap="none">
            <a:spAutoFit/>
          </a:bodyPr>
          <a:lstStyle/>
          <a:p>
            <a:r>
              <a:rPr lang="en-US" altLang="ja-JP" sz="3200" dirty="0" err="1">
                <a:latin typeface="メイリオ" panose="020B0604030504040204" pitchFamily="50" charset="-128"/>
                <a:ea typeface="メイリオ" panose="020B0604030504040204" pitchFamily="50" charset="-128"/>
                <a:cs typeface="メイリオ" panose="020B0604030504040204" pitchFamily="50" charset="-128"/>
              </a:rPr>
              <a:t>w×h</a:t>
            </a:r>
            <a:endParaRPr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2"/>
          <p:cNvSpPr txBox="1">
            <a:spLocks/>
          </p:cNvSpPr>
          <p:nvPr/>
        </p:nvSpPr>
        <p:spPr>
          <a:xfrm>
            <a:off x="413174" y="4211279"/>
            <a:ext cx="6289039" cy="26467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b="1" dirty="0"/>
              <a:t>残差逐次検定</a:t>
            </a:r>
            <a:r>
              <a:rPr lang="ja-JP" altLang="en-US" sz="2400" dirty="0"/>
              <a:t> </a:t>
            </a:r>
            <a:r>
              <a:rPr lang="en-US" altLang="ja-JP" sz="2400" dirty="0"/>
              <a:t>: </a:t>
            </a:r>
            <a:r>
              <a:rPr lang="ja-JP" altLang="en-US" sz="2000" dirty="0"/>
              <a:t>目標画像をラスタスキャンしテンプレートとの差分計算をする際，現在の最小値よりも差分が大きくなったら計算を打ち切る</a:t>
            </a:r>
            <a:endParaRPr lang="en-US" altLang="ja-JP" sz="2400" dirty="0"/>
          </a:p>
          <a:p>
            <a:pPr marL="0" indent="0">
              <a:buNone/>
            </a:pPr>
            <a:r>
              <a:rPr lang="ja-JP" altLang="en-US" sz="2400" b="1" dirty="0"/>
              <a:t>粗密探査法</a:t>
            </a:r>
            <a:r>
              <a:rPr lang="ja-JP" altLang="en-US" sz="2400" dirty="0"/>
              <a:t> </a:t>
            </a:r>
            <a:r>
              <a:rPr lang="en-US" altLang="ja-JP" sz="2400" dirty="0"/>
              <a:t>: </a:t>
            </a:r>
            <a:r>
              <a:rPr lang="ja-JP" altLang="en-US" sz="2000" dirty="0"/>
              <a:t>ガウシアンピラミッドを生成．低解像度画像にてマッチングする画素を発見．ひとレベル高解像度画像に移動し，発見した画素に関係する数画素のみに対してマッチングを計算する</a:t>
            </a:r>
            <a:endParaRPr lang="ja-JP" altLang="en-US" sz="2400" dirty="0"/>
          </a:p>
        </p:txBody>
      </p:sp>
      <p:sp>
        <p:nvSpPr>
          <p:cNvPr id="7" name="正方形/長方形 6"/>
          <p:cNvSpPr/>
          <p:nvPr/>
        </p:nvSpPr>
        <p:spPr>
          <a:xfrm>
            <a:off x="5720080" y="2214880"/>
            <a:ext cx="4307840" cy="873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4738702" y="6488668"/>
            <a:ext cx="1790234" cy="369332"/>
          </a:xfrm>
          <a:prstGeom prst="rect">
            <a:avLst/>
          </a:prstGeom>
        </p:spPr>
        <p:txBody>
          <a:bodyPr wrap="none">
            <a:spAutoFit/>
          </a:bodyPr>
          <a:lstStyle/>
          <a:p>
            <a:r>
              <a:rPr lang="en-US" altLang="ja-JP" dirty="0"/>
              <a:t>© CG ARTS</a:t>
            </a:r>
            <a:r>
              <a:rPr lang="ja-JP" altLang="en-US" dirty="0"/>
              <a:t>協会 </a:t>
            </a:r>
            <a:r>
              <a:rPr lang="en-US" altLang="ja-JP" dirty="0"/>
              <a:t> </a:t>
            </a:r>
            <a:endParaRPr lang="ja-JP" altLang="en-US" dirty="0"/>
          </a:p>
        </p:txBody>
      </p:sp>
      <p:sp>
        <p:nvSpPr>
          <p:cNvPr id="14" name="正方形/長方形 13"/>
          <p:cNvSpPr/>
          <p:nvPr/>
        </p:nvSpPr>
        <p:spPr>
          <a:xfrm>
            <a:off x="8712004" y="6488668"/>
            <a:ext cx="1569660" cy="369332"/>
          </a:xfrm>
          <a:prstGeom prst="rect">
            <a:avLst/>
          </a:prstGeom>
        </p:spPr>
        <p:txBody>
          <a:bodyPr wrap="none">
            <a:spAutoFit/>
          </a:bodyPr>
          <a:lstStyle/>
          <a:p>
            <a:r>
              <a:rPr lang="ja-JP" altLang="en-US" dirty="0"/>
              <a:t>教科書 図</a:t>
            </a:r>
            <a:r>
              <a:rPr lang="en-US" altLang="ja-JP" dirty="0"/>
              <a:t>11.5</a:t>
            </a:r>
            <a:endParaRPr lang="ja-JP" altLang="en-US" dirty="0"/>
          </a:p>
        </p:txBody>
      </p:sp>
      <p:pic>
        <p:nvPicPr>
          <p:cNvPr id="15" name="図 14"/>
          <p:cNvPicPr>
            <a:picLocks noChangeAspect="1"/>
          </p:cNvPicPr>
          <p:nvPr/>
        </p:nvPicPr>
        <p:blipFill>
          <a:blip r:embed="rId4"/>
          <a:stretch>
            <a:fillRect/>
          </a:stretch>
        </p:blipFill>
        <p:spPr>
          <a:xfrm rot="10860000">
            <a:off x="7822087" y="3247243"/>
            <a:ext cx="3845521" cy="3367392"/>
          </a:xfrm>
          <a:prstGeom prst="rect">
            <a:avLst/>
          </a:prstGeom>
        </p:spPr>
      </p:pic>
    </p:spTree>
    <p:extLst>
      <p:ext uri="{BB962C8B-B14F-4D97-AF65-F5344CB8AC3E}">
        <p14:creationId xmlns:p14="http://schemas.microsoft.com/office/powerpoint/2010/main" val="991826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28" y="365126"/>
            <a:ext cx="8217519" cy="733270"/>
          </a:xfrm>
        </p:spPr>
        <p:txBody>
          <a:bodyPr>
            <a:normAutofit/>
          </a:bodyPr>
          <a:lstStyle/>
          <a:p>
            <a:r>
              <a:rPr lang="ja-JP" altLang="en-US" sz="3600" dirty="0"/>
              <a:t>まとめ </a:t>
            </a:r>
            <a:r>
              <a:rPr lang="en-US" altLang="ja-JP" sz="3600" dirty="0"/>
              <a:t>: </a:t>
            </a:r>
            <a:r>
              <a:rPr lang="ja-JP" altLang="en-US" sz="3600" dirty="0"/>
              <a:t>テンプレートマッチング</a:t>
            </a:r>
            <a:endParaRPr kumimoji="1" lang="ja-JP" altLang="en-US" sz="3600" dirty="0"/>
          </a:p>
        </p:txBody>
      </p:sp>
      <p:sp>
        <p:nvSpPr>
          <p:cNvPr id="3" name="コンテンツ プレースホルダー 2"/>
          <p:cNvSpPr>
            <a:spLocks noGrp="1"/>
          </p:cNvSpPr>
          <p:nvPr>
            <p:ph idx="1"/>
          </p:nvPr>
        </p:nvSpPr>
        <p:spPr>
          <a:xfrm>
            <a:off x="435428" y="1592830"/>
            <a:ext cx="6265817" cy="2711728"/>
          </a:xfrm>
        </p:spPr>
        <p:txBody>
          <a:bodyPr>
            <a:normAutofit/>
          </a:bodyPr>
          <a:lstStyle/>
          <a:p>
            <a:pPr>
              <a:lnSpc>
                <a:spcPct val="100000"/>
              </a:lnSpc>
              <a:spcBef>
                <a:spcPts val="1200"/>
              </a:spcBef>
            </a:pPr>
            <a:r>
              <a:rPr lang="ja-JP" altLang="en-US" sz="2400" dirty="0"/>
              <a:t>入力画像から物体を検出するための手法</a:t>
            </a:r>
            <a:endParaRPr lang="en-US" altLang="ja-JP" sz="2400" dirty="0"/>
          </a:p>
          <a:p>
            <a:pPr>
              <a:lnSpc>
                <a:spcPct val="100000"/>
              </a:lnSpc>
              <a:spcBef>
                <a:spcPts val="1200"/>
              </a:spcBef>
            </a:pPr>
            <a:r>
              <a:rPr lang="ja-JP" altLang="en-US" sz="2400" dirty="0"/>
              <a:t>検出対象の画像（テンプレート）を用意し，入力画像をラスタスキャンし相違度を評価</a:t>
            </a:r>
            <a:endParaRPr lang="en-US" altLang="ja-JP" sz="2400" dirty="0"/>
          </a:p>
          <a:p>
            <a:pPr>
              <a:lnSpc>
                <a:spcPct val="100000"/>
              </a:lnSpc>
              <a:spcBef>
                <a:spcPts val="1200"/>
              </a:spcBef>
            </a:pPr>
            <a:r>
              <a:rPr lang="ja-JP" altLang="en-US" sz="2400" dirty="0"/>
              <a:t>相違度が閾値以下の領域を出力する</a:t>
            </a:r>
            <a:endParaRPr lang="en-US" altLang="ja-JP" sz="2400" dirty="0"/>
          </a:p>
          <a:p>
            <a:pPr>
              <a:lnSpc>
                <a:spcPct val="100000"/>
              </a:lnSpc>
              <a:spcBef>
                <a:spcPts val="1200"/>
              </a:spcBef>
            </a:pPr>
            <a:r>
              <a:rPr lang="ja-JP" altLang="en-US" sz="2400" dirty="0"/>
              <a:t>相違</a:t>
            </a:r>
            <a:r>
              <a:rPr lang="en-US" altLang="ja-JP" sz="2400" dirty="0"/>
              <a:t>(</a:t>
            </a:r>
            <a:r>
              <a:rPr lang="ja-JP" altLang="en-US" sz="2400" dirty="0"/>
              <a:t>類似</a:t>
            </a:r>
            <a:r>
              <a:rPr lang="en-US" altLang="ja-JP" sz="2400" dirty="0"/>
              <a:t>)</a:t>
            </a:r>
            <a:r>
              <a:rPr lang="ja-JP" altLang="en-US" sz="2400" dirty="0"/>
              <a:t>度 </a:t>
            </a:r>
            <a:r>
              <a:rPr lang="en-US" altLang="ja-JP" sz="2400" dirty="0"/>
              <a:t>: SAD, SSD, NCC</a:t>
            </a:r>
            <a:r>
              <a:rPr lang="ja-JP" altLang="en-US" sz="2400" dirty="0"/>
              <a:t>など</a:t>
            </a:r>
            <a:endParaRPr lang="en-US" altLang="ja-JP" sz="2400" dirty="0"/>
          </a:p>
        </p:txBody>
      </p:sp>
      <p:grpSp>
        <p:nvGrpSpPr>
          <p:cNvPr id="13" name="グループ化 12"/>
          <p:cNvGrpSpPr/>
          <p:nvPr/>
        </p:nvGrpSpPr>
        <p:grpSpPr>
          <a:xfrm>
            <a:off x="6796650" y="1506634"/>
            <a:ext cx="5395350" cy="3292356"/>
            <a:chOff x="396240" y="1626870"/>
            <a:chExt cx="5395350" cy="3292356"/>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 y="1626870"/>
              <a:ext cx="3981999" cy="2874104"/>
            </a:xfrm>
            <a:prstGeom prst="rect">
              <a:avLst/>
            </a:prstGeom>
          </p:spPr>
        </p:pic>
        <p:sp>
          <p:nvSpPr>
            <p:cNvPr id="5" name="正方形/長方形 4"/>
            <p:cNvSpPr/>
            <p:nvPr/>
          </p:nvSpPr>
          <p:spPr>
            <a:xfrm>
              <a:off x="1833241" y="4549894"/>
              <a:ext cx="1107996" cy="369332"/>
            </a:xfrm>
            <a:prstGeom prst="rect">
              <a:avLst/>
            </a:prstGeom>
          </p:spPr>
          <p:txBody>
            <a:bodyPr wrap="none">
              <a:spAutoFit/>
            </a:bodyPr>
            <a:lstStyle/>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入力画像</a:t>
              </a:r>
            </a:p>
          </p:txBody>
        </p:sp>
        <p:sp>
          <p:nvSpPr>
            <p:cNvPr id="6" name="正方形/長方形 5"/>
            <p:cNvSpPr/>
            <p:nvPr/>
          </p:nvSpPr>
          <p:spPr>
            <a:xfrm>
              <a:off x="1381760" y="2402840"/>
              <a:ext cx="619760" cy="9144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p:cNvCxnSpPr/>
            <p:nvPr/>
          </p:nvCxnSpPr>
          <p:spPr>
            <a:xfrm>
              <a:off x="650240" y="176276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a:off x="599440" y="2870200"/>
              <a:ext cx="75184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650240" y="231648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0" name="グループ化 9"/>
            <p:cNvGrpSpPr/>
            <p:nvPr/>
          </p:nvGrpSpPr>
          <p:grpSpPr>
            <a:xfrm>
              <a:off x="4375818" y="2512059"/>
              <a:ext cx="1415772" cy="1497390"/>
              <a:chOff x="9234838" y="1935479"/>
              <a:chExt cx="1415772" cy="1497390"/>
            </a:xfrm>
          </p:grpSpPr>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7070" y="1935479"/>
                <a:ext cx="626201" cy="899161"/>
              </a:xfrm>
              <a:prstGeom prst="rect">
                <a:avLst/>
              </a:prstGeom>
            </p:spPr>
          </p:pic>
          <p:sp>
            <p:nvSpPr>
              <p:cNvPr id="12" name="正方形/長方形 11"/>
              <p:cNvSpPr/>
              <p:nvPr/>
            </p:nvSpPr>
            <p:spPr>
              <a:xfrm>
                <a:off x="9234838" y="2848094"/>
                <a:ext cx="1415772" cy="584775"/>
              </a:xfrm>
              <a:prstGeom prst="rect">
                <a:avLst/>
              </a:prstGeom>
            </p:spPr>
            <p:txBody>
              <a:bodyPr wrap="none">
                <a:spAutoFit/>
              </a:bodyPr>
              <a:lstStyle/>
              <a:p>
                <a:pPr algn="ct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sp>
        <p:nvSpPr>
          <p:cNvPr id="18" name="コンテンツ プレースホルダー 2"/>
          <p:cNvSpPr txBox="1">
            <a:spLocks/>
          </p:cNvSpPr>
          <p:nvPr/>
        </p:nvSpPr>
        <p:spPr>
          <a:xfrm>
            <a:off x="618308" y="5215045"/>
            <a:ext cx="11023600" cy="14121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b="1" dirty="0"/>
              <a:t>サブピクセル精度</a:t>
            </a:r>
            <a:r>
              <a:rPr lang="ja-JP" altLang="en-US" sz="2400" dirty="0"/>
              <a:t>で検出するための関数フィッティング</a:t>
            </a:r>
            <a:endParaRPr lang="en-US" altLang="ja-JP" sz="2400" dirty="0"/>
          </a:p>
          <a:p>
            <a:pPr marL="0" indent="0">
              <a:buFont typeface="Arial" panose="020B0604020202020204" pitchFamily="34" charset="0"/>
              <a:buNone/>
            </a:pPr>
            <a:r>
              <a:rPr lang="ja-JP" altLang="en-US" sz="2400" b="1" dirty="0"/>
              <a:t>高速化</a:t>
            </a:r>
            <a:r>
              <a:rPr lang="ja-JP" altLang="en-US" sz="2400" dirty="0"/>
              <a:t>のための残差逐次検定・粗密</a:t>
            </a:r>
            <a:r>
              <a:rPr lang="en-US" altLang="ja-JP" sz="2400" dirty="0"/>
              <a:t>(coarse to fine)</a:t>
            </a:r>
            <a:r>
              <a:rPr lang="ja-JP" altLang="en-US" sz="2400" dirty="0"/>
              <a:t>探索・</a:t>
            </a:r>
            <a:r>
              <a:rPr lang="en-US" altLang="ja-JP" sz="2400" dirty="0"/>
              <a:t>chamfer matching</a:t>
            </a:r>
          </a:p>
        </p:txBody>
      </p:sp>
    </p:spTree>
    <p:extLst>
      <p:ext uri="{BB962C8B-B14F-4D97-AF65-F5344CB8AC3E}">
        <p14:creationId xmlns:p14="http://schemas.microsoft.com/office/powerpoint/2010/main" val="2733843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8639" y="365126"/>
            <a:ext cx="11438921" cy="733270"/>
          </a:xfrm>
        </p:spPr>
        <p:txBody>
          <a:bodyPr>
            <a:normAutofit/>
          </a:bodyPr>
          <a:lstStyle/>
          <a:p>
            <a:r>
              <a:rPr lang="ja-JP" altLang="en-US" sz="3600" dirty="0"/>
              <a:t>コーナー、輪郭線の検出</a:t>
            </a:r>
            <a:endParaRPr kumimoji="1" lang="ja-JP" altLang="en-US" sz="3600" dirty="0"/>
          </a:p>
        </p:txBody>
      </p:sp>
      <p:sp>
        <p:nvSpPr>
          <p:cNvPr id="3" name="コンテンツ プレースホルダー 2"/>
          <p:cNvSpPr>
            <a:spLocks noGrp="1"/>
          </p:cNvSpPr>
          <p:nvPr>
            <p:ph idx="1"/>
          </p:nvPr>
        </p:nvSpPr>
        <p:spPr>
          <a:xfrm>
            <a:off x="548639" y="1534223"/>
            <a:ext cx="11438921" cy="1221678"/>
          </a:xfrm>
        </p:spPr>
        <p:txBody>
          <a:bodyPr>
            <a:normAutofit/>
          </a:bodyPr>
          <a:lstStyle/>
          <a:p>
            <a:pPr marL="0" indent="0">
              <a:buNone/>
            </a:pPr>
            <a:r>
              <a:rPr lang="ja-JP" altLang="en-US" sz="2400" dirty="0"/>
              <a:t>物体認識・物体追跡・位置あわせなど，より高度な画像処理に利用するため</a:t>
            </a:r>
            <a:endParaRPr lang="en-US" altLang="ja-JP" sz="2400" dirty="0"/>
          </a:p>
          <a:p>
            <a:pPr marL="0" indent="0">
              <a:buNone/>
            </a:pPr>
            <a:r>
              <a:rPr lang="ja-JP" altLang="en-US" sz="2400" dirty="0"/>
              <a:t>画像から</a:t>
            </a:r>
            <a:r>
              <a:rPr lang="en-US" altLang="ja-JP" sz="2400" dirty="0"/>
              <a:t>『</a:t>
            </a:r>
            <a:r>
              <a:rPr lang="ja-JP" altLang="en-US" sz="2400" dirty="0"/>
              <a:t>コーナー</a:t>
            </a:r>
            <a:r>
              <a:rPr lang="en-US" altLang="ja-JP" sz="2400" dirty="0"/>
              <a:t>』</a:t>
            </a:r>
            <a:r>
              <a:rPr lang="ja-JP" altLang="en-US" sz="2400" dirty="0"/>
              <a:t>や</a:t>
            </a:r>
            <a:r>
              <a:rPr lang="en-US" altLang="ja-JP" sz="2400" dirty="0"/>
              <a:t>『</a:t>
            </a:r>
            <a:r>
              <a:rPr lang="ja-JP" altLang="en-US" sz="2400" dirty="0"/>
              <a:t>輪郭線</a:t>
            </a:r>
            <a:r>
              <a:rPr lang="en-US" altLang="ja-JP" sz="2400" dirty="0"/>
              <a:t>』</a:t>
            </a:r>
            <a:r>
              <a:rPr lang="ja-JP" altLang="en-US" sz="2400" dirty="0"/>
              <a:t>といった特徴的な点・曲線を検出する</a:t>
            </a:r>
            <a:endParaRPr lang="en-US" altLang="ja-JP" sz="2400" dirty="0"/>
          </a:p>
        </p:txBody>
      </p:sp>
      <p:sp>
        <p:nvSpPr>
          <p:cNvPr id="4" name="コンテンツ プレースホルダー 2"/>
          <p:cNvSpPr txBox="1">
            <a:spLocks/>
          </p:cNvSpPr>
          <p:nvPr/>
        </p:nvSpPr>
        <p:spPr>
          <a:xfrm>
            <a:off x="4505326" y="5968999"/>
            <a:ext cx="3340099" cy="889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dirty="0"/>
              <a:t>コーナー検出</a:t>
            </a:r>
            <a:endParaRPr lang="en-US" altLang="ja-JP" sz="2000" dirty="0"/>
          </a:p>
          <a:p>
            <a:pPr marL="0" indent="0" algn="ctr">
              <a:buFont typeface="Arial" panose="020B0604020202020204" pitchFamily="34" charset="0"/>
              <a:buNone/>
            </a:pPr>
            <a:r>
              <a:rPr lang="en-US" altLang="ja-JP" sz="2000" dirty="0"/>
              <a:t>(Harris Corner</a:t>
            </a:r>
            <a:r>
              <a:rPr lang="ja-JP" altLang="en-US" sz="2000" dirty="0"/>
              <a:t> </a:t>
            </a:r>
            <a:r>
              <a:rPr lang="en-US" altLang="ja-JP" sz="2000" dirty="0"/>
              <a:t>Detector)</a:t>
            </a:r>
          </a:p>
        </p:txBody>
      </p:sp>
      <p:sp>
        <p:nvSpPr>
          <p:cNvPr id="6" name="コンテンツ プレースホルダー 2"/>
          <p:cNvSpPr txBox="1">
            <a:spLocks/>
          </p:cNvSpPr>
          <p:nvPr/>
        </p:nvSpPr>
        <p:spPr>
          <a:xfrm>
            <a:off x="8543926" y="5968999"/>
            <a:ext cx="3340099" cy="889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dirty="0"/>
              <a:t>輪郭検出</a:t>
            </a:r>
            <a:endParaRPr lang="en-US" altLang="ja-JP" sz="2000" dirty="0"/>
          </a:p>
          <a:p>
            <a:pPr marL="0" indent="0" algn="ctr">
              <a:buFont typeface="Arial" panose="020B0604020202020204" pitchFamily="34" charset="0"/>
              <a:buNone/>
            </a:pPr>
            <a:r>
              <a:rPr lang="en-US" altLang="ja-JP" sz="2000" dirty="0"/>
              <a:t>(Canny</a:t>
            </a:r>
            <a:r>
              <a:rPr lang="ja-JP" altLang="en-US" sz="2000" dirty="0"/>
              <a:t> </a:t>
            </a:r>
            <a:r>
              <a:rPr lang="en-US" altLang="ja-JP" sz="2000" dirty="0"/>
              <a:t>Edge detector)</a:t>
            </a:r>
          </a:p>
        </p:txBody>
      </p:sp>
      <p:pic>
        <p:nvPicPr>
          <p:cNvPr id="7" name="図 6"/>
          <p:cNvPicPr>
            <a:picLocks noChangeAspect="1"/>
          </p:cNvPicPr>
          <p:nvPr/>
        </p:nvPicPr>
        <p:blipFill>
          <a:blip r:embed="rId3"/>
          <a:stretch>
            <a:fillRect/>
          </a:stretch>
        </p:blipFill>
        <p:spPr>
          <a:xfrm>
            <a:off x="4521433" y="3464774"/>
            <a:ext cx="3269933" cy="2450886"/>
          </a:xfrm>
          <a:prstGeom prst="rect">
            <a:avLst/>
          </a:prstGeom>
        </p:spPr>
      </p:pic>
      <p:sp>
        <p:nvSpPr>
          <p:cNvPr id="8" name="正方形/長方形 7"/>
          <p:cNvSpPr/>
          <p:nvPr/>
        </p:nvSpPr>
        <p:spPr>
          <a:xfrm>
            <a:off x="10494419" y="0"/>
            <a:ext cx="1697581" cy="646331"/>
          </a:xfrm>
          <a:prstGeom prst="rect">
            <a:avLst/>
          </a:prstGeom>
          <a:solidFill>
            <a:srgbClr val="FFC000"/>
          </a:solidFill>
        </p:spPr>
        <p:txBody>
          <a:bodyPr wrap="none">
            <a:spAutoFit/>
          </a:bodyPr>
          <a:lstStyle/>
          <a:p>
            <a:r>
              <a:rPr lang="en-US" altLang="ja-JP" dirty="0"/>
              <a:t>HarrisCorner.py</a:t>
            </a:r>
            <a:r>
              <a:rPr lang="ja-JP" altLang="en-US" dirty="0"/>
              <a:t> </a:t>
            </a:r>
            <a:endParaRPr lang="en-US" altLang="ja-JP" dirty="0"/>
          </a:p>
          <a:p>
            <a:r>
              <a:rPr lang="en-US" altLang="ja-JP" dirty="0"/>
              <a:t>CannyEdge.py</a:t>
            </a:r>
            <a:endParaRPr lang="ja-JP" altLang="en-US" dirty="0"/>
          </a:p>
        </p:txBody>
      </p:sp>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790" y="3473468"/>
            <a:ext cx="3258333" cy="2442192"/>
          </a:xfrm>
          <a:prstGeom prst="rect">
            <a:avLst/>
          </a:prstGeom>
        </p:spPr>
      </p:pic>
      <p:pic>
        <p:nvPicPr>
          <p:cNvPr id="10" name="図 9"/>
          <p:cNvPicPr>
            <a:picLocks noChangeAspect="1"/>
          </p:cNvPicPr>
          <p:nvPr/>
        </p:nvPicPr>
        <p:blipFill>
          <a:blip r:embed="rId5"/>
          <a:stretch>
            <a:fillRect/>
          </a:stretch>
        </p:blipFill>
        <p:spPr>
          <a:xfrm>
            <a:off x="8575675" y="3457575"/>
            <a:ext cx="3282949" cy="2462212"/>
          </a:xfrm>
          <a:prstGeom prst="rect">
            <a:avLst/>
          </a:prstGeom>
        </p:spPr>
      </p:pic>
    </p:spTree>
    <p:extLst>
      <p:ext uri="{BB962C8B-B14F-4D97-AF65-F5344CB8AC3E}">
        <p14:creationId xmlns:p14="http://schemas.microsoft.com/office/powerpoint/2010/main" val="2434872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75681" y="365126"/>
            <a:ext cx="11316319" cy="733270"/>
          </a:xfrm>
        </p:spPr>
        <p:txBody>
          <a:bodyPr>
            <a:normAutofit/>
          </a:bodyPr>
          <a:lstStyle/>
          <a:p>
            <a:r>
              <a:rPr kumimoji="1" lang="en-US" altLang="ja-JP" sz="3200" dirty="0"/>
              <a:t>Harris</a:t>
            </a:r>
            <a:r>
              <a:rPr kumimoji="1" lang="ja-JP" altLang="en-US" sz="3200" dirty="0"/>
              <a:t>のコーナー検出アルゴリズム</a:t>
            </a:r>
            <a:r>
              <a:rPr lang="en-US" altLang="ja-JP" sz="3200" dirty="0"/>
              <a:t/>
            </a:r>
            <a:br>
              <a:rPr lang="en-US" altLang="ja-JP" sz="3200" dirty="0"/>
            </a:br>
            <a:r>
              <a:rPr lang="en-US" altLang="ja-JP" sz="1300" dirty="0"/>
              <a:t>[</a:t>
            </a:r>
            <a:r>
              <a:rPr lang="en-US" altLang="ja-JP" sz="1200" i="1" dirty="0"/>
              <a:t>C. Harris &amp; M. Stephens (1988). "A Combined Corner and Edge Detector". Proc. of the 4th ALVEY Vision Conference. pp. 147–151.</a:t>
            </a:r>
            <a:r>
              <a:rPr lang="en-US" altLang="ja-JP" sz="1300" dirty="0"/>
              <a:t>]</a:t>
            </a:r>
            <a:endParaRPr kumimoji="1" lang="ja-JP" altLang="en-US" sz="3200" dirty="0"/>
          </a:p>
        </p:txBody>
      </p:sp>
      <p:sp>
        <p:nvSpPr>
          <p:cNvPr id="3" name="コンテンツ プレースホルダー 2"/>
          <p:cNvSpPr>
            <a:spLocks noGrp="1"/>
          </p:cNvSpPr>
          <p:nvPr>
            <p:ph idx="1"/>
          </p:nvPr>
        </p:nvSpPr>
        <p:spPr>
          <a:xfrm>
            <a:off x="875681" y="4510049"/>
            <a:ext cx="9995519" cy="2347951"/>
          </a:xfrm>
        </p:spPr>
        <p:txBody>
          <a:bodyPr>
            <a:normAutofit/>
          </a:bodyPr>
          <a:lstStyle/>
          <a:p>
            <a:r>
              <a:rPr lang="ja-JP" altLang="en-US" sz="2000" b="1" dirty="0"/>
              <a:t>入力</a:t>
            </a:r>
            <a:r>
              <a:rPr lang="ja-JP" altLang="en-US" sz="2000" dirty="0"/>
              <a:t> </a:t>
            </a:r>
            <a:r>
              <a:rPr lang="en-US" altLang="ja-JP" sz="2000" dirty="0"/>
              <a:t>: </a:t>
            </a:r>
            <a:r>
              <a:rPr lang="ja-JP" altLang="en-US" sz="2000" dirty="0"/>
              <a:t>グレースケール画像</a:t>
            </a:r>
            <a:endParaRPr lang="en-US" altLang="ja-JP" sz="2000" dirty="0"/>
          </a:p>
          <a:p>
            <a:r>
              <a:rPr lang="ja-JP" altLang="en-US" sz="2000" b="1" dirty="0"/>
              <a:t>出力 </a:t>
            </a:r>
            <a:r>
              <a:rPr lang="en-US" altLang="ja-JP" sz="2000" dirty="0"/>
              <a:t>: </a:t>
            </a:r>
            <a:r>
              <a:rPr lang="ja-JP" altLang="en-US" sz="2000" dirty="0"/>
              <a:t>コーナー画素群</a:t>
            </a:r>
            <a:endParaRPr lang="en-US" altLang="ja-JP" sz="2000" dirty="0"/>
          </a:p>
          <a:p>
            <a:r>
              <a:rPr lang="ja-JP" altLang="en-US" sz="2000" b="1" dirty="0"/>
              <a:t>手法の概要 </a:t>
            </a:r>
            <a:endParaRPr lang="en-US" altLang="ja-JP" sz="2000" dirty="0"/>
          </a:p>
          <a:p>
            <a:pPr marL="457200" lvl="1" indent="0">
              <a:buNone/>
            </a:pPr>
            <a:r>
              <a:rPr lang="en-US" altLang="ja-JP" sz="2000" dirty="0"/>
              <a:t>Harris</a:t>
            </a:r>
            <a:r>
              <a:rPr lang="ja-JP" altLang="en-US" sz="2000" dirty="0"/>
              <a:t>行列 </a:t>
            </a:r>
            <a:r>
              <a:rPr lang="en-US" altLang="ja-JP" sz="2000" dirty="0"/>
              <a:t>(</a:t>
            </a:r>
            <a:r>
              <a:rPr lang="ja-JP" altLang="en-US" sz="2000" dirty="0"/>
              <a:t>又は</a:t>
            </a:r>
            <a:r>
              <a:rPr lang="en-US" altLang="ja-JP" sz="2000" dirty="0"/>
              <a:t>Structure tensor matrix</a:t>
            </a:r>
            <a:r>
              <a:rPr lang="ja-JP" altLang="en-US" sz="2000" dirty="0"/>
              <a:t>と呼ばれる）を定義し，この固有値固有ベクトルを用いて，局所領域の輝度変化方向と変化量を検出する</a:t>
            </a:r>
          </a:p>
          <a:p>
            <a:pPr marL="457200" lvl="1" indent="0">
              <a:buNone/>
            </a:pPr>
            <a:r>
              <a:rPr lang="ja-JP" altLang="en-US" sz="2000" dirty="0"/>
              <a:t>局所領域の輝度変化が，直交する</a:t>
            </a:r>
            <a:r>
              <a:rPr lang="en-US" altLang="ja-JP" sz="2000" dirty="0"/>
              <a:t>2</a:t>
            </a:r>
            <a:r>
              <a:rPr lang="ja-JP" altLang="en-US" sz="2000" dirty="0"/>
              <a:t>方向について大きくなる部分をコーナーと定義</a:t>
            </a:r>
            <a:endParaRPr lang="en-US" altLang="ja-JP" sz="20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681" y="1557316"/>
            <a:ext cx="3572510" cy="2677675"/>
          </a:xfrm>
          <a:prstGeom prst="rect">
            <a:avLst/>
          </a:prstGeom>
        </p:spPr>
      </p:pic>
      <p:pic>
        <p:nvPicPr>
          <p:cNvPr id="5" name="図 4"/>
          <p:cNvPicPr>
            <a:picLocks noChangeAspect="1"/>
          </p:cNvPicPr>
          <p:nvPr/>
        </p:nvPicPr>
        <p:blipFill>
          <a:blip r:embed="rId3"/>
          <a:stretch>
            <a:fillRect/>
          </a:stretch>
        </p:blipFill>
        <p:spPr>
          <a:xfrm>
            <a:off x="4918535" y="1557316"/>
            <a:ext cx="3567113" cy="2663444"/>
          </a:xfrm>
          <a:prstGeom prst="rect">
            <a:avLst/>
          </a:prstGeom>
        </p:spPr>
      </p:pic>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65517" t="49979" r="29150" b="41009"/>
          <a:stretch/>
        </p:blipFill>
        <p:spPr>
          <a:xfrm>
            <a:off x="9124242" y="1431291"/>
            <a:ext cx="1046163" cy="1325140"/>
          </a:xfrm>
          <a:prstGeom prst="rect">
            <a:avLst/>
          </a:prstGeom>
        </p:spPr>
      </p:pic>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l="63478" t="19966" r="31189" b="71022"/>
          <a:stretch/>
        </p:blipFill>
        <p:spPr>
          <a:xfrm>
            <a:off x="10494572" y="1431291"/>
            <a:ext cx="1046163" cy="1325140"/>
          </a:xfrm>
          <a:prstGeom prst="rect">
            <a:avLst/>
          </a:prstGeom>
        </p:spPr>
      </p:pic>
      <p:pic>
        <p:nvPicPr>
          <p:cNvPr id="8" name="図 7"/>
          <p:cNvPicPr>
            <a:picLocks noChangeAspect="1"/>
          </p:cNvPicPr>
          <p:nvPr/>
        </p:nvPicPr>
        <p:blipFill rotWithShape="1">
          <a:blip r:embed="rId2">
            <a:extLst>
              <a:ext uri="{28A0092B-C50C-407E-A947-70E740481C1C}">
                <a14:useLocalDpi xmlns:a14="http://schemas.microsoft.com/office/drawing/2010/main" val="0"/>
              </a:ext>
            </a:extLst>
          </a:blip>
          <a:srcRect l="13660" t="26012" r="81007" b="64976"/>
          <a:stretch/>
        </p:blipFill>
        <p:spPr>
          <a:xfrm>
            <a:off x="9124242" y="2936241"/>
            <a:ext cx="1046163" cy="1325140"/>
          </a:xfrm>
          <a:prstGeom prst="rect">
            <a:avLst/>
          </a:prstGeom>
        </p:spPr>
      </p:pic>
      <p:pic>
        <p:nvPicPr>
          <p:cNvPr id="9" name="図 8"/>
          <p:cNvPicPr>
            <a:picLocks noChangeAspect="1"/>
          </p:cNvPicPr>
          <p:nvPr/>
        </p:nvPicPr>
        <p:blipFill rotWithShape="1">
          <a:blip r:embed="rId2">
            <a:extLst>
              <a:ext uri="{28A0092B-C50C-407E-A947-70E740481C1C}">
                <a14:useLocalDpi xmlns:a14="http://schemas.microsoft.com/office/drawing/2010/main" val="0"/>
              </a:ext>
            </a:extLst>
          </a:blip>
          <a:srcRect l="30595" t="37781" r="64072" b="53207"/>
          <a:stretch/>
        </p:blipFill>
        <p:spPr>
          <a:xfrm>
            <a:off x="10494572" y="2955291"/>
            <a:ext cx="1046163" cy="1325140"/>
          </a:xfrm>
          <a:prstGeom prst="rect">
            <a:avLst/>
          </a:prstGeom>
        </p:spPr>
      </p:pic>
    </p:spTree>
    <p:extLst>
      <p:ext uri="{BB962C8B-B14F-4D97-AF65-F5344CB8AC3E}">
        <p14:creationId xmlns:p14="http://schemas.microsoft.com/office/powerpoint/2010/main" val="1549987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29655" y="205469"/>
            <a:ext cx="9228076" cy="733270"/>
          </a:xfrm>
        </p:spPr>
        <p:txBody>
          <a:bodyPr>
            <a:normAutofit/>
          </a:bodyPr>
          <a:lstStyle/>
          <a:p>
            <a:r>
              <a:rPr kumimoji="1" lang="en-US" altLang="ja-JP" sz="4000" dirty="0"/>
              <a:t>Structure tensor matrix (1/3)</a:t>
            </a:r>
            <a:endParaRPr kumimoji="1" lang="ja-JP" altLang="en-US" sz="4000" dirty="0"/>
          </a:p>
        </p:txBody>
      </p:sp>
      <mc:AlternateContent xmlns:mc="http://schemas.openxmlformats.org/markup-compatibility/2006" xmlns:a14="http://schemas.microsoft.com/office/drawing/2010/main">
        <mc:Choice Requires="a14">
          <p:sp>
            <p:nvSpPr>
              <p:cNvPr id="4" name="正方形/長方形 3"/>
              <p:cNvSpPr/>
              <p:nvPr/>
            </p:nvSpPr>
            <p:spPr>
              <a:xfrm>
                <a:off x="1815897" y="2896415"/>
                <a:ext cx="7077322" cy="151419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altLang="ja-JP" sz="3600" b="1" smtClean="0">
                          <a:latin typeface="Cambria Math" panose="02040503050406030204" pitchFamily="18" charset="0"/>
                        </a:rPr>
                        <m:t>𝐀</m:t>
                      </m:r>
                      <m:d>
                        <m:dPr>
                          <m:ctrlPr>
                            <a:rPr lang="en-US" altLang="ja-JP" sz="3600" b="0" i="1" smtClean="0">
                              <a:latin typeface="Cambria Math" panose="02040503050406030204" pitchFamily="18" charset="0"/>
                            </a:rPr>
                          </m:ctrlPr>
                        </m:dPr>
                        <m:e>
                          <m:r>
                            <a:rPr lang="en-US" altLang="ja-JP" sz="3600" b="0" i="1" smtClean="0">
                              <a:latin typeface="Cambria Math" panose="02040503050406030204" pitchFamily="18" charset="0"/>
                            </a:rPr>
                            <m:t>𝑥</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𝑦</m:t>
                          </m:r>
                        </m:e>
                      </m:d>
                      <m:r>
                        <a:rPr lang="en-US" altLang="ja-JP" sz="3600" i="1">
                          <a:latin typeface="Cambria Math" panose="02040503050406030204" pitchFamily="18" charset="0"/>
                        </a:rPr>
                        <m:t>=</m:t>
                      </m:r>
                      <m:nary>
                        <m:naryPr>
                          <m:chr m:val="∑"/>
                          <m:supHide m:val="on"/>
                          <m:ctrlPr>
                            <a:rPr lang="en-US" altLang="ja-JP" sz="3600" i="1">
                              <a:latin typeface="Cambria Math" panose="02040503050406030204" pitchFamily="18" charset="0"/>
                            </a:rPr>
                          </m:ctrlPr>
                        </m:naryPr>
                        <m:sub>
                          <m:r>
                            <a:rPr lang="en-US" altLang="ja-JP" sz="3600" b="0" i="1" smtClean="0">
                              <a:latin typeface="Cambria Math" panose="02040503050406030204" pitchFamily="18" charset="0"/>
                            </a:rPr>
                            <m:t>𝑢</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𝑣</m:t>
                          </m:r>
                        </m:sub>
                        <m:sup/>
                        <m:e>
                          <m:r>
                            <a:rPr lang="en-US" altLang="ja-JP" sz="3600" i="1">
                              <a:latin typeface="Cambria Math" panose="02040503050406030204" pitchFamily="18" charset="0"/>
                            </a:rPr>
                            <m:t>𝐺</m:t>
                          </m:r>
                          <m:d>
                            <m:dPr>
                              <m:ctrlPr>
                                <a:rPr lang="en-US" altLang="ja-JP" sz="3600" i="1">
                                  <a:latin typeface="Cambria Math" panose="02040503050406030204" pitchFamily="18" charset="0"/>
                                </a:rPr>
                              </m:ctrlPr>
                            </m:dPr>
                            <m:e>
                              <m:r>
                                <a:rPr lang="en-US" altLang="ja-JP" sz="3600" i="1">
                                  <a:latin typeface="Cambria Math" panose="02040503050406030204" pitchFamily="18" charset="0"/>
                                </a:rPr>
                                <m:t>𝑢</m:t>
                              </m:r>
                              <m:r>
                                <a:rPr lang="en-US" altLang="ja-JP" sz="3600" i="1">
                                  <a:latin typeface="Cambria Math" panose="02040503050406030204" pitchFamily="18" charset="0"/>
                                </a:rPr>
                                <m:t>,</m:t>
                              </m:r>
                              <m:r>
                                <a:rPr lang="en-US" altLang="ja-JP" sz="3600" i="1">
                                  <a:latin typeface="Cambria Math" panose="02040503050406030204" pitchFamily="18" charset="0"/>
                                </a:rPr>
                                <m:t>𝑣</m:t>
                              </m:r>
                            </m:e>
                          </m:d>
                        </m:e>
                      </m:nary>
                      <m:d>
                        <m:dPr>
                          <m:ctrlPr>
                            <a:rPr lang="en-US" altLang="ja-JP" sz="3600" i="1">
                              <a:latin typeface="Cambria Math" panose="02040503050406030204" pitchFamily="18" charset="0"/>
                            </a:rPr>
                          </m:ctrlPr>
                        </m:dPr>
                        <m:e>
                          <m:m>
                            <m:mPr>
                              <m:mcs>
                                <m:mc>
                                  <m:mcPr>
                                    <m:count m:val="2"/>
                                    <m:mcJc m:val="center"/>
                                  </m:mcPr>
                                </m:mc>
                              </m:mcs>
                              <m:ctrlPr>
                                <a:rPr lang="en-US" altLang="ja-JP" sz="3600" i="1">
                                  <a:latin typeface="Cambria Math" panose="02040503050406030204" pitchFamily="18" charset="0"/>
                                </a:rPr>
                              </m:ctrlPr>
                            </m:mPr>
                            <m:mr>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e>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e>
                            </m:mr>
                            <m:mr>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e>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e>
                            </m:mr>
                          </m:m>
                        </m:e>
                      </m:d>
                    </m:oMath>
                  </m:oMathPara>
                </a14:m>
                <a:endParaRPr lang="ja-JP" altLang="en-US" sz="3600" dirty="0"/>
              </a:p>
            </p:txBody>
          </p:sp>
        </mc:Choice>
        <mc:Fallback xmlns="">
          <p:sp>
            <p:nvSpPr>
              <p:cNvPr id="4" name="正方形/長方形 3"/>
              <p:cNvSpPr>
                <a:spLocks noRot="1" noChangeAspect="1" noMove="1" noResize="1" noEditPoints="1" noAdjustHandles="1" noChangeArrowheads="1" noChangeShapeType="1" noTextEdit="1"/>
              </p:cNvSpPr>
              <p:nvPr/>
            </p:nvSpPr>
            <p:spPr>
              <a:xfrm>
                <a:off x="1815897" y="2896415"/>
                <a:ext cx="7077322" cy="1514197"/>
              </a:xfrm>
              <a:prstGeom prst="rect">
                <a:avLst/>
              </a:prstGeom>
              <a:blipFill rotWithShape="0">
                <a:blip r:embed="rId2"/>
                <a:stretch>
                  <a:fillRect/>
                </a:stretch>
              </a:blipFill>
            </p:spPr>
            <p:txBody>
              <a:bodyPr/>
              <a:lstStyle/>
              <a:p>
                <a:r>
                  <a:rPr lang="ja-JP" altLang="en-US">
                    <a:noFill/>
                  </a:rPr>
                  <a:t> </a:t>
                </a:r>
              </a:p>
            </p:txBody>
          </p:sp>
        </mc:Fallback>
      </mc:AlternateContent>
      <p:pic>
        <p:nvPicPr>
          <p:cNvPr id="5" name="図 4"/>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61147" t="28862" r="33520" b="63944"/>
          <a:stretch/>
        </p:blipFill>
        <p:spPr>
          <a:xfrm>
            <a:off x="13968297" y="4747078"/>
            <a:ext cx="2357553" cy="2384023"/>
          </a:xfrm>
          <a:prstGeom prst="rect">
            <a:avLst/>
          </a:prstGeom>
        </p:spPr>
      </p:pic>
      <p:sp>
        <p:nvSpPr>
          <p:cNvPr id="8" name="正方形/長方形 7"/>
          <p:cNvSpPr/>
          <p:nvPr/>
        </p:nvSpPr>
        <p:spPr>
          <a:xfrm>
            <a:off x="1029655" y="1441840"/>
            <a:ext cx="10044745" cy="984885"/>
          </a:xfrm>
          <a:prstGeom prst="rect">
            <a:avLst/>
          </a:prstGeom>
        </p:spPr>
        <p:txBody>
          <a:bodyPr wrap="square">
            <a:spAutoFit/>
          </a:bodyPr>
          <a:lstStyle/>
          <a:p>
            <a:pPr>
              <a:spcBef>
                <a:spcPts val="600"/>
              </a:spcBef>
              <a:spcAft>
                <a:spcPts val="600"/>
              </a:spcAft>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画像上の点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i="1" dirty="0" err="1">
                <a:latin typeface="メイリオ" panose="020B0604030504040204" pitchFamily="50" charset="-128"/>
                <a:ea typeface="メイリオ" panose="020B0604030504040204" pitchFamily="50" charset="-128"/>
                <a:cs typeface="メイリオ" panose="020B0604030504040204" pitchFamily="50" charset="-128"/>
              </a:rPr>
              <a:t>x,y</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の輝度値を</a:t>
            </a:r>
            <a:r>
              <a:rPr lang="en-US" altLang="ja-JP" sz="2400" i="1" dirty="0">
                <a:latin typeface="メイリオ" panose="020B0604030504040204" pitchFamily="50" charset="-128"/>
                <a:ea typeface="メイリオ" panose="020B0604030504040204" pitchFamily="50" charset="-128"/>
                <a:cs typeface="メイリオ" panose="020B0604030504040204" pitchFamily="50" charset="-128"/>
              </a:rPr>
              <a:t>I</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i="1" dirty="0" err="1">
                <a:latin typeface="メイリオ" panose="020B0604030504040204" pitchFamily="50" charset="-128"/>
                <a:ea typeface="メイリオ" panose="020B0604030504040204" pitchFamily="50" charset="-128"/>
                <a:cs typeface="メイリオ" panose="020B0604030504040204" pitchFamily="50" charset="-128"/>
              </a:rPr>
              <a:t>x,y</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と表す</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i="1" dirty="0" err="1">
                <a:latin typeface="メイリオ" panose="020B0604030504040204" pitchFamily="50" charset="-128"/>
                <a:ea typeface="メイリオ" panose="020B0604030504040204" pitchFamily="50" charset="-128"/>
                <a:cs typeface="メイリオ" panose="020B0604030504040204" pitchFamily="50" charset="-128"/>
              </a:rPr>
              <a:t>x,y</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sz="2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Structure  tensor matrix</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は以下の通り定義される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0" name="正方形/長方形 9"/>
              <p:cNvSpPr/>
              <p:nvPr/>
            </p:nvSpPr>
            <p:spPr>
              <a:xfrm>
                <a:off x="1029655" y="4610411"/>
                <a:ext cx="9537932" cy="2082750"/>
              </a:xfrm>
              <a:prstGeom prst="rect">
                <a:avLst/>
              </a:prstGeom>
            </p:spPr>
            <p:txBody>
              <a:bodyPr wrap="none">
                <a:spAutoFit/>
              </a:bodyPr>
              <a:lstStyle/>
              <a:p>
                <a:pPr>
                  <a:spcBef>
                    <a:spcPts val="6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ただし、</a:t>
                </a:r>
                <a14:m>
                  <m:oMath xmlns:m="http://schemas.openxmlformats.org/officeDocument/2006/math">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𝑦</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ja-JP" altLang="en-US" sz="2400" i="1">
                        <a:latin typeface="Cambria Math" panose="02040503050406030204" pitchFamily="18" charset="0"/>
                      </a:rPr>
                      <m:t>　</m:t>
                    </m:r>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b="0" i="1" smtClean="0">
                            <a:latin typeface="Cambria Math" panose="02040503050406030204" pitchFamily="18" charset="0"/>
                          </a:rPr>
                          <m:t>𝑥</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b="0" i="1" smtClean="0">
                            <a:latin typeface="Cambria Math" panose="02040503050406030204" pitchFamily="18" charset="0"/>
                          </a:rPr>
                          <m:t>𝑥</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𝑦</m:t>
                        </m:r>
                        <m:r>
                          <a:rPr lang="en-US" altLang="ja-JP" sz="2400" i="1">
                            <a:latin typeface="Cambria Math" panose="02040503050406030204" pitchFamily="18" charset="0"/>
                          </a:rPr>
                          <m:t>+</m:t>
                        </m:r>
                        <m:r>
                          <a:rPr lang="en-US" altLang="ja-JP" sz="2400" i="1">
                            <a:latin typeface="Cambria Math" panose="02040503050406030204" pitchFamily="18" charset="0"/>
                          </a:rPr>
                          <m:t>𝑣</m:t>
                        </m:r>
                      </m:e>
                    </m:d>
                    <m:r>
                      <a:rPr lang="ja-JP" altLang="en-US" sz="2400" i="1" smtClean="0">
                        <a:latin typeface="Cambria Math" panose="02040503050406030204" pitchFamily="18" charset="0"/>
                      </a:rPr>
                      <m:t>　</m:t>
                    </m:r>
                  </m:oMath>
                </a14:m>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と省略したもの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14:m>
                  <m:oMath xmlns:m="http://schemas.openxmlformats.org/officeDocument/2006/math">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b="0" i="1" smtClean="0">
                            <a:latin typeface="Cambria Math" panose="02040503050406030204" pitchFamily="18" charset="0"/>
                          </a:rPr>
                          <m:t>𝑥</m:t>
                        </m:r>
                      </m:sub>
                    </m:sSub>
                  </m:oMath>
                </a14:m>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と</a:t>
                </a:r>
                <a14:m>
                  <m:oMath xmlns:m="http://schemas.openxmlformats.org/officeDocument/2006/math">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oMath>
                </a14:m>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x</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方向・</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y</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方向の微分画像（</a:t>
                </a:r>
                <a:r>
                  <a:rPr lang="en-US" altLang="ja-JP" sz="2400" dirty="0" err="1">
                    <a:latin typeface="メイリオ" panose="020B0604030504040204" pitchFamily="50" charset="-128"/>
                    <a:ea typeface="メイリオ" panose="020B0604030504040204" pitchFamily="50" charset="-128"/>
                    <a:cs typeface="メイリオ" panose="020B0604030504040204" pitchFamily="50" charset="-128"/>
                  </a:rPr>
                  <a:t>sobel</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filter</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また、</a:t>
                </a:r>
                <a14:m>
                  <m:oMath xmlns:m="http://schemas.openxmlformats.org/officeDocument/2006/math">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oMath>
                </a14:m>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は重み関数（ガウシアンを用いる）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en-US" altLang="ja-JP" sz="11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教科書の式</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11.6 ~ 11.9</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に対応する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0" name="正方形/長方形 9"/>
              <p:cNvSpPr>
                <a:spLocks noRot="1" noChangeAspect="1" noMove="1" noResize="1" noEditPoints="1" noAdjustHandles="1" noChangeArrowheads="1" noChangeShapeType="1" noTextEdit="1"/>
              </p:cNvSpPr>
              <p:nvPr/>
            </p:nvSpPr>
            <p:spPr>
              <a:xfrm>
                <a:off x="1029655" y="4610411"/>
                <a:ext cx="9537932" cy="2082750"/>
              </a:xfrm>
              <a:prstGeom prst="rect">
                <a:avLst/>
              </a:prstGeom>
              <a:blipFill>
                <a:blip r:embed="rId4"/>
                <a:stretch>
                  <a:fillRect l="-1022" b="-14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p:cNvSpPr/>
              <p:nvPr/>
            </p:nvSpPr>
            <p:spPr>
              <a:xfrm>
                <a:off x="8244291" y="-1278056"/>
                <a:ext cx="8897564" cy="723275"/>
              </a:xfrm>
              <a:prstGeom prst="rect">
                <a:avLst/>
              </a:prstGeom>
            </p:spPr>
            <p:txBody>
              <a:bodyPr wrap="none">
                <a:spAutoFit/>
              </a:bodyPr>
              <a:lstStyle/>
              <a:p>
                <a:pPr>
                  <a:spcBef>
                    <a:spcPts val="6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上で理解できる人はよいのですが、そうでない人は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p>
              <a:p>
                <a:pPr>
                  <a:spcBef>
                    <a:spcPts val="6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なんか画像の各画素</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a:latin typeface="メイリオ" panose="020B0604030504040204" pitchFamily="50" charset="-128"/>
                    <a:ea typeface="メイリオ" panose="020B0604030504040204" pitchFamily="50" charset="-128"/>
                    <a:cs typeface="メイリオ" panose="020B0604030504040204" pitchFamily="50" charset="-128"/>
                  </a:rPr>
                  <a:t>x,y</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に行列</a:t>
                </a:r>
                <a14:m>
                  <m:oMath xmlns:m="http://schemas.openxmlformats.org/officeDocument/2006/math">
                    <m:r>
                      <a:rPr lang="en-US" altLang="ja-JP" b="1">
                        <a:latin typeface="Cambria Math" panose="02040503050406030204" pitchFamily="18" charset="0"/>
                      </a:rPr>
                      <m:t>𝐀</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が定義された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ことを確認してください</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1" name="正方形/長方形 10"/>
              <p:cNvSpPr>
                <a:spLocks noRot="1" noChangeAspect="1" noMove="1" noResize="1" noEditPoints="1" noAdjustHandles="1" noChangeArrowheads="1" noChangeShapeType="1" noTextEdit="1"/>
              </p:cNvSpPr>
              <p:nvPr/>
            </p:nvSpPr>
            <p:spPr>
              <a:xfrm>
                <a:off x="8244291" y="-1278056"/>
                <a:ext cx="8897564" cy="723275"/>
              </a:xfrm>
              <a:prstGeom prst="rect">
                <a:avLst/>
              </a:prstGeom>
              <a:blipFill rotWithShape="0">
                <a:blip r:embed="rId5"/>
                <a:stretch>
                  <a:fillRect l="-548" t="-3361" b="-1344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89251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11049619" cy="733270"/>
          </a:xfrm>
        </p:spPr>
        <p:txBody>
          <a:bodyPr>
            <a:normAutofit/>
          </a:bodyPr>
          <a:lstStyle/>
          <a:p>
            <a:r>
              <a:rPr kumimoji="1" lang="en-US" altLang="ja-JP" sz="3600" dirty="0"/>
              <a:t>Contents </a:t>
            </a:r>
            <a:r>
              <a:rPr kumimoji="1" lang="ja-JP" altLang="en-US" sz="3600" dirty="0"/>
              <a:t>画像内の特定パターンを発見する手法</a:t>
            </a:r>
          </a:p>
        </p:txBody>
      </p:sp>
      <p:sp>
        <p:nvSpPr>
          <p:cNvPr id="3" name="コンテンツ プレースホルダー 2"/>
          <p:cNvSpPr>
            <a:spLocks noGrp="1"/>
          </p:cNvSpPr>
          <p:nvPr>
            <p:ph idx="1"/>
          </p:nvPr>
        </p:nvSpPr>
        <p:spPr>
          <a:xfrm>
            <a:off x="1254834" y="1343722"/>
            <a:ext cx="8820192" cy="5296829"/>
          </a:xfrm>
        </p:spPr>
        <p:txBody>
          <a:bodyPr>
            <a:normAutofit/>
          </a:bodyPr>
          <a:lstStyle/>
          <a:p>
            <a:r>
              <a:rPr kumimoji="1" lang="ja-JP" altLang="en-US" dirty="0"/>
              <a:t>テンプレートマッチング</a:t>
            </a:r>
            <a:endParaRPr lang="en-US" altLang="ja-JP" dirty="0"/>
          </a:p>
          <a:p>
            <a:r>
              <a:rPr lang="ja-JP" altLang="en-US" dirty="0"/>
              <a:t>コーナー検出（</a:t>
            </a:r>
            <a:r>
              <a:rPr kumimoji="1" lang="en-US" altLang="ja-JP" dirty="0"/>
              <a:t>Harris corner detector/</a:t>
            </a:r>
            <a:r>
              <a:rPr lang="en-US" altLang="ja-JP" dirty="0"/>
              <a:t>FAST</a:t>
            </a:r>
            <a:r>
              <a:rPr lang="ja-JP" altLang="en-US" dirty="0"/>
              <a:t>）</a:t>
            </a:r>
            <a:endParaRPr lang="en-US" altLang="ja-JP" dirty="0"/>
          </a:p>
          <a:p>
            <a:r>
              <a:rPr lang="ja-JP" altLang="en-US" dirty="0"/>
              <a:t>エッジ検出（</a:t>
            </a:r>
            <a:r>
              <a:rPr lang="en-US" altLang="ja-JP" dirty="0"/>
              <a:t>Canny edge detector</a:t>
            </a:r>
            <a:r>
              <a:rPr lang="ja-JP" altLang="en-US" dirty="0"/>
              <a:t>）</a:t>
            </a:r>
            <a:endParaRPr lang="en-US" altLang="ja-JP" dirty="0"/>
          </a:p>
          <a:p>
            <a:r>
              <a:rPr lang="ja-JP" altLang="en-US" dirty="0"/>
              <a:t>直線の検出 </a:t>
            </a:r>
            <a:r>
              <a:rPr lang="en-US" altLang="ja-JP" dirty="0"/>
              <a:t>: Hough</a:t>
            </a:r>
            <a:r>
              <a:rPr lang="ja-JP" altLang="en-US" dirty="0"/>
              <a:t>変換</a:t>
            </a:r>
            <a:endParaRPr lang="en-US" altLang="ja-JP" dirty="0"/>
          </a:p>
          <a:p>
            <a:endParaRPr lang="en-US" altLang="ja-JP" dirty="0"/>
          </a:p>
          <a:p>
            <a:r>
              <a:rPr lang="ja-JP" altLang="en-US" dirty="0"/>
              <a:t>特徴点と特徴ベクトル</a:t>
            </a:r>
            <a:endParaRPr lang="en-US" altLang="ja-JP" dirty="0"/>
          </a:p>
          <a:p>
            <a:pPr lvl="1"/>
            <a:r>
              <a:rPr lang="en-US" altLang="ja-JP" dirty="0"/>
              <a:t>SIFT</a:t>
            </a:r>
            <a:r>
              <a:rPr lang="ja-JP" altLang="en-US" dirty="0"/>
              <a:t>特徴</a:t>
            </a:r>
            <a:endParaRPr lang="en-US" altLang="ja-JP" dirty="0"/>
          </a:p>
          <a:p>
            <a:pPr lvl="1"/>
            <a:r>
              <a:rPr lang="ja-JP" altLang="en-US" dirty="0"/>
              <a:t>特徴点の対応付け</a:t>
            </a:r>
            <a:endParaRPr lang="en-US" altLang="ja-JP" dirty="0"/>
          </a:p>
          <a:p>
            <a:pPr lvl="1"/>
            <a:endParaRPr lang="en-US" altLang="ja-JP" dirty="0"/>
          </a:p>
        </p:txBody>
      </p:sp>
    </p:spTree>
    <p:extLst>
      <p:ext uri="{BB962C8B-B14F-4D97-AF65-F5344CB8AC3E}">
        <p14:creationId xmlns:p14="http://schemas.microsoft.com/office/powerpoint/2010/main" val="2238481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29655" y="205469"/>
            <a:ext cx="9228076" cy="733270"/>
          </a:xfrm>
        </p:spPr>
        <p:txBody>
          <a:bodyPr>
            <a:normAutofit/>
          </a:bodyPr>
          <a:lstStyle/>
          <a:p>
            <a:r>
              <a:rPr kumimoji="1" lang="en-US" altLang="ja-JP" sz="4000" dirty="0"/>
              <a:t>Structure tensor matrix (2/3)</a:t>
            </a:r>
            <a:endParaRPr kumimoji="1" lang="ja-JP" altLang="en-US" sz="4000" dirty="0"/>
          </a:p>
        </p:txBody>
      </p:sp>
      <mc:AlternateContent xmlns:mc="http://schemas.openxmlformats.org/markup-compatibility/2006" xmlns:a14="http://schemas.microsoft.com/office/drawing/2010/main">
        <mc:Choice Requires="a14">
          <p:sp>
            <p:nvSpPr>
              <p:cNvPr id="4" name="正方形/長方形 3"/>
              <p:cNvSpPr/>
              <p:nvPr/>
            </p:nvSpPr>
            <p:spPr>
              <a:xfrm>
                <a:off x="416612" y="1792423"/>
                <a:ext cx="4719690" cy="104015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altLang="ja-JP" sz="2400" b="1" smtClean="0">
                          <a:latin typeface="Cambria Math" panose="02040503050406030204" pitchFamily="18" charset="0"/>
                        </a:rPr>
                        <m:t>𝐀</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𝑦</m:t>
                          </m:r>
                        </m:e>
                      </m:d>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sub>
                        <m:sup/>
                        <m:e>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e>
                      </m:nary>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
                        </m:e>
                      </m:d>
                    </m:oMath>
                  </m:oMathPara>
                </a14:m>
                <a:endParaRPr lang="ja-JP" altLang="en-US" sz="2400" dirty="0"/>
              </a:p>
            </p:txBody>
          </p:sp>
        </mc:Choice>
        <mc:Fallback xmlns="">
          <p:sp>
            <p:nvSpPr>
              <p:cNvPr id="4" name="正方形/長方形 3"/>
              <p:cNvSpPr>
                <a:spLocks noRot="1" noChangeAspect="1" noMove="1" noResize="1" noEditPoints="1" noAdjustHandles="1" noChangeArrowheads="1" noChangeShapeType="1" noTextEdit="1"/>
              </p:cNvSpPr>
              <p:nvPr/>
            </p:nvSpPr>
            <p:spPr>
              <a:xfrm>
                <a:off x="416612" y="1792423"/>
                <a:ext cx="4719690" cy="1040157"/>
              </a:xfrm>
              <a:prstGeom prst="rect">
                <a:avLst/>
              </a:prstGeom>
              <a:blipFill rotWithShape="0">
                <a:blip r:embed="rId3"/>
                <a:stretch>
                  <a:fillRect/>
                </a:stretch>
              </a:blipFill>
            </p:spPr>
            <p:txBody>
              <a:bodyPr/>
              <a:lstStyle/>
              <a:p>
                <a:r>
                  <a:rPr lang="ja-JP" altLang="en-US">
                    <a:noFill/>
                  </a:rPr>
                  <a:t> </a:t>
                </a:r>
              </a:p>
            </p:txBody>
          </p:sp>
        </mc:Fallback>
      </mc:AlternateContent>
      <p:pic>
        <p:nvPicPr>
          <p:cNvPr id="5" name="図 4"/>
          <p:cNvPicPr>
            <a:picLocks noChangeAspect="1"/>
          </p:cNvPicPr>
          <p:nvPr/>
        </p:nvPicPr>
        <p:blipFill rotWithShape="1">
          <a:blip r:embed="rId4">
            <a:duotone>
              <a:schemeClr val="bg2">
                <a:shade val="45000"/>
                <a:satMod val="135000"/>
              </a:schemeClr>
              <a:prstClr val="white"/>
            </a:duotone>
            <a:extLst>
              <a:ext uri="{28A0092B-C50C-407E-A947-70E740481C1C}">
                <a14:useLocalDpi xmlns:a14="http://schemas.microsoft.com/office/drawing/2010/main" val="0"/>
              </a:ext>
            </a:extLst>
          </a:blip>
          <a:srcRect l="61147" t="28862" r="33520" b="63944"/>
          <a:stretch/>
        </p:blipFill>
        <p:spPr>
          <a:xfrm>
            <a:off x="223268" y="3008993"/>
            <a:ext cx="2597019" cy="2626178"/>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234443" y="5084019"/>
                <a:ext cx="125386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𝐼</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𝑦</m:t>
                          </m:r>
                        </m:e>
                      </m:d>
                    </m:oMath>
                  </m:oMathPara>
                </a14:m>
                <a:endParaRPr lang="ja-JP" altLang="en-US" sz="28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234443" y="5084019"/>
                <a:ext cx="1253868" cy="523220"/>
              </a:xfrm>
              <a:prstGeom prst="rect">
                <a:avLst/>
              </a:prstGeom>
              <a:blipFill rotWithShape="0">
                <a:blip r:embed="rId5"/>
                <a:stretch>
                  <a:fillRect/>
                </a:stretch>
              </a:blipFill>
            </p:spPr>
            <p:txBody>
              <a:bodyPr/>
              <a:lstStyle/>
              <a:p>
                <a:r>
                  <a:rPr lang="ja-JP" altLang="en-US">
                    <a:noFill/>
                  </a:rPr>
                  <a:t> </a:t>
                </a:r>
              </a:p>
            </p:txBody>
          </p:sp>
        </mc:Fallback>
      </mc:AlternateContent>
      <p:grpSp>
        <p:nvGrpSpPr>
          <p:cNvPr id="15" name="グループ化 14"/>
          <p:cNvGrpSpPr/>
          <p:nvPr/>
        </p:nvGrpSpPr>
        <p:grpSpPr>
          <a:xfrm>
            <a:off x="1236256" y="4216400"/>
            <a:ext cx="646266" cy="334566"/>
            <a:chOff x="1515656" y="4279900"/>
            <a:chExt cx="646266" cy="334566"/>
          </a:xfrm>
        </p:grpSpPr>
        <p:sp>
          <p:nvSpPr>
            <p:cNvPr id="13" name="正方形/長方形 12"/>
            <p:cNvSpPr/>
            <p:nvPr/>
          </p:nvSpPr>
          <p:spPr>
            <a:xfrm>
              <a:off x="1782592" y="4279900"/>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正方形/長方形 13"/>
                <p:cNvSpPr/>
                <p:nvPr/>
              </p:nvSpPr>
              <p:spPr>
                <a:xfrm>
                  <a:off x="1515656" y="4306689"/>
                  <a:ext cx="6462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1400" i="1">
                                <a:latin typeface="Cambria Math" panose="02040503050406030204" pitchFamily="18" charset="0"/>
                              </a:rPr>
                            </m:ctrlPr>
                          </m:dPr>
                          <m:e>
                            <m:r>
                              <a:rPr lang="en-US" altLang="ja-JP" sz="1400" i="1">
                                <a:latin typeface="Cambria Math" panose="02040503050406030204" pitchFamily="18" charset="0"/>
                              </a:rPr>
                              <m:t>𝑥</m:t>
                            </m:r>
                            <m:r>
                              <a:rPr lang="en-US" altLang="ja-JP" sz="1400" i="1">
                                <a:latin typeface="Cambria Math" panose="02040503050406030204" pitchFamily="18" charset="0"/>
                              </a:rPr>
                              <m:t>,</m:t>
                            </m:r>
                            <m:r>
                              <a:rPr lang="en-US" altLang="ja-JP" sz="1400" i="1">
                                <a:latin typeface="Cambria Math" panose="02040503050406030204" pitchFamily="18" charset="0"/>
                              </a:rPr>
                              <m:t>𝑦</m:t>
                            </m:r>
                          </m:e>
                        </m:d>
                      </m:oMath>
                    </m:oMathPara>
                  </a14:m>
                  <a:endParaRPr lang="ja-JP" altLang="en-US" sz="1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1515656" y="4306689"/>
                  <a:ext cx="646266" cy="307777"/>
                </a:xfrm>
                <a:prstGeom prst="rect">
                  <a:avLst/>
                </a:prstGeom>
                <a:blipFill rotWithShape="0">
                  <a:blip r:embed="rId6"/>
                  <a:stretch>
                    <a:fillRect/>
                  </a:stretch>
                </a:blipFill>
              </p:spPr>
              <p:txBody>
                <a:bodyPr/>
                <a:lstStyle/>
                <a:p>
                  <a:r>
                    <a:rPr lang="ja-JP" altLang="en-US">
                      <a:noFill/>
                    </a:rPr>
                    <a:t> </a:t>
                  </a:r>
                </a:p>
              </p:txBody>
            </p:sp>
          </mc:Fallback>
        </mc:AlternateContent>
      </p:grpSp>
      <p:sp>
        <p:nvSpPr>
          <p:cNvPr id="16" name="正方形/長方形 15"/>
          <p:cNvSpPr/>
          <p:nvPr/>
        </p:nvSpPr>
        <p:spPr>
          <a:xfrm>
            <a:off x="962025" y="3676650"/>
            <a:ext cx="1149350" cy="1149350"/>
          </a:xfrm>
          <a:prstGeom prst="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p:cNvGrpSpPr/>
          <p:nvPr/>
        </p:nvGrpSpPr>
        <p:grpSpPr>
          <a:xfrm>
            <a:off x="1673372" y="3180879"/>
            <a:ext cx="3149889" cy="1046951"/>
            <a:chOff x="1952772" y="3244379"/>
            <a:chExt cx="3149889" cy="1046951"/>
          </a:xfrm>
        </p:grpSpPr>
        <p:sp>
          <p:nvSpPr>
            <p:cNvPr id="17" name="正方形/長方形 16"/>
            <p:cNvSpPr/>
            <p:nvPr/>
          </p:nvSpPr>
          <p:spPr>
            <a:xfrm>
              <a:off x="1952772" y="4199255"/>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 name="正方形/長方形 17"/>
                <p:cNvSpPr/>
                <p:nvPr/>
              </p:nvSpPr>
              <p:spPr>
                <a:xfrm>
                  <a:off x="3594299" y="3244379"/>
                  <a:ext cx="1508362"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
                          </m:e>
                        </m:d>
                      </m:oMath>
                    </m:oMathPara>
                  </a14:m>
                  <a:endParaRPr lang="ja-JP" altLang="en-US"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594299" y="3244379"/>
                  <a:ext cx="1508362" cy="714683"/>
                </a:xfrm>
                <a:prstGeom prst="rect">
                  <a:avLst/>
                </a:prstGeom>
                <a:blipFill rotWithShape="0">
                  <a:blip r:embed="rId7"/>
                  <a:stretch>
                    <a:fillRect/>
                  </a:stretch>
                </a:blipFill>
              </p:spPr>
              <p:txBody>
                <a:bodyPr/>
                <a:lstStyle/>
                <a:p>
                  <a:r>
                    <a:rPr lang="ja-JP" altLang="en-US">
                      <a:noFill/>
                    </a:rPr>
                    <a:t> </a:t>
                  </a:r>
                </a:p>
              </p:txBody>
            </p:sp>
          </mc:Fallback>
        </mc:AlternateContent>
        <p:sp>
          <p:nvSpPr>
            <p:cNvPr id="19" name="フリーフォーム 18"/>
            <p:cNvSpPr/>
            <p:nvPr/>
          </p:nvSpPr>
          <p:spPr>
            <a:xfrm>
              <a:off x="2044700" y="3609975"/>
              <a:ext cx="1679575" cy="631825"/>
            </a:xfrm>
            <a:custGeom>
              <a:avLst/>
              <a:gdLst>
                <a:gd name="connsiteX0" fmla="*/ 0 w 1519237"/>
                <a:gd name="connsiteY0" fmla="*/ 371475 h 371475"/>
                <a:gd name="connsiteX1" fmla="*/ 1519237 w 1519237"/>
                <a:gd name="connsiteY1" fmla="*/ 0 h 371475"/>
              </a:gdLst>
              <a:ahLst/>
              <a:cxnLst>
                <a:cxn ang="0">
                  <a:pos x="connsiteX0" y="connsiteY0"/>
                </a:cxn>
                <a:cxn ang="0">
                  <a:pos x="connsiteX1" y="connsiteY1"/>
                </a:cxn>
              </a:cxnLst>
              <a:rect l="l" t="t" r="r" b="b"/>
              <a:pathLst>
                <a:path w="1519237" h="371475">
                  <a:moveTo>
                    <a:pt x="0" y="371475"/>
                  </a:moveTo>
                  <a:lnTo>
                    <a:pt x="151923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p:cNvGrpSpPr/>
          <p:nvPr/>
        </p:nvGrpSpPr>
        <p:grpSpPr>
          <a:xfrm>
            <a:off x="1686072" y="3976216"/>
            <a:ext cx="2984788" cy="769138"/>
            <a:chOff x="2208360" y="3930179"/>
            <a:chExt cx="2984788" cy="769138"/>
          </a:xfrm>
        </p:grpSpPr>
        <p:sp>
          <p:nvSpPr>
            <p:cNvPr id="20" name="正方形/長方形 19"/>
            <p:cNvSpPr/>
            <p:nvPr/>
          </p:nvSpPr>
          <p:spPr>
            <a:xfrm>
              <a:off x="2208360" y="4607242"/>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リーフォーム 20"/>
            <p:cNvSpPr/>
            <p:nvPr/>
          </p:nvSpPr>
          <p:spPr>
            <a:xfrm>
              <a:off x="2305050" y="4276725"/>
              <a:ext cx="1519237" cy="371475"/>
            </a:xfrm>
            <a:custGeom>
              <a:avLst/>
              <a:gdLst>
                <a:gd name="connsiteX0" fmla="*/ 0 w 1519237"/>
                <a:gd name="connsiteY0" fmla="*/ 371475 h 371475"/>
                <a:gd name="connsiteX1" fmla="*/ 1519237 w 1519237"/>
                <a:gd name="connsiteY1" fmla="*/ 0 h 371475"/>
              </a:gdLst>
              <a:ahLst/>
              <a:cxnLst>
                <a:cxn ang="0">
                  <a:pos x="connsiteX0" y="connsiteY0"/>
                </a:cxn>
                <a:cxn ang="0">
                  <a:pos x="connsiteX1" y="connsiteY1"/>
                </a:cxn>
              </a:cxnLst>
              <a:rect l="l" t="t" r="r" b="b"/>
              <a:pathLst>
                <a:path w="1519237" h="371475">
                  <a:moveTo>
                    <a:pt x="0" y="371475"/>
                  </a:moveTo>
                  <a:lnTo>
                    <a:pt x="151923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正方形/長方形 21"/>
                <p:cNvSpPr/>
                <p:nvPr/>
              </p:nvSpPr>
              <p:spPr>
                <a:xfrm>
                  <a:off x="3684786" y="3930179"/>
                  <a:ext cx="1508362"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
                          </m:e>
                        </m:d>
                      </m:oMath>
                    </m:oMathPara>
                  </a14:m>
                  <a:endParaRPr lang="ja-JP" altLang="en-US"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3684786" y="3930179"/>
                  <a:ext cx="1508362" cy="714683"/>
                </a:xfrm>
                <a:prstGeom prst="rect">
                  <a:avLst/>
                </a:prstGeom>
                <a:blipFill rotWithShape="0">
                  <a:blip r:embed="rId8"/>
                  <a:stretch>
                    <a:fillRect/>
                  </a:stretch>
                </a:blipFill>
              </p:spPr>
              <p:txBody>
                <a:bodyPr/>
                <a:lstStyle/>
                <a:p>
                  <a:r>
                    <a:rPr lang="ja-JP" altLang="en-US">
                      <a:noFill/>
                    </a:rPr>
                    <a:t> </a:t>
                  </a:r>
                </a:p>
              </p:txBody>
            </p:sp>
          </mc:Fallback>
        </mc:AlternateContent>
      </p:grpSp>
      <p:grpSp>
        <p:nvGrpSpPr>
          <p:cNvPr id="25" name="グループ化 24"/>
          <p:cNvGrpSpPr/>
          <p:nvPr/>
        </p:nvGrpSpPr>
        <p:grpSpPr>
          <a:xfrm>
            <a:off x="1145052" y="4638039"/>
            <a:ext cx="3358168" cy="799620"/>
            <a:chOff x="1834980" y="3845242"/>
            <a:chExt cx="3358168" cy="799620"/>
          </a:xfrm>
        </p:grpSpPr>
        <p:sp>
          <p:nvSpPr>
            <p:cNvPr id="26" name="正方形/長方形 25"/>
            <p:cNvSpPr/>
            <p:nvPr/>
          </p:nvSpPr>
          <p:spPr>
            <a:xfrm>
              <a:off x="1834980" y="3845242"/>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26"/>
            <p:cNvSpPr/>
            <p:nvPr/>
          </p:nvSpPr>
          <p:spPr>
            <a:xfrm flipV="1">
              <a:off x="1926908" y="3906204"/>
              <a:ext cx="1897379" cy="370522"/>
            </a:xfrm>
            <a:custGeom>
              <a:avLst/>
              <a:gdLst>
                <a:gd name="connsiteX0" fmla="*/ 0 w 1519237"/>
                <a:gd name="connsiteY0" fmla="*/ 371475 h 371475"/>
                <a:gd name="connsiteX1" fmla="*/ 1519237 w 1519237"/>
                <a:gd name="connsiteY1" fmla="*/ 0 h 371475"/>
              </a:gdLst>
              <a:ahLst/>
              <a:cxnLst>
                <a:cxn ang="0">
                  <a:pos x="connsiteX0" y="connsiteY0"/>
                </a:cxn>
                <a:cxn ang="0">
                  <a:pos x="connsiteX1" y="connsiteY1"/>
                </a:cxn>
              </a:cxnLst>
              <a:rect l="l" t="t" r="r" b="b"/>
              <a:pathLst>
                <a:path w="1519237" h="371475">
                  <a:moveTo>
                    <a:pt x="0" y="371475"/>
                  </a:moveTo>
                  <a:lnTo>
                    <a:pt x="151923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 name="正方形/長方形 27"/>
                <p:cNvSpPr/>
                <p:nvPr/>
              </p:nvSpPr>
              <p:spPr>
                <a:xfrm>
                  <a:off x="3684786" y="3930179"/>
                  <a:ext cx="1508362"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
                          </m:e>
                        </m:d>
                      </m:oMath>
                    </m:oMathPara>
                  </a14:m>
                  <a:endParaRPr lang="ja-JP" altLang="en-US" dirty="0"/>
                </a:p>
              </p:txBody>
            </p:sp>
          </mc:Choice>
          <mc:Fallback xmlns="">
            <p:sp>
              <p:nvSpPr>
                <p:cNvPr id="28" name="正方形/長方形 27"/>
                <p:cNvSpPr>
                  <a:spLocks noRot="1" noChangeAspect="1" noMove="1" noResize="1" noEditPoints="1" noAdjustHandles="1" noChangeArrowheads="1" noChangeShapeType="1" noTextEdit="1"/>
                </p:cNvSpPr>
                <p:nvPr/>
              </p:nvSpPr>
              <p:spPr>
                <a:xfrm>
                  <a:off x="3684786" y="3930179"/>
                  <a:ext cx="1508362" cy="714683"/>
                </a:xfrm>
                <a:prstGeom prst="rect">
                  <a:avLst/>
                </a:prstGeom>
                <a:blipFill rotWithShape="0">
                  <a:blip r:embed="rId9"/>
                  <a:stretch>
                    <a:fillRect/>
                  </a:stretch>
                </a:blipFill>
              </p:spPr>
              <p:txBody>
                <a:bodyPr/>
                <a:lstStyle/>
                <a:p>
                  <a:r>
                    <a:rPr lang="ja-JP" altLang="en-US">
                      <a:noFill/>
                    </a:rPr>
                    <a:t> </a:t>
                  </a:r>
                </a:p>
              </p:txBody>
            </p:sp>
          </mc:Fallback>
        </mc:AlternateContent>
      </p:grpSp>
      <p:grpSp>
        <p:nvGrpSpPr>
          <p:cNvPr id="37" name="グループ化 36"/>
          <p:cNvGrpSpPr/>
          <p:nvPr/>
        </p:nvGrpSpPr>
        <p:grpSpPr>
          <a:xfrm>
            <a:off x="4589780" y="3251200"/>
            <a:ext cx="2346362" cy="2243554"/>
            <a:chOff x="4932680" y="3251200"/>
            <a:chExt cx="2346362" cy="2243554"/>
          </a:xfrm>
        </p:grpSpPr>
        <mc:AlternateContent xmlns:mc="http://schemas.openxmlformats.org/markup-compatibility/2006" xmlns:a14="http://schemas.microsoft.com/office/drawing/2010/main">
          <mc:Choice Requires="a14">
            <p:sp>
              <p:nvSpPr>
                <p:cNvPr id="12" name="正方形/長方形 11"/>
                <p:cNvSpPr/>
                <p:nvPr/>
              </p:nvSpPr>
              <p:spPr>
                <a:xfrm>
                  <a:off x="5383857" y="4469430"/>
                  <a:ext cx="13617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𝐺</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𝑢</m:t>
                            </m:r>
                            <m:r>
                              <a:rPr lang="en-US" altLang="ja-JP" sz="2800" i="1">
                                <a:latin typeface="Cambria Math" panose="02040503050406030204" pitchFamily="18" charset="0"/>
                              </a:rPr>
                              <m:t>,</m:t>
                            </m:r>
                            <m:r>
                              <a:rPr lang="en-US" altLang="ja-JP" sz="2800" i="1">
                                <a:latin typeface="Cambria Math" panose="02040503050406030204" pitchFamily="18" charset="0"/>
                              </a:rPr>
                              <m:t>𝑣</m:t>
                            </m:r>
                          </m:e>
                        </m:d>
                      </m:oMath>
                    </m:oMathPara>
                  </a14:m>
                  <a:endParaRPr lang="ja-JP" altLang="en-US" sz="28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5383857" y="4469430"/>
                  <a:ext cx="1361783" cy="523220"/>
                </a:xfrm>
                <a:prstGeom prst="rect">
                  <a:avLst/>
                </a:prstGeom>
                <a:blipFill rotWithShape="0">
                  <a:blip r:embed="rId10"/>
                  <a:stretch>
                    <a:fillRect/>
                  </a:stretch>
                </a:blipFill>
              </p:spPr>
              <p:txBody>
                <a:bodyPr/>
                <a:lstStyle/>
                <a:p>
                  <a:r>
                    <a:rPr lang="ja-JP" altLang="en-US">
                      <a:noFill/>
                    </a:rPr>
                    <a:t> </a:t>
                  </a:r>
                </a:p>
              </p:txBody>
            </p:sp>
          </mc:Fallback>
        </mc:AlternateContent>
        <p:sp>
          <p:nvSpPr>
            <p:cNvPr id="29" name="右中かっこ 28"/>
            <p:cNvSpPr/>
            <p:nvPr/>
          </p:nvSpPr>
          <p:spPr>
            <a:xfrm>
              <a:off x="4932680" y="3251200"/>
              <a:ext cx="365760" cy="2133600"/>
            </a:xfrm>
            <a:prstGeom prst="rightBrace">
              <a:avLst>
                <a:gd name="adj1" fmla="val 5416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30" name="グループ化 29"/>
            <p:cNvGrpSpPr/>
            <p:nvPr/>
          </p:nvGrpSpPr>
          <p:grpSpPr>
            <a:xfrm>
              <a:off x="5447164" y="3308485"/>
              <a:ext cx="1194935" cy="1194935"/>
              <a:chOff x="1175657" y="4339771"/>
              <a:chExt cx="1741715" cy="1741715"/>
            </a:xfrm>
          </p:grpSpPr>
          <p:sp>
            <p:nvSpPr>
              <p:cNvPr id="31" name="正方形/長方形 30"/>
              <p:cNvSpPr/>
              <p:nvPr/>
            </p:nvSpPr>
            <p:spPr>
              <a:xfrm>
                <a:off x="1175657" y="4339771"/>
                <a:ext cx="1727200" cy="1727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p:nvSpPr>
            <p:spPr>
              <a:xfrm>
                <a:off x="1190172" y="4354286"/>
                <a:ext cx="1727200" cy="1727200"/>
              </a:xfrm>
              <a:prstGeom prst="ellipse">
                <a:avLst/>
              </a:prstGeom>
              <a:gradFill>
                <a:gsLst>
                  <a:gs pos="75000">
                    <a:schemeClr val="tx1"/>
                  </a:gs>
                  <a:gs pos="0">
                    <a:schemeClr val="bg1"/>
                  </a:gs>
                  <a:gs pos="12000">
                    <a:schemeClr val="bg1">
                      <a:lumMod val="8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正方形/長方形 32"/>
            <p:cNvSpPr/>
            <p:nvPr/>
          </p:nvSpPr>
          <p:spPr>
            <a:xfrm>
              <a:off x="5074592" y="4971534"/>
              <a:ext cx="2204450" cy="523220"/>
            </a:xfrm>
            <a:prstGeom prst="rect">
              <a:avLst/>
            </a:prstGeom>
          </p:spPr>
          <p:txBody>
            <a:bodyPr wrap="none">
              <a:spAutoFit/>
            </a:bodyPr>
            <a:lstStyle/>
            <a:p>
              <a:r>
                <a:rPr lang="ja-JP" altLang="en-US" sz="1400" dirty="0"/>
                <a:t>中心からの距離に応じて</a:t>
              </a:r>
              <a:endParaRPr lang="en-US" altLang="ja-JP" sz="1400" dirty="0"/>
            </a:p>
            <a:p>
              <a:r>
                <a:rPr lang="ja-JP" altLang="en-US" sz="1400" dirty="0"/>
                <a:t>重み付けして足し合わせる</a:t>
              </a:r>
            </a:p>
          </p:txBody>
        </p:sp>
      </p:grpSp>
      <mc:AlternateContent xmlns:mc="http://schemas.openxmlformats.org/markup-compatibility/2006" xmlns:a14="http://schemas.microsoft.com/office/drawing/2010/main">
        <mc:Choice Requires="a14">
          <p:sp>
            <p:nvSpPr>
              <p:cNvPr id="35" name="コンテンツ プレースホルダー 2"/>
              <p:cNvSpPr>
                <a:spLocks noGrp="1"/>
              </p:cNvSpPr>
              <p:nvPr>
                <p:ph idx="1"/>
              </p:nvPr>
            </p:nvSpPr>
            <p:spPr>
              <a:xfrm>
                <a:off x="7683501" y="1280223"/>
                <a:ext cx="4508499" cy="4904678"/>
              </a:xfrm>
            </p:spPr>
            <p:txBody>
              <a:bodyPr>
                <a:normAutofit lnSpcReduction="10000"/>
              </a:bodyPr>
              <a:lstStyle/>
              <a:p>
                <a:pPr marL="0" indent="0">
                  <a:lnSpc>
                    <a:spcPct val="100000"/>
                  </a:lnSpc>
                  <a:buNone/>
                </a:pPr>
                <a:r>
                  <a:rPr kumimoji="1" lang="en-US" altLang="ja-JP" dirty="0"/>
                  <a:t>Structure Tensor</a:t>
                </a:r>
                <a:r>
                  <a:rPr kumimoji="1" lang="ja-JP" altLang="en-US" dirty="0"/>
                  <a:t>の性質</a:t>
                </a:r>
                <a:endParaRPr kumimoji="1" lang="en-US" altLang="ja-JP" dirty="0"/>
              </a:p>
              <a:p>
                <a:pPr>
                  <a:lnSpc>
                    <a:spcPct val="100000"/>
                  </a:lnSpc>
                </a:pPr>
                <a:r>
                  <a:rPr lang="ja-JP" altLang="en-US" sz="2000" dirty="0"/>
                  <a:t>固有値を</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𝜆</m:t>
                        </m:r>
                      </m:e>
                      <m:sub>
                        <m:r>
                          <a:rPr lang="en-US" altLang="ja-JP" sz="2000" b="0" i="1" smtClean="0">
                            <a:latin typeface="Cambria Math" panose="02040503050406030204" pitchFamily="18" charset="0"/>
                          </a:rPr>
                          <m:t>1</m:t>
                        </m:r>
                      </m:sub>
                    </m:sSub>
                    <m:r>
                      <a:rPr lang="en-US" altLang="ja-JP" sz="2000" b="0" i="1"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𝜆</m:t>
                        </m:r>
                      </m:e>
                      <m:sub>
                        <m:r>
                          <a:rPr lang="en-US" altLang="ja-JP" sz="2000" b="0" i="1" smtClean="0">
                            <a:latin typeface="Cambria Math" panose="02040503050406030204" pitchFamily="18" charset="0"/>
                          </a:rPr>
                          <m:t>2</m:t>
                        </m:r>
                      </m:sub>
                    </m:sSub>
                  </m:oMath>
                </a14:m>
                <a:r>
                  <a:rPr lang="en-US" altLang="ja-JP" sz="2000" b="0" dirty="0"/>
                  <a:t> </a:t>
                </a:r>
                <a:r>
                  <a:rPr lang="ja-JP" altLang="en-US" sz="2000" b="0" dirty="0"/>
                  <a:t>とする </a:t>
                </a:r>
                <a:r>
                  <a:rPr lang="en-US" altLang="ja-JP" sz="2000" b="0" dirty="0"/>
                  <a:t>(</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1</m:t>
                        </m:r>
                      </m:sub>
                    </m:sSub>
                    <m:r>
                      <a:rPr lang="en-US" altLang="ja-JP" sz="2000" b="0" i="1" smtClean="0">
                        <a:latin typeface="Cambria Math" panose="02040503050406030204" pitchFamily="18" charset="0"/>
                      </a:rPr>
                      <m:t>&gt;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2</m:t>
                        </m:r>
                      </m:sub>
                    </m:sSub>
                  </m:oMath>
                </a14:m>
                <a:r>
                  <a:rPr lang="en-US" altLang="ja-JP" sz="2000" b="0" dirty="0"/>
                  <a:t>)</a:t>
                </a:r>
              </a:p>
              <a:p>
                <a:pPr>
                  <a:lnSpc>
                    <a:spcPct val="100000"/>
                  </a:lnSpc>
                </a:pPr>
                <a:r>
                  <a:rPr lang="ja-JP" altLang="en-US" sz="2000" dirty="0"/>
                  <a:t>固有ベクトルを </a:t>
                </a:r>
                <a14:m>
                  <m:oMath xmlns:m="http://schemas.openxmlformats.org/officeDocument/2006/math">
                    <m:sSub>
                      <m:sSubPr>
                        <m:ctrlPr>
                          <a:rPr lang="en-US" altLang="ja-JP" sz="2000" i="1">
                            <a:latin typeface="Cambria Math" panose="02040503050406030204" pitchFamily="18" charset="0"/>
                          </a:rPr>
                        </m:ctrlPr>
                      </m:sSubPr>
                      <m:e>
                        <m:r>
                          <a:rPr lang="en-US" altLang="ja-JP" sz="2000" b="1" i="0" smtClean="0">
                            <a:latin typeface="Cambria Math" panose="02040503050406030204" pitchFamily="18" charset="0"/>
                          </a:rPr>
                          <m:t>𝐯</m:t>
                        </m:r>
                      </m:e>
                      <m:sub>
                        <m:r>
                          <a:rPr lang="en-US" altLang="ja-JP" sz="2000" b="0" i="1" smtClean="0">
                            <a:latin typeface="Cambria Math" panose="02040503050406030204" pitchFamily="18" charset="0"/>
                          </a:rPr>
                          <m:t>1</m:t>
                        </m:r>
                      </m:sub>
                    </m:sSub>
                    <m:r>
                      <a:rPr lang="en-US" altLang="ja-JP" sz="2000" b="0" i="1" smtClean="0">
                        <a:latin typeface="Cambria Math" panose="02040503050406030204" pitchFamily="18" charset="0"/>
                      </a:rPr>
                      <m:t>, </m:t>
                    </m:r>
                    <m:sSub>
                      <m:sSubPr>
                        <m:ctrlPr>
                          <a:rPr lang="en-US" altLang="ja-JP" sz="2000" b="1" i="1" smtClean="0">
                            <a:latin typeface="Cambria Math" panose="02040503050406030204" pitchFamily="18" charset="0"/>
                          </a:rPr>
                        </m:ctrlPr>
                      </m:sSubPr>
                      <m:e>
                        <m:r>
                          <a:rPr lang="en-US" altLang="ja-JP" sz="2000" b="1" i="0" smtClean="0">
                            <a:latin typeface="Cambria Math" panose="02040503050406030204" pitchFamily="18" charset="0"/>
                          </a:rPr>
                          <m:t>𝐯</m:t>
                        </m:r>
                      </m:e>
                      <m:sub>
                        <m:r>
                          <a:rPr lang="en-US" altLang="ja-JP" sz="2000" b="0" i="0" smtClean="0">
                            <a:latin typeface="Cambria Math" panose="02040503050406030204" pitchFamily="18" charset="0"/>
                          </a:rPr>
                          <m:t>2</m:t>
                        </m:r>
                      </m:sub>
                    </m:sSub>
                  </m:oMath>
                </a14:m>
                <a:r>
                  <a:rPr kumimoji="1" lang="ja-JP" altLang="en-US" sz="2000" i="1" dirty="0"/>
                  <a:t>とする</a:t>
                </a:r>
                <a:endParaRPr kumimoji="1" lang="en-US" altLang="ja-JP" sz="2000" i="1" dirty="0"/>
              </a:p>
              <a:p>
                <a:pPr>
                  <a:lnSpc>
                    <a:spcPct val="100000"/>
                  </a:lnSpc>
                </a:pPr>
                <a:r>
                  <a:rPr lang="ja-JP" altLang="en-US" sz="2000" i="1" dirty="0"/>
                  <a:t>対称行列 </a:t>
                </a:r>
                <a:r>
                  <a:rPr lang="en-US" altLang="ja-JP" sz="2000" dirty="0">
                    <a:sym typeface="Wingdings" panose="05000000000000000000" pitchFamily="2" charset="2"/>
                  </a:rPr>
                  <a:t> </a:t>
                </a:r>
                <a:r>
                  <a:rPr kumimoji="1" lang="ja-JP" altLang="en-US" sz="2000" i="1" dirty="0"/>
                  <a:t>固有値は実数</a:t>
                </a:r>
                <a:endParaRPr kumimoji="1" lang="en-US" altLang="ja-JP" sz="2000" i="1" dirty="0"/>
              </a:p>
              <a:p>
                <a:pPr>
                  <a:lnSpc>
                    <a:spcPct val="100000"/>
                  </a:lnSpc>
                </a:pPr>
                <a:r>
                  <a:rPr lang="ja-JP" altLang="en-US" sz="2000" i="1" dirty="0"/>
                  <a:t>対称行列 </a:t>
                </a:r>
                <a:r>
                  <a:rPr lang="en-US" altLang="ja-JP" sz="2000" dirty="0">
                    <a:sym typeface="Wingdings" panose="05000000000000000000" pitchFamily="2" charset="2"/>
                  </a:rPr>
                  <a:t> </a:t>
                </a:r>
                <a:r>
                  <a:rPr lang="ja-JP" altLang="en-US" sz="2000" dirty="0">
                    <a:sym typeface="Wingdings" panose="05000000000000000000" pitchFamily="2" charset="2"/>
                  </a:rPr>
                  <a:t>固有ベクトルは直交</a:t>
                </a:r>
                <a:r>
                  <a:rPr lang="en-US" altLang="ja-JP" sz="2000" i="1" dirty="0">
                    <a:sym typeface="Wingdings" panose="05000000000000000000" pitchFamily="2" charset="2"/>
                  </a:rPr>
                  <a:t> </a:t>
                </a:r>
                <a:endParaRPr kumimoji="1" lang="en-US" altLang="ja-JP" sz="2000" i="1" dirty="0"/>
              </a:p>
              <a:p>
                <a:pPr>
                  <a:lnSpc>
                    <a:spcPct val="100000"/>
                  </a:lnSpc>
                </a:pPr>
                <a:r>
                  <a:rPr lang="ja-JP" altLang="en-US" sz="2000" i="1" dirty="0"/>
                  <a:t>半正定置</a:t>
                </a:r>
                <a:r>
                  <a:rPr lang="en-US" altLang="ja-JP" sz="2000" i="1" dirty="0"/>
                  <a:t> </a:t>
                </a:r>
                <a:r>
                  <a:rPr lang="en-US" altLang="ja-JP" sz="2000" dirty="0">
                    <a:sym typeface="Wingdings" panose="05000000000000000000" pitchFamily="2" charset="2"/>
                  </a:rPr>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m:t>
                    </m:r>
                    <m:r>
                      <a:rPr lang="en-US" altLang="ja-JP" sz="2000" b="0" i="1" smtClean="0">
                        <a:latin typeface="Cambria Math" panose="02040503050406030204" pitchFamily="18" charset="0"/>
                      </a:rPr>
                      <m:t>≥0, </m:t>
                    </m:r>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2</m:t>
                        </m:r>
                      </m:sub>
                    </m:sSub>
                    <m:r>
                      <a:rPr lang="en-US" altLang="ja-JP" sz="2000" b="0" i="1" smtClean="0">
                        <a:latin typeface="Cambria Math" panose="02040503050406030204" pitchFamily="18" charset="0"/>
                      </a:rPr>
                      <m:t>≥0</m:t>
                    </m:r>
                  </m:oMath>
                </a14:m>
                <a:endParaRPr kumimoji="1" lang="en-US" altLang="ja-JP" sz="2000" i="1" dirty="0"/>
              </a:p>
              <a:p>
                <a:pPr lvl="1">
                  <a:lnSpc>
                    <a:spcPct val="100000"/>
                  </a:lnSpc>
                </a:pPr>
                <a:r>
                  <a:rPr lang="ja-JP" altLang="en-US" sz="1800" i="1" dirty="0"/>
                  <a:t>半正定置行列の和なので</a:t>
                </a:r>
                <a:r>
                  <a:rPr lang="en-US" altLang="ja-JP" sz="1800" i="1" dirty="0"/>
                  <a:t>Structure tensor</a:t>
                </a:r>
                <a:r>
                  <a:rPr lang="ja-JP" altLang="en-US" sz="1800" i="1" dirty="0"/>
                  <a:t>は半正定値になる</a:t>
                </a:r>
                <a:endParaRPr lang="en-US" altLang="ja-JP" sz="1800" i="1" dirty="0"/>
              </a:p>
              <a:p>
                <a:pPr lvl="1">
                  <a:lnSpc>
                    <a:spcPct val="100000"/>
                  </a:lnSpc>
                </a:pPr>
                <a:endParaRPr lang="en-US" altLang="ja-JP" sz="1800" i="1" dirty="0"/>
              </a:p>
              <a:p>
                <a:pPr>
                  <a:lnSpc>
                    <a:spcPct val="100000"/>
                  </a:lnSpc>
                </a:pPr>
                <a14:m>
                  <m:oMath xmlns:m="http://schemas.openxmlformats.org/officeDocument/2006/math">
                    <m:sSub>
                      <m:sSubPr>
                        <m:ctrlPr>
                          <a:rPr lang="en-US" altLang="ja-JP" sz="2000" i="1" smtClean="0">
                            <a:solidFill>
                              <a:srgbClr val="FF0000"/>
                            </a:solidFill>
                            <a:latin typeface="Cambria Math" panose="02040503050406030204" pitchFamily="18" charset="0"/>
                          </a:rPr>
                        </m:ctrlPr>
                      </m:sSubPr>
                      <m:e>
                        <m:r>
                          <a:rPr lang="en-US" altLang="ja-JP" sz="2000" b="1">
                            <a:solidFill>
                              <a:srgbClr val="FF0000"/>
                            </a:solidFill>
                            <a:latin typeface="Cambria Math" panose="02040503050406030204" pitchFamily="18" charset="0"/>
                          </a:rPr>
                          <m:t>𝐯</m:t>
                        </m:r>
                      </m:e>
                      <m:sub>
                        <m:r>
                          <a:rPr lang="en-US" altLang="ja-JP" sz="2000" i="1">
                            <a:solidFill>
                              <a:srgbClr val="FF0000"/>
                            </a:solidFill>
                            <a:latin typeface="Cambria Math" panose="02040503050406030204" pitchFamily="18" charset="0"/>
                          </a:rPr>
                          <m:t>1</m:t>
                        </m:r>
                      </m:sub>
                    </m:sSub>
                  </m:oMath>
                </a14:m>
                <a:r>
                  <a:rPr lang="ja-JP" altLang="en-US" sz="2000" i="1" dirty="0">
                    <a:solidFill>
                      <a:srgbClr val="FF0000"/>
                    </a:solidFill>
                  </a:rPr>
                  <a:t>は輝度値変化の最も大きな方向</a:t>
                </a:r>
                <a:endParaRPr lang="en-US" altLang="ja-JP" sz="2000" i="1" dirty="0">
                  <a:solidFill>
                    <a:srgbClr val="FF0000"/>
                  </a:solidFill>
                </a:endParaRPr>
              </a:p>
              <a:p>
                <a:pPr>
                  <a:lnSpc>
                    <a:spcPct val="100000"/>
                  </a:lnSpc>
                </a:pP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𝜆</m:t>
                        </m:r>
                      </m:e>
                      <m:sub>
                        <m:r>
                          <a:rPr lang="en-US" altLang="ja-JP" sz="2000" i="1">
                            <a:solidFill>
                              <a:srgbClr val="FF0000"/>
                            </a:solidFill>
                            <a:latin typeface="Cambria Math" panose="02040503050406030204" pitchFamily="18" charset="0"/>
                          </a:rPr>
                          <m:t>1</m:t>
                        </m:r>
                      </m:sub>
                    </m:sSub>
                  </m:oMath>
                </a14:m>
                <a:r>
                  <a:rPr lang="ja-JP" altLang="en-US" sz="2000" i="1" dirty="0">
                    <a:solidFill>
                      <a:srgbClr val="FF0000"/>
                    </a:solidFill>
                  </a:rPr>
                  <a:t>は</a:t>
                </a: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b="1">
                            <a:solidFill>
                              <a:srgbClr val="FF0000"/>
                            </a:solidFill>
                            <a:latin typeface="Cambria Math" panose="02040503050406030204" pitchFamily="18" charset="0"/>
                          </a:rPr>
                          <m:t>𝐯</m:t>
                        </m:r>
                      </m:e>
                      <m:sub>
                        <m:r>
                          <a:rPr lang="en-US" altLang="ja-JP" sz="2000" i="1">
                            <a:solidFill>
                              <a:srgbClr val="FF0000"/>
                            </a:solidFill>
                            <a:latin typeface="Cambria Math" panose="02040503050406030204" pitchFamily="18" charset="0"/>
                          </a:rPr>
                          <m:t>1</m:t>
                        </m:r>
                      </m:sub>
                    </m:sSub>
                  </m:oMath>
                </a14:m>
                <a:r>
                  <a:rPr lang="ja-JP" altLang="en-US" sz="2000" i="1" dirty="0">
                    <a:solidFill>
                      <a:srgbClr val="FF0000"/>
                    </a:solidFill>
                  </a:rPr>
                  <a:t>方向の輝度値変化の大きさ</a:t>
                </a:r>
                <a:endParaRPr lang="en-US" altLang="ja-JP" sz="2000" i="1" dirty="0">
                  <a:solidFill>
                    <a:srgbClr val="FF0000"/>
                  </a:solidFill>
                </a:endParaRPr>
              </a:p>
              <a:p>
                <a:pPr>
                  <a:lnSpc>
                    <a:spcPct val="100000"/>
                  </a:lnSpc>
                </a:pP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𝜆</m:t>
                        </m:r>
                      </m:e>
                      <m:sub>
                        <m:r>
                          <a:rPr lang="en-US" altLang="ja-JP" sz="2000" b="0" i="1" smtClean="0">
                            <a:solidFill>
                              <a:srgbClr val="FF0000"/>
                            </a:solidFill>
                            <a:latin typeface="Cambria Math" panose="02040503050406030204" pitchFamily="18" charset="0"/>
                          </a:rPr>
                          <m:t>2</m:t>
                        </m:r>
                      </m:sub>
                    </m:sSub>
                  </m:oMath>
                </a14:m>
                <a:r>
                  <a:rPr lang="ja-JP" altLang="en-US" sz="2000" i="1" dirty="0">
                    <a:solidFill>
                      <a:srgbClr val="FF0000"/>
                    </a:solidFill>
                  </a:rPr>
                  <a:t>は</a:t>
                </a: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b="1">
                            <a:solidFill>
                              <a:srgbClr val="FF0000"/>
                            </a:solidFill>
                            <a:latin typeface="Cambria Math" panose="02040503050406030204" pitchFamily="18" charset="0"/>
                          </a:rPr>
                          <m:t>𝐯</m:t>
                        </m:r>
                      </m:e>
                      <m:sub>
                        <m:r>
                          <a:rPr lang="en-US" altLang="ja-JP" sz="2000" i="1">
                            <a:solidFill>
                              <a:srgbClr val="FF0000"/>
                            </a:solidFill>
                            <a:latin typeface="Cambria Math" panose="02040503050406030204" pitchFamily="18" charset="0"/>
                          </a:rPr>
                          <m:t>2</m:t>
                        </m:r>
                      </m:sub>
                    </m:sSub>
                  </m:oMath>
                </a14:m>
                <a:r>
                  <a:rPr lang="ja-JP" altLang="en-US" sz="2000" i="1" dirty="0">
                    <a:solidFill>
                      <a:srgbClr val="FF0000"/>
                    </a:solidFill>
                  </a:rPr>
                  <a:t>方向の輝度値変化の大きさ</a:t>
                </a:r>
                <a:endParaRPr lang="en-US" altLang="ja-JP" sz="2000" i="1" dirty="0">
                  <a:solidFill>
                    <a:srgbClr val="FF0000"/>
                  </a:solidFill>
                </a:endParaRPr>
              </a:p>
              <a:p>
                <a:pPr>
                  <a:lnSpc>
                    <a:spcPct val="100000"/>
                  </a:lnSpc>
                </a:pPr>
                <a:endParaRPr lang="en-US" altLang="ja-JP" sz="2000" i="1" dirty="0"/>
              </a:p>
            </p:txBody>
          </p:sp>
        </mc:Choice>
        <mc:Fallback xmlns="">
          <p:sp>
            <p:nvSpPr>
              <p:cNvPr id="35" name="コンテンツ プレースホルダー 2"/>
              <p:cNvSpPr>
                <a:spLocks noGrp="1" noRot="1" noChangeAspect="1" noMove="1" noResize="1" noEditPoints="1" noAdjustHandles="1" noChangeArrowheads="1" noChangeShapeType="1" noTextEdit="1"/>
              </p:cNvSpPr>
              <p:nvPr>
                <p:ph idx="1"/>
              </p:nvPr>
            </p:nvSpPr>
            <p:spPr>
              <a:xfrm>
                <a:off x="7683501" y="1280223"/>
                <a:ext cx="4508499" cy="4904678"/>
              </a:xfrm>
              <a:blipFill>
                <a:blip r:embed="rId11"/>
                <a:stretch>
                  <a:fillRect l="-2703" t="-1863" r="-1081"/>
                </a:stretch>
              </a:blipFill>
            </p:spPr>
            <p:txBody>
              <a:bodyPr/>
              <a:lstStyle/>
              <a:p>
                <a:r>
                  <a:rPr lang="ja-JP" altLang="en-US">
                    <a:noFill/>
                  </a:rPr>
                  <a:t> </a:t>
                </a:r>
              </a:p>
            </p:txBody>
          </p:sp>
        </mc:Fallback>
      </mc:AlternateContent>
      <p:sp>
        <p:nvSpPr>
          <p:cNvPr id="36" name="正方形/長方形 35"/>
          <p:cNvSpPr/>
          <p:nvPr/>
        </p:nvSpPr>
        <p:spPr>
          <a:xfrm>
            <a:off x="426392" y="1263134"/>
            <a:ext cx="4412308" cy="461665"/>
          </a:xfrm>
          <a:prstGeom prst="rect">
            <a:avLst/>
          </a:prstGeom>
        </p:spPr>
        <p:txBody>
          <a:bodyPr wrap="squar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実際の計算手順</a:t>
            </a:r>
          </a:p>
        </p:txBody>
      </p:sp>
    </p:spTree>
    <p:extLst>
      <p:ext uri="{BB962C8B-B14F-4D97-AF65-F5344CB8AC3E}">
        <p14:creationId xmlns:p14="http://schemas.microsoft.com/office/powerpoint/2010/main" val="408008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72990" cy="733270"/>
          </a:xfrm>
        </p:spPr>
        <p:txBody>
          <a:bodyPr>
            <a:normAutofit/>
          </a:bodyPr>
          <a:lstStyle/>
          <a:p>
            <a:r>
              <a:rPr kumimoji="1" lang="en-US" altLang="ja-JP" sz="3600" dirty="0"/>
              <a:t>Harris</a:t>
            </a:r>
            <a:r>
              <a:rPr kumimoji="1" lang="ja-JP" altLang="en-US" sz="3600" dirty="0"/>
              <a:t>のコーナー検出アルゴリズム</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67665" y="1396275"/>
                <a:ext cx="7131011" cy="3816856"/>
              </a:xfrm>
            </p:spPr>
            <p:txBody>
              <a:bodyPr>
                <a:normAutofit/>
              </a:bodyPr>
              <a:lstStyle/>
              <a:p>
                <a:pPr marL="0" indent="0">
                  <a:lnSpc>
                    <a:spcPct val="100000"/>
                  </a:lnSpc>
                  <a:buNone/>
                </a:pPr>
                <a:r>
                  <a:rPr lang="ja-JP" altLang="en-US" sz="2400" dirty="0"/>
                  <a:t>グレースケール</a:t>
                </a:r>
                <a:r>
                  <a:rPr kumimoji="1" lang="ja-JP" altLang="en-US" sz="2400" dirty="0"/>
                  <a:t>画像からコーナーを検出</a:t>
                </a:r>
                <a:endParaRPr kumimoji="1" lang="en-US" altLang="ja-JP" sz="2400" dirty="0"/>
              </a:p>
              <a:p>
                <a:pPr marL="457200" indent="-457200">
                  <a:lnSpc>
                    <a:spcPct val="100000"/>
                  </a:lnSpc>
                  <a:buFont typeface="+mj-lt"/>
                  <a:buAutoNum type="arabicPeriod"/>
                </a:pPr>
                <a:r>
                  <a:rPr lang="ja-JP" altLang="en-US" sz="2000" dirty="0"/>
                  <a:t>各画素</a:t>
                </a:r>
                <a:r>
                  <a:rPr lang="en-US" altLang="ja-JP" sz="2000" dirty="0"/>
                  <a:t>(</a:t>
                </a:r>
                <a:r>
                  <a:rPr lang="en-US" altLang="ja-JP" sz="2000" i="1" dirty="0" err="1"/>
                  <a:t>x,y</a:t>
                </a:r>
                <a:r>
                  <a:rPr lang="en-US" altLang="ja-JP" sz="2000" dirty="0"/>
                  <a:t>)</a:t>
                </a:r>
                <a:r>
                  <a:rPr lang="ja-JP" altLang="en-US" sz="2000" dirty="0"/>
                  <a:t>における</a:t>
                </a:r>
                <a:r>
                  <a:rPr lang="en-US" altLang="ja-JP" sz="2000" dirty="0"/>
                  <a:t>Structure Tensor </a:t>
                </a:r>
                <a14:m>
                  <m:oMath xmlns:m="http://schemas.openxmlformats.org/officeDocument/2006/math">
                    <m:r>
                      <a:rPr lang="en-US" altLang="ja-JP" sz="2000" b="1">
                        <a:latin typeface="Cambria Math" panose="02040503050406030204" pitchFamily="18" charset="0"/>
                      </a:rPr>
                      <m:t>𝐀</m:t>
                    </m:r>
                  </m:oMath>
                </a14:m>
                <a:r>
                  <a:rPr lang="ja-JP" altLang="en-US" sz="2000" dirty="0"/>
                  <a:t> と固有値</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1</m:t>
                        </m:r>
                      </m:sub>
                    </m:sSub>
                  </m:oMath>
                </a14:m>
                <a:r>
                  <a:rPr lang="en-US" altLang="ja-JP" sz="2000" dirty="0"/>
                  <a:t>, </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2</m:t>
                        </m:r>
                      </m:sub>
                    </m:sSub>
                  </m:oMath>
                </a14:m>
                <a:r>
                  <a:rPr lang="ja-JP" altLang="en-US" sz="2000" dirty="0"/>
                  <a:t>を計算</a:t>
                </a:r>
                <a:endParaRPr kumimoji="1" lang="en-US" altLang="ja-JP" sz="2000" dirty="0"/>
              </a:p>
              <a:p>
                <a:pPr marL="457200" indent="-457200">
                  <a:lnSpc>
                    <a:spcPct val="100000"/>
                  </a:lnSpc>
                  <a:buFont typeface="+mj-lt"/>
                  <a:buAutoNum type="arabicPeriod"/>
                </a:pPr>
                <a:r>
                  <a:rPr lang="ja-JP" altLang="en-US" sz="2000" dirty="0"/>
                  <a:t>各画素</a:t>
                </a:r>
                <a:r>
                  <a:rPr lang="en-US" altLang="ja-JP" sz="2000" dirty="0"/>
                  <a:t>(</a:t>
                </a:r>
                <a:r>
                  <a:rPr lang="en-US" altLang="ja-JP" sz="2000" i="1" dirty="0" err="1"/>
                  <a:t>x,y</a:t>
                </a:r>
                <a:r>
                  <a:rPr lang="en-US" altLang="ja-JP" sz="2000" dirty="0"/>
                  <a:t>)</a:t>
                </a:r>
                <a:r>
                  <a:rPr lang="ja-JP" altLang="en-US" sz="2000" dirty="0"/>
                  <a:t>において</a:t>
                </a:r>
                <a14:m>
                  <m:oMath xmlns:m="http://schemas.openxmlformats.org/officeDocument/2006/math">
                    <m:r>
                      <a:rPr lang="en-US" altLang="ja-JP" sz="2000" b="0" i="1" dirty="0" smtClean="0">
                        <a:solidFill>
                          <a:srgbClr val="C00000"/>
                        </a:solidFill>
                        <a:latin typeface="Cambria Math" panose="02040503050406030204" pitchFamily="18" charset="0"/>
                      </a:rPr>
                      <m:t>𝑅</m:t>
                    </m:r>
                    <m:r>
                      <a:rPr lang="en-US" altLang="ja-JP" sz="2000" b="0" i="1" dirty="0" smtClean="0">
                        <a:solidFill>
                          <a:srgbClr val="C00000"/>
                        </a:solidFill>
                        <a:latin typeface="Cambria Math" panose="02040503050406030204" pitchFamily="18" charset="0"/>
                      </a:rPr>
                      <m:t>=</m:t>
                    </m:r>
                    <m:sSub>
                      <m:sSubPr>
                        <m:ctrlPr>
                          <a:rPr lang="en-US" altLang="ja-JP" sz="2000" b="0" i="1" dirty="0" smtClean="0">
                            <a:solidFill>
                              <a:srgbClr val="C00000"/>
                            </a:solidFill>
                            <a:latin typeface="Cambria Math" panose="02040503050406030204" pitchFamily="18" charset="0"/>
                          </a:rPr>
                        </m:ctrlPr>
                      </m:sSubPr>
                      <m:e>
                        <m:r>
                          <a:rPr lang="en-US" altLang="ja-JP" sz="2000" i="1" dirty="0" smtClean="0">
                            <a:solidFill>
                              <a:srgbClr val="C00000"/>
                            </a:solidFill>
                            <a:latin typeface="Cambria Math" panose="02040503050406030204" pitchFamily="18" charset="0"/>
                          </a:rPr>
                          <m:t>𝜆</m:t>
                        </m:r>
                      </m:e>
                      <m:sub>
                        <m:r>
                          <a:rPr lang="en-US" altLang="ja-JP" sz="2000" b="0" i="1" dirty="0" smtClean="0">
                            <a:solidFill>
                              <a:srgbClr val="C00000"/>
                            </a:solidFill>
                            <a:latin typeface="Cambria Math" panose="02040503050406030204" pitchFamily="18" charset="0"/>
                          </a:rPr>
                          <m:t>1</m:t>
                        </m:r>
                      </m:sub>
                    </m:sSub>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b="0" i="1" dirty="0" smtClean="0">
                            <a:solidFill>
                              <a:srgbClr val="C00000"/>
                            </a:solidFill>
                            <a:latin typeface="Cambria Math" panose="02040503050406030204" pitchFamily="18" charset="0"/>
                          </a:rPr>
                          <m:t>2</m:t>
                        </m:r>
                      </m:sub>
                    </m:sSub>
                    <m:r>
                      <a:rPr lang="en-US" altLang="ja-JP" sz="2000" b="0" i="1" dirty="0" smtClean="0">
                        <a:solidFill>
                          <a:srgbClr val="C00000"/>
                        </a:solidFill>
                        <a:latin typeface="Cambria Math" panose="02040503050406030204" pitchFamily="18" charset="0"/>
                      </a:rPr>
                      <m:t> −</m:t>
                    </m:r>
                    <m:r>
                      <a:rPr lang="en-US" altLang="ja-JP" sz="2000" b="0" i="1" dirty="0" smtClean="0">
                        <a:solidFill>
                          <a:srgbClr val="C00000"/>
                        </a:solidFill>
                        <a:latin typeface="Cambria Math" panose="02040503050406030204" pitchFamily="18" charset="0"/>
                      </a:rPr>
                      <m:t>𝑘</m:t>
                    </m:r>
                    <m:sSup>
                      <m:sSupPr>
                        <m:ctrlPr>
                          <a:rPr lang="en-US" altLang="ja-JP" sz="2000" b="0" i="1" dirty="0" smtClean="0">
                            <a:solidFill>
                              <a:srgbClr val="C00000"/>
                            </a:solidFill>
                            <a:latin typeface="Cambria Math" panose="02040503050406030204" pitchFamily="18" charset="0"/>
                          </a:rPr>
                        </m:ctrlPr>
                      </m:sSupPr>
                      <m:e>
                        <m:d>
                          <m:dPr>
                            <m:ctrlPr>
                              <a:rPr lang="en-US" altLang="ja-JP" sz="2000" b="0" i="1" dirty="0" smtClean="0">
                                <a:solidFill>
                                  <a:srgbClr val="C00000"/>
                                </a:solidFill>
                                <a:latin typeface="Cambria Math" panose="02040503050406030204" pitchFamily="18" charset="0"/>
                              </a:rPr>
                            </m:ctrlPr>
                          </m:dPr>
                          <m:e>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1</m:t>
                                </m:r>
                              </m:sub>
                            </m:sSub>
                            <m:r>
                              <a:rPr lang="en-US" altLang="ja-JP" sz="2000" b="0" i="0" dirty="0" smtClean="0">
                                <a:solidFill>
                                  <a:srgbClr val="C00000"/>
                                </a:solidFill>
                                <a:latin typeface="Cambria Math" panose="02040503050406030204" pitchFamily="18" charset="0"/>
                              </a:rPr>
                              <m:t>+</m:t>
                            </m:r>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b="0" i="1" dirty="0" smtClean="0">
                                    <a:solidFill>
                                      <a:srgbClr val="C00000"/>
                                    </a:solidFill>
                                    <a:latin typeface="Cambria Math" panose="02040503050406030204" pitchFamily="18" charset="0"/>
                                  </a:rPr>
                                  <m:t>2</m:t>
                                </m:r>
                              </m:sub>
                            </m:sSub>
                          </m:e>
                        </m:d>
                      </m:e>
                      <m:sup>
                        <m:r>
                          <a:rPr lang="en-US" altLang="ja-JP" sz="2000" b="0" i="1" dirty="0" smtClean="0">
                            <a:solidFill>
                              <a:srgbClr val="C00000"/>
                            </a:solidFill>
                            <a:latin typeface="Cambria Math" panose="02040503050406030204" pitchFamily="18" charset="0"/>
                          </a:rPr>
                          <m:t>2</m:t>
                        </m:r>
                      </m:sup>
                    </m:sSup>
                  </m:oMath>
                </a14:m>
                <a:r>
                  <a:rPr lang="ja-JP" altLang="en-US" sz="2000" dirty="0"/>
                  <a:t>を計算</a:t>
                </a:r>
                <a:endParaRPr lang="en-US" altLang="ja-JP" sz="2000" dirty="0"/>
              </a:p>
              <a:p>
                <a:pPr marL="457200" indent="-457200">
                  <a:lnSpc>
                    <a:spcPct val="100000"/>
                  </a:lnSpc>
                  <a:buFont typeface="+mj-lt"/>
                  <a:buAutoNum type="arabicPeriod"/>
                </a:pPr>
                <a:r>
                  <a:rPr lang="en-US" altLang="ja-JP" sz="2000" i="1" dirty="0"/>
                  <a:t>R</a:t>
                </a:r>
                <a:r>
                  <a:rPr lang="ja-JP" altLang="en-US" sz="2000" dirty="0"/>
                  <a:t>が極大かつ閾値以上の点をコーナーとして出力する</a:t>
                </a:r>
                <a:endParaRPr lang="en-US" altLang="ja-JP" sz="2000" dirty="0"/>
              </a:p>
              <a:p>
                <a:pPr marL="0" indent="0">
                  <a:lnSpc>
                    <a:spcPct val="100000"/>
                  </a:lnSpc>
                  <a:buNone/>
                </a:pPr>
                <a:r>
                  <a:rPr kumimoji="1" lang="en-US" altLang="ja-JP" sz="2000" dirty="0"/>
                  <a:t>※</a:t>
                </a:r>
                <a:r>
                  <a:rPr kumimoji="1" lang="ja-JP" altLang="en-US" sz="2000" dirty="0"/>
                  <a:t>ただし</a:t>
                </a:r>
                <a:r>
                  <a:rPr lang="ja-JP" altLang="en-US" sz="2000" dirty="0"/>
                  <a:t>，</a:t>
                </a:r>
                <a14:m>
                  <m:oMath xmlns:m="http://schemas.openxmlformats.org/officeDocument/2006/math">
                    <m:r>
                      <a:rPr lang="en-US" altLang="ja-JP" sz="2000" i="1" dirty="0">
                        <a:latin typeface="Cambria Math" panose="02040503050406030204" pitchFamily="18" charset="0"/>
                      </a:rPr>
                      <m:t>𝑘</m:t>
                    </m:r>
                  </m:oMath>
                </a14:m>
                <a:r>
                  <a:rPr kumimoji="1" lang="ja-JP" altLang="en-US" sz="2000" dirty="0"/>
                  <a:t>はユーザが指定するパラメタ </a:t>
                </a:r>
                <a:r>
                  <a:rPr kumimoji="1" lang="en-US" altLang="ja-JP" sz="2000" dirty="0"/>
                  <a:t>(0.04~0.06)</a:t>
                </a:r>
              </a:p>
              <a:p>
                <a:pPr marL="0" indent="0">
                  <a:lnSpc>
                    <a:spcPct val="100000"/>
                  </a:lnSpc>
                  <a:buNone/>
                </a:pPr>
                <a:r>
                  <a:rPr lang="en-US" altLang="ja-JP" sz="2000" dirty="0"/>
                  <a:t>※</a:t>
                </a:r>
                <a14:m>
                  <m:oMath xmlns:m="http://schemas.openxmlformats.org/officeDocument/2006/math">
                    <m:r>
                      <a:rPr lang="en-US" altLang="ja-JP" sz="2000" i="1" dirty="0" smtClean="0">
                        <a:solidFill>
                          <a:srgbClr val="C00000"/>
                        </a:solidFill>
                        <a:latin typeface="Cambria Math" panose="02040503050406030204" pitchFamily="18" charset="0"/>
                      </a:rPr>
                      <m:t>𝑅</m:t>
                    </m:r>
                    <m:r>
                      <a:rPr lang="en-US" altLang="ja-JP" sz="2000" i="1" dirty="0" smtClean="0">
                        <a:solidFill>
                          <a:srgbClr val="C00000"/>
                        </a:solidFill>
                        <a:latin typeface="Cambria Math" panose="02040503050406030204" pitchFamily="18" charset="0"/>
                      </a:rPr>
                      <m:t>=</m:t>
                    </m:r>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1</m:t>
                        </m:r>
                      </m:sub>
                    </m:sSub>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2</m:t>
                        </m:r>
                      </m:sub>
                    </m:sSub>
                    <m:r>
                      <a:rPr lang="en-US" altLang="ja-JP" sz="2000" i="1" dirty="0">
                        <a:solidFill>
                          <a:srgbClr val="C00000"/>
                        </a:solidFill>
                        <a:latin typeface="Cambria Math" panose="02040503050406030204" pitchFamily="18" charset="0"/>
                      </a:rPr>
                      <m:t> −</m:t>
                    </m:r>
                    <m:r>
                      <a:rPr lang="en-US" altLang="ja-JP" sz="2000" i="1" dirty="0">
                        <a:solidFill>
                          <a:srgbClr val="C00000"/>
                        </a:solidFill>
                        <a:latin typeface="Cambria Math" panose="02040503050406030204" pitchFamily="18" charset="0"/>
                      </a:rPr>
                      <m:t>𝑘</m:t>
                    </m:r>
                    <m:sSup>
                      <m:sSupPr>
                        <m:ctrlPr>
                          <a:rPr lang="en-US" altLang="ja-JP" sz="2000" i="1" dirty="0">
                            <a:solidFill>
                              <a:srgbClr val="C00000"/>
                            </a:solidFill>
                            <a:latin typeface="Cambria Math" panose="02040503050406030204" pitchFamily="18" charset="0"/>
                          </a:rPr>
                        </m:ctrlPr>
                      </m:sSupPr>
                      <m:e>
                        <m:d>
                          <m:dPr>
                            <m:ctrlPr>
                              <a:rPr lang="en-US" altLang="ja-JP" sz="2000" i="1" dirty="0">
                                <a:solidFill>
                                  <a:srgbClr val="C00000"/>
                                </a:solidFill>
                                <a:latin typeface="Cambria Math" panose="02040503050406030204" pitchFamily="18" charset="0"/>
                              </a:rPr>
                            </m:ctrlPr>
                          </m:dPr>
                          <m:e>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1</m:t>
                                </m:r>
                              </m:sub>
                            </m:sSub>
                            <m:r>
                              <a:rPr lang="en-US" altLang="ja-JP" sz="2000" dirty="0">
                                <a:solidFill>
                                  <a:srgbClr val="C00000"/>
                                </a:solidFill>
                                <a:latin typeface="Cambria Math" panose="02040503050406030204" pitchFamily="18" charset="0"/>
                              </a:rPr>
                              <m:t>+</m:t>
                            </m:r>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2</m:t>
                                </m:r>
                              </m:sub>
                            </m:sSub>
                          </m:e>
                        </m:d>
                      </m:e>
                      <m:sup>
                        <m:r>
                          <a:rPr lang="en-US" altLang="ja-JP" sz="2000" i="1" dirty="0">
                            <a:solidFill>
                              <a:srgbClr val="C00000"/>
                            </a:solidFill>
                            <a:latin typeface="Cambria Math" panose="02040503050406030204" pitchFamily="18" charset="0"/>
                          </a:rPr>
                          <m:t>2</m:t>
                        </m:r>
                      </m:sup>
                    </m:sSup>
                    <m:r>
                      <a:rPr lang="en-US" altLang="ja-JP" sz="2000" b="0" i="0" dirty="0" smtClean="0">
                        <a:solidFill>
                          <a:srgbClr val="C00000"/>
                        </a:solidFill>
                        <a:latin typeface="Cambria Math" panose="02040503050406030204" pitchFamily="18" charset="0"/>
                      </a:rPr>
                      <m:t> </m:t>
                    </m:r>
                  </m:oMath>
                </a14:m>
                <a:r>
                  <a:rPr kumimoji="1" lang="ja-JP" altLang="en-US" sz="2000" dirty="0">
                    <a:solidFill>
                      <a:srgbClr val="C00000"/>
                    </a:solidFill>
                  </a:rPr>
                  <a:t>は</a:t>
                </a:r>
                <a:r>
                  <a:rPr kumimoji="1" lang="ja-JP" altLang="en-US" sz="2000" dirty="0"/>
                  <a:t>，コーナーらしさを現す関数</a:t>
                </a:r>
                <a:r>
                  <a:rPr lang="en-US" altLang="ja-JP" sz="2000" dirty="0"/>
                  <a:t> : </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1</m:t>
                        </m:r>
                      </m:sub>
                    </m:sSub>
                    <m:r>
                      <m:rPr>
                        <m:nor/>
                      </m:rPr>
                      <a:rPr lang="ja-JP" altLang="en-US" sz="2000" dirty="0"/>
                      <m:t>と</m:t>
                    </m:r>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2</m:t>
                        </m:r>
                      </m:sub>
                    </m:sSub>
                  </m:oMath>
                </a14:m>
                <a:r>
                  <a:rPr kumimoji="1" lang="ja-JP" altLang="en-US" sz="2000" dirty="0"/>
                  <a:t>が大きくかつ近いときに大きな値を返す</a:t>
                </a:r>
                <a:endParaRPr kumimoji="1"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67665" y="1396275"/>
                <a:ext cx="7131011" cy="3816856"/>
              </a:xfrm>
              <a:blipFill rotWithShape="0">
                <a:blip r:embed="rId2"/>
                <a:stretch>
                  <a:fillRect l="-1454" t="-1278"/>
                </a:stretch>
              </a:blipFill>
            </p:spPr>
            <p:txBody>
              <a:bodyPr/>
              <a:lstStyle/>
              <a:p>
                <a:r>
                  <a:rPr lang="ja-JP" altLang="en-US">
                    <a:noFill/>
                  </a:rPr>
                  <a:t> </a:t>
                </a:r>
              </a:p>
            </p:txBody>
          </p:sp>
        </mc:Fallback>
      </mc:AlternateContent>
      <p:sp>
        <p:nvSpPr>
          <p:cNvPr id="5" name="正方形/長方形 4"/>
          <p:cNvSpPr/>
          <p:nvPr/>
        </p:nvSpPr>
        <p:spPr>
          <a:xfrm>
            <a:off x="637627" y="5116814"/>
            <a:ext cx="7134773" cy="646331"/>
          </a:xfrm>
          <a:prstGeom prst="rect">
            <a:avLst/>
          </a:prstGeom>
        </p:spPr>
        <p:txBody>
          <a:bodyPr wrap="square">
            <a:spAutoFit/>
          </a:bodyPr>
          <a:lstStyle/>
          <a:p>
            <a:r>
              <a:rPr lang="ja-JP" altLang="en-US" dirty="0"/>
              <a:t>評価式</a:t>
            </a:r>
            <a:r>
              <a:rPr lang="en-US" altLang="ja-JP" dirty="0"/>
              <a:t>R</a:t>
            </a:r>
            <a:r>
              <a:rPr lang="ja-JP" altLang="en-US" dirty="0"/>
              <a:t>の</a:t>
            </a:r>
            <a:r>
              <a:rPr lang="en-US" altLang="ja-JP" dirty="0"/>
              <a:t>3D</a:t>
            </a:r>
            <a:r>
              <a:rPr lang="ja-JP" altLang="en-US" dirty="0"/>
              <a:t>プロット </a:t>
            </a:r>
            <a:r>
              <a:rPr lang="en-US" altLang="ja-JP" dirty="0">
                <a:sym typeface="Wingdings" panose="05000000000000000000" pitchFamily="2" charset="2"/>
              </a:rPr>
              <a:t> </a:t>
            </a:r>
            <a:endParaRPr lang="en-US" altLang="ja-JP" dirty="0">
              <a:hlinkClick r:id="rId3"/>
            </a:endParaRPr>
          </a:p>
          <a:p>
            <a:r>
              <a:rPr lang="ja-JP" altLang="en-US" dirty="0">
                <a:hlinkClick r:id="rId3"/>
              </a:rPr>
              <a:t>http://www.wolframalpha.com/input/?i=z%3Dx*y+-+0.02*(x%2By)%5E2</a:t>
            </a:r>
            <a:endParaRPr lang="en-US" altLang="ja-JP" dirty="0"/>
          </a:p>
        </p:txBody>
      </p:sp>
      <p:cxnSp>
        <p:nvCxnSpPr>
          <p:cNvPr id="8" name="直線矢印コネクタ 7"/>
          <p:cNvCxnSpPr/>
          <p:nvPr/>
        </p:nvCxnSpPr>
        <p:spPr>
          <a:xfrm>
            <a:off x="8422640" y="4734560"/>
            <a:ext cx="3484880" cy="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8422640" y="1310640"/>
            <a:ext cx="0" cy="342392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正方形/長方形 11"/>
              <p:cNvSpPr/>
              <p:nvPr/>
            </p:nvSpPr>
            <p:spPr>
              <a:xfrm>
                <a:off x="11524952" y="4687054"/>
                <a:ext cx="5477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dirty="0" smtClean="0">
                              <a:solidFill>
                                <a:schemeClr val="tx1"/>
                              </a:solidFill>
                              <a:latin typeface="Cambria Math" panose="02040503050406030204" pitchFamily="18" charset="0"/>
                            </a:rPr>
                          </m:ctrlPr>
                        </m:sSubPr>
                        <m:e>
                          <m:r>
                            <a:rPr lang="en-US" altLang="ja-JP" sz="2400" i="1" dirty="0">
                              <a:solidFill>
                                <a:schemeClr val="tx1"/>
                              </a:solidFill>
                              <a:latin typeface="Cambria Math" panose="02040503050406030204" pitchFamily="18" charset="0"/>
                            </a:rPr>
                            <m:t>𝜆</m:t>
                          </m:r>
                        </m:e>
                        <m:sub>
                          <m:r>
                            <a:rPr lang="en-US" altLang="ja-JP" sz="2400" i="1" dirty="0">
                              <a:solidFill>
                                <a:schemeClr val="tx1"/>
                              </a:solidFill>
                              <a:latin typeface="Cambria Math" panose="02040503050406030204" pitchFamily="18" charset="0"/>
                            </a:rPr>
                            <m:t>1</m:t>
                          </m:r>
                        </m:sub>
                      </m:sSub>
                    </m:oMath>
                  </m:oMathPara>
                </a14:m>
                <a:endParaRPr lang="ja-JP" altLang="en-US" sz="2400" dirty="0">
                  <a:solidFill>
                    <a:schemeClr val="tx1"/>
                  </a:solidFill>
                </a:endParaRPr>
              </a:p>
            </p:txBody>
          </p:sp>
        </mc:Choice>
        <mc:Fallback xmlns="">
          <p:sp>
            <p:nvSpPr>
              <p:cNvPr id="12" name="正方形/長方形 11"/>
              <p:cNvSpPr>
                <a:spLocks noRot="1" noChangeAspect="1" noMove="1" noResize="1" noEditPoints="1" noAdjustHandles="1" noChangeArrowheads="1" noChangeShapeType="1" noTextEdit="1"/>
              </p:cNvSpPr>
              <p:nvPr/>
            </p:nvSpPr>
            <p:spPr>
              <a:xfrm>
                <a:off x="11524952" y="4687054"/>
                <a:ext cx="547779" cy="461665"/>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7966556" y="1263134"/>
                <a:ext cx="5548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dirty="0" smtClean="0">
                              <a:solidFill>
                                <a:schemeClr val="tx1"/>
                              </a:solidFill>
                              <a:latin typeface="Cambria Math" panose="02040503050406030204" pitchFamily="18" charset="0"/>
                            </a:rPr>
                          </m:ctrlPr>
                        </m:sSubPr>
                        <m:e>
                          <m:r>
                            <a:rPr lang="en-US" altLang="ja-JP" sz="2400" i="1" dirty="0">
                              <a:solidFill>
                                <a:schemeClr val="tx1"/>
                              </a:solidFill>
                              <a:latin typeface="Cambria Math" panose="02040503050406030204" pitchFamily="18" charset="0"/>
                            </a:rPr>
                            <m:t>𝜆</m:t>
                          </m:r>
                        </m:e>
                        <m:sub>
                          <m:r>
                            <a:rPr lang="en-US" altLang="ja-JP" sz="2400" i="1" dirty="0">
                              <a:solidFill>
                                <a:schemeClr val="tx1"/>
                              </a:solidFill>
                              <a:latin typeface="Cambria Math" panose="02040503050406030204" pitchFamily="18" charset="0"/>
                            </a:rPr>
                            <m:t>2</m:t>
                          </m:r>
                        </m:sub>
                      </m:sSub>
                    </m:oMath>
                  </m:oMathPara>
                </a14:m>
                <a:endParaRPr lang="ja-JP" altLang="en-US" sz="2400" dirty="0">
                  <a:solidFill>
                    <a:schemeClr val="tx1"/>
                  </a:solidFill>
                </a:endParaRPr>
              </a:p>
            </p:txBody>
          </p:sp>
        </mc:Choice>
        <mc:Fallback xmlns="">
          <p:sp>
            <p:nvSpPr>
              <p:cNvPr id="13" name="正方形/長方形 12"/>
              <p:cNvSpPr>
                <a:spLocks noRot="1" noChangeAspect="1" noMove="1" noResize="1" noEditPoints="1" noAdjustHandles="1" noChangeArrowheads="1" noChangeShapeType="1" noTextEdit="1"/>
              </p:cNvSpPr>
              <p:nvPr/>
            </p:nvSpPr>
            <p:spPr>
              <a:xfrm>
                <a:off x="7966556" y="1263134"/>
                <a:ext cx="554895" cy="461665"/>
              </a:xfrm>
              <a:prstGeom prst="rect">
                <a:avLst/>
              </a:prstGeom>
              <a:blipFill rotWithShape="0">
                <a:blip r:embed="rId5"/>
                <a:stretch>
                  <a:fillRect b="-1316"/>
                </a:stretch>
              </a:blipFill>
            </p:spPr>
            <p:txBody>
              <a:bodyPr/>
              <a:lstStyle/>
              <a:p>
                <a:r>
                  <a:rPr lang="ja-JP" altLang="en-US">
                    <a:noFill/>
                  </a:rPr>
                  <a:t> </a:t>
                </a:r>
              </a:p>
            </p:txBody>
          </p:sp>
        </mc:Fallback>
      </mc:AlternateContent>
      <p:pic>
        <p:nvPicPr>
          <p:cNvPr id="15" name="図 14"/>
          <p:cNvPicPr>
            <a:picLocks noChangeAspect="1"/>
          </p:cNvPicPr>
          <p:nvPr/>
        </p:nvPicPr>
        <p:blipFill rotWithShape="1">
          <a:blip r:embed="rId6">
            <a:extLst>
              <a:ext uri="{28A0092B-C50C-407E-A947-70E740481C1C}">
                <a14:useLocalDpi xmlns:a14="http://schemas.microsoft.com/office/drawing/2010/main" val="0"/>
              </a:ext>
            </a:extLst>
          </a:blip>
          <a:srcRect l="53743" t="32784" r="40924" b="60438"/>
          <a:stretch/>
        </p:blipFill>
        <p:spPr>
          <a:xfrm>
            <a:off x="8268850" y="5229225"/>
            <a:ext cx="1109980" cy="1057275"/>
          </a:xfrm>
          <a:prstGeom prst="rect">
            <a:avLst/>
          </a:prstGeom>
        </p:spPr>
      </p:pic>
      <p:pic>
        <p:nvPicPr>
          <p:cNvPr id="16" name="図 15"/>
          <p:cNvPicPr>
            <a:picLocks noChangeAspect="1"/>
          </p:cNvPicPr>
          <p:nvPr/>
        </p:nvPicPr>
        <p:blipFill rotWithShape="1">
          <a:blip r:embed="rId6">
            <a:extLst>
              <a:ext uri="{28A0092B-C50C-407E-A947-70E740481C1C}">
                <a14:useLocalDpi xmlns:a14="http://schemas.microsoft.com/office/drawing/2010/main" val="0"/>
              </a:ext>
            </a:extLst>
          </a:blip>
          <a:srcRect l="61601" t="25683" r="33066" b="67578"/>
          <a:stretch/>
        </p:blipFill>
        <p:spPr>
          <a:xfrm>
            <a:off x="9475232" y="5224463"/>
            <a:ext cx="1121424" cy="1062037"/>
          </a:xfrm>
          <a:prstGeom prst="rect">
            <a:avLst/>
          </a:prstGeom>
        </p:spPr>
      </p:pic>
      <p:pic>
        <p:nvPicPr>
          <p:cNvPr id="17" name="図 16"/>
          <p:cNvPicPr>
            <a:picLocks noChangeAspect="1"/>
          </p:cNvPicPr>
          <p:nvPr/>
        </p:nvPicPr>
        <p:blipFill rotWithShape="1">
          <a:blip r:embed="rId6">
            <a:extLst>
              <a:ext uri="{28A0092B-C50C-407E-A947-70E740481C1C}">
                <a14:useLocalDpi xmlns:a14="http://schemas.microsoft.com/office/drawing/2010/main" val="0"/>
              </a:ext>
            </a:extLst>
          </a:blip>
          <a:srcRect l="62030" t="20033" r="32637" b="72917"/>
          <a:stretch/>
        </p:blipFill>
        <p:spPr>
          <a:xfrm>
            <a:off x="10710906" y="5219201"/>
            <a:ext cx="1077169" cy="1067299"/>
          </a:xfrm>
          <a:prstGeom prst="rect">
            <a:avLst/>
          </a:prstGeom>
        </p:spPr>
      </p:pic>
      <p:sp>
        <p:nvSpPr>
          <p:cNvPr id="18" name="円/楕円 17"/>
          <p:cNvSpPr/>
          <p:nvPr/>
        </p:nvSpPr>
        <p:spPr>
          <a:xfrm>
            <a:off x="8625840" y="3622463"/>
            <a:ext cx="1051560" cy="10028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Flat</a:t>
            </a:r>
            <a:endParaRPr kumimoji="1" lang="ja-JP" altLang="en-US" sz="2800" dirty="0"/>
          </a:p>
        </p:txBody>
      </p:sp>
      <p:sp>
        <p:nvSpPr>
          <p:cNvPr id="19" name="円/楕円 18"/>
          <p:cNvSpPr/>
          <p:nvPr/>
        </p:nvSpPr>
        <p:spPr>
          <a:xfrm>
            <a:off x="9860280" y="3622463"/>
            <a:ext cx="2034540" cy="10028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Edge</a:t>
            </a:r>
            <a:endParaRPr kumimoji="1" lang="ja-JP" altLang="en-US" sz="2800" dirty="0"/>
          </a:p>
        </p:txBody>
      </p:sp>
      <p:sp>
        <p:nvSpPr>
          <p:cNvPr id="22" name="円/楕円 21"/>
          <p:cNvSpPr/>
          <p:nvPr/>
        </p:nvSpPr>
        <p:spPr>
          <a:xfrm rot="5400000">
            <a:off x="8054340" y="1953684"/>
            <a:ext cx="2034540" cy="10028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Edge</a:t>
            </a:r>
            <a:endParaRPr kumimoji="1" lang="ja-JP" altLang="en-US" sz="2800" dirty="0"/>
          </a:p>
        </p:txBody>
      </p:sp>
      <p:sp>
        <p:nvSpPr>
          <p:cNvPr id="23" name="円/楕円 22"/>
          <p:cNvSpPr/>
          <p:nvPr/>
        </p:nvSpPr>
        <p:spPr>
          <a:xfrm>
            <a:off x="10294619" y="1209957"/>
            <a:ext cx="1775461" cy="1693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Corner</a:t>
            </a:r>
            <a:endParaRPr kumimoji="1" lang="ja-JP" altLang="en-US" sz="2800" dirty="0"/>
          </a:p>
        </p:txBody>
      </p:sp>
      <p:cxnSp>
        <p:nvCxnSpPr>
          <p:cNvPr id="25" name="直線コネクタ 24"/>
          <p:cNvCxnSpPr>
            <a:stCxn id="15" idx="0"/>
          </p:cNvCxnSpPr>
          <p:nvPr/>
        </p:nvCxnSpPr>
        <p:spPr>
          <a:xfrm flipV="1">
            <a:off x="8823840" y="4546600"/>
            <a:ext cx="155060" cy="68262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16" idx="0"/>
          </p:cNvCxnSpPr>
          <p:nvPr/>
        </p:nvCxnSpPr>
        <p:spPr>
          <a:xfrm flipV="1">
            <a:off x="10035944" y="4559300"/>
            <a:ext cx="225656" cy="66516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17" idx="0"/>
            <a:endCxn id="23" idx="4"/>
          </p:cNvCxnSpPr>
          <p:nvPr/>
        </p:nvCxnSpPr>
        <p:spPr>
          <a:xfrm flipH="1" flipV="1">
            <a:off x="11182350" y="2903221"/>
            <a:ext cx="67141" cy="23159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855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72990" cy="733270"/>
          </a:xfrm>
        </p:spPr>
        <p:txBody>
          <a:bodyPr>
            <a:normAutofit/>
          </a:bodyPr>
          <a:lstStyle/>
          <a:p>
            <a:r>
              <a:rPr kumimoji="1" lang="en-US" altLang="ja-JP" sz="3600" dirty="0"/>
              <a:t>Harris</a:t>
            </a:r>
            <a:r>
              <a:rPr kumimoji="1" lang="ja-JP" altLang="en-US" sz="3600" dirty="0"/>
              <a:t>のコーナー検出アルゴリズム</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67665" y="1256575"/>
                <a:ext cx="7131011" cy="2223225"/>
              </a:xfrm>
            </p:spPr>
            <p:txBody>
              <a:bodyPr>
                <a:normAutofit/>
              </a:bodyPr>
              <a:lstStyle/>
              <a:p>
                <a:pPr marL="0" indent="0">
                  <a:lnSpc>
                    <a:spcPct val="100000"/>
                  </a:lnSpc>
                  <a:buNone/>
                </a:pPr>
                <a:r>
                  <a:rPr lang="ja-JP" altLang="en-US" sz="2400" dirty="0">
                    <a:solidFill>
                      <a:schemeClr val="tx1"/>
                    </a:solidFill>
                  </a:rPr>
                  <a:t>グレースケール</a:t>
                </a:r>
                <a:r>
                  <a:rPr kumimoji="1" lang="ja-JP" altLang="en-US" sz="2400" dirty="0">
                    <a:solidFill>
                      <a:schemeClr val="tx1"/>
                    </a:solidFill>
                  </a:rPr>
                  <a:t>画像からコーナーを検出</a:t>
                </a:r>
                <a:endParaRPr kumimoji="1" lang="en-US" altLang="ja-JP" sz="2400" dirty="0">
                  <a:solidFill>
                    <a:schemeClr val="tx1"/>
                  </a:solidFill>
                </a:endParaRPr>
              </a:p>
              <a:p>
                <a:pPr marL="457200" indent="-457200">
                  <a:lnSpc>
                    <a:spcPct val="100000"/>
                  </a:lnSpc>
                  <a:buFont typeface="+mj-lt"/>
                  <a:buAutoNum type="arabicPeriod"/>
                </a:pPr>
                <a:r>
                  <a:rPr lang="ja-JP" altLang="en-US" sz="2000" dirty="0">
                    <a:solidFill>
                      <a:schemeClr val="tx1"/>
                    </a:solidFill>
                  </a:rPr>
                  <a:t>各画素</a:t>
                </a:r>
                <a:r>
                  <a:rPr lang="en-US" altLang="ja-JP" sz="2000" dirty="0">
                    <a:solidFill>
                      <a:schemeClr val="tx1"/>
                    </a:solidFill>
                  </a:rPr>
                  <a:t>(</a:t>
                </a:r>
                <a:r>
                  <a:rPr lang="en-US" altLang="ja-JP" sz="2000" i="1" dirty="0" err="1">
                    <a:solidFill>
                      <a:schemeClr val="tx1"/>
                    </a:solidFill>
                  </a:rPr>
                  <a:t>x,y</a:t>
                </a:r>
                <a:r>
                  <a:rPr lang="en-US" altLang="ja-JP" sz="2000" dirty="0">
                    <a:solidFill>
                      <a:schemeClr val="tx1"/>
                    </a:solidFill>
                  </a:rPr>
                  <a:t>)</a:t>
                </a:r>
                <a:r>
                  <a:rPr lang="ja-JP" altLang="en-US" sz="2000" dirty="0">
                    <a:solidFill>
                      <a:schemeClr val="tx1"/>
                    </a:solidFill>
                  </a:rPr>
                  <a:t>における</a:t>
                </a:r>
                <a:r>
                  <a:rPr lang="en-US" altLang="ja-JP" sz="2000" dirty="0">
                    <a:solidFill>
                      <a:schemeClr val="tx1"/>
                    </a:solidFill>
                  </a:rPr>
                  <a:t>Structure Tensor </a:t>
                </a:r>
                <a14:m>
                  <m:oMath xmlns:m="http://schemas.openxmlformats.org/officeDocument/2006/math">
                    <m:r>
                      <a:rPr lang="en-US" altLang="ja-JP" sz="2000" b="1">
                        <a:solidFill>
                          <a:schemeClr val="tx1"/>
                        </a:solidFill>
                        <a:latin typeface="Cambria Math" panose="02040503050406030204" pitchFamily="18" charset="0"/>
                      </a:rPr>
                      <m:t>𝐀</m:t>
                    </m:r>
                  </m:oMath>
                </a14:m>
                <a:r>
                  <a:rPr lang="ja-JP" altLang="en-US" sz="2000" dirty="0">
                    <a:solidFill>
                      <a:schemeClr val="tx1"/>
                    </a:solidFill>
                  </a:rPr>
                  <a:t> と固有値</a:t>
                </a:r>
                <a14:m>
                  <m:oMath xmlns:m="http://schemas.openxmlformats.org/officeDocument/2006/math">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i="1" dirty="0">
                            <a:solidFill>
                              <a:schemeClr val="tx1"/>
                            </a:solidFill>
                            <a:latin typeface="Cambria Math" panose="02040503050406030204" pitchFamily="18" charset="0"/>
                          </a:rPr>
                          <m:t>1</m:t>
                        </m:r>
                      </m:sub>
                    </m:sSub>
                  </m:oMath>
                </a14:m>
                <a:r>
                  <a:rPr lang="en-US" altLang="ja-JP" sz="2000" dirty="0">
                    <a:solidFill>
                      <a:schemeClr val="tx1"/>
                    </a:solidFill>
                  </a:rPr>
                  <a:t>, </a:t>
                </a:r>
                <a14:m>
                  <m:oMath xmlns:m="http://schemas.openxmlformats.org/officeDocument/2006/math">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i="1" dirty="0">
                            <a:solidFill>
                              <a:schemeClr val="tx1"/>
                            </a:solidFill>
                            <a:latin typeface="Cambria Math" panose="02040503050406030204" pitchFamily="18" charset="0"/>
                          </a:rPr>
                          <m:t>2</m:t>
                        </m:r>
                      </m:sub>
                    </m:sSub>
                  </m:oMath>
                </a14:m>
                <a:r>
                  <a:rPr lang="ja-JP" altLang="en-US" sz="2000" dirty="0">
                    <a:solidFill>
                      <a:schemeClr val="tx1"/>
                    </a:solidFill>
                  </a:rPr>
                  <a:t>を計算</a:t>
                </a:r>
                <a:endParaRPr kumimoji="1" lang="en-US" altLang="ja-JP" sz="2000" dirty="0">
                  <a:solidFill>
                    <a:schemeClr val="tx1"/>
                  </a:solidFill>
                </a:endParaRPr>
              </a:p>
              <a:p>
                <a:pPr marL="457200" indent="-457200">
                  <a:lnSpc>
                    <a:spcPct val="100000"/>
                  </a:lnSpc>
                  <a:buFont typeface="+mj-lt"/>
                  <a:buAutoNum type="arabicPeriod"/>
                </a:pPr>
                <a:r>
                  <a:rPr lang="ja-JP" altLang="en-US" sz="2000" dirty="0">
                    <a:solidFill>
                      <a:schemeClr val="tx1"/>
                    </a:solidFill>
                  </a:rPr>
                  <a:t>各画素</a:t>
                </a:r>
                <a:r>
                  <a:rPr lang="en-US" altLang="ja-JP" sz="2000" dirty="0">
                    <a:solidFill>
                      <a:schemeClr val="tx1"/>
                    </a:solidFill>
                  </a:rPr>
                  <a:t>(</a:t>
                </a:r>
                <a:r>
                  <a:rPr lang="en-US" altLang="ja-JP" sz="2000" i="1" dirty="0" err="1">
                    <a:solidFill>
                      <a:schemeClr val="tx1"/>
                    </a:solidFill>
                  </a:rPr>
                  <a:t>x,y</a:t>
                </a:r>
                <a:r>
                  <a:rPr lang="en-US" altLang="ja-JP" sz="2000" dirty="0">
                    <a:solidFill>
                      <a:schemeClr val="tx1"/>
                    </a:solidFill>
                  </a:rPr>
                  <a:t>)</a:t>
                </a:r>
                <a:r>
                  <a:rPr lang="ja-JP" altLang="en-US" sz="2000" dirty="0">
                    <a:solidFill>
                      <a:schemeClr val="tx1"/>
                    </a:solidFill>
                  </a:rPr>
                  <a:t>において</a:t>
                </a:r>
                <a14:m>
                  <m:oMath xmlns:m="http://schemas.openxmlformats.org/officeDocument/2006/math">
                    <m:r>
                      <a:rPr lang="en-US" altLang="ja-JP" sz="2000" b="0" i="1" dirty="0" smtClean="0">
                        <a:solidFill>
                          <a:schemeClr val="tx1"/>
                        </a:solidFill>
                        <a:latin typeface="Cambria Math" panose="02040503050406030204" pitchFamily="18" charset="0"/>
                      </a:rPr>
                      <m:t>𝑅</m:t>
                    </m:r>
                    <m:r>
                      <a:rPr lang="en-US" altLang="ja-JP" sz="2000" b="0" i="1" dirty="0" smtClean="0">
                        <a:solidFill>
                          <a:schemeClr val="tx1"/>
                        </a:solidFill>
                        <a:latin typeface="Cambria Math" panose="02040503050406030204" pitchFamily="18" charset="0"/>
                      </a:rPr>
                      <m:t>=</m:t>
                    </m:r>
                    <m:sSub>
                      <m:sSubPr>
                        <m:ctrlPr>
                          <a:rPr lang="en-US" altLang="ja-JP" sz="2000" b="0" i="1" dirty="0" smtClean="0">
                            <a:solidFill>
                              <a:schemeClr val="tx1"/>
                            </a:solidFill>
                            <a:latin typeface="Cambria Math" panose="02040503050406030204" pitchFamily="18" charset="0"/>
                          </a:rPr>
                        </m:ctrlPr>
                      </m:sSubPr>
                      <m:e>
                        <m:r>
                          <a:rPr lang="en-US" altLang="ja-JP" sz="2000" i="1" dirty="0" smtClean="0">
                            <a:solidFill>
                              <a:schemeClr val="tx1"/>
                            </a:solidFill>
                            <a:latin typeface="Cambria Math" panose="02040503050406030204" pitchFamily="18" charset="0"/>
                          </a:rPr>
                          <m:t>𝜆</m:t>
                        </m:r>
                      </m:e>
                      <m:sub>
                        <m:r>
                          <a:rPr lang="en-US" altLang="ja-JP" sz="2000" b="0" i="1" dirty="0" smtClean="0">
                            <a:solidFill>
                              <a:schemeClr val="tx1"/>
                            </a:solidFill>
                            <a:latin typeface="Cambria Math" panose="02040503050406030204" pitchFamily="18" charset="0"/>
                          </a:rPr>
                          <m:t>1</m:t>
                        </m:r>
                      </m:sub>
                    </m:sSub>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b="0" i="1" dirty="0" smtClean="0">
                            <a:solidFill>
                              <a:schemeClr val="tx1"/>
                            </a:solidFill>
                            <a:latin typeface="Cambria Math" panose="02040503050406030204" pitchFamily="18" charset="0"/>
                          </a:rPr>
                          <m:t>2</m:t>
                        </m:r>
                      </m:sub>
                    </m:sSub>
                    <m:r>
                      <a:rPr lang="en-US" altLang="ja-JP" sz="2000" b="0" i="1" dirty="0" smtClean="0">
                        <a:solidFill>
                          <a:schemeClr val="tx1"/>
                        </a:solidFill>
                        <a:latin typeface="Cambria Math" panose="02040503050406030204" pitchFamily="18" charset="0"/>
                      </a:rPr>
                      <m:t> −</m:t>
                    </m:r>
                    <m:r>
                      <a:rPr lang="en-US" altLang="ja-JP" sz="2000" b="0" i="1" dirty="0" smtClean="0">
                        <a:solidFill>
                          <a:schemeClr val="tx1"/>
                        </a:solidFill>
                        <a:latin typeface="Cambria Math" panose="02040503050406030204" pitchFamily="18" charset="0"/>
                      </a:rPr>
                      <m:t>𝑘</m:t>
                    </m:r>
                    <m:sSup>
                      <m:sSupPr>
                        <m:ctrlPr>
                          <a:rPr lang="en-US" altLang="ja-JP" sz="2000" b="0" i="1" dirty="0" smtClean="0">
                            <a:solidFill>
                              <a:schemeClr val="tx1"/>
                            </a:solidFill>
                            <a:latin typeface="Cambria Math" panose="02040503050406030204" pitchFamily="18" charset="0"/>
                          </a:rPr>
                        </m:ctrlPr>
                      </m:sSupPr>
                      <m:e>
                        <m:d>
                          <m:dPr>
                            <m:ctrlPr>
                              <a:rPr lang="en-US" altLang="ja-JP" sz="2000" b="0" i="1" dirty="0" smtClean="0">
                                <a:solidFill>
                                  <a:schemeClr val="tx1"/>
                                </a:solidFill>
                                <a:latin typeface="Cambria Math" panose="02040503050406030204" pitchFamily="18" charset="0"/>
                              </a:rPr>
                            </m:ctrlPr>
                          </m:dPr>
                          <m:e>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i="1" dirty="0">
                                    <a:solidFill>
                                      <a:schemeClr val="tx1"/>
                                    </a:solidFill>
                                    <a:latin typeface="Cambria Math" panose="02040503050406030204" pitchFamily="18" charset="0"/>
                                  </a:rPr>
                                  <m:t>1</m:t>
                                </m:r>
                              </m:sub>
                            </m:sSub>
                            <m:r>
                              <a:rPr lang="en-US" altLang="ja-JP" sz="2000" b="0" i="0" dirty="0" smtClean="0">
                                <a:solidFill>
                                  <a:schemeClr val="tx1"/>
                                </a:solidFill>
                                <a:latin typeface="Cambria Math" panose="02040503050406030204" pitchFamily="18" charset="0"/>
                              </a:rPr>
                              <m:t>+</m:t>
                            </m:r>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b="0" i="1" dirty="0" smtClean="0">
                                    <a:solidFill>
                                      <a:schemeClr val="tx1"/>
                                    </a:solidFill>
                                    <a:latin typeface="Cambria Math" panose="02040503050406030204" pitchFamily="18" charset="0"/>
                                  </a:rPr>
                                  <m:t>2</m:t>
                                </m:r>
                              </m:sub>
                            </m:sSub>
                          </m:e>
                        </m:d>
                      </m:e>
                      <m:sup>
                        <m:r>
                          <a:rPr lang="en-US" altLang="ja-JP" sz="2000" b="0" i="1" dirty="0" smtClean="0">
                            <a:solidFill>
                              <a:schemeClr val="tx1"/>
                            </a:solidFill>
                            <a:latin typeface="Cambria Math" panose="02040503050406030204" pitchFamily="18" charset="0"/>
                          </a:rPr>
                          <m:t>2</m:t>
                        </m:r>
                      </m:sup>
                    </m:sSup>
                  </m:oMath>
                </a14:m>
                <a:r>
                  <a:rPr lang="ja-JP" altLang="en-US" sz="2000" dirty="0">
                    <a:solidFill>
                      <a:schemeClr val="tx1"/>
                    </a:solidFill>
                  </a:rPr>
                  <a:t>を計算</a:t>
                </a:r>
                <a:endParaRPr lang="en-US" altLang="ja-JP" sz="2000" dirty="0">
                  <a:solidFill>
                    <a:schemeClr val="tx1"/>
                  </a:solidFill>
                </a:endParaRPr>
              </a:p>
              <a:p>
                <a:pPr marL="457200" indent="-457200">
                  <a:lnSpc>
                    <a:spcPct val="100000"/>
                  </a:lnSpc>
                  <a:buFont typeface="+mj-lt"/>
                  <a:buAutoNum type="arabicPeriod"/>
                </a:pPr>
                <a:r>
                  <a:rPr lang="en-US" altLang="ja-JP" sz="2000" i="1" dirty="0">
                    <a:solidFill>
                      <a:schemeClr val="tx1"/>
                    </a:solidFill>
                  </a:rPr>
                  <a:t>R</a:t>
                </a:r>
                <a:r>
                  <a:rPr lang="ja-JP" altLang="en-US" sz="2000" dirty="0">
                    <a:solidFill>
                      <a:schemeClr val="tx1"/>
                    </a:solidFill>
                  </a:rPr>
                  <a:t>が極大かつ閾値以上の点をコーナーとして出力する</a:t>
                </a:r>
                <a:endParaRPr lang="en-US" altLang="ja-JP" sz="2000" dirty="0">
                  <a:solidFill>
                    <a:schemeClr val="tx1"/>
                  </a:solidFill>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67665" y="1256575"/>
                <a:ext cx="7131011" cy="2223225"/>
              </a:xfrm>
              <a:blipFill rotWithShape="0">
                <a:blip r:embed="rId2"/>
                <a:stretch>
                  <a:fillRect l="-1454" t="-2192" b="-2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コンテンツ プレースホルダー 2"/>
              <p:cNvSpPr txBox="1">
                <a:spLocks/>
              </p:cNvSpPr>
              <p:nvPr/>
            </p:nvSpPr>
            <p:spPr>
              <a:xfrm>
                <a:off x="667665" y="4482375"/>
                <a:ext cx="7131011" cy="2223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sz="2400" dirty="0"/>
                  <a:t>グレースケール画像からコーナーを検出 </a:t>
                </a:r>
                <a:r>
                  <a:rPr lang="en-US" altLang="ja-JP" sz="2400" b="1" dirty="0">
                    <a:solidFill>
                      <a:srgbClr val="FF0000"/>
                    </a:solidFill>
                  </a:rPr>
                  <a:t>new</a:t>
                </a:r>
              </a:p>
              <a:p>
                <a:pPr marL="457200" indent="-457200">
                  <a:lnSpc>
                    <a:spcPct val="100000"/>
                  </a:lnSpc>
                  <a:buFont typeface="+mj-lt"/>
                  <a:buAutoNum type="arabicPeriod"/>
                </a:pPr>
                <a:r>
                  <a:rPr lang="ja-JP" altLang="en-US" sz="2000" dirty="0"/>
                  <a:t>各画素</a:t>
                </a:r>
                <a:r>
                  <a:rPr lang="en-US" altLang="ja-JP" sz="2000" dirty="0"/>
                  <a:t>(</a:t>
                </a:r>
                <a:r>
                  <a:rPr lang="en-US" altLang="ja-JP" sz="2000" i="1" dirty="0" err="1"/>
                  <a:t>x,y</a:t>
                </a:r>
                <a:r>
                  <a:rPr lang="en-US" altLang="ja-JP" sz="2000" dirty="0"/>
                  <a:t>)</a:t>
                </a:r>
                <a:r>
                  <a:rPr lang="ja-JP" altLang="en-US" sz="2000" dirty="0"/>
                  <a:t>における</a:t>
                </a:r>
                <a:r>
                  <a:rPr lang="en-US" altLang="ja-JP" sz="2000" dirty="0"/>
                  <a:t>Structure Tensor </a:t>
                </a:r>
                <a14:m>
                  <m:oMath xmlns:m="http://schemas.openxmlformats.org/officeDocument/2006/math">
                    <m:r>
                      <a:rPr lang="en-US" altLang="ja-JP" sz="2000" b="1">
                        <a:latin typeface="Cambria Math" panose="02040503050406030204" pitchFamily="18" charset="0"/>
                      </a:rPr>
                      <m:t>𝐀</m:t>
                    </m:r>
                  </m:oMath>
                </a14:m>
                <a:r>
                  <a:rPr lang="ja-JP" altLang="en-US" sz="2000" dirty="0"/>
                  <a:t> を計算</a:t>
                </a:r>
                <a:endParaRPr lang="en-US" altLang="ja-JP" sz="2000" dirty="0"/>
              </a:p>
              <a:p>
                <a:pPr marL="457200" indent="-457200">
                  <a:lnSpc>
                    <a:spcPct val="100000"/>
                  </a:lnSpc>
                  <a:buFont typeface="+mj-lt"/>
                  <a:buAutoNum type="arabicPeriod"/>
                </a:pPr>
                <a:r>
                  <a:rPr lang="ja-JP" altLang="en-US" sz="2000" dirty="0"/>
                  <a:t>各画素</a:t>
                </a:r>
                <a:r>
                  <a:rPr lang="en-US" altLang="ja-JP" sz="2000" dirty="0"/>
                  <a:t>(</a:t>
                </a:r>
                <a:r>
                  <a:rPr lang="en-US" altLang="ja-JP" sz="2000" i="1" dirty="0" err="1"/>
                  <a:t>x,y</a:t>
                </a:r>
                <a:r>
                  <a:rPr lang="en-US" altLang="ja-JP" sz="2000" dirty="0"/>
                  <a:t>)</a:t>
                </a:r>
                <a:r>
                  <a:rPr lang="ja-JP" altLang="en-US" sz="2000" dirty="0"/>
                  <a:t>において</a:t>
                </a:r>
                <a14:m>
                  <m:oMath xmlns:m="http://schemas.openxmlformats.org/officeDocument/2006/math">
                    <m:r>
                      <a:rPr lang="en-US" altLang="ja-JP" sz="2000" i="1" dirty="0" smtClean="0">
                        <a:latin typeface="Cambria Math" panose="02040503050406030204" pitchFamily="18" charset="0"/>
                      </a:rPr>
                      <m:t>𝑅</m:t>
                    </m:r>
                    <m:r>
                      <a:rPr lang="en-US" altLang="ja-JP" sz="2000" i="1" dirty="0" smtClean="0">
                        <a:latin typeface="Cambria Math" panose="02040503050406030204" pitchFamily="18" charset="0"/>
                      </a:rPr>
                      <m:t>=</m:t>
                    </m:r>
                    <m:func>
                      <m:funcPr>
                        <m:ctrlPr>
                          <a:rPr lang="en-US" altLang="ja-JP" sz="2000" b="0" i="1" dirty="0" smtClean="0">
                            <a:latin typeface="Cambria Math" panose="02040503050406030204" pitchFamily="18" charset="0"/>
                          </a:rPr>
                        </m:ctrlPr>
                      </m:funcPr>
                      <m:fName>
                        <m:r>
                          <m:rPr>
                            <m:sty m:val="p"/>
                          </m:rPr>
                          <a:rPr lang="en-US" altLang="ja-JP" sz="2000" b="0" i="0" dirty="0" smtClean="0">
                            <a:latin typeface="Cambria Math" panose="02040503050406030204" pitchFamily="18" charset="0"/>
                          </a:rPr>
                          <m:t>det</m:t>
                        </m:r>
                      </m:fName>
                      <m:e>
                        <m:r>
                          <a:rPr lang="en-US" altLang="ja-JP" sz="2000" b="1" i="0" dirty="0" smtClean="0">
                            <a:latin typeface="Cambria Math" panose="02040503050406030204" pitchFamily="18" charset="0"/>
                          </a:rPr>
                          <m:t>𝐀</m:t>
                        </m:r>
                      </m:e>
                    </m:func>
                    <m:r>
                      <a:rPr lang="en-US" altLang="ja-JP" sz="2000" i="1" dirty="0" smtClean="0">
                        <a:latin typeface="Cambria Math" panose="02040503050406030204" pitchFamily="18" charset="0"/>
                      </a:rPr>
                      <m:t> −</m:t>
                    </m:r>
                    <m:r>
                      <a:rPr lang="en-US" altLang="ja-JP" sz="2000" i="1" dirty="0" smtClean="0">
                        <a:latin typeface="Cambria Math" panose="02040503050406030204" pitchFamily="18" charset="0"/>
                      </a:rPr>
                      <m:t>𝑘</m:t>
                    </m:r>
                    <m:sSup>
                      <m:sSupPr>
                        <m:ctrlPr>
                          <a:rPr lang="en-US" altLang="ja-JP" sz="2000" i="1" dirty="0" smtClean="0">
                            <a:latin typeface="Cambria Math" panose="02040503050406030204" pitchFamily="18" charset="0"/>
                          </a:rPr>
                        </m:ctrlPr>
                      </m:sSupPr>
                      <m:e>
                        <m:d>
                          <m:dPr>
                            <m:ctrlPr>
                              <a:rPr lang="en-US" altLang="ja-JP" sz="2000" i="1" dirty="0" smtClean="0">
                                <a:latin typeface="Cambria Math" panose="02040503050406030204" pitchFamily="18" charset="0"/>
                              </a:rPr>
                            </m:ctrlPr>
                          </m:dPr>
                          <m:e>
                            <m:r>
                              <a:rPr lang="en-US" altLang="ja-JP" sz="2000" b="0" i="1" dirty="0" smtClean="0">
                                <a:latin typeface="Cambria Math" panose="02040503050406030204" pitchFamily="18" charset="0"/>
                              </a:rPr>
                              <m:t> </m:t>
                            </m:r>
                            <m:r>
                              <m:rPr>
                                <m:sty m:val="p"/>
                              </m:rPr>
                              <a:rPr lang="en-US" altLang="ja-JP" sz="2000" b="0" i="0" dirty="0" smtClean="0">
                                <a:latin typeface="Cambria Math" panose="02040503050406030204" pitchFamily="18" charset="0"/>
                              </a:rPr>
                              <m:t>tr</m:t>
                            </m:r>
                            <m:r>
                              <a:rPr lang="en-US" altLang="ja-JP" sz="2000" b="0" i="1" dirty="0" smtClean="0">
                                <a:latin typeface="Cambria Math" panose="02040503050406030204" pitchFamily="18" charset="0"/>
                              </a:rPr>
                              <m:t> </m:t>
                            </m:r>
                            <m:r>
                              <a:rPr lang="en-US" altLang="ja-JP" sz="2000" b="1" i="0" dirty="0" smtClean="0">
                                <a:latin typeface="Cambria Math" panose="02040503050406030204" pitchFamily="18" charset="0"/>
                              </a:rPr>
                              <m:t>𝐀</m:t>
                            </m:r>
                            <m:r>
                              <a:rPr lang="en-US" altLang="ja-JP" sz="2000" b="0" i="1" dirty="0" smtClean="0">
                                <a:latin typeface="Cambria Math" panose="02040503050406030204" pitchFamily="18" charset="0"/>
                              </a:rPr>
                              <m:t> </m:t>
                            </m:r>
                          </m:e>
                        </m:d>
                      </m:e>
                      <m:sup>
                        <m:r>
                          <a:rPr lang="en-US" altLang="ja-JP" sz="2000" i="1" dirty="0" smtClean="0">
                            <a:latin typeface="Cambria Math" panose="02040503050406030204" pitchFamily="18" charset="0"/>
                          </a:rPr>
                          <m:t>2</m:t>
                        </m:r>
                      </m:sup>
                    </m:sSup>
                  </m:oMath>
                </a14:m>
                <a:r>
                  <a:rPr lang="ja-JP" altLang="en-US" sz="2000" dirty="0"/>
                  <a:t>を計算</a:t>
                </a:r>
                <a:endParaRPr lang="en-US" altLang="ja-JP" sz="2000" dirty="0"/>
              </a:p>
              <a:p>
                <a:pPr marL="457200" indent="-457200">
                  <a:lnSpc>
                    <a:spcPct val="100000"/>
                  </a:lnSpc>
                  <a:buFont typeface="+mj-lt"/>
                  <a:buAutoNum type="arabicPeriod"/>
                </a:pPr>
                <a:r>
                  <a:rPr lang="en-US" altLang="ja-JP" sz="2000" i="1" dirty="0"/>
                  <a:t>R</a:t>
                </a:r>
                <a:r>
                  <a:rPr lang="ja-JP" altLang="en-US" sz="2000" dirty="0"/>
                  <a:t>が極大かつ閾値以上の点をコーナーとして出力する</a:t>
                </a:r>
                <a:endParaRPr lang="en-US" altLang="ja-JP" sz="2000" dirty="0"/>
              </a:p>
            </p:txBody>
          </p:sp>
        </mc:Choice>
        <mc:Fallback xmlns="">
          <p:sp>
            <p:nvSpPr>
              <p:cNvPr id="20" name="コンテンツ プレースホルダー 2"/>
              <p:cNvSpPr txBox="1">
                <a:spLocks noRot="1" noChangeAspect="1" noMove="1" noResize="1" noEditPoints="1" noAdjustHandles="1" noChangeArrowheads="1" noChangeShapeType="1" noTextEdit="1"/>
              </p:cNvSpPr>
              <p:nvPr/>
            </p:nvSpPr>
            <p:spPr>
              <a:xfrm>
                <a:off x="667665" y="4482375"/>
                <a:ext cx="7131011" cy="2223225"/>
              </a:xfrm>
              <a:prstGeom prst="rect">
                <a:avLst/>
              </a:prstGeom>
              <a:blipFill rotWithShape="0">
                <a:blip r:embed="rId3"/>
                <a:stretch>
                  <a:fillRect l="-1454" t="-21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8151595" y="2591890"/>
                <a:ext cx="3837206" cy="37218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Font typeface="Arial" panose="020B0604020202020204" pitchFamily="34" charset="0"/>
                  <a:buNone/>
                </a:pPr>
                <a:r>
                  <a:rPr lang="ja-JP" altLang="en-US" sz="2400" b="1" dirty="0">
                    <a:solidFill>
                      <a:srgbClr val="FF0000"/>
                    </a:solidFill>
                  </a:rPr>
                  <a:t>固有値の計算時間が無駄</a:t>
                </a:r>
                <a:endParaRPr lang="en-US" altLang="ja-JP" sz="2400" b="1" dirty="0">
                  <a:solidFill>
                    <a:srgbClr val="FF0000"/>
                  </a:solidFill>
                </a:endParaRPr>
              </a:p>
              <a:p>
                <a:pPr marL="0" indent="0">
                  <a:lnSpc>
                    <a:spcPct val="100000"/>
                  </a:lnSpc>
                  <a:spcBef>
                    <a:spcPts val="600"/>
                  </a:spcBef>
                  <a:buNone/>
                </a:pPr>
                <a:r>
                  <a:rPr lang="ja-JP" altLang="en-US" sz="2400" dirty="0"/>
                  <a:t>　</a:t>
                </a:r>
                <a14:m>
                  <m:oMath xmlns:m="http://schemas.openxmlformats.org/officeDocument/2006/math">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det</m:t>
                        </m:r>
                      </m:fName>
                      <m:e>
                        <m:r>
                          <a:rPr lang="en-US" altLang="ja-JP" sz="2400" b="1" dirty="0">
                            <a:latin typeface="Cambria Math" panose="02040503050406030204" pitchFamily="18" charset="0"/>
                          </a:rPr>
                          <m:t>𝐀</m:t>
                        </m:r>
                      </m:e>
                    </m:func>
                    <m:r>
                      <a:rPr lang="en-US" altLang="ja-JP" sz="2400" b="0" i="1" dirty="0" smtClean="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1</m:t>
                        </m:r>
                      </m:sub>
                    </m:sSub>
                    <m:r>
                      <a:rPr lang="en-US" altLang="ja-JP" sz="2400" b="0" i="1" dirty="0" smtClean="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2</m:t>
                        </m:r>
                      </m:sub>
                    </m:sSub>
                  </m:oMath>
                </a14:m>
                <a:r>
                  <a:rPr lang="en-US" altLang="ja-JP" sz="2400" dirty="0"/>
                  <a:t> </a:t>
                </a:r>
              </a:p>
              <a:p>
                <a:pPr marL="0" indent="0">
                  <a:lnSpc>
                    <a:spcPct val="100000"/>
                  </a:lnSpc>
                  <a:spcBef>
                    <a:spcPts val="600"/>
                  </a:spcBef>
                  <a:buNone/>
                </a:pPr>
                <a14:m>
                  <m:oMath xmlns:m="http://schemas.openxmlformats.org/officeDocument/2006/math">
                    <m:r>
                      <a:rPr lang="ja-JP" altLang="en-US" sz="2400" i="1" dirty="0">
                        <a:latin typeface="Cambria Math" panose="02040503050406030204" pitchFamily="18" charset="0"/>
                      </a:rPr>
                      <m:t>　</m:t>
                    </m:r>
                    <m:func>
                      <m:funcPr>
                        <m:ctrlPr>
                          <a:rPr lang="en-US" altLang="ja-JP" sz="2400" i="1" dirty="0">
                            <a:latin typeface="Cambria Math" panose="02040503050406030204" pitchFamily="18" charset="0"/>
                          </a:rPr>
                        </m:ctrlPr>
                      </m:funcPr>
                      <m:fName>
                        <m:r>
                          <m:rPr>
                            <m:sty m:val="p"/>
                          </m:rPr>
                          <a:rPr lang="en-US" altLang="ja-JP" sz="2400" b="0" i="0" dirty="0" smtClean="0">
                            <a:latin typeface="Cambria Math" panose="02040503050406030204" pitchFamily="18" charset="0"/>
                          </a:rPr>
                          <m:t>tr</m:t>
                        </m:r>
                      </m:fName>
                      <m:e>
                        <m:r>
                          <a:rPr lang="en-US" altLang="ja-JP" sz="2400" b="1" dirty="0">
                            <a:latin typeface="Cambria Math" panose="02040503050406030204" pitchFamily="18" charset="0"/>
                          </a:rPr>
                          <m:t>𝐀</m:t>
                        </m:r>
                      </m:e>
                    </m:func>
                    <m:r>
                      <a:rPr lang="en-US" altLang="ja-JP" sz="2400" i="1"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1</m:t>
                        </m:r>
                      </m:sub>
                    </m:sSub>
                    <m:r>
                      <a:rPr lang="en-US" altLang="ja-JP" sz="2400" b="0" i="1" dirty="0" smtClean="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2</m:t>
                        </m:r>
                      </m:sub>
                    </m:sSub>
                  </m:oMath>
                </a14:m>
                <a:r>
                  <a:rPr lang="en-US" altLang="ja-JP" sz="2400" b="1" dirty="0">
                    <a:solidFill>
                      <a:srgbClr val="FF0000"/>
                    </a:solidFill>
                  </a:rPr>
                  <a:t> </a:t>
                </a:r>
              </a:p>
              <a:p>
                <a:pPr marL="0" indent="0">
                  <a:lnSpc>
                    <a:spcPct val="100000"/>
                  </a:lnSpc>
                  <a:spcBef>
                    <a:spcPts val="600"/>
                  </a:spcBef>
                  <a:buNone/>
                </a:pPr>
                <a:r>
                  <a:rPr lang="ja-JP" altLang="en-US" sz="2400" b="1" dirty="0">
                    <a:solidFill>
                      <a:srgbClr val="FF0000"/>
                    </a:solidFill>
                  </a:rPr>
                  <a:t>という関係を利用すると計算を効率化できる</a:t>
                </a:r>
                <a:endParaRPr lang="en-US" altLang="ja-JP" sz="2400" b="1" dirty="0">
                  <a:solidFill>
                    <a:srgbClr val="FF0000"/>
                  </a:solidFill>
                </a:endParaRPr>
              </a:p>
              <a:p>
                <a:pPr marL="0" indent="0">
                  <a:lnSpc>
                    <a:spcPct val="100000"/>
                  </a:lnSpc>
                  <a:spcBef>
                    <a:spcPts val="600"/>
                  </a:spcBef>
                  <a:buNone/>
                </a:pPr>
                <a:endParaRPr lang="en-US" altLang="ja-JP" sz="2400" b="1" dirty="0">
                  <a:solidFill>
                    <a:srgbClr val="FF0000"/>
                  </a:solidFill>
                </a:endParaRPr>
              </a:p>
              <a:p>
                <a:pPr marL="0" indent="0">
                  <a:lnSpc>
                    <a:spcPct val="100000"/>
                  </a:lnSpc>
                  <a:spcBef>
                    <a:spcPts val="600"/>
                  </a:spcBef>
                  <a:buNone/>
                </a:pPr>
                <a:endParaRPr lang="en-US" altLang="ja-JP" sz="2400" b="1" dirty="0">
                  <a:solidFill>
                    <a:srgbClr val="FF0000"/>
                  </a:solidFill>
                </a:endParaRPr>
              </a:p>
              <a:p>
                <a:pPr marL="0" indent="0">
                  <a:lnSpc>
                    <a:spcPct val="100000"/>
                  </a:lnSpc>
                  <a:spcBef>
                    <a:spcPts val="600"/>
                  </a:spcBef>
                  <a:buNone/>
                </a:pPr>
                <a:r>
                  <a:rPr lang="en-US" altLang="ja-JP" sz="2000" dirty="0"/>
                  <a:t>※</a:t>
                </a:r>
                <a:r>
                  <a:rPr lang="ja-JP" altLang="en-US" sz="2000" dirty="0"/>
                  <a:t>練習</a:t>
                </a:r>
                <a:r>
                  <a:rPr lang="en-US" altLang="ja-JP" sz="2000" dirty="0"/>
                  <a:t>) </a:t>
                </a:r>
                <a:r>
                  <a:rPr lang="ja-JP" altLang="en-US" sz="2000" dirty="0"/>
                  <a:t>上記の関係を証明せよ</a:t>
                </a:r>
                <a:endParaRPr lang="en-US" altLang="ja-JP" sz="2000" dirty="0"/>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8151595" y="2591890"/>
                <a:ext cx="3837206" cy="3721824"/>
              </a:xfrm>
              <a:prstGeom prst="rect">
                <a:avLst/>
              </a:prstGeom>
              <a:blipFill rotWithShape="0">
                <a:blip r:embed="rId4"/>
                <a:stretch>
                  <a:fillRect l="-2381" t="-1309"/>
                </a:stretch>
              </a:blipFill>
            </p:spPr>
            <p:txBody>
              <a:bodyPr/>
              <a:lstStyle/>
              <a:p>
                <a:r>
                  <a:rPr lang="ja-JP" altLang="en-US">
                    <a:noFill/>
                  </a:rPr>
                  <a:t> </a:t>
                </a:r>
              </a:p>
            </p:txBody>
          </p:sp>
        </mc:Fallback>
      </mc:AlternateContent>
      <p:sp>
        <p:nvSpPr>
          <p:cNvPr id="4" name="下矢印 3"/>
          <p:cNvSpPr/>
          <p:nvPr/>
        </p:nvSpPr>
        <p:spPr>
          <a:xfrm>
            <a:off x="3106057" y="3396344"/>
            <a:ext cx="1001486"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9570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52616" y="414553"/>
            <a:ext cx="10882184" cy="733270"/>
          </a:xfrm>
        </p:spPr>
        <p:txBody>
          <a:bodyPr>
            <a:noAutofit/>
          </a:bodyPr>
          <a:lstStyle/>
          <a:p>
            <a:r>
              <a:rPr lang="ja-JP" altLang="en-US" sz="3600" dirty="0"/>
              <a:t>まとめ </a:t>
            </a:r>
            <a:r>
              <a:rPr lang="en-US" altLang="ja-JP" sz="3600" dirty="0"/>
              <a:t>: </a:t>
            </a:r>
            <a:r>
              <a:rPr lang="ja-JP" altLang="en-US" sz="3600" dirty="0"/>
              <a:t>コーナー・輪郭検出</a:t>
            </a:r>
            <a:endParaRPr kumimoji="1" lang="ja-JP" altLang="en-US" sz="3600" dirty="0"/>
          </a:p>
        </p:txBody>
      </p:sp>
      <p:sp>
        <p:nvSpPr>
          <p:cNvPr id="3" name="コンテンツ プレースホルダー 2"/>
          <p:cNvSpPr>
            <a:spLocks noGrp="1"/>
          </p:cNvSpPr>
          <p:nvPr>
            <p:ph idx="1"/>
          </p:nvPr>
        </p:nvSpPr>
        <p:spPr>
          <a:xfrm>
            <a:off x="790832" y="1338749"/>
            <a:ext cx="11623589" cy="5296829"/>
          </a:xfrm>
        </p:spPr>
        <p:txBody>
          <a:bodyPr>
            <a:normAutofit/>
          </a:bodyPr>
          <a:lstStyle/>
          <a:p>
            <a:pPr marL="0" indent="0">
              <a:buNone/>
            </a:pPr>
            <a:r>
              <a:rPr kumimoji="1" lang="ja-JP" altLang="en-US" sz="3200" b="1" dirty="0"/>
              <a:t>コーナー検出</a:t>
            </a:r>
            <a:r>
              <a:rPr kumimoji="1" lang="ja-JP" altLang="en-US" sz="3200" dirty="0"/>
              <a:t>：画像中の</a:t>
            </a:r>
            <a:r>
              <a:rPr kumimoji="1" lang="en-US" altLang="ja-JP" sz="3200" dirty="0"/>
              <a:t>『</a:t>
            </a:r>
            <a:r>
              <a:rPr kumimoji="1" lang="ja-JP" altLang="en-US" sz="3200" dirty="0"/>
              <a:t>角</a:t>
            </a:r>
            <a:r>
              <a:rPr kumimoji="1" lang="en-US" altLang="ja-JP" sz="3200" dirty="0"/>
              <a:t>』</a:t>
            </a:r>
            <a:r>
              <a:rPr kumimoji="1" lang="ja-JP" altLang="en-US" sz="3200" dirty="0"/>
              <a:t>形状</a:t>
            </a:r>
            <a:r>
              <a:rPr lang="ja-JP" altLang="en-US" sz="3200" dirty="0"/>
              <a:t>を検出</a:t>
            </a:r>
            <a:endParaRPr lang="en-US" altLang="ja-JP" sz="3200" dirty="0"/>
          </a:p>
          <a:p>
            <a:pPr lvl="1"/>
            <a:r>
              <a:rPr lang="en-US" altLang="ja-JP" sz="2800" b="1" dirty="0">
                <a:solidFill>
                  <a:srgbClr val="FF0000"/>
                </a:solidFill>
              </a:rPr>
              <a:t>Harris</a:t>
            </a:r>
            <a:r>
              <a:rPr lang="ja-JP" altLang="en-US" sz="2800" b="1" dirty="0">
                <a:solidFill>
                  <a:srgbClr val="FF0000"/>
                </a:solidFill>
              </a:rPr>
              <a:t> </a:t>
            </a:r>
            <a:r>
              <a:rPr lang="en-US" altLang="ja-JP" sz="2800" b="1" dirty="0">
                <a:solidFill>
                  <a:srgbClr val="FF0000"/>
                </a:solidFill>
              </a:rPr>
              <a:t>Corner detection</a:t>
            </a:r>
          </a:p>
          <a:p>
            <a:pPr marL="457200" lvl="1" indent="0">
              <a:buNone/>
            </a:pPr>
            <a:r>
              <a:rPr kumimoji="1" lang="en-US" altLang="ja-JP" sz="2800" dirty="0">
                <a:sym typeface="Wingdings" panose="05000000000000000000" pitchFamily="2" charset="2"/>
              </a:rPr>
              <a:t> </a:t>
            </a:r>
            <a:r>
              <a:rPr kumimoji="1" lang="en-US" altLang="ja-JP" sz="2800" dirty="0"/>
              <a:t>Structure Tensor</a:t>
            </a:r>
            <a:r>
              <a:rPr kumimoji="1" lang="ja-JP" altLang="en-US" sz="2800" dirty="0"/>
              <a:t>の固有値</a:t>
            </a:r>
            <a:r>
              <a:rPr lang="ja-JP" altLang="en-US" sz="2800" dirty="0"/>
              <a:t>により角</a:t>
            </a:r>
            <a:r>
              <a:rPr kumimoji="1" lang="ja-JP" altLang="en-US" sz="2800" dirty="0"/>
              <a:t>らしさを定義</a:t>
            </a:r>
            <a:endParaRPr lang="en-US" altLang="ja-JP" sz="2800" dirty="0"/>
          </a:p>
          <a:p>
            <a:pPr lvl="1"/>
            <a:r>
              <a:rPr lang="ja-JP" altLang="en-US" sz="2800" dirty="0"/>
              <a:t>様々な手法が知られる</a:t>
            </a:r>
            <a:r>
              <a:rPr lang="en-US" altLang="ja-JP" sz="2000" dirty="0"/>
              <a:t>(FAST/SUSAN/</a:t>
            </a:r>
            <a:r>
              <a:rPr lang="ja-JP" altLang="en-US" sz="2000" dirty="0"/>
              <a:t>ヘッセ行列</a:t>
            </a:r>
            <a:r>
              <a:rPr lang="en-US" altLang="ja-JP" sz="2000" dirty="0"/>
              <a:t>)</a:t>
            </a:r>
          </a:p>
          <a:p>
            <a:pPr marL="457200" lvl="1" indent="0">
              <a:buNone/>
            </a:pPr>
            <a:endParaRPr lang="en-US" altLang="ja-JP" sz="2000" dirty="0"/>
          </a:p>
          <a:p>
            <a:pPr marL="0" indent="0">
              <a:buNone/>
            </a:pPr>
            <a:r>
              <a:rPr lang="ja-JP" altLang="en-US" sz="3200" b="1" dirty="0"/>
              <a:t>輪郭検出</a:t>
            </a:r>
            <a:r>
              <a:rPr lang="ja-JP" altLang="en-US" sz="3200" dirty="0"/>
              <a:t> </a:t>
            </a:r>
            <a:r>
              <a:rPr lang="en-US" altLang="ja-JP" sz="3200" dirty="0"/>
              <a:t>: </a:t>
            </a:r>
            <a:r>
              <a:rPr lang="ja-JP" altLang="en-US" sz="3200" dirty="0"/>
              <a:t>画像中の物体と物体の境界を検出</a:t>
            </a:r>
            <a:endParaRPr lang="en-US" altLang="ja-JP" sz="3200" dirty="0"/>
          </a:p>
          <a:p>
            <a:pPr lvl="1"/>
            <a:r>
              <a:rPr lang="en-US" altLang="ja-JP" sz="2800" b="1" dirty="0">
                <a:solidFill>
                  <a:srgbClr val="FF0000"/>
                </a:solidFill>
              </a:rPr>
              <a:t>Canny Edge Detection</a:t>
            </a:r>
          </a:p>
          <a:p>
            <a:pPr lvl="2"/>
            <a:r>
              <a:rPr lang="ja-JP" altLang="en-US" sz="2400" dirty="0">
                <a:sym typeface="Wingdings" panose="05000000000000000000" pitchFamily="2" charset="2"/>
              </a:rPr>
              <a:t>微分フィルタによる勾配画像取得</a:t>
            </a:r>
            <a:r>
              <a:rPr lang="en-US" altLang="ja-JP" sz="2400" dirty="0">
                <a:sym typeface="Wingdings" panose="05000000000000000000" pitchFamily="2" charset="2"/>
              </a:rPr>
              <a:t>	</a:t>
            </a:r>
          </a:p>
          <a:p>
            <a:pPr lvl="2"/>
            <a:r>
              <a:rPr lang="ja-JP" altLang="en-US" sz="2400" dirty="0">
                <a:sym typeface="Wingdings" panose="05000000000000000000" pitchFamily="2" charset="2"/>
              </a:rPr>
              <a:t>勾配方向を考慮した細線化</a:t>
            </a:r>
            <a:endParaRPr lang="en-US" altLang="ja-JP" sz="2400" dirty="0">
              <a:sym typeface="Wingdings" panose="05000000000000000000" pitchFamily="2" charset="2"/>
            </a:endParaRPr>
          </a:p>
          <a:p>
            <a:pPr lvl="2"/>
            <a:r>
              <a:rPr lang="ja-JP" altLang="en-US" sz="2400" dirty="0">
                <a:sym typeface="Wingdings" panose="05000000000000000000" pitchFamily="2" charset="2"/>
              </a:rPr>
              <a:t>二つの閾値処理</a:t>
            </a:r>
            <a:endParaRPr lang="en-US" altLang="ja-JP" sz="2800" dirty="0"/>
          </a:p>
          <a:p>
            <a:pPr lvl="1"/>
            <a:r>
              <a:rPr lang="ja-JP" altLang="en-US" sz="2800" dirty="0"/>
              <a:t>様々な手法が知られる</a:t>
            </a:r>
            <a:r>
              <a:rPr lang="en-US" altLang="ja-JP" sz="2800" dirty="0"/>
              <a:t>(Sobel/Hough</a:t>
            </a:r>
            <a:r>
              <a:rPr lang="ja-JP" altLang="en-US" sz="2800" dirty="0"/>
              <a:t>変換</a:t>
            </a:r>
            <a:r>
              <a:rPr lang="en-US" altLang="ja-JP" sz="2800" dirty="0"/>
              <a:t>…)</a:t>
            </a:r>
          </a:p>
        </p:txBody>
      </p:sp>
      <p:sp>
        <p:nvSpPr>
          <p:cNvPr id="4" name="正方形/長方形 3">
            <a:extLst>
              <a:ext uri="{FF2B5EF4-FFF2-40B4-BE49-F238E27FC236}">
                <a16:creationId xmlns:a16="http://schemas.microsoft.com/office/drawing/2014/main" id="{CC54A4DC-D764-41DA-B3A9-02D6C4D8A029}"/>
              </a:ext>
            </a:extLst>
          </p:cNvPr>
          <p:cNvSpPr/>
          <p:nvPr/>
        </p:nvSpPr>
        <p:spPr>
          <a:xfrm>
            <a:off x="852616" y="1147823"/>
            <a:ext cx="9327704" cy="2168401"/>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72448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86781" y="351849"/>
            <a:ext cx="11143962" cy="733270"/>
          </a:xfrm>
        </p:spPr>
        <p:txBody>
          <a:bodyPr>
            <a:normAutofit/>
          </a:bodyPr>
          <a:lstStyle/>
          <a:p>
            <a:r>
              <a:rPr kumimoji="1" lang="en-US" altLang="ja-JP" sz="3600" dirty="0"/>
              <a:t>Canny</a:t>
            </a:r>
            <a:r>
              <a:rPr kumimoji="1" lang="ja-JP" altLang="en-US" sz="3600" dirty="0"/>
              <a:t>の輪郭線検出アルゴリズム</a:t>
            </a:r>
          </a:p>
        </p:txBody>
      </p:sp>
      <p:sp>
        <p:nvSpPr>
          <p:cNvPr id="3" name="コンテンツ プレースホルダー 2"/>
          <p:cNvSpPr>
            <a:spLocks noGrp="1"/>
          </p:cNvSpPr>
          <p:nvPr>
            <p:ph idx="1"/>
          </p:nvPr>
        </p:nvSpPr>
        <p:spPr>
          <a:xfrm>
            <a:off x="786781" y="2084831"/>
            <a:ext cx="6804190" cy="3938597"/>
          </a:xfrm>
        </p:spPr>
        <p:txBody>
          <a:bodyPr>
            <a:normAutofit/>
          </a:bodyPr>
          <a:lstStyle/>
          <a:p>
            <a:pPr marL="0" indent="0">
              <a:lnSpc>
                <a:spcPct val="100000"/>
              </a:lnSpc>
              <a:buNone/>
            </a:pPr>
            <a:r>
              <a:rPr lang="ja-JP" altLang="en-US" sz="2000" b="1" dirty="0"/>
              <a:t>画像からエッジ（輝度値変化の大きな輪郭線）を抽出する</a:t>
            </a:r>
            <a:endParaRPr lang="en-US" altLang="ja-JP" sz="2000" b="1" dirty="0"/>
          </a:p>
        </p:txBody>
      </p:sp>
      <p:sp>
        <p:nvSpPr>
          <p:cNvPr id="4" name="コンテンツ プレースホルダー 2"/>
          <p:cNvSpPr txBox="1">
            <a:spLocks/>
          </p:cNvSpPr>
          <p:nvPr/>
        </p:nvSpPr>
        <p:spPr>
          <a:xfrm>
            <a:off x="9042400" y="358971"/>
            <a:ext cx="3149600" cy="775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600" dirty="0"/>
              <a:t>※</a:t>
            </a:r>
            <a:r>
              <a:rPr lang="ja-JP" altLang="en-US" sz="1600" dirty="0"/>
              <a:t>井尻はキャニーと呼んでますが、教科書はケニーですね</a:t>
            </a:r>
            <a:r>
              <a:rPr lang="ja-JP" altLang="en-US" sz="1600" dirty="0" err="1"/>
              <a:t>。。。</a:t>
            </a:r>
            <a:endParaRPr lang="ja-JP" altLang="en-US" sz="1600" dirty="0"/>
          </a:p>
        </p:txBody>
      </p:sp>
      <p:grpSp>
        <p:nvGrpSpPr>
          <p:cNvPr id="6" name="グループ化 5">
            <a:extLst>
              <a:ext uri="{FF2B5EF4-FFF2-40B4-BE49-F238E27FC236}">
                <a16:creationId xmlns:a16="http://schemas.microsoft.com/office/drawing/2014/main" id="{655C17EE-DC53-4346-BDDF-14EBFBCCCF28}"/>
              </a:ext>
            </a:extLst>
          </p:cNvPr>
          <p:cNvGrpSpPr/>
          <p:nvPr/>
        </p:nvGrpSpPr>
        <p:grpSpPr>
          <a:xfrm>
            <a:off x="786781" y="3008402"/>
            <a:ext cx="8785762" cy="3124755"/>
            <a:chOff x="922043" y="2008077"/>
            <a:chExt cx="4585962" cy="1631049"/>
          </a:xfrm>
        </p:grpSpPr>
        <p:pic>
          <p:nvPicPr>
            <p:cNvPr id="21" name="図 20">
              <a:extLst>
                <a:ext uri="{FF2B5EF4-FFF2-40B4-BE49-F238E27FC236}">
                  <a16:creationId xmlns:a16="http://schemas.microsoft.com/office/drawing/2014/main" id="{815F8A2F-1F40-44C1-8DD2-55625D03F4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043" y="2008077"/>
              <a:ext cx="2151627" cy="1612692"/>
            </a:xfrm>
            <a:prstGeom prst="rect">
              <a:avLst/>
            </a:prstGeom>
          </p:spPr>
        </p:pic>
        <p:pic>
          <p:nvPicPr>
            <p:cNvPr id="22" name="図 21">
              <a:extLst>
                <a:ext uri="{FF2B5EF4-FFF2-40B4-BE49-F238E27FC236}">
                  <a16:creationId xmlns:a16="http://schemas.microsoft.com/office/drawing/2014/main" id="{2BE19EC6-2414-4DCA-9D6B-ED69E84019A6}"/>
                </a:ext>
              </a:extLst>
            </p:cNvPr>
            <p:cNvPicPr>
              <a:picLocks noChangeAspect="1"/>
            </p:cNvPicPr>
            <p:nvPr/>
          </p:nvPicPr>
          <p:blipFill>
            <a:blip r:embed="rId4"/>
            <a:stretch>
              <a:fillRect/>
            </a:stretch>
          </p:blipFill>
          <p:spPr>
            <a:xfrm>
              <a:off x="3340123" y="2013214"/>
              <a:ext cx="2167882" cy="1625912"/>
            </a:xfrm>
            <a:prstGeom prst="rect">
              <a:avLst/>
            </a:prstGeom>
          </p:spPr>
        </p:pic>
      </p:grpSp>
    </p:spTree>
    <p:extLst>
      <p:ext uri="{BB962C8B-B14F-4D97-AF65-F5344CB8AC3E}">
        <p14:creationId xmlns:p14="http://schemas.microsoft.com/office/powerpoint/2010/main" val="26884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5181" y="253850"/>
            <a:ext cx="11143962" cy="733270"/>
          </a:xfrm>
        </p:spPr>
        <p:txBody>
          <a:bodyPr>
            <a:normAutofit/>
          </a:bodyPr>
          <a:lstStyle/>
          <a:p>
            <a:r>
              <a:rPr kumimoji="1" lang="en-US" altLang="ja-JP" sz="3600" dirty="0"/>
              <a:t>Canny</a:t>
            </a:r>
            <a:r>
              <a:rPr kumimoji="1" lang="ja-JP" altLang="en-US" sz="3600" dirty="0"/>
              <a:t>の輪郭線検出アルゴリズム</a:t>
            </a:r>
            <a:r>
              <a:rPr kumimoji="1" lang="en-US" altLang="ja-JP" sz="3600" dirty="0"/>
              <a:t>(1/2)</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786781" y="1254823"/>
                <a:ext cx="6804190" cy="4768606"/>
              </a:xfrm>
            </p:spPr>
            <p:txBody>
              <a:bodyPr>
                <a:normAutofit/>
              </a:bodyPr>
              <a:lstStyle/>
              <a:p>
                <a:pPr marL="0" indent="0">
                  <a:lnSpc>
                    <a:spcPct val="100000"/>
                  </a:lnSpc>
                  <a:buNone/>
                </a:pPr>
                <a:r>
                  <a:rPr lang="en-US" altLang="ja-JP" sz="2400" b="1" dirty="0"/>
                  <a:t>1. </a:t>
                </a:r>
                <a:r>
                  <a:rPr lang="ja-JP" altLang="en-US" sz="2400" b="1" dirty="0"/>
                  <a:t>ガウシアンフィルタをかける</a:t>
                </a:r>
                <a:r>
                  <a:rPr lang="ja-JP" altLang="en-US" sz="2400" dirty="0"/>
                  <a:t> </a:t>
                </a:r>
                <a:r>
                  <a:rPr lang="en-US" altLang="ja-JP" sz="2400" dirty="0"/>
                  <a:t>: </a:t>
                </a:r>
                <a14:m>
                  <m:oMath xmlns:m="http://schemas.openxmlformats.org/officeDocument/2006/math">
                    <m:r>
                      <a:rPr lang="en-US" altLang="ja-JP" sz="2400" i="1">
                        <a:latin typeface="Cambria Math" panose="02040503050406030204" pitchFamily="18" charset="0"/>
                        <a:sym typeface="Wingdings" panose="05000000000000000000" pitchFamily="2" charset="2"/>
                      </a:rPr>
                      <m:t>𝐼</m:t>
                    </m:r>
                    <m:r>
                      <a:rPr lang="en-US" altLang="ja-JP" sz="2400" i="1">
                        <a:latin typeface="Cambria Math" panose="02040503050406030204" pitchFamily="18" charset="0"/>
                        <a:sym typeface="Wingdings" panose="05000000000000000000" pitchFamily="2" charset="2"/>
                      </a:rPr>
                      <m:t> →</m:t>
                    </m:r>
                    <m:r>
                      <a:rPr lang="en-US" altLang="ja-JP" sz="2400" b="0" i="1" smtClean="0">
                        <a:latin typeface="Cambria Math" panose="02040503050406030204" pitchFamily="18" charset="0"/>
                        <a:sym typeface="Wingdings" panose="05000000000000000000" pitchFamily="2" charset="2"/>
                      </a:rPr>
                      <m:t>𝐺</m:t>
                    </m:r>
                    <m:r>
                      <a:rPr lang="en-US" altLang="ja-JP" sz="2400" b="0" i="1" smtClean="0">
                        <a:latin typeface="Cambria Math" panose="02040503050406030204" pitchFamily="18" charset="0"/>
                        <a:sym typeface="Wingdings" panose="05000000000000000000" pitchFamily="2" charset="2"/>
                      </a:rPr>
                      <m:t>∗</m:t>
                    </m:r>
                    <m:r>
                      <a:rPr lang="en-US" altLang="ja-JP" sz="2400" b="0" i="1" smtClean="0">
                        <a:latin typeface="Cambria Math" panose="02040503050406030204" pitchFamily="18" charset="0"/>
                        <a:sym typeface="Wingdings" panose="05000000000000000000" pitchFamily="2" charset="2"/>
                      </a:rPr>
                      <m:t>𝐼</m:t>
                    </m:r>
                  </m:oMath>
                </a14:m>
                <a:endParaRPr lang="en-US" altLang="ja-JP" sz="2400" dirty="0"/>
              </a:p>
              <a:p>
                <a:pPr marL="457200" lvl="1" indent="0">
                  <a:lnSpc>
                    <a:spcPct val="100000"/>
                  </a:lnSpc>
                  <a:buNone/>
                </a:pPr>
                <a:r>
                  <a:rPr lang="ja-JP" altLang="en-US" sz="1800" dirty="0"/>
                  <a:t>例</a:t>
                </a:r>
                <a:r>
                  <a:rPr lang="en-US" altLang="ja-JP" sz="1800" dirty="0"/>
                  <a:t>) 5x5, σ</a:t>
                </a:r>
                <a:r>
                  <a:rPr lang="ja-JP" altLang="en-US" sz="1800" dirty="0"/>
                  <a:t>＝</a:t>
                </a:r>
                <a:r>
                  <a:rPr lang="en-US" altLang="ja-JP" sz="1800" dirty="0"/>
                  <a:t>1.4</a:t>
                </a:r>
                <a:r>
                  <a:rPr lang="ja-JP" altLang="en-US" sz="1800" dirty="0"/>
                  <a:t> のガウシアンなどが利用される</a:t>
                </a:r>
                <a:endParaRPr lang="en-US" altLang="ja-JP" sz="1800" dirty="0"/>
              </a:p>
              <a:p>
                <a:pPr marL="457200" lvl="1" indent="0">
                  <a:lnSpc>
                    <a:spcPct val="100000"/>
                  </a:lnSpc>
                  <a:buNone/>
                </a:pPr>
                <a:endParaRPr lang="en-US" altLang="ja-JP" sz="1800" dirty="0"/>
              </a:p>
              <a:p>
                <a:pPr marL="457200" lvl="1" indent="0">
                  <a:lnSpc>
                    <a:spcPct val="100000"/>
                  </a:lnSpc>
                  <a:buNone/>
                </a:pPr>
                <a:endParaRPr lang="en-US" altLang="ja-JP" sz="1800" dirty="0"/>
              </a:p>
              <a:p>
                <a:pPr marL="0" indent="0">
                  <a:lnSpc>
                    <a:spcPct val="100000"/>
                  </a:lnSpc>
                  <a:buNone/>
                </a:pPr>
                <a:r>
                  <a:rPr lang="en-US" altLang="ja-JP" sz="2400" b="1" dirty="0"/>
                  <a:t>2. </a:t>
                </a:r>
                <a:r>
                  <a:rPr lang="ja-JP" altLang="en-US" sz="2400" b="1" dirty="0"/>
                  <a:t>勾配強度・勾配方向計算</a:t>
                </a:r>
                <a:endParaRPr lang="en-US" altLang="ja-JP" sz="2400" b="1" dirty="0"/>
              </a:p>
              <a:p>
                <a:pPr marL="0" indent="0">
                  <a:lnSpc>
                    <a:spcPct val="100000"/>
                  </a:lnSpc>
                  <a:buNone/>
                </a:pPr>
                <a:r>
                  <a:rPr lang="ja-JP" altLang="en-US" sz="1800" dirty="0">
                    <a:sym typeface="Wingdings" panose="05000000000000000000" pitchFamily="2" charset="2"/>
                  </a:rPr>
                  <a:t>　　</a:t>
                </a:r>
                <a:r>
                  <a:rPr lang="en-US" altLang="ja-JP" sz="1800" dirty="0">
                    <a:sym typeface="Wingdings" panose="05000000000000000000" pitchFamily="2" charset="2"/>
                  </a:rPr>
                  <a:t>Sobel filter</a:t>
                </a:r>
                <a:r>
                  <a:rPr lang="ja-JP" altLang="en-US" sz="1800" dirty="0">
                    <a:sym typeface="Wingdings" panose="05000000000000000000" pitchFamily="2" charset="2"/>
                  </a:rPr>
                  <a:t>により縦横方向の微分を計算 </a:t>
                </a:r>
                <a:r>
                  <a:rPr lang="en-US" altLang="ja-JP" sz="1800" dirty="0">
                    <a:sym typeface="Wingdings" panose="05000000000000000000" pitchFamily="2" charset="2"/>
                  </a:rPr>
                  <a:t>: </a:t>
                </a:r>
                <a14:m>
                  <m:oMath xmlns:m="http://schemas.openxmlformats.org/officeDocument/2006/math">
                    <m:r>
                      <a:rPr lang="en-US" altLang="ja-JP" sz="1800" i="1">
                        <a:latin typeface="Cambria Math" panose="02040503050406030204" pitchFamily="18" charset="0"/>
                        <a:sym typeface="Wingdings" panose="05000000000000000000" pitchFamily="2" charset="2"/>
                      </a:rPr>
                      <m:t>𝐼</m:t>
                    </m:r>
                    <m:r>
                      <a:rPr lang="en-US" altLang="ja-JP" sz="1800" i="1">
                        <a:latin typeface="Cambria Math" panose="02040503050406030204" pitchFamily="18" charset="0"/>
                        <a:sym typeface="Wingdings" panose="05000000000000000000" pitchFamily="2" charset="2"/>
                      </a:rPr>
                      <m:t>→ </m:t>
                    </m:r>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𝑥</m:t>
                        </m:r>
                      </m:sub>
                    </m:sSub>
                    <m:r>
                      <a:rPr lang="en-US" altLang="ja-JP" sz="1800" i="1">
                        <a:latin typeface="Cambria Math" panose="02040503050406030204" pitchFamily="18" charset="0"/>
                        <a:sym typeface="Wingdings" panose="05000000000000000000" pitchFamily="2" charset="2"/>
                      </a:rPr>
                      <m:t>, </m:t>
                    </m:r>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𝑦</m:t>
                        </m:r>
                      </m:sub>
                    </m:sSub>
                    <m:r>
                      <a:rPr lang="en-US" altLang="ja-JP" sz="1800" i="1">
                        <a:latin typeface="Cambria Math" panose="02040503050406030204" pitchFamily="18" charset="0"/>
                        <a:sym typeface="Wingdings" panose="05000000000000000000" pitchFamily="2" charset="2"/>
                      </a:rPr>
                      <m:t> </m:t>
                    </m:r>
                  </m:oMath>
                </a14:m>
                <a:r>
                  <a:rPr lang="ja-JP" altLang="en-US" sz="1800" dirty="0">
                    <a:sym typeface="Wingdings" panose="05000000000000000000" pitchFamily="2" charset="2"/>
                  </a:rPr>
                  <a:t>　　</a:t>
                </a:r>
                <a:endParaRPr lang="en-US" altLang="ja-JP" sz="1800" dirty="0">
                  <a:sym typeface="Wingdings" panose="05000000000000000000" pitchFamily="2" charset="2"/>
                </a:endParaRPr>
              </a:p>
              <a:p>
                <a:pPr marL="0" indent="0">
                  <a:lnSpc>
                    <a:spcPct val="100000"/>
                  </a:lnSpc>
                  <a:buNone/>
                </a:pPr>
                <a:r>
                  <a:rPr lang="ja-JP" altLang="en-US" sz="1800" dirty="0">
                    <a:sym typeface="Wingdings" panose="05000000000000000000" pitchFamily="2" charset="2"/>
                  </a:rPr>
                  <a:t>　　勾配強度 </a:t>
                </a:r>
                <a:r>
                  <a:rPr lang="en-US" altLang="ja-JP" sz="1800" dirty="0">
                    <a:sym typeface="Wingdings" panose="05000000000000000000" pitchFamily="2" charset="2"/>
                  </a:rPr>
                  <a:t>: </a:t>
                </a:r>
                <a14:m>
                  <m:oMath xmlns:m="http://schemas.openxmlformats.org/officeDocument/2006/math">
                    <m:r>
                      <a:rPr lang="en-US" altLang="ja-JP" sz="1800" i="1">
                        <a:latin typeface="Cambria Math" panose="02040503050406030204" pitchFamily="18" charset="0"/>
                        <a:sym typeface="Wingdings" panose="05000000000000000000" pitchFamily="2" charset="2"/>
                      </a:rPr>
                      <m:t>𝑔</m:t>
                    </m:r>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r>
                      <a:rPr lang="en-US" altLang="ja-JP" sz="1800" i="1">
                        <a:latin typeface="Cambria Math" panose="02040503050406030204" pitchFamily="18" charset="0"/>
                        <a:sym typeface="Wingdings" panose="05000000000000000000" pitchFamily="2" charset="2"/>
                      </a:rPr>
                      <m:t>=</m:t>
                    </m:r>
                    <m:rad>
                      <m:radPr>
                        <m:degHide m:val="on"/>
                        <m:ctrlPr>
                          <a:rPr lang="en-US" altLang="ja-JP" sz="1800" i="1">
                            <a:latin typeface="Cambria Math" panose="02040503050406030204" pitchFamily="18" charset="0"/>
                            <a:sym typeface="Wingdings" panose="05000000000000000000" pitchFamily="2" charset="2"/>
                          </a:rPr>
                        </m:ctrlPr>
                      </m:radPr>
                      <m:deg/>
                      <m:e>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𝑥</m:t>
                            </m:r>
                          </m:sub>
                        </m:sSub>
                        <m:sSup>
                          <m:sSupPr>
                            <m:ctrlPr>
                              <a:rPr lang="en-US" altLang="ja-JP" sz="1800" i="1">
                                <a:latin typeface="Cambria Math" panose="02040503050406030204" pitchFamily="18" charset="0"/>
                                <a:sym typeface="Wingdings" panose="05000000000000000000" pitchFamily="2" charset="2"/>
                              </a:rPr>
                            </m:ctrlPr>
                          </m:sSupPr>
                          <m:e>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e>
                          <m:sup>
                            <m:r>
                              <a:rPr lang="en-US" altLang="ja-JP" sz="1800" i="1">
                                <a:latin typeface="Cambria Math" panose="02040503050406030204" pitchFamily="18" charset="0"/>
                                <a:sym typeface="Wingdings" panose="05000000000000000000" pitchFamily="2" charset="2"/>
                              </a:rPr>
                              <m:t>2</m:t>
                            </m:r>
                          </m:sup>
                        </m:sSup>
                        <m:r>
                          <a:rPr lang="en-US" altLang="ja-JP" sz="1800" i="1">
                            <a:latin typeface="Cambria Math" panose="02040503050406030204" pitchFamily="18" charset="0"/>
                            <a:sym typeface="Wingdings" panose="05000000000000000000" pitchFamily="2" charset="2"/>
                          </a:rPr>
                          <m:t>+</m:t>
                        </m:r>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𝑦</m:t>
                            </m:r>
                          </m:sub>
                        </m:sSub>
                        <m:sSup>
                          <m:sSupPr>
                            <m:ctrlPr>
                              <a:rPr lang="en-US" altLang="ja-JP" sz="1800" i="1">
                                <a:latin typeface="Cambria Math" panose="02040503050406030204" pitchFamily="18" charset="0"/>
                                <a:sym typeface="Wingdings" panose="05000000000000000000" pitchFamily="2" charset="2"/>
                              </a:rPr>
                            </m:ctrlPr>
                          </m:sSupPr>
                          <m:e>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e>
                          <m:sup>
                            <m:r>
                              <a:rPr lang="en-US" altLang="ja-JP" sz="1800" i="1">
                                <a:latin typeface="Cambria Math" panose="02040503050406030204" pitchFamily="18" charset="0"/>
                                <a:sym typeface="Wingdings" panose="05000000000000000000" pitchFamily="2" charset="2"/>
                              </a:rPr>
                              <m:t>2</m:t>
                            </m:r>
                          </m:sup>
                        </m:sSup>
                      </m:e>
                    </m:rad>
                    <m:r>
                      <a:rPr lang="en-US" altLang="ja-JP" sz="1800" i="1">
                        <a:latin typeface="Cambria Math" panose="02040503050406030204" pitchFamily="18" charset="0"/>
                        <a:sym typeface="Wingdings" panose="05000000000000000000" pitchFamily="2" charset="2"/>
                      </a:rPr>
                      <m:t> </m:t>
                    </m:r>
                  </m:oMath>
                </a14:m>
                <a:endParaRPr lang="en-US" altLang="ja-JP" sz="1800" dirty="0"/>
              </a:p>
              <a:p>
                <a:pPr marL="0" indent="0">
                  <a:lnSpc>
                    <a:spcPct val="100000"/>
                  </a:lnSpc>
                  <a:buNone/>
                </a:pPr>
                <a:r>
                  <a:rPr lang="ja-JP" altLang="en-US" sz="1800" dirty="0">
                    <a:sym typeface="Wingdings" panose="05000000000000000000" pitchFamily="2" charset="2"/>
                  </a:rPr>
                  <a:t>　　勾配方向 </a:t>
                </a:r>
                <a:r>
                  <a:rPr lang="en-US" altLang="ja-JP" sz="1800" dirty="0">
                    <a:sym typeface="Wingdings" panose="05000000000000000000" pitchFamily="2" charset="2"/>
                  </a:rPr>
                  <a:t>: </a:t>
                </a:r>
                <a14:m>
                  <m:oMath xmlns:m="http://schemas.openxmlformats.org/officeDocument/2006/math">
                    <m:r>
                      <a:rPr lang="en-US" altLang="ja-JP" sz="1800" i="1">
                        <a:latin typeface="Cambria Math" panose="02040503050406030204" pitchFamily="18" charset="0"/>
                        <a:sym typeface="Wingdings" panose="05000000000000000000" pitchFamily="2" charset="2"/>
                      </a:rPr>
                      <m:t>𝑑</m:t>
                    </m:r>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r>
                      <a:rPr lang="en-US" altLang="ja-JP" sz="1800" i="1">
                        <a:latin typeface="Cambria Math" panose="02040503050406030204" pitchFamily="18" charset="0"/>
                        <a:sym typeface="Wingdings" panose="05000000000000000000" pitchFamily="2" charset="2"/>
                      </a:rPr>
                      <m:t>=</m:t>
                    </m:r>
                    <m:func>
                      <m:funcPr>
                        <m:ctrlPr>
                          <a:rPr lang="en-US" altLang="ja-JP" sz="1800" i="1">
                            <a:latin typeface="Cambria Math" panose="02040503050406030204" pitchFamily="18" charset="0"/>
                            <a:sym typeface="Wingdings" panose="05000000000000000000" pitchFamily="2" charset="2"/>
                          </a:rPr>
                        </m:ctrlPr>
                      </m:funcPr>
                      <m:fName>
                        <m:sSup>
                          <m:sSupPr>
                            <m:ctrlPr>
                              <a:rPr lang="en-US" altLang="ja-JP" sz="1800" i="1">
                                <a:latin typeface="Cambria Math" panose="02040503050406030204" pitchFamily="18" charset="0"/>
                                <a:sym typeface="Wingdings" panose="05000000000000000000" pitchFamily="2" charset="2"/>
                              </a:rPr>
                            </m:ctrlPr>
                          </m:sSupPr>
                          <m:e>
                            <m:r>
                              <m:rPr>
                                <m:sty m:val="p"/>
                              </m:rPr>
                              <a:rPr lang="en-US" altLang="ja-JP" sz="1800">
                                <a:latin typeface="Cambria Math" panose="02040503050406030204" pitchFamily="18" charset="0"/>
                                <a:sym typeface="Wingdings" panose="05000000000000000000" pitchFamily="2" charset="2"/>
                              </a:rPr>
                              <m:t>tan</m:t>
                            </m:r>
                          </m:e>
                          <m:sup>
                            <m:r>
                              <a:rPr lang="en-US" altLang="ja-JP" sz="1800" i="1">
                                <a:latin typeface="Cambria Math" panose="02040503050406030204" pitchFamily="18" charset="0"/>
                                <a:sym typeface="Wingdings" panose="05000000000000000000" pitchFamily="2" charset="2"/>
                              </a:rPr>
                              <m:t>−1</m:t>
                            </m:r>
                          </m:sup>
                        </m:sSup>
                      </m:fName>
                      <m:e>
                        <m:f>
                          <m:fPr>
                            <m:ctrlPr>
                              <a:rPr lang="en-US" altLang="ja-JP" sz="1800" i="1">
                                <a:latin typeface="Cambria Math" panose="02040503050406030204" pitchFamily="18" charset="0"/>
                                <a:sym typeface="Wingdings" panose="05000000000000000000" pitchFamily="2" charset="2"/>
                              </a:rPr>
                            </m:ctrlPr>
                          </m:fPr>
                          <m:num>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𝑦</m:t>
                                </m:r>
                              </m:sub>
                            </m:sSub>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num>
                          <m:den>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𝑥</m:t>
                                </m:r>
                              </m:sub>
                            </m:sSub>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den>
                        </m:f>
                      </m:e>
                    </m:func>
                  </m:oMath>
                </a14:m>
                <a:r>
                  <a:rPr lang="en-US" altLang="ja-JP" sz="2000" b="1" dirty="0"/>
                  <a:t>  </a:t>
                </a:r>
              </a:p>
              <a:p>
                <a:pPr marL="0" indent="0">
                  <a:lnSpc>
                    <a:spcPct val="100000"/>
                  </a:lnSpc>
                  <a:buNone/>
                </a:pPr>
                <a:r>
                  <a:rPr lang="ja-JP" altLang="en-US" sz="2000" b="1" dirty="0"/>
                  <a:t>　</a:t>
                </a:r>
                <a:r>
                  <a:rPr lang="en-US" altLang="ja-JP" sz="1600" b="1" dirty="0"/>
                  <a:t> </a:t>
                </a:r>
                <a:r>
                  <a:rPr lang="ja-JP" altLang="en-US" sz="1600" b="1" dirty="0"/>
                  <a:t> </a:t>
                </a:r>
                <a:r>
                  <a:rPr lang="en-US" altLang="ja-JP" sz="1600" dirty="0"/>
                  <a:t>(0°/45°/90°/135°</a:t>
                </a:r>
                <a:r>
                  <a:rPr lang="ja-JP" altLang="en-US" sz="1600" dirty="0"/>
                  <a:t>の</a:t>
                </a:r>
                <a:r>
                  <a:rPr lang="en-US" altLang="ja-JP" sz="1600" dirty="0"/>
                  <a:t>4</a:t>
                </a:r>
                <a:r>
                  <a:rPr lang="ja-JP" altLang="en-US" sz="1600" dirty="0"/>
                  <a:t>通りに量子化</a:t>
                </a:r>
                <a:r>
                  <a:rPr lang="en-US" altLang="ja-JP" sz="1600" dirty="0"/>
                  <a:t>)</a:t>
                </a:r>
                <a:endParaRPr lang="en-US" altLang="ja-JP" sz="2000" b="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786781" y="1254823"/>
                <a:ext cx="6804190" cy="4768606"/>
              </a:xfrm>
              <a:blipFill rotWithShape="0">
                <a:blip r:embed="rId3"/>
                <a:stretch>
                  <a:fillRect l="-1344" t="-767"/>
                </a:stretch>
              </a:blipFill>
            </p:spPr>
            <p:txBody>
              <a:bodyPr/>
              <a:lstStyle/>
              <a:p>
                <a:r>
                  <a:rPr lang="ja-JP" altLang="en-US">
                    <a:noFill/>
                  </a:rPr>
                  <a:t> </a:t>
                </a:r>
              </a:p>
            </p:txBody>
          </p:sp>
        </mc:Fallback>
      </mc:AlternateContent>
      <p:sp>
        <p:nvSpPr>
          <p:cNvPr id="4" name="コンテンツ プレースホルダー 2"/>
          <p:cNvSpPr txBox="1">
            <a:spLocks/>
          </p:cNvSpPr>
          <p:nvPr/>
        </p:nvSpPr>
        <p:spPr>
          <a:xfrm>
            <a:off x="9042400" y="348891"/>
            <a:ext cx="3149600" cy="775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600" dirty="0"/>
              <a:t>※</a:t>
            </a:r>
            <a:r>
              <a:rPr lang="ja-JP" altLang="en-US" sz="1600" dirty="0"/>
              <a:t>井尻はキャニーと呼んでますが、教科書はケニーですね</a:t>
            </a:r>
            <a:r>
              <a:rPr lang="ja-JP" altLang="en-US" sz="1600" dirty="0" err="1"/>
              <a:t>。。。</a:t>
            </a:r>
            <a:endParaRPr lang="ja-JP" altLang="en-US" sz="1600" dirty="0"/>
          </a:p>
        </p:txBody>
      </p:sp>
      <p:grpSp>
        <p:nvGrpSpPr>
          <p:cNvPr id="36" name="グループ化 35"/>
          <p:cNvGrpSpPr/>
          <p:nvPr/>
        </p:nvGrpSpPr>
        <p:grpSpPr>
          <a:xfrm>
            <a:off x="8821077" y="4437743"/>
            <a:ext cx="1666710" cy="1585686"/>
            <a:chOff x="8882743" y="2427515"/>
            <a:chExt cx="2105315" cy="2002971"/>
          </a:xfrm>
        </p:grpSpPr>
        <p:grpSp>
          <p:nvGrpSpPr>
            <p:cNvPr id="27" name="グループ化 26"/>
            <p:cNvGrpSpPr/>
            <p:nvPr/>
          </p:nvGrpSpPr>
          <p:grpSpPr>
            <a:xfrm rot="20222921">
              <a:off x="8882743" y="2427515"/>
              <a:ext cx="2002971" cy="2002971"/>
              <a:chOff x="8882743" y="2427515"/>
              <a:chExt cx="2002971" cy="2002971"/>
            </a:xfrm>
          </p:grpSpPr>
          <p:sp>
            <p:nvSpPr>
              <p:cNvPr id="5" name="円/楕円 4"/>
              <p:cNvSpPr/>
              <p:nvPr/>
            </p:nvSpPr>
            <p:spPr>
              <a:xfrm>
                <a:off x="8882743" y="2427515"/>
                <a:ext cx="2002971" cy="2002971"/>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8" name="直線コネクタ 7"/>
              <p:cNvCxnSpPr>
                <a:stCxn id="5" idx="3"/>
                <a:endCxn id="5" idx="7"/>
              </p:cNvCxnSpPr>
              <p:nvPr/>
            </p:nvCxnSpPr>
            <p:spPr>
              <a:xfrm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a:stCxn id="5" idx="2"/>
                <a:endCxn id="5" idx="6"/>
              </p:cNvCxnSpPr>
              <p:nvPr/>
            </p:nvCxnSpPr>
            <p:spPr>
              <a:xfrm>
                <a:off x="8882743" y="3429001"/>
                <a:ext cx="20029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a:stCxn id="5" idx="4"/>
                <a:endCxn id="5" idx="0"/>
              </p:cNvCxnSpPr>
              <p:nvPr/>
            </p:nvCxnSpPr>
            <p:spPr>
              <a:xfrm flipV="1">
                <a:off x="9884229" y="2427515"/>
                <a:ext cx="0" cy="20029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a:stCxn id="5" idx="5"/>
                <a:endCxn id="5" idx="1"/>
              </p:cNvCxnSpPr>
              <p:nvPr/>
            </p:nvCxnSpPr>
            <p:spPr>
              <a:xfrm flipH="1"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テキスト ボックス 27"/>
            <p:cNvSpPr txBox="1"/>
            <p:nvPr/>
          </p:nvSpPr>
          <p:spPr>
            <a:xfrm>
              <a:off x="10364001" y="3258151"/>
              <a:ext cx="624057" cy="427647"/>
            </a:xfrm>
            <a:prstGeom prst="rect">
              <a:avLst/>
            </a:prstGeom>
            <a:noFill/>
          </p:spPr>
          <p:txBody>
            <a:bodyPr wrap="none" rtlCol="0">
              <a:spAutoFit/>
            </a:bodyPr>
            <a:lstStyle/>
            <a:p>
              <a:r>
                <a:rPr lang="en-US" altLang="ja-JP" sz="1600" dirty="0"/>
                <a:t>0°</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テキスト ボックス 28"/>
            <p:cNvSpPr txBox="1"/>
            <p:nvPr/>
          </p:nvSpPr>
          <p:spPr>
            <a:xfrm>
              <a:off x="10095695" y="2777690"/>
              <a:ext cx="755672" cy="427647"/>
            </a:xfrm>
            <a:prstGeom prst="rect">
              <a:avLst/>
            </a:prstGeom>
            <a:noFill/>
          </p:spPr>
          <p:txBody>
            <a:bodyPr wrap="none" rtlCol="0">
              <a:spAutoFit/>
            </a:bodyPr>
            <a:lstStyle/>
            <a:p>
              <a:r>
                <a:rPr lang="en-US" altLang="ja-JP" sz="1600" dirty="0"/>
                <a:t>45°</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テキスト ボックス 29"/>
            <p:cNvSpPr txBox="1"/>
            <p:nvPr/>
          </p:nvSpPr>
          <p:spPr>
            <a:xfrm>
              <a:off x="9624862" y="2546684"/>
              <a:ext cx="755672" cy="427647"/>
            </a:xfrm>
            <a:prstGeom prst="rect">
              <a:avLst/>
            </a:prstGeom>
            <a:noFill/>
          </p:spPr>
          <p:txBody>
            <a:bodyPr wrap="none" rtlCol="0">
              <a:spAutoFit/>
            </a:bodyPr>
            <a:lstStyle/>
            <a:p>
              <a:r>
                <a:rPr lang="en-US" altLang="ja-JP" sz="1600" dirty="0"/>
                <a:t>90°</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テキスト ボックス 30"/>
            <p:cNvSpPr txBox="1"/>
            <p:nvPr/>
          </p:nvSpPr>
          <p:spPr>
            <a:xfrm>
              <a:off x="9057775" y="2812582"/>
              <a:ext cx="887286" cy="427647"/>
            </a:xfrm>
            <a:prstGeom prst="rect">
              <a:avLst/>
            </a:prstGeom>
            <a:noFill/>
          </p:spPr>
          <p:txBody>
            <a:bodyPr wrap="none" rtlCol="0">
              <a:spAutoFit/>
            </a:bodyPr>
            <a:lstStyle/>
            <a:p>
              <a:r>
                <a:rPr lang="en-US" altLang="ja-JP" sz="1600" dirty="0"/>
                <a:t>135°</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テキスト ボックス 31"/>
            <p:cNvSpPr txBox="1"/>
            <p:nvPr/>
          </p:nvSpPr>
          <p:spPr>
            <a:xfrm>
              <a:off x="8976359" y="3258151"/>
              <a:ext cx="624057" cy="427647"/>
            </a:xfrm>
            <a:prstGeom prst="rect">
              <a:avLst/>
            </a:prstGeom>
            <a:noFill/>
          </p:spPr>
          <p:txBody>
            <a:bodyPr wrap="none" rtlCol="0">
              <a:spAutoFit/>
            </a:bodyPr>
            <a:lstStyle/>
            <a:p>
              <a:r>
                <a:rPr lang="en-US" altLang="ja-JP" sz="1600" dirty="0"/>
                <a:t>0°</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テキスト ボックス 32"/>
            <p:cNvSpPr txBox="1"/>
            <p:nvPr/>
          </p:nvSpPr>
          <p:spPr>
            <a:xfrm>
              <a:off x="9099080" y="3756253"/>
              <a:ext cx="755672" cy="427647"/>
            </a:xfrm>
            <a:prstGeom prst="rect">
              <a:avLst/>
            </a:prstGeom>
            <a:noFill/>
          </p:spPr>
          <p:txBody>
            <a:bodyPr wrap="none" rtlCol="0">
              <a:spAutoFit/>
            </a:bodyPr>
            <a:lstStyle/>
            <a:p>
              <a:r>
                <a:rPr lang="en-US" altLang="ja-JP" sz="1600" dirty="0"/>
                <a:t>45°</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テキスト ボックス 33"/>
            <p:cNvSpPr txBox="1"/>
            <p:nvPr/>
          </p:nvSpPr>
          <p:spPr>
            <a:xfrm>
              <a:off x="9656545" y="3984458"/>
              <a:ext cx="755672" cy="427647"/>
            </a:xfrm>
            <a:prstGeom prst="rect">
              <a:avLst/>
            </a:prstGeom>
            <a:noFill/>
          </p:spPr>
          <p:txBody>
            <a:bodyPr wrap="none" rtlCol="0">
              <a:spAutoFit/>
            </a:bodyPr>
            <a:lstStyle/>
            <a:p>
              <a:r>
                <a:rPr lang="en-US" altLang="ja-JP" sz="1600" dirty="0"/>
                <a:t>90°</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テキスト ボックス 34"/>
            <p:cNvSpPr txBox="1"/>
            <p:nvPr/>
          </p:nvSpPr>
          <p:spPr>
            <a:xfrm>
              <a:off x="10078050" y="3756253"/>
              <a:ext cx="887286" cy="427647"/>
            </a:xfrm>
            <a:prstGeom prst="rect">
              <a:avLst/>
            </a:prstGeom>
            <a:noFill/>
          </p:spPr>
          <p:txBody>
            <a:bodyPr wrap="none" rtlCol="0">
              <a:spAutoFit/>
            </a:bodyPr>
            <a:lstStyle/>
            <a:p>
              <a:r>
                <a:rPr lang="en-US" altLang="ja-JP" sz="1600" dirty="0"/>
                <a:t>135°</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37" name="コンテンツ プレースホルダー 2"/>
          <p:cNvSpPr txBox="1">
            <a:spLocks/>
          </p:cNvSpPr>
          <p:nvPr/>
        </p:nvSpPr>
        <p:spPr>
          <a:xfrm>
            <a:off x="2311400" y="6254418"/>
            <a:ext cx="10287000" cy="775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dirty="0"/>
              <a:t>参考</a:t>
            </a:r>
            <a:r>
              <a:rPr lang="en-US" altLang="ja-JP" sz="1400" dirty="0"/>
              <a:t>: </a:t>
            </a:r>
            <a:r>
              <a:rPr lang="en-US" altLang="ja-JP" sz="1400" dirty="0" err="1"/>
              <a:t>OpenCV</a:t>
            </a:r>
            <a:r>
              <a:rPr lang="en-US" altLang="ja-JP" sz="1400" dirty="0"/>
              <a:t> </a:t>
            </a:r>
            <a:r>
              <a:rPr lang="en-US" altLang="ja-JP" sz="1400" dirty="0">
                <a:hlinkClick r:id="rId4"/>
              </a:rPr>
              <a:t>http://docs.opencv.org/2.4/doc/tutorials/imgproc/imgtrans/canny_detector/canny_detector.html</a:t>
            </a:r>
            <a:endParaRPr lang="en-US" altLang="ja-JP" sz="1400" dirty="0"/>
          </a:p>
          <a:p>
            <a:pPr marL="0" indent="0">
              <a:buNone/>
            </a:pPr>
            <a:r>
              <a:rPr lang="en-US" altLang="ja-JP" sz="1400" dirty="0"/>
              <a:t>        </a:t>
            </a:r>
            <a:r>
              <a:rPr lang="ja-JP" altLang="en-US" sz="1400" dirty="0"/>
              <a:t>原著論文</a:t>
            </a:r>
            <a:r>
              <a:rPr lang="en-US" altLang="ja-JP" sz="1400" dirty="0"/>
              <a:t>: Canny, J., </a:t>
            </a:r>
            <a:r>
              <a:rPr lang="en-US" altLang="ja-JP" sz="1400" i="1" dirty="0"/>
              <a:t>A Computational Approach To Edge Detection</a:t>
            </a:r>
            <a:r>
              <a:rPr lang="en-US" altLang="ja-JP" sz="1400" dirty="0"/>
              <a:t>, IEEE PAMI, 1986.</a:t>
            </a:r>
            <a:endParaRPr lang="ja-JP" altLang="en-US" sz="1400" dirty="0"/>
          </a:p>
        </p:txBody>
      </p:sp>
      <p:pic>
        <p:nvPicPr>
          <p:cNvPr id="21" name="図 20">
            <a:extLst>
              <a:ext uri="{FF2B5EF4-FFF2-40B4-BE49-F238E27FC236}">
                <a16:creationId xmlns:a16="http://schemas.microsoft.com/office/drawing/2014/main" id="{815F8A2F-1F40-44C1-8DD2-55625D03F44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8619" y="972820"/>
            <a:ext cx="2151627" cy="1612692"/>
          </a:xfrm>
          <a:prstGeom prst="rect">
            <a:avLst/>
          </a:prstGeom>
        </p:spPr>
      </p:pic>
      <p:pic>
        <p:nvPicPr>
          <p:cNvPr id="22" name="図 21">
            <a:extLst>
              <a:ext uri="{FF2B5EF4-FFF2-40B4-BE49-F238E27FC236}">
                <a16:creationId xmlns:a16="http://schemas.microsoft.com/office/drawing/2014/main" id="{2BE19EC6-2414-4DCA-9D6B-ED69E84019A6}"/>
              </a:ext>
            </a:extLst>
          </p:cNvPr>
          <p:cNvPicPr>
            <a:picLocks noChangeAspect="1"/>
          </p:cNvPicPr>
          <p:nvPr/>
        </p:nvPicPr>
        <p:blipFill>
          <a:blip r:embed="rId6"/>
          <a:stretch>
            <a:fillRect/>
          </a:stretch>
        </p:blipFill>
        <p:spPr>
          <a:xfrm>
            <a:off x="8570491" y="2685297"/>
            <a:ext cx="2167882" cy="1625912"/>
          </a:xfrm>
          <a:prstGeom prst="rect">
            <a:avLst/>
          </a:prstGeom>
        </p:spPr>
      </p:pic>
    </p:spTree>
    <p:extLst>
      <p:ext uri="{BB962C8B-B14F-4D97-AF65-F5344CB8AC3E}">
        <p14:creationId xmlns:p14="http://schemas.microsoft.com/office/powerpoint/2010/main" val="1774364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466" y="190954"/>
            <a:ext cx="11143962" cy="733270"/>
          </a:xfrm>
        </p:spPr>
        <p:txBody>
          <a:bodyPr>
            <a:normAutofit/>
          </a:bodyPr>
          <a:lstStyle/>
          <a:p>
            <a:r>
              <a:rPr kumimoji="1" lang="en-US" altLang="ja-JP" sz="3600" dirty="0"/>
              <a:t>Canny</a:t>
            </a:r>
            <a:r>
              <a:rPr kumimoji="1" lang="ja-JP" altLang="en-US" sz="3600" dirty="0"/>
              <a:t>の輪郭線検出アルゴリズム</a:t>
            </a:r>
            <a:r>
              <a:rPr kumimoji="1" lang="en-US" altLang="ja-JP" sz="3600" dirty="0"/>
              <a:t>(2/2)</a:t>
            </a:r>
            <a:endParaRPr kumimoji="1" lang="ja-JP" altLang="en-US" sz="3600" dirty="0"/>
          </a:p>
        </p:txBody>
      </p:sp>
      <p:sp>
        <p:nvSpPr>
          <p:cNvPr id="3" name="コンテンツ プレースホルダー 2"/>
          <p:cNvSpPr>
            <a:spLocks noGrp="1"/>
          </p:cNvSpPr>
          <p:nvPr>
            <p:ph idx="1"/>
          </p:nvPr>
        </p:nvSpPr>
        <p:spPr>
          <a:xfrm>
            <a:off x="525885" y="1032391"/>
            <a:ext cx="7347963" cy="5963495"/>
          </a:xfrm>
        </p:spPr>
        <p:txBody>
          <a:bodyPr>
            <a:normAutofit/>
          </a:bodyPr>
          <a:lstStyle/>
          <a:p>
            <a:pPr marL="0" indent="0">
              <a:lnSpc>
                <a:spcPct val="100000"/>
              </a:lnSpc>
              <a:buNone/>
            </a:pPr>
            <a:r>
              <a:rPr lang="en-US" altLang="ja-JP" sz="2400" b="1" dirty="0"/>
              <a:t>3. non-maximum suppression</a:t>
            </a:r>
            <a:r>
              <a:rPr lang="ja-JP" altLang="en-US" sz="2400" b="1" dirty="0"/>
              <a:t> </a:t>
            </a:r>
            <a:endParaRPr lang="en-US" altLang="ja-JP" sz="2400" b="1" dirty="0"/>
          </a:p>
          <a:p>
            <a:pPr marL="0" indent="0">
              <a:lnSpc>
                <a:spcPct val="100000"/>
              </a:lnSpc>
              <a:buNone/>
            </a:pPr>
            <a:r>
              <a:rPr lang="ja-JP" altLang="en-US" sz="1800" dirty="0"/>
              <a:t>細い輪郭線抽出のため，勾配強度が極大となる画素のみを残す</a:t>
            </a:r>
            <a:endParaRPr lang="en-US" altLang="ja-JP" sz="1800" dirty="0"/>
          </a:p>
          <a:p>
            <a:pPr marL="0" indent="0">
              <a:lnSpc>
                <a:spcPct val="100000"/>
              </a:lnSpc>
              <a:buNone/>
            </a:pPr>
            <a:r>
              <a:rPr lang="ja-JP" altLang="en-US" sz="1800" dirty="0"/>
              <a:t>勾配強度画像の各画素</a:t>
            </a:r>
            <a:r>
              <a:rPr lang="en-US" altLang="ja-JP" sz="1800" i="1" dirty="0"/>
              <a:t>x</a:t>
            </a:r>
            <a:r>
              <a:rPr lang="ja-JP" altLang="en-US" sz="1800" dirty="0"/>
              <a:t>に対して</a:t>
            </a:r>
            <a:r>
              <a:rPr lang="en-US" altLang="ja-JP" sz="1800" dirty="0"/>
              <a:t>…</a:t>
            </a:r>
          </a:p>
          <a:p>
            <a:pPr marL="0" indent="0">
              <a:lnSpc>
                <a:spcPct val="100000"/>
              </a:lnSpc>
              <a:buNone/>
            </a:pPr>
            <a:r>
              <a:rPr lang="ja-JP" altLang="en-US" sz="1800" dirty="0"/>
              <a:t>　勾配方向に隣接する</a:t>
            </a:r>
            <a:r>
              <a:rPr lang="en-US" altLang="ja-JP" sz="1800" dirty="0"/>
              <a:t>2</a:t>
            </a:r>
            <a:r>
              <a:rPr lang="ja-JP" altLang="en-US" sz="1800" dirty="0"/>
              <a:t>画素</a:t>
            </a:r>
            <a:r>
              <a:rPr lang="en-US" altLang="ja-JP" sz="1800" i="1" dirty="0"/>
              <a:t>p,</a:t>
            </a:r>
            <a:r>
              <a:rPr lang="ja-JP" altLang="en-US" sz="1800" i="1" dirty="0"/>
              <a:t> </a:t>
            </a:r>
            <a:r>
              <a:rPr lang="en-US" altLang="ja-JP" sz="1800" i="1" dirty="0"/>
              <a:t>q</a:t>
            </a:r>
            <a:r>
              <a:rPr lang="ja-JP" altLang="en-US" sz="1800" dirty="0"/>
              <a:t>と </a:t>
            </a:r>
            <a:r>
              <a:rPr lang="en-US" altLang="ja-JP" sz="1800" i="1" dirty="0"/>
              <a:t>x</a:t>
            </a:r>
            <a:r>
              <a:rPr lang="ja-JP" altLang="en-US" sz="1800" dirty="0"/>
              <a:t>の勾配強度を比較</a:t>
            </a:r>
            <a:endParaRPr lang="en-US" altLang="ja-JP" sz="1800" dirty="0"/>
          </a:p>
          <a:p>
            <a:pPr marL="0" indent="0">
              <a:lnSpc>
                <a:spcPct val="100000"/>
              </a:lnSpc>
              <a:buNone/>
            </a:pPr>
            <a:r>
              <a:rPr lang="ja-JP" altLang="en-US" sz="1800" dirty="0"/>
              <a:t>　画素</a:t>
            </a:r>
            <a:r>
              <a:rPr lang="en-US" altLang="ja-JP" sz="1800" i="1" dirty="0"/>
              <a:t>x</a:t>
            </a:r>
            <a:r>
              <a:rPr lang="ja-JP" altLang="en-US" sz="1800" dirty="0"/>
              <a:t>の勾配強度が</a:t>
            </a:r>
            <a:r>
              <a:rPr lang="en-US" altLang="ja-JP" sz="1800" i="1" dirty="0"/>
              <a:t>p, q</a:t>
            </a:r>
            <a:r>
              <a:rPr lang="ja-JP" altLang="en-US" sz="1800" i="1" dirty="0"/>
              <a:t>と比べて最大でないなら</a:t>
            </a:r>
            <a:r>
              <a:rPr lang="en-US" altLang="ja-JP" sz="1800" i="1" dirty="0"/>
              <a:t>x</a:t>
            </a:r>
            <a:r>
              <a:rPr lang="ja-JP" altLang="en-US" sz="1800" i="1" dirty="0"/>
              <a:t>の勾配強度を</a:t>
            </a:r>
            <a:r>
              <a:rPr lang="en-US" altLang="ja-JP" sz="1800" i="1" dirty="0"/>
              <a:t>0</a:t>
            </a:r>
            <a:r>
              <a:rPr lang="ja-JP" altLang="en-US" sz="1800" i="1" dirty="0"/>
              <a:t>に</a:t>
            </a:r>
            <a:endParaRPr lang="en-US" altLang="ja-JP" sz="1800" i="1" dirty="0"/>
          </a:p>
          <a:p>
            <a:pPr marL="0" indent="0">
              <a:lnSpc>
                <a:spcPct val="100000"/>
              </a:lnSpc>
              <a:buNone/>
            </a:pPr>
            <a:endParaRPr lang="en-US" altLang="ja-JP" sz="600" dirty="0"/>
          </a:p>
          <a:p>
            <a:pPr marL="0" indent="0">
              <a:lnSpc>
                <a:spcPct val="100000"/>
              </a:lnSpc>
              <a:buNone/>
            </a:pPr>
            <a:r>
              <a:rPr lang="en-US" altLang="ja-JP" sz="2400" b="1" dirty="0"/>
              <a:t>4. </a:t>
            </a:r>
            <a:r>
              <a:rPr lang="ja-JP" altLang="en-US" sz="2400" b="1" dirty="0"/>
              <a:t>閾値処理</a:t>
            </a:r>
            <a:endParaRPr lang="en-US" altLang="ja-JP" sz="2400" b="1" dirty="0"/>
          </a:p>
          <a:p>
            <a:pPr marL="0" indent="0">
              <a:lnSpc>
                <a:spcPct val="100000"/>
              </a:lnSpc>
              <a:buNone/>
            </a:pPr>
            <a:r>
              <a:rPr lang="ja-JP" altLang="en-US" sz="1800" dirty="0"/>
              <a:t>二つの閾値</a:t>
            </a:r>
            <a:r>
              <a:rPr lang="en-US" altLang="ja-JP" sz="1800" i="1" dirty="0" err="1"/>
              <a:t>T</a:t>
            </a:r>
            <a:r>
              <a:rPr lang="en-US" altLang="ja-JP" sz="1800" i="1" baseline="-25000" dirty="0" err="1"/>
              <a:t>max</a:t>
            </a:r>
            <a:r>
              <a:rPr lang="ja-JP" altLang="en-US" sz="1800" dirty="0"/>
              <a:t>と</a:t>
            </a:r>
            <a:r>
              <a:rPr lang="en-US" altLang="ja-JP" sz="1800" i="1" dirty="0" err="1"/>
              <a:t>T</a:t>
            </a:r>
            <a:r>
              <a:rPr lang="en-US" altLang="ja-JP" sz="1800" i="1" baseline="-25000" dirty="0" err="1"/>
              <a:t>min</a:t>
            </a:r>
            <a:r>
              <a:rPr lang="ja-JP" altLang="en-US" sz="1800" dirty="0"/>
              <a:t>を用意</a:t>
            </a:r>
            <a:endParaRPr lang="en-US" altLang="ja-JP" sz="1800" dirty="0"/>
          </a:p>
          <a:p>
            <a:pPr marL="0" indent="0">
              <a:lnSpc>
                <a:spcPct val="100000"/>
              </a:lnSpc>
              <a:buNone/>
            </a:pPr>
            <a:r>
              <a:rPr lang="ja-JP" altLang="en-US" sz="1800" dirty="0"/>
              <a:t>勾配強度画像の画素</a:t>
            </a:r>
            <a:r>
              <a:rPr lang="en-US" altLang="ja-JP" sz="1800" dirty="0"/>
              <a:t>x</a:t>
            </a:r>
            <a:r>
              <a:rPr lang="ja-JP" altLang="en-US" sz="1800" dirty="0"/>
              <a:t>の勾配強度が</a:t>
            </a:r>
            <a:r>
              <a:rPr lang="en-US" altLang="ja-JP" sz="1800" dirty="0"/>
              <a:t>…</a:t>
            </a:r>
          </a:p>
          <a:p>
            <a:pPr>
              <a:lnSpc>
                <a:spcPct val="100000"/>
              </a:lnSpc>
            </a:pPr>
            <a:r>
              <a:rPr lang="en-US" altLang="ja-JP" sz="1800" i="1" dirty="0" err="1"/>
              <a:t>T</a:t>
            </a:r>
            <a:r>
              <a:rPr lang="en-US" altLang="ja-JP" sz="1800" i="1" baseline="-25000" dirty="0" err="1"/>
              <a:t>max</a:t>
            </a:r>
            <a:r>
              <a:rPr lang="ja-JP" altLang="en-US" sz="1800" i="1" dirty="0"/>
              <a:t>より大きい </a:t>
            </a:r>
            <a:r>
              <a:rPr lang="en-US" altLang="ja-JP" sz="1800" dirty="0">
                <a:sym typeface="Wingdings" panose="05000000000000000000" pitchFamily="2" charset="2"/>
              </a:rPr>
              <a:t> Strong edge: </a:t>
            </a:r>
            <a:r>
              <a:rPr lang="ja-JP" altLang="en-US" sz="1800" dirty="0">
                <a:sym typeface="Wingdings" panose="05000000000000000000" pitchFamily="2" charset="2"/>
              </a:rPr>
              <a:t>画素</a:t>
            </a:r>
            <a:r>
              <a:rPr lang="en-US" altLang="ja-JP" sz="1800" dirty="0">
                <a:sym typeface="Wingdings" panose="05000000000000000000" pitchFamily="2" charset="2"/>
              </a:rPr>
              <a:t>x</a:t>
            </a:r>
            <a:r>
              <a:rPr lang="ja-JP" altLang="en-US" sz="1800" dirty="0">
                <a:sym typeface="Wingdings" panose="05000000000000000000" pitchFamily="2" charset="2"/>
              </a:rPr>
              <a:t>は輪郭線である</a:t>
            </a:r>
            <a:endParaRPr lang="en-US" altLang="ja-JP" sz="1800" dirty="0">
              <a:sym typeface="Wingdings" panose="05000000000000000000" pitchFamily="2" charset="2"/>
            </a:endParaRPr>
          </a:p>
          <a:p>
            <a:pPr>
              <a:lnSpc>
                <a:spcPct val="100000"/>
              </a:lnSpc>
            </a:pPr>
            <a:r>
              <a:rPr lang="en-US" altLang="ja-JP" sz="1800" i="1" dirty="0" err="1"/>
              <a:t>T</a:t>
            </a:r>
            <a:r>
              <a:rPr lang="en-US" altLang="ja-JP" sz="1800" i="1" baseline="-25000" dirty="0" err="1"/>
              <a:t>min</a:t>
            </a:r>
            <a:r>
              <a:rPr lang="ja-JP" altLang="en-US" sz="1800" i="1" dirty="0"/>
              <a:t>より小さい </a:t>
            </a:r>
            <a:r>
              <a:rPr lang="en-US" altLang="ja-JP" sz="1800" dirty="0">
                <a:sym typeface="Wingdings" panose="05000000000000000000" pitchFamily="2" charset="2"/>
              </a:rPr>
              <a:t> not edge : </a:t>
            </a:r>
            <a:r>
              <a:rPr lang="ja-JP" altLang="en-US" sz="1800" dirty="0">
                <a:sym typeface="Wingdings" panose="05000000000000000000" pitchFamily="2" charset="2"/>
              </a:rPr>
              <a:t>画素</a:t>
            </a:r>
            <a:r>
              <a:rPr lang="en-US" altLang="ja-JP" sz="1800" dirty="0">
                <a:sym typeface="Wingdings" panose="05000000000000000000" pitchFamily="2" charset="2"/>
              </a:rPr>
              <a:t>x</a:t>
            </a:r>
            <a:r>
              <a:rPr lang="ja-JP" altLang="en-US" sz="1800" dirty="0">
                <a:sym typeface="Wingdings" panose="05000000000000000000" pitchFamily="2" charset="2"/>
              </a:rPr>
              <a:t>は輪郭線でない</a:t>
            </a:r>
            <a:endParaRPr lang="en-US" altLang="ja-JP" sz="1800" dirty="0">
              <a:sym typeface="Wingdings" panose="05000000000000000000" pitchFamily="2" charset="2"/>
            </a:endParaRPr>
          </a:p>
          <a:p>
            <a:pPr>
              <a:lnSpc>
                <a:spcPct val="100000"/>
              </a:lnSpc>
            </a:pPr>
            <a:r>
              <a:rPr lang="ja-JP" altLang="en-US" sz="1800" dirty="0"/>
              <a:t>それ以外 　　  </a:t>
            </a:r>
            <a:r>
              <a:rPr lang="en-US" altLang="ja-JP" sz="1800" dirty="0">
                <a:sym typeface="Wingdings" panose="05000000000000000000" pitchFamily="2" charset="2"/>
              </a:rPr>
              <a:t> week edge: </a:t>
            </a:r>
            <a:r>
              <a:rPr lang="ja-JP" altLang="en-US" sz="1800" dirty="0">
                <a:sym typeface="Wingdings" panose="05000000000000000000" pitchFamily="2" charset="2"/>
              </a:rPr>
              <a:t>もし</a:t>
            </a:r>
            <a:r>
              <a:rPr lang="en-US" altLang="ja-JP" sz="1800" dirty="0">
                <a:sym typeface="Wingdings" panose="05000000000000000000" pitchFamily="2" charset="2"/>
              </a:rPr>
              <a:t>strong edge</a:t>
            </a:r>
            <a:r>
              <a:rPr lang="ja-JP" altLang="en-US" sz="1800" dirty="0">
                <a:sym typeface="Wingdings" panose="05000000000000000000" pitchFamily="2" charset="2"/>
              </a:rPr>
              <a:t>に隣接していれ</a:t>
            </a:r>
            <a:r>
              <a:rPr lang="en-US" altLang="ja-JP" sz="1800" dirty="0">
                <a:sym typeface="Wingdings" panose="05000000000000000000" pitchFamily="2" charset="2"/>
              </a:rPr>
              <a:t>		    </a:t>
            </a:r>
            <a:r>
              <a:rPr lang="ja-JP" altLang="en-US" sz="1800" dirty="0">
                <a:sym typeface="Wingdings" panose="05000000000000000000" pitchFamily="2" charset="2"/>
              </a:rPr>
              <a:t>ば輪郭線とする</a:t>
            </a:r>
            <a:endParaRPr lang="en-US" altLang="ja-JP" sz="1800" dirty="0"/>
          </a:p>
          <a:p>
            <a:pPr marL="0" indent="0">
              <a:lnSpc>
                <a:spcPct val="100000"/>
              </a:lnSpc>
              <a:buNone/>
            </a:pPr>
            <a:endParaRPr lang="en-US" altLang="ja-JP" sz="2000" dirty="0"/>
          </a:p>
        </p:txBody>
      </p:sp>
      <p:grpSp>
        <p:nvGrpSpPr>
          <p:cNvPr id="21" name="グループ化 20"/>
          <p:cNvGrpSpPr/>
          <p:nvPr/>
        </p:nvGrpSpPr>
        <p:grpSpPr>
          <a:xfrm>
            <a:off x="9211425" y="275772"/>
            <a:ext cx="1492724" cy="1402443"/>
            <a:chOff x="8882743" y="2427515"/>
            <a:chExt cx="2131908" cy="2002971"/>
          </a:xfrm>
        </p:grpSpPr>
        <p:grpSp>
          <p:nvGrpSpPr>
            <p:cNvPr id="22" name="グループ化 21"/>
            <p:cNvGrpSpPr/>
            <p:nvPr/>
          </p:nvGrpSpPr>
          <p:grpSpPr>
            <a:xfrm rot="20222921">
              <a:off x="8882743" y="2427515"/>
              <a:ext cx="2002971" cy="2002971"/>
              <a:chOff x="8882743" y="2427515"/>
              <a:chExt cx="2002971" cy="2002971"/>
            </a:xfrm>
          </p:grpSpPr>
          <p:sp>
            <p:nvSpPr>
              <p:cNvPr id="42" name="円/楕円 41"/>
              <p:cNvSpPr/>
              <p:nvPr/>
            </p:nvSpPr>
            <p:spPr>
              <a:xfrm>
                <a:off x="8882743" y="2427515"/>
                <a:ext cx="2002971" cy="2002971"/>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43" name="直線コネクタ 42"/>
              <p:cNvCxnSpPr>
                <a:stCxn id="42" idx="3"/>
                <a:endCxn id="42" idx="7"/>
              </p:cNvCxnSpPr>
              <p:nvPr/>
            </p:nvCxnSpPr>
            <p:spPr>
              <a:xfrm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stCxn id="42" idx="2"/>
                <a:endCxn id="42" idx="6"/>
              </p:cNvCxnSpPr>
              <p:nvPr/>
            </p:nvCxnSpPr>
            <p:spPr>
              <a:xfrm>
                <a:off x="8882743" y="3429001"/>
                <a:ext cx="20029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2" idx="4"/>
                <a:endCxn id="42" idx="0"/>
              </p:cNvCxnSpPr>
              <p:nvPr/>
            </p:nvCxnSpPr>
            <p:spPr>
              <a:xfrm flipV="1">
                <a:off x="9884229" y="2427515"/>
                <a:ext cx="0" cy="20029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42" idx="5"/>
                <a:endCxn id="42" idx="1"/>
              </p:cNvCxnSpPr>
              <p:nvPr/>
            </p:nvCxnSpPr>
            <p:spPr>
              <a:xfrm flipH="1"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テキスト ボックス 22"/>
            <p:cNvSpPr txBox="1"/>
            <p:nvPr/>
          </p:nvSpPr>
          <p:spPr>
            <a:xfrm>
              <a:off x="10364000" y="3258151"/>
              <a:ext cx="650651" cy="439568"/>
            </a:xfrm>
            <a:prstGeom prst="rect">
              <a:avLst/>
            </a:prstGeom>
            <a:noFill/>
          </p:spPr>
          <p:txBody>
            <a:bodyPr wrap="none" rtlCol="0">
              <a:spAutoFit/>
            </a:bodyPr>
            <a:lstStyle/>
            <a:p>
              <a:r>
                <a:rPr lang="en-US" altLang="ja-JP" sz="1400" dirty="0"/>
                <a:t>0°</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テキスト ボックス 23"/>
            <p:cNvSpPr txBox="1"/>
            <p:nvPr/>
          </p:nvSpPr>
          <p:spPr>
            <a:xfrm>
              <a:off x="10095694" y="2777690"/>
              <a:ext cx="781147" cy="439568"/>
            </a:xfrm>
            <a:prstGeom prst="rect">
              <a:avLst/>
            </a:prstGeom>
            <a:noFill/>
          </p:spPr>
          <p:txBody>
            <a:bodyPr wrap="none" rtlCol="0">
              <a:spAutoFit/>
            </a:bodyPr>
            <a:lstStyle/>
            <a:p>
              <a:r>
                <a:rPr lang="en-US" altLang="ja-JP" sz="1400" dirty="0"/>
                <a:t>45°</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テキスト ボックス 24"/>
            <p:cNvSpPr txBox="1"/>
            <p:nvPr/>
          </p:nvSpPr>
          <p:spPr>
            <a:xfrm>
              <a:off x="9624863" y="2546684"/>
              <a:ext cx="781147" cy="439568"/>
            </a:xfrm>
            <a:prstGeom prst="rect">
              <a:avLst/>
            </a:prstGeom>
            <a:noFill/>
          </p:spPr>
          <p:txBody>
            <a:bodyPr wrap="none" rtlCol="0">
              <a:spAutoFit/>
            </a:bodyPr>
            <a:lstStyle/>
            <a:p>
              <a:r>
                <a:rPr lang="en-US" altLang="ja-JP" sz="1400" dirty="0"/>
                <a:t>90°</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テキスト ボックス 25"/>
            <p:cNvSpPr txBox="1"/>
            <p:nvPr/>
          </p:nvSpPr>
          <p:spPr>
            <a:xfrm>
              <a:off x="9057775" y="2812582"/>
              <a:ext cx="911643" cy="439568"/>
            </a:xfrm>
            <a:prstGeom prst="rect">
              <a:avLst/>
            </a:prstGeom>
            <a:noFill/>
          </p:spPr>
          <p:txBody>
            <a:bodyPr wrap="none" rtlCol="0">
              <a:spAutoFit/>
            </a:bodyPr>
            <a:lstStyle/>
            <a:p>
              <a:r>
                <a:rPr lang="en-US" altLang="ja-JP" sz="1400" dirty="0"/>
                <a:t>135°</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テキスト ボックス 37"/>
            <p:cNvSpPr txBox="1"/>
            <p:nvPr/>
          </p:nvSpPr>
          <p:spPr>
            <a:xfrm>
              <a:off x="8976359" y="3258151"/>
              <a:ext cx="650651" cy="439568"/>
            </a:xfrm>
            <a:prstGeom prst="rect">
              <a:avLst/>
            </a:prstGeom>
            <a:noFill/>
          </p:spPr>
          <p:txBody>
            <a:bodyPr wrap="none" rtlCol="0">
              <a:spAutoFit/>
            </a:bodyPr>
            <a:lstStyle/>
            <a:p>
              <a:r>
                <a:rPr lang="en-US" altLang="ja-JP" sz="1400" dirty="0"/>
                <a:t>0°</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テキスト ボックス 38"/>
            <p:cNvSpPr txBox="1"/>
            <p:nvPr/>
          </p:nvSpPr>
          <p:spPr>
            <a:xfrm>
              <a:off x="9099080" y="3756254"/>
              <a:ext cx="781147" cy="439568"/>
            </a:xfrm>
            <a:prstGeom prst="rect">
              <a:avLst/>
            </a:prstGeom>
            <a:noFill/>
          </p:spPr>
          <p:txBody>
            <a:bodyPr wrap="none" rtlCol="0">
              <a:spAutoFit/>
            </a:bodyPr>
            <a:lstStyle/>
            <a:p>
              <a:r>
                <a:rPr lang="en-US" altLang="ja-JP" sz="1400" dirty="0"/>
                <a:t>45°</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テキスト ボックス 39"/>
            <p:cNvSpPr txBox="1"/>
            <p:nvPr/>
          </p:nvSpPr>
          <p:spPr>
            <a:xfrm>
              <a:off x="9656544" y="3984457"/>
              <a:ext cx="781147" cy="439568"/>
            </a:xfrm>
            <a:prstGeom prst="rect">
              <a:avLst/>
            </a:prstGeom>
            <a:noFill/>
          </p:spPr>
          <p:txBody>
            <a:bodyPr wrap="none" rtlCol="0">
              <a:spAutoFit/>
            </a:bodyPr>
            <a:lstStyle/>
            <a:p>
              <a:r>
                <a:rPr lang="en-US" altLang="ja-JP" sz="1400" dirty="0"/>
                <a:t>90°</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テキスト ボックス 40"/>
            <p:cNvSpPr txBox="1"/>
            <p:nvPr/>
          </p:nvSpPr>
          <p:spPr>
            <a:xfrm>
              <a:off x="10078050" y="3756254"/>
              <a:ext cx="911643" cy="439568"/>
            </a:xfrm>
            <a:prstGeom prst="rect">
              <a:avLst/>
            </a:prstGeom>
            <a:noFill/>
          </p:spPr>
          <p:txBody>
            <a:bodyPr wrap="none" rtlCol="0">
              <a:spAutoFit/>
            </a:bodyPr>
            <a:lstStyle/>
            <a:p>
              <a:r>
                <a:rPr lang="en-US" altLang="ja-JP" sz="1400" dirty="0"/>
                <a:t>135°</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7" name="グループ化 6"/>
          <p:cNvGrpSpPr/>
          <p:nvPr/>
        </p:nvGrpSpPr>
        <p:grpSpPr>
          <a:xfrm>
            <a:off x="8026401" y="1816037"/>
            <a:ext cx="4068406" cy="1275870"/>
            <a:chOff x="8026401" y="1627351"/>
            <a:chExt cx="4068406" cy="1275870"/>
          </a:xfrm>
        </p:grpSpPr>
        <p:sp>
          <p:nvSpPr>
            <p:cNvPr id="6" name="正方形/長方形 5"/>
            <p:cNvSpPr/>
            <p:nvPr/>
          </p:nvSpPr>
          <p:spPr>
            <a:xfrm>
              <a:off x="802640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47" name="正方形/長方形 46"/>
            <p:cNvSpPr/>
            <p:nvPr/>
          </p:nvSpPr>
          <p:spPr>
            <a:xfrm>
              <a:off x="832739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48" name="正方形/長方形 47"/>
            <p:cNvSpPr/>
            <p:nvPr/>
          </p:nvSpPr>
          <p:spPr>
            <a:xfrm>
              <a:off x="862838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49" name="正方形/長方形 48"/>
            <p:cNvSpPr/>
            <p:nvPr/>
          </p:nvSpPr>
          <p:spPr>
            <a:xfrm>
              <a:off x="802640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i="1" dirty="0">
                  <a:solidFill>
                    <a:schemeClr val="tx1"/>
                  </a:solidFill>
                </a:rPr>
                <a:t>q</a:t>
              </a:r>
              <a:endParaRPr kumimoji="1" lang="ja-JP" altLang="en-US" sz="2000" b="1" i="1" dirty="0">
                <a:solidFill>
                  <a:schemeClr val="tx1"/>
                </a:solidFill>
              </a:endParaRPr>
            </a:p>
          </p:txBody>
        </p:sp>
        <p:sp>
          <p:nvSpPr>
            <p:cNvPr id="50" name="正方形/長方形 49"/>
            <p:cNvSpPr/>
            <p:nvPr/>
          </p:nvSpPr>
          <p:spPr>
            <a:xfrm>
              <a:off x="832739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x</a:t>
              </a:r>
              <a:endParaRPr kumimoji="1" lang="ja-JP" altLang="en-US" sz="2000" b="1" i="1" dirty="0">
                <a:solidFill>
                  <a:schemeClr val="tx1"/>
                </a:solidFill>
              </a:endParaRPr>
            </a:p>
          </p:txBody>
        </p:sp>
        <p:sp>
          <p:nvSpPr>
            <p:cNvPr id="51" name="正方形/長方形 50"/>
            <p:cNvSpPr/>
            <p:nvPr/>
          </p:nvSpPr>
          <p:spPr>
            <a:xfrm>
              <a:off x="862838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i="1" dirty="0">
                  <a:solidFill>
                    <a:schemeClr val="tx1"/>
                  </a:solidFill>
                </a:rPr>
                <a:t>p</a:t>
              </a:r>
              <a:endParaRPr kumimoji="1" lang="ja-JP" altLang="en-US" sz="2000" b="1" i="1" dirty="0">
                <a:solidFill>
                  <a:schemeClr val="tx1"/>
                </a:solidFill>
              </a:endParaRPr>
            </a:p>
          </p:txBody>
        </p:sp>
        <p:sp>
          <p:nvSpPr>
            <p:cNvPr id="52" name="正方形/長方形 51"/>
            <p:cNvSpPr/>
            <p:nvPr/>
          </p:nvSpPr>
          <p:spPr>
            <a:xfrm>
              <a:off x="802640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3" name="正方形/長方形 52"/>
            <p:cNvSpPr/>
            <p:nvPr/>
          </p:nvSpPr>
          <p:spPr>
            <a:xfrm>
              <a:off x="832739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4" name="正方形/長方形 53"/>
            <p:cNvSpPr/>
            <p:nvPr/>
          </p:nvSpPr>
          <p:spPr>
            <a:xfrm>
              <a:off x="862838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5" name="正方形/長方形 54"/>
            <p:cNvSpPr/>
            <p:nvPr/>
          </p:nvSpPr>
          <p:spPr>
            <a:xfrm>
              <a:off x="901700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6" name="正方形/長方形 55"/>
            <p:cNvSpPr/>
            <p:nvPr/>
          </p:nvSpPr>
          <p:spPr>
            <a:xfrm>
              <a:off x="931799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7" name="正方形/長方形 56"/>
            <p:cNvSpPr/>
            <p:nvPr/>
          </p:nvSpPr>
          <p:spPr>
            <a:xfrm>
              <a:off x="961898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p</a:t>
              </a:r>
              <a:endParaRPr kumimoji="1" lang="ja-JP" altLang="en-US" sz="2000" b="1" i="1" dirty="0">
                <a:solidFill>
                  <a:schemeClr val="tx1"/>
                </a:solidFill>
              </a:endParaRPr>
            </a:p>
          </p:txBody>
        </p:sp>
        <p:sp>
          <p:nvSpPr>
            <p:cNvPr id="58" name="正方形/長方形 57"/>
            <p:cNvSpPr/>
            <p:nvPr/>
          </p:nvSpPr>
          <p:spPr>
            <a:xfrm>
              <a:off x="901700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59" name="正方形/長方形 58"/>
            <p:cNvSpPr/>
            <p:nvPr/>
          </p:nvSpPr>
          <p:spPr>
            <a:xfrm>
              <a:off x="931799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x</a:t>
              </a:r>
              <a:endParaRPr kumimoji="1" lang="ja-JP" altLang="en-US" sz="2000" b="1" i="1" dirty="0">
                <a:solidFill>
                  <a:schemeClr val="tx1"/>
                </a:solidFill>
              </a:endParaRPr>
            </a:p>
          </p:txBody>
        </p:sp>
        <p:sp>
          <p:nvSpPr>
            <p:cNvPr id="60" name="正方形/長方形 59"/>
            <p:cNvSpPr/>
            <p:nvPr/>
          </p:nvSpPr>
          <p:spPr>
            <a:xfrm>
              <a:off x="961898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61" name="正方形/長方形 60"/>
            <p:cNvSpPr/>
            <p:nvPr/>
          </p:nvSpPr>
          <p:spPr>
            <a:xfrm>
              <a:off x="901700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i="1" dirty="0">
                  <a:solidFill>
                    <a:schemeClr val="tx1"/>
                  </a:solidFill>
                </a:rPr>
                <a:t>q</a:t>
              </a:r>
              <a:endParaRPr kumimoji="1" lang="ja-JP" altLang="en-US" sz="2000" b="1" i="1" dirty="0">
                <a:solidFill>
                  <a:schemeClr val="tx1"/>
                </a:solidFill>
              </a:endParaRPr>
            </a:p>
          </p:txBody>
        </p:sp>
        <p:sp>
          <p:nvSpPr>
            <p:cNvPr id="62" name="正方形/長方形 61"/>
            <p:cNvSpPr/>
            <p:nvPr/>
          </p:nvSpPr>
          <p:spPr>
            <a:xfrm>
              <a:off x="931799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3" name="正方形/長方形 62"/>
            <p:cNvSpPr/>
            <p:nvPr/>
          </p:nvSpPr>
          <p:spPr>
            <a:xfrm>
              <a:off x="961898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4" name="正方形/長方形 63"/>
            <p:cNvSpPr/>
            <p:nvPr/>
          </p:nvSpPr>
          <p:spPr>
            <a:xfrm>
              <a:off x="1000760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5" name="正方形/長方形 64"/>
            <p:cNvSpPr/>
            <p:nvPr/>
          </p:nvSpPr>
          <p:spPr>
            <a:xfrm>
              <a:off x="1030859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p</a:t>
              </a:r>
              <a:endParaRPr kumimoji="1" lang="ja-JP" altLang="en-US" sz="2000" b="1" i="1" dirty="0">
                <a:solidFill>
                  <a:schemeClr val="tx1"/>
                </a:solidFill>
              </a:endParaRPr>
            </a:p>
          </p:txBody>
        </p:sp>
        <p:sp>
          <p:nvSpPr>
            <p:cNvPr id="66" name="正方形/長方形 65"/>
            <p:cNvSpPr/>
            <p:nvPr/>
          </p:nvSpPr>
          <p:spPr>
            <a:xfrm>
              <a:off x="1060958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7" name="正方形/長方形 66"/>
            <p:cNvSpPr/>
            <p:nvPr/>
          </p:nvSpPr>
          <p:spPr>
            <a:xfrm>
              <a:off x="1000760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68" name="正方形/長方形 67"/>
            <p:cNvSpPr/>
            <p:nvPr/>
          </p:nvSpPr>
          <p:spPr>
            <a:xfrm>
              <a:off x="1030859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x</a:t>
              </a:r>
              <a:endParaRPr kumimoji="1" lang="ja-JP" altLang="en-US" sz="2000" b="1" i="1" dirty="0">
                <a:solidFill>
                  <a:schemeClr val="tx1"/>
                </a:solidFill>
              </a:endParaRPr>
            </a:p>
          </p:txBody>
        </p:sp>
        <p:sp>
          <p:nvSpPr>
            <p:cNvPr id="69" name="正方形/長方形 68"/>
            <p:cNvSpPr/>
            <p:nvPr/>
          </p:nvSpPr>
          <p:spPr>
            <a:xfrm>
              <a:off x="1060958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0" name="正方形/長方形 69"/>
            <p:cNvSpPr/>
            <p:nvPr/>
          </p:nvSpPr>
          <p:spPr>
            <a:xfrm>
              <a:off x="1000760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71" name="正方形/長方形 70"/>
            <p:cNvSpPr/>
            <p:nvPr/>
          </p:nvSpPr>
          <p:spPr>
            <a:xfrm>
              <a:off x="1030859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q</a:t>
              </a:r>
              <a:endParaRPr kumimoji="1" lang="ja-JP" altLang="en-US" sz="2000" b="1" i="1" dirty="0">
                <a:solidFill>
                  <a:schemeClr val="tx1"/>
                </a:solidFill>
              </a:endParaRPr>
            </a:p>
          </p:txBody>
        </p:sp>
        <p:sp>
          <p:nvSpPr>
            <p:cNvPr id="72" name="正方形/長方形 71"/>
            <p:cNvSpPr/>
            <p:nvPr/>
          </p:nvSpPr>
          <p:spPr>
            <a:xfrm>
              <a:off x="1060958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73" name="正方形/長方形 72"/>
            <p:cNvSpPr/>
            <p:nvPr/>
          </p:nvSpPr>
          <p:spPr>
            <a:xfrm>
              <a:off x="1102106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p</a:t>
              </a:r>
              <a:endParaRPr kumimoji="1" lang="ja-JP" altLang="en-US" sz="2000" b="1" i="1" dirty="0">
                <a:solidFill>
                  <a:schemeClr val="tx1"/>
                </a:solidFill>
              </a:endParaRPr>
            </a:p>
          </p:txBody>
        </p:sp>
        <p:sp>
          <p:nvSpPr>
            <p:cNvPr id="74" name="正方形/長方形 73"/>
            <p:cNvSpPr/>
            <p:nvPr/>
          </p:nvSpPr>
          <p:spPr>
            <a:xfrm>
              <a:off x="1132205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5" name="正方形/長方形 74"/>
            <p:cNvSpPr/>
            <p:nvPr/>
          </p:nvSpPr>
          <p:spPr>
            <a:xfrm>
              <a:off x="1162304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76" name="正方形/長方形 75"/>
            <p:cNvSpPr/>
            <p:nvPr/>
          </p:nvSpPr>
          <p:spPr>
            <a:xfrm>
              <a:off x="1102106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7" name="正方形/長方形 76"/>
            <p:cNvSpPr/>
            <p:nvPr/>
          </p:nvSpPr>
          <p:spPr>
            <a:xfrm>
              <a:off x="1132205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x</a:t>
              </a:r>
              <a:endParaRPr kumimoji="1" lang="ja-JP" altLang="en-US" sz="2000" b="1" i="1" dirty="0">
                <a:solidFill>
                  <a:schemeClr val="tx1"/>
                </a:solidFill>
              </a:endParaRPr>
            </a:p>
          </p:txBody>
        </p:sp>
        <p:sp>
          <p:nvSpPr>
            <p:cNvPr id="78" name="正方形/長方形 77"/>
            <p:cNvSpPr/>
            <p:nvPr/>
          </p:nvSpPr>
          <p:spPr>
            <a:xfrm>
              <a:off x="1162304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9" name="正方形/長方形 78"/>
            <p:cNvSpPr/>
            <p:nvPr/>
          </p:nvSpPr>
          <p:spPr>
            <a:xfrm>
              <a:off x="1102106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80" name="正方形/長方形 79"/>
            <p:cNvSpPr/>
            <p:nvPr/>
          </p:nvSpPr>
          <p:spPr>
            <a:xfrm>
              <a:off x="1132205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81" name="正方形/長方形 80"/>
            <p:cNvSpPr/>
            <p:nvPr/>
          </p:nvSpPr>
          <p:spPr>
            <a:xfrm>
              <a:off x="1162304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q</a:t>
              </a:r>
              <a:endParaRPr kumimoji="1" lang="ja-JP" altLang="en-US" sz="2000" b="1" i="1" dirty="0">
                <a:solidFill>
                  <a:schemeClr val="tx1"/>
                </a:solidFill>
              </a:endParaRPr>
            </a:p>
          </p:txBody>
        </p:sp>
        <p:sp>
          <p:nvSpPr>
            <p:cNvPr id="83" name="テキスト ボックス 82"/>
            <p:cNvSpPr txBox="1"/>
            <p:nvPr/>
          </p:nvSpPr>
          <p:spPr>
            <a:xfrm>
              <a:off x="8293630" y="1627351"/>
              <a:ext cx="647934" cy="461665"/>
            </a:xfrm>
            <a:prstGeom prst="rect">
              <a:avLst/>
            </a:prstGeom>
            <a:noFill/>
          </p:spPr>
          <p:txBody>
            <a:bodyPr wrap="none" rtlCol="0">
              <a:spAutoFit/>
            </a:bodyPr>
            <a:lstStyle/>
            <a:p>
              <a:r>
                <a:rPr lang="en-US" altLang="ja-JP" sz="2400" dirty="0"/>
                <a:t>0°</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4" name="テキスト ボックス 83"/>
            <p:cNvSpPr txBox="1"/>
            <p:nvPr/>
          </p:nvSpPr>
          <p:spPr>
            <a:xfrm>
              <a:off x="9200410" y="1627351"/>
              <a:ext cx="803425" cy="461665"/>
            </a:xfrm>
            <a:prstGeom prst="rect">
              <a:avLst/>
            </a:prstGeom>
            <a:noFill/>
          </p:spPr>
          <p:txBody>
            <a:bodyPr wrap="none" rtlCol="0">
              <a:spAutoFit/>
            </a:bodyPr>
            <a:lstStyle/>
            <a:p>
              <a:r>
                <a:rPr lang="en-US" altLang="ja-JP" sz="2400" dirty="0"/>
                <a:t>45°</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5" name="テキスト ボックス 84"/>
            <p:cNvSpPr txBox="1"/>
            <p:nvPr/>
          </p:nvSpPr>
          <p:spPr>
            <a:xfrm>
              <a:off x="10221490" y="1627351"/>
              <a:ext cx="803425" cy="461665"/>
            </a:xfrm>
            <a:prstGeom prst="rect">
              <a:avLst/>
            </a:prstGeom>
            <a:noFill/>
          </p:spPr>
          <p:txBody>
            <a:bodyPr wrap="none" rtlCol="0">
              <a:spAutoFit/>
            </a:bodyPr>
            <a:lstStyle/>
            <a:p>
              <a:r>
                <a:rPr lang="en-US" altLang="ja-JP" sz="2400" dirty="0"/>
                <a:t>90°</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6" name="テキスト ボックス 85"/>
            <p:cNvSpPr txBox="1"/>
            <p:nvPr/>
          </p:nvSpPr>
          <p:spPr>
            <a:xfrm>
              <a:off x="11135890" y="1627351"/>
              <a:ext cx="958917" cy="461665"/>
            </a:xfrm>
            <a:prstGeom prst="rect">
              <a:avLst/>
            </a:prstGeom>
            <a:noFill/>
          </p:spPr>
          <p:txBody>
            <a:bodyPr wrap="none" rtlCol="0">
              <a:spAutoFit/>
            </a:bodyPr>
            <a:lstStyle/>
            <a:p>
              <a:r>
                <a:rPr lang="en-US" altLang="ja-JP" sz="2400" dirty="0"/>
                <a:t>135°</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9" name="正方形/長方形 8"/>
          <p:cNvSpPr/>
          <p:nvPr/>
        </p:nvSpPr>
        <p:spPr>
          <a:xfrm>
            <a:off x="8699695" y="6488668"/>
            <a:ext cx="3651962" cy="369332"/>
          </a:xfrm>
          <a:prstGeom prst="rect">
            <a:avLst/>
          </a:prstGeom>
        </p:spPr>
        <p:txBody>
          <a:bodyPr wrap="none">
            <a:spAutoFit/>
          </a:bodyPr>
          <a:lstStyle/>
          <a:p>
            <a:r>
              <a:rPr lang="en-US" altLang="ja-JP" dirty="0"/>
              <a:t>※</a:t>
            </a:r>
            <a:r>
              <a:rPr lang="ja-JP" altLang="en-US" dirty="0"/>
              <a:t>紹介したものは実装の一例です．</a:t>
            </a:r>
            <a:endParaRPr lang="en-US" altLang="ja-JP" dirty="0"/>
          </a:p>
        </p:txBody>
      </p:sp>
      <p:pic>
        <p:nvPicPr>
          <p:cNvPr id="82" name="図 81">
            <a:extLst>
              <a:ext uri="{FF2B5EF4-FFF2-40B4-BE49-F238E27FC236}">
                <a16:creationId xmlns:a16="http://schemas.microsoft.com/office/drawing/2014/main" id="{5F183AE6-375D-4346-8898-63E0EC24D4D9}"/>
              </a:ext>
            </a:extLst>
          </p:cNvPr>
          <p:cNvPicPr>
            <a:picLocks noChangeAspect="1"/>
          </p:cNvPicPr>
          <p:nvPr/>
        </p:nvPicPr>
        <p:blipFill rotWithShape="1">
          <a:blip r:embed="rId3">
            <a:extLst>
              <a:ext uri="{28A0092B-C50C-407E-A947-70E740481C1C}">
                <a14:useLocalDpi xmlns:a14="http://schemas.microsoft.com/office/drawing/2010/main" val="0"/>
              </a:ext>
            </a:extLst>
          </a:blip>
          <a:srcRect l="62926" t="28029" r="34464" b="69251"/>
          <a:stretch/>
        </p:blipFill>
        <p:spPr>
          <a:xfrm>
            <a:off x="12639949" y="3883613"/>
            <a:ext cx="1400809" cy="1094164"/>
          </a:xfrm>
          <a:prstGeom prst="rect">
            <a:avLst/>
          </a:prstGeom>
        </p:spPr>
      </p:pic>
    </p:spTree>
    <p:extLst>
      <p:ext uri="{BB962C8B-B14F-4D97-AF65-F5344CB8AC3E}">
        <p14:creationId xmlns:p14="http://schemas.microsoft.com/office/powerpoint/2010/main" val="3425516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52616" y="414553"/>
            <a:ext cx="10882184" cy="733270"/>
          </a:xfrm>
        </p:spPr>
        <p:txBody>
          <a:bodyPr>
            <a:noAutofit/>
          </a:bodyPr>
          <a:lstStyle/>
          <a:p>
            <a:r>
              <a:rPr lang="ja-JP" altLang="en-US" sz="3600" dirty="0"/>
              <a:t>まとめ </a:t>
            </a:r>
            <a:r>
              <a:rPr lang="en-US" altLang="ja-JP" sz="3600" dirty="0"/>
              <a:t>: </a:t>
            </a:r>
            <a:r>
              <a:rPr lang="ja-JP" altLang="en-US" sz="3600" dirty="0"/>
              <a:t>コーナー・輪郭検出</a:t>
            </a:r>
            <a:endParaRPr kumimoji="1" lang="ja-JP" altLang="en-US" sz="3600" dirty="0"/>
          </a:p>
        </p:txBody>
      </p:sp>
      <p:sp>
        <p:nvSpPr>
          <p:cNvPr id="3" name="コンテンツ プレースホルダー 2"/>
          <p:cNvSpPr>
            <a:spLocks noGrp="1"/>
          </p:cNvSpPr>
          <p:nvPr>
            <p:ph idx="1"/>
          </p:nvPr>
        </p:nvSpPr>
        <p:spPr>
          <a:xfrm>
            <a:off x="790832" y="1338749"/>
            <a:ext cx="11623589" cy="5296829"/>
          </a:xfrm>
        </p:spPr>
        <p:txBody>
          <a:bodyPr>
            <a:normAutofit/>
          </a:bodyPr>
          <a:lstStyle/>
          <a:p>
            <a:pPr marL="0" indent="0">
              <a:buNone/>
            </a:pPr>
            <a:r>
              <a:rPr kumimoji="1" lang="ja-JP" altLang="en-US" sz="3200" b="1" dirty="0"/>
              <a:t>コーナー検出</a:t>
            </a:r>
            <a:r>
              <a:rPr kumimoji="1" lang="ja-JP" altLang="en-US" sz="3200" dirty="0"/>
              <a:t>：画像中の</a:t>
            </a:r>
            <a:r>
              <a:rPr kumimoji="1" lang="en-US" altLang="ja-JP" sz="3200" dirty="0"/>
              <a:t>『</a:t>
            </a:r>
            <a:r>
              <a:rPr kumimoji="1" lang="ja-JP" altLang="en-US" sz="3200" dirty="0"/>
              <a:t>角</a:t>
            </a:r>
            <a:r>
              <a:rPr kumimoji="1" lang="en-US" altLang="ja-JP" sz="3200" dirty="0"/>
              <a:t>』</a:t>
            </a:r>
            <a:r>
              <a:rPr kumimoji="1" lang="ja-JP" altLang="en-US" sz="3200" dirty="0"/>
              <a:t>形状</a:t>
            </a:r>
            <a:r>
              <a:rPr lang="ja-JP" altLang="en-US" sz="3200" dirty="0"/>
              <a:t>を検出</a:t>
            </a:r>
            <a:endParaRPr lang="en-US" altLang="ja-JP" sz="3200" dirty="0"/>
          </a:p>
          <a:p>
            <a:pPr lvl="1"/>
            <a:r>
              <a:rPr lang="en-US" altLang="ja-JP" sz="2800" b="1" dirty="0">
                <a:solidFill>
                  <a:srgbClr val="FF0000"/>
                </a:solidFill>
              </a:rPr>
              <a:t>Harris</a:t>
            </a:r>
            <a:r>
              <a:rPr lang="ja-JP" altLang="en-US" sz="2800" b="1" dirty="0">
                <a:solidFill>
                  <a:srgbClr val="FF0000"/>
                </a:solidFill>
              </a:rPr>
              <a:t> </a:t>
            </a:r>
            <a:r>
              <a:rPr lang="en-US" altLang="ja-JP" sz="2800" b="1" dirty="0">
                <a:solidFill>
                  <a:srgbClr val="FF0000"/>
                </a:solidFill>
              </a:rPr>
              <a:t>Corner detection</a:t>
            </a:r>
          </a:p>
          <a:p>
            <a:pPr marL="457200" lvl="1" indent="0">
              <a:buNone/>
            </a:pPr>
            <a:r>
              <a:rPr kumimoji="1" lang="en-US" altLang="ja-JP" sz="2800" dirty="0">
                <a:sym typeface="Wingdings" panose="05000000000000000000" pitchFamily="2" charset="2"/>
              </a:rPr>
              <a:t> </a:t>
            </a:r>
            <a:r>
              <a:rPr kumimoji="1" lang="en-US" altLang="ja-JP" sz="2800" dirty="0"/>
              <a:t>Structure Tensor</a:t>
            </a:r>
            <a:r>
              <a:rPr kumimoji="1" lang="ja-JP" altLang="en-US" sz="2800" dirty="0"/>
              <a:t>の固有値</a:t>
            </a:r>
            <a:r>
              <a:rPr lang="ja-JP" altLang="en-US" sz="2800" dirty="0"/>
              <a:t>により角</a:t>
            </a:r>
            <a:r>
              <a:rPr kumimoji="1" lang="ja-JP" altLang="en-US" sz="2800" dirty="0"/>
              <a:t>らしさを定義</a:t>
            </a:r>
            <a:endParaRPr lang="en-US" altLang="ja-JP" sz="2800" dirty="0"/>
          </a:p>
          <a:p>
            <a:pPr lvl="1"/>
            <a:r>
              <a:rPr lang="ja-JP" altLang="en-US" sz="2800" dirty="0"/>
              <a:t>様々な手法が知られる</a:t>
            </a:r>
            <a:r>
              <a:rPr lang="en-US" altLang="ja-JP" sz="2000" dirty="0"/>
              <a:t>(FAST/SUSAN/</a:t>
            </a:r>
            <a:r>
              <a:rPr lang="ja-JP" altLang="en-US" sz="2000" dirty="0"/>
              <a:t>ヘッセ行列</a:t>
            </a:r>
            <a:r>
              <a:rPr lang="en-US" altLang="ja-JP" sz="2000" dirty="0"/>
              <a:t>)</a:t>
            </a:r>
          </a:p>
          <a:p>
            <a:pPr marL="457200" lvl="1" indent="0">
              <a:buNone/>
            </a:pPr>
            <a:endParaRPr lang="en-US" altLang="ja-JP" sz="2000" dirty="0"/>
          </a:p>
          <a:p>
            <a:pPr marL="0" indent="0">
              <a:buNone/>
            </a:pPr>
            <a:r>
              <a:rPr lang="ja-JP" altLang="en-US" sz="3200" b="1" dirty="0"/>
              <a:t>輪郭検出</a:t>
            </a:r>
            <a:r>
              <a:rPr lang="ja-JP" altLang="en-US" sz="3200" dirty="0"/>
              <a:t> </a:t>
            </a:r>
            <a:r>
              <a:rPr lang="en-US" altLang="ja-JP" sz="3200" dirty="0"/>
              <a:t>: </a:t>
            </a:r>
            <a:r>
              <a:rPr lang="ja-JP" altLang="en-US" sz="3200" dirty="0"/>
              <a:t>画像中の物体と物体の境界を検出</a:t>
            </a:r>
            <a:endParaRPr lang="en-US" altLang="ja-JP" sz="3200" dirty="0"/>
          </a:p>
          <a:p>
            <a:pPr lvl="1"/>
            <a:r>
              <a:rPr lang="en-US" altLang="ja-JP" sz="2800" b="1" dirty="0">
                <a:solidFill>
                  <a:srgbClr val="FF0000"/>
                </a:solidFill>
              </a:rPr>
              <a:t>Canny Edge Detection</a:t>
            </a:r>
          </a:p>
          <a:p>
            <a:pPr lvl="2"/>
            <a:r>
              <a:rPr lang="ja-JP" altLang="en-US" sz="2400" dirty="0">
                <a:sym typeface="Wingdings" panose="05000000000000000000" pitchFamily="2" charset="2"/>
              </a:rPr>
              <a:t>微分フィルタによる勾配画像取得</a:t>
            </a:r>
            <a:r>
              <a:rPr lang="en-US" altLang="ja-JP" sz="2400" dirty="0">
                <a:sym typeface="Wingdings" panose="05000000000000000000" pitchFamily="2" charset="2"/>
              </a:rPr>
              <a:t>	</a:t>
            </a:r>
          </a:p>
          <a:p>
            <a:pPr lvl="2"/>
            <a:r>
              <a:rPr lang="ja-JP" altLang="en-US" sz="2400" dirty="0">
                <a:sym typeface="Wingdings" panose="05000000000000000000" pitchFamily="2" charset="2"/>
              </a:rPr>
              <a:t>勾配方向を考慮した細線化</a:t>
            </a:r>
            <a:endParaRPr lang="en-US" altLang="ja-JP" sz="2400" dirty="0">
              <a:sym typeface="Wingdings" panose="05000000000000000000" pitchFamily="2" charset="2"/>
            </a:endParaRPr>
          </a:p>
          <a:p>
            <a:pPr lvl="2"/>
            <a:r>
              <a:rPr lang="ja-JP" altLang="en-US" sz="2400" dirty="0">
                <a:sym typeface="Wingdings" panose="05000000000000000000" pitchFamily="2" charset="2"/>
              </a:rPr>
              <a:t>二つの閾値処理</a:t>
            </a:r>
            <a:endParaRPr lang="en-US" altLang="ja-JP" sz="2800" dirty="0"/>
          </a:p>
          <a:p>
            <a:pPr lvl="1"/>
            <a:r>
              <a:rPr lang="ja-JP" altLang="en-US" sz="2800" dirty="0"/>
              <a:t>様々な手法が知られる</a:t>
            </a:r>
            <a:r>
              <a:rPr lang="en-US" altLang="ja-JP" sz="2800" dirty="0"/>
              <a:t>(Sobel/Hough</a:t>
            </a:r>
            <a:r>
              <a:rPr lang="ja-JP" altLang="en-US" sz="2800" dirty="0"/>
              <a:t>変換</a:t>
            </a:r>
            <a:r>
              <a:rPr lang="en-US" altLang="ja-JP" sz="2800" dirty="0"/>
              <a:t>…)</a:t>
            </a:r>
          </a:p>
        </p:txBody>
      </p:sp>
      <p:sp>
        <p:nvSpPr>
          <p:cNvPr id="4" name="正方形/長方形 3">
            <a:extLst>
              <a:ext uri="{FF2B5EF4-FFF2-40B4-BE49-F238E27FC236}">
                <a16:creationId xmlns:a16="http://schemas.microsoft.com/office/drawing/2014/main" id="{CC54A4DC-D764-41DA-B3A9-02D6C4D8A029}"/>
              </a:ext>
            </a:extLst>
          </p:cNvPr>
          <p:cNvSpPr/>
          <p:nvPr/>
        </p:nvSpPr>
        <p:spPr>
          <a:xfrm>
            <a:off x="852616" y="3549647"/>
            <a:ext cx="9327704" cy="2717041"/>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00545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52616" y="414553"/>
            <a:ext cx="10882184" cy="733270"/>
          </a:xfrm>
        </p:spPr>
        <p:txBody>
          <a:bodyPr>
            <a:noAutofit/>
          </a:bodyPr>
          <a:lstStyle/>
          <a:p>
            <a:r>
              <a:rPr lang="ja-JP" altLang="en-US" sz="3600" dirty="0"/>
              <a:t>まとめ </a:t>
            </a:r>
            <a:r>
              <a:rPr lang="en-US" altLang="ja-JP" sz="3600" dirty="0"/>
              <a:t>: </a:t>
            </a:r>
            <a:r>
              <a:rPr lang="ja-JP" altLang="en-US" sz="3600" dirty="0"/>
              <a:t>コーナー・輪郭検出</a:t>
            </a:r>
            <a:endParaRPr kumimoji="1" lang="ja-JP" altLang="en-US" sz="3600" dirty="0"/>
          </a:p>
        </p:txBody>
      </p:sp>
      <p:sp>
        <p:nvSpPr>
          <p:cNvPr id="3" name="コンテンツ プレースホルダー 2"/>
          <p:cNvSpPr>
            <a:spLocks noGrp="1"/>
          </p:cNvSpPr>
          <p:nvPr>
            <p:ph idx="1"/>
          </p:nvPr>
        </p:nvSpPr>
        <p:spPr>
          <a:xfrm>
            <a:off x="790832" y="1338749"/>
            <a:ext cx="11623589" cy="5296829"/>
          </a:xfrm>
        </p:spPr>
        <p:txBody>
          <a:bodyPr>
            <a:normAutofit/>
          </a:bodyPr>
          <a:lstStyle/>
          <a:p>
            <a:pPr marL="0" indent="0">
              <a:buNone/>
            </a:pPr>
            <a:r>
              <a:rPr kumimoji="1" lang="ja-JP" altLang="en-US" sz="3200" b="1" dirty="0"/>
              <a:t>コーナー検出</a:t>
            </a:r>
            <a:r>
              <a:rPr kumimoji="1" lang="ja-JP" altLang="en-US" sz="3200" dirty="0"/>
              <a:t>：画像中の</a:t>
            </a:r>
            <a:r>
              <a:rPr kumimoji="1" lang="en-US" altLang="ja-JP" sz="3200" dirty="0"/>
              <a:t>『</a:t>
            </a:r>
            <a:r>
              <a:rPr kumimoji="1" lang="ja-JP" altLang="en-US" sz="3200" dirty="0"/>
              <a:t>角</a:t>
            </a:r>
            <a:r>
              <a:rPr kumimoji="1" lang="en-US" altLang="ja-JP" sz="3200" dirty="0"/>
              <a:t>』</a:t>
            </a:r>
            <a:r>
              <a:rPr kumimoji="1" lang="ja-JP" altLang="en-US" sz="3200" dirty="0"/>
              <a:t>形状</a:t>
            </a:r>
            <a:r>
              <a:rPr lang="ja-JP" altLang="en-US" sz="3200" dirty="0"/>
              <a:t>を検出</a:t>
            </a:r>
            <a:endParaRPr lang="en-US" altLang="ja-JP" sz="3200" dirty="0"/>
          </a:p>
          <a:p>
            <a:pPr lvl="1"/>
            <a:r>
              <a:rPr lang="en-US" altLang="ja-JP" sz="2800" b="1" dirty="0">
                <a:solidFill>
                  <a:srgbClr val="FF0000"/>
                </a:solidFill>
              </a:rPr>
              <a:t>Harris</a:t>
            </a:r>
            <a:r>
              <a:rPr lang="ja-JP" altLang="en-US" sz="2800" b="1" dirty="0">
                <a:solidFill>
                  <a:srgbClr val="FF0000"/>
                </a:solidFill>
              </a:rPr>
              <a:t> </a:t>
            </a:r>
            <a:r>
              <a:rPr lang="en-US" altLang="ja-JP" sz="2800" b="1" dirty="0">
                <a:solidFill>
                  <a:srgbClr val="FF0000"/>
                </a:solidFill>
              </a:rPr>
              <a:t>Corner detection</a:t>
            </a:r>
          </a:p>
          <a:p>
            <a:pPr marL="457200" lvl="1" indent="0">
              <a:buNone/>
            </a:pPr>
            <a:r>
              <a:rPr kumimoji="1" lang="en-US" altLang="ja-JP" sz="2800" dirty="0">
                <a:sym typeface="Wingdings" panose="05000000000000000000" pitchFamily="2" charset="2"/>
              </a:rPr>
              <a:t> </a:t>
            </a:r>
            <a:r>
              <a:rPr kumimoji="1" lang="en-US" altLang="ja-JP" sz="2800" dirty="0"/>
              <a:t>Structure Tensor</a:t>
            </a:r>
            <a:r>
              <a:rPr kumimoji="1" lang="ja-JP" altLang="en-US" sz="2800" dirty="0"/>
              <a:t>の固有値</a:t>
            </a:r>
            <a:r>
              <a:rPr lang="ja-JP" altLang="en-US" sz="2800" dirty="0"/>
              <a:t>により角</a:t>
            </a:r>
            <a:r>
              <a:rPr kumimoji="1" lang="ja-JP" altLang="en-US" sz="2800" dirty="0"/>
              <a:t>らしさを定義</a:t>
            </a:r>
            <a:endParaRPr lang="en-US" altLang="ja-JP" sz="2800" dirty="0"/>
          </a:p>
          <a:p>
            <a:pPr lvl="1"/>
            <a:r>
              <a:rPr lang="ja-JP" altLang="en-US" sz="2800" dirty="0"/>
              <a:t>様々な手法が知られる</a:t>
            </a:r>
            <a:r>
              <a:rPr lang="en-US" altLang="ja-JP" sz="2000" dirty="0"/>
              <a:t>(FAST/SUSAN/</a:t>
            </a:r>
            <a:r>
              <a:rPr lang="ja-JP" altLang="en-US" sz="2000" dirty="0"/>
              <a:t>ヘッセ行列</a:t>
            </a:r>
            <a:r>
              <a:rPr lang="en-US" altLang="ja-JP" sz="2000" dirty="0"/>
              <a:t>)</a:t>
            </a:r>
          </a:p>
          <a:p>
            <a:pPr marL="457200" lvl="1" indent="0">
              <a:buNone/>
            </a:pPr>
            <a:endParaRPr lang="en-US" altLang="ja-JP" sz="2000" dirty="0"/>
          </a:p>
          <a:p>
            <a:pPr marL="0" indent="0">
              <a:buNone/>
            </a:pPr>
            <a:r>
              <a:rPr lang="ja-JP" altLang="en-US" sz="3200" b="1" dirty="0"/>
              <a:t>輪郭検出</a:t>
            </a:r>
            <a:r>
              <a:rPr lang="ja-JP" altLang="en-US" sz="3200" dirty="0"/>
              <a:t> </a:t>
            </a:r>
            <a:r>
              <a:rPr lang="en-US" altLang="ja-JP" sz="3200" dirty="0"/>
              <a:t>: </a:t>
            </a:r>
            <a:r>
              <a:rPr lang="ja-JP" altLang="en-US" sz="3200" dirty="0"/>
              <a:t>画像中の物体と物体の境界を検出</a:t>
            </a:r>
            <a:endParaRPr lang="en-US" altLang="ja-JP" sz="3200" dirty="0"/>
          </a:p>
          <a:p>
            <a:pPr lvl="1"/>
            <a:r>
              <a:rPr lang="en-US" altLang="ja-JP" sz="2800" b="1" dirty="0">
                <a:solidFill>
                  <a:srgbClr val="FF0000"/>
                </a:solidFill>
              </a:rPr>
              <a:t>Canny Edge Detection</a:t>
            </a:r>
          </a:p>
          <a:p>
            <a:pPr lvl="2"/>
            <a:r>
              <a:rPr lang="ja-JP" altLang="en-US" sz="2400" dirty="0">
                <a:sym typeface="Wingdings" panose="05000000000000000000" pitchFamily="2" charset="2"/>
              </a:rPr>
              <a:t>微分フィルタによる勾配画像取得</a:t>
            </a:r>
            <a:r>
              <a:rPr lang="en-US" altLang="ja-JP" sz="2400" dirty="0">
                <a:sym typeface="Wingdings" panose="05000000000000000000" pitchFamily="2" charset="2"/>
              </a:rPr>
              <a:t>	</a:t>
            </a:r>
          </a:p>
          <a:p>
            <a:pPr lvl="2"/>
            <a:r>
              <a:rPr lang="ja-JP" altLang="en-US" sz="2400" dirty="0">
                <a:sym typeface="Wingdings" panose="05000000000000000000" pitchFamily="2" charset="2"/>
              </a:rPr>
              <a:t>勾配方向を考慮した細線化</a:t>
            </a:r>
            <a:endParaRPr lang="en-US" altLang="ja-JP" sz="2400" dirty="0">
              <a:sym typeface="Wingdings" panose="05000000000000000000" pitchFamily="2" charset="2"/>
            </a:endParaRPr>
          </a:p>
          <a:p>
            <a:pPr lvl="2"/>
            <a:r>
              <a:rPr lang="ja-JP" altLang="en-US" sz="2400" dirty="0">
                <a:sym typeface="Wingdings" panose="05000000000000000000" pitchFamily="2" charset="2"/>
              </a:rPr>
              <a:t>二つの閾値処理</a:t>
            </a:r>
            <a:endParaRPr lang="en-US" altLang="ja-JP" sz="2800" dirty="0"/>
          </a:p>
          <a:p>
            <a:pPr lvl="1"/>
            <a:r>
              <a:rPr lang="ja-JP" altLang="en-US" sz="2800" dirty="0"/>
              <a:t>様々な手法が知られる</a:t>
            </a:r>
            <a:r>
              <a:rPr lang="en-US" altLang="ja-JP" sz="2800" dirty="0"/>
              <a:t>(Sobel/Hough</a:t>
            </a:r>
            <a:r>
              <a:rPr lang="ja-JP" altLang="en-US" sz="2800" dirty="0"/>
              <a:t>変換</a:t>
            </a:r>
            <a:r>
              <a:rPr lang="en-US" altLang="ja-JP" sz="2800" dirty="0"/>
              <a:t>…)</a:t>
            </a:r>
          </a:p>
        </p:txBody>
      </p:sp>
    </p:spTree>
    <p:extLst>
      <p:ext uri="{BB962C8B-B14F-4D97-AF65-F5344CB8AC3E}">
        <p14:creationId xmlns:p14="http://schemas.microsoft.com/office/powerpoint/2010/main" val="773491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19096" y="85726"/>
            <a:ext cx="8172904" cy="733270"/>
          </a:xfrm>
        </p:spPr>
        <p:txBody>
          <a:bodyPr>
            <a:normAutofit/>
          </a:bodyPr>
          <a:lstStyle/>
          <a:p>
            <a:r>
              <a:rPr kumimoji="1" lang="en-US" altLang="ja-JP" sz="3600" dirty="0"/>
              <a:t>Structure </a:t>
            </a:r>
            <a:r>
              <a:rPr lang="en-US" altLang="ja-JP" sz="3600" dirty="0"/>
              <a:t>T</a:t>
            </a:r>
            <a:r>
              <a:rPr kumimoji="1" lang="en-US" altLang="ja-JP" sz="3600" dirty="0"/>
              <a:t>ensor Matrix</a:t>
            </a:r>
            <a:r>
              <a:rPr kumimoji="1" lang="ja-JP" altLang="en-US" sz="3600" dirty="0"/>
              <a:t>（導出）</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019096" y="1070218"/>
                <a:ext cx="8013247" cy="2962729"/>
              </a:xfrm>
            </p:spPr>
            <p:txBody>
              <a:bodyPr>
                <a:normAutofit/>
              </a:bodyPr>
              <a:lstStyle/>
              <a:p>
                <a:pPr marL="0" indent="0">
                  <a:lnSpc>
                    <a:spcPct val="100000"/>
                  </a:lnSpc>
                  <a:spcBef>
                    <a:spcPts val="1200"/>
                  </a:spcBef>
                  <a:buNone/>
                </a:pPr>
                <a:r>
                  <a:rPr lang="ja-JP" altLang="en-US" sz="2400" dirty="0"/>
                  <a:t>窓領域</a:t>
                </a:r>
                <a:r>
                  <a:rPr lang="en-US" altLang="ja-JP" sz="2400" dirty="0"/>
                  <a:t>S</a:t>
                </a:r>
                <a:r>
                  <a:rPr lang="ja-JP" altLang="en-US" sz="2400" dirty="0"/>
                  <a:t>と</a:t>
                </a:r>
                <a:r>
                  <a:rPr lang="en-US" altLang="ja-JP" sz="2400" dirty="0"/>
                  <a:t>S</a:t>
                </a:r>
                <a:r>
                  <a:rPr lang="ja-JP" altLang="en-US" sz="2400" dirty="0" err="1"/>
                  <a:t>を微</a:t>
                </a:r>
                <a:r>
                  <a:rPr lang="ja-JP" altLang="en-US" sz="2400" dirty="0"/>
                  <a:t>少量</a:t>
                </a:r>
                <a:r>
                  <a:rPr lang="en-US" altLang="ja-JP" sz="2400" dirty="0"/>
                  <a:t>(</a:t>
                </a:r>
                <a:r>
                  <a:rPr lang="en-US" altLang="ja-JP" sz="2400" i="1" dirty="0" err="1"/>
                  <a:t>u</a:t>
                </a:r>
                <a:r>
                  <a:rPr lang="en-US" altLang="ja-JP" sz="2400" dirty="0" err="1"/>
                  <a:t>,</a:t>
                </a:r>
                <a:r>
                  <a:rPr lang="en-US" altLang="ja-JP" sz="2400" i="1" dirty="0" err="1"/>
                  <a:t>v</a:t>
                </a:r>
                <a:r>
                  <a:rPr lang="en-US" altLang="ja-JP" sz="2400" dirty="0"/>
                  <a:t>)</a:t>
                </a:r>
                <a:r>
                  <a:rPr lang="ja-JP" altLang="en-US" sz="2400" dirty="0" err="1"/>
                  <a:t>だけ</a:t>
                </a:r>
                <a:r>
                  <a:rPr lang="ja-JP" altLang="en-US" sz="2400" dirty="0"/>
                  <a:t>移動した領域</a:t>
                </a:r>
                <a:r>
                  <a:rPr lang="en-US" altLang="ja-JP" sz="2400" dirty="0"/>
                  <a:t>T</a:t>
                </a:r>
                <a:r>
                  <a:rPr lang="ja-JP" altLang="en-US" sz="2400" dirty="0"/>
                  <a:t>を考える．</a:t>
                </a:r>
                <a:endParaRPr lang="en-US" altLang="ja-JP" sz="2400" dirty="0"/>
              </a:p>
              <a:p>
                <a:pPr marL="0" indent="0">
                  <a:lnSpc>
                    <a:spcPct val="100000"/>
                  </a:lnSpc>
                  <a:spcBef>
                    <a:spcPts val="1200"/>
                  </a:spcBef>
                  <a:buNone/>
                </a:pPr>
                <a:r>
                  <a:rPr lang="ja-JP" altLang="en-US" sz="2400" dirty="0"/>
                  <a:t>この</a:t>
                </a:r>
                <a:r>
                  <a:rPr lang="en-US" altLang="ja-JP" sz="2400" dirty="0"/>
                  <a:t>2</a:t>
                </a:r>
                <a:r>
                  <a:rPr lang="ja-JP" altLang="en-US" sz="2400" dirty="0"/>
                  <a:t>領域の重み付き二乗誤差は以下の通り．</a:t>
                </a:r>
                <a:endParaRPr lang="en-US" altLang="ja-JP" sz="2400" dirty="0"/>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𝐷</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𝑢</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𝑣</m:t>
                          </m:r>
                        </m:e>
                      </m:d>
                      <m:r>
                        <a:rPr kumimoji="1" lang="en-US" altLang="ja-JP" sz="2000" b="0" i="1" smtClean="0">
                          <a:latin typeface="Cambria Math" panose="02040503050406030204" pitchFamily="18" charset="0"/>
                        </a:rPr>
                        <m:t>=</m:t>
                      </m:r>
                      <m:nary>
                        <m:naryPr>
                          <m:chr m:val="∑"/>
                          <m:supHide m:val="on"/>
                          <m:ctrlPr>
                            <a:rPr kumimoji="1" lang="en-US" altLang="ja-JP" sz="2000" b="0" i="1" smtClean="0">
                              <a:latin typeface="Cambria Math" panose="02040503050406030204" pitchFamily="18" charset="0"/>
                            </a:rPr>
                          </m:ctrlPr>
                        </m:naryPr>
                        <m:sub>
                          <m:d>
                            <m:dPr>
                              <m:ctrlPr>
                                <a:rPr kumimoji="1" lang="en-US" altLang="ja-JP" sz="2000" b="0" i="1" smtClean="0">
                                  <a:latin typeface="Cambria Math" panose="02040503050406030204" pitchFamily="18" charset="0"/>
                                </a:rPr>
                              </m:ctrlPr>
                            </m:dPr>
                            <m:e>
                              <m:r>
                                <m:rPr>
                                  <m:brk m:alnAt="7"/>
                                </m:rP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𝑆</m:t>
                          </m:r>
                        </m:sub>
                        <m:sup/>
                        <m:e>
                          <m:r>
                            <a:rPr kumimoji="1" lang="en-US" altLang="ja-JP" sz="2000" b="0" i="1" smtClean="0">
                              <a:latin typeface="Cambria Math" panose="02040503050406030204" pitchFamily="18" charset="0"/>
                            </a:rPr>
                            <m:t>𝐺</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𝑦</m:t>
                              </m:r>
                            </m:e>
                          </m:d>
                          <m:sSup>
                            <m:sSupPr>
                              <m:ctrlPr>
                                <a:rPr kumimoji="1" lang="en-US" altLang="ja-JP" sz="2000" b="0" i="1" smtClean="0">
                                  <a:latin typeface="Cambria Math" panose="02040503050406030204" pitchFamily="18" charset="0"/>
                                </a:rPr>
                              </m:ctrlPr>
                            </m:sSupPr>
                            <m:e>
                              <m:d>
                                <m:dPr>
                                  <m:ctrlPr>
                                    <a:rPr kumimoji="1" lang="en-US" altLang="ja-JP" sz="2000" b="0" i="1" smtClean="0">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𝑣</m:t>
                                      </m:r>
                                    </m:e>
                                  </m:d>
                                  <m:r>
                                    <a:rPr lang="en-US" altLang="ja-JP" sz="2000" i="1">
                                      <a:latin typeface="Cambria Math" panose="02040503050406030204" pitchFamily="18" charset="0"/>
                                    </a:rPr>
                                    <m:t>−</m:t>
                                  </m:r>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e>
                              </m:d>
                            </m:e>
                            <m:sup>
                              <m:r>
                                <a:rPr kumimoji="1" lang="en-US" altLang="ja-JP" sz="2000" b="0" i="1" smtClean="0">
                                  <a:latin typeface="Cambria Math" panose="02040503050406030204" pitchFamily="18" charset="0"/>
                                </a:rPr>
                                <m:t>2</m:t>
                              </m:r>
                            </m:sup>
                          </m:sSup>
                        </m:e>
                      </m:nary>
                      <m:r>
                        <a:rPr kumimoji="1" lang="en-US" altLang="ja-JP" sz="2000" b="0" i="1" smtClean="0">
                          <a:latin typeface="Cambria Math" panose="02040503050406030204" pitchFamily="18" charset="0"/>
                        </a:rPr>
                        <m:t> </m:t>
                      </m:r>
                      <m:r>
                        <a:rPr lang="ja-JP" altLang="en-US" sz="2000" i="1">
                          <a:latin typeface="Cambria Math" panose="02040503050406030204" pitchFamily="18" charset="0"/>
                        </a:rPr>
                        <m:t>　</m:t>
                      </m:r>
                      <m:r>
                        <a:rPr lang="en-US" altLang="ja-JP" sz="2000" b="0" i="1" smtClean="0">
                          <a:latin typeface="Cambria Math" panose="02040503050406030204" pitchFamily="18" charset="0"/>
                        </a:rPr>
                        <m:t>…(1)</m:t>
                      </m:r>
                    </m:oMath>
                  </m:oMathPara>
                </a14:m>
                <a:endParaRPr kumimoji="1" lang="en-US" altLang="ja-JP" sz="2400" b="0" dirty="0"/>
              </a:p>
              <a:p>
                <a:pPr marL="0" indent="0">
                  <a:lnSpc>
                    <a:spcPct val="100000"/>
                  </a:lnSpc>
                  <a:spcBef>
                    <a:spcPts val="1200"/>
                  </a:spcBef>
                  <a:buNone/>
                </a:pPr>
                <a:r>
                  <a:rPr kumimoji="1" lang="ja-JP" altLang="en-US" sz="2400" b="0" dirty="0"/>
                  <a:t>これは</a:t>
                </a:r>
                <a:r>
                  <a:rPr kumimoji="1" lang="en-US" altLang="ja-JP" sz="2400" b="0" dirty="0"/>
                  <a:t>S</a:t>
                </a:r>
                <a:r>
                  <a:rPr kumimoji="1" lang="ja-JP" altLang="en-US" sz="2400" b="0" dirty="0"/>
                  <a:t>を</a:t>
                </a:r>
                <a:r>
                  <a:rPr kumimoji="1" lang="en-US" altLang="ja-JP" sz="2400" b="0" dirty="0"/>
                  <a:t>(</a:t>
                </a:r>
                <a:r>
                  <a:rPr kumimoji="1" lang="en-US" altLang="ja-JP" sz="2400" b="0" i="1" dirty="0" err="1"/>
                  <a:t>u,v</a:t>
                </a:r>
                <a:r>
                  <a:rPr kumimoji="1" lang="en-US" altLang="ja-JP" sz="2400" b="0" dirty="0"/>
                  <a:t>)</a:t>
                </a:r>
                <a:r>
                  <a:rPr kumimoji="1" lang="ja-JP" altLang="en-US" sz="2400" b="0" dirty="0"/>
                  <a:t>だけずらした際の画像の変化量を示す</a:t>
                </a:r>
                <a:endParaRPr kumimoji="1" lang="en-US" altLang="ja-JP" sz="2400" b="0" dirty="0"/>
              </a:p>
              <a:p>
                <a:pPr marL="0" indent="0">
                  <a:lnSpc>
                    <a:spcPct val="100000"/>
                  </a:lnSpc>
                  <a:spcBef>
                    <a:spcPts val="1200"/>
                  </a:spcBef>
                  <a:buNone/>
                </a:pPr>
                <a:r>
                  <a:rPr lang="en-US" altLang="ja-JP" sz="1600" dirty="0"/>
                  <a:t>※</a:t>
                </a:r>
                <a:r>
                  <a:rPr lang="ja-JP" altLang="en-US" sz="1600" dirty="0"/>
                  <a:t> 重み関数</a:t>
                </a:r>
                <a:r>
                  <a:rPr lang="en-US" altLang="ja-JP" sz="1600" i="1" dirty="0"/>
                  <a:t>G</a:t>
                </a:r>
                <a:r>
                  <a:rPr lang="en-US" altLang="ja-JP" sz="1600" dirty="0"/>
                  <a:t>(</a:t>
                </a:r>
                <a:r>
                  <a:rPr lang="en-US" altLang="ja-JP" sz="1600" dirty="0" err="1"/>
                  <a:t>x,y</a:t>
                </a:r>
                <a:r>
                  <a:rPr lang="en-US" altLang="ja-JP" sz="1600" dirty="0"/>
                  <a:t>)</a:t>
                </a:r>
                <a:r>
                  <a:rPr lang="ja-JP" altLang="en-US" sz="1600" dirty="0"/>
                  <a:t>には，ガウシアンがよく用いられる．</a:t>
                </a:r>
                <a:endParaRPr kumimoji="1"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019096" y="1070218"/>
                <a:ext cx="8013247" cy="2962729"/>
              </a:xfrm>
              <a:blipFill rotWithShape="0">
                <a:blip r:embed="rId3"/>
                <a:stretch>
                  <a:fillRect l="-1141" t="-1646"/>
                </a:stretch>
              </a:blipFill>
            </p:spPr>
            <p:txBody>
              <a:bodyPr/>
              <a:lstStyle/>
              <a:p>
                <a:r>
                  <a:rPr lang="ja-JP" altLang="en-US">
                    <a:noFill/>
                  </a:rPr>
                  <a:t> </a:t>
                </a:r>
              </a:p>
            </p:txBody>
          </p:sp>
        </mc:Fallback>
      </mc:AlternateContent>
      <p:grpSp>
        <p:nvGrpSpPr>
          <p:cNvPr id="26" name="グループ化 25"/>
          <p:cNvGrpSpPr/>
          <p:nvPr/>
        </p:nvGrpSpPr>
        <p:grpSpPr>
          <a:xfrm>
            <a:off x="456277" y="333828"/>
            <a:ext cx="3284910" cy="3296896"/>
            <a:chOff x="538403" y="1145540"/>
            <a:chExt cx="2881072" cy="2891584"/>
          </a:xfrm>
        </p:grpSpPr>
        <p:grpSp>
          <p:nvGrpSpPr>
            <p:cNvPr id="15" name="グループ化 14"/>
            <p:cNvGrpSpPr/>
            <p:nvPr/>
          </p:nvGrpSpPr>
          <p:grpSpPr>
            <a:xfrm>
              <a:off x="559998" y="1145540"/>
              <a:ext cx="2859477" cy="2891584"/>
              <a:chOff x="588572" y="1355090"/>
              <a:chExt cx="2264384" cy="2289809"/>
            </a:xfrm>
          </p:grpSpPr>
          <p:pic>
            <p:nvPicPr>
              <p:cNvPr id="4" name="図 3"/>
              <p:cNvPicPr>
                <a:picLocks noChangeAspect="1"/>
              </p:cNvPicPr>
              <p:nvPr/>
            </p:nvPicPr>
            <p:blipFill rotWithShape="1">
              <a:blip r:embed="rId4">
                <a:extLst>
                  <a:ext uri="{28A0092B-C50C-407E-A947-70E740481C1C}">
                    <a14:useLocalDpi xmlns:a14="http://schemas.microsoft.com/office/drawing/2010/main" val="0"/>
                  </a:ext>
                </a:extLst>
              </a:blip>
              <a:srcRect l="61147" t="28862" r="33520" b="63944"/>
              <a:stretch/>
            </p:blipFill>
            <p:spPr>
              <a:xfrm>
                <a:off x="588572" y="1355090"/>
                <a:ext cx="2264384" cy="2289809"/>
              </a:xfrm>
              <a:prstGeom prst="rect">
                <a:avLst/>
              </a:prstGeom>
            </p:spPr>
          </p:pic>
          <p:grpSp>
            <p:nvGrpSpPr>
              <p:cNvPr id="7" name="グループ化 6"/>
              <p:cNvGrpSpPr/>
              <p:nvPr/>
            </p:nvGrpSpPr>
            <p:grpSpPr>
              <a:xfrm>
                <a:off x="1347788" y="1972918"/>
                <a:ext cx="919313" cy="870295"/>
                <a:chOff x="1347788" y="1972918"/>
                <a:chExt cx="919313" cy="870295"/>
              </a:xfrm>
            </p:grpSpPr>
            <p:sp>
              <p:nvSpPr>
                <p:cNvPr id="6" name="正方形/長方形 5"/>
                <p:cNvSpPr/>
                <p:nvPr/>
              </p:nvSpPr>
              <p:spPr>
                <a:xfrm>
                  <a:off x="1347788" y="2138363"/>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1562251" y="1972918"/>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6" name="正方形/長方形 15"/>
            <p:cNvSpPr/>
            <p:nvPr/>
          </p:nvSpPr>
          <p:spPr>
            <a:xfrm>
              <a:off x="1165117" y="2701409"/>
              <a:ext cx="374260" cy="620860"/>
            </a:xfrm>
            <a:prstGeom prst="rect">
              <a:avLst/>
            </a:prstGeom>
          </p:spPr>
          <p:txBody>
            <a:bodyPr wrap="none">
              <a:spAutoFit/>
            </a:bodyPr>
            <a:lstStyle/>
            <a:p>
              <a:r>
                <a:rPr lang="en-US" altLang="ja-JP" sz="4000" b="1" dirty="0"/>
                <a:t>S</a:t>
              </a:r>
              <a:endParaRPr lang="ja-JP" altLang="en-US" sz="4000" b="1" dirty="0"/>
            </a:p>
          </p:txBody>
        </p:sp>
        <p:sp>
          <p:nvSpPr>
            <p:cNvPr id="18" name="正方形/長方形 17"/>
            <p:cNvSpPr/>
            <p:nvPr/>
          </p:nvSpPr>
          <p:spPr>
            <a:xfrm>
              <a:off x="538403" y="1624272"/>
              <a:ext cx="734180" cy="458897"/>
            </a:xfrm>
            <a:prstGeom prst="rect">
              <a:avLst/>
            </a:prstGeom>
          </p:spPr>
          <p:txBody>
            <a:bodyPr wrap="none">
              <a:spAutoFit/>
            </a:bodyPr>
            <a:lstStyle/>
            <a:p>
              <a:r>
                <a:rPr lang="en-US" altLang="ja-JP" sz="2800" dirty="0"/>
                <a:t>(</a:t>
              </a:r>
              <a:r>
                <a:rPr lang="en-US" altLang="ja-JP" sz="2800" i="1" dirty="0" err="1"/>
                <a:t>u,v</a:t>
              </a:r>
              <a:r>
                <a:rPr lang="en-US" altLang="ja-JP" sz="2800" dirty="0"/>
                <a:t>)</a:t>
              </a:r>
              <a:endParaRPr lang="ja-JP" altLang="en-US" sz="2800" dirty="0"/>
            </a:p>
          </p:txBody>
        </p:sp>
        <p:cxnSp>
          <p:nvCxnSpPr>
            <p:cNvPr id="21" name="直線矢印コネクタ 20"/>
            <p:cNvCxnSpPr/>
            <p:nvPr/>
          </p:nvCxnSpPr>
          <p:spPr>
            <a:xfrm flipV="1">
              <a:off x="1514284" y="1921281"/>
              <a:ext cx="270825" cy="21978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3" name="フリーフォーム 22"/>
            <p:cNvSpPr/>
            <p:nvPr/>
          </p:nvSpPr>
          <p:spPr>
            <a:xfrm rot="1015020">
              <a:off x="1194530" y="1901674"/>
              <a:ext cx="436319" cy="40098"/>
            </a:xfrm>
            <a:custGeom>
              <a:avLst/>
              <a:gdLst>
                <a:gd name="connsiteX0" fmla="*/ 807243 w 807243"/>
                <a:gd name="connsiteY0" fmla="*/ 69135 h 81041"/>
                <a:gd name="connsiteX1" fmla="*/ 330993 w 807243"/>
                <a:gd name="connsiteY1" fmla="*/ 79 h 81041"/>
                <a:gd name="connsiteX2" fmla="*/ 0 w 807243"/>
                <a:gd name="connsiteY2" fmla="*/ 81041 h 81041"/>
              </a:gdLst>
              <a:ahLst/>
              <a:cxnLst>
                <a:cxn ang="0">
                  <a:pos x="connsiteX0" y="connsiteY0"/>
                </a:cxn>
                <a:cxn ang="0">
                  <a:pos x="connsiteX1" y="connsiteY1"/>
                </a:cxn>
                <a:cxn ang="0">
                  <a:pos x="connsiteX2" y="connsiteY2"/>
                </a:cxn>
              </a:cxnLst>
              <a:rect l="l" t="t" r="r" b="b"/>
              <a:pathLst>
                <a:path w="807243" h="81041">
                  <a:moveTo>
                    <a:pt x="807243" y="69135"/>
                  </a:moveTo>
                  <a:cubicBezTo>
                    <a:pt x="636388" y="33615"/>
                    <a:pt x="465533" y="-1905"/>
                    <a:pt x="330993" y="79"/>
                  </a:cubicBezTo>
                  <a:cubicBezTo>
                    <a:pt x="196452" y="2063"/>
                    <a:pt x="98226" y="41552"/>
                    <a:pt x="0" y="8104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1818478" y="1430330"/>
              <a:ext cx="384101" cy="620860"/>
            </a:xfrm>
            <a:prstGeom prst="rect">
              <a:avLst/>
            </a:prstGeom>
          </p:spPr>
          <p:txBody>
            <a:bodyPr wrap="none">
              <a:spAutoFit/>
            </a:bodyPr>
            <a:lstStyle/>
            <a:p>
              <a:r>
                <a:rPr lang="en-US" altLang="ja-JP" sz="4000" b="1" dirty="0"/>
                <a:t>T</a:t>
              </a:r>
              <a:endParaRPr lang="ja-JP" altLang="en-US" sz="4000" b="1" dirty="0"/>
            </a:p>
          </p:txBody>
        </p:sp>
      </p:grpSp>
      <mc:AlternateContent xmlns:mc="http://schemas.openxmlformats.org/markup-compatibility/2006" xmlns:a14="http://schemas.microsoft.com/office/drawing/2010/main">
        <mc:Choice Requires="a14">
          <p:sp>
            <p:nvSpPr>
              <p:cNvPr id="25" name="コンテンツ プレースホルダー 2"/>
              <p:cNvSpPr txBox="1">
                <a:spLocks/>
              </p:cNvSpPr>
              <p:nvPr/>
            </p:nvSpPr>
            <p:spPr>
              <a:xfrm>
                <a:off x="622753" y="4032948"/>
                <a:ext cx="10727419" cy="28250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1200"/>
                  </a:spcBef>
                  <a:spcAft>
                    <a:spcPts val="600"/>
                  </a:spcAft>
                  <a:buNone/>
                </a:pPr>
                <a:r>
                  <a:rPr lang="ja-JP" altLang="en-US" sz="2400" i="1" dirty="0">
                    <a:latin typeface="Cambria Math" panose="02040503050406030204" pitchFamily="18" charset="0"/>
                  </a:rPr>
                  <a:t>テーラー展開し</a:t>
                </a:r>
                <a:r>
                  <a:rPr lang="en-US" altLang="ja-JP" sz="2400" dirty="0">
                    <a:latin typeface="Cambria Math" panose="02040503050406030204" pitchFamily="18" charset="0"/>
                  </a:rPr>
                  <a:t>2</a:t>
                </a:r>
                <a:r>
                  <a:rPr lang="ja-JP" altLang="en-US" sz="2400" i="1" dirty="0">
                    <a:latin typeface="Cambria Math" panose="02040503050406030204" pitchFamily="18" charset="0"/>
                  </a:rPr>
                  <a:t>次以降の項を無視すると，以下の変形が得られる</a:t>
                </a:r>
                <a:endParaRPr lang="en-US" altLang="ja-JP" sz="2400" i="1" dirty="0">
                  <a:latin typeface="Cambria Math" panose="02040503050406030204" pitchFamily="18" charset="0"/>
                </a:endParaRPr>
              </a:p>
              <a:p>
                <a:pPr marL="0" indent="0">
                  <a:lnSpc>
                    <a:spcPct val="100000"/>
                  </a:lnSpc>
                  <a:spcBef>
                    <a:spcPts val="1200"/>
                  </a:spcBef>
                  <a:spcAft>
                    <a:spcPts val="600"/>
                  </a:spcAft>
                  <a:buNone/>
                </a:pPr>
                <a14:m>
                  <m:oMath xmlns:m="http://schemas.openxmlformats.org/officeDocument/2006/math">
                    <m:r>
                      <a:rPr lang="en-US" altLang="ja-JP" sz="2400" b="0" i="1" smtClean="0">
                        <a:latin typeface="Cambria Math" panose="02040503050406030204" pitchFamily="18" charset="0"/>
                      </a:rPr>
                      <m:t>          </m:t>
                    </m:r>
                    <m:r>
                      <a:rPr lang="en-US" altLang="ja-JP" sz="2400" i="1">
                        <a:latin typeface="Cambria Math" panose="02040503050406030204" pitchFamily="18" charset="0"/>
                      </a:rPr>
                      <m:t>𝐼</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𝑦</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𝐼</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𝑥</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𝑦</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𝑢</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𝐼</m:t>
                        </m:r>
                      </m:e>
                      <m:sub>
                        <m:r>
                          <a:rPr lang="en-US" altLang="ja-JP" sz="2400" b="0" i="1" smtClean="0">
                            <a:latin typeface="Cambria Math" panose="02040503050406030204" pitchFamily="18" charset="0"/>
                            <a:ea typeface="Cambria Math" panose="02040503050406030204" pitchFamily="18" charset="0"/>
                          </a:rPr>
                          <m:t>𝑥</m:t>
                        </m:r>
                      </m:sub>
                    </m:sSub>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𝑥</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𝑦</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𝑣</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𝐼</m:t>
                        </m:r>
                      </m:e>
                      <m:sub>
                        <m:r>
                          <a:rPr lang="en-US" altLang="ja-JP" sz="2400" b="0" i="1" smtClean="0">
                            <a:latin typeface="Cambria Math" panose="02040503050406030204" pitchFamily="18" charset="0"/>
                            <a:ea typeface="Cambria Math" panose="02040503050406030204" pitchFamily="18" charset="0"/>
                          </a:rPr>
                          <m:t>𝑦</m:t>
                        </m:r>
                      </m:sub>
                    </m:sSub>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𝑥</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𝑦</m:t>
                        </m:r>
                      </m:e>
                    </m:d>
                  </m:oMath>
                </a14:m>
                <a:r>
                  <a:rPr lang="ja-JP" altLang="en-US" sz="2400" dirty="0"/>
                  <a:t>　</a:t>
                </a:r>
                <a:endParaRPr lang="en-US" altLang="ja-JP" sz="2400" dirty="0"/>
              </a:p>
              <a:p>
                <a:pPr marL="0" indent="0">
                  <a:lnSpc>
                    <a:spcPct val="100000"/>
                  </a:lnSpc>
                  <a:spcBef>
                    <a:spcPts val="1200"/>
                  </a:spcBef>
                  <a:spcAft>
                    <a:spcPts val="600"/>
                  </a:spcAft>
                  <a:buNone/>
                </a:pPr>
                <a:r>
                  <a:rPr lang="ja-JP" altLang="en-US" sz="2400" dirty="0"/>
                  <a:t>これを</a:t>
                </a:r>
                <a:r>
                  <a:rPr lang="en-US" altLang="ja-JP" sz="2400" dirty="0"/>
                  <a:t>(1)</a:t>
                </a:r>
                <a:r>
                  <a:rPr lang="ja-JP" altLang="en-US" sz="2400" dirty="0"/>
                  <a:t>に代入すると</a:t>
                </a:r>
                <a:r>
                  <a:rPr lang="en-US" altLang="ja-JP" sz="2400" dirty="0"/>
                  <a:t>, </a:t>
                </a:r>
                <a:r>
                  <a:rPr lang="ja-JP" altLang="en-US" sz="2400" dirty="0"/>
                  <a:t>以下の通り</a:t>
                </a:r>
                <a:r>
                  <a:rPr lang="en-US" altLang="ja-JP" sz="2400" dirty="0"/>
                  <a:t>Structure Tensor Matrix A </a:t>
                </a:r>
                <a:r>
                  <a:rPr lang="ja-JP" altLang="en-US" sz="2400" dirty="0"/>
                  <a:t>が現れる</a:t>
                </a:r>
                <a:endParaRPr lang="en-US" altLang="ja-JP" sz="2400" dirty="0"/>
              </a:p>
              <a:p>
                <a:pPr marL="0" indent="0">
                  <a:lnSpc>
                    <a:spcPct val="100000"/>
                  </a:lnSpc>
                  <a:spcBef>
                    <a:spcPts val="1200"/>
                  </a:spcBef>
                  <a:spcAft>
                    <a:spcPts val="600"/>
                  </a:spcAft>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𝐷</m:t>
                      </m:r>
                      <m:d>
                        <m:dPr>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𝑢</m:t>
                          </m:r>
                          <m:r>
                            <a:rPr lang="en-US" altLang="ja-JP" sz="2400" i="1">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i="1">
                          <a:latin typeface="Cambria Math" panose="02040503050406030204" pitchFamily="18" charset="0"/>
                        </a:rPr>
                        <m:t>=</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b="1" i="0" smtClean="0">
                          <a:latin typeface="Cambria Math" panose="02040503050406030204" pitchFamily="18" charset="0"/>
                        </a:rPr>
                        <m:t>𝐀</m:t>
                      </m:r>
                      <m:d>
                        <m:dPr>
                          <m:ctrlPr>
                            <a:rPr lang="en-US" altLang="ja-JP" sz="2400" b="1" i="1" smtClean="0">
                              <a:latin typeface="Cambria Math" panose="02040503050406030204" pitchFamily="18" charset="0"/>
                            </a:rPr>
                          </m:ctrlPr>
                        </m:dPr>
                        <m:e>
                          <m:m>
                            <m:mPr>
                              <m:mcs>
                                <m:mc>
                                  <m:mcPr>
                                    <m:count m:val="1"/>
                                    <m:mcJc m:val="center"/>
                                  </m:mcPr>
                                </m:mc>
                              </m:mcs>
                              <m:ctrlPr>
                                <a:rPr lang="en-US" altLang="ja-JP" sz="2400" i="1" smtClean="0">
                                  <a:latin typeface="Cambria Math" panose="02040503050406030204" pitchFamily="18" charset="0"/>
                                </a:rPr>
                              </m:ctrlPr>
                            </m:mPr>
                            <m:mr>
                              <m:e>
                                <m:r>
                                  <a:rPr lang="en-US" altLang="ja-JP" sz="2400" b="0" i="1" smtClean="0">
                                    <a:latin typeface="Cambria Math" panose="02040503050406030204" pitchFamily="18" charset="0"/>
                                  </a:rPr>
                                  <m:t>𝑢</m:t>
                                </m:r>
                              </m:e>
                            </m:mr>
                            <m:mr>
                              <m:e>
                                <m:r>
                                  <a:rPr lang="en-US" altLang="ja-JP" sz="2400" b="0" i="1" smtClean="0">
                                    <a:latin typeface="Cambria Math" panose="02040503050406030204" pitchFamily="18" charset="0"/>
                                  </a:rPr>
                                  <m:t>𝑣</m:t>
                                </m:r>
                              </m:e>
                            </m:mr>
                          </m:m>
                        </m:e>
                      </m:d>
                      <m:r>
                        <a:rPr lang="en-US" altLang="ja-JP" sz="2400" b="0" i="0" smtClean="0">
                          <a:latin typeface="Cambria Math" panose="02040503050406030204" pitchFamily="18" charset="0"/>
                        </a:rPr>
                        <m:t>,          </m:t>
                      </m:r>
                      <m:r>
                        <a:rPr lang="en-US" altLang="ja-JP" sz="2400" b="1" i="0" smtClean="0">
                          <a:latin typeface="Cambria Math" panose="02040503050406030204" pitchFamily="18" charset="0"/>
                        </a:rPr>
                        <m:t>𝐀</m:t>
                      </m:r>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d>
                            <m:dPr>
                              <m:ctrlPr>
                                <a:rPr lang="en-US" altLang="ja-JP" sz="2400" i="1">
                                  <a:latin typeface="Cambria Math" panose="02040503050406030204" pitchFamily="18" charset="0"/>
                                </a:rPr>
                              </m:ctrlPr>
                            </m:dPr>
                            <m:e>
                              <m:r>
                                <m:rPr>
                                  <m:brk m:alnAt="7"/>
                                </m:rP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r>
                            <a:rPr lang="en-US" altLang="ja-JP" sz="2400" i="1">
                              <a:latin typeface="Cambria Math" panose="02040503050406030204" pitchFamily="18" charset="0"/>
                            </a:rPr>
                            <m:t>∈</m:t>
                          </m:r>
                          <m:r>
                            <a:rPr lang="en-US" altLang="ja-JP" sz="2400" i="1">
                              <a:latin typeface="Cambria Math" panose="02040503050406030204" pitchFamily="18" charset="0"/>
                            </a:rPr>
                            <m:t>𝑆</m:t>
                          </m:r>
                        </m:sub>
                        <m:sup/>
                        <m:e>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e>
                      </m:nary>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
                        </m:e>
                      </m:d>
                    </m:oMath>
                  </m:oMathPara>
                </a14:m>
                <a:endParaRPr lang="en-US" altLang="ja-JP" sz="2400" dirty="0"/>
              </a:p>
            </p:txBody>
          </p:sp>
        </mc:Choice>
        <mc:Fallback xmlns="">
          <p:sp>
            <p:nvSpPr>
              <p:cNvPr id="25" name="コンテンツ プレースホルダー 2"/>
              <p:cNvSpPr txBox="1">
                <a:spLocks noRot="1" noChangeAspect="1" noMove="1" noResize="1" noEditPoints="1" noAdjustHandles="1" noChangeArrowheads="1" noChangeShapeType="1" noTextEdit="1"/>
              </p:cNvSpPr>
              <p:nvPr/>
            </p:nvSpPr>
            <p:spPr>
              <a:xfrm>
                <a:off x="622753" y="4032948"/>
                <a:ext cx="10727419" cy="2825052"/>
              </a:xfrm>
              <a:prstGeom prst="rect">
                <a:avLst/>
              </a:prstGeom>
              <a:blipFill>
                <a:blip r:embed="rId5"/>
                <a:stretch>
                  <a:fillRect l="-852" t="-2808"/>
                </a:stretch>
              </a:blipFill>
            </p:spPr>
            <p:txBody>
              <a:bodyPr/>
              <a:lstStyle/>
              <a:p>
                <a:r>
                  <a:rPr lang="ja-JP" altLang="en-US">
                    <a:noFill/>
                  </a:rPr>
                  <a:t> </a:t>
                </a:r>
              </a:p>
            </p:txBody>
          </p:sp>
        </mc:Fallback>
      </mc:AlternateContent>
      <p:sp>
        <p:nvSpPr>
          <p:cNvPr id="8" name="スライド番号プレースホルダー 7"/>
          <p:cNvSpPr>
            <a:spLocks noGrp="1"/>
          </p:cNvSpPr>
          <p:nvPr>
            <p:ph type="sldNum" sz="quarter" idx="12"/>
          </p:nvPr>
        </p:nvSpPr>
        <p:spPr/>
        <p:txBody>
          <a:bodyPr/>
          <a:lstStyle/>
          <a:p>
            <a:fld id="{F35DE295-420C-4265-BE54-AE59FA4027A6}" type="slidenum">
              <a:rPr kumimoji="1" lang="ja-JP" altLang="en-US" smtClean="0"/>
              <a:t>29</a:t>
            </a:fld>
            <a:endParaRPr kumimoji="1" lang="ja-JP" altLang="en-US"/>
          </a:p>
        </p:txBody>
      </p:sp>
      <p:sp>
        <p:nvSpPr>
          <p:cNvPr id="11" name="正方形/長方形 10"/>
          <p:cNvSpPr/>
          <p:nvPr/>
        </p:nvSpPr>
        <p:spPr>
          <a:xfrm>
            <a:off x="7485327" y="671822"/>
            <a:ext cx="4706673" cy="369332"/>
          </a:xfrm>
          <a:prstGeom prst="rect">
            <a:avLst/>
          </a:prstGeom>
        </p:spPr>
        <p:txBody>
          <a:bodyPr wrap="none">
            <a:spAutoFit/>
          </a:bodyPr>
          <a:lstStyle/>
          <a:p>
            <a:r>
              <a:rPr lang="en-US" altLang="ja-JP" dirty="0"/>
              <a:t>[A Combined Corner and Edge Detector in 1988]</a:t>
            </a:r>
            <a:endParaRPr lang="ja-JP" altLang="en-US" dirty="0"/>
          </a:p>
        </p:txBody>
      </p:sp>
      <p:sp>
        <p:nvSpPr>
          <p:cNvPr id="19" name="タイトル 1"/>
          <p:cNvSpPr txBox="1">
            <a:spLocks/>
          </p:cNvSpPr>
          <p:nvPr/>
        </p:nvSpPr>
        <p:spPr>
          <a:xfrm>
            <a:off x="213755" y="-178130"/>
            <a:ext cx="2071665"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2000" b="1" dirty="0">
                <a:solidFill>
                  <a:srgbClr val="FF0000"/>
                </a:solidFill>
              </a:rPr>
              <a:t>補足資料</a:t>
            </a:r>
          </a:p>
        </p:txBody>
      </p:sp>
    </p:spTree>
    <p:extLst>
      <p:ext uri="{BB962C8B-B14F-4D97-AF65-F5344CB8AC3E}">
        <p14:creationId xmlns:p14="http://schemas.microsoft.com/office/powerpoint/2010/main" val="4119758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76863" y="192131"/>
            <a:ext cx="9869715" cy="733270"/>
          </a:xfrm>
        </p:spPr>
        <p:txBody>
          <a:bodyPr>
            <a:normAutofit/>
          </a:bodyPr>
          <a:lstStyle/>
          <a:p>
            <a:r>
              <a:rPr lang="ja-JP" altLang="en-US" sz="4000" dirty="0"/>
              <a:t>準備</a:t>
            </a:r>
            <a:r>
              <a:rPr lang="en-US" altLang="ja-JP" sz="4000" dirty="0"/>
              <a:t>: </a:t>
            </a:r>
            <a:r>
              <a:rPr lang="ja-JP" altLang="en-US" sz="4000" dirty="0"/>
              <a:t>ノルム</a:t>
            </a:r>
            <a:r>
              <a:rPr lang="en-US" altLang="ja-JP" sz="4000" dirty="0"/>
              <a:t>(norm)</a:t>
            </a:r>
            <a:endParaRPr kumimoji="1" lang="ja-JP" altLang="en-US" sz="40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276863" y="1170728"/>
                <a:ext cx="10174515" cy="1820392"/>
              </a:xfrm>
            </p:spPr>
            <p:txBody>
              <a:bodyPr/>
              <a:lstStyle/>
              <a:p>
                <a:pPr marL="0" indent="0">
                  <a:lnSpc>
                    <a:spcPct val="100000"/>
                  </a:lnSpc>
                  <a:buNone/>
                </a:pPr>
                <a:r>
                  <a:rPr lang="en-US" altLang="ja-JP" i="1" dirty="0"/>
                  <a:t>d</a:t>
                </a:r>
                <a:r>
                  <a:rPr kumimoji="1" lang="ja-JP" altLang="en-US" dirty="0"/>
                  <a:t>次元空間のベクトル </a:t>
                </a:r>
                <a14:m>
                  <m:oMath xmlns:m="http://schemas.openxmlformats.org/officeDocument/2006/math">
                    <m:r>
                      <a:rPr kumimoji="1" lang="en-US" altLang="ja-JP" b="1" i="0" smtClean="0">
                        <a:latin typeface="Cambria Math" panose="02040503050406030204" pitchFamily="18" charset="0"/>
                      </a:rPr>
                      <m:t>𝐱</m:t>
                    </m:r>
                    <m:r>
                      <a:rPr kumimoji="1" lang="en-US" altLang="ja-JP"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sub>
                        </m:sSub>
                      </m:e>
                    </m:d>
                  </m:oMath>
                </a14:m>
                <a:r>
                  <a:rPr kumimoji="1" lang="ja-JP" altLang="en-US" dirty="0"/>
                  <a:t>の</a:t>
                </a:r>
                <a:r>
                  <a:rPr kumimoji="1" lang="en-US" altLang="ja-JP" dirty="0"/>
                  <a:t> </a:t>
                </a:r>
                <a:r>
                  <a:rPr kumimoji="1" lang="en-US" altLang="ja-JP" i="1" dirty="0"/>
                  <a:t>p</a:t>
                </a:r>
                <a:r>
                  <a:rPr kumimoji="1" lang="en-US" altLang="ja-JP" dirty="0"/>
                  <a:t> -</a:t>
                </a:r>
                <a:r>
                  <a:rPr kumimoji="1" lang="ja-JP" altLang="en-US" dirty="0"/>
                  <a:t>ノルムは以下の通り定義される</a:t>
                </a:r>
                <a:endParaRPr lang="en-US" altLang="ja-JP"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m:t>
                          </m:r>
                          <m:r>
                            <a:rPr lang="en-US" altLang="ja-JP" b="1" i="0" smtClean="0">
                              <a:latin typeface="Cambria Math" panose="02040503050406030204" pitchFamily="18" charset="0"/>
                            </a:rPr>
                            <m:t>𝐱</m:t>
                          </m:r>
                          <m:r>
                            <a:rPr lang="en-US" altLang="ja-JP" b="1" i="1" smtClean="0">
                              <a:latin typeface="Cambria Math" panose="02040503050406030204" pitchFamily="18" charset="0"/>
                            </a:rPr>
                            <m:t>||</m:t>
                          </m:r>
                        </m:e>
                        <m:sub>
                          <m:r>
                            <a:rPr lang="en-US" altLang="ja-JP" b="0" i="1" smtClean="0">
                              <a:latin typeface="Cambria Math" panose="02040503050406030204" pitchFamily="18" charset="0"/>
                            </a:rPr>
                            <m:t>𝑝</m:t>
                          </m:r>
                        </m:sub>
                      </m:sSub>
                      <m:r>
                        <a:rPr lang="en-US" altLang="ja-JP" b="1" i="0" smtClean="0">
                          <a:latin typeface="Cambria Math" panose="02040503050406030204" pitchFamily="18" charset="0"/>
                        </a:rPr>
                        <m:t>=</m:t>
                      </m:r>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e>
                                  </m:d>
                                </m:e>
                                <m:sup>
                                  <m:r>
                                    <a:rPr lang="en-US" altLang="ja-JP" i="1">
                                      <a:latin typeface="Cambria Math" panose="02040503050406030204" pitchFamily="18" charset="0"/>
                                    </a:rPr>
                                    <m:t>𝑝</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2</m:t>
                                          </m:r>
                                        </m:sub>
                                      </m:sSub>
                                    </m:e>
                                  </m:d>
                                </m:e>
                                <m:sup>
                                  <m:r>
                                    <a:rPr lang="en-US" altLang="ja-JP" i="1">
                                      <a:latin typeface="Cambria Math" panose="02040503050406030204" pitchFamily="18" charset="0"/>
                                    </a:rPr>
                                    <m:t>𝑝</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e>
                                  </m:d>
                                </m:e>
                                <m:sup>
                                  <m:r>
                                    <a:rPr lang="en-US" altLang="ja-JP" i="1">
                                      <a:latin typeface="Cambria Math" panose="02040503050406030204" pitchFamily="18" charset="0"/>
                                    </a:rPr>
                                    <m:t>𝑝</m:t>
                                  </m:r>
                                </m:sup>
                              </m:sSup>
                            </m:e>
                          </m:d>
                        </m:e>
                        <m:sup>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𝑝</m:t>
                              </m:r>
                            </m:den>
                          </m:f>
                        </m:sup>
                      </m:sSup>
                    </m:oMath>
                  </m:oMathPara>
                </a14:m>
                <a:endParaRPr kumimoji="1" lang="ja-JP" altLang="en-US" i="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276863" y="1170728"/>
                <a:ext cx="10174515" cy="1820392"/>
              </a:xfrm>
              <a:blipFill rotWithShape="0">
                <a:blip r:embed="rId2"/>
                <a:stretch>
                  <a:fillRect l="-1198" t="-2676"/>
                </a:stretch>
              </a:blipFill>
            </p:spPr>
            <p:txBody>
              <a:bodyPr/>
              <a:lstStyle/>
              <a:p>
                <a:r>
                  <a:rPr lang="ja-JP" altLang="en-US">
                    <a:noFill/>
                  </a:rPr>
                  <a:t> </a:t>
                </a:r>
              </a:p>
            </p:txBody>
          </p:sp>
        </mc:Fallback>
      </mc:AlternateContent>
      <p:sp>
        <p:nvSpPr>
          <p:cNvPr id="4" name="コンテンツ プレースホルダー 2"/>
          <p:cNvSpPr txBox="1">
            <a:spLocks/>
          </p:cNvSpPr>
          <p:nvPr/>
        </p:nvSpPr>
        <p:spPr>
          <a:xfrm>
            <a:off x="1258751" y="3678708"/>
            <a:ext cx="2772229" cy="4560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i="1" dirty="0"/>
              <a:t>例 </a:t>
            </a:r>
            <a:r>
              <a:rPr lang="en-US" altLang="ja-JP" i="1" dirty="0"/>
              <a:t>d=2</a:t>
            </a:r>
            <a:r>
              <a:rPr lang="ja-JP" altLang="en-US" i="1" dirty="0"/>
              <a:t>のとき</a:t>
            </a:r>
          </a:p>
        </p:txBody>
      </p:sp>
      <p:cxnSp>
        <p:nvCxnSpPr>
          <p:cNvPr id="6" name="直線矢印コネクタ 5"/>
          <p:cNvCxnSpPr/>
          <p:nvPr/>
        </p:nvCxnSpPr>
        <p:spPr>
          <a:xfrm>
            <a:off x="1326243" y="6618514"/>
            <a:ext cx="349794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1413329" y="4267200"/>
            <a:ext cx="0" cy="240937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円/楕円 9"/>
          <p:cNvSpPr/>
          <p:nvPr/>
        </p:nvSpPr>
        <p:spPr>
          <a:xfrm>
            <a:off x="1844221" y="4632665"/>
            <a:ext cx="46492" cy="464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3844472" y="5892346"/>
            <a:ext cx="46492" cy="464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正方形/長方形 11"/>
              <p:cNvSpPr/>
              <p:nvPr/>
            </p:nvSpPr>
            <p:spPr>
              <a:xfrm>
                <a:off x="1725303" y="4250174"/>
                <a:ext cx="3593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a:latin typeface="Cambria Math" panose="02040503050406030204" pitchFamily="18" charset="0"/>
                        </a:rPr>
                        <m:t>𝐱</m:t>
                      </m:r>
                    </m:oMath>
                  </m:oMathPara>
                </a14:m>
                <a:endParaRPr lang="ja-JP" altLang="en-US"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1725303" y="4250174"/>
                <a:ext cx="359394" cy="369332"/>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3952248" y="5662731"/>
                <a:ext cx="36259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i="0" smtClean="0">
                          <a:latin typeface="Cambria Math" panose="02040503050406030204" pitchFamily="18" charset="0"/>
                        </a:rPr>
                        <m:t>𝐲</m:t>
                      </m:r>
                    </m:oMath>
                  </m:oMathPara>
                </a14:m>
                <a:endParaRPr lang="ja-JP" altLang="en-US"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3952248" y="5662731"/>
                <a:ext cx="362599" cy="369332"/>
              </a:xfrm>
              <a:prstGeom prst="rect">
                <a:avLst/>
              </a:prstGeom>
              <a:blipFill rotWithShape="0">
                <a:blip r:embed="rId4"/>
                <a:stretch>
                  <a:fillRect b="-4918"/>
                </a:stretch>
              </a:blipFill>
            </p:spPr>
            <p:txBody>
              <a:bodyPr/>
              <a:lstStyle/>
              <a:p>
                <a:r>
                  <a:rPr lang="ja-JP" altLang="en-US">
                    <a:noFill/>
                  </a:rPr>
                  <a:t> </a:t>
                </a:r>
              </a:p>
            </p:txBody>
          </p:sp>
        </mc:Fallback>
      </mc:AlternateContent>
      <p:cxnSp>
        <p:nvCxnSpPr>
          <p:cNvPr id="15" name="カギ線コネクタ 14"/>
          <p:cNvCxnSpPr>
            <a:stCxn id="10" idx="4"/>
            <a:endCxn id="11" idx="2"/>
          </p:cNvCxnSpPr>
          <p:nvPr/>
        </p:nvCxnSpPr>
        <p:spPr>
          <a:xfrm rot="16200000" flipH="1">
            <a:off x="2237752" y="4308871"/>
            <a:ext cx="1236435" cy="1977005"/>
          </a:xfrm>
          <a:prstGeom prst="bentConnector2">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正方形/長方形 15"/>
              <p:cNvSpPr/>
              <p:nvPr/>
            </p:nvSpPr>
            <p:spPr>
              <a:xfrm>
                <a:off x="2252035" y="5953243"/>
                <a:ext cx="1162818" cy="4410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d>
                            <m:dPr>
                              <m:begChr m:val="|"/>
                              <m:endChr m:val="|"/>
                              <m:ctrlPr>
                                <a:rPr lang="en-US" altLang="ja-JP" b="1" i="1" smtClean="0">
                                  <a:latin typeface="Cambria Math" panose="02040503050406030204" pitchFamily="18" charset="0"/>
                                </a:rPr>
                              </m:ctrlPr>
                            </m:dPr>
                            <m:e>
                              <m:d>
                                <m:dPr>
                                  <m:begChr m:val="|"/>
                                  <m:endChr m:val="|"/>
                                  <m:ctrlPr>
                                    <a:rPr lang="en-US" altLang="ja-JP" b="1" i="1" smtClean="0">
                                      <a:latin typeface="Cambria Math" panose="02040503050406030204" pitchFamily="18" charset="0"/>
                                    </a:rPr>
                                  </m:ctrlPr>
                                </m:dPr>
                                <m:e>
                                  <m:r>
                                    <a:rPr lang="en-US" altLang="ja-JP" b="1" i="0" smtClean="0">
                                      <a:latin typeface="Cambria Math" panose="02040503050406030204" pitchFamily="18" charset="0"/>
                                    </a:rPr>
                                    <m:t>𝐱</m:t>
                                  </m:r>
                                  <m:r>
                                    <a:rPr lang="en-US" altLang="ja-JP" b="1" i="0" smtClean="0">
                                      <a:latin typeface="Cambria Math" panose="02040503050406030204" pitchFamily="18" charset="0"/>
                                    </a:rPr>
                                    <m:t>−</m:t>
                                  </m:r>
                                  <m:r>
                                    <a:rPr lang="en-US" altLang="ja-JP" b="1" i="0" smtClean="0">
                                      <a:latin typeface="Cambria Math" panose="02040503050406030204" pitchFamily="18" charset="0"/>
                                    </a:rPr>
                                    <m:t>𝐲</m:t>
                                  </m:r>
                                </m:e>
                              </m:d>
                            </m:e>
                          </m:d>
                        </m:e>
                        <m:sub>
                          <m:r>
                            <a:rPr lang="en-US" altLang="ja-JP" b="0" i="0" smtClean="0">
                              <a:latin typeface="Cambria Math" panose="02040503050406030204" pitchFamily="18" charset="0"/>
                            </a:rPr>
                            <m:t>1</m:t>
                          </m:r>
                        </m:sub>
                      </m:sSub>
                    </m:oMath>
                  </m:oMathPara>
                </a14:m>
                <a:endParaRPr lang="ja-JP" altLang="en-US"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2252035" y="5953243"/>
                <a:ext cx="1162818" cy="441083"/>
              </a:xfrm>
              <a:prstGeom prst="rect">
                <a:avLst/>
              </a:prstGeom>
              <a:blipFill rotWithShape="0">
                <a:blip r:embed="rId5"/>
                <a:stretch>
                  <a:fillRect b="-2778"/>
                </a:stretch>
              </a:blipFill>
            </p:spPr>
            <p:txBody>
              <a:bodyPr/>
              <a:lstStyle/>
              <a:p>
                <a:r>
                  <a:rPr lang="ja-JP" altLang="en-US">
                    <a:noFill/>
                  </a:rPr>
                  <a:t> </a:t>
                </a:r>
              </a:p>
            </p:txBody>
          </p:sp>
        </mc:Fallback>
      </mc:AlternateContent>
      <p:cxnSp>
        <p:nvCxnSpPr>
          <p:cNvPr id="18" name="直線コネクタ 17"/>
          <p:cNvCxnSpPr>
            <a:stCxn id="10" idx="5"/>
            <a:endCxn id="11" idx="1"/>
          </p:cNvCxnSpPr>
          <p:nvPr/>
        </p:nvCxnSpPr>
        <p:spPr>
          <a:xfrm>
            <a:off x="1883904" y="4672348"/>
            <a:ext cx="1967377" cy="1226807"/>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正方形/長方形 18"/>
              <p:cNvSpPr/>
              <p:nvPr/>
            </p:nvSpPr>
            <p:spPr>
              <a:xfrm>
                <a:off x="2556835" y="4772143"/>
                <a:ext cx="1162818" cy="4410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d>
                            <m:dPr>
                              <m:begChr m:val="|"/>
                              <m:endChr m:val="|"/>
                              <m:ctrlPr>
                                <a:rPr lang="en-US" altLang="ja-JP" b="1" i="1" smtClean="0">
                                  <a:latin typeface="Cambria Math" panose="02040503050406030204" pitchFamily="18" charset="0"/>
                                </a:rPr>
                              </m:ctrlPr>
                            </m:dPr>
                            <m:e>
                              <m:d>
                                <m:dPr>
                                  <m:begChr m:val="|"/>
                                  <m:endChr m:val="|"/>
                                  <m:ctrlPr>
                                    <a:rPr lang="en-US" altLang="ja-JP" b="1" i="1" smtClean="0">
                                      <a:latin typeface="Cambria Math" panose="02040503050406030204" pitchFamily="18" charset="0"/>
                                    </a:rPr>
                                  </m:ctrlPr>
                                </m:dPr>
                                <m:e>
                                  <m:r>
                                    <a:rPr lang="en-US" altLang="ja-JP" b="1" i="0" smtClean="0">
                                      <a:latin typeface="Cambria Math" panose="02040503050406030204" pitchFamily="18" charset="0"/>
                                    </a:rPr>
                                    <m:t>𝐱</m:t>
                                  </m:r>
                                  <m:r>
                                    <a:rPr lang="en-US" altLang="ja-JP" b="1" i="0" smtClean="0">
                                      <a:latin typeface="Cambria Math" panose="02040503050406030204" pitchFamily="18" charset="0"/>
                                    </a:rPr>
                                    <m:t>−</m:t>
                                  </m:r>
                                  <m:r>
                                    <a:rPr lang="en-US" altLang="ja-JP" b="1" i="0" smtClean="0">
                                      <a:latin typeface="Cambria Math" panose="02040503050406030204" pitchFamily="18" charset="0"/>
                                    </a:rPr>
                                    <m:t>𝐲</m:t>
                                  </m:r>
                                </m:e>
                              </m:d>
                            </m:e>
                          </m:d>
                        </m:e>
                        <m:sub>
                          <m:r>
                            <a:rPr lang="en-US" altLang="ja-JP" b="0" i="0" smtClean="0">
                              <a:latin typeface="Cambria Math" panose="02040503050406030204" pitchFamily="18" charset="0"/>
                            </a:rPr>
                            <m:t>2</m:t>
                          </m:r>
                        </m:sub>
                      </m:sSub>
                    </m:oMath>
                  </m:oMathPara>
                </a14:m>
                <a:endParaRPr lang="ja-JP" altLang="en-US"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2556835" y="4772143"/>
                <a:ext cx="1162818" cy="441083"/>
              </a:xfrm>
              <a:prstGeom prst="rect">
                <a:avLst/>
              </a:prstGeom>
              <a:blipFill rotWithShape="0">
                <a:blip r:embed="rId6"/>
                <a:stretch>
                  <a:fillRect b="-2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コンテンツ プレースホルダー 2"/>
              <p:cNvSpPr txBox="1">
                <a:spLocks/>
              </p:cNvSpPr>
              <p:nvPr/>
            </p:nvSpPr>
            <p:spPr>
              <a:xfrm>
                <a:off x="5532246" y="3839058"/>
                <a:ext cx="6553737" cy="2651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en-US" altLang="ja-JP" sz="1800" i="1" dirty="0"/>
                  <a:t>p=2</a:t>
                </a:r>
                <a:r>
                  <a:rPr lang="ja-JP" altLang="en-US" sz="1800" i="1" dirty="0"/>
                  <a:t>なら</a:t>
                </a:r>
                <a:r>
                  <a:rPr lang="en-US" altLang="ja-JP" sz="1800" i="1" dirty="0"/>
                  <a:t>…</a:t>
                </a:r>
              </a:p>
              <a:p>
                <a:pPr marL="0" indent="0">
                  <a:lnSpc>
                    <a:spcPct val="100000"/>
                  </a:lnSpc>
                  <a:spcBef>
                    <a:spcPts val="0"/>
                  </a:spcBef>
                  <a:buNone/>
                </a:pPr>
                <a:r>
                  <a:rPr lang="en-US" altLang="ja-JP" sz="1800" b="1" dirty="0"/>
                  <a:t> </a:t>
                </a:r>
                <a14:m>
                  <m:oMath xmlns:m="http://schemas.openxmlformats.org/officeDocument/2006/math">
                    <m:sSub>
                      <m:sSubPr>
                        <m:ctrlPr>
                          <a:rPr lang="en-US" altLang="ja-JP" sz="1800" b="1" i="1">
                            <a:latin typeface="Cambria Math" panose="02040503050406030204" pitchFamily="18" charset="0"/>
                          </a:rPr>
                        </m:ctrlPr>
                      </m:sSubPr>
                      <m:e>
                        <m:d>
                          <m:dPr>
                            <m:begChr m:val="|"/>
                            <m:endChr m:val="|"/>
                            <m:ctrlPr>
                              <a:rPr lang="en-US" altLang="ja-JP" sz="1800" b="1" i="1">
                                <a:latin typeface="Cambria Math" panose="02040503050406030204" pitchFamily="18" charset="0"/>
                              </a:rPr>
                            </m:ctrlPr>
                          </m:dPr>
                          <m:e>
                            <m:d>
                              <m:dPr>
                                <m:begChr m:val="|"/>
                                <m:endChr m:val="|"/>
                                <m:ctrlPr>
                                  <a:rPr lang="en-US" altLang="ja-JP" sz="1800" b="1" i="1">
                                    <a:latin typeface="Cambria Math" panose="02040503050406030204" pitchFamily="18" charset="0"/>
                                  </a:rPr>
                                </m:ctrlPr>
                              </m:dPr>
                              <m:e>
                                <m:r>
                                  <a:rPr lang="en-US" altLang="ja-JP" sz="1800" b="1">
                                    <a:latin typeface="Cambria Math" panose="02040503050406030204" pitchFamily="18" charset="0"/>
                                  </a:rPr>
                                  <m:t>𝐱</m:t>
                                </m:r>
                                <m:r>
                                  <a:rPr lang="en-US" altLang="ja-JP" sz="1800" b="1">
                                    <a:latin typeface="Cambria Math" panose="02040503050406030204" pitchFamily="18" charset="0"/>
                                  </a:rPr>
                                  <m:t>−</m:t>
                                </m:r>
                                <m:r>
                                  <a:rPr lang="en-US" altLang="ja-JP" sz="1800" b="1">
                                    <a:latin typeface="Cambria Math" panose="02040503050406030204" pitchFamily="18" charset="0"/>
                                  </a:rPr>
                                  <m:t>𝐲</m:t>
                                </m:r>
                              </m:e>
                            </m:d>
                          </m:e>
                        </m:d>
                      </m:e>
                      <m:sub>
                        <m:r>
                          <a:rPr lang="en-US" altLang="ja-JP" sz="1800">
                            <a:latin typeface="Cambria Math" panose="02040503050406030204" pitchFamily="18" charset="0"/>
                          </a:rPr>
                          <m:t>2</m:t>
                        </m:r>
                      </m:sub>
                    </m:sSub>
                    <m:r>
                      <a:rPr lang="en-US" altLang="ja-JP" sz="1800" b="1" i="1" smtClean="0">
                        <a:latin typeface="Cambria Math" panose="02040503050406030204" pitchFamily="18" charset="0"/>
                      </a:rPr>
                      <m:t>=</m:t>
                    </m:r>
                    <m:rad>
                      <m:radPr>
                        <m:degHide m:val="on"/>
                        <m:ctrlPr>
                          <a:rPr lang="en-US" altLang="ja-JP" sz="1800" b="1" i="1">
                            <a:latin typeface="Cambria Math" panose="02040503050406030204" pitchFamily="18" charset="0"/>
                          </a:rPr>
                        </m:ctrlPr>
                      </m:radPr>
                      <m:deg/>
                      <m:e>
                        <m:sSup>
                          <m:sSupPr>
                            <m:ctrlPr>
                              <a:rPr lang="en-US" altLang="ja-JP" sz="1800" b="1" i="1">
                                <a:latin typeface="Cambria Math" panose="02040503050406030204" pitchFamily="18" charset="0"/>
                              </a:rPr>
                            </m:ctrlPr>
                          </m:sSupPr>
                          <m:e>
                            <m:d>
                              <m:dPr>
                                <m:ctrlPr>
                                  <a:rPr lang="en-US" altLang="ja-JP" sz="1800" b="1"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1</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1</m:t>
                                    </m:r>
                                  </m:sub>
                                </m:sSub>
                              </m:e>
                            </m:d>
                          </m:e>
                          <m:sup>
                            <m:r>
                              <a:rPr lang="en-US" altLang="ja-JP" sz="1800" b="1" i="1">
                                <a:latin typeface="Cambria Math" panose="02040503050406030204" pitchFamily="18" charset="0"/>
                              </a:rPr>
                              <m:t>𝟐</m:t>
                            </m:r>
                          </m:sup>
                        </m:sSup>
                        <m:r>
                          <a:rPr lang="en-US" altLang="ja-JP" sz="1800" b="1" i="1">
                            <a:latin typeface="Cambria Math" panose="02040503050406030204" pitchFamily="18" charset="0"/>
                          </a:rPr>
                          <m:t>+</m:t>
                        </m:r>
                        <m:sSup>
                          <m:sSupPr>
                            <m:ctrlPr>
                              <a:rPr lang="en-US" altLang="ja-JP" sz="1800" b="1" i="1">
                                <a:latin typeface="Cambria Math" panose="02040503050406030204" pitchFamily="18" charset="0"/>
                              </a:rPr>
                            </m:ctrlPr>
                          </m:sSupPr>
                          <m:e>
                            <m:d>
                              <m:dPr>
                                <m:ctrlPr>
                                  <a:rPr lang="en-US" altLang="ja-JP" sz="1800" b="1"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2</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2</m:t>
                                    </m:r>
                                  </m:sub>
                                </m:sSub>
                              </m:e>
                            </m:d>
                          </m:e>
                          <m:sup>
                            <m:r>
                              <a:rPr lang="en-US" altLang="ja-JP" sz="1800" b="1" i="1">
                                <a:latin typeface="Cambria Math" panose="02040503050406030204" pitchFamily="18" charset="0"/>
                              </a:rPr>
                              <m:t>𝟐</m:t>
                            </m:r>
                          </m:sup>
                        </m:sSup>
                      </m:e>
                    </m:rad>
                  </m:oMath>
                </a14:m>
                <a:endParaRPr lang="en-US" altLang="ja-JP" sz="1800" dirty="0"/>
              </a:p>
              <a:p>
                <a:pPr marL="0" indent="0">
                  <a:lnSpc>
                    <a:spcPct val="100000"/>
                  </a:lnSpc>
                  <a:spcBef>
                    <a:spcPts val="0"/>
                  </a:spcBef>
                  <a:buNone/>
                </a:pPr>
                <a:r>
                  <a:rPr lang="ja-JP" altLang="en-US" sz="1800" dirty="0"/>
                  <a:t>これはよく知っているユークリッド空間の距離 </a:t>
                </a:r>
              </a:p>
              <a:p>
                <a:pPr marL="0" indent="0">
                  <a:lnSpc>
                    <a:spcPct val="100000"/>
                  </a:lnSpc>
                  <a:spcBef>
                    <a:spcPts val="0"/>
                  </a:spcBef>
                  <a:buFont typeface="Arial" panose="020B0604020202020204" pitchFamily="34" charset="0"/>
                  <a:buNone/>
                </a:pPr>
                <a:endParaRPr lang="en-US" altLang="ja-JP" sz="1800" i="1" dirty="0"/>
              </a:p>
              <a:p>
                <a:pPr marL="0" indent="0">
                  <a:lnSpc>
                    <a:spcPct val="100000"/>
                  </a:lnSpc>
                  <a:spcBef>
                    <a:spcPts val="0"/>
                  </a:spcBef>
                  <a:buNone/>
                </a:pPr>
                <a:r>
                  <a:rPr lang="en-US" altLang="ja-JP" sz="1800" i="1" dirty="0"/>
                  <a:t>p=1</a:t>
                </a:r>
                <a:r>
                  <a:rPr lang="ja-JP" altLang="en-US" sz="1800" i="1" dirty="0"/>
                  <a:t>なら</a:t>
                </a:r>
                <a:r>
                  <a:rPr lang="en-US" altLang="ja-JP" sz="1800" i="1" dirty="0"/>
                  <a:t>…</a:t>
                </a:r>
              </a:p>
              <a:p>
                <a:pPr marL="0" indent="0">
                  <a:lnSpc>
                    <a:spcPct val="100000"/>
                  </a:lnSpc>
                  <a:spcBef>
                    <a:spcPts val="0"/>
                  </a:spcBef>
                  <a:buNone/>
                </a:pPr>
                <a:r>
                  <a:rPr lang="en-US" altLang="ja-JP" sz="1800" b="1" dirty="0"/>
                  <a:t> </a:t>
                </a:r>
                <a14:m>
                  <m:oMath xmlns:m="http://schemas.openxmlformats.org/officeDocument/2006/math">
                    <m:sSub>
                      <m:sSubPr>
                        <m:ctrlPr>
                          <a:rPr lang="en-US" altLang="ja-JP" sz="1800" b="1" i="1">
                            <a:latin typeface="Cambria Math" panose="02040503050406030204" pitchFamily="18" charset="0"/>
                          </a:rPr>
                        </m:ctrlPr>
                      </m:sSubPr>
                      <m:e>
                        <m:d>
                          <m:dPr>
                            <m:begChr m:val="|"/>
                            <m:endChr m:val="|"/>
                            <m:ctrlPr>
                              <a:rPr lang="en-US" altLang="ja-JP" sz="1800" b="1" i="1">
                                <a:latin typeface="Cambria Math" panose="02040503050406030204" pitchFamily="18" charset="0"/>
                              </a:rPr>
                            </m:ctrlPr>
                          </m:dPr>
                          <m:e>
                            <m:d>
                              <m:dPr>
                                <m:begChr m:val="|"/>
                                <m:endChr m:val="|"/>
                                <m:ctrlPr>
                                  <a:rPr lang="en-US" altLang="ja-JP" sz="1800" b="1" i="1">
                                    <a:latin typeface="Cambria Math" panose="02040503050406030204" pitchFamily="18" charset="0"/>
                                  </a:rPr>
                                </m:ctrlPr>
                              </m:dPr>
                              <m:e>
                                <m:r>
                                  <a:rPr lang="en-US" altLang="ja-JP" sz="1800" b="1">
                                    <a:latin typeface="Cambria Math" panose="02040503050406030204" pitchFamily="18" charset="0"/>
                                  </a:rPr>
                                  <m:t>𝐱</m:t>
                                </m:r>
                                <m:r>
                                  <a:rPr lang="en-US" altLang="ja-JP" sz="1800" b="1">
                                    <a:latin typeface="Cambria Math" panose="02040503050406030204" pitchFamily="18" charset="0"/>
                                  </a:rPr>
                                  <m:t>−</m:t>
                                </m:r>
                                <m:r>
                                  <a:rPr lang="en-US" altLang="ja-JP" sz="1800" b="1">
                                    <a:latin typeface="Cambria Math" panose="02040503050406030204" pitchFamily="18" charset="0"/>
                                  </a:rPr>
                                  <m:t>𝐲</m:t>
                                </m:r>
                              </m:e>
                            </m:d>
                          </m:e>
                        </m:d>
                      </m:e>
                      <m:sub>
                        <m:r>
                          <a:rPr lang="en-US" altLang="ja-JP" sz="1800" b="0" i="0" smtClean="0">
                            <a:latin typeface="Cambria Math" panose="02040503050406030204" pitchFamily="18" charset="0"/>
                          </a:rPr>
                          <m:t>1</m:t>
                        </m:r>
                      </m:sub>
                    </m:sSub>
                    <m:r>
                      <a:rPr lang="en-US" altLang="ja-JP" sz="1800" b="1" i="1">
                        <a:latin typeface="Cambria Math" panose="02040503050406030204" pitchFamily="18" charset="0"/>
                      </a:rPr>
                      <m:t>=</m:t>
                    </m:r>
                    <m:d>
                      <m:dPr>
                        <m:begChr m:val="|"/>
                        <m:endChr m:val="|"/>
                        <m:ctrlPr>
                          <a:rPr lang="en-US" altLang="ja-JP" sz="1800" b="1" i="1" smtClean="0">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1</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1</m:t>
                            </m:r>
                          </m:sub>
                        </m:sSub>
                      </m:e>
                    </m:d>
                    <m:r>
                      <a:rPr lang="en-US" altLang="ja-JP" sz="1800" b="1"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2</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2</m:t>
                        </m:r>
                      </m:sub>
                    </m:sSub>
                    <m:r>
                      <a:rPr lang="en-US" altLang="ja-JP" sz="1800" b="1" i="1" smtClean="0">
                        <a:latin typeface="Cambria Math" panose="02040503050406030204" pitchFamily="18" charset="0"/>
                      </a:rPr>
                      <m:t>|</m:t>
                    </m:r>
                  </m:oMath>
                </a14:m>
                <a:endParaRPr lang="en-US" altLang="ja-JP" sz="1800" dirty="0"/>
              </a:p>
              <a:p>
                <a:pPr marL="0" indent="0">
                  <a:lnSpc>
                    <a:spcPct val="100000"/>
                  </a:lnSpc>
                  <a:spcBef>
                    <a:spcPts val="0"/>
                  </a:spcBef>
                  <a:buNone/>
                </a:pPr>
                <a:r>
                  <a:rPr lang="ja-JP" altLang="en-US" sz="1800" dirty="0"/>
                  <a:t>点</a:t>
                </a:r>
                <a14:m>
                  <m:oMath xmlns:m="http://schemas.openxmlformats.org/officeDocument/2006/math">
                    <m:r>
                      <a:rPr lang="en-US" altLang="ja-JP" sz="1800" b="1">
                        <a:latin typeface="Cambria Math" panose="02040503050406030204" pitchFamily="18" charset="0"/>
                      </a:rPr>
                      <m:t>𝐱</m:t>
                    </m:r>
                  </m:oMath>
                </a14:m>
                <a:r>
                  <a:rPr lang="ja-JP" altLang="en-US" sz="1800" dirty="0"/>
                  <a:t>から点</a:t>
                </a:r>
                <a14:m>
                  <m:oMath xmlns:m="http://schemas.openxmlformats.org/officeDocument/2006/math">
                    <m:r>
                      <a:rPr lang="en-US" altLang="ja-JP" sz="1800" b="1">
                        <a:latin typeface="Cambria Math" panose="02040503050406030204" pitchFamily="18" charset="0"/>
                      </a:rPr>
                      <m:t>𝐲</m:t>
                    </m:r>
                  </m:oMath>
                </a14:m>
                <a:r>
                  <a:rPr lang="ja-JP" altLang="en-US" sz="1800" dirty="0"/>
                  <a:t>へ，軸に沿った方向のみで移動した際の距離</a:t>
                </a:r>
                <a:endParaRPr lang="en-US" altLang="ja-JP" sz="1800" dirty="0"/>
              </a:p>
              <a:p>
                <a:pPr marL="0" indent="0">
                  <a:lnSpc>
                    <a:spcPct val="100000"/>
                  </a:lnSpc>
                  <a:spcBef>
                    <a:spcPts val="0"/>
                  </a:spcBef>
                  <a:buNone/>
                </a:pPr>
                <a:r>
                  <a:rPr lang="ja-JP" altLang="en-US" sz="1800" i="1" dirty="0"/>
                  <a:t>市街地における移動距離になぞらえて</a:t>
                </a:r>
                <a:r>
                  <a:rPr lang="ja-JP" altLang="en-US" sz="1800" b="1" i="1" dirty="0"/>
                  <a:t>市街地距離</a:t>
                </a:r>
                <a:r>
                  <a:rPr lang="ja-JP" altLang="en-US" sz="1800" i="1" dirty="0"/>
                  <a:t>や</a:t>
                </a:r>
                <a:r>
                  <a:rPr lang="ja-JP" altLang="en-US" sz="1800" b="1" i="1" dirty="0"/>
                  <a:t>マンハッタンノルム</a:t>
                </a:r>
                <a:r>
                  <a:rPr lang="ja-JP" altLang="en-US" sz="1800" i="1" dirty="0"/>
                  <a:t>と呼ばれる</a:t>
                </a:r>
                <a:endParaRPr lang="en-US" altLang="ja-JP" sz="1800" i="1" dirty="0"/>
              </a:p>
              <a:p>
                <a:pPr marL="0" indent="0">
                  <a:lnSpc>
                    <a:spcPct val="100000"/>
                  </a:lnSpc>
                  <a:spcBef>
                    <a:spcPts val="0"/>
                  </a:spcBef>
                  <a:buFont typeface="Arial" panose="020B0604020202020204" pitchFamily="34" charset="0"/>
                  <a:buNone/>
                </a:pPr>
                <a:endParaRPr lang="ja-JP" altLang="en-US" sz="1800" i="1" dirty="0"/>
              </a:p>
            </p:txBody>
          </p:sp>
        </mc:Choice>
        <mc:Fallback xmlns="">
          <p:sp>
            <p:nvSpPr>
              <p:cNvPr id="20" name="コンテンツ プレースホルダー 2"/>
              <p:cNvSpPr txBox="1">
                <a:spLocks noRot="1" noChangeAspect="1" noMove="1" noResize="1" noEditPoints="1" noAdjustHandles="1" noChangeArrowheads="1" noChangeShapeType="1" noTextEdit="1"/>
              </p:cNvSpPr>
              <p:nvPr/>
            </p:nvSpPr>
            <p:spPr>
              <a:xfrm>
                <a:off x="5532246" y="3839058"/>
                <a:ext cx="6553737" cy="2651193"/>
              </a:xfrm>
              <a:prstGeom prst="rect">
                <a:avLst/>
              </a:prstGeom>
              <a:blipFill rotWithShape="0">
                <a:blip r:embed="rId7"/>
                <a:stretch>
                  <a:fillRect l="-837" t="-1149" b="-71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19064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19096" y="276226"/>
            <a:ext cx="8172904" cy="733270"/>
          </a:xfrm>
        </p:spPr>
        <p:txBody>
          <a:bodyPr>
            <a:normAutofit/>
          </a:bodyPr>
          <a:lstStyle/>
          <a:p>
            <a:r>
              <a:rPr kumimoji="1" lang="en-US" altLang="ja-JP" sz="3600" dirty="0"/>
              <a:t>Structure </a:t>
            </a:r>
            <a:r>
              <a:rPr lang="en-US" altLang="ja-JP" sz="3600" dirty="0"/>
              <a:t>T</a:t>
            </a:r>
            <a:r>
              <a:rPr kumimoji="1" lang="en-US" altLang="ja-JP" sz="3600" dirty="0"/>
              <a:t>ensor Matrix</a:t>
            </a:r>
            <a:r>
              <a:rPr kumimoji="1" lang="ja-JP" altLang="en-US" sz="3600" dirty="0"/>
              <a:t>（導出）</a:t>
            </a:r>
          </a:p>
        </p:txBody>
      </p:sp>
      <p:sp>
        <p:nvSpPr>
          <p:cNvPr id="25" name="コンテンツ プレースホルダー 2"/>
          <p:cNvSpPr txBox="1">
            <a:spLocks/>
          </p:cNvSpPr>
          <p:nvPr/>
        </p:nvSpPr>
        <p:spPr>
          <a:xfrm>
            <a:off x="622754" y="4032948"/>
            <a:ext cx="7520349" cy="28250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12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8" name="正方形/長方形 7"/>
              <p:cNvSpPr/>
              <p:nvPr/>
            </p:nvSpPr>
            <p:spPr>
              <a:xfrm>
                <a:off x="4011827" y="3130548"/>
                <a:ext cx="7788876" cy="3582327"/>
              </a:xfrm>
              <a:prstGeom prst="rect">
                <a:avLst/>
              </a:prstGeom>
            </p:spPr>
            <p:txBody>
              <a:bodyPr wrap="square">
                <a:spAutoFit/>
              </a:bodyPr>
              <a:lstStyle/>
              <a:p>
                <a:pPr>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今知りたいのは，どの方向</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a:latin typeface="メイリオ" panose="020B0604030504040204" pitchFamily="50" charset="-128"/>
                    <a:ea typeface="メイリオ" panose="020B0604030504040204" pitchFamily="50" charset="-128"/>
                    <a:cs typeface="メイリオ" panose="020B0604030504040204" pitchFamily="50" charset="-128"/>
                  </a:rPr>
                  <a:t>u,v</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に動かすと差分が最大になるか？つまり，画像の変化が大きいか？である．そのため以下の最大化問題を考える．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𝑎𝑟𝑔𝑚𝑎𝑥</m:t>
                      </m:r>
                      <m:f>
                        <m:fPr>
                          <m:ctrlPr>
                            <a:rPr lang="en-US" altLang="ja-JP" b="1" i="1" smtClean="0">
                              <a:latin typeface="Cambria Math" panose="02040503050406030204" pitchFamily="18" charset="0"/>
                            </a:rPr>
                          </m:ctrlPr>
                        </m:fPr>
                        <m:num>
                          <m:d>
                            <m:dPr>
                              <m:ctrlPr>
                                <a:rPr lang="en-US" altLang="ja-JP" i="1">
                                  <a:latin typeface="Cambria Math" panose="02040503050406030204" pitchFamily="18" charset="0"/>
                                </a:rPr>
                              </m:ctrlPr>
                            </m:dPr>
                            <m:e>
                              <m:r>
                                <a:rPr lang="en-US" altLang="ja-JP" b="0" i="1" smtClean="0">
                                  <a:latin typeface="Cambria Math" panose="02040503050406030204" pitchFamily="18" charset="0"/>
                                </a:rPr>
                                <m:t>𝑢</m:t>
                              </m:r>
                              <m:r>
                                <a:rPr lang="en-US" altLang="ja-JP" i="1">
                                  <a:latin typeface="Cambria Math" panose="02040503050406030204" pitchFamily="18" charset="0"/>
                                </a:rPr>
                                <m:t>,</m:t>
                              </m:r>
                              <m:r>
                                <a:rPr lang="en-US" altLang="ja-JP" b="0" i="1" smtClean="0">
                                  <a:latin typeface="Cambria Math" panose="02040503050406030204" pitchFamily="18" charset="0"/>
                                </a:rPr>
                                <m:t>𝑣</m:t>
                              </m:r>
                            </m:e>
                          </m:d>
                          <m:r>
                            <a:rPr lang="en-US" altLang="ja-JP" b="1">
                              <a:latin typeface="Cambria Math" panose="02040503050406030204" pitchFamily="18" charset="0"/>
                            </a:rPr>
                            <m:t>𝐀</m:t>
                          </m:r>
                          <m:d>
                            <m:dPr>
                              <m:ctrlPr>
                                <a:rPr lang="en-US" altLang="ja-JP" b="1"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a:rPr lang="en-US" altLang="ja-JP" b="0" i="1" smtClean="0">
                                        <a:latin typeface="Cambria Math" panose="02040503050406030204" pitchFamily="18" charset="0"/>
                                      </a:rPr>
                                      <m:t>𝑢</m:t>
                                    </m:r>
                                  </m:e>
                                </m:mr>
                                <m:mr>
                                  <m:e>
                                    <m:r>
                                      <a:rPr lang="en-US" altLang="ja-JP" b="0" i="1" smtClean="0">
                                        <a:latin typeface="Cambria Math" panose="02040503050406030204" pitchFamily="18" charset="0"/>
                                      </a:rPr>
                                      <m:t>𝑣</m:t>
                                    </m:r>
                                  </m:e>
                                </m:mr>
                              </m:m>
                            </m:e>
                          </m:d>
                        </m:num>
                        <m:den>
                          <m:d>
                            <m:dPr>
                              <m:ctrlPr>
                                <a:rPr lang="en-US" altLang="ja-JP" i="1">
                                  <a:latin typeface="Cambria Math" panose="02040503050406030204" pitchFamily="18" charset="0"/>
                                </a:rPr>
                              </m:ctrlPr>
                            </m:dPr>
                            <m:e>
                              <m:r>
                                <a:rPr lang="en-US" altLang="ja-JP" b="0" i="1" smtClean="0">
                                  <a:latin typeface="Cambria Math" panose="02040503050406030204" pitchFamily="18" charset="0"/>
                                </a:rPr>
                                <m:t>𝑢</m:t>
                              </m:r>
                              <m:r>
                                <a:rPr lang="en-US" altLang="ja-JP" i="1">
                                  <a:latin typeface="Cambria Math" panose="02040503050406030204" pitchFamily="18" charset="0"/>
                                </a:rPr>
                                <m:t>,</m:t>
                              </m:r>
                              <m:r>
                                <a:rPr lang="en-US" altLang="ja-JP" b="0" i="1" smtClean="0">
                                  <a:latin typeface="Cambria Math" panose="02040503050406030204" pitchFamily="18" charset="0"/>
                                </a:rPr>
                                <m:t>𝑣</m:t>
                              </m:r>
                            </m:e>
                          </m:d>
                          <m:d>
                            <m:dPr>
                              <m:ctrlPr>
                                <a:rPr lang="en-US" altLang="ja-JP" b="1"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a:rPr lang="en-US" altLang="ja-JP" b="0" i="1" smtClean="0">
                                        <a:latin typeface="Cambria Math" panose="02040503050406030204" pitchFamily="18" charset="0"/>
                                      </a:rPr>
                                      <m:t>𝑢</m:t>
                                    </m:r>
                                  </m:e>
                                </m:mr>
                                <m:mr>
                                  <m:e>
                                    <m:r>
                                      <a:rPr lang="en-US" altLang="ja-JP" b="0" i="1" smtClean="0">
                                        <a:latin typeface="Cambria Math" panose="02040503050406030204" pitchFamily="18" charset="0"/>
                                      </a:rPr>
                                      <m:t>𝑣</m:t>
                                    </m:r>
                                  </m:e>
                                </m:mr>
                              </m:m>
                            </m:e>
                          </m:d>
                        </m:den>
                      </m:f>
                    </m:oMath>
                  </m:oMathPara>
                </a14:m>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この目的関数はレイリー商と呼ばれ，</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a:latin typeface="メイリオ" panose="020B0604030504040204" pitchFamily="50" charset="-128"/>
                    <a:ea typeface="メイリオ" panose="020B0604030504040204" pitchFamily="50" charset="-128"/>
                    <a:cs typeface="メイリオ" panose="020B0604030504040204" pitchFamily="50" charset="-128"/>
                  </a:rPr>
                  <a:t>u,v</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が行列</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の固有ベクトルに一致するとき，最大値（最小値）をとり，最大値・最小値は固有値と一致することが知られている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証明省略</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つまり，</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Structure Tensor matrix</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の固有値固有ベクトルを</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1</m:t>
                        </m:r>
                      </m:sub>
                    </m:sSub>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2</m:t>
                        </m:r>
                      </m:sub>
                    </m:sSub>
                  </m:oMath>
                </a14:m>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1</m:t>
                        </m:r>
                      </m:sub>
                    </m:sSub>
                    <m:r>
                      <a:rPr lang="en-US" altLang="ja-JP" i="1">
                        <a:latin typeface="Cambria Math" panose="02040503050406030204" pitchFamily="18" charset="0"/>
                      </a:rPr>
                      <m:t>&gt;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2</m:t>
                        </m:r>
                      </m:sub>
                    </m:sSub>
                  </m:oMath>
                </a14:m>
                <a:r>
                  <a:rPr lang="en-US" altLang="ja-JP" dirty="0"/>
                  <a:t>)</a:t>
                </a:r>
              </a:p>
              <a:p>
                <a:pPr>
                  <a:spcBef>
                    <a:spcPts val="600"/>
                  </a:spcBef>
                </a:pPr>
                <a14:m>
                  <m:oMath xmlns:m="http://schemas.openxmlformats.org/officeDocument/2006/math">
                    <m:sSub>
                      <m:sSubPr>
                        <m:ctrlPr>
                          <a:rPr lang="en-US" altLang="ja-JP" i="1">
                            <a:latin typeface="Cambria Math" panose="02040503050406030204" pitchFamily="18" charset="0"/>
                          </a:rPr>
                        </m:ctrlPr>
                      </m:sSubPr>
                      <m:e>
                        <m:r>
                          <a:rPr lang="en-US" altLang="ja-JP" b="1">
                            <a:latin typeface="Cambria Math" panose="02040503050406030204" pitchFamily="18" charset="0"/>
                          </a:rPr>
                          <m:t>𝐯</m:t>
                        </m:r>
                      </m:e>
                      <m:sub>
                        <m:r>
                          <a:rPr lang="en-US" altLang="ja-JP" i="1">
                            <a:latin typeface="Cambria Math" panose="02040503050406030204" pitchFamily="18" charset="0"/>
                          </a:rPr>
                          <m:t>1</m:t>
                        </m:r>
                      </m:sub>
                    </m:sSub>
                    <m:r>
                      <a:rPr lang="en-US" altLang="ja-JP" i="1">
                        <a:latin typeface="Cambria Math" panose="02040503050406030204" pitchFamily="18" charset="0"/>
                      </a:rPr>
                      <m:t>, </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𝐯</m:t>
                        </m:r>
                      </m:e>
                      <m:sub>
                        <m:r>
                          <a:rPr lang="en-US" altLang="ja-JP">
                            <a:latin typeface="Cambria Math" panose="02040503050406030204" pitchFamily="18" charset="0"/>
                          </a:rPr>
                          <m:t>2</m:t>
                        </m:r>
                      </m:sub>
                    </m:sSub>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とすると，</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a:latin typeface="メイリオ" panose="020B0604030504040204" pitchFamily="50" charset="-128"/>
                    <a:ea typeface="メイリオ" panose="020B0604030504040204" pitchFamily="50" charset="-128"/>
                    <a:cs typeface="メイリオ" panose="020B0604030504040204" pitchFamily="50" charset="-128"/>
                  </a:rPr>
                  <a:t>u,v</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14:m>
                  <m:oMath xmlns:m="http://schemas.openxmlformats.org/officeDocument/2006/math">
                    <m:sSub>
                      <m:sSubPr>
                        <m:ctrlPr>
                          <a:rPr lang="en-US" altLang="ja-JP" i="1">
                            <a:latin typeface="Cambria Math" panose="02040503050406030204" pitchFamily="18" charset="0"/>
                          </a:rPr>
                        </m:ctrlPr>
                      </m:sSubPr>
                      <m:e>
                        <m:r>
                          <a:rPr lang="en-US" altLang="ja-JP" b="1">
                            <a:latin typeface="Cambria Math" panose="02040503050406030204" pitchFamily="18" charset="0"/>
                          </a:rPr>
                          <m:t>𝐯</m:t>
                        </m:r>
                      </m:e>
                      <m:sub>
                        <m:r>
                          <a:rPr lang="en-US" altLang="ja-JP" i="1">
                            <a:latin typeface="Cambria Math" panose="02040503050406030204" pitchFamily="18" charset="0"/>
                          </a:rPr>
                          <m:t>1</m:t>
                        </m:r>
                      </m:sub>
                    </m:sSub>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に一致するときに画像は最も大きく変化する．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a:latin typeface="メイリオ" panose="020B0604030504040204" pitchFamily="50" charset="-128"/>
                    <a:ea typeface="メイリオ" panose="020B0604030504040204" pitchFamily="50" charset="-128"/>
                    <a:cs typeface="メイリオ" panose="020B0604030504040204" pitchFamily="50" charset="-128"/>
                  </a:rPr>
                  <a:t>u,v</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14:m>
                  <m:oMath xmlns:m="http://schemas.openxmlformats.org/officeDocument/2006/math">
                    <m:sSub>
                      <m:sSubPr>
                        <m:ctrlPr>
                          <a:rPr lang="en-US" altLang="ja-JP" i="1">
                            <a:latin typeface="Cambria Math" panose="02040503050406030204" pitchFamily="18" charset="0"/>
                          </a:rPr>
                        </m:ctrlPr>
                      </m:sSubPr>
                      <m:e>
                        <m:r>
                          <a:rPr lang="en-US" altLang="ja-JP" b="1">
                            <a:latin typeface="Cambria Math" panose="02040503050406030204" pitchFamily="18" charset="0"/>
                          </a:rPr>
                          <m:t>𝐯</m:t>
                        </m:r>
                      </m:e>
                      <m:sub>
                        <m:r>
                          <a:rPr lang="en-US" altLang="ja-JP" b="0" i="1" smtClean="0">
                            <a:latin typeface="Cambria Math" panose="02040503050406030204" pitchFamily="18" charset="0"/>
                          </a:rPr>
                          <m:t>2</m:t>
                        </m:r>
                      </m:sub>
                    </m:sSub>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に一致するとき画像の変化は最小になる．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 name="正方形/長方形 7"/>
              <p:cNvSpPr>
                <a:spLocks noRot="1" noChangeAspect="1" noMove="1" noResize="1" noEditPoints="1" noAdjustHandles="1" noChangeArrowheads="1" noChangeShapeType="1" noTextEdit="1"/>
              </p:cNvSpPr>
              <p:nvPr/>
            </p:nvSpPr>
            <p:spPr>
              <a:xfrm>
                <a:off x="4011827" y="3130548"/>
                <a:ext cx="7788876" cy="3582327"/>
              </a:xfrm>
              <a:prstGeom prst="rect">
                <a:avLst/>
              </a:prstGeom>
              <a:blipFill>
                <a:blip r:embed="rId3"/>
                <a:stretch>
                  <a:fillRect l="-626" t="-852" r="-1017"/>
                </a:stretch>
              </a:blipFill>
            </p:spPr>
            <p:txBody>
              <a:bodyPr/>
              <a:lstStyle/>
              <a:p>
                <a:r>
                  <a:rPr lang="ja-JP" altLang="en-US">
                    <a:noFill/>
                  </a:rPr>
                  <a:t> </a:t>
                </a:r>
              </a:p>
            </p:txBody>
          </p:sp>
        </mc:Fallback>
      </mc:AlternateContent>
      <p:sp>
        <p:nvSpPr>
          <p:cNvPr id="9" name="スライド番号プレースホルダー 8"/>
          <p:cNvSpPr>
            <a:spLocks noGrp="1"/>
          </p:cNvSpPr>
          <p:nvPr>
            <p:ph type="sldNum" sz="quarter" idx="12"/>
          </p:nvPr>
        </p:nvSpPr>
        <p:spPr/>
        <p:txBody>
          <a:bodyPr/>
          <a:lstStyle/>
          <a:p>
            <a:fld id="{F35DE295-420C-4265-BE54-AE59FA4027A6}" type="slidenum">
              <a:rPr kumimoji="1" lang="ja-JP" altLang="en-US" smtClean="0"/>
              <a:t>30</a:t>
            </a:fld>
            <a:endParaRPr kumimoji="1" lang="ja-JP" altLang="en-US"/>
          </a:p>
        </p:txBody>
      </p:sp>
      <p:grpSp>
        <p:nvGrpSpPr>
          <p:cNvPr id="27" name="グループ化 26"/>
          <p:cNvGrpSpPr/>
          <p:nvPr/>
        </p:nvGrpSpPr>
        <p:grpSpPr>
          <a:xfrm>
            <a:off x="456277" y="333828"/>
            <a:ext cx="3284910" cy="3296896"/>
            <a:chOff x="538403" y="1145540"/>
            <a:chExt cx="2881072" cy="2891584"/>
          </a:xfrm>
        </p:grpSpPr>
        <p:grpSp>
          <p:nvGrpSpPr>
            <p:cNvPr id="28" name="グループ化 27"/>
            <p:cNvGrpSpPr/>
            <p:nvPr/>
          </p:nvGrpSpPr>
          <p:grpSpPr>
            <a:xfrm>
              <a:off x="559998" y="1145540"/>
              <a:ext cx="2859477" cy="2891584"/>
              <a:chOff x="588572" y="1355090"/>
              <a:chExt cx="2264384" cy="2289809"/>
            </a:xfrm>
          </p:grpSpPr>
          <p:pic>
            <p:nvPicPr>
              <p:cNvPr id="34" name="図 33"/>
              <p:cNvPicPr>
                <a:picLocks noChangeAspect="1"/>
              </p:cNvPicPr>
              <p:nvPr/>
            </p:nvPicPr>
            <p:blipFill rotWithShape="1">
              <a:blip r:embed="rId4">
                <a:extLst>
                  <a:ext uri="{28A0092B-C50C-407E-A947-70E740481C1C}">
                    <a14:useLocalDpi xmlns:a14="http://schemas.microsoft.com/office/drawing/2010/main" val="0"/>
                  </a:ext>
                </a:extLst>
              </a:blip>
              <a:srcRect l="61147" t="28862" r="33520" b="63944"/>
              <a:stretch/>
            </p:blipFill>
            <p:spPr>
              <a:xfrm>
                <a:off x="588572" y="1355090"/>
                <a:ext cx="2264384" cy="2289809"/>
              </a:xfrm>
              <a:prstGeom prst="rect">
                <a:avLst/>
              </a:prstGeom>
            </p:spPr>
          </p:pic>
          <p:grpSp>
            <p:nvGrpSpPr>
              <p:cNvPr id="35" name="グループ化 34"/>
              <p:cNvGrpSpPr/>
              <p:nvPr/>
            </p:nvGrpSpPr>
            <p:grpSpPr>
              <a:xfrm>
                <a:off x="1347788" y="1972918"/>
                <a:ext cx="919313" cy="870295"/>
                <a:chOff x="1347788" y="1972918"/>
                <a:chExt cx="919313" cy="870295"/>
              </a:xfrm>
            </p:grpSpPr>
            <p:sp>
              <p:nvSpPr>
                <p:cNvPr id="36" name="正方形/長方形 35"/>
                <p:cNvSpPr/>
                <p:nvPr/>
              </p:nvSpPr>
              <p:spPr>
                <a:xfrm>
                  <a:off x="1347788" y="2138363"/>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1562251" y="1972918"/>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9" name="正方形/長方形 28"/>
            <p:cNvSpPr/>
            <p:nvPr/>
          </p:nvSpPr>
          <p:spPr>
            <a:xfrm>
              <a:off x="1165117" y="2701409"/>
              <a:ext cx="374260" cy="620860"/>
            </a:xfrm>
            <a:prstGeom prst="rect">
              <a:avLst/>
            </a:prstGeom>
          </p:spPr>
          <p:txBody>
            <a:bodyPr wrap="none">
              <a:spAutoFit/>
            </a:bodyPr>
            <a:lstStyle/>
            <a:p>
              <a:r>
                <a:rPr lang="en-US" altLang="ja-JP" sz="4000" b="1" dirty="0"/>
                <a:t>S</a:t>
              </a:r>
              <a:endParaRPr lang="ja-JP" altLang="en-US" sz="4000" b="1" dirty="0"/>
            </a:p>
          </p:txBody>
        </p:sp>
        <p:sp>
          <p:nvSpPr>
            <p:cNvPr id="30" name="正方形/長方形 29"/>
            <p:cNvSpPr/>
            <p:nvPr/>
          </p:nvSpPr>
          <p:spPr>
            <a:xfrm>
              <a:off x="538403" y="1624272"/>
              <a:ext cx="734180" cy="458897"/>
            </a:xfrm>
            <a:prstGeom prst="rect">
              <a:avLst/>
            </a:prstGeom>
          </p:spPr>
          <p:txBody>
            <a:bodyPr wrap="none">
              <a:spAutoFit/>
            </a:bodyPr>
            <a:lstStyle/>
            <a:p>
              <a:r>
                <a:rPr lang="en-US" altLang="ja-JP" sz="2800" dirty="0"/>
                <a:t>(</a:t>
              </a:r>
              <a:r>
                <a:rPr lang="en-US" altLang="ja-JP" sz="2800" i="1" dirty="0" err="1"/>
                <a:t>u,v</a:t>
              </a:r>
              <a:r>
                <a:rPr lang="en-US" altLang="ja-JP" sz="2800" dirty="0"/>
                <a:t>)</a:t>
              </a:r>
              <a:endParaRPr lang="ja-JP" altLang="en-US" sz="2800" dirty="0"/>
            </a:p>
          </p:txBody>
        </p:sp>
        <p:cxnSp>
          <p:nvCxnSpPr>
            <p:cNvPr id="31" name="直線矢印コネクタ 30"/>
            <p:cNvCxnSpPr/>
            <p:nvPr/>
          </p:nvCxnSpPr>
          <p:spPr>
            <a:xfrm flipV="1">
              <a:off x="1514284" y="1921281"/>
              <a:ext cx="270825" cy="21978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2" name="フリーフォーム 31"/>
            <p:cNvSpPr/>
            <p:nvPr/>
          </p:nvSpPr>
          <p:spPr>
            <a:xfrm rot="1015020">
              <a:off x="1194530" y="1901674"/>
              <a:ext cx="436319" cy="40098"/>
            </a:xfrm>
            <a:custGeom>
              <a:avLst/>
              <a:gdLst>
                <a:gd name="connsiteX0" fmla="*/ 807243 w 807243"/>
                <a:gd name="connsiteY0" fmla="*/ 69135 h 81041"/>
                <a:gd name="connsiteX1" fmla="*/ 330993 w 807243"/>
                <a:gd name="connsiteY1" fmla="*/ 79 h 81041"/>
                <a:gd name="connsiteX2" fmla="*/ 0 w 807243"/>
                <a:gd name="connsiteY2" fmla="*/ 81041 h 81041"/>
              </a:gdLst>
              <a:ahLst/>
              <a:cxnLst>
                <a:cxn ang="0">
                  <a:pos x="connsiteX0" y="connsiteY0"/>
                </a:cxn>
                <a:cxn ang="0">
                  <a:pos x="connsiteX1" y="connsiteY1"/>
                </a:cxn>
                <a:cxn ang="0">
                  <a:pos x="connsiteX2" y="connsiteY2"/>
                </a:cxn>
              </a:cxnLst>
              <a:rect l="l" t="t" r="r" b="b"/>
              <a:pathLst>
                <a:path w="807243" h="81041">
                  <a:moveTo>
                    <a:pt x="807243" y="69135"/>
                  </a:moveTo>
                  <a:cubicBezTo>
                    <a:pt x="636388" y="33615"/>
                    <a:pt x="465533" y="-1905"/>
                    <a:pt x="330993" y="79"/>
                  </a:cubicBezTo>
                  <a:cubicBezTo>
                    <a:pt x="196452" y="2063"/>
                    <a:pt x="98226" y="41552"/>
                    <a:pt x="0" y="8104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1818478" y="1430330"/>
              <a:ext cx="384101" cy="620860"/>
            </a:xfrm>
            <a:prstGeom prst="rect">
              <a:avLst/>
            </a:prstGeom>
          </p:spPr>
          <p:txBody>
            <a:bodyPr wrap="none">
              <a:spAutoFit/>
            </a:bodyPr>
            <a:lstStyle/>
            <a:p>
              <a:r>
                <a:rPr lang="en-US" altLang="ja-JP" sz="4000" b="1" dirty="0"/>
                <a:t>T</a:t>
              </a:r>
              <a:endParaRPr lang="ja-JP" altLang="en-US" sz="4000" b="1" dirty="0"/>
            </a:p>
          </p:txBody>
        </p:sp>
      </p:grpSp>
      <mc:AlternateContent xmlns:mc="http://schemas.openxmlformats.org/markup-compatibility/2006" xmlns:a14="http://schemas.microsoft.com/office/drawing/2010/main">
        <mc:Choice Requires="a14">
          <p:sp>
            <p:nvSpPr>
              <p:cNvPr id="38" name="コンテンツ プレースホルダー 2"/>
              <p:cNvSpPr>
                <a:spLocks noGrp="1"/>
              </p:cNvSpPr>
              <p:nvPr>
                <p:ph idx="1"/>
              </p:nvPr>
            </p:nvSpPr>
            <p:spPr>
              <a:xfrm>
                <a:off x="4019096" y="1070218"/>
                <a:ext cx="8013247" cy="1915205"/>
              </a:xfrm>
            </p:spPr>
            <p:txBody>
              <a:bodyPr>
                <a:normAutofit/>
              </a:bodyPr>
              <a:lstStyle/>
              <a:p>
                <a:pPr marL="0" indent="0">
                  <a:lnSpc>
                    <a:spcPct val="100000"/>
                  </a:lnSpc>
                  <a:spcBef>
                    <a:spcPts val="1200"/>
                  </a:spcBef>
                  <a:buNone/>
                </a:pPr>
                <a:r>
                  <a:rPr lang="ja-JP" altLang="en-US" sz="2400" dirty="0"/>
                  <a:t>窓領域</a:t>
                </a:r>
                <a:r>
                  <a:rPr lang="en-US" altLang="ja-JP" sz="2400" dirty="0"/>
                  <a:t>S</a:t>
                </a:r>
                <a:r>
                  <a:rPr lang="ja-JP" altLang="en-US" sz="2400" dirty="0"/>
                  <a:t>と</a:t>
                </a:r>
                <a:r>
                  <a:rPr lang="en-US" altLang="ja-JP" sz="2400" dirty="0"/>
                  <a:t>S</a:t>
                </a:r>
                <a:r>
                  <a:rPr lang="ja-JP" altLang="en-US" sz="2400" dirty="0"/>
                  <a:t>を</a:t>
                </a:r>
                <a:r>
                  <a:rPr lang="en-US" altLang="ja-JP" sz="2400" dirty="0"/>
                  <a:t>(</a:t>
                </a:r>
                <a:r>
                  <a:rPr lang="en-US" altLang="ja-JP" sz="2400" i="1" dirty="0" err="1"/>
                  <a:t>u</a:t>
                </a:r>
                <a:r>
                  <a:rPr lang="en-US" altLang="ja-JP" sz="2400" dirty="0" err="1"/>
                  <a:t>,</a:t>
                </a:r>
                <a:r>
                  <a:rPr lang="en-US" altLang="ja-JP" sz="2400" i="1" dirty="0" err="1"/>
                  <a:t>v</a:t>
                </a:r>
                <a:r>
                  <a:rPr lang="en-US" altLang="ja-JP" sz="2400" dirty="0"/>
                  <a:t>)</a:t>
                </a:r>
                <a:r>
                  <a:rPr lang="ja-JP" altLang="en-US" sz="2400" dirty="0" err="1"/>
                  <a:t>だけ</a:t>
                </a:r>
                <a:r>
                  <a:rPr lang="ja-JP" altLang="en-US" sz="2400" dirty="0"/>
                  <a:t>移動した領域</a:t>
                </a:r>
                <a:r>
                  <a:rPr lang="en-US" altLang="ja-JP" sz="2400" dirty="0"/>
                  <a:t>T</a:t>
                </a:r>
                <a:r>
                  <a:rPr lang="ja-JP" altLang="en-US" sz="2400" dirty="0"/>
                  <a:t>の二乗誤差は以下の通り</a:t>
                </a:r>
                <a:endParaRPr lang="en-US" altLang="ja-JP" sz="2400" dirty="0"/>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𝐷</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r>
                        <a:rPr lang="en-US" altLang="ja-JP" sz="2400" i="1">
                          <a:latin typeface="Cambria Math" panose="02040503050406030204" pitchFamily="18" charset="0"/>
                        </a:rPr>
                        <m: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r>
                        <a:rPr lang="en-US" altLang="ja-JP" sz="2400" b="1">
                          <a:latin typeface="Cambria Math" panose="02040503050406030204" pitchFamily="18" charset="0"/>
                        </a:rPr>
                        <m:t>𝐀</m:t>
                      </m:r>
                      <m:d>
                        <m:dPr>
                          <m:ctrlPr>
                            <a:rPr lang="en-US" altLang="ja-JP" sz="2400" b="1" i="1">
                              <a:latin typeface="Cambria Math" panose="02040503050406030204" pitchFamily="18" charset="0"/>
                            </a:rPr>
                          </m:ctrlPr>
                        </m:dPr>
                        <m:e>
                          <m:m>
                            <m:mPr>
                              <m:mcs>
                                <m:mc>
                                  <m:mcPr>
                                    <m:count m:val="1"/>
                                    <m:mcJc m:val="center"/>
                                  </m:mcPr>
                                </m:mc>
                              </m:mcs>
                              <m:ctrlPr>
                                <a:rPr lang="en-US" altLang="ja-JP" sz="2400" i="1">
                                  <a:latin typeface="Cambria Math" panose="02040503050406030204" pitchFamily="18" charset="0"/>
                                </a:rPr>
                              </m:ctrlPr>
                            </m:mPr>
                            <m:mr>
                              <m:e>
                                <m:r>
                                  <a:rPr lang="en-US" altLang="ja-JP" sz="2400" i="1">
                                    <a:latin typeface="Cambria Math" panose="02040503050406030204" pitchFamily="18" charset="0"/>
                                  </a:rPr>
                                  <m:t>𝑢</m:t>
                                </m:r>
                              </m:e>
                            </m:mr>
                            <m:mr>
                              <m:e>
                                <m:r>
                                  <a:rPr lang="en-US" altLang="ja-JP" sz="2400" i="1">
                                    <a:latin typeface="Cambria Math" panose="02040503050406030204" pitchFamily="18" charset="0"/>
                                  </a:rPr>
                                  <m:t>𝑣</m:t>
                                </m:r>
                              </m:e>
                            </m:mr>
                          </m:m>
                        </m:e>
                      </m:d>
                      <m:r>
                        <a:rPr lang="en-US" altLang="ja-JP" sz="2400" smtClean="0">
                          <a:latin typeface="Cambria Math" panose="02040503050406030204" pitchFamily="18" charset="0"/>
                        </a:rPr>
                        <m:t>, </m:t>
                      </m:r>
                      <m:r>
                        <a:rPr lang="en-US" altLang="ja-JP" sz="2400" b="1" i="1" smtClean="0">
                          <a:latin typeface="Cambria Math" panose="02040503050406030204" pitchFamily="18" charset="0"/>
                        </a:rPr>
                        <m:t> </m:t>
                      </m:r>
                      <m:r>
                        <a:rPr lang="en-US" altLang="ja-JP" sz="2400" b="1">
                          <a:latin typeface="Cambria Math" panose="02040503050406030204" pitchFamily="18" charset="0"/>
                        </a:rPr>
                        <m:t>𝐀</m:t>
                      </m:r>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d>
                            <m:dPr>
                              <m:ctrlPr>
                                <a:rPr lang="en-US" altLang="ja-JP" sz="2400" i="1">
                                  <a:latin typeface="Cambria Math" panose="02040503050406030204" pitchFamily="18" charset="0"/>
                                </a:rPr>
                              </m:ctrlPr>
                            </m:dPr>
                            <m:e>
                              <m:r>
                                <m:rPr>
                                  <m:brk m:alnAt="7"/>
                                </m:rP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r>
                            <a:rPr lang="en-US" altLang="ja-JP" sz="2400" i="1">
                              <a:latin typeface="Cambria Math" panose="02040503050406030204" pitchFamily="18" charset="0"/>
                            </a:rPr>
                            <m:t>∈</m:t>
                          </m:r>
                          <m:r>
                            <a:rPr lang="en-US" altLang="ja-JP" sz="2400" i="1">
                              <a:latin typeface="Cambria Math" panose="02040503050406030204" pitchFamily="18" charset="0"/>
                            </a:rPr>
                            <m:t>𝑆</m:t>
                          </m:r>
                        </m:sub>
                        <m:sup/>
                        <m:e>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e>
                      </m:nary>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
                        </m:e>
                      </m:d>
                    </m:oMath>
                  </m:oMathPara>
                </a14:m>
                <a:endParaRPr lang="en-US" altLang="ja-JP" sz="2400" dirty="0"/>
              </a:p>
            </p:txBody>
          </p:sp>
        </mc:Choice>
        <mc:Fallback xmlns="">
          <p:sp>
            <p:nvSpPr>
              <p:cNvPr id="38" name="コンテンツ プレースホルダー 2"/>
              <p:cNvSpPr>
                <a:spLocks noGrp="1" noRot="1" noChangeAspect="1" noMove="1" noResize="1" noEditPoints="1" noAdjustHandles="1" noChangeArrowheads="1" noChangeShapeType="1" noTextEdit="1"/>
              </p:cNvSpPr>
              <p:nvPr>
                <p:ph idx="1"/>
              </p:nvPr>
            </p:nvSpPr>
            <p:spPr>
              <a:xfrm>
                <a:off x="4019096" y="1070218"/>
                <a:ext cx="8013247" cy="1915205"/>
              </a:xfrm>
              <a:blipFill>
                <a:blip r:embed="rId5"/>
                <a:stretch>
                  <a:fillRect l="-1141" t="-2548"/>
                </a:stretch>
              </a:blipFill>
            </p:spPr>
            <p:txBody>
              <a:bodyPr/>
              <a:lstStyle/>
              <a:p>
                <a:r>
                  <a:rPr lang="ja-JP" altLang="en-US">
                    <a:noFill/>
                  </a:rPr>
                  <a:t> </a:t>
                </a:r>
              </a:p>
            </p:txBody>
          </p:sp>
        </mc:Fallback>
      </mc:AlternateContent>
      <p:sp>
        <p:nvSpPr>
          <p:cNvPr id="18" name="タイトル 1"/>
          <p:cNvSpPr txBox="1">
            <a:spLocks/>
          </p:cNvSpPr>
          <p:nvPr/>
        </p:nvSpPr>
        <p:spPr>
          <a:xfrm>
            <a:off x="213755" y="-178130"/>
            <a:ext cx="2071665"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2000" b="1" dirty="0">
                <a:solidFill>
                  <a:srgbClr val="FF0000"/>
                </a:solidFill>
              </a:rPr>
              <a:t>補足資料</a:t>
            </a:r>
          </a:p>
        </p:txBody>
      </p:sp>
    </p:spTree>
    <p:extLst>
      <p:ext uri="{BB962C8B-B14F-4D97-AF65-F5344CB8AC3E}">
        <p14:creationId xmlns:p14="http://schemas.microsoft.com/office/powerpoint/2010/main" val="2532168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2922" y="192406"/>
            <a:ext cx="11708780" cy="733270"/>
          </a:xfrm>
        </p:spPr>
        <p:txBody>
          <a:bodyPr>
            <a:normAutofit/>
          </a:bodyPr>
          <a:lstStyle/>
          <a:p>
            <a:pPr algn="ctr"/>
            <a:r>
              <a:rPr lang="ja-JP" altLang="en-US" sz="3200" dirty="0"/>
              <a:t>左の画像から右の画像を探せ</a:t>
            </a:r>
            <a:endParaRPr kumimoji="1" lang="ja-JP" altLang="en-US" sz="3200" dirty="0"/>
          </a:p>
        </p:txBody>
      </p:sp>
      <p:sp>
        <p:nvSpPr>
          <p:cNvPr id="3" name="コンテンツ プレースホルダー 2"/>
          <p:cNvSpPr>
            <a:spLocks noGrp="1"/>
          </p:cNvSpPr>
          <p:nvPr>
            <p:ph idx="1"/>
          </p:nvPr>
        </p:nvSpPr>
        <p:spPr>
          <a:xfrm>
            <a:off x="483220" y="6567449"/>
            <a:ext cx="11708780" cy="290551"/>
          </a:xfrm>
        </p:spPr>
        <p:txBody>
          <a:bodyPr>
            <a:normAutofit fontScale="85000" lnSpcReduction="20000"/>
          </a:bodyPr>
          <a:lstStyle/>
          <a:p>
            <a:pPr marL="0" indent="0" algn="r">
              <a:buNone/>
            </a:pPr>
            <a:r>
              <a:rPr kumimoji="1" lang="en-US" altLang="ja-JP" sz="2000" dirty="0"/>
              <a:t>※</a:t>
            </a:r>
            <a:r>
              <a:rPr kumimoji="1" lang="ja-JP" altLang="en-US" sz="2000" dirty="0"/>
              <a:t>地味な例ですみません</a:t>
            </a:r>
            <a:r>
              <a:rPr kumimoji="1" lang="ja-JP" altLang="en-US" sz="2000" dirty="0" err="1"/>
              <a:t>。。。</a:t>
            </a:r>
            <a:endParaRPr kumimoji="1" lang="ja-JP" altLang="en-US" sz="20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1520" y="1890617"/>
            <a:ext cx="5892800" cy="4253271"/>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9550" y="3393027"/>
            <a:ext cx="926690" cy="1330632"/>
          </a:xfrm>
          <a:prstGeom prst="rect">
            <a:avLst/>
          </a:prstGeom>
        </p:spPr>
      </p:pic>
      <p:sp>
        <p:nvSpPr>
          <p:cNvPr id="7" name="コンテンツ プレースホルダー 2"/>
          <p:cNvSpPr txBox="1">
            <a:spLocks/>
          </p:cNvSpPr>
          <p:nvPr/>
        </p:nvSpPr>
        <p:spPr>
          <a:xfrm>
            <a:off x="1468740" y="5490489"/>
            <a:ext cx="5978540" cy="4124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endParaRPr lang="ja-JP" altLang="en-US" sz="2000" dirty="0"/>
          </a:p>
        </p:txBody>
      </p:sp>
    </p:spTree>
    <p:extLst>
      <p:ext uri="{BB962C8B-B14F-4D97-AF65-F5344CB8AC3E}">
        <p14:creationId xmlns:p14="http://schemas.microsoft.com/office/powerpoint/2010/main" val="3202561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279492"/>
            <a:ext cx="11708780" cy="733270"/>
          </a:xfrm>
        </p:spPr>
        <p:txBody>
          <a:bodyPr>
            <a:normAutofit/>
          </a:bodyPr>
          <a:lstStyle/>
          <a:p>
            <a:pPr algn="ctr"/>
            <a:r>
              <a:rPr lang="ja-JP" altLang="en-US" sz="3200" dirty="0"/>
              <a:t>左の画像から右の画像を探せ</a:t>
            </a:r>
            <a:endParaRPr kumimoji="1" lang="ja-JP" altLang="en-US" sz="3200" dirty="0"/>
          </a:p>
        </p:txBody>
      </p:sp>
      <p:sp>
        <p:nvSpPr>
          <p:cNvPr id="3" name="コンテンツ プレースホルダー 2"/>
          <p:cNvSpPr>
            <a:spLocks noGrp="1"/>
          </p:cNvSpPr>
          <p:nvPr>
            <p:ph idx="1"/>
          </p:nvPr>
        </p:nvSpPr>
        <p:spPr>
          <a:xfrm>
            <a:off x="483220" y="6567449"/>
            <a:ext cx="11708780" cy="290551"/>
          </a:xfrm>
        </p:spPr>
        <p:txBody>
          <a:bodyPr>
            <a:normAutofit fontScale="85000" lnSpcReduction="20000"/>
          </a:bodyPr>
          <a:lstStyle/>
          <a:p>
            <a:pPr marL="0" indent="0" algn="r">
              <a:buNone/>
            </a:pPr>
            <a:r>
              <a:rPr kumimoji="1" lang="en-US" altLang="ja-JP" sz="2000" dirty="0"/>
              <a:t>※</a:t>
            </a:r>
            <a:r>
              <a:rPr kumimoji="1" lang="ja-JP" altLang="en-US" sz="2000" dirty="0"/>
              <a:t>地味な例ですみません</a:t>
            </a:r>
            <a:r>
              <a:rPr kumimoji="1" lang="ja-JP" altLang="en-US" sz="2000" dirty="0" err="1"/>
              <a:t>。。。</a:t>
            </a:r>
            <a:endParaRPr kumimoji="1" lang="ja-JP" altLang="en-US" sz="20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12374" y="3325367"/>
            <a:ext cx="557785" cy="743714"/>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40440" y="1212595"/>
            <a:ext cx="6534214" cy="4568445"/>
          </a:xfrm>
          <a:prstGeom prst="rect">
            <a:avLst/>
          </a:prstGeom>
        </p:spPr>
      </p:pic>
    </p:spTree>
    <p:extLst>
      <p:ext uri="{BB962C8B-B14F-4D97-AF65-F5344CB8AC3E}">
        <p14:creationId xmlns:p14="http://schemas.microsoft.com/office/powerpoint/2010/main" val="20473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8959" y="365126"/>
            <a:ext cx="10708641" cy="733270"/>
          </a:xfrm>
        </p:spPr>
        <p:txBody>
          <a:bodyPr>
            <a:normAutofit/>
          </a:bodyPr>
          <a:lstStyle/>
          <a:p>
            <a:r>
              <a:rPr lang="ja-JP" altLang="en-US" sz="3600" dirty="0"/>
              <a:t>テンプレート マッチング</a:t>
            </a:r>
            <a:endParaRPr kumimoji="1" lang="ja-JP" altLang="en-US" sz="3600" dirty="0"/>
          </a:p>
        </p:txBody>
      </p:sp>
      <p:sp>
        <p:nvSpPr>
          <p:cNvPr id="3" name="コンテンツ プレースホルダー 2"/>
          <p:cNvSpPr>
            <a:spLocks noGrp="1"/>
          </p:cNvSpPr>
          <p:nvPr>
            <p:ph idx="1"/>
          </p:nvPr>
        </p:nvSpPr>
        <p:spPr>
          <a:xfrm>
            <a:off x="467359" y="5273040"/>
            <a:ext cx="11418601" cy="1499591"/>
          </a:xfrm>
        </p:spPr>
        <p:txBody>
          <a:bodyPr>
            <a:normAutofit fontScale="92500" lnSpcReduction="20000"/>
          </a:bodyPr>
          <a:lstStyle/>
          <a:p>
            <a:r>
              <a:rPr lang="ja-JP" altLang="en-US" sz="2400" dirty="0"/>
              <a:t>入力画像を</a:t>
            </a:r>
            <a:r>
              <a:rPr lang="ja-JP" altLang="en-US" sz="2400" b="1" dirty="0"/>
              <a:t>ラスタスキャン</a:t>
            </a:r>
            <a:r>
              <a:rPr lang="ja-JP" altLang="en-US" sz="2400" dirty="0"/>
              <a:t>し，入力画像と</a:t>
            </a:r>
            <a:r>
              <a:rPr lang="ja-JP" altLang="en-US" sz="2400" b="1" dirty="0"/>
              <a:t>テンプレート</a:t>
            </a:r>
            <a:r>
              <a:rPr lang="ja-JP" altLang="en-US" sz="2400" dirty="0"/>
              <a:t>の</a:t>
            </a:r>
            <a:r>
              <a:rPr lang="ja-JP" altLang="en-US" sz="2400" b="1" dirty="0"/>
              <a:t>類似度</a:t>
            </a:r>
            <a:r>
              <a:rPr lang="ja-JP" altLang="en-US" sz="2400" dirty="0"/>
              <a:t>を比較</a:t>
            </a:r>
            <a:endParaRPr lang="en-US" altLang="ja-JP" sz="2400" dirty="0"/>
          </a:p>
          <a:p>
            <a:r>
              <a:rPr kumimoji="1" lang="ja-JP" altLang="en-US" sz="2400" dirty="0"/>
              <a:t>類似度が閾値より高い部分を出力する</a:t>
            </a:r>
            <a:endParaRPr kumimoji="1" lang="en-US" altLang="ja-JP" sz="2400" dirty="0"/>
          </a:p>
          <a:p>
            <a:pPr marL="0" indent="0">
              <a:buNone/>
            </a:pPr>
            <a:r>
              <a:rPr lang="en-US" altLang="ja-JP" sz="2400" dirty="0"/>
              <a:t>※</a:t>
            </a:r>
            <a:r>
              <a:rPr lang="ja-JP" altLang="en-US" sz="2400" b="1" dirty="0">
                <a:solidFill>
                  <a:srgbClr val="FF0000"/>
                </a:solidFill>
              </a:rPr>
              <a:t>テンプレート </a:t>
            </a:r>
            <a:r>
              <a:rPr lang="en-US" altLang="ja-JP" sz="2400" dirty="0"/>
              <a:t>: </a:t>
            </a:r>
            <a:r>
              <a:rPr lang="ja-JP" altLang="en-US" sz="2400" dirty="0"/>
              <a:t>検索対象を表す標準画像</a:t>
            </a:r>
            <a:endParaRPr kumimoji="1" lang="en-US" altLang="ja-JP" sz="2400" dirty="0"/>
          </a:p>
          <a:p>
            <a:pPr marL="0" indent="0">
              <a:buNone/>
            </a:pPr>
            <a:r>
              <a:rPr lang="en-US" altLang="ja-JP" sz="2400" dirty="0"/>
              <a:t>※</a:t>
            </a:r>
            <a:r>
              <a:rPr lang="ja-JP" altLang="en-US" sz="2400" b="1" dirty="0">
                <a:solidFill>
                  <a:srgbClr val="FF0000"/>
                </a:solidFill>
              </a:rPr>
              <a:t>ラスタスキャン</a:t>
            </a:r>
            <a:r>
              <a:rPr lang="ja-JP" altLang="en-US" sz="2400" dirty="0"/>
              <a:t> </a:t>
            </a:r>
            <a:r>
              <a:rPr lang="en-US" altLang="ja-JP" sz="2400" dirty="0"/>
              <a:t>: </a:t>
            </a:r>
            <a:r>
              <a:rPr lang="ja-JP" altLang="en-US" sz="2400" dirty="0"/>
              <a:t>画像を左から右に，上から下に，一画素ずつ走査すること</a:t>
            </a:r>
            <a:endParaRPr kumimoji="1" lang="ja-JP" altLang="en-US" sz="24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 y="1347470"/>
            <a:ext cx="3981999" cy="2874104"/>
          </a:xfrm>
          <a:prstGeom prst="rect">
            <a:avLst/>
          </a:prstGeom>
        </p:spPr>
      </p:pic>
      <p:sp>
        <p:nvSpPr>
          <p:cNvPr id="7" name="正方形/長方形 6"/>
          <p:cNvSpPr/>
          <p:nvPr/>
        </p:nvSpPr>
        <p:spPr>
          <a:xfrm>
            <a:off x="2138041" y="4270494"/>
            <a:ext cx="1107996" cy="369332"/>
          </a:xfrm>
          <a:prstGeom prst="rect">
            <a:avLst/>
          </a:prstGeom>
        </p:spPr>
        <p:txBody>
          <a:bodyPr wrap="none">
            <a:spAutoFit/>
          </a:bodyPr>
          <a:lstStyle/>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入力画像</a:t>
            </a:r>
          </a:p>
        </p:txBody>
      </p:sp>
      <p:sp>
        <p:nvSpPr>
          <p:cNvPr id="8" name="正方形/長方形 7"/>
          <p:cNvSpPr/>
          <p:nvPr/>
        </p:nvSpPr>
        <p:spPr>
          <a:xfrm>
            <a:off x="1686560" y="2123440"/>
            <a:ext cx="619760" cy="9144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p:cNvCxnSpPr/>
          <p:nvPr/>
        </p:nvCxnSpPr>
        <p:spPr>
          <a:xfrm>
            <a:off x="955040" y="148336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904240" y="2590800"/>
            <a:ext cx="75184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955040" y="203708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23" name="グループ化 22"/>
          <p:cNvGrpSpPr/>
          <p:nvPr/>
        </p:nvGrpSpPr>
        <p:grpSpPr>
          <a:xfrm>
            <a:off x="5521325" y="2246630"/>
            <a:ext cx="5206229" cy="1565295"/>
            <a:chOff x="5521325" y="1929130"/>
            <a:chExt cx="5206229" cy="1565295"/>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7070" y="1935479"/>
              <a:ext cx="626201" cy="899161"/>
            </a:xfrm>
            <a:prstGeom prst="rect">
              <a:avLst/>
            </a:prstGeom>
          </p:spPr>
        </p:pic>
        <p:sp>
          <p:nvSpPr>
            <p:cNvPr id="6" name="正方形/長方形 5"/>
            <p:cNvSpPr/>
            <p:nvPr/>
          </p:nvSpPr>
          <p:spPr>
            <a:xfrm>
              <a:off x="9157894" y="2848094"/>
              <a:ext cx="1569660" cy="646331"/>
            </a:xfrm>
            <a:prstGeom prst="rect">
              <a:avLst/>
            </a:prstGeom>
          </p:spPr>
          <p:txBody>
            <a:bodyPr wrap="none">
              <a:spAutoFit/>
            </a:bodyPr>
            <a:lstStyle/>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画像</a:t>
              </a:r>
            </a:p>
          </p:txBody>
        </p:sp>
        <p:grpSp>
          <p:nvGrpSpPr>
            <p:cNvPr id="18" name="グループ化 17"/>
            <p:cNvGrpSpPr/>
            <p:nvPr/>
          </p:nvGrpSpPr>
          <p:grpSpPr>
            <a:xfrm>
              <a:off x="5521325" y="1929130"/>
              <a:ext cx="638175" cy="922020"/>
              <a:chOff x="5330825" y="1922780"/>
              <a:chExt cx="638175" cy="922020"/>
            </a:xfrm>
          </p:grpSpPr>
          <p:pic>
            <p:nvPicPr>
              <p:cNvPr id="16" name="図 15"/>
              <p:cNvPicPr>
                <a:picLocks noChangeAspect="1"/>
              </p:cNvPicPr>
              <p:nvPr/>
            </p:nvPicPr>
            <p:blipFill rotWithShape="1">
              <a:blip r:embed="rId2">
                <a:extLst>
                  <a:ext uri="{28A0092B-C50C-407E-A947-70E740481C1C}">
                    <a14:useLocalDpi xmlns:a14="http://schemas.microsoft.com/office/drawing/2010/main" val="0"/>
                  </a:ext>
                </a:extLst>
              </a:blip>
              <a:srcRect l="24542" t="27043" r="59431" b="40921"/>
              <a:stretch/>
            </p:blipFill>
            <p:spPr>
              <a:xfrm>
                <a:off x="5330825" y="1924050"/>
                <a:ext cx="638175" cy="920750"/>
              </a:xfrm>
              <a:prstGeom prst="rect">
                <a:avLst/>
              </a:prstGeom>
            </p:spPr>
          </p:pic>
          <p:sp>
            <p:nvSpPr>
              <p:cNvPr id="17" name="正方形/長方形 16"/>
              <p:cNvSpPr/>
              <p:nvPr/>
            </p:nvSpPr>
            <p:spPr>
              <a:xfrm>
                <a:off x="5339080" y="1922780"/>
                <a:ext cx="619760" cy="9144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 name="正方形/長方形 18"/>
            <p:cNvSpPr/>
            <p:nvPr/>
          </p:nvSpPr>
          <p:spPr>
            <a:xfrm>
              <a:off x="7584023" y="2463284"/>
              <a:ext cx="646331"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比較</a:t>
              </a:r>
            </a:p>
          </p:txBody>
        </p:sp>
        <p:cxnSp>
          <p:nvCxnSpPr>
            <p:cNvPr id="20" name="直線矢印コネクタ 19"/>
            <p:cNvCxnSpPr/>
            <p:nvPr/>
          </p:nvCxnSpPr>
          <p:spPr>
            <a:xfrm>
              <a:off x="6574790" y="2389505"/>
              <a:ext cx="2654935" cy="0"/>
            </a:xfrm>
            <a:prstGeom prst="straightConnector1">
              <a:avLst/>
            </a:prstGeom>
            <a:ln w="47625">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sp>
        <p:nvSpPr>
          <p:cNvPr id="22" name="コンテンツ プレースホルダー 2"/>
          <p:cNvSpPr txBox="1">
            <a:spLocks/>
          </p:cNvSpPr>
          <p:nvPr/>
        </p:nvSpPr>
        <p:spPr>
          <a:xfrm>
            <a:off x="9168714" y="0"/>
            <a:ext cx="3023286" cy="355600"/>
          </a:xfrm>
          <a:prstGeom prst="rect">
            <a:avLst/>
          </a:prstGeom>
          <a:solidFill>
            <a:srgbClr val="FFC000"/>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Font typeface="Arial" panose="020B0604020202020204" pitchFamily="34" charset="0"/>
              <a:buNone/>
            </a:pPr>
            <a:r>
              <a:rPr lang="en-US" altLang="ja-JP" sz="2000" dirty="0"/>
              <a:t>TemplateMatching.py</a:t>
            </a:r>
            <a:endParaRPr lang="ja-JP" altLang="en-US" sz="2000" dirty="0"/>
          </a:p>
        </p:txBody>
      </p:sp>
    </p:spTree>
    <p:extLst>
      <p:ext uri="{BB962C8B-B14F-4D97-AF65-F5344CB8AC3E}">
        <p14:creationId xmlns:p14="http://schemas.microsoft.com/office/powerpoint/2010/main" val="538422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46499" y="365126"/>
            <a:ext cx="8241061" cy="733270"/>
          </a:xfrm>
        </p:spPr>
        <p:txBody>
          <a:bodyPr>
            <a:normAutofit/>
          </a:bodyPr>
          <a:lstStyle/>
          <a:p>
            <a:r>
              <a:rPr lang="ja-JP" altLang="en-US" sz="3600" dirty="0"/>
              <a:t>類似度（相違度）の定義</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606799" y="1416050"/>
                <a:ext cx="8585201" cy="5302250"/>
              </a:xfrm>
            </p:spPr>
            <p:txBody>
              <a:bodyPr>
                <a:normAutofit/>
              </a:bodyPr>
              <a:lstStyle/>
              <a:p>
                <a:r>
                  <a:rPr lang="ja-JP" altLang="en-US" dirty="0"/>
                  <a:t>相違度</a:t>
                </a:r>
                <a:r>
                  <a:rPr lang="en-US" altLang="ja-JP" dirty="0"/>
                  <a:t>: </a:t>
                </a:r>
                <a:r>
                  <a:rPr lang="en-US" altLang="ja-JP" b="1" dirty="0"/>
                  <a:t>S</a:t>
                </a:r>
                <a:r>
                  <a:rPr lang="en-US" altLang="ja-JP" dirty="0"/>
                  <a:t>um of </a:t>
                </a:r>
                <a:r>
                  <a:rPr lang="en-US" altLang="ja-JP" b="1" dirty="0"/>
                  <a:t>S</a:t>
                </a:r>
                <a:r>
                  <a:rPr lang="en-US" altLang="ja-JP" dirty="0"/>
                  <a:t>quare </a:t>
                </a:r>
                <a:r>
                  <a:rPr lang="en-US" altLang="ja-JP" b="1" dirty="0"/>
                  <a:t>D</a:t>
                </a:r>
                <a:r>
                  <a:rPr lang="en-US" altLang="ja-JP" dirty="0"/>
                  <a:t>istance</a:t>
                </a:r>
              </a:p>
              <a:p>
                <a:pPr marL="0" indent="0">
                  <a:buNone/>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𝑆𝑆𝐷</m:t>
                          </m:r>
                        </m:sub>
                      </m:sSub>
                      <m:r>
                        <a:rPr lang="en-US" altLang="ja-JP" b="0" i="1" smtClean="0">
                          <a:latin typeface="Cambria Math" panose="02040503050406030204" pitchFamily="18" charset="0"/>
                        </a:rPr>
                        <m:t>=</m:t>
                      </m:r>
                      <m:nary>
                        <m:naryPr>
                          <m:chr m:val="∑"/>
                          <m:supHide m:val="on"/>
                          <m:ctrlPr>
                            <a:rPr lang="en-US" altLang="ja-JP" b="0" i="1" smtClean="0">
                              <a:latin typeface="Cambria Math" panose="02040503050406030204" pitchFamily="18" charset="0"/>
                            </a:rPr>
                          </m:ctrlPr>
                        </m:naryPr>
                        <m:sub>
                          <m:r>
                            <m:rPr>
                              <m:brk m:alnAt="7"/>
                            </m:rP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up/>
                        <m:e>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r>
                                    <a:rPr lang="en-US" altLang="ja-JP" i="1">
                                      <a:latin typeface="Cambria Math" panose="02040503050406030204" pitchFamily="18" charset="0"/>
                                    </a:rPr>
                                    <m:t>𝐼</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r>
                                    <a:rPr lang="en-US" altLang="ja-JP" i="1">
                                      <a:latin typeface="Cambria Math" panose="02040503050406030204" pitchFamily="18" charset="0"/>
                                    </a:rPr>
                                    <m:t>−</m:t>
                                  </m:r>
                                  <m:r>
                                    <a:rPr lang="en-US" altLang="ja-JP" i="1">
                                      <a:latin typeface="Cambria Math" panose="02040503050406030204" pitchFamily="18" charset="0"/>
                                    </a:rPr>
                                    <m:t>𝑇</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d>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  </m:t>
                          </m:r>
                        </m:e>
                      </m:nary>
                      <m:r>
                        <a:rPr lang="en-US" altLang="ja-JP" b="0" i="1" smtClean="0">
                          <a:latin typeface="Cambria Math" panose="02040503050406030204" pitchFamily="18" charset="0"/>
                        </a:rPr>
                        <m:t>              </m:t>
                      </m:r>
                    </m:oMath>
                  </m:oMathPara>
                </a14:m>
                <a:endParaRPr lang="en-US" altLang="ja-JP" dirty="0"/>
              </a:p>
              <a:p>
                <a:pPr marL="0" indent="0">
                  <a:buNone/>
                </a:pPr>
                <a:endParaRPr lang="en-US" altLang="ja-JP" sz="100" dirty="0"/>
              </a:p>
              <a:p>
                <a:r>
                  <a:rPr lang="ja-JP" altLang="en-US" dirty="0"/>
                  <a:t>相違度</a:t>
                </a:r>
                <a:r>
                  <a:rPr lang="en-US" altLang="ja-JP" dirty="0"/>
                  <a:t>: </a:t>
                </a:r>
                <a:r>
                  <a:rPr lang="en-US" altLang="ja-JP" b="1" dirty="0"/>
                  <a:t>S</a:t>
                </a:r>
                <a:r>
                  <a:rPr lang="en-US" altLang="ja-JP" dirty="0"/>
                  <a:t>um of </a:t>
                </a:r>
                <a:r>
                  <a:rPr lang="en-US" altLang="ja-JP" b="1" dirty="0"/>
                  <a:t>A</a:t>
                </a:r>
                <a:r>
                  <a:rPr lang="en-US" altLang="ja-JP" dirty="0"/>
                  <a:t>bsolute </a:t>
                </a:r>
                <a:r>
                  <a:rPr lang="en-US" altLang="ja-JP" b="1" dirty="0"/>
                  <a:t>D</a:t>
                </a:r>
                <a:r>
                  <a:rPr lang="en-US" altLang="ja-JP" dirty="0"/>
                  <a:t>istance</a:t>
                </a:r>
              </a:p>
              <a:p>
                <a:pPr marL="0" indent="0">
                  <a:buNone/>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𝑅</m:t>
                          </m:r>
                        </m:e>
                        <m:sub>
                          <m:r>
                            <a:rPr lang="en-US" altLang="ja-JP" i="1">
                              <a:latin typeface="Cambria Math" panose="02040503050406030204" pitchFamily="18" charset="0"/>
                            </a:rPr>
                            <m:t>𝑆</m:t>
                          </m:r>
                          <m:r>
                            <a:rPr lang="en-US" altLang="ja-JP" b="0" i="1" smtClean="0">
                              <a:latin typeface="Cambria Math" panose="02040503050406030204" pitchFamily="18" charset="0"/>
                            </a:rPr>
                            <m:t>𝐴</m:t>
                          </m:r>
                          <m:r>
                            <a:rPr lang="en-US" altLang="ja-JP" i="1">
                              <a:latin typeface="Cambria Math" panose="02040503050406030204" pitchFamily="18" charset="0"/>
                            </a:rPr>
                            <m:t>𝐷</m:t>
                          </m:r>
                        </m:sub>
                      </m:sSub>
                      <m:r>
                        <a:rPr lang="en-US" altLang="ja-JP" i="1">
                          <a:latin typeface="Cambria Math" panose="02040503050406030204" pitchFamily="18" charset="0"/>
                        </a:rPr>
                        <m:t>=</m:t>
                      </m:r>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d>
                            <m:dPr>
                              <m:begChr m:val="|"/>
                              <m:endChr m:val="|"/>
                              <m:ctrlPr>
                                <a:rPr lang="en-US" altLang="ja-JP" b="0" i="1" smtClean="0">
                                  <a:latin typeface="Cambria Math" panose="02040503050406030204" pitchFamily="18" charset="0"/>
                                </a:rPr>
                              </m:ctrlPr>
                            </m:dPr>
                            <m:e>
                              <m:r>
                                <a:rPr lang="en-US" altLang="ja-JP" i="1">
                                  <a:latin typeface="Cambria Math" panose="02040503050406030204" pitchFamily="18" charset="0"/>
                                </a:rPr>
                                <m:t>𝐼</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r>
                                <a:rPr lang="en-US" altLang="ja-JP" i="1">
                                  <a:latin typeface="Cambria Math" panose="02040503050406030204" pitchFamily="18" charset="0"/>
                                </a:rPr>
                                <m:t>−</m:t>
                              </m:r>
                              <m:r>
                                <a:rPr lang="en-US" altLang="ja-JP" i="1">
                                  <a:latin typeface="Cambria Math" panose="02040503050406030204" pitchFamily="18" charset="0"/>
                                </a:rPr>
                                <m:t>𝑇</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d>
                        </m:e>
                      </m:nary>
                      <m:r>
                        <a:rPr lang="en-US" altLang="ja-JP" b="0" i="1" smtClean="0">
                          <a:latin typeface="Cambria Math" panose="02040503050406030204" pitchFamily="18" charset="0"/>
                        </a:rPr>
                        <m:t>                    </m:t>
                      </m:r>
                    </m:oMath>
                  </m:oMathPara>
                </a14:m>
                <a:endParaRPr lang="en-US" altLang="ja-JP" dirty="0"/>
              </a:p>
              <a:p>
                <a:pPr marL="0" indent="0">
                  <a:buNone/>
                </a:pPr>
                <a:endParaRPr lang="en-US" altLang="ja-JP" sz="900" dirty="0"/>
              </a:p>
              <a:p>
                <a:r>
                  <a:rPr lang="ja-JP" altLang="en-US" dirty="0"/>
                  <a:t>類似度</a:t>
                </a:r>
                <a:r>
                  <a:rPr lang="en-US" altLang="ja-JP" dirty="0"/>
                  <a:t>: </a:t>
                </a:r>
                <a:r>
                  <a:rPr lang="en-US" altLang="ja-JP" sz="2400" b="1" dirty="0"/>
                  <a:t>N</a:t>
                </a:r>
                <a:r>
                  <a:rPr lang="en-US" altLang="ja-JP" sz="2400" dirty="0"/>
                  <a:t>ormalized </a:t>
                </a:r>
                <a:r>
                  <a:rPr lang="en-US" altLang="ja-JP" sz="2400" b="1" dirty="0"/>
                  <a:t>C</a:t>
                </a:r>
                <a:r>
                  <a:rPr lang="en-US" altLang="ja-JP" sz="2400" dirty="0"/>
                  <a:t>ross </a:t>
                </a:r>
                <a:r>
                  <a:rPr lang="en-US" altLang="ja-JP" sz="2400" b="1" dirty="0"/>
                  <a:t>C</a:t>
                </a:r>
                <a:r>
                  <a:rPr lang="en-US" altLang="ja-JP" sz="2400" dirty="0"/>
                  <a:t>orrelation(</a:t>
                </a:r>
                <a:r>
                  <a:rPr lang="ja-JP" altLang="en-US" sz="2400" dirty="0"/>
                  <a:t>正規化相互相関</a:t>
                </a:r>
                <a:r>
                  <a:rPr lang="en-US" altLang="ja-JP" sz="2400" dirty="0"/>
                  <a:t>)</a:t>
                </a:r>
                <a:r>
                  <a:rPr lang="ja-JP" altLang="en-US" dirty="0"/>
                  <a:t> </a:t>
                </a:r>
                <a:endParaRPr lang="en-US" altLang="ja-JP" dirty="0"/>
              </a:p>
              <a:p>
                <a:pPr marL="0" indent="0">
                  <a:buNone/>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a:rPr lang="en-US" altLang="ja-JP" b="0" i="1" smtClean="0">
                              <a:latin typeface="Cambria Math" panose="02040503050406030204" pitchFamily="18" charset="0"/>
                            </a:rPr>
                            <m:t>𝑁𝐶𝐶</m:t>
                          </m:r>
                        </m:sub>
                      </m:sSub>
                      <m:r>
                        <a:rPr lang="en-US" altLang="ja-JP" i="1">
                          <a:latin typeface="Cambria Math" panose="02040503050406030204" pitchFamily="18" charset="0"/>
                        </a:rPr>
                        <m:t>=</m:t>
                      </m:r>
                      <m:f>
                        <m:fPr>
                          <m:ctrlPr>
                            <a:rPr lang="en-US" altLang="ja-JP" b="0" i="1" smtClean="0">
                              <a:latin typeface="Cambria Math" panose="02040503050406030204" pitchFamily="18" charset="0"/>
                            </a:rPr>
                          </m:ctrlPr>
                        </m:fPr>
                        <m:num>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r>
                                <a:rPr lang="en-US" altLang="ja-JP" i="1">
                                  <a:latin typeface="Cambria Math" panose="02040503050406030204" pitchFamily="18" charset="0"/>
                                </a:rPr>
                                <m:t>𝐼</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r>
                                <a:rPr lang="en-US" altLang="ja-JP" i="1">
                                  <a:latin typeface="Cambria Math" panose="02040503050406030204" pitchFamily="18" charset="0"/>
                                </a:rPr>
                                <m:t>𝑇</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nary>
                        </m:num>
                        <m:den>
                          <m:rad>
                            <m:radPr>
                              <m:degHide m:val="on"/>
                              <m:ctrlPr>
                                <a:rPr lang="en-US" altLang="ja-JP" b="0" i="1" smtClean="0">
                                  <a:latin typeface="Cambria Math" panose="02040503050406030204" pitchFamily="18" charset="0"/>
                                </a:rPr>
                              </m:ctrlPr>
                            </m:radPr>
                            <m:deg/>
                            <m:e>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r>
                                    <a:rPr lang="en-US" altLang="ja-JP" i="1">
                                      <a:latin typeface="Cambria Math" panose="02040503050406030204" pitchFamily="18" charset="0"/>
                                    </a:rPr>
                                    <m:t>𝐼</m:t>
                                  </m:r>
                                  <m:sSup>
                                    <m:sSupPr>
                                      <m:ctrlPr>
                                        <a:rPr lang="en-US" altLang="ja-JP" b="0" i="1" smtClean="0">
                                          <a:latin typeface="Cambria Math" panose="02040503050406030204" pitchFamily="18" charset="0"/>
                                        </a:rPr>
                                      </m:ctrlPr>
                                    </m:sSupPr>
                                    <m:e>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sup>
                                      <m:r>
                                        <a:rPr lang="en-US" altLang="ja-JP" b="0" i="1" smtClean="0">
                                          <a:latin typeface="Cambria Math" panose="02040503050406030204" pitchFamily="18" charset="0"/>
                                        </a:rPr>
                                        <m:t>2</m:t>
                                      </m:r>
                                    </m:sup>
                                  </m:sSup>
                                </m:e>
                              </m:nary>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r>
                                    <a:rPr lang="en-US" altLang="ja-JP" b="0" i="1" smtClean="0">
                                      <a:latin typeface="Cambria Math" panose="02040503050406030204" pitchFamily="18" charset="0"/>
                                    </a:rPr>
                                    <m:t>𝑇</m:t>
                                  </m:r>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sup>
                                      <m:r>
                                        <a:rPr lang="en-US" altLang="ja-JP" i="1">
                                          <a:latin typeface="Cambria Math" panose="02040503050406030204" pitchFamily="18" charset="0"/>
                                        </a:rPr>
                                        <m:t>2</m:t>
                                      </m:r>
                                    </m:sup>
                                  </m:sSup>
                                </m:e>
                              </m:nary>
                            </m:e>
                          </m:rad>
                        </m:den>
                      </m:f>
                      <m:r>
                        <a:rPr lang="en-US" altLang="ja-JP" b="0" i="1" smtClean="0">
                          <a:latin typeface="Cambria Math" panose="02040503050406030204" pitchFamily="18" charset="0"/>
                        </a:rPr>
                        <m:t>           </m:t>
                      </m:r>
                    </m:oMath>
                  </m:oMathPara>
                </a14:m>
                <a:endParaRPr lang="en-US" altLang="ja-JP" dirty="0"/>
              </a:p>
              <a:p>
                <a:pPr marL="0" indent="0">
                  <a:buNone/>
                </a:pP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606799" y="1416050"/>
                <a:ext cx="8585201" cy="5302250"/>
              </a:xfrm>
              <a:blipFill rotWithShape="0">
                <a:blip r:embed="rId2"/>
                <a:stretch>
                  <a:fillRect l="-1278" t="-2069" r="-355"/>
                </a:stretch>
              </a:blipFill>
            </p:spPr>
            <p:txBody>
              <a:bodyPr/>
              <a:lstStyle/>
              <a:p>
                <a:r>
                  <a:rPr lang="ja-JP" altLang="en-US">
                    <a:noFill/>
                  </a:rPr>
                  <a:t> </a:t>
                </a:r>
              </a:p>
            </p:txBody>
          </p:sp>
        </mc:Fallback>
      </mc:AlternateContent>
      <p:pic>
        <p:nvPicPr>
          <p:cNvPr id="4" name="図 3"/>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410845" y="3714749"/>
            <a:ext cx="829786" cy="1191489"/>
          </a:xfrm>
          <a:prstGeom prst="rect">
            <a:avLst/>
          </a:prstGeom>
        </p:spPr>
      </p:pic>
      <p:pic>
        <p:nvPicPr>
          <p:cNvPr id="6" name="図 5"/>
          <p:cNvPicPr>
            <a:picLocks noChangeAspect="1"/>
          </p:cNvPicPr>
          <p:nvPr/>
        </p:nvPicPr>
        <p:blipFill rotWithShape="1">
          <a:blip r:embed="rId4">
            <a:grayscl/>
            <a:extLst>
              <a:ext uri="{28A0092B-C50C-407E-A947-70E740481C1C}">
                <a14:useLocalDpi xmlns:a14="http://schemas.microsoft.com/office/drawing/2010/main" val="0"/>
              </a:ext>
            </a:extLst>
          </a:blip>
          <a:srcRect l="24542" t="27043" r="59431" b="40921"/>
          <a:stretch/>
        </p:blipFill>
        <p:spPr>
          <a:xfrm>
            <a:off x="410845" y="1555749"/>
            <a:ext cx="827048" cy="1193253"/>
          </a:xfrm>
          <a:prstGeom prst="rect">
            <a:avLst/>
          </a:prstGeom>
        </p:spPr>
      </p:pic>
      <mc:AlternateContent xmlns:mc="http://schemas.openxmlformats.org/markup-compatibility/2006" xmlns:a14="http://schemas.microsoft.com/office/drawing/2010/main">
        <mc:Choice Requires="a14">
          <p:sp>
            <p:nvSpPr>
              <p:cNvPr id="8" name="正方形/長方形 7"/>
              <p:cNvSpPr/>
              <p:nvPr/>
            </p:nvSpPr>
            <p:spPr>
              <a:xfrm>
                <a:off x="1248514" y="1783834"/>
                <a:ext cx="1415772" cy="830997"/>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入力画像</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14:m>
                  <m:oMath xmlns:m="http://schemas.openxmlformats.org/officeDocument/2006/math">
                    <m:r>
                      <a:rPr lang="en-US" altLang="ja-JP" sz="2400" i="1">
                        <a:latin typeface="Cambria Math" panose="02040503050406030204" pitchFamily="18" charset="0"/>
                      </a:rPr>
                      <m:t>𝐼</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𝑖</m:t>
                        </m:r>
                        <m:r>
                          <a:rPr lang="en-US" altLang="ja-JP" sz="2400" i="1">
                            <a:latin typeface="Cambria Math" panose="02040503050406030204" pitchFamily="18" charset="0"/>
                          </a:rPr>
                          <m:t>,</m:t>
                        </m:r>
                        <m:r>
                          <a:rPr lang="en-US" altLang="ja-JP" sz="2400" i="1">
                            <a:latin typeface="Cambria Math" panose="02040503050406030204" pitchFamily="18" charset="0"/>
                          </a:rPr>
                          <m:t>𝑗</m:t>
                        </m:r>
                      </m:e>
                    </m:d>
                  </m:oMath>
                </a14:m>
                <a:r>
                  <a:rPr lang="ja-JP" altLang="en-US" sz="2400" dirty="0"/>
                  <a:t> </a:t>
                </a:r>
              </a:p>
            </p:txBody>
          </p:sp>
        </mc:Choice>
        <mc:Fallback xmlns="">
          <p:sp>
            <p:nvSpPr>
              <p:cNvPr id="8" name="正方形/長方形 7"/>
              <p:cNvSpPr>
                <a:spLocks noRot="1" noChangeAspect="1" noMove="1" noResize="1" noEditPoints="1" noAdjustHandles="1" noChangeArrowheads="1" noChangeShapeType="1" noTextEdit="1"/>
              </p:cNvSpPr>
              <p:nvPr/>
            </p:nvSpPr>
            <p:spPr>
              <a:xfrm>
                <a:off x="1248514" y="1783834"/>
                <a:ext cx="1415772" cy="830997"/>
              </a:xfrm>
              <a:prstGeom prst="rect">
                <a:avLst/>
              </a:prstGeom>
              <a:blipFill rotWithShape="0">
                <a:blip r:embed="rId5"/>
                <a:stretch>
                  <a:fillRect l="-6897" t="-5882" r="-5603" b="-88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a:xfrm>
                <a:off x="1248514" y="3879334"/>
                <a:ext cx="2031325" cy="830997"/>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sz="2400" dirty="0" err="1">
                  <a:latin typeface="メイリオ" panose="020B0604030504040204" pitchFamily="50" charset="-128"/>
                  <a:ea typeface="メイリオ" panose="020B0604030504040204" pitchFamily="50" charset="-128"/>
                  <a:cs typeface="メイリオ" panose="020B0604030504040204" pitchFamily="50" charset="-128"/>
                </a:endParaRPr>
              </a:p>
              <a:p>
                <a14:m>
                  <m:oMath xmlns:m="http://schemas.openxmlformats.org/officeDocument/2006/math">
                    <m:r>
                      <a:rPr lang="en-US" altLang="ja-JP" sz="2400" b="0" i="1" smtClean="0">
                        <a:latin typeface="Cambria Math" panose="02040503050406030204" pitchFamily="18" charset="0"/>
                      </a:rPr>
                      <m:t>𝑇</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𝑖</m:t>
                        </m:r>
                        <m:r>
                          <a:rPr lang="en-US" altLang="ja-JP" sz="2400" i="1">
                            <a:latin typeface="Cambria Math" panose="02040503050406030204" pitchFamily="18" charset="0"/>
                          </a:rPr>
                          <m:t>,</m:t>
                        </m:r>
                        <m:r>
                          <a:rPr lang="en-US" altLang="ja-JP" sz="2400" i="1">
                            <a:latin typeface="Cambria Math" panose="02040503050406030204" pitchFamily="18" charset="0"/>
                          </a:rPr>
                          <m:t>𝑗</m:t>
                        </m:r>
                      </m:e>
                    </m:d>
                  </m:oMath>
                </a14:m>
                <a:r>
                  <a:rPr lang="ja-JP" altLang="en-US" sz="2400" dirty="0"/>
                  <a:t> </a:t>
                </a:r>
              </a:p>
            </p:txBody>
          </p:sp>
        </mc:Choice>
        <mc:Fallback xmlns="">
          <p:sp>
            <p:nvSpPr>
              <p:cNvPr id="9" name="正方形/長方形 8"/>
              <p:cNvSpPr>
                <a:spLocks noRot="1" noChangeAspect="1" noMove="1" noResize="1" noEditPoints="1" noAdjustHandles="1" noChangeArrowheads="1" noChangeShapeType="1" noTextEdit="1"/>
              </p:cNvSpPr>
              <p:nvPr/>
            </p:nvSpPr>
            <p:spPr>
              <a:xfrm>
                <a:off x="1248514" y="3879334"/>
                <a:ext cx="2031325" cy="830997"/>
              </a:xfrm>
              <a:prstGeom prst="rect">
                <a:avLst/>
              </a:prstGeom>
              <a:blipFill rotWithShape="0">
                <a:blip r:embed="rId6"/>
                <a:stretch>
                  <a:fillRect l="-4805" t="-5839" r="-3604" b="-8759"/>
                </a:stretch>
              </a:blipFill>
            </p:spPr>
            <p:txBody>
              <a:bodyPr/>
              <a:lstStyle/>
              <a:p>
                <a:r>
                  <a:rPr lang="ja-JP" altLang="en-US">
                    <a:noFill/>
                  </a:rPr>
                  <a:t> </a:t>
                </a:r>
              </a:p>
            </p:txBody>
          </p:sp>
        </mc:Fallback>
      </mc:AlternateContent>
      <p:sp>
        <p:nvSpPr>
          <p:cNvPr id="10" name="正方形/長方形 9"/>
          <p:cNvSpPr/>
          <p:nvPr/>
        </p:nvSpPr>
        <p:spPr>
          <a:xfrm>
            <a:off x="423014" y="5301734"/>
            <a:ext cx="1933478" cy="830997"/>
          </a:xfrm>
          <a:prstGeom prst="rect">
            <a:avLst/>
          </a:prstGeom>
        </p:spPr>
        <p:txBody>
          <a:bodyPr wrap="none">
            <a:spAutoFit/>
          </a:bodyPr>
          <a:lstStyle/>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Grayscale</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化</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されている</a:t>
            </a:r>
            <a:endParaRPr lang="ja-JP" altLang="en-US" sz="2400" dirty="0"/>
          </a:p>
        </p:txBody>
      </p:sp>
    </p:spTree>
    <p:extLst>
      <p:ext uri="{BB962C8B-B14F-4D97-AF65-F5344CB8AC3E}">
        <p14:creationId xmlns:p14="http://schemas.microsoft.com/office/powerpoint/2010/main" val="1338615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a:t>テンプレートマッチングの結果</a:t>
            </a:r>
          </a:p>
        </p:txBody>
      </p:sp>
      <p:sp>
        <p:nvSpPr>
          <p:cNvPr id="4" name="コンテンツ プレースホルダー 2"/>
          <p:cNvSpPr txBox="1">
            <a:spLocks/>
          </p:cNvSpPr>
          <p:nvPr/>
        </p:nvSpPr>
        <p:spPr>
          <a:xfrm>
            <a:off x="9423400" y="0"/>
            <a:ext cx="2768600" cy="355600"/>
          </a:xfrm>
          <a:prstGeom prst="rect">
            <a:avLst/>
          </a:prstGeom>
          <a:solidFill>
            <a:srgbClr val="FFC000"/>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Font typeface="Arial" panose="020B0604020202020204" pitchFamily="34" charset="0"/>
              <a:buNone/>
            </a:pPr>
            <a:r>
              <a:rPr lang="en-US" altLang="ja-JP" sz="2000" dirty="0"/>
              <a:t>templateMaching.py</a:t>
            </a:r>
            <a:endParaRPr lang="ja-JP" altLang="en-US" sz="2000" dirty="0"/>
          </a:p>
        </p:txBody>
      </p:sp>
      <p:grpSp>
        <p:nvGrpSpPr>
          <p:cNvPr id="11" name="グループ化 10"/>
          <p:cNvGrpSpPr/>
          <p:nvPr/>
        </p:nvGrpSpPr>
        <p:grpSpPr>
          <a:xfrm>
            <a:off x="248920" y="1875972"/>
            <a:ext cx="11829977" cy="2070100"/>
            <a:chOff x="642620" y="1473200"/>
            <a:chExt cx="10068241" cy="1761818"/>
          </a:xfrm>
        </p:grpSpPr>
        <p:grpSp>
          <p:nvGrpSpPr>
            <p:cNvPr id="10" name="グループ化 9"/>
            <p:cNvGrpSpPr/>
            <p:nvPr/>
          </p:nvGrpSpPr>
          <p:grpSpPr>
            <a:xfrm>
              <a:off x="3339726" y="1473200"/>
              <a:ext cx="7371135" cy="1761818"/>
              <a:chOff x="3154362" y="1522412"/>
              <a:chExt cx="7226300" cy="1727200"/>
            </a:xfrm>
          </p:grpSpPr>
          <p:pic>
            <p:nvPicPr>
              <p:cNvPr id="5" name="図 4"/>
              <p:cNvPicPr>
                <a:picLocks noChangeAspect="1"/>
              </p:cNvPicPr>
              <p:nvPr/>
            </p:nvPicPr>
            <p:blipFill>
              <a:blip r:embed="rId2"/>
              <a:stretch>
                <a:fillRect/>
              </a:stretch>
            </p:blipFill>
            <p:spPr>
              <a:xfrm>
                <a:off x="8008937" y="1525587"/>
                <a:ext cx="2371725" cy="1724025"/>
              </a:xfrm>
              <a:prstGeom prst="rect">
                <a:avLst/>
              </a:prstGeom>
            </p:spPr>
          </p:pic>
          <p:pic>
            <p:nvPicPr>
              <p:cNvPr id="6" name="図 5"/>
              <p:cNvPicPr>
                <a:picLocks noChangeAspect="1"/>
              </p:cNvPicPr>
              <p:nvPr/>
            </p:nvPicPr>
            <p:blipFill>
              <a:blip r:embed="rId3"/>
              <a:stretch>
                <a:fillRect/>
              </a:stretch>
            </p:blipFill>
            <p:spPr>
              <a:xfrm>
                <a:off x="3154362" y="1535112"/>
                <a:ext cx="2352675" cy="1704975"/>
              </a:xfrm>
              <a:prstGeom prst="rect">
                <a:avLst/>
              </a:prstGeom>
            </p:spPr>
          </p:pic>
          <p:pic>
            <p:nvPicPr>
              <p:cNvPr id="7" name="図 6"/>
              <p:cNvPicPr>
                <a:picLocks noChangeAspect="1"/>
              </p:cNvPicPr>
              <p:nvPr/>
            </p:nvPicPr>
            <p:blipFill>
              <a:blip r:embed="rId4"/>
              <a:stretch>
                <a:fillRect/>
              </a:stretch>
            </p:blipFill>
            <p:spPr>
              <a:xfrm>
                <a:off x="5575300" y="1522412"/>
                <a:ext cx="2362200" cy="1704975"/>
              </a:xfrm>
              <a:prstGeom prst="rect">
                <a:avLst/>
              </a:prstGeom>
            </p:spPr>
          </p:pic>
        </p:grpSp>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620" y="1489710"/>
              <a:ext cx="2418080" cy="1745308"/>
            </a:xfrm>
            <a:prstGeom prst="rect">
              <a:avLst/>
            </a:prstGeom>
          </p:spPr>
        </p:pic>
      </p:grpSp>
      <p:pic>
        <p:nvPicPr>
          <p:cNvPr id="9" name="図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0825" y="1081152"/>
            <a:ext cx="487201" cy="699571"/>
          </a:xfrm>
          <a:prstGeom prst="rect">
            <a:avLst/>
          </a:prstGeom>
        </p:spPr>
      </p:pic>
      <p:sp>
        <p:nvSpPr>
          <p:cNvPr id="12" name="正方形/長方形 11"/>
          <p:cNvSpPr/>
          <p:nvPr/>
        </p:nvSpPr>
        <p:spPr>
          <a:xfrm>
            <a:off x="811835" y="1288716"/>
            <a:ext cx="1569660" cy="369332"/>
          </a:xfrm>
          <a:prstGeom prst="rect">
            <a:avLst/>
          </a:prstGeom>
        </p:spPr>
        <p:txBody>
          <a:bodyPr wrap="none">
            <a:spAutoFit/>
          </a:bodyPr>
          <a:lstStyle/>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テンプレート</a:t>
            </a:r>
          </a:p>
        </p:txBody>
      </p:sp>
      <p:sp>
        <p:nvSpPr>
          <p:cNvPr id="13" name="正方形/長方形 12"/>
          <p:cNvSpPr/>
          <p:nvPr/>
        </p:nvSpPr>
        <p:spPr>
          <a:xfrm>
            <a:off x="991372" y="3980209"/>
            <a:ext cx="1210589" cy="400110"/>
          </a:xfrm>
          <a:prstGeom prst="rect">
            <a:avLst/>
          </a:prstGeom>
        </p:spPr>
        <p:txBody>
          <a:bodyPr wrap="none">
            <a:spAutoFit/>
          </a:bodyPr>
          <a:lstStyle/>
          <a:p>
            <a:pPr algn="ct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入力画像</a:t>
            </a:r>
          </a:p>
        </p:txBody>
      </p:sp>
      <p:sp>
        <p:nvSpPr>
          <p:cNvPr id="14" name="正方形/長方形 13"/>
          <p:cNvSpPr/>
          <p:nvPr/>
        </p:nvSpPr>
        <p:spPr>
          <a:xfrm>
            <a:off x="4472455" y="1469237"/>
            <a:ext cx="820674" cy="461665"/>
          </a:xfrm>
          <a:prstGeom prst="rect">
            <a:avLst/>
          </a:prstGeom>
        </p:spPr>
        <p:txBody>
          <a:bodyPr wrap="none">
            <a:spAutoFit/>
          </a:bodyPr>
          <a:lstStyle/>
          <a:p>
            <a:pPr algn="ct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SAD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7405157" y="1469237"/>
            <a:ext cx="803618" cy="461665"/>
          </a:xfrm>
          <a:prstGeom prst="rect">
            <a:avLst/>
          </a:prstGeom>
        </p:spPr>
        <p:txBody>
          <a:bodyPr wrap="none">
            <a:spAutoFit/>
          </a:bodyPr>
          <a:lstStyle/>
          <a:p>
            <a:pPr algn="ct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SSD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10233389" y="1469237"/>
            <a:ext cx="825867" cy="461665"/>
          </a:xfrm>
          <a:prstGeom prst="rect">
            <a:avLst/>
          </a:prstGeom>
        </p:spPr>
        <p:txBody>
          <a:bodyPr wrap="none">
            <a:spAutoFit/>
          </a:bodyPr>
          <a:lstStyle/>
          <a:p>
            <a:pPr algn="ct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NCC</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7" name="正方形/長方形 16"/>
              <p:cNvSpPr/>
              <p:nvPr/>
            </p:nvSpPr>
            <p:spPr>
              <a:xfrm>
                <a:off x="6477827" y="4092396"/>
                <a:ext cx="2606483"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sup>
                              <m:r>
                                <a:rPr lang="en-US" altLang="ja-JP" sz="2000" i="1">
                                  <a:latin typeface="Cambria Math" panose="02040503050406030204" pitchFamily="18" charset="0"/>
                                </a:rPr>
                                <m:t>2</m:t>
                              </m:r>
                            </m:sup>
                          </m:sSup>
                          <m:r>
                            <a:rPr lang="en-US" altLang="ja-JP" sz="2000" i="1">
                              <a:latin typeface="Cambria Math" panose="02040503050406030204" pitchFamily="18" charset="0"/>
                            </a:rPr>
                            <m:t>  </m:t>
                          </m:r>
                        </m:e>
                      </m:nary>
                    </m:oMath>
                  </m:oMathPara>
                </a14:m>
                <a:endParaRPr lang="ja-JP" altLang="en-US" sz="20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6477827" y="4092396"/>
                <a:ext cx="2606483" cy="874085"/>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p:cNvSpPr/>
              <p:nvPr/>
            </p:nvSpPr>
            <p:spPr>
              <a:xfrm>
                <a:off x="3642907" y="4092396"/>
                <a:ext cx="2306529"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d>
                            <m:dPr>
                              <m:begChr m:val="|"/>
                              <m:endChr m:val="|"/>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nary>
                    </m:oMath>
                  </m:oMathPara>
                </a14:m>
                <a:endParaRPr lang="ja-JP" altLang="en-US" sz="20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642907" y="4092396"/>
                <a:ext cx="2306529" cy="874085"/>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9361900" y="3994484"/>
                <a:ext cx="2831673" cy="10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2000" i="1">
                              <a:latin typeface="Cambria Math" panose="02040503050406030204" pitchFamily="18" charset="0"/>
                            </a:rPr>
                          </m:ctrlPr>
                        </m:fPr>
                        <m:num>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nary>
                        </m:num>
                        <m:den>
                          <m:rad>
                            <m:radPr>
                              <m:degHide m:val="on"/>
                              <m:ctrlPr>
                                <a:rPr lang="en-US" altLang="ja-JP" sz="2000" i="1">
                                  <a:latin typeface="Cambria Math" panose="02040503050406030204" pitchFamily="18" charset="0"/>
                                </a:rPr>
                              </m:ctrlPr>
                            </m:radPr>
                            <m:deg/>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𝑇</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e>
                          </m:rad>
                        </m:den>
                      </m:f>
                    </m:oMath>
                  </m:oMathPara>
                </a14:m>
                <a:endParaRPr lang="ja-JP" altLang="en-US" sz="20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9361900" y="3994484"/>
                <a:ext cx="2831673" cy="1091646"/>
              </a:xfrm>
              <a:prstGeom prst="rect">
                <a:avLst/>
              </a:prstGeom>
              <a:blipFill rotWithShape="0">
                <a:blip r:embed="rId9"/>
                <a:stretch>
                  <a:fillRect/>
                </a:stretch>
              </a:blipFill>
            </p:spPr>
            <p:txBody>
              <a:bodyPr/>
              <a:lstStyle/>
              <a:p>
                <a:r>
                  <a:rPr lang="ja-JP" altLang="en-US">
                    <a:noFill/>
                  </a:rPr>
                  <a:t> </a:t>
                </a:r>
              </a:p>
            </p:txBody>
          </p:sp>
        </mc:Fallback>
      </mc:AlternateContent>
      <p:sp>
        <p:nvSpPr>
          <p:cNvPr id="20" name="正方形/長方形 19"/>
          <p:cNvSpPr/>
          <p:nvPr/>
        </p:nvSpPr>
        <p:spPr>
          <a:xfrm>
            <a:off x="1513306" y="5307792"/>
            <a:ext cx="8348567" cy="1508105"/>
          </a:xfrm>
          <a:prstGeom prst="rect">
            <a:avLst/>
          </a:prstGeom>
        </p:spPr>
        <p:txBody>
          <a:bodyPr wrap="none">
            <a:spAutoFit/>
          </a:bodyPr>
          <a:lstStyle/>
          <a:p>
            <a:pPr>
              <a:spcBef>
                <a:spcPts val="600"/>
              </a:spcBef>
              <a:spcAft>
                <a:spcPts val="600"/>
              </a:spcAft>
            </a:pP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SAD/SSD</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は相違度なので，近いところほど値が小さくなる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NCC</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は類似度なので近いところほど値が大きくなる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例えば，閾値以下の局所最小部を検出対象とすればよい</a:t>
            </a:r>
          </a:p>
        </p:txBody>
      </p:sp>
    </p:spTree>
    <p:extLst>
      <p:ext uri="{BB962C8B-B14F-4D97-AF65-F5344CB8AC3E}">
        <p14:creationId xmlns:p14="http://schemas.microsoft.com/office/powerpoint/2010/main" val="2292789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a:t>テンプレートマッチングの結果</a:t>
            </a:r>
          </a:p>
        </p:txBody>
      </p:sp>
      <p:sp>
        <p:nvSpPr>
          <p:cNvPr id="4" name="コンテンツ プレースホルダー 2"/>
          <p:cNvSpPr txBox="1">
            <a:spLocks/>
          </p:cNvSpPr>
          <p:nvPr/>
        </p:nvSpPr>
        <p:spPr>
          <a:xfrm>
            <a:off x="9423400" y="0"/>
            <a:ext cx="2768600" cy="355600"/>
          </a:xfrm>
          <a:prstGeom prst="rect">
            <a:avLst/>
          </a:prstGeom>
          <a:solidFill>
            <a:srgbClr val="FFC000"/>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Font typeface="Arial" panose="020B0604020202020204" pitchFamily="34" charset="0"/>
              <a:buNone/>
            </a:pPr>
            <a:r>
              <a:rPr lang="en-US" altLang="ja-JP" sz="2000" dirty="0"/>
              <a:t>TemplateMaching.py</a:t>
            </a:r>
            <a:endParaRPr lang="ja-JP" altLang="en-US" sz="2000" dirty="0"/>
          </a:p>
        </p:txBody>
      </p:sp>
      <p:sp>
        <p:nvSpPr>
          <p:cNvPr id="12" name="正方形/長方形 11"/>
          <p:cNvSpPr/>
          <p:nvPr/>
        </p:nvSpPr>
        <p:spPr>
          <a:xfrm>
            <a:off x="811835" y="1288716"/>
            <a:ext cx="1569660" cy="369332"/>
          </a:xfrm>
          <a:prstGeom prst="rect">
            <a:avLst/>
          </a:prstGeom>
        </p:spPr>
        <p:txBody>
          <a:bodyPr wrap="none">
            <a:spAutoFit/>
          </a:bodyPr>
          <a:lstStyle/>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テンプレート</a:t>
            </a:r>
          </a:p>
        </p:txBody>
      </p:sp>
      <p:sp>
        <p:nvSpPr>
          <p:cNvPr id="13" name="正方形/長方形 12"/>
          <p:cNvSpPr/>
          <p:nvPr/>
        </p:nvSpPr>
        <p:spPr>
          <a:xfrm>
            <a:off x="991372" y="3980209"/>
            <a:ext cx="1210589" cy="400110"/>
          </a:xfrm>
          <a:prstGeom prst="rect">
            <a:avLst/>
          </a:prstGeom>
        </p:spPr>
        <p:txBody>
          <a:bodyPr wrap="none">
            <a:spAutoFit/>
          </a:bodyPr>
          <a:lstStyle/>
          <a:p>
            <a:pPr algn="ct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入力画像</a:t>
            </a:r>
          </a:p>
        </p:txBody>
      </p:sp>
      <p:sp>
        <p:nvSpPr>
          <p:cNvPr id="14" name="正方形/長方形 13"/>
          <p:cNvSpPr/>
          <p:nvPr/>
        </p:nvSpPr>
        <p:spPr>
          <a:xfrm>
            <a:off x="4472455" y="1469237"/>
            <a:ext cx="820674" cy="461665"/>
          </a:xfrm>
          <a:prstGeom prst="rect">
            <a:avLst/>
          </a:prstGeom>
        </p:spPr>
        <p:txBody>
          <a:bodyPr wrap="none">
            <a:spAutoFit/>
          </a:bodyPr>
          <a:lstStyle/>
          <a:p>
            <a:pPr algn="ct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SAD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7405157" y="1469237"/>
            <a:ext cx="803618" cy="461665"/>
          </a:xfrm>
          <a:prstGeom prst="rect">
            <a:avLst/>
          </a:prstGeom>
        </p:spPr>
        <p:txBody>
          <a:bodyPr wrap="none">
            <a:spAutoFit/>
          </a:bodyPr>
          <a:lstStyle/>
          <a:p>
            <a:pPr algn="ct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SSD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10233389" y="1469237"/>
            <a:ext cx="825867" cy="461665"/>
          </a:xfrm>
          <a:prstGeom prst="rect">
            <a:avLst/>
          </a:prstGeom>
        </p:spPr>
        <p:txBody>
          <a:bodyPr wrap="none">
            <a:spAutoFit/>
          </a:bodyPr>
          <a:lstStyle/>
          <a:p>
            <a:pPr algn="ct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NCC</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7" name="正方形/長方形 16"/>
              <p:cNvSpPr/>
              <p:nvPr/>
            </p:nvSpPr>
            <p:spPr>
              <a:xfrm>
                <a:off x="6477827" y="3983066"/>
                <a:ext cx="2606483"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sup>
                              <m:r>
                                <a:rPr lang="en-US" altLang="ja-JP" sz="2000" i="1">
                                  <a:latin typeface="Cambria Math" panose="02040503050406030204" pitchFamily="18" charset="0"/>
                                </a:rPr>
                                <m:t>2</m:t>
                              </m:r>
                            </m:sup>
                          </m:sSup>
                          <m:r>
                            <a:rPr lang="en-US" altLang="ja-JP" sz="2000" i="1">
                              <a:latin typeface="Cambria Math" panose="02040503050406030204" pitchFamily="18" charset="0"/>
                            </a:rPr>
                            <m:t>  </m:t>
                          </m:r>
                        </m:e>
                      </m:nary>
                    </m:oMath>
                  </m:oMathPara>
                </a14:m>
                <a:endParaRPr lang="ja-JP" altLang="en-US" sz="20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6477827" y="3983066"/>
                <a:ext cx="2606483" cy="874085"/>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p:cNvSpPr/>
              <p:nvPr/>
            </p:nvSpPr>
            <p:spPr>
              <a:xfrm>
                <a:off x="3642907" y="3983066"/>
                <a:ext cx="2306529"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d>
                            <m:dPr>
                              <m:begChr m:val="|"/>
                              <m:endChr m:val="|"/>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nary>
                    </m:oMath>
                  </m:oMathPara>
                </a14:m>
                <a:endParaRPr lang="ja-JP" altLang="en-US" sz="20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642907" y="3983066"/>
                <a:ext cx="2306529" cy="874085"/>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9361900" y="3885154"/>
                <a:ext cx="2831673" cy="10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2000" i="1">
                              <a:latin typeface="Cambria Math" panose="02040503050406030204" pitchFamily="18" charset="0"/>
                            </a:rPr>
                          </m:ctrlPr>
                        </m:fPr>
                        <m:num>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nary>
                        </m:num>
                        <m:den>
                          <m:rad>
                            <m:radPr>
                              <m:degHide m:val="on"/>
                              <m:ctrlPr>
                                <a:rPr lang="en-US" altLang="ja-JP" sz="2000" i="1">
                                  <a:latin typeface="Cambria Math" panose="02040503050406030204" pitchFamily="18" charset="0"/>
                                </a:rPr>
                              </m:ctrlPr>
                            </m:radPr>
                            <m:deg/>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𝑇</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e>
                          </m:rad>
                        </m:den>
                      </m:f>
                    </m:oMath>
                  </m:oMathPara>
                </a14:m>
                <a:endParaRPr lang="ja-JP" altLang="en-US" sz="20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9361900" y="3885154"/>
                <a:ext cx="2831673" cy="1091646"/>
              </a:xfrm>
              <a:prstGeom prst="rect">
                <a:avLst/>
              </a:prstGeom>
              <a:blipFill rotWithShape="0">
                <a:blip r:embed="rId4"/>
                <a:stretch>
                  <a:fillRect/>
                </a:stretch>
              </a:blipFill>
            </p:spPr>
            <p:txBody>
              <a:bodyPr/>
              <a:lstStyle/>
              <a:p>
                <a:r>
                  <a:rPr lang="ja-JP" altLang="en-US">
                    <a:noFill/>
                  </a:rPr>
                  <a:t> </a:t>
                </a:r>
              </a:p>
            </p:txBody>
          </p:sp>
        </mc:Fallback>
      </mc:AlternateContent>
      <p:sp>
        <p:nvSpPr>
          <p:cNvPr id="20" name="正方形/長方形 19"/>
          <p:cNvSpPr/>
          <p:nvPr/>
        </p:nvSpPr>
        <p:spPr>
          <a:xfrm>
            <a:off x="1513306" y="5307792"/>
            <a:ext cx="8348567" cy="1508105"/>
          </a:xfrm>
          <a:prstGeom prst="rect">
            <a:avLst/>
          </a:prstGeom>
        </p:spPr>
        <p:txBody>
          <a:bodyPr wrap="none">
            <a:spAutoFit/>
          </a:bodyPr>
          <a:lstStyle/>
          <a:p>
            <a:pPr>
              <a:spcBef>
                <a:spcPts val="600"/>
              </a:spcBef>
              <a:spcAft>
                <a:spcPts val="600"/>
              </a:spcAft>
            </a:pP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SAD/SSD</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は相違度なので，近いところほど値が小さくなる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NCC</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は類似度なので近いところほど値が大きくなる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例えば，閾値以下の局所最小部を検出対象とすればよい</a:t>
            </a:r>
          </a:p>
        </p:txBody>
      </p:sp>
      <p:grpSp>
        <p:nvGrpSpPr>
          <p:cNvPr id="21" name="グループ化 20"/>
          <p:cNvGrpSpPr/>
          <p:nvPr/>
        </p:nvGrpSpPr>
        <p:grpSpPr>
          <a:xfrm>
            <a:off x="339503" y="1938446"/>
            <a:ext cx="11852497" cy="1838424"/>
            <a:chOff x="421203" y="3164331"/>
            <a:chExt cx="6032793" cy="935738"/>
          </a:xfrm>
        </p:grpSpPr>
        <p:pic>
          <p:nvPicPr>
            <p:cNvPr id="22" name="図 21"/>
            <p:cNvPicPr>
              <a:picLocks noChangeAspect="1"/>
            </p:cNvPicPr>
            <p:nvPr/>
          </p:nvPicPr>
          <p:blipFill>
            <a:blip r:embed="rId5"/>
            <a:stretch>
              <a:fillRect/>
            </a:stretch>
          </p:blipFill>
          <p:spPr>
            <a:xfrm>
              <a:off x="421203" y="3164331"/>
              <a:ext cx="1450851" cy="935738"/>
            </a:xfrm>
            <a:prstGeom prst="rect">
              <a:avLst/>
            </a:prstGeom>
          </p:spPr>
        </p:pic>
        <p:pic>
          <p:nvPicPr>
            <p:cNvPr id="23" name="図 22"/>
            <p:cNvPicPr>
              <a:picLocks noChangeAspect="1"/>
            </p:cNvPicPr>
            <p:nvPr/>
          </p:nvPicPr>
          <p:blipFill>
            <a:blip r:embed="rId6"/>
            <a:stretch>
              <a:fillRect/>
            </a:stretch>
          </p:blipFill>
          <p:spPr>
            <a:xfrm>
              <a:off x="3489813" y="3170427"/>
              <a:ext cx="1438659" cy="929642"/>
            </a:xfrm>
            <a:prstGeom prst="rect">
              <a:avLst/>
            </a:prstGeom>
          </p:spPr>
        </p:pic>
        <p:pic>
          <p:nvPicPr>
            <p:cNvPr id="24" name="図 23"/>
            <p:cNvPicPr>
              <a:picLocks noChangeAspect="1"/>
            </p:cNvPicPr>
            <p:nvPr/>
          </p:nvPicPr>
          <p:blipFill>
            <a:blip r:embed="rId7"/>
            <a:stretch>
              <a:fillRect/>
            </a:stretch>
          </p:blipFill>
          <p:spPr>
            <a:xfrm>
              <a:off x="1964289" y="3167379"/>
              <a:ext cx="1441707" cy="932690"/>
            </a:xfrm>
            <a:prstGeom prst="rect">
              <a:avLst/>
            </a:prstGeom>
          </p:spPr>
        </p:pic>
        <p:pic>
          <p:nvPicPr>
            <p:cNvPr id="25" name="図 24"/>
            <p:cNvPicPr>
              <a:picLocks noChangeAspect="1"/>
            </p:cNvPicPr>
            <p:nvPr/>
          </p:nvPicPr>
          <p:blipFill>
            <a:blip r:embed="rId8"/>
            <a:stretch>
              <a:fillRect/>
            </a:stretch>
          </p:blipFill>
          <p:spPr>
            <a:xfrm>
              <a:off x="5012289" y="3164331"/>
              <a:ext cx="1441707" cy="935738"/>
            </a:xfrm>
            <a:prstGeom prst="rect">
              <a:avLst/>
            </a:prstGeom>
          </p:spPr>
        </p:pic>
      </p:grpSp>
      <p:pic>
        <p:nvPicPr>
          <p:cNvPr id="26" name="図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3763" y="1155639"/>
            <a:ext cx="446025" cy="594701"/>
          </a:xfrm>
          <a:prstGeom prst="rect">
            <a:avLst/>
          </a:prstGeom>
        </p:spPr>
      </p:pic>
    </p:spTree>
    <p:extLst>
      <p:ext uri="{BB962C8B-B14F-4D97-AF65-F5344CB8AC3E}">
        <p14:creationId xmlns:p14="http://schemas.microsoft.com/office/powerpoint/2010/main" val="196469680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6688</TotalTime>
  <Words>1894</Words>
  <Application>Microsoft Office PowerPoint</Application>
  <PresentationFormat>ワイド画面</PresentationFormat>
  <Paragraphs>427</Paragraphs>
  <Slides>30</Slides>
  <Notes>9</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30</vt:i4>
      </vt:variant>
    </vt:vector>
  </HeadingPairs>
  <TitlesOfParts>
    <vt:vector size="38" baseType="lpstr">
      <vt:lpstr>ＭＳ Ｐゴシック</vt:lpstr>
      <vt:lpstr>メイリオ</vt:lpstr>
      <vt:lpstr>Arial</vt:lpstr>
      <vt:lpstr>Calibri</vt:lpstr>
      <vt:lpstr>Cambria Math</vt:lpstr>
      <vt:lpstr>Times New Roman</vt:lpstr>
      <vt:lpstr>Wingdings</vt:lpstr>
      <vt:lpstr>Office テーマ</vt:lpstr>
      <vt:lpstr>コンピュータビジョン</vt:lpstr>
      <vt:lpstr>Contents 画像内の特定パターンを発見する手法</vt:lpstr>
      <vt:lpstr>準備: ノルム(norm)</vt:lpstr>
      <vt:lpstr>左の画像から右の画像を探せ</vt:lpstr>
      <vt:lpstr>左の画像から右の画像を探せ</vt:lpstr>
      <vt:lpstr>テンプレート マッチング</vt:lpstr>
      <vt:lpstr>類似度（相違度）の定義</vt:lpstr>
      <vt:lpstr>テンプレートマッチングの結果</vt:lpstr>
      <vt:lpstr>テンプレートマッチングの結果</vt:lpstr>
      <vt:lpstr>類似度・相違度の定性的理解</vt:lpstr>
      <vt:lpstr>Pythonコードの動かし方</vt:lpstr>
      <vt:lpstr>サブピクセル精度のテンプレートマッチング</vt:lpstr>
      <vt:lpstr>PowerPoint プレゼンテーション</vt:lpstr>
      <vt:lpstr>サブピクセル精度のテンプレートマッチング</vt:lpstr>
      <vt:lpstr>テンプレートマッチングの高速化</vt:lpstr>
      <vt:lpstr>まとめ : テンプレートマッチング</vt:lpstr>
      <vt:lpstr>コーナー、輪郭線の検出</vt:lpstr>
      <vt:lpstr>Harrisのコーナー検出アルゴリズム [C. Harris &amp; M. Stephens (1988). "A Combined Corner and Edge Detector". Proc. of the 4th ALVEY Vision Conference. pp. 147–151.]</vt:lpstr>
      <vt:lpstr>Structure tensor matrix (1/3)</vt:lpstr>
      <vt:lpstr>Structure tensor matrix (2/3)</vt:lpstr>
      <vt:lpstr>Harrisのコーナー検出アルゴリズム</vt:lpstr>
      <vt:lpstr>Harrisのコーナー検出アルゴリズム</vt:lpstr>
      <vt:lpstr>まとめ : コーナー・輪郭検出</vt:lpstr>
      <vt:lpstr>Cannyの輪郭線検出アルゴリズム</vt:lpstr>
      <vt:lpstr>Cannyの輪郭線検出アルゴリズム(1/2)</vt:lpstr>
      <vt:lpstr>Cannyの輪郭線検出アルゴリズム(2/2)</vt:lpstr>
      <vt:lpstr>まとめ : コーナー・輪郭検出</vt:lpstr>
      <vt:lpstr>まとめ : コーナー・輪郭検出</vt:lpstr>
      <vt:lpstr>Structure Tensor Matrix（導出）</vt:lpstr>
      <vt:lpstr>Structure Tensor Matrix（導出）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cp:lastModifiedBy>
  <cp:revision>267</cp:revision>
  <cp:lastPrinted>2018-04-26T02:56:35Z</cp:lastPrinted>
  <dcterms:created xsi:type="dcterms:W3CDTF">2017-01-19T02:23:36Z</dcterms:created>
  <dcterms:modified xsi:type="dcterms:W3CDTF">2021-04-02T12:35:19Z</dcterms:modified>
</cp:coreProperties>
</file>