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408" r:id="rId2"/>
    <p:sldId id="409" r:id="rId3"/>
    <p:sldId id="278" r:id="rId4"/>
    <p:sldId id="353" r:id="rId5"/>
    <p:sldId id="355" r:id="rId6"/>
    <p:sldId id="362" r:id="rId7"/>
    <p:sldId id="356" r:id="rId8"/>
    <p:sldId id="359" r:id="rId9"/>
    <p:sldId id="364" r:id="rId10"/>
    <p:sldId id="365" r:id="rId11"/>
    <p:sldId id="367" r:id="rId12"/>
    <p:sldId id="381" r:id="rId13"/>
    <p:sldId id="369" r:id="rId14"/>
    <p:sldId id="371" r:id="rId15"/>
    <p:sldId id="368" r:id="rId16"/>
    <p:sldId id="370" r:id="rId17"/>
    <p:sldId id="374" r:id="rId18"/>
    <p:sldId id="375" r:id="rId19"/>
    <p:sldId id="377" r:id="rId20"/>
    <p:sldId id="378" r:id="rId21"/>
    <p:sldId id="384" r:id="rId22"/>
    <p:sldId id="360" r:id="rId23"/>
    <p:sldId id="390" r:id="rId24"/>
    <p:sldId id="379" r:id="rId25"/>
    <p:sldId id="382" r:id="rId26"/>
    <p:sldId id="410" r:id="rId27"/>
    <p:sldId id="385" r:id="rId28"/>
    <p:sldId id="376" r:id="rId29"/>
    <p:sldId id="387" r:id="rId30"/>
    <p:sldId id="386" r:id="rId31"/>
    <p:sldId id="388" r:id="rId32"/>
    <p:sldId id="389" r:id="rId33"/>
    <p:sldId id="357" r:id="rId34"/>
    <p:sldId id="391" r:id="rId35"/>
    <p:sldId id="392" r:id="rId36"/>
    <p:sldId id="393" r:id="rId37"/>
    <p:sldId id="394" r:id="rId38"/>
    <p:sldId id="396" r:id="rId39"/>
    <p:sldId id="397" r:id="rId40"/>
    <p:sldId id="400" r:id="rId41"/>
    <p:sldId id="401" r:id="rId42"/>
    <p:sldId id="403" r:id="rId43"/>
    <p:sldId id="404" r:id="rId44"/>
    <p:sldId id="399" r:id="rId4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86" autoAdjust="0"/>
    <p:restoredTop sz="94848" autoAdjust="0"/>
  </p:normalViewPr>
  <p:slideViewPr>
    <p:cSldViewPr snapToGrid="0">
      <p:cViewPr varScale="1">
        <p:scale>
          <a:sx n="108" d="100"/>
          <a:sy n="108" d="100"/>
        </p:scale>
        <p:origin x="1254"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2020/5/21</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3803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梅谷さんの論文とかが結構近い（あれはオートエンコーダだけど）</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2025215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2020/5/21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2020/5/21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2020/5/21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2020/5/21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2020/5/21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2020/5/21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2020/5/21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2020/5/21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2020/5/21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2020/5/21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2020/5/21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2.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8.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7.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51.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notesSlide" Target="../notesSlides/notesSlide6.xml"/><Relationship Id="rId16"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40.png"/><Relationship Id="rId4" Type="http://schemas.openxmlformats.org/officeDocument/2006/relationships/image" Target="../media/image830.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42.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88.png"/><Relationship Id="rId17" Type="http://schemas.openxmlformats.org/officeDocument/2006/relationships/image" Target="../media/image93.png"/><Relationship Id="rId2" Type="http://schemas.openxmlformats.org/officeDocument/2006/relationships/image" Target="../media/image82.png"/><Relationship Id="rId16"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87.png"/><Relationship Id="rId5" Type="http://schemas.openxmlformats.org/officeDocument/2006/relationships/image" Target="../media/image98.png"/><Relationship Id="rId15" Type="http://schemas.openxmlformats.org/officeDocument/2006/relationships/image" Target="../media/image91.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90.png"/></Relationships>
</file>

<file path=ppt/slides/_rels/slide43.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18" Type="http://schemas.openxmlformats.org/officeDocument/2006/relationships/image" Target="../media/image119.png"/><Relationship Id="rId26" Type="http://schemas.openxmlformats.org/officeDocument/2006/relationships/image" Target="../media/image128.png"/><Relationship Id="rId3" Type="http://schemas.openxmlformats.org/officeDocument/2006/relationships/image" Target="../media/image104.png"/><Relationship Id="rId21" Type="http://schemas.openxmlformats.org/officeDocument/2006/relationships/image" Target="../media/image123.png"/><Relationship Id="rId7" Type="http://schemas.openxmlformats.org/officeDocument/2006/relationships/image" Target="../media/image108.png"/><Relationship Id="rId12" Type="http://schemas.openxmlformats.org/officeDocument/2006/relationships/image" Target="../media/image113.png"/><Relationship Id="rId17" Type="http://schemas.openxmlformats.org/officeDocument/2006/relationships/image" Target="../media/image118.png"/><Relationship Id="rId25" Type="http://schemas.openxmlformats.org/officeDocument/2006/relationships/image" Target="../media/image127.png"/><Relationship Id="rId2" Type="http://schemas.openxmlformats.org/officeDocument/2006/relationships/image" Target="../media/image82.png"/><Relationship Id="rId16" Type="http://schemas.openxmlformats.org/officeDocument/2006/relationships/image" Target="../media/image117.png"/><Relationship Id="rId20" Type="http://schemas.openxmlformats.org/officeDocument/2006/relationships/image" Target="../media/image122.png"/><Relationship Id="rId29"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24" Type="http://schemas.openxmlformats.org/officeDocument/2006/relationships/image" Target="../media/image126.png"/><Relationship Id="rId32" Type="http://schemas.openxmlformats.org/officeDocument/2006/relationships/image" Target="../media/image134.png"/><Relationship Id="rId5" Type="http://schemas.openxmlformats.org/officeDocument/2006/relationships/image" Target="../media/image106.png"/><Relationship Id="rId15" Type="http://schemas.openxmlformats.org/officeDocument/2006/relationships/image" Target="../media/image116.png"/><Relationship Id="rId23" Type="http://schemas.openxmlformats.org/officeDocument/2006/relationships/image" Target="../media/image125.png"/><Relationship Id="rId28" Type="http://schemas.openxmlformats.org/officeDocument/2006/relationships/image" Target="../media/image130.png"/><Relationship Id="rId10" Type="http://schemas.openxmlformats.org/officeDocument/2006/relationships/image" Target="../media/image111.png"/><Relationship Id="rId19" Type="http://schemas.openxmlformats.org/officeDocument/2006/relationships/image" Target="../media/image121.png"/><Relationship Id="rId31" Type="http://schemas.openxmlformats.org/officeDocument/2006/relationships/image" Target="../media/image133.pn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15.png"/><Relationship Id="rId22" Type="http://schemas.openxmlformats.org/officeDocument/2006/relationships/image" Target="../media/image124.png"/><Relationship Id="rId27" Type="http://schemas.openxmlformats.org/officeDocument/2006/relationships/image" Target="../media/image129.png"/><Relationship Id="rId30" Type="http://schemas.openxmlformats.org/officeDocument/2006/relationships/image" Target="../media/image1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a:t>ディジタルメディア処理</a:t>
            </a:r>
            <a:r>
              <a:rPr lang="en-US" altLang="ja-JP" sz="5400" dirty="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131796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51121" y="891568"/>
                <a:ext cx="5940879" cy="5560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000" dirty="0">
                    <a:latin typeface="Cambria Math" panose="02040503050406030204" pitchFamily="18" charset="0"/>
                  </a:rPr>
                  <a:t>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主成分と直交し，かつ，データ点のばらつきが最も大きい方向を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とよび，その方向への射影を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同様に</a:t>
                </a:r>
                <a:r>
                  <a:rPr lang="ja-JP" altLang="en-US" sz="2000" b="1" dirty="0">
                    <a:latin typeface="Cambria Math" panose="02040503050406030204" pitchFamily="18" charset="0"/>
                  </a:rPr>
                  <a:t>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主成分得点</a:t>
                </a:r>
                <a:r>
                  <a:rPr lang="ja-JP" altLang="en-US" sz="2000" dirty="0">
                    <a:latin typeface="Cambria Math" panose="02040503050406030204" pitchFamily="18" charset="0"/>
                  </a:rPr>
                  <a:t>が定義される</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en-US" altLang="ja-JP" sz="1800" dirty="0">
                    <a:latin typeface="Cambria Math" panose="02040503050406030204" pitchFamily="18" charset="0"/>
                  </a:rPr>
                  <a:t>※</a:t>
                </a:r>
                <a:r>
                  <a:rPr lang="ja-JP" altLang="en-US" sz="1800" dirty="0">
                    <a:latin typeface="Cambria Math" panose="02040503050406030204" pitchFamily="18" charset="0"/>
                  </a:rPr>
                  <a:t>主成分は，主成分ベクトルや負荷量ベクトルなどとも呼ばれる</a:t>
                </a: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a:latin typeface="Cambria Math" panose="02040503050406030204" pitchFamily="18" charset="0"/>
                  </a:rPr>
                  <a:t>例）左図では・・・</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学力</a:t>
                </a:r>
                <a:r>
                  <a:rPr lang="en-US" altLang="ja-JP" sz="2000" dirty="0"/>
                  <a:t>』</a:t>
                </a:r>
                <a:r>
                  <a:rPr lang="ja-JP" altLang="en-US" sz="2000" dirty="0"/>
                  <a:t>を表現</a:t>
                </a: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2</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文系指向</a:t>
                </a:r>
                <a:r>
                  <a:rPr lang="en-US" altLang="ja-JP" sz="2000" dirty="0"/>
                  <a:t>』</a:t>
                </a:r>
                <a:r>
                  <a:rPr lang="ja-JP" altLang="en-US" sz="2000" dirty="0"/>
                  <a:t>を表現</a:t>
                </a:r>
                <a:endParaRPr lang="en-US" altLang="ja-JP" sz="2000" dirty="0"/>
              </a:p>
              <a:p>
                <a:pPr marL="0" indent="0">
                  <a:lnSpc>
                    <a:spcPct val="100000"/>
                  </a:lnSpc>
                  <a:spcBef>
                    <a:spcPts val="600"/>
                  </a:spcBef>
                  <a:spcAft>
                    <a:spcPts val="600"/>
                  </a:spcAft>
                  <a:buNone/>
                </a:pPr>
                <a:r>
                  <a:rPr lang="ja-JP" altLang="en-US" sz="2000" dirty="0"/>
                  <a:t>しているように考えられるかも知れない（意味づけは解析者が実施）</a:t>
                </a: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51121" y="891568"/>
                <a:ext cx="5940879" cy="5560031"/>
              </a:xfrm>
              <a:prstGeom prst="rect">
                <a:avLst/>
              </a:prstGeom>
              <a:blipFill>
                <a:blip r:embed="rId6"/>
                <a:stretch>
                  <a:fillRect l="-1538" t="-987" r="-4821" b="-3289"/>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a:t>- </a:t>
            </a:r>
            <a:r>
              <a:rPr kumimoji="1" lang="ja-JP" altLang="en-US" sz="3600" dirty="0"/>
              <a:t>第</a:t>
            </a:r>
            <a:r>
              <a:rPr kumimoji="1" lang="en-US" altLang="ja-JP" sz="3600" dirty="0"/>
              <a:t>n</a:t>
            </a:r>
            <a:r>
              <a:rPr kumimoji="1" lang="ja-JP" altLang="en-US" sz="3600" dirty="0"/>
              <a:t>主成分</a:t>
            </a:r>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7090932" y="967014"/>
            <a:ext cx="4028035" cy="4659086"/>
            <a:chOff x="6475888" y="348342"/>
            <a:chExt cx="5439730" cy="6291943"/>
          </a:xfrm>
        </p:grpSpPr>
        <p:pic>
          <p:nvPicPr>
            <p:cNvPr id="6" name="図 5"/>
            <p:cNvPicPr>
              <a:picLocks noChangeAspect="1"/>
            </p:cNvPicPr>
            <p:nvPr/>
          </p:nvPicPr>
          <p:blipFill rotWithShape="1">
            <a:blip r:embed="rId6"/>
            <a:srcRect r="57283"/>
            <a:stretch/>
          </p:blipFill>
          <p:spPr>
            <a:xfrm>
              <a:off x="6475888" y="348342"/>
              <a:ext cx="1710169" cy="6291943"/>
            </a:xfrm>
            <a:prstGeom prst="rect">
              <a:avLst/>
            </a:prstGeom>
          </p:spPr>
        </p:pic>
        <p:pic>
          <p:nvPicPr>
            <p:cNvPr id="28" name="図 27"/>
            <p:cNvPicPr>
              <a:picLocks noChangeAspect="1"/>
            </p:cNvPicPr>
            <p:nvPr/>
          </p:nvPicPr>
          <p:blipFill rotWithShape="1">
            <a:blip r:embed="rId6"/>
            <a:srcRect l="42355"/>
            <a:stretch/>
          </p:blipFill>
          <p:spPr>
            <a:xfrm>
              <a:off x="9607846" y="348342"/>
              <a:ext cx="2307772" cy="6291943"/>
            </a:xfrm>
            <a:prstGeom prst="rect">
              <a:avLst/>
            </a:prstGeom>
          </p:spPr>
        </p:pic>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6420302" y="5657671"/>
            <a:ext cx="5705023" cy="1200329"/>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統計データから互いに無関係の因子を取り出して，観測値をそれらの因子の線形結合で説明することを主成分分析と呼び，取り出された因子を主成分と呼ぶ</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これなら分かる応用数学教室より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0.63, 0.78</m:t>
                        </m:r>
                      </m:e>
                    </m:d>
                  </m:oMath>
                </a14:m>
                <a:r>
                  <a:rPr lang="en-US" altLang="ja-JP" sz="2400" b="1" dirty="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0.78</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a:t>　</a:t>
                </a:r>
              </a:p>
            </p:txBody>
          </p:sp>
        </mc:Choice>
        <mc:Fallback xmlns="">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rotWithShape="0">
                <a:blip r:embed="rId7"/>
                <a:stretch>
                  <a:fillRect b="-1471"/>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8F4EF6F3-F192-4DAC-99E4-C41210B6D83F}"/>
              </a:ext>
            </a:extLst>
          </p:cNvPr>
          <p:cNvSpPr/>
          <p:nvPr/>
        </p:nvSpPr>
        <p:spPr>
          <a:xfrm>
            <a:off x="9429149"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1</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2" name="正方形/長方形 31">
            <a:extLst>
              <a:ext uri="{FF2B5EF4-FFF2-40B4-BE49-F238E27FC236}">
                <a16:creationId xmlns:a16="http://schemas.microsoft.com/office/drawing/2014/main" id="{2FC388FD-82EF-4A3C-B406-43B1DCE37B86}"/>
              </a:ext>
            </a:extLst>
          </p:cNvPr>
          <p:cNvSpPr/>
          <p:nvPr/>
        </p:nvSpPr>
        <p:spPr>
          <a:xfrm>
            <a:off x="10274058"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2</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312255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a:latin typeface="游明朝" panose="02020400000000000000" pitchFamily="18" charset="-128"/>
                    <a:ea typeface="游明朝" panose="02020400000000000000" pitchFamily="18" charset="-128"/>
                  </a:rPr>
                  <a:t>準備 </a:t>
                </a:r>
                <a:r>
                  <a:rPr lang="en-US" altLang="ja-JP" sz="2400" b="1" dirty="0">
                    <a:latin typeface="游明朝" panose="02020400000000000000" pitchFamily="18" charset="-128"/>
                    <a:ea typeface="游明朝" panose="02020400000000000000" pitchFamily="18" charset="-128"/>
                  </a:rPr>
                  <a:t>: </a:t>
                </a:r>
                <a:r>
                  <a:rPr lang="ja-JP" altLang="en-US" sz="2400" b="1" dirty="0">
                    <a:latin typeface="游明朝" panose="02020400000000000000" pitchFamily="18" charset="-128"/>
                    <a:ea typeface="游明朝" panose="02020400000000000000" pitchFamily="18" charset="-128"/>
                  </a:rPr>
                  <a:t> </a:t>
                </a:r>
                <a:endParaRPr lang="en-US" altLang="ja-JP" sz="2400" b="1"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a:latin typeface="游明朝" panose="02020400000000000000" pitchFamily="18" charset="-128"/>
                    <a:ea typeface="游明朝" panose="02020400000000000000" pitchFamily="18" charset="-128"/>
                  </a:rPr>
                  <a:t>，</a:t>
                </a:r>
                <a:r>
                  <a:rPr lang="ja-JP" altLang="en-US" sz="2400" dirty="0">
                    <a:latin typeface="游明朝" panose="02020400000000000000" pitchFamily="18" charset="-128"/>
                    <a:ea typeface="游明朝" panose="02020400000000000000" pitchFamily="18" charset="-128"/>
                  </a:rPr>
                  <a:t>長さ</a:t>
                </a:r>
                <a:r>
                  <a:rPr lang="en-US" altLang="ja-JP" sz="2400" dirty="0">
                    <a:latin typeface="游明朝" panose="02020400000000000000" pitchFamily="18" charset="-128"/>
                    <a:ea typeface="游明朝" panose="02020400000000000000" pitchFamily="18" charset="-128"/>
                  </a:rPr>
                  <a:t>1</a:t>
                </a:r>
                <a:r>
                  <a:rPr lang="ja-JP" altLang="en-US" sz="2400" dirty="0">
                    <a:latin typeface="游明朝" panose="02020400000000000000" pitchFamily="18" charset="-128"/>
                    <a:ea typeface="游明朝" panose="02020400000000000000" pitchFamily="18" charset="-128"/>
                  </a:rPr>
                  <a:t>で互いに直交する</a:t>
                </a:r>
                <a:r>
                  <a:rPr lang="ja-JP" altLang="ja-JP" sz="2400" dirty="0">
                    <a:latin typeface="游明朝" panose="02020400000000000000" pitchFamily="18" charset="-128"/>
                    <a:ea typeface="游明朝" panose="02020400000000000000" pitchFamily="18" charset="-128"/>
                  </a:rPr>
                  <a:t>固有ベクトルを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とする</a:t>
                </a:r>
                <a:r>
                  <a:rPr lang="en-US" altLang="ja-JP" sz="2400" dirty="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すると</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と対角化できる．</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3"/>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a:latin typeface="游明朝" panose="02020400000000000000" pitchFamily="18" charset="-128"/>
                    <a:ea typeface="游明朝" panose="02020400000000000000" pitchFamily="18" charset="-128"/>
                  </a:rPr>
                  <a:t>と置いてさらに変形，</a:t>
                </a:r>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2</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ものとする</a:t>
                </a:r>
                <a:endPar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547243"/>
                <a:ext cx="6146800" cy="4529702"/>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0,</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b="0" i="1" smtClean="0">
                            <a:latin typeface="Cambria Math" panose="02040503050406030204" pitchFamily="18" charset="0"/>
                          </a:rPr>
                          <m:t>3</m:t>
                        </m:r>
                      </m:sub>
                    </m:sSub>
                    <m:r>
                      <a:rPr lang="en-US" altLang="ja-JP" sz="2400" b="0" i="1" smtClean="0">
                        <a:latin typeface="Cambria Math" panose="02040503050406030204" pitchFamily="18" charset="0"/>
                      </a:rPr>
                      <m:t>,…</m:t>
                    </m:r>
                    <m:r>
                      <a:rPr lang="en-US" altLang="ja-JP" sz="2400" b="1" i="1" smtClean="0">
                        <a:latin typeface="Cambria Math" panose="02040503050406030204" pitchFamily="18" charset="0"/>
                      </a:rPr>
                      <m:t>)</m:t>
                    </m:r>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547243"/>
                <a:ext cx="6146800" cy="4529702"/>
              </a:xfrm>
              <a:prstGeom prst="rect">
                <a:avLst/>
              </a:prstGeom>
              <a:blipFill rotWithShape="0">
                <a:blip r:embed="rId4"/>
                <a:stretch>
                  <a:fillRect l="-7738" t="-1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=(0,1,0,…,0)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28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n</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先と同様に計算すると</a:t>
            </a:r>
            <a:r>
              <a:rPr lang="en-US" altLang="ja-JP" sz="2400" kern="100" dirty="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正方形/長方形 4"/>
              <p:cNvSpPr/>
              <p:nvPr/>
            </p:nvSpPr>
            <p:spPr>
              <a:xfrm>
                <a:off x="6057121" y="1943268"/>
                <a:ext cx="6134879" cy="4689810"/>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a:latin typeface="游明朝" panose="02020400000000000000" pitchFamily="18" charset="-128"/>
                    <a:ea typeface="游明朝" panose="02020400000000000000" pitchFamily="18" charset="-128"/>
                  </a:rPr>
                  <a:t>のときに最大値を取ることが分かる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つまり</a:t>
                </a:r>
                <a:r>
                  <a:rPr lang="en-US" altLang="ja-JP" sz="2400" dirty="0">
                    <a:latin typeface="游明朝" panose="02020400000000000000" pitchFamily="18" charset="-128"/>
                    <a:ea typeface="游明朝" panose="02020400000000000000" pitchFamily="18" charset="-128"/>
                  </a:rPr>
                  <a:t>…</a:t>
                </a:r>
              </a:p>
              <a:p>
                <a:r>
                  <a:rPr lang="ja-JP" altLang="en-US" sz="2400" dirty="0">
                    <a:latin typeface="游明朝" panose="02020400000000000000" pitchFamily="18" charset="-128"/>
                    <a:ea typeface="游明朝" panose="02020400000000000000" pitchFamily="18" charset="-128"/>
                  </a:rPr>
                  <a:t>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主成分の軸方向は，行列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a:latin typeface="游明朝" panose="02020400000000000000" pitchFamily="18" charset="-128"/>
                    <a:ea typeface="游明朝" panose="02020400000000000000" pitchFamily="18" charset="-128"/>
                  </a:rPr>
                  <a:t>の第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固有ベクトルと等しくなる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また行列 </a:t>
                </a:r>
                <a:r>
                  <a:rPr lang="en-US" altLang="ja-JP" sz="2400" dirty="0">
                    <a:latin typeface="游明朝" panose="02020400000000000000" pitchFamily="18" charset="-128"/>
                    <a:ea typeface="游明朝" panose="02020400000000000000" pitchFamily="18" charset="-128"/>
                  </a:rPr>
                  <a:t>A</a:t>
                </a:r>
                <a:r>
                  <a:rPr lang="ja-JP" altLang="en-US" sz="2400" dirty="0">
                    <a:latin typeface="游明朝" panose="02020400000000000000" pitchFamily="18" charset="-128"/>
                    <a:ea typeface="游明朝" panose="02020400000000000000" pitchFamily="18" charset="-128"/>
                  </a:rPr>
                  <a:t>は，分散共分散行列と呼ばれる</a:t>
                </a:r>
                <a:r>
                  <a:rPr lang="en-US" altLang="ja-JP" sz="2400" dirty="0">
                    <a:latin typeface="游明朝" panose="02020400000000000000" pitchFamily="18" charset="-128"/>
                    <a:ea typeface="游明朝" panose="02020400000000000000" pitchFamily="18" charset="-128"/>
                  </a:rPr>
                  <a:t> </a:t>
                </a:r>
              </a:p>
              <a:p>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1943268"/>
                <a:ext cx="6134879" cy="4689810"/>
              </a:xfrm>
              <a:prstGeom prst="rect">
                <a:avLst/>
              </a:prstGeom>
              <a:blipFill rotWithShape="0">
                <a:blip r:embed="rId4"/>
                <a:stretch>
                  <a:fillRect l="-1590" t="-9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737234" cy="3287569"/>
            <a:chOff x="458204" y="965551"/>
            <a:chExt cx="13813176"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817834" y="3664078"/>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24" name="正方形/長方形 23"/>
            <p:cNvSpPr/>
            <p:nvPr/>
          </p:nvSpPr>
          <p:spPr>
            <a:xfrm>
              <a:off x="9878392" y="1195163"/>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4093916" cy="3287569"/>
            <a:chOff x="458204" y="965551"/>
            <a:chExt cx="5807602"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mc:AlternateContent xmlns:mc="http://schemas.openxmlformats.org/markup-compatibility/2006" xmlns:a14="http://schemas.microsoft.com/office/drawing/2010/main">
        <mc:Choice Requires="a14">
          <p:sp>
            <p:nvSpPr>
              <p:cNvPr id="29" name="正方形/長方形 28"/>
              <p:cNvSpPr/>
              <p:nvPr/>
            </p:nvSpPr>
            <p:spPr>
              <a:xfrm>
                <a:off x="6830125"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30125" y="4482861"/>
                <a:ext cx="4091376" cy="2830455"/>
              </a:xfrm>
              <a:prstGeom prst="rect">
                <a:avLst/>
              </a:prstGeom>
              <a:blipFill rotWithShape="0">
                <a:blip r:embed="rId11"/>
                <a:stretch>
                  <a:fillRect l="-11458" t="-20860"/>
                </a:stretch>
              </a:blipFill>
            </p:spPr>
            <p:txBody>
              <a:bodyPr/>
              <a:lstStyle/>
              <a:p>
                <a:r>
                  <a:rPr lang="ja-JP" altLang="en-US">
                    <a:noFill/>
                  </a:rPr>
                  <a:t> </a:t>
                </a:r>
              </a:p>
            </p:txBody>
          </p:sp>
        </mc:Fallback>
      </mc:AlternateContent>
      <p:sp>
        <p:nvSpPr>
          <p:cNvPr id="25" name="正方形/長方形 24"/>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
        <p:nvSpPr>
          <p:cNvPr id="30" name="正方形/長方形 29">
            <a:extLst>
              <a:ext uri="{FF2B5EF4-FFF2-40B4-BE49-F238E27FC236}">
                <a16:creationId xmlns:a16="http://schemas.microsoft.com/office/drawing/2014/main" id="{04650633-026E-4F70-9CA3-83E763ACD737}"/>
              </a:ext>
            </a:extLst>
          </p:cNvPr>
          <p:cNvSpPr/>
          <p:nvPr/>
        </p:nvSpPr>
        <p:spPr>
          <a:xfrm>
            <a:off x="10039596" y="6367494"/>
            <a:ext cx="2214068" cy="461665"/>
          </a:xfrm>
          <a:prstGeom prst="rect">
            <a:avLst/>
          </a:prstGeom>
        </p:spPr>
        <p:txBody>
          <a:bodyPr wrap="none">
            <a:spAutoFit/>
          </a:bodyPr>
          <a:lstStyle/>
          <a:p>
            <a:r>
              <a:rPr lang="en-US" altLang="ja-JP" sz="1200" dirty="0">
                <a:solidFill>
                  <a:srgbClr val="FF0000"/>
                </a:solidFill>
              </a:rPr>
              <a:t>※</a:t>
            </a:r>
            <a:r>
              <a:rPr lang="ja-JP" altLang="en-US" sz="1200" dirty="0">
                <a:solidFill>
                  <a:srgbClr val="FF0000"/>
                </a:solidFill>
              </a:rPr>
              <a:t>先のデータの数値を入れて</a:t>
            </a:r>
            <a:endParaRPr lang="en-US" altLang="ja-JP" sz="1200" dirty="0">
              <a:solidFill>
                <a:srgbClr val="FF0000"/>
              </a:solidFill>
            </a:endParaRPr>
          </a:p>
          <a:p>
            <a:r>
              <a:rPr lang="ja-JP" altLang="en-US" sz="1200" dirty="0">
                <a:solidFill>
                  <a:srgbClr val="FF0000"/>
                </a:solidFill>
              </a:rPr>
              <a:t>計算したものを提示しています</a:t>
            </a:r>
          </a:p>
        </p:txBody>
      </p:sp>
      <p:sp>
        <p:nvSpPr>
          <p:cNvPr id="31" name="正方形/長方形 30">
            <a:extLst>
              <a:ext uri="{FF2B5EF4-FFF2-40B4-BE49-F238E27FC236}">
                <a16:creationId xmlns:a16="http://schemas.microsoft.com/office/drawing/2014/main" id="{A75079C1-9D8F-45F3-8C30-66C34A75D67A}"/>
              </a:ext>
            </a:extLst>
          </p:cNvPr>
          <p:cNvSpPr/>
          <p:nvPr/>
        </p:nvSpPr>
        <p:spPr>
          <a:xfrm>
            <a:off x="9939978" y="2793924"/>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32" name="正方形/長方形 31">
            <a:extLst>
              <a:ext uri="{FF2B5EF4-FFF2-40B4-BE49-F238E27FC236}">
                <a16:creationId xmlns:a16="http://schemas.microsoft.com/office/drawing/2014/main" id="{7D3B031A-5682-4DAE-9966-AC00F57D820B}"/>
              </a:ext>
            </a:extLst>
          </p:cNvPr>
          <p:cNvSpPr/>
          <p:nvPr/>
        </p:nvSpPr>
        <p:spPr>
          <a:xfrm>
            <a:off x="7867896" y="1053528"/>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Tree>
    <p:extLst>
      <p:ext uri="{BB962C8B-B14F-4D97-AF65-F5344CB8AC3E}">
        <p14:creationId xmlns:p14="http://schemas.microsoft.com/office/powerpoint/2010/main" val="37047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a:t>00.   </a:t>
            </a:r>
            <a:r>
              <a:rPr lang="ja-JP" altLang="en-US" sz="1800" dirty="0"/>
              <a:t>序論</a:t>
            </a:r>
            <a:r>
              <a:rPr lang="en-US" altLang="ja-JP" sz="1800" dirty="0"/>
              <a:t>	  	: </a:t>
            </a:r>
            <a:r>
              <a:rPr lang="ja-JP" altLang="en-US" sz="1800" dirty="0"/>
              <a:t>イントロダクション</a:t>
            </a:r>
            <a:endParaRPr lang="en-US" altLang="ja-JP" sz="1800" dirty="0"/>
          </a:p>
          <a:p>
            <a:pPr marL="0" indent="0">
              <a:lnSpc>
                <a:spcPct val="100000"/>
              </a:lnSpc>
              <a:spcBef>
                <a:spcPts val="600"/>
              </a:spcBef>
              <a:spcAft>
                <a:spcPts val="600"/>
              </a:spcAft>
              <a:buNone/>
            </a:pPr>
            <a:r>
              <a:rPr lang="en-US" altLang="ja-JP" sz="1800" dirty="0"/>
              <a:t>01.</a:t>
            </a:r>
            <a:r>
              <a:rPr lang="ja-JP" altLang="en-US" sz="1800" dirty="0"/>
              <a:t>　特徴検出</a:t>
            </a:r>
            <a:r>
              <a:rPr lang="en-US" altLang="ja-JP" sz="1800" dirty="0"/>
              <a:t>1 		: </a:t>
            </a:r>
            <a:r>
              <a:rPr lang="ja-JP" altLang="en-US" sz="1800" dirty="0"/>
              <a:t>テンプレートマッチング、コーナー・エッジ検出</a:t>
            </a:r>
            <a:r>
              <a:rPr lang="en-US" altLang="ja-JP" sz="1800" dirty="0"/>
              <a:t>	</a:t>
            </a:r>
          </a:p>
          <a:p>
            <a:pPr marL="0" indent="0">
              <a:lnSpc>
                <a:spcPct val="100000"/>
              </a:lnSpc>
              <a:spcBef>
                <a:spcPts val="600"/>
              </a:spcBef>
              <a:spcAft>
                <a:spcPts val="600"/>
              </a:spcAft>
              <a:buNone/>
            </a:pPr>
            <a:r>
              <a:rPr lang="en-US" altLang="ja-JP" sz="1800" dirty="0"/>
              <a:t>02.   </a:t>
            </a:r>
            <a:r>
              <a:rPr lang="ja-JP" altLang="en-US" sz="1800" dirty="0"/>
              <a:t>特徴検出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p>
          <a:p>
            <a:pPr marL="0" indent="0">
              <a:lnSpc>
                <a:spcPct val="100000"/>
              </a:lnSpc>
              <a:spcBef>
                <a:spcPts val="600"/>
              </a:spcBef>
              <a:spcAft>
                <a:spcPts val="600"/>
              </a:spcAft>
              <a:buNone/>
            </a:pPr>
            <a:r>
              <a:rPr lang="en-US" altLang="ja-JP" sz="1800" dirty="0"/>
              <a:t>03.</a:t>
            </a:r>
            <a:r>
              <a:rPr lang="ja-JP" altLang="en-US" sz="1800" dirty="0"/>
              <a:t>　領域分割</a:t>
            </a:r>
            <a:r>
              <a:rPr lang="en-US" altLang="ja-JP" sz="1800" dirty="0"/>
              <a:t>		: </a:t>
            </a:r>
            <a:r>
              <a:rPr lang="ja-JP" altLang="en-US" sz="1800" dirty="0"/>
              <a:t>領域分割とは，閾値法，領域拡張法，グラフカット法</a:t>
            </a:r>
            <a:r>
              <a:rPr lang="en-US" altLang="ja-JP" sz="1800" dirty="0"/>
              <a:t>, </a:t>
            </a:r>
            <a:r>
              <a:rPr lang="en-US" altLang="ja-JP" sz="1800"/>
              <a:t>etc</a:t>
            </a:r>
            <a:r>
              <a:rPr lang="en-US" altLang="ja-JP" sz="1800" dirty="0"/>
              <a:t>	</a:t>
            </a:r>
            <a:endParaRPr kumimoji="1" lang="en-US" altLang="ja-JP" sz="1800" dirty="0"/>
          </a:p>
          <a:p>
            <a:pPr marL="0" indent="0">
              <a:lnSpc>
                <a:spcPct val="100000"/>
              </a:lnSpc>
              <a:spcBef>
                <a:spcPts val="600"/>
              </a:spcBef>
              <a:spcAft>
                <a:spcPts val="600"/>
              </a:spcAft>
              <a:buNone/>
            </a:pPr>
            <a:r>
              <a:rPr lang="en-US" altLang="ja-JP" sz="1800" dirty="0"/>
              <a:t>04.</a:t>
            </a:r>
            <a:r>
              <a:rPr kumimoji="1" lang="ja-JP" altLang="en-US" sz="1800" dirty="0"/>
              <a:t>　</a:t>
            </a:r>
            <a:r>
              <a:rPr lang="ja-JP" altLang="en-US" sz="1800" dirty="0"/>
              <a:t>パターン認識基礎</a:t>
            </a:r>
            <a:r>
              <a:rPr lang="en-US" altLang="ja-JP" sz="1800" dirty="0"/>
              <a:t>1	: </a:t>
            </a:r>
            <a:r>
              <a:rPr lang="ja-JP" altLang="en-US" sz="1800" dirty="0"/>
              <a:t>パターン認識概論，サポートベクタマシン</a:t>
            </a:r>
            <a:r>
              <a:rPr kumimoji="1" lang="en-US" altLang="ja-JP" sz="1800" dirty="0"/>
              <a:t>	</a:t>
            </a:r>
          </a:p>
          <a:p>
            <a:pPr marL="0" indent="0">
              <a:lnSpc>
                <a:spcPct val="100000"/>
              </a:lnSpc>
              <a:spcBef>
                <a:spcPts val="600"/>
              </a:spcBef>
              <a:spcAft>
                <a:spcPts val="600"/>
              </a:spcAft>
              <a:buNone/>
            </a:pPr>
            <a:r>
              <a:rPr lang="en-US" altLang="ja-JP" sz="1800" dirty="0"/>
              <a:t>05.</a:t>
            </a:r>
            <a:r>
              <a:rPr lang="ja-JP" altLang="en-US" sz="1800" dirty="0"/>
              <a:t>　パターン認識基礎</a:t>
            </a:r>
            <a:r>
              <a:rPr lang="en-US" altLang="ja-JP" sz="1800" dirty="0"/>
              <a:t>2	: </a:t>
            </a:r>
            <a:r>
              <a:rPr lang="ja-JP" altLang="en-US" sz="1800" dirty="0"/>
              <a:t>ニューラルネットワーク、深層学習</a:t>
            </a:r>
            <a:endParaRPr lang="en-US" altLang="ja-JP" sz="1800" dirty="0"/>
          </a:p>
          <a:p>
            <a:pPr marL="0" indent="0">
              <a:lnSpc>
                <a:spcPct val="100000"/>
              </a:lnSpc>
              <a:spcBef>
                <a:spcPts val="600"/>
              </a:spcBef>
              <a:spcAft>
                <a:spcPts val="600"/>
              </a:spcAft>
              <a:buNone/>
            </a:pPr>
            <a:r>
              <a:rPr lang="en-US" altLang="ja-JP" sz="1800" dirty="0"/>
              <a:t>06.</a:t>
            </a:r>
            <a:r>
              <a:rPr lang="ja-JP" altLang="en-US" sz="1800" dirty="0"/>
              <a:t>　パターン認識基礎</a:t>
            </a:r>
            <a:r>
              <a:rPr lang="en-US" altLang="ja-JP" sz="1800" dirty="0"/>
              <a:t>3	: </a:t>
            </a:r>
            <a:r>
              <a:rPr lang="ja-JP" altLang="en-US" sz="1800" dirty="0"/>
              <a:t>主成分分析</a:t>
            </a:r>
            <a:r>
              <a:rPr lang="en-US" altLang="ja-JP" sz="1800" dirty="0"/>
              <a:t>, </a:t>
            </a:r>
            <a:r>
              <a:rPr lang="ja-JP" altLang="en-US" sz="1800" dirty="0"/>
              <a:t>オートエンコーダ</a:t>
            </a:r>
            <a:r>
              <a:rPr lang="en-US" altLang="ja-JP" sz="1800" dirty="0"/>
              <a:t>			</a:t>
            </a:r>
          </a:p>
          <a:p>
            <a:pPr marL="0" indent="0">
              <a:lnSpc>
                <a:spcPct val="100000"/>
              </a:lnSpc>
              <a:spcBef>
                <a:spcPts val="600"/>
              </a:spcBef>
              <a:spcAft>
                <a:spcPts val="600"/>
              </a:spcAft>
              <a:buNone/>
            </a:pPr>
            <a:r>
              <a:rPr lang="en-US" altLang="ja-JP" sz="1800" dirty="0">
                <a:solidFill>
                  <a:srgbClr val="0070C0"/>
                </a:solidFill>
              </a:rPr>
              <a:t>07.</a:t>
            </a:r>
            <a:r>
              <a:rPr lang="ja-JP" altLang="en-US" sz="1800" dirty="0">
                <a:solidFill>
                  <a:srgbClr val="0070C0"/>
                </a:solidFill>
              </a:rPr>
              <a:t>　プログラミング演習  </a:t>
            </a:r>
            <a:r>
              <a:rPr lang="en-US" altLang="ja-JP" sz="1800" dirty="0">
                <a:solidFill>
                  <a:srgbClr val="0070C0"/>
                </a:solidFill>
              </a:rPr>
              <a:t>1</a:t>
            </a:r>
            <a:r>
              <a:rPr lang="ja-JP" altLang="en-US" sz="1800" dirty="0">
                <a:solidFill>
                  <a:srgbClr val="0070C0"/>
                </a:solidFill>
              </a:rPr>
              <a:t> </a:t>
            </a:r>
            <a:r>
              <a:rPr lang="en-US" altLang="ja-JP" sz="1800" dirty="0">
                <a:solidFill>
                  <a:srgbClr val="0070C0"/>
                </a:solidFill>
              </a:rPr>
              <a:t>: zoom</a:t>
            </a:r>
            <a:r>
              <a:rPr lang="ja-JP" altLang="en-US" sz="1800" dirty="0">
                <a:solidFill>
                  <a:srgbClr val="0070C0"/>
                </a:solidFill>
              </a:rPr>
              <a:t>実施　</a:t>
            </a:r>
            <a:r>
              <a:rPr lang="en-US" altLang="ja-JP" sz="1800" dirty="0">
                <a:solidFill>
                  <a:srgbClr val="0070C0"/>
                </a:solidFill>
              </a:rPr>
              <a:t>※</a:t>
            </a:r>
            <a:r>
              <a:rPr lang="ja-JP" altLang="en-US" sz="1800" dirty="0">
                <a:solidFill>
                  <a:srgbClr val="0070C0"/>
                </a:solidFill>
              </a:rPr>
              <a:t> 講義時間中</a:t>
            </a:r>
            <a:r>
              <a:rPr lang="en-US" altLang="ja-JP" sz="1800" dirty="0">
                <a:solidFill>
                  <a:srgbClr val="0070C0"/>
                </a:solidFill>
              </a:rPr>
              <a:t>zoom</a:t>
            </a:r>
            <a:r>
              <a:rPr lang="ja-JP" altLang="en-US" sz="1800" dirty="0">
                <a:solidFill>
                  <a:srgbClr val="0070C0"/>
                </a:solidFill>
              </a:rPr>
              <a:t>を開設，</a:t>
            </a:r>
            <a:r>
              <a:rPr lang="en-US" altLang="ja-JP" sz="1800" dirty="0">
                <a:solidFill>
                  <a:srgbClr val="0070C0"/>
                </a:solidFill>
              </a:rPr>
              <a:t>TA</a:t>
            </a:r>
            <a:r>
              <a:rPr lang="ja-JP" altLang="en-US" sz="1800" dirty="0">
                <a:solidFill>
                  <a:srgbClr val="0070C0"/>
                </a:solidFill>
              </a:rPr>
              <a:t>に自由に質問可</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08.</a:t>
            </a:r>
            <a:r>
              <a:rPr lang="ja-JP" altLang="en-US" sz="1800" dirty="0">
                <a:solidFill>
                  <a:srgbClr val="0070C0"/>
                </a:solidFill>
              </a:rPr>
              <a:t>　プログラミング演習</a:t>
            </a:r>
            <a:r>
              <a:rPr lang="en-US" altLang="ja-JP" sz="1800" dirty="0">
                <a:solidFill>
                  <a:srgbClr val="0070C0"/>
                </a:solidFill>
              </a:rPr>
              <a:t>  2 : zoom</a:t>
            </a:r>
            <a:r>
              <a:rPr lang="ja-JP" altLang="en-US" sz="1800" dirty="0">
                <a:solidFill>
                  <a:srgbClr val="0070C0"/>
                </a:solidFill>
              </a:rPr>
              <a:t>実施   </a:t>
            </a:r>
            <a:r>
              <a:rPr lang="en-US" altLang="ja-JP" sz="1800" dirty="0">
                <a:solidFill>
                  <a:srgbClr val="0070C0"/>
                </a:solidFill>
              </a:rPr>
              <a:t>※</a:t>
            </a:r>
            <a:r>
              <a:rPr lang="ja-JP" altLang="en-US" sz="1800" dirty="0">
                <a:solidFill>
                  <a:srgbClr val="0070C0"/>
                </a:solidFill>
              </a:rPr>
              <a:t> 提出済み課題について，井尻に説明する時間を設ける</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09.   </a:t>
            </a:r>
            <a:r>
              <a:rPr lang="ja-JP" altLang="en-US" sz="1800" dirty="0">
                <a:solidFill>
                  <a:srgbClr val="0070C0"/>
                </a:solidFill>
              </a:rPr>
              <a:t>プログラミング演習  </a:t>
            </a:r>
            <a:r>
              <a:rPr lang="en-US" altLang="ja-JP" sz="1800" dirty="0">
                <a:solidFill>
                  <a:srgbClr val="0070C0"/>
                </a:solidFill>
              </a:rPr>
              <a:t>3 : zoom</a:t>
            </a:r>
            <a:r>
              <a:rPr lang="ja-JP" altLang="en-US" sz="1800" dirty="0">
                <a:solidFill>
                  <a:srgbClr val="0070C0"/>
                </a:solidFill>
              </a:rPr>
              <a:t>実施 </a:t>
            </a:r>
            <a:r>
              <a:rPr lang="en-US" altLang="ja-JP" sz="1800" dirty="0">
                <a:solidFill>
                  <a:srgbClr val="0070C0"/>
                </a:solidFill>
              </a:rPr>
              <a:t>	</a:t>
            </a:r>
          </a:p>
          <a:p>
            <a:pPr marL="0" indent="0">
              <a:lnSpc>
                <a:spcPct val="100000"/>
              </a:lnSpc>
              <a:spcBef>
                <a:spcPts val="600"/>
              </a:spcBef>
              <a:spcAft>
                <a:spcPts val="600"/>
              </a:spcAft>
              <a:buNone/>
            </a:pPr>
            <a:r>
              <a:rPr lang="en-US" altLang="ja-JP" sz="1800" dirty="0">
                <a:solidFill>
                  <a:srgbClr val="0070C0"/>
                </a:solidFill>
              </a:rPr>
              <a:t>10.</a:t>
            </a:r>
            <a:r>
              <a:rPr lang="ja-JP" altLang="en-US" sz="1800" dirty="0">
                <a:solidFill>
                  <a:srgbClr val="0070C0"/>
                </a:solidFill>
              </a:rPr>
              <a:t>　プログラミング演習  </a:t>
            </a:r>
            <a:r>
              <a:rPr lang="en-US" altLang="ja-JP" sz="1800" dirty="0">
                <a:solidFill>
                  <a:srgbClr val="0070C0"/>
                </a:solidFill>
              </a:rPr>
              <a:t>4 : zoom</a:t>
            </a:r>
            <a:r>
              <a:rPr lang="ja-JP" altLang="en-US" sz="1800" dirty="0">
                <a:solidFill>
                  <a:srgbClr val="0070C0"/>
                </a:solidFill>
              </a:rPr>
              <a:t>実施</a:t>
            </a:r>
            <a:r>
              <a:rPr lang="en-US" altLang="ja-JP" sz="1800" dirty="0">
                <a:solidFill>
                  <a:srgbClr val="0070C0"/>
                </a:solidFill>
              </a:rPr>
              <a:t> 	</a:t>
            </a:r>
          </a:p>
          <a:p>
            <a:pPr marL="0" indent="0">
              <a:lnSpc>
                <a:spcPct val="100000"/>
              </a:lnSpc>
              <a:spcBef>
                <a:spcPts val="600"/>
              </a:spcBef>
              <a:spcAft>
                <a:spcPts val="600"/>
              </a:spcAft>
              <a:buNone/>
            </a:pPr>
            <a:r>
              <a:rPr lang="en-US" altLang="ja-JP" sz="1800" dirty="0">
                <a:solidFill>
                  <a:srgbClr val="0070C0"/>
                </a:solidFill>
              </a:rPr>
              <a:t>11.</a:t>
            </a:r>
            <a:r>
              <a:rPr lang="ja-JP" altLang="en-US" sz="1800" dirty="0">
                <a:solidFill>
                  <a:srgbClr val="0070C0"/>
                </a:solidFill>
              </a:rPr>
              <a:t>　プログラミング演習  </a:t>
            </a:r>
            <a:r>
              <a:rPr lang="en-US" altLang="ja-JP" sz="1800" dirty="0">
                <a:solidFill>
                  <a:srgbClr val="0070C0"/>
                </a:solidFill>
              </a:rPr>
              <a:t>5 : zoom</a:t>
            </a:r>
            <a:r>
              <a:rPr lang="ja-JP" altLang="en-US" sz="1800" dirty="0">
                <a:solidFill>
                  <a:srgbClr val="0070C0"/>
                </a:solidFill>
              </a:rPr>
              <a:t>実施 </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t>12.   </a:t>
            </a:r>
            <a:r>
              <a:rPr lang="ja-JP" altLang="en-US" sz="1800" dirty="0"/>
              <a:t>筆記試験</a:t>
            </a:r>
            <a:endParaRPr lang="en-US" altLang="ja-JP" sz="1800" dirty="0"/>
          </a:p>
        </p:txBody>
      </p:sp>
    </p:spTree>
    <p:extLst>
      <p:ext uri="{BB962C8B-B14F-4D97-AF65-F5344CB8AC3E}">
        <p14:creationId xmlns:p14="http://schemas.microsoft.com/office/powerpoint/2010/main" val="2767198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7655534" cy="3287569"/>
            <a:chOff x="458204" y="965551"/>
            <a:chExt cx="10860090"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7092884"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7092884" y="4482861"/>
                <a:ext cx="4091376" cy="2830455"/>
              </a:xfrm>
              <a:prstGeom prst="rect">
                <a:avLst/>
              </a:prstGeom>
              <a:blipFill rotWithShape="0">
                <a:blip r:embed="rId11"/>
                <a:stretch>
                  <a:fillRect l="-11624" t="-20860"/>
                </a:stretch>
              </a:blipFill>
            </p:spPr>
            <p:txBody>
              <a:bodyPr/>
              <a:lstStyle/>
              <a:p>
                <a:r>
                  <a:rPr lang="ja-JP" altLang="en-US">
                    <a:noFill/>
                  </a:rPr>
                  <a:t> </a:t>
                </a:r>
              </a:p>
            </p:txBody>
          </p:sp>
        </mc:Fallback>
      </mc:AlternateContent>
      <p:sp>
        <p:nvSpPr>
          <p:cNvPr id="5" name="正方形/長方形 4"/>
          <p:cNvSpPr/>
          <p:nvPr/>
        </p:nvSpPr>
        <p:spPr>
          <a:xfrm>
            <a:off x="2908300" y="355600"/>
            <a:ext cx="62992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主成分ベクトル方向の分散を表す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493310"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326748"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p:sp>
        <p:nvSpPr>
          <p:cNvPr id="34" name="正方形/長方形 33"/>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Tree>
    <p:extLst>
      <p:ext uri="{BB962C8B-B14F-4D97-AF65-F5344CB8AC3E}">
        <p14:creationId xmlns:p14="http://schemas.microsoft.com/office/powerpoint/2010/main" val="3072506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分散共分散行列の固有ベクトルを求めれば</a:t>
            </a:r>
            <a:r>
              <a:rPr lang="en-US" altLang="ja-JP" sz="2000" b="1" dirty="0">
                <a:solidFill>
                  <a:srgbClr val="C00000"/>
                </a:solidFill>
                <a:sym typeface="Wingdings" panose="05000000000000000000" pitchFamily="2" charset="2"/>
              </a:rPr>
              <a:t>ok</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endParaRPr kumimoji="1" lang="en-US" altLang="ja-JP" sz="2400" dirty="0"/>
          </a:p>
          <a:p>
            <a:pPr marL="0" indent="0">
              <a:buNone/>
            </a:pPr>
            <a:r>
              <a:rPr kumimoji="1" lang="en-US" altLang="ja-JP" sz="2400" dirty="0"/>
              <a:t>3</a:t>
            </a:r>
            <a:r>
              <a:rPr kumimoji="1" lang="ja-JP" altLang="en-US" sz="2400" dirty="0"/>
              <a:t>次元データ点群が下図の通り分布している</a:t>
            </a:r>
            <a:endParaRPr kumimoji="1" lang="en-US" altLang="ja-JP" sz="2400" dirty="0"/>
          </a:p>
          <a:p>
            <a:pPr marL="0" indent="0">
              <a:buNone/>
            </a:pPr>
            <a:r>
              <a:rPr lang="ja-JP" altLang="en-US" sz="2400" dirty="0"/>
              <a:t>分布にはあまり偏りがないため，すべての主成分得点の数値が比較的大きな値に</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r>
              <a:rPr kumimoji="1" lang="en-US" altLang="ja-JP" sz="2400" dirty="0"/>
              <a:t>3</a:t>
            </a:r>
            <a:r>
              <a:rPr kumimoji="1" lang="ja-JP" altLang="en-US" sz="2400" dirty="0"/>
              <a:t>次元データ点群が下図の平面上に通り分布している</a:t>
            </a:r>
            <a:endParaRPr kumimoji="1" lang="en-US" altLang="ja-JP" sz="2400" dirty="0"/>
          </a:p>
          <a:p>
            <a:pPr marL="0" indent="0">
              <a:buNone/>
            </a:pPr>
            <a:r>
              <a:rPr lang="ja-JP" altLang="en-US" sz="2400" dirty="0"/>
              <a:t>データ点は平面に乗っているため，第</a:t>
            </a:r>
            <a:r>
              <a:rPr lang="en-US" altLang="ja-JP" sz="2400" dirty="0"/>
              <a:t>1</a:t>
            </a:r>
            <a:r>
              <a:rPr lang="ja-JP" altLang="en-US" sz="2400" dirty="0"/>
              <a:t>主成分の寄与が大きく</a:t>
            </a:r>
            <a:endParaRPr lang="en-US" altLang="ja-JP" sz="2400" dirty="0"/>
          </a:p>
          <a:p>
            <a:pPr marL="0" indent="0">
              <a:buNone/>
            </a:pPr>
            <a:r>
              <a:rPr lang="ja-JP" altLang="en-US" sz="2400" dirty="0"/>
              <a:t>第</a:t>
            </a:r>
            <a:r>
              <a:rPr lang="en-US" altLang="ja-JP" sz="2400" dirty="0"/>
              <a:t>3</a:t>
            </a:r>
            <a:r>
              <a:rPr lang="ja-JP" altLang="en-US" sz="2400" dirty="0"/>
              <a:t>主成分は寄与しない偏った分布</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lang="ja-JP" altLang="en-US" sz="3200" b="1" dirty="0"/>
              <a:t>寄与率</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a:t>n</a:t>
            </a:r>
            <a:r>
              <a:rPr lang="ja-JP" altLang="en-US" sz="3200" dirty="0"/>
              <a:t>次元データを</a:t>
            </a:r>
            <a:r>
              <a:rPr lang="en-US" altLang="ja-JP" sz="3200" dirty="0"/>
              <a:t>PCA</a:t>
            </a:r>
            <a:r>
              <a:rPr lang="ja-JP" altLang="en-US" sz="3200" dirty="0"/>
              <a:t>で圧縮することを考える</a:t>
            </a:r>
            <a:endParaRPr lang="en-US" altLang="ja-JP" sz="3200" dirty="0"/>
          </a:p>
          <a:p>
            <a:r>
              <a:rPr lang="en-US" altLang="ja-JP" sz="2400" dirty="0"/>
              <a:t> </a:t>
            </a:r>
            <a:r>
              <a:rPr lang="en-US" altLang="ja-JP" sz="2400" b="1" i="1" dirty="0">
                <a:solidFill>
                  <a:srgbClr val="FF0000"/>
                </a:solidFill>
              </a:rPr>
              <a:t>k</a:t>
            </a:r>
            <a:r>
              <a:rPr lang="ja-JP" altLang="en-US" sz="2400" dirty="0"/>
              <a:t>次元まで圧縮する</a:t>
            </a:r>
            <a:endParaRPr lang="en-US" altLang="ja-JP" sz="2400" dirty="0"/>
          </a:p>
          <a:p>
            <a:r>
              <a:rPr kumimoji="1" lang="ja-JP" altLang="en-US" sz="2400" dirty="0"/>
              <a:t>情報量の欠落を抑えられるいい感じの</a:t>
            </a:r>
            <a:r>
              <a:rPr kumimoji="1" lang="en-US" altLang="ja-JP" sz="2400" dirty="0"/>
              <a:t>『</a:t>
            </a:r>
            <a:r>
              <a:rPr kumimoji="1" lang="en-US" altLang="ja-JP" sz="2400" b="1" i="1" dirty="0">
                <a:solidFill>
                  <a:srgbClr val="FF0000"/>
                </a:solidFill>
              </a:rPr>
              <a:t>k</a:t>
            </a:r>
            <a:r>
              <a:rPr kumimoji="1" lang="en-US" altLang="ja-JP" sz="2400" dirty="0"/>
              <a:t>』</a:t>
            </a:r>
            <a:r>
              <a:rPr kumimoji="1" lang="ja-JP" altLang="en-US" sz="2400" dirty="0"/>
              <a:t>を選択したい</a:t>
            </a:r>
            <a:r>
              <a:rPr lang="ja-JP" altLang="en-US" sz="2400" dirty="0"/>
              <a:t>　　　　　　　　　　　　　</a:t>
            </a:r>
            <a:r>
              <a:rPr kumimoji="1" lang="ja-JP" altLang="en-US" sz="2400" dirty="0"/>
              <a:t> </a:t>
            </a:r>
            <a:r>
              <a:rPr kumimoji="1" lang="en-US" altLang="ja-JP" sz="2400" dirty="0"/>
              <a:t>(</a:t>
            </a:r>
            <a:r>
              <a:rPr kumimoji="1" lang="ja-JP" altLang="en-US" sz="2400" dirty="0"/>
              <a:t>平面に縮退しているような軸は削除しつつも，分散の大きな軸は利用したい</a:t>
            </a:r>
            <a:r>
              <a:rPr kumimoji="1" lang="en-US" altLang="ja-JP" sz="2400" dirty="0"/>
              <a:t>)</a:t>
            </a:r>
          </a:p>
          <a:p>
            <a:pPr marL="0" indent="0">
              <a:buNone/>
            </a:pPr>
            <a:r>
              <a:rPr kumimoji="1" lang="en-US" altLang="ja-JP" dirty="0">
                <a:sym typeface="Wingdings" panose="05000000000000000000" pitchFamily="2" charset="2"/>
              </a:rPr>
              <a:t> </a:t>
            </a:r>
            <a:r>
              <a:rPr kumimoji="1" lang="ja-JP" altLang="en-US" b="1" dirty="0">
                <a:sym typeface="Wingdings" panose="05000000000000000000" pitchFamily="2" charset="2"/>
              </a:rPr>
              <a:t>寄与率</a:t>
            </a:r>
            <a:r>
              <a:rPr kumimoji="1" lang="ja-JP" altLang="en-US" dirty="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a:t>寄与率 </a:t>
                </a:r>
                <a:r>
                  <a:rPr lang="en-US" altLang="ja-JP" sz="3200" dirty="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個の</m:t>
                        </m:r>
                        <m:r>
                          <a:rPr lang="ja-JP" altLang="en-US" sz="3200" i="1" dirty="0" smtClean="0">
                            <a:latin typeface="Cambria Math" panose="02040503050406030204" pitchFamily="18" charset="0"/>
                          </a:rPr>
                          <m:t>軸方向の分散</m:t>
                        </m:r>
                      </m:num>
                      <m:den>
                        <m:r>
                          <a:rPr lang="ja-JP" altLang="en-US" sz="3200" i="1" dirty="0">
                            <a:latin typeface="Cambria Math" panose="02040503050406030204" pitchFamily="18" charset="0"/>
                          </a:rPr>
                          <m:t>全軸方向の分散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rotWithShape="0">
                <a:blip r:embed="rId2"/>
                <a:stretch>
                  <a:fillRect l="-1728"/>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815810" y="5596409"/>
            <a:ext cx="11708780" cy="6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例</a:t>
            </a:r>
            <a:r>
              <a:rPr lang="en-US" altLang="ja-JP" sz="2400" dirty="0"/>
              <a:t>)</a:t>
            </a:r>
            <a:r>
              <a:rPr lang="ja-JP" altLang="en-US" sz="2400" dirty="0"/>
              <a:t>寄与率が </a:t>
            </a:r>
            <a:r>
              <a:rPr lang="en-US" altLang="ja-JP" sz="2400" dirty="0"/>
              <a:t>0.8 </a:t>
            </a:r>
            <a:r>
              <a:rPr lang="ja-JP" altLang="en-US" sz="2400" dirty="0"/>
              <a:t>以上になる最小の</a:t>
            </a:r>
            <a:r>
              <a:rPr lang="en-US" altLang="ja-JP" sz="2400" dirty="0"/>
              <a:t>k</a:t>
            </a:r>
            <a:r>
              <a:rPr lang="ja-JP" altLang="en-US" sz="2400" dirty="0"/>
              <a:t>を選択する</a:t>
            </a:r>
          </a:p>
        </p:txBody>
      </p:sp>
    </p:spTree>
    <p:extLst>
      <p:ext uri="{BB962C8B-B14F-4D97-AF65-F5344CB8AC3E}">
        <p14:creationId xmlns:p14="http://schemas.microsoft.com/office/powerpoint/2010/main" val="793757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主成分分析 </a:t>
            </a:r>
            <a:r>
              <a:rPr lang="en-US" altLang="ja-JP" sz="3600" b="1" dirty="0"/>
              <a:t>– </a:t>
            </a:r>
            <a:r>
              <a:rPr lang="ja-JP" altLang="en-US" sz="3600" b="1" dirty="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2. </a:t>
            </a:r>
            <a:r>
              <a:rPr lang="ja-JP" altLang="en-US" sz="2400" dirty="0"/>
              <a:t>平均値が原点</a:t>
            </a:r>
            <a:endParaRPr lang="en-US" altLang="ja-JP" sz="2400" dirty="0"/>
          </a:p>
          <a:p>
            <a:pPr marL="0" indent="0" algn="ctr">
              <a:lnSpc>
                <a:spcPct val="100000"/>
              </a:lnSpc>
              <a:spcBef>
                <a:spcPts val="0"/>
              </a:spcBef>
              <a:buNone/>
            </a:pPr>
            <a:r>
              <a:rPr lang="ja-JP" altLang="en-US" sz="2400" dirty="0"/>
              <a:t>になるよう移動</a:t>
            </a:r>
            <a:endParaRPr lang="en-US" altLang="ja-JP" sz="2400" dirty="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a:t>1.</a:t>
            </a:r>
            <a:r>
              <a:rPr lang="ja-JP" altLang="en-US" sz="2400" dirty="0"/>
              <a:t>入力データ　点群を受け取る</a:t>
            </a:r>
            <a:endParaRPr lang="en-US" altLang="ja-JP" sz="2400" dirty="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3. </a:t>
            </a:r>
            <a:r>
              <a:rPr lang="ja-JP" altLang="en-US" sz="2400" dirty="0"/>
              <a:t>分散共分散行列を計算し固有解析</a:t>
            </a:r>
            <a:endParaRPr lang="en-US" altLang="ja-JP" sz="2400" dirty="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401577" y="4278088"/>
            <a:ext cx="3863342"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4. </a:t>
            </a:r>
            <a:r>
              <a:rPr lang="ja-JP" altLang="en-US" sz="2400" dirty="0"/>
              <a:t>各点を固有ベクトルに射影し主成分得点を取得</a:t>
            </a:r>
            <a:endParaRPr lang="en-US" altLang="ja-JP" sz="2400" dirty="0"/>
          </a:p>
        </p:txBody>
      </p:sp>
      <p:sp>
        <p:nvSpPr>
          <p:cNvPr id="16" name="正方形/長方形 15"/>
          <p:cNvSpPr/>
          <p:nvPr/>
        </p:nvSpPr>
        <p:spPr>
          <a:xfrm>
            <a:off x="6925437" y="95460"/>
            <a:ext cx="5266563" cy="2185214"/>
          </a:xfrm>
          <a:prstGeom prst="rect">
            <a:avLst/>
          </a:prstGeom>
        </p:spPr>
        <p:txBody>
          <a:bodyPr wrap="square">
            <a:spAutoFit/>
          </a:bodyPr>
          <a:lstStyle/>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分散共分散行列の固有ベクトルが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ベクトルに対応</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主成分ベクトルへ射影すると</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が得られる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（分析結果の意味付けはまた別の話）</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5" name="グループ化 4"/>
          <p:cNvGrpSpPr/>
          <p:nvPr/>
        </p:nvGrpSpPr>
        <p:grpSpPr>
          <a:xfrm>
            <a:off x="7662432" y="2526816"/>
            <a:ext cx="3691367" cy="4269674"/>
            <a:chOff x="7090932" y="967014"/>
            <a:chExt cx="4028035" cy="4659086"/>
          </a:xfrm>
        </p:grpSpPr>
        <p:grpSp>
          <p:nvGrpSpPr>
            <p:cNvPr id="31" name="グループ化 30"/>
            <p:cNvGrpSpPr/>
            <p:nvPr/>
          </p:nvGrpSpPr>
          <p:grpSpPr>
            <a:xfrm>
              <a:off x="7090932" y="967014"/>
              <a:ext cx="4028035" cy="4659086"/>
              <a:chOff x="6475888" y="348342"/>
              <a:chExt cx="5439730" cy="6291943"/>
            </a:xfrm>
          </p:grpSpPr>
          <p:pic>
            <p:nvPicPr>
              <p:cNvPr id="32" name="図 31"/>
              <p:cNvPicPr>
                <a:picLocks noChangeAspect="1"/>
              </p:cNvPicPr>
              <p:nvPr/>
            </p:nvPicPr>
            <p:blipFill rotWithShape="1">
              <a:blip r:embed="rId9"/>
              <a:srcRect r="57283"/>
              <a:stretch/>
            </p:blipFill>
            <p:spPr>
              <a:xfrm>
                <a:off x="6475888" y="348342"/>
                <a:ext cx="1710169" cy="6291943"/>
              </a:xfrm>
              <a:prstGeom prst="rect">
                <a:avLst/>
              </a:prstGeom>
            </p:spPr>
          </p:pic>
          <p:pic>
            <p:nvPicPr>
              <p:cNvPr id="33" name="図 32"/>
              <p:cNvPicPr>
                <a:picLocks noChangeAspect="1"/>
              </p:cNvPicPr>
              <p:nvPr/>
            </p:nvPicPr>
            <p:blipFill rotWithShape="1">
              <a:blip r:embed="rId9"/>
              <a:srcRect l="42355"/>
              <a:stretch/>
            </p:blipFill>
            <p:spPr>
              <a:xfrm>
                <a:off x="9607846" y="348342"/>
                <a:ext cx="2307772" cy="6291943"/>
              </a:xfrm>
              <a:prstGeom prst="rect">
                <a:avLst/>
              </a:prstGeom>
            </p:spPr>
          </p:pic>
        </p:grpSp>
        <p:sp>
          <p:nvSpPr>
            <p:cNvPr id="34" name="右矢印 33"/>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93CFD-C754-4C9B-B906-01A58621C3D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CA38430-49CE-40FC-81F8-059D5C38A4FE}"/>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828C811-8970-4C74-87BE-3050B0037C59}"/>
              </a:ext>
            </a:extLst>
          </p:cNvPr>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540342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a:t>特徴ベクトルの次元圧縮</a:t>
            </a:r>
            <a:endParaRPr lang="en-US" altLang="ja-JP" dirty="0"/>
          </a:p>
          <a:p>
            <a:pPr lvl="1"/>
            <a:r>
              <a:rPr kumimoji="1" lang="ja-JP" altLang="en-US" dirty="0"/>
              <a:t>特徴ベクトル群から</a:t>
            </a:r>
            <a:r>
              <a:rPr lang="ja-JP" altLang="en-US" dirty="0"/>
              <a:t>寄与率の高い主成分のみ抽出し，低次元化してから計算（識別など）を行なう</a:t>
            </a:r>
            <a:r>
              <a:rPr lang="en-US" altLang="ja-JP" dirty="0"/>
              <a:t>.</a:t>
            </a:r>
          </a:p>
          <a:p>
            <a:pPr lvl="1"/>
            <a:r>
              <a:rPr kumimoji="1" lang="ja-JP" altLang="en-US" dirty="0"/>
              <a:t>情報量をあまり落とさずに，計算量・メモリ量などの削減が可能</a:t>
            </a:r>
            <a:endParaRPr kumimoji="1" lang="en-US" altLang="ja-JP" dirty="0"/>
          </a:p>
          <a:p>
            <a:r>
              <a:rPr lang="ja-JP" altLang="en-US" dirty="0"/>
              <a:t>画像の圧縮・編集・生成</a:t>
            </a:r>
            <a:endParaRPr lang="en-US" altLang="ja-JP" dirty="0"/>
          </a:p>
          <a:p>
            <a:pPr lvl="1"/>
            <a:r>
              <a:rPr kumimoji="1" lang="ja-JP" altLang="en-US" dirty="0"/>
              <a:t>同じクラスタに属する画像群（例，顔画像）を仮定する</a:t>
            </a:r>
            <a:endParaRPr kumimoji="1" lang="en-US" altLang="ja-JP" dirty="0"/>
          </a:p>
          <a:p>
            <a:pPr lvl="1"/>
            <a:r>
              <a:rPr kumimoji="1" lang="ja-JP" altLang="en-US" dirty="0"/>
              <a:t>画像群を高次元データと考え主成分を計算</a:t>
            </a:r>
            <a:endParaRPr kumimoji="1" lang="en-US" altLang="ja-JP" dirty="0"/>
          </a:p>
          <a:p>
            <a:pPr lvl="1">
              <a:buFont typeface="Wingdings" panose="05000000000000000000" pitchFamily="2" charset="2"/>
              <a:buChar char="à"/>
            </a:pPr>
            <a:r>
              <a:rPr lang="ja-JP" altLang="en-US" dirty="0"/>
              <a:t>寄与率の高い主成分ベクトルと主成分得点のみを記憶することで圧縮</a:t>
            </a:r>
            <a:endParaRPr lang="en-US" altLang="ja-JP" dirty="0"/>
          </a:p>
          <a:p>
            <a:pPr lvl="1">
              <a:buFont typeface="Wingdings" panose="05000000000000000000" pitchFamily="2" charset="2"/>
              <a:buChar char="à"/>
            </a:pPr>
            <a:r>
              <a:rPr lang="ja-JP" altLang="en-US" dirty="0"/>
              <a:t>主成分・主成分得点を修正して画像を編集</a:t>
            </a:r>
            <a:endParaRPr lang="en-US" altLang="ja-JP" dirty="0"/>
          </a:p>
          <a:p>
            <a:pPr marL="457200" lvl="1" indent="0">
              <a:buNone/>
            </a:pPr>
            <a:r>
              <a:rPr kumimoji="1" lang="ja-JP" altLang="en-US" dirty="0"/>
              <a:t>　</a:t>
            </a:r>
            <a:r>
              <a:rPr lang="ja-JP" altLang="en-US" dirty="0"/>
              <a:t>などなど</a:t>
            </a:r>
            <a:endParaRPr kumimoji="1"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a:t>例として顔データの</a:t>
            </a:r>
            <a:r>
              <a:rPr kumimoji="1" lang="en-US" altLang="ja-JP" dirty="0"/>
              <a:t>PCA</a:t>
            </a:r>
            <a:r>
              <a:rPr kumimoji="1" lang="ja-JP" altLang="en-US" dirty="0"/>
              <a:t>圧縮をしてみる</a:t>
            </a:r>
            <a:endParaRPr kumimoji="1" lang="en-US" altLang="ja-JP" dirty="0"/>
          </a:p>
          <a:p>
            <a:r>
              <a:rPr lang="en-US" altLang="ja-JP" dirty="0"/>
              <a:t>AT&amp;T</a:t>
            </a:r>
            <a:r>
              <a:rPr lang="ja-JP" altLang="en-US" dirty="0"/>
              <a:t>データセットを利用</a:t>
            </a:r>
            <a:r>
              <a:rPr lang="en-US" altLang="ja-JP" dirty="0"/>
              <a:t> </a:t>
            </a:r>
            <a:r>
              <a:rPr lang="en-US" altLang="ja-JP" sz="1600" dirty="0"/>
              <a:t>https://git-disl.github.io/GTDLBench/datasets/att_face_dataset/</a:t>
            </a:r>
          </a:p>
          <a:p>
            <a:r>
              <a:rPr lang="en-US" altLang="ja-JP" dirty="0"/>
              <a:t>40</a:t>
            </a:r>
            <a:r>
              <a:rPr lang="ja-JP" altLang="en-US" dirty="0"/>
              <a:t>人 </a:t>
            </a:r>
            <a:r>
              <a:rPr lang="en-US" altLang="ja-JP" dirty="0"/>
              <a:t>* 10</a:t>
            </a:r>
            <a:r>
              <a:rPr lang="ja-JP" altLang="en-US" dirty="0"/>
              <a:t>枚 </a:t>
            </a:r>
            <a:r>
              <a:rPr lang="en-US" altLang="ja-JP" dirty="0"/>
              <a:t>= 400</a:t>
            </a:r>
            <a:r>
              <a:rPr lang="ja-JP" altLang="en-US" dirty="0"/>
              <a:t>枚の写真群 </a:t>
            </a:r>
            <a:r>
              <a:rPr lang="ja-JP" altLang="en-US" sz="1800" dirty="0"/>
              <a:t>（</a:t>
            </a:r>
            <a:r>
              <a:rPr lang="en-US" altLang="ja-JP" sz="1800" dirty="0"/>
              <a:t>PCA</a:t>
            </a:r>
            <a:r>
              <a:rPr lang="ja-JP" altLang="en-US" sz="1800" dirty="0"/>
              <a:t>するには少し小さいが</a:t>
            </a:r>
            <a:r>
              <a:rPr lang="ja-JP" altLang="en-US" sz="1800" dirty="0" err="1"/>
              <a:t>。。。</a:t>
            </a:r>
            <a:r>
              <a:rPr lang="ja-JP" altLang="en-US" sz="1800" dirty="0"/>
              <a:t>）</a:t>
            </a:r>
            <a:endParaRPr lang="en-US" altLang="ja-JP" dirty="0"/>
          </a:p>
          <a:p>
            <a:r>
              <a:rPr lang="ja-JP" altLang="en-US" dirty="0"/>
              <a:t>サイズは </a:t>
            </a:r>
            <a:r>
              <a:rPr lang="en-US" altLang="ja-JP" dirty="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pic>
        <p:nvPicPr>
          <p:cNvPr id="5" name="図 4"/>
          <p:cNvPicPr>
            <a:picLocks noChangeAspect="1"/>
          </p:cNvPicPr>
          <p:nvPr/>
        </p:nvPicPr>
        <p:blipFill rotWithShape="1">
          <a:blip r:embed="rId2"/>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a:t>92 x 112</a:t>
            </a:r>
            <a:r>
              <a:rPr lang="ja-JP" altLang="en-US" dirty="0"/>
              <a:t> </a:t>
            </a:r>
            <a:r>
              <a:rPr lang="en-US" altLang="ja-JP" dirty="0"/>
              <a:t>pixel</a:t>
            </a:r>
            <a:r>
              <a:rPr lang="ja-JP" altLang="en-US" dirty="0"/>
              <a:t>の写真を，</a:t>
            </a:r>
            <a:r>
              <a:rPr lang="en-US" altLang="ja-JP" dirty="0"/>
              <a:t>10304</a:t>
            </a:r>
            <a:r>
              <a:rPr lang="ja-JP" altLang="en-US" dirty="0"/>
              <a:t>次元ベクトルに変換</a:t>
            </a:r>
            <a:endParaRPr lang="en-US" altLang="ja-JP" dirty="0"/>
          </a:p>
          <a:p>
            <a:pPr>
              <a:lnSpc>
                <a:spcPct val="100000"/>
              </a:lnSpc>
              <a:spcBef>
                <a:spcPts val="600"/>
              </a:spcBef>
              <a:spcAft>
                <a:spcPts val="600"/>
              </a:spcAft>
            </a:pPr>
            <a:endParaRPr lang="en-US" altLang="ja-JP" sz="1800" dirty="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a:t>
            </a: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特定のクラスタに含まれる写真群は，高次元空間の部分空間に含まれる（超平面に乗る）ことが多い</a:t>
            </a: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a:t>主成分分析</a:t>
            </a:r>
            <a:r>
              <a:rPr kumimoji="1" lang="en-US" altLang="ja-JP" sz="3600" dirty="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a:t>これなら分かる応用数学教室（</a:t>
            </a:r>
            <a:r>
              <a:rPr lang="en-US" altLang="ja-JP" dirty="0"/>
              <a:t>p. 205</a:t>
            </a:r>
            <a:r>
              <a:rPr lang="ja-JP" altLang="en-US" dirty="0"/>
              <a:t>）</a:t>
            </a:r>
            <a:endParaRPr lang="en-US" altLang="ja-JP" dirty="0"/>
          </a:p>
          <a:p>
            <a:pPr marL="0" indent="0">
              <a:buNone/>
            </a:pPr>
            <a:r>
              <a:rPr lang="en-US" altLang="ja-JP" sz="2400" dirty="0"/>
              <a:t>『</a:t>
            </a:r>
            <a:r>
              <a:rPr lang="ja-JP" altLang="en-US" sz="2400" dirty="0"/>
              <a:t>統計データから互いに無関係の因子を取り出して，観測値をそれらの因子の線形結合で説明することを主成分分析と呼び，取り出された因子を主成分と呼ぶ</a:t>
            </a:r>
            <a:r>
              <a:rPr lang="en-US" altLang="ja-JP" sz="2400" dirty="0"/>
              <a:t>』</a:t>
            </a:r>
          </a:p>
          <a:p>
            <a:pPr marL="0" indent="0">
              <a:buNone/>
            </a:pPr>
            <a:endParaRPr lang="en-US" altLang="ja-JP" sz="16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sz="2400" dirty="0"/>
              <a:t>『</a:t>
            </a:r>
            <a:r>
              <a:rPr lang="ja-JP" altLang="en-US" sz="2400" dirty="0"/>
              <a:t>高次元特徴空間に分散する多数の学習用入力画像から，分布をよく表現できる低次元の特徴空間を求める手法</a:t>
            </a:r>
            <a:r>
              <a:rPr lang="en-US" altLang="ja-JP" sz="2400" dirty="0"/>
              <a:t>』</a:t>
            </a:r>
          </a:p>
          <a:p>
            <a:pPr marL="0" indent="0">
              <a:buNone/>
            </a:pPr>
            <a:endParaRPr lang="en-US" altLang="ja-JP" sz="1800" dirty="0"/>
          </a:p>
          <a:p>
            <a:pPr marL="0" indent="0">
              <a:buNone/>
            </a:pPr>
            <a:r>
              <a:rPr lang="en-US" altLang="ja-JP" dirty="0"/>
              <a:t>Wikipedia (2018/05/23)</a:t>
            </a:r>
          </a:p>
          <a:p>
            <a:pPr marL="0" indent="0">
              <a:buNone/>
            </a:pPr>
            <a:r>
              <a:rPr lang="en-US" altLang="ja-JP" sz="2400" dirty="0"/>
              <a:t>『</a:t>
            </a:r>
            <a:r>
              <a:rPr lang="ja-JP" altLang="en-US" sz="2400" dirty="0"/>
              <a:t>相関のある多数の変数から相関のない少数で全体のばらつきを最もよく表す主成分と呼ばれる変数を合成する多変量解析の一手法</a:t>
            </a:r>
            <a:r>
              <a:rPr lang="en-US" altLang="ja-JP" sz="2400" dirty="0"/>
              <a:t>』</a:t>
            </a:r>
            <a:endParaRPr lang="en-US" altLang="ja-JP"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dirty="0"/>
          </a:p>
        </p:txBody>
      </p:sp>
    </p:spTree>
    <p:extLst>
      <p:ext uri="{BB962C8B-B14F-4D97-AF65-F5344CB8AC3E}">
        <p14:creationId xmlns:p14="http://schemas.microsoft.com/office/powerpoint/2010/main" val="2238481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a:t>PCA</a:t>
            </a:r>
            <a:r>
              <a:rPr kumimoji="1" lang="ja-JP" altLang="en-US" sz="4000" b="1" dirty="0"/>
              <a:t>による画像の次元圧縮</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a:t>分散共分散行列は</a:t>
                </a:r>
                <a:r>
                  <a:rPr lang="en-US" altLang="ja-JP" sz="2400" dirty="0"/>
                  <a:t>10304</a:t>
                </a:r>
                <a:r>
                  <a:rPr lang="ja-JP" altLang="en-US" sz="2400" dirty="0"/>
                  <a:t> </a:t>
                </a:r>
                <a:r>
                  <a:rPr lang="en-US" altLang="ja-JP" sz="2400" dirty="0"/>
                  <a:t>x 10304</a:t>
                </a:r>
                <a:r>
                  <a:rPr lang="ja-JP" altLang="en-US" sz="2400" dirty="0"/>
                  <a:t>に</a:t>
                </a:r>
                <a:endParaRPr lang="en-US" altLang="ja-JP" sz="2400" dirty="0"/>
              </a:p>
              <a:p>
                <a:pPr>
                  <a:lnSpc>
                    <a:spcPct val="100000"/>
                  </a:lnSpc>
                  <a:spcBef>
                    <a:spcPts val="600"/>
                  </a:spcBef>
                  <a:spcAft>
                    <a:spcPts val="600"/>
                  </a:spcAft>
                </a:pPr>
                <a:r>
                  <a:rPr lang="en-US" altLang="ja-JP" sz="2400" dirty="0"/>
                  <a:t>400</a:t>
                </a:r>
                <a:r>
                  <a:rPr lang="ja-JP" altLang="en-US" sz="2400" dirty="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a:t>の</a:t>
                </a:r>
                <a:r>
                  <a:rPr lang="en-US" altLang="ja-JP" sz="2000" dirty="0"/>
                  <a:t>rank</a:t>
                </a:r>
                <a:r>
                  <a:rPr lang="ja-JP" altLang="en-US" sz="2000" dirty="0"/>
                  <a:t>は最大で</a:t>
                </a:r>
                <a:r>
                  <a:rPr lang="en-US" altLang="ja-JP" sz="2000" i="1" dirty="0"/>
                  <a:t>N</a:t>
                </a:r>
                <a:r>
                  <a:rPr lang="en-US" altLang="ja-JP" sz="2000" dirty="0"/>
                  <a:t>=400</a:t>
                </a:r>
                <a:r>
                  <a:rPr lang="ja-JP" altLang="en-US" sz="2000" dirty="0"/>
                  <a:t>なので</a:t>
                </a:r>
                <a:r>
                  <a:rPr lang="en-US" altLang="ja-JP" sz="2000" dirty="0"/>
                  <a:t>10304</a:t>
                </a:r>
                <a:r>
                  <a:rPr lang="ja-JP" altLang="en-US" sz="2000" dirty="0"/>
                  <a:t>次元分の軸は得られない</a:t>
                </a:r>
                <a:endParaRPr lang="en-US" altLang="ja-JP" sz="2000" dirty="0"/>
              </a:p>
              <a:p>
                <a:pPr marL="0" indent="0">
                  <a:lnSpc>
                    <a:spcPct val="100000"/>
                  </a:lnSpc>
                  <a:spcBef>
                    <a:spcPts val="600"/>
                  </a:spcBef>
                  <a:spcAft>
                    <a:spcPts val="600"/>
                  </a:spcAft>
                  <a:buNone/>
                </a:pPr>
                <a:endParaRPr lang="en-US" altLang="ja-JP" sz="2000" dirty="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en-US" altLang="ja-JP" sz="2000" dirty="0"/>
              <a:t>PCA</a:t>
            </a:r>
            <a:r>
              <a:rPr lang="ja-JP" altLang="en-US" sz="2000" dirty="0"/>
              <a:t>は軸変換なので以下の通り画像を復元できる</a:t>
            </a:r>
            <a:endParaRPr lang="en-US" altLang="ja-JP" sz="2000" dirty="0"/>
          </a:p>
          <a:p>
            <a:pPr marL="0" indent="0">
              <a:lnSpc>
                <a:spcPct val="100000"/>
              </a:lnSpc>
              <a:spcBef>
                <a:spcPts val="600"/>
              </a:spcBef>
              <a:spcAft>
                <a:spcPts val="600"/>
              </a:spcAft>
              <a:buNone/>
            </a:pPr>
            <a:r>
              <a:rPr lang="ja-JP" altLang="en-US" sz="2400" dirty="0"/>
              <a:t>　　元画像 </a:t>
            </a:r>
            <a:r>
              <a:rPr lang="en-US" altLang="ja-JP" sz="2400" dirty="0"/>
              <a:t>= </a:t>
            </a:r>
            <a:r>
              <a:rPr lang="ja-JP" altLang="en-US" sz="2400" dirty="0"/>
              <a:t>平均値 </a:t>
            </a:r>
            <a:r>
              <a:rPr lang="en-US" altLang="ja-JP" sz="2400" dirty="0"/>
              <a:t>+ </a:t>
            </a:r>
            <a:r>
              <a:rPr lang="ja-JP" altLang="en-US" sz="2400" dirty="0"/>
              <a:t>∑ 第</a:t>
            </a:r>
            <a:r>
              <a:rPr lang="en-US" altLang="ja-JP" sz="2400" dirty="0" err="1"/>
              <a:t>i</a:t>
            </a:r>
            <a:r>
              <a:rPr lang="ja-JP" altLang="en-US" sz="2400" dirty="0"/>
              <a:t>主成分ベクトル </a:t>
            </a:r>
            <a:r>
              <a:rPr lang="en-US" altLang="ja-JP" sz="2400" dirty="0"/>
              <a:t>x </a:t>
            </a:r>
            <a:r>
              <a:rPr lang="ja-JP" altLang="en-US" sz="2400" dirty="0"/>
              <a:t>第</a:t>
            </a:r>
            <a:r>
              <a:rPr lang="en-US" altLang="ja-JP" sz="2400" dirty="0" err="1"/>
              <a:t>i</a:t>
            </a:r>
            <a:r>
              <a:rPr lang="ja-JP" altLang="en-US" sz="2400" dirty="0"/>
              <a:t>主成分得点</a:t>
            </a:r>
            <a:endParaRPr kumimoji="1" lang="en-US" altLang="ja-JP" sz="2400" dirty="0"/>
          </a:p>
          <a:p>
            <a:pPr>
              <a:lnSpc>
                <a:spcPct val="100000"/>
              </a:lnSpc>
              <a:spcBef>
                <a:spcPts val="600"/>
              </a:spcBef>
              <a:spcAft>
                <a:spcPts val="600"/>
              </a:spcAft>
            </a:pPr>
            <a:r>
              <a:rPr kumimoji="1" lang="ja-JP" altLang="en-US" sz="2000" dirty="0"/>
              <a:t>後半の主成分は寄与が少ない</a:t>
            </a:r>
            <a:r>
              <a:rPr kumimoji="1" lang="en-US" altLang="ja-JP" sz="2000" dirty="0"/>
              <a:t>(</a:t>
            </a:r>
            <a:r>
              <a:rPr kumimoji="1" lang="ja-JP" altLang="en-US" sz="2000" dirty="0"/>
              <a:t>はずな</a:t>
            </a:r>
            <a:r>
              <a:rPr kumimoji="1" lang="en-US" altLang="ja-JP" sz="2000" dirty="0"/>
              <a:t>)</a:t>
            </a:r>
            <a:r>
              <a:rPr kumimoji="1" lang="ja-JP" altLang="en-US" sz="2000" dirty="0"/>
              <a:t>ので，切り捨てても影響が少ない（のでは？）</a:t>
            </a:r>
            <a:endParaRPr kumimoji="1" lang="en-US" altLang="ja-JP" sz="24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637083" y="4120634"/>
            <a:ext cx="1369286"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主成分</a:t>
            </a: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019060"/>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6229449" y="3019060"/>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883749" y="3019060"/>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
        <p:nvSpPr>
          <p:cNvPr id="52" name="正方形/長方形 51">
            <a:extLst>
              <a:ext uri="{FF2B5EF4-FFF2-40B4-BE49-F238E27FC236}">
                <a16:creationId xmlns:a16="http://schemas.microsoft.com/office/drawing/2014/main" id="{2B4A4828-9A2C-4EF0-92C1-88674904E51C}"/>
              </a:ext>
            </a:extLst>
          </p:cNvPr>
          <p:cNvSpPr/>
          <p:nvPr/>
        </p:nvSpPr>
        <p:spPr>
          <a:xfrm>
            <a:off x="7273720" y="4120634"/>
            <a:ext cx="1369286"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主成分</a:t>
            </a:r>
          </a:p>
        </p:txBody>
      </p:sp>
      <p:sp>
        <p:nvSpPr>
          <p:cNvPr id="54" name="正方形/長方形 53">
            <a:extLst>
              <a:ext uri="{FF2B5EF4-FFF2-40B4-BE49-F238E27FC236}">
                <a16:creationId xmlns:a16="http://schemas.microsoft.com/office/drawing/2014/main" id="{4A5F9C31-3CA9-4BBB-9459-2457DAAA2C27}"/>
              </a:ext>
            </a:extLst>
          </p:cNvPr>
          <p:cNvSpPr/>
          <p:nvPr/>
        </p:nvSpPr>
        <p:spPr>
          <a:xfrm>
            <a:off x="9991271" y="4120634"/>
            <a:ext cx="1369286"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主成分</a:t>
            </a:r>
          </a:p>
        </p:txBody>
      </p:sp>
      <p:sp>
        <p:nvSpPr>
          <p:cNvPr id="55" name="正方形/長方形 54">
            <a:extLst>
              <a:ext uri="{FF2B5EF4-FFF2-40B4-BE49-F238E27FC236}">
                <a16:creationId xmlns:a16="http://schemas.microsoft.com/office/drawing/2014/main" id="{69B6778C-4DD9-42D9-8A1F-DA019672C63D}"/>
              </a:ext>
            </a:extLst>
          </p:cNvPr>
          <p:cNvSpPr/>
          <p:nvPr/>
        </p:nvSpPr>
        <p:spPr>
          <a:xfrm>
            <a:off x="4637083" y="6119337"/>
            <a:ext cx="1369286"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主成分</a:t>
            </a:r>
          </a:p>
        </p:txBody>
      </p:sp>
      <p:sp>
        <p:nvSpPr>
          <p:cNvPr id="56" name="正方形/長方形 55">
            <a:extLst>
              <a:ext uri="{FF2B5EF4-FFF2-40B4-BE49-F238E27FC236}">
                <a16:creationId xmlns:a16="http://schemas.microsoft.com/office/drawing/2014/main" id="{86C715B1-CDCF-4D6C-869A-AD8F2F184840}"/>
              </a:ext>
            </a:extLst>
          </p:cNvPr>
          <p:cNvSpPr/>
          <p:nvPr/>
        </p:nvSpPr>
        <p:spPr>
          <a:xfrm>
            <a:off x="7273720" y="6119337"/>
            <a:ext cx="1369286"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主成分</a:t>
            </a:r>
          </a:p>
        </p:txBody>
      </p:sp>
      <p:sp>
        <p:nvSpPr>
          <p:cNvPr id="58" name="正方形/長方形 57">
            <a:extLst>
              <a:ext uri="{FF2B5EF4-FFF2-40B4-BE49-F238E27FC236}">
                <a16:creationId xmlns:a16="http://schemas.microsoft.com/office/drawing/2014/main" id="{66428319-A98E-413B-8706-D16B345BB4ED}"/>
              </a:ext>
            </a:extLst>
          </p:cNvPr>
          <p:cNvSpPr/>
          <p:nvPr/>
        </p:nvSpPr>
        <p:spPr>
          <a:xfrm>
            <a:off x="9991271" y="6119337"/>
            <a:ext cx="1369286"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主成分</a:t>
            </a:r>
          </a:p>
        </p:txBody>
      </p:sp>
      <p:sp>
        <p:nvSpPr>
          <p:cNvPr id="59" name="正方形/長方形 58">
            <a:extLst>
              <a:ext uri="{FF2B5EF4-FFF2-40B4-BE49-F238E27FC236}">
                <a16:creationId xmlns:a16="http://schemas.microsoft.com/office/drawing/2014/main" id="{62C164D9-7819-4CA1-94CA-BD760A14962E}"/>
              </a:ext>
            </a:extLst>
          </p:cNvPr>
          <p:cNvSpPr/>
          <p:nvPr/>
        </p:nvSpPr>
        <p:spPr>
          <a:xfrm>
            <a:off x="3587849" y="5021592"/>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a:extLst>
              <a:ext uri="{FF2B5EF4-FFF2-40B4-BE49-F238E27FC236}">
                <a16:creationId xmlns:a16="http://schemas.microsoft.com/office/drawing/2014/main" id="{C188ED86-7C16-452D-9BEB-4C9D72E4C69B}"/>
              </a:ext>
            </a:extLst>
          </p:cNvPr>
          <p:cNvSpPr/>
          <p:nvPr/>
        </p:nvSpPr>
        <p:spPr>
          <a:xfrm>
            <a:off x="6229449" y="5021592"/>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正方形/長方形 61">
            <a:extLst>
              <a:ext uri="{FF2B5EF4-FFF2-40B4-BE49-F238E27FC236}">
                <a16:creationId xmlns:a16="http://schemas.microsoft.com/office/drawing/2014/main" id="{5884BA05-16E2-4B44-90D9-0AC8B051DC68}"/>
              </a:ext>
            </a:extLst>
          </p:cNvPr>
          <p:cNvSpPr/>
          <p:nvPr/>
        </p:nvSpPr>
        <p:spPr>
          <a:xfrm>
            <a:off x="8883749" y="5021592"/>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51556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a:t>実際に</a:t>
            </a:r>
            <a:r>
              <a:rPr lang="en-US" altLang="ja-JP" sz="2400" dirty="0"/>
              <a:t>50</a:t>
            </a:r>
            <a:r>
              <a:rPr lang="ja-JP" altLang="en-US" sz="2400" dirty="0"/>
              <a:t>個，</a:t>
            </a:r>
            <a:r>
              <a:rPr lang="en-US" altLang="ja-JP" sz="2400" dirty="0"/>
              <a:t>100</a:t>
            </a:r>
            <a:r>
              <a:rPr lang="ja-JP" altLang="en-US" sz="2400" dirty="0"/>
              <a:t>個，</a:t>
            </a:r>
            <a:r>
              <a:rPr lang="en-US" altLang="ja-JP" sz="2400" dirty="0"/>
              <a:t>…</a:t>
            </a:r>
            <a:r>
              <a:rPr lang="ja-JP" altLang="en-US" sz="2400" dirty="0" err="1"/>
              <a:t>，</a:t>
            </a:r>
            <a:r>
              <a:rPr lang="en-US" altLang="ja-JP" sz="2400" dirty="0"/>
              <a:t>300</a:t>
            </a:r>
            <a:r>
              <a:rPr lang="ja-JP" altLang="en-US" sz="2400" dirty="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5945951" y="6550223"/>
            <a:ext cx="5929828" cy="307777"/>
          </a:xfrm>
          <a:prstGeom prst="rect">
            <a:avLst/>
          </a:prstGeom>
        </p:spPr>
        <p:txBody>
          <a:bodyPr wrap="none">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顔の向きもそろっているデータを利用するともっと速く収束すると思う</a:t>
            </a: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主成分分析 </a:t>
            </a:r>
            <a:r>
              <a:rPr kumimoji="1" lang="en-US" altLang="ja-JP" dirty="0"/>
              <a:t>– </a:t>
            </a:r>
            <a:r>
              <a:rPr kumimoji="1" lang="ja-JP" altLang="en-US"/>
              <a:t>まとめ</a:t>
            </a:r>
          </a:p>
        </p:txBody>
      </p:sp>
      <p:sp>
        <p:nvSpPr>
          <p:cNvPr id="3" name="コンテンツ プレースホルダー 2"/>
          <p:cNvSpPr>
            <a:spLocks noGrp="1"/>
          </p:cNvSpPr>
          <p:nvPr>
            <p:ph idx="1"/>
          </p:nvPr>
        </p:nvSpPr>
        <p:spPr>
          <a:xfrm>
            <a:off x="278781" y="1343723"/>
            <a:ext cx="11708780" cy="5514278"/>
          </a:xfrm>
        </p:spPr>
        <p:txBody>
          <a:bodyPr>
            <a:normAutofit/>
          </a:bodyPr>
          <a:lstStyle/>
          <a:p>
            <a:pPr marL="0" indent="0">
              <a:buNone/>
            </a:pPr>
            <a:r>
              <a:rPr lang="ja-JP" altLang="en-US" b="1" dirty="0"/>
              <a:t>主成分分析とは</a:t>
            </a:r>
            <a:r>
              <a:rPr lang="en-US" altLang="ja-JP" b="1" dirty="0"/>
              <a:t>…</a:t>
            </a:r>
          </a:p>
          <a:p>
            <a:pPr marL="0" indent="0">
              <a:buNone/>
            </a:pPr>
            <a:endParaRPr lang="en-US" altLang="ja-JP" sz="100" dirty="0"/>
          </a:p>
          <a:p>
            <a:pPr marL="0" indent="0">
              <a:buNone/>
            </a:pPr>
            <a:r>
              <a:rPr lang="ja-JP" altLang="en-US" dirty="0"/>
              <a:t>これなら分かる応用数学教室（</a:t>
            </a:r>
            <a:r>
              <a:rPr lang="en-US" altLang="ja-JP" dirty="0"/>
              <a:t>p. 205</a:t>
            </a:r>
            <a:r>
              <a:rPr lang="ja-JP" altLang="en-US" dirty="0"/>
              <a:t>）</a:t>
            </a:r>
            <a:endParaRPr lang="en-US" altLang="ja-JP" dirty="0"/>
          </a:p>
          <a:p>
            <a:pPr marL="0" indent="0">
              <a:buNone/>
            </a:pPr>
            <a:r>
              <a:rPr lang="en-US" altLang="ja-JP" dirty="0"/>
              <a:t>『</a:t>
            </a:r>
            <a:r>
              <a:rPr lang="ja-JP" altLang="en-US" dirty="0"/>
              <a:t>統計データから互いに無関係の因子を取り出して，観測値をそれらの因子の線形結合で説明することを主成分分析と呼び，取り出された因子を主成分と呼ぶ</a:t>
            </a:r>
            <a:r>
              <a:rPr lang="en-US" altLang="ja-JP" dirty="0"/>
              <a:t>』</a:t>
            </a:r>
          </a:p>
          <a:p>
            <a:pPr marL="0" indent="0">
              <a:buNone/>
            </a:pPr>
            <a:endParaRPr lang="en-US" altLang="ja-JP" sz="1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dirty="0"/>
              <a:t>『</a:t>
            </a:r>
            <a:r>
              <a:rPr lang="ja-JP" altLang="en-US" dirty="0"/>
              <a:t>高次元特徴空間に分散する多数の学習用入力画像から，分布をよく表現できる低次元の特徴空間を求める手法</a:t>
            </a:r>
            <a:r>
              <a:rPr lang="en-US" altLang="ja-JP" dirty="0"/>
              <a:t>』</a:t>
            </a:r>
          </a:p>
          <a:p>
            <a:pPr marL="0" indent="0">
              <a:buNone/>
            </a:pPr>
            <a:endParaRPr lang="en-US" altLang="ja-JP" sz="100" dirty="0"/>
          </a:p>
          <a:p>
            <a:pPr marL="0" indent="0">
              <a:buNone/>
            </a:pPr>
            <a:r>
              <a:rPr lang="en-US" altLang="ja-JP" dirty="0"/>
              <a:t>Wikipedia (2018/05/23)</a:t>
            </a:r>
          </a:p>
          <a:p>
            <a:pPr marL="0" indent="0">
              <a:buNone/>
            </a:pPr>
            <a:r>
              <a:rPr lang="en-US" altLang="ja-JP" dirty="0"/>
              <a:t>『</a:t>
            </a:r>
            <a:r>
              <a:rPr lang="ja-JP" altLang="en-US" dirty="0"/>
              <a:t>相関のある多数の変数から相関のない少数で全体のばらつきを最もよく表す主成分と呼ばれる変数を合成する多変量解析の一手法</a:t>
            </a:r>
            <a:r>
              <a:rPr lang="en-US" altLang="ja-JP" dirty="0"/>
              <a:t>』</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2082292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a:t>オートエンコーダ</a:t>
            </a:r>
            <a:br>
              <a:rPr lang="en-US" altLang="ja-JP" dirty="0"/>
            </a:br>
            <a:r>
              <a:rPr lang="ja-JP" altLang="en-US" dirty="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1457468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参考資料</a:t>
            </a:r>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a:p>
          <a:p>
            <a:r>
              <a:rPr lang="en-US" altLang="ja-JP" b="1" dirty="0"/>
              <a:t>(</a:t>
            </a:r>
            <a:r>
              <a:rPr lang="ja-JP" altLang="en-US" b="1" dirty="0"/>
              <a:t>機械学習プロフェッショナルシリーズ</a:t>
            </a:r>
            <a:r>
              <a:rPr lang="en-US" altLang="ja-JP" b="1" dirty="0"/>
              <a:t>) </a:t>
            </a:r>
            <a:r>
              <a:rPr lang="ja-JP" altLang="en-US" dirty="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a:t>オートエンコーダー（自己符号化器）とは</a:t>
            </a:r>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a:t>ニューラルネットの一種</a:t>
            </a:r>
            <a:endParaRPr kumimoji="1" lang="en-US" altLang="ja-JP" dirty="0"/>
          </a:p>
          <a:p>
            <a:r>
              <a:rPr kumimoji="1" lang="ja-JP" altLang="en-US" dirty="0"/>
              <a:t>目的出力を伴わない入力だけの訓練データを利用した</a:t>
            </a:r>
            <a:r>
              <a:rPr kumimoji="1" lang="ja-JP" altLang="en-US" b="1" dirty="0"/>
              <a:t>教師なし学習</a:t>
            </a:r>
            <a:endParaRPr kumimoji="1" lang="en-US" altLang="ja-JP" b="1" dirty="0"/>
          </a:p>
          <a:p>
            <a:r>
              <a:rPr kumimoji="1" lang="ja-JP" altLang="en-US" dirty="0"/>
              <a:t>データをよく表す特徴の獲得を目指す</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60393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1261" y="20656"/>
            <a:ext cx="10460339" cy="733270"/>
          </a:xfrm>
        </p:spPr>
        <p:txBody>
          <a:bodyPr>
            <a:normAutofit/>
          </a:bodyPr>
          <a:lstStyle/>
          <a:p>
            <a:pPr algn="ctr"/>
            <a:r>
              <a:rPr lang="ja-JP" altLang="en-US" sz="3600" dirty="0"/>
              <a:t>概要 </a:t>
            </a:r>
            <a:r>
              <a:rPr lang="en-US" altLang="ja-JP" sz="3600" dirty="0"/>
              <a:t>: </a:t>
            </a:r>
            <a:r>
              <a:rPr lang="ja-JP" altLang="en-US" sz="3600" dirty="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37</a:t>
            </a:fld>
            <a:endParaRPr kumimoji="1" lang="ja-JP" altLang="en-US"/>
          </a:p>
        </p:txBody>
      </p:sp>
      <p:grpSp>
        <p:nvGrpSpPr>
          <p:cNvPr id="19" name="グループ化 18"/>
          <p:cNvGrpSpPr/>
          <p:nvPr/>
        </p:nvGrpSpPr>
        <p:grpSpPr>
          <a:xfrm>
            <a:off x="5300785" y="1399668"/>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842646"/>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842646"/>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1413804" y="4540807"/>
                <a:ext cx="182801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入力</a:t>
                </a:r>
                <a:endParaRPr lang="en-US" altLang="ja-JP" sz="2400" dirty="0"/>
              </a:p>
              <a:p>
                <a:pPr marL="0" indent="0">
                  <a:buFont typeface="Arial" panose="020B0604020202020204" pitchFamily="34" charset="0"/>
                  <a:buNone/>
                </a:pP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1413804" y="4540807"/>
                <a:ext cx="1828018" cy="560340"/>
              </a:xfrm>
              <a:prstGeom prst="rect">
                <a:avLst/>
              </a:prstGeom>
              <a:blipFill>
                <a:blip r:embed="rId2"/>
                <a:stretch>
                  <a:fillRect l="-5333" t="-13043"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442448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中間層</a:t>
                </a:r>
                <a14:m>
                  <m:oMath xmlns:m="http://schemas.openxmlformats.org/officeDocument/2006/math">
                    <m:r>
                      <a:rPr lang="en-US" altLang="ja-JP" sz="2400" b="0" i="0" smtClean="0">
                        <a:latin typeface="Cambria Math" panose="02040503050406030204" pitchFamily="18" charset="0"/>
                      </a:rPr>
                      <m:t> </m:t>
                    </m:r>
                    <m:r>
                      <a:rPr lang="en-US" altLang="ja-JP" sz="2400" b="1">
                        <a:latin typeface="Cambria Math" panose="02040503050406030204" pitchFamily="18" charset="0"/>
                      </a:rPr>
                      <m:t>𝐲</m:t>
                    </m:r>
                  </m:oMath>
                </a14:m>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𝐲</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r>
                          <a:rPr lang="en-US" altLang="ja-JP" sz="2400" b="1">
                            <a:latin typeface="Cambria Math" panose="02040503050406030204" pitchFamily="18" charset="0"/>
                          </a:rPr>
                          <m:t>𝐖𝐱</m:t>
                        </m:r>
                        <m:r>
                          <a:rPr lang="en-US" altLang="ja-JP" sz="2400" b="1">
                            <a:latin typeface="Cambria Math" panose="02040503050406030204" pitchFamily="18" charset="0"/>
                          </a:rPr>
                          <m:t>+</m:t>
                        </m:r>
                        <m:r>
                          <a:rPr lang="en-US" altLang="ja-JP" sz="2400" b="1">
                            <a:latin typeface="Cambria Math" panose="02040503050406030204" pitchFamily="18" charset="0"/>
                          </a:rPr>
                          <m:t>𝐛</m:t>
                        </m:r>
                      </m:e>
                    </m:d>
                  </m:oMath>
                </a14:m>
                <a:r>
                  <a:rPr lang="ja-JP" altLang="en-US" sz="2400" dirty="0"/>
                  <a:t>　</a:t>
                </a:r>
                <a:endParaRPr lang="en-US" altLang="ja-JP" sz="2400" dirty="0"/>
              </a:p>
              <a:p>
                <a:pPr marL="0" indent="0">
                  <a:buNone/>
                </a:pPr>
                <a14:m>
                  <m:oMath xmlns:m="http://schemas.openxmlformats.org/officeDocument/2006/math">
                    <m:r>
                      <a:rPr lang="en-US" altLang="ja-JP" sz="2400" b="1" smtClean="0">
                        <a:latin typeface="Cambria Math" panose="02040503050406030204" pitchFamily="18" charset="0"/>
                      </a:rPr>
                      <m:t>𝐖</m:t>
                    </m:r>
                  </m:oMath>
                </a14:m>
                <a:r>
                  <a:rPr lang="ja-JP" altLang="en-US" sz="2400" dirty="0"/>
                  <a:t> </a:t>
                </a:r>
                <a:r>
                  <a:rPr lang="en-US" altLang="ja-JP" sz="2400" dirty="0"/>
                  <a:t>: </a:t>
                </a:r>
                <a:r>
                  <a:rPr lang="ja-JP" altLang="en-US" sz="2400" dirty="0"/>
                  <a:t>重み係数</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𝐛</m:t>
                    </m:r>
                  </m:oMath>
                </a14:m>
                <a:r>
                  <a:rPr lang="ja-JP" altLang="en-US" sz="2400" dirty="0"/>
                  <a:t> </a:t>
                </a:r>
                <a:r>
                  <a:rPr lang="en-US" altLang="ja-JP" sz="2400" dirty="0"/>
                  <a:t>: </a:t>
                </a:r>
                <a:r>
                  <a:rPr lang="ja-JP" altLang="en-US" sz="2400" dirty="0"/>
                  <a:t>バイアス項</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4424484" y="4540807"/>
                <a:ext cx="3019668" cy="560340"/>
              </a:xfrm>
              <a:prstGeom prst="rect">
                <a:avLst/>
              </a:prstGeom>
              <a:blipFill>
                <a:blip r:embed="rId3"/>
                <a:stretch>
                  <a:fillRect l="-3232" t="-11957" b="-329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841736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出力層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𝐳</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i="0" smtClean="0">
                            <a:latin typeface="Cambria Math" panose="02040503050406030204" pitchFamily="18" charset="0"/>
                          </a:rPr>
                          <m:t>𝐲</m:t>
                        </m:r>
                        <m:r>
                          <a:rPr lang="en-US" altLang="ja-JP" sz="2400" b="1">
                            <a:latin typeface="Cambria Math" panose="02040503050406030204" pitchFamily="18" charset="0"/>
                          </a:rPr>
                          <m:t>+</m:t>
                        </m:r>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𝐛</m:t>
                            </m:r>
                          </m:e>
                        </m:acc>
                      </m:e>
                    </m:d>
                  </m:oMath>
                </a14:m>
                <a:r>
                  <a:rPr lang="ja-JP" altLang="en-US" sz="2400" dirty="0"/>
                  <a:t>　</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oMath>
                </a14:m>
                <a:r>
                  <a:rPr lang="en-US" altLang="ja-JP" sz="2400" dirty="0"/>
                  <a:t>: </a:t>
                </a:r>
                <a:r>
                  <a:rPr lang="ja-JP" altLang="en-US" sz="2400" dirty="0"/>
                  <a:t>重み係数</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oMath>
                </a14:m>
                <a:r>
                  <a:rPr lang="en-US" altLang="ja-JP" sz="2400" dirty="0"/>
                  <a:t>: </a:t>
                </a:r>
                <a:r>
                  <a:rPr lang="ja-JP" altLang="en-US" sz="2400" dirty="0"/>
                  <a:t>バイアス項</a:t>
                </a:r>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8417364" y="4540807"/>
                <a:ext cx="3019668" cy="560340"/>
              </a:xfrm>
              <a:prstGeom prst="rect">
                <a:avLst/>
              </a:prstGeom>
              <a:blipFill>
                <a:blip r:embed="rId4"/>
                <a:stretch>
                  <a:fillRect l="-3232" t="-6522" b="-333696"/>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2848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4" name="コンテンツ プレースホルダー 2"/>
          <p:cNvSpPr txBox="1">
            <a:spLocks/>
          </p:cNvSpPr>
          <p:nvPr/>
        </p:nvSpPr>
        <p:spPr>
          <a:xfrm rot="5400000">
            <a:off x="5192589" y="2954378"/>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5" name="コンテンツ プレースホルダー 2"/>
          <p:cNvSpPr txBox="1">
            <a:spLocks/>
          </p:cNvSpPr>
          <p:nvPr/>
        </p:nvSpPr>
        <p:spPr>
          <a:xfrm rot="5400000">
            <a:off x="8817139" y="33179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Tree>
    <p:extLst>
      <p:ext uri="{BB962C8B-B14F-4D97-AF65-F5344CB8AC3E}">
        <p14:creationId xmlns:p14="http://schemas.microsoft.com/office/powerpoint/2010/main" val="1873865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t>N</a:t>
                </a:r>
                <a:r>
                  <a:rPr lang="ja-JP" altLang="en-US" sz="2400" dirty="0"/>
                  <a:t>個の入力データ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endParaRPr lang="en-US" altLang="ja-JP" sz="2400" dirty="0"/>
              </a:p>
              <a:p>
                <a:pPr>
                  <a:lnSpc>
                    <a:spcPct val="100000"/>
                  </a:lnSpc>
                  <a:spcBef>
                    <a:spcPts val="600"/>
                  </a:spcBef>
                  <a:spcAft>
                    <a:spcPts val="600"/>
                  </a:spcAft>
                </a:pPr>
                <a:r>
                  <a:rPr lang="ja-JP" altLang="en-US" sz="2400" dirty="0"/>
                  <a:t>全入力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に対し，その出力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a:t>がなるべく等しくなるよう重み・バイアス項を学習する</a:t>
                </a:r>
                <a:endParaRPr lang="en-US" altLang="ja-JP" sz="2400" dirty="0"/>
              </a:p>
              <a:p>
                <a:pPr>
                  <a:lnSpc>
                    <a:spcPct val="100000"/>
                  </a:lnSpc>
                  <a:spcBef>
                    <a:spcPts val="600"/>
                  </a:spcBef>
                  <a:spcAft>
                    <a:spcPts val="600"/>
                  </a:spcAft>
                </a:pPr>
                <a:r>
                  <a:rPr lang="ja-JP" altLang="en-US" sz="2400" dirty="0"/>
                  <a:t>つまりデータ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から，</a:t>
                </a:r>
                <a14:m>
                  <m:oMath xmlns:m="http://schemas.openxmlformats.org/officeDocument/2006/math">
                    <m:r>
                      <a:rPr lang="en-US" altLang="ja-JP" sz="2400" b="1">
                        <a:latin typeface="Cambria Math" panose="02040503050406030204" pitchFamily="18" charset="0"/>
                      </a:rPr>
                      <m:t>𝐖</m:t>
                    </m:r>
                    <m:r>
                      <a:rPr lang="en-US" altLang="ja-JP" sz="2400" b="1" i="0" smtClean="0">
                        <a:latin typeface="Cambria Math" panose="02040503050406030204" pitchFamily="18" charset="0"/>
                      </a:rPr>
                      <m:t>, </m:t>
                    </m:r>
                    <m:r>
                      <a:rPr lang="en-US" altLang="ja-JP" sz="2400" b="1">
                        <a:latin typeface="Cambria Math" panose="02040503050406030204" pitchFamily="18" charset="0"/>
                      </a:rPr>
                      <m:t>𝐛</m:t>
                    </m:r>
                    <m:r>
                      <a:rPr lang="en-US" altLang="ja-JP" sz="2400" b="1" i="0" smtClean="0">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r>
                      <a:rPr lang="ja-JP" altLang="en-US" sz="2400" b="1" i="1">
                        <a:latin typeface="Cambria Math" panose="02040503050406030204" pitchFamily="18" charset="0"/>
                      </a:rPr>
                      <m:t>を</m:t>
                    </m:r>
                  </m:oMath>
                </a14:m>
                <a:r>
                  <a:rPr lang="ja-JP" altLang="en-US" sz="2400" dirty="0"/>
                  <a:t>学習</a:t>
                </a:r>
                <a:endParaRPr lang="en-US" altLang="ja-JP" sz="2400" dirty="0"/>
              </a:p>
              <a:p>
                <a:pPr marL="0" indent="0">
                  <a:lnSpc>
                    <a:spcPct val="100000"/>
                  </a:lnSpc>
                  <a:spcBef>
                    <a:spcPts val="600"/>
                  </a:spcBef>
                  <a:spcAft>
                    <a:spcPts val="600"/>
                  </a:spcAft>
                  <a:buNone/>
                </a:pPr>
                <a:r>
                  <a:rPr lang="en-US" altLang="ja-JP" sz="2000" dirty="0"/>
                  <a:t>※</a:t>
                </a:r>
                <a:r>
                  <a:rPr lang="ja-JP" altLang="en-US" sz="2000" dirty="0"/>
                  <a:t>中間層の次元が</a:t>
                </a:r>
                <a:r>
                  <a:rPr lang="en-US" altLang="ja-JP" sz="2000" i="1" dirty="0"/>
                  <a:t>d</a:t>
                </a:r>
                <a:r>
                  <a:rPr lang="ja-JP" altLang="en-US" sz="2000" dirty="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a:p>
              <a:p>
                <a:pPr>
                  <a:lnSpc>
                    <a:spcPct val="100000"/>
                  </a:lnSpc>
                  <a:spcBef>
                    <a:spcPts val="600"/>
                  </a:spcBef>
                  <a:spcAft>
                    <a:spcPts val="600"/>
                  </a:spcAft>
                </a:pPr>
                <a:r>
                  <a:rPr lang="ja-JP" altLang="en-US" sz="2400" dirty="0"/>
                  <a:t>全データに対して，入力と近い出力が得られるような学習が行えたら</a:t>
                </a:r>
                <a:r>
                  <a:rPr lang="en-US" altLang="ja-JP" sz="2400" dirty="0"/>
                  <a:t>…</a:t>
                </a:r>
              </a:p>
              <a:p>
                <a:pPr marL="0" indent="0">
                  <a:lnSpc>
                    <a:spcPct val="100000"/>
                  </a:lnSpc>
                  <a:spcBef>
                    <a:spcPts val="600"/>
                  </a:spcBef>
                  <a:spcAft>
                    <a:spcPts val="600"/>
                  </a:spcAft>
                  <a:buNone/>
                </a:pPr>
                <a:r>
                  <a:rPr lang="en-US" altLang="ja-JP" sz="2400" dirty="0">
                    <a:sym typeface="Wingdings" panose="05000000000000000000" pitchFamily="2" charset="2"/>
                  </a:rPr>
                  <a:t> </a:t>
                </a:r>
                <a:r>
                  <a:rPr lang="ja-JP" altLang="en-US" sz="2400" dirty="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sym typeface="Wingdings" panose="05000000000000000000" pitchFamily="2" charset="2"/>
                  </a:rPr>
                  <a:t>の情報をあまり落とさずに次元削減ができたことになる</a:t>
                </a:r>
                <a:endParaRPr lang="en-US" altLang="ja-JP"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2"/>
                <a:stretch>
                  <a:fillRect l="-1345" t="-843" r="-359" b="-120"/>
                </a:stretch>
              </a:blipFill>
            </p:spPr>
            <p:txBody>
              <a:bodyPr/>
              <a:lstStyle/>
              <a:p>
                <a:r>
                  <a:rPr lang="ja-JP" altLang="en-US">
                    <a:noFill/>
                  </a:rPr>
                  <a:t> </a:t>
                </a:r>
              </a:p>
            </p:txBody>
          </p:sp>
        </mc:Fallback>
      </mc:AlternateContent>
      <p:grpSp>
        <p:nvGrpSpPr>
          <p:cNvPr id="62" name="グループ化 61"/>
          <p:cNvGrpSpPr/>
          <p:nvPr/>
        </p:nvGrpSpPr>
        <p:grpSpPr>
          <a:xfrm>
            <a:off x="14597185" y="-1705482"/>
            <a:ext cx="656881" cy="2648277"/>
            <a:chOff x="4040750" y="922148"/>
            <a:chExt cx="656881" cy="2648277"/>
          </a:xfrm>
        </p:grpSpPr>
        <p:sp>
          <p:nvSpPr>
            <p:cNvPr id="63"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4"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5"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66" name="グループ化 65"/>
          <p:cNvGrpSpPr/>
          <p:nvPr/>
        </p:nvGrpSpPr>
        <p:grpSpPr>
          <a:xfrm>
            <a:off x="12815182" y="-2262504"/>
            <a:ext cx="656881" cy="3627067"/>
            <a:chOff x="2510302" y="365126"/>
            <a:chExt cx="656881" cy="3627067"/>
          </a:xfrm>
        </p:grpSpPr>
        <p:sp>
          <p:nvSpPr>
            <p:cNvPr id="67"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9"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0"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71" name="グループ化 70"/>
          <p:cNvGrpSpPr/>
          <p:nvPr/>
        </p:nvGrpSpPr>
        <p:grpSpPr>
          <a:xfrm>
            <a:off x="16512538" y="-2262504"/>
            <a:ext cx="656881" cy="3627067"/>
            <a:chOff x="5571198" y="365126"/>
            <a:chExt cx="656881" cy="3627067"/>
          </a:xfrm>
        </p:grpSpPr>
        <p:sp>
          <p:nvSpPr>
            <p:cNvPr id="7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直線矢印コネクタ 75"/>
          <p:cNvCxnSpPr>
            <a:stCxn id="67" idx="6"/>
            <a:endCxn id="63" idx="2"/>
          </p:cNvCxnSpPr>
          <p:nvPr/>
        </p:nvCxnSpPr>
        <p:spPr>
          <a:xfrm>
            <a:off x="13472063" y="-1934063"/>
            <a:ext cx="112512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67" idx="6"/>
            <a:endCxn id="64" idx="2"/>
          </p:cNvCxnSpPr>
          <p:nvPr/>
        </p:nvCxnSpPr>
        <p:spPr>
          <a:xfrm>
            <a:off x="13472063" y="-1934063"/>
            <a:ext cx="112512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67" idx="6"/>
            <a:endCxn id="65" idx="2"/>
          </p:cNvCxnSpPr>
          <p:nvPr/>
        </p:nvCxnSpPr>
        <p:spPr>
          <a:xfrm>
            <a:off x="13472063" y="-1934063"/>
            <a:ext cx="112512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68" idx="6"/>
            <a:endCxn id="63" idx="2"/>
          </p:cNvCxnSpPr>
          <p:nvPr/>
        </p:nvCxnSpPr>
        <p:spPr>
          <a:xfrm flipV="1">
            <a:off x="13472063" y="-1377041"/>
            <a:ext cx="112512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6"/>
            <a:endCxn id="64" idx="2"/>
          </p:cNvCxnSpPr>
          <p:nvPr/>
        </p:nvCxnSpPr>
        <p:spPr>
          <a:xfrm>
            <a:off x="13472063" y="-1116005"/>
            <a:ext cx="112512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68" idx="6"/>
            <a:endCxn id="65" idx="2"/>
          </p:cNvCxnSpPr>
          <p:nvPr/>
        </p:nvCxnSpPr>
        <p:spPr>
          <a:xfrm>
            <a:off x="13472063" y="-1116005"/>
            <a:ext cx="112512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70" idx="6"/>
            <a:endCxn id="63" idx="2"/>
          </p:cNvCxnSpPr>
          <p:nvPr/>
        </p:nvCxnSpPr>
        <p:spPr>
          <a:xfrm flipV="1">
            <a:off x="13472063" y="-1377041"/>
            <a:ext cx="112512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70" idx="6"/>
            <a:endCxn id="65" idx="2"/>
          </p:cNvCxnSpPr>
          <p:nvPr/>
        </p:nvCxnSpPr>
        <p:spPr>
          <a:xfrm>
            <a:off x="13472063" y="-297947"/>
            <a:ext cx="112512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0" idx="6"/>
            <a:endCxn id="64" idx="2"/>
          </p:cNvCxnSpPr>
          <p:nvPr/>
        </p:nvCxnSpPr>
        <p:spPr>
          <a:xfrm flipV="1">
            <a:off x="13472063" y="-566673"/>
            <a:ext cx="112512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69" idx="6"/>
            <a:endCxn id="63" idx="2"/>
          </p:cNvCxnSpPr>
          <p:nvPr/>
        </p:nvCxnSpPr>
        <p:spPr>
          <a:xfrm flipV="1">
            <a:off x="13472063" y="-1377041"/>
            <a:ext cx="112512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69" idx="6"/>
            <a:endCxn id="64" idx="2"/>
          </p:cNvCxnSpPr>
          <p:nvPr/>
        </p:nvCxnSpPr>
        <p:spPr>
          <a:xfrm flipV="1">
            <a:off x="13472063" y="-566673"/>
            <a:ext cx="112512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69" idx="6"/>
            <a:endCxn id="65" idx="2"/>
          </p:cNvCxnSpPr>
          <p:nvPr/>
        </p:nvCxnSpPr>
        <p:spPr>
          <a:xfrm flipV="1">
            <a:off x="13472063" y="614355"/>
            <a:ext cx="112512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3" idx="6"/>
            <a:endCxn id="72" idx="2"/>
          </p:cNvCxnSpPr>
          <p:nvPr/>
        </p:nvCxnSpPr>
        <p:spPr>
          <a:xfrm flipV="1">
            <a:off x="15254066" y="-1934063"/>
            <a:ext cx="12584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63" idx="6"/>
            <a:endCxn id="73" idx="2"/>
          </p:cNvCxnSpPr>
          <p:nvPr/>
        </p:nvCxnSpPr>
        <p:spPr>
          <a:xfrm>
            <a:off x="15254066" y="-1377041"/>
            <a:ext cx="12584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63" idx="6"/>
            <a:endCxn id="75" idx="2"/>
          </p:cNvCxnSpPr>
          <p:nvPr/>
        </p:nvCxnSpPr>
        <p:spPr>
          <a:xfrm>
            <a:off x="15254066" y="-1377041"/>
            <a:ext cx="12584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64" idx="6"/>
            <a:endCxn id="72" idx="2"/>
          </p:cNvCxnSpPr>
          <p:nvPr/>
        </p:nvCxnSpPr>
        <p:spPr>
          <a:xfrm flipV="1">
            <a:off x="15254066" y="-1934063"/>
            <a:ext cx="12584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64" idx="6"/>
            <a:endCxn id="73" idx="2"/>
          </p:cNvCxnSpPr>
          <p:nvPr/>
        </p:nvCxnSpPr>
        <p:spPr>
          <a:xfrm flipV="1">
            <a:off x="15254066" y="-1116005"/>
            <a:ext cx="12584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64" idx="6"/>
            <a:endCxn id="75" idx="2"/>
          </p:cNvCxnSpPr>
          <p:nvPr/>
        </p:nvCxnSpPr>
        <p:spPr>
          <a:xfrm>
            <a:off x="15254066" y="-566673"/>
            <a:ext cx="12584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65" idx="6"/>
            <a:endCxn id="72" idx="2"/>
          </p:cNvCxnSpPr>
          <p:nvPr/>
        </p:nvCxnSpPr>
        <p:spPr>
          <a:xfrm flipV="1">
            <a:off x="15254066" y="-1934063"/>
            <a:ext cx="12584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5" idx="6"/>
            <a:endCxn id="73" idx="2"/>
          </p:cNvCxnSpPr>
          <p:nvPr/>
        </p:nvCxnSpPr>
        <p:spPr>
          <a:xfrm flipV="1">
            <a:off x="15254066" y="-1116005"/>
            <a:ext cx="12584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65" idx="6"/>
            <a:endCxn id="75" idx="2"/>
          </p:cNvCxnSpPr>
          <p:nvPr/>
        </p:nvCxnSpPr>
        <p:spPr>
          <a:xfrm flipV="1">
            <a:off x="15254066" y="-297947"/>
            <a:ext cx="12584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63" idx="6"/>
            <a:endCxn id="74" idx="2"/>
          </p:cNvCxnSpPr>
          <p:nvPr/>
        </p:nvCxnSpPr>
        <p:spPr>
          <a:xfrm>
            <a:off x="15254066" y="-1377041"/>
            <a:ext cx="12584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4" idx="6"/>
            <a:endCxn id="74" idx="2"/>
          </p:cNvCxnSpPr>
          <p:nvPr/>
        </p:nvCxnSpPr>
        <p:spPr>
          <a:xfrm>
            <a:off x="15254066" y="-566673"/>
            <a:ext cx="12584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65" idx="6"/>
            <a:endCxn id="74" idx="2"/>
          </p:cNvCxnSpPr>
          <p:nvPr/>
        </p:nvCxnSpPr>
        <p:spPr>
          <a:xfrm>
            <a:off x="15254066" y="614355"/>
            <a:ext cx="12584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p:cNvSpPr txBox="1">
            <a:spLocks/>
          </p:cNvSpPr>
          <p:nvPr/>
        </p:nvSpPr>
        <p:spPr>
          <a:xfrm rot="5400000">
            <a:off x="12701273" y="1797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101" name="コンテンツ プレースホルダー 2"/>
          <p:cNvSpPr txBox="1">
            <a:spLocks/>
          </p:cNvSpPr>
          <p:nvPr/>
        </p:nvSpPr>
        <p:spPr>
          <a:xfrm rot="5400000">
            <a:off x="14488989" y="-150772"/>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102" name="コンテンツ プレースホルダー 2"/>
          <p:cNvSpPr txBox="1">
            <a:spLocks/>
          </p:cNvSpPr>
          <p:nvPr/>
        </p:nvSpPr>
        <p:spPr>
          <a:xfrm rot="5400000">
            <a:off x="16399039" y="2127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solidFill>
                      <a:schemeClr val="bg1">
                        <a:lumMod val="50000"/>
                      </a:schemeClr>
                    </a:solidFill>
                  </a:rPr>
                  <a:t>N</a:t>
                </a:r>
                <a:r>
                  <a:rPr lang="ja-JP" altLang="en-US" sz="2400" dirty="0">
                    <a:solidFill>
                      <a:schemeClr val="bg1">
                        <a:lumMod val="50000"/>
                      </a:schemeClr>
                    </a:solidFill>
                  </a:rPr>
                  <a:t>個の入力データ </a:t>
                </a:r>
                <a14:m>
                  <m:oMath xmlns:m="http://schemas.openxmlformats.org/officeDocument/2006/math">
                    <m:sSub>
                      <m:sSubPr>
                        <m:ctrlPr>
                          <a:rPr lang="en-US" altLang="ja-JP" sz="2400" b="1" i="1" smtClean="0">
                            <a:solidFill>
                              <a:schemeClr val="bg1">
                                <a:lumMod val="50000"/>
                              </a:schemeClr>
                            </a:solidFill>
                            <a:latin typeface="Cambria Math" panose="02040503050406030204" pitchFamily="18" charset="0"/>
                          </a:rPr>
                        </m:ctrlPr>
                      </m:sSubPr>
                      <m:e>
                        <m:r>
                          <a:rPr lang="en-US" altLang="ja-JP" sz="2400" b="1" i="0" smtClean="0">
                            <a:solidFill>
                              <a:schemeClr val="bg1">
                                <a:lumMod val="50000"/>
                              </a:schemeClr>
                            </a:solidFill>
                            <a:latin typeface="Cambria Math" panose="02040503050406030204" pitchFamily="18" charset="0"/>
                          </a:rPr>
                          <m:t>𝐱</m:t>
                        </m:r>
                      </m:e>
                      <m:sub>
                        <m:r>
                          <a:rPr lang="en-US" altLang="ja-JP" sz="2400" b="1" i="1" smtClean="0">
                            <a:solidFill>
                              <a:schemeClr val="bg1">
                                <a:lumMod val="50000"/>
                              </a:schemeClr>
                            </a:solidFill>
                            <a:latin typeface="Cambria Math" panose="02040503050406030204" pitchFamily="18" charset="0"/>
                          </a:rPr>
                          <m:t>𝒊</m:t>
                        </m:r>
                      </m:sub>
                    </m:sSub>
                    <m:r>
                      <a:rPr lang="en-US" altLang="ja-JP" sz="2400" b="0" i="1" smtClean="0">
                        <a:solidFill>
                          <a:schemeClr val="bg1">
                            <a:lumMod val="50000"/>
                          </a:schemeClr>
                        </a:solidFill>
                        <a:latin typeface="Cambria Math" panose="02040503050406030204" pitchFamily="18" charset="0"/>
                      </a:rPr>
                      <m:t>∈</m:t>
                    </m:r>
                    <m:sSup>
                      <m:sSupPr>
                        <m:ctrlPr>
                          <a:rPr lang="en-US" altLang="ja-JP" sz="2400" i="1" smtClean="0">
                            <a:solidFill>
                              <a:schemeClr val="bg1">
                                <a:lumMod val="50000"/>
                              </a:schemeClr>
                            </a:solidFill>
                            <a:latin typeface="Cambria Math" panose="02040503050406030204" pitchFamily="18" charset="0"/>
                          </a:rPr>
                        </m:ctrlPr>
                      </m:sSupPr>
                      <m:e>
                        <m:r>
                          <a:rPr lang="en-US" altLang="ja-JP" sz="2400" b="0" i="1" smtClean="0">
                            <a:solidFill>
                              <a:schemeClr val="bg1">
                                <a:lumMod val="50000"/>
                              </a:schemeClr>
                            </a:solidFill>
                            <a:latin typeface="Cambria Math" panose="02040503050406030204" pitchFamily="18" charset="0"/>
                          </a:rPr>
                          <m:t>𝑅</m:t>
                        </m:r>
                      </m:e>
                      <m:sup>
                        <m:r>
                          <a:rPr lang="en-US" altLang="ja-JP" sz="2400" b="0" i="1" smtClean="0">
                            <a:solidFill>
                              <a:schemeClr val="bg1">
                                <a:lumMod val="50000"/>
                              </a:schemeClr>
                            </a:solidFill>
                            <a:latin typeface="Cambria Math" panose="02040503050406030204" pitchFamily="18" charset="0"/>
                          </a:rPr>
                          <m:t>𝑑</m:t>
                        </m:r>
                      </m:sup>
                    </m:sSup>
                  </m:oMath>
                </a14:m>
                <a:r>
                  <a:rPr lang="ja-JP" altLang="en-US" sz="2400" dirty="0">
                    <a:solidFill>
                      <a:schemeClr val="bg1">
                        <a:lumMod val="50000"/>
                      </a:schemeClr>
                    </a:solidFill>
                  </a:rPr>
                  <a:t> </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全入力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に対し，その出力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i="1" smtClean="0">
                            <a:solidFill>
                              <a:schemeClr val="bg1">
                                <a:lumMod val="50000"/>
                              </a:schemeClr>
                            </a:solidFill>
                            <a:latin typeface="Cambria Math" panose="02040503050406030204" pitchFamily="18" charset="0"/>
                          </a:rPr>
                          <m:t>𝒛</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がなるべく等しくなるよう重み・バイアス項を学習する</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つまりデータ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から，</a:t>
                </a:r>
                <a14:m>
                  <m:oMath xmlns:m="http://schemas.openxmlformats.org/officeDocument/2006/math">
                    <m:r>
                      <a:rPr lang="en-US" altLang="ja-JP" sz="2400" b="1">
                        <a:solidFill>
                          <a:schemeClr val="bg1">
                            <a:lumMod val="50000"/>
                          </a:schemeClr>
                        </a:solidFill>
                        <a:latin typeface="Cambria Math" panose="02040503050406030204" pitchFamily="18" charset="0"/>
                      </a:rPr>
                      <m:t>𝐖</m:t>
                    </m:r>
                    <m:r>
                      <a:rPr lang="en-US" altLang="ja-JP" sz="2400" b="1" i="0" smtClean="0">
                        <a:solidFill>
                          <a:schemeClr val="bg1">
                            <a:lumMod val="50000"/>
                          </a:schemeClr>
                        </a:solidFill>
                        <a:latin typeface="Cambria Math" panose="02040503050406030204" pitchFamily="18" charset="0"/>
                      </a:rPr>
                      <m:t>, </m:t>
                    </m:r>
                    <m:r>
                      <a:rPr lang="en-US" altLang="ja-JP" sz="2400" b="1">
                        <a:solidFill>
                          <a:schemeClr val="bg1">
                            <a:lumMod val="50000"/>
                          </a:schemeClr>
                        </a:solidFill>
                        <a:latin typeface="Cambria Math" panose="02040503050406030204" pitchFamily="18" charset="0"/>
                      </a:rPr>
                      <m:t>𝐛</m:t>
                    </m:r>
                    <m:r>
                      <a:rPr lang="en-US" altLang="ja-JP" sz="2400" b="1" i="0" smtClean="0">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𝐖</m:t>
                        </m:r>
                      </m:e>
                    </m:acc>
                    <m:r>
                      <a:rPr lang="en-US" altLang="ja-JP" sz="2400" b="1">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𝐛</m:t>
                        </m:r>
                      </m:e>
                    </m:acc>
                    <m:r>
                      <a:rPr lang="ja-JP" altLang="en-US" sz="2400" b="1" i="1">
                        <a:solidFill>
                          <a:schemeClr val="bg1">
                            <a:lumMod val="50000"/>
                          </a:schemeClr>
                        </a:solidFill>
                        <a:latin typeface="Cambria Math" panose="02040503050406030204" pitchFamily="18" charset="0"/>
                      </a:rPr>
                      <m:t>を</m:t>
                    </m:r>
                  </m:oMath>
                </a14:m>
                <a:r>
                  <a:rPr lang="ja-JP" altLang="en-US" sz="2400" dirty="0">
                    <a:solidFill>
                      <a:schemeClr val="bg1">
                        <a:lumMod val="50000"/>
                      </a:schemeClr>
                    </a:solidFill>
                  </a:rPr>
                  <a:t>学習</a:t>
                </a:r>
                <a:endParaRPr lang="en-US" altLang="ja-JP" sz="2400" dirty="0">
                  <a:solidFill>
                    <a:schemeClr val="bg1">
                      <a:lumMod val="50000"/>
                    </a:schemeClr>
                  </a:solidFill>
                </a:endParaRPr>
              </a:p>
              <a:p>
                <a:pPr marL="0" indent="0">
                  <a:lnSpc>
                    <a:spcPct val="100000"/>
                  </a:lnSpc>
                  <a:spcBef>
                    <a:spcPts val="600"/>
                  </a:spcBef>
                  <a:spcAft>
                    <a:spcPts val="600"/>
                  </a:spcAft>
                  <a:buNone/>
                </a:pPr>
                <a:r>
                  <a:rPr lang="en-US" altLang="ja-JP" sz="2000" dirty="0">
                    <a:solidFill>
                      <a:schemeClr val="bg1">
                        <a:lumMod val="50000"/>
                      </a:schemeClr>
                    </a:solidFill>
                  </a:rPr>
                  <a:t>※</a:t>
                </a:r>
                <a:r>
                  <a:rPr lang="ja-JP" altLang="en-US" sz="2000" dirty="0">
                    <a:solidFill>
                      <a:schemeClr val="bg1">
                        <a:lumMod val="50000"/>
                      </a:schemeClr>
                    </a:solidFill>
                  </a:rPr>
                  <a:t>中間層の次元が</a:t>
                </a:r>
                <a:r>
                  <a:rPr lang="en-US" altLang="ja-JP" sz="2000" i="1" dirty="0">
                    <a:solidFill>
                      <a:schemeClr val="bg1">
                        <a:lumMod val="50000"/>
                      </a:schemeClr>
                    </a:solidFill>
                  </a:rPr>
                  <a:t>d</a:t>
                </a:r>
                <a:r>
                  <a:rPr lang="ja-JP" altLang="en-US" sz="2000" dirty="0">
                    <a:solidFill>
                      <a:schemeClr val="bg1">
                        <a:lumMod val="50000"/>
                      </a:schemeClr>
                    </a:solidFill>
                  </a:rPr>
                  <a:t>より小さい場合，</a:t>
                </a:r>
                <a14:m>
                  <m:oMath xmlns:m="http://schemas.openxmlformats.org/officeDocument/2006/math">
                    <m:sSub>
                      <m:sSubPr>
                        <m:ctrlPr>
                          <a:rPr lang="en-US" altLang="ja-JP" sz="2000" b="1" i="1">
                            <a:solidFill>
                              <a:schemeClr val="bg1">
                                <a:lumMod val="50000"/>
                              </a:schemeClr>
                            </a:solidFill>
                            <a:latin typeface="Cambria Math" panose="02040503050406030204" pitchFamily="18" charset="0"/>
                          </a:rPr>
                        </m:ctrlPr>
                      </m:sSubPr>
                      <m:e>
                        <m:r>
                          <a:rPr lang="en-US" altLang="ja-JP" sz="2000" b="1" i="0" smtClean="0">
                            <a:solidFill>
                              <a:schemeClr val="bg1">
                                <a:lumMod val="50000"/>
                              </a:schemeClr>
                            </a:solidFill>
                            <a:latin typeface="Cambria Math" panose="02040503050406030204" pitchFamily="18" charset="0"/>
                          </a:rPr>
                          <m:t>𝐱</m:t>
                        </m:r>
                      </m:e>
                      <m:sub>
                        <m:r>
                          <a:rPr lang="en-US" altLang="ja-JP" sz="2000" b="1" i="1">
                            <a:solidFill>
                              <a:schemeClr val="bg1">
                                <a:lumMod val="50000"/>
                              </a:schemeClr>
                            </a:solidFill>
                            <a:latin typeface="Cambria Math" panose="02040503050406030204" pitchFamily="18" charset="0"/>
                          </a:rPr>
                          <m:t>𝒊</m:t>
                        </m:r>
                      </m:sub>
                    </m:sSub>
                    <m:r>
                      <a:rPr lang="ja-JP" altLang="en-US" sz="2000" b="1" i="1">
                        <a:solidFill>
                          <a:schemeClr val="bg1">
                            <a:lumMod val="50000"/>
                          </a:schemeClr>
                        </a:solidFill>
                        <a:latin typeface="Cambria Math" panose="02040503050406030204" pitchFamily="18" charset="0"/>
                      </a:rPr>
                      <m:t>＝</m:t>
                    </m:r>
                    <m:sSub>
                      <m:sSubPr>
                        <m:ctrlPr>
                          <a:rPr lang="en-US" altLang="ja-JP" sz="2000" b="1" i="1">
                            <a:solidFill>
                              <a:schemeClr val="bg1">
                                <a:lumMod val="50000"/>
                              </a:schemeClr>
                            </a:solidFill>
                            <a:latin typeface="Cambria Math" panose="02040503050406030204" pitchFamily="18" charset="0"/>
                          </a:rPr>
                        </m:ctrlPr>
                      </m:sSubPr>
                      <m:e>
                        <m:r>
                          <a:rPr lang="en-US" altLang="ja-JP" sz="2000" b="1" i="1">
                            <a:solidFill>
                              <a:schemeClr val="bg1">
                                <a:lumMod val="50000"/>
                              </a:schemeClr>
                            </a:solidFill>
                            <a:latin typeface="Cambria Math" panose="02040503050406030204" pitchFamily="18" charset="0"/>
                          </a:rPr>
                          <m:t>𝒛</m:t>
                        </m:r>
                      </m:e>
                      <m:sub>
                        <m:r>
                          <a:rPr lang="en-US" altLang="ja-JP" sz="2000" b="1" i="1">
                            <a:solidFill>
                              <a:schemeClr val="bg1">
                                <a:lumMod val="50000"/>
                              </a:schemeClr>
                            </a:solidFill>
                            <a:latin typeface="Cambria Math" panose="02040503050406030204" pitchFamily="18" charset="0"/>
                          </a:rPr>
                          <m:t>𝒊</m:t>
                        </m:r>
                      </m:sub>
                    </m:sSub>
                  </m:oMath>
                </a14:m>
                <a:r>
                  <a:rPr lang="ja-JP" altLang="en-US" sz="2000" i="1" dirty="0">
                    <a:solidFill>
                      <a:schemeClr val="bg1">
                        <a:lumMod val="50000"/>
                      </a:schemeClr>
                    </a:solidFill>
                    <a:latin typeface="Cambria Math" panose="02040503050406030204" pitchFamily="18" charset="0"/>
                  </a:rPr>
                  <a:t>を必ず満たすことは不可能</a:t>
                </a:r>
                <a:endParaRPr lang="en-US" altLang="ja-JP" sz="2000" i="1" dirty="0">
                  <a:solidFill>
                    <a:schemeClr val="bg1">
                      <a:lumMod val="50000"/>
                    </a:schemeClr>
                  </a:solidFill>
                  <a:latin typeface="Cambria Math" panose="02040503050406030204" pitchFamily="18" charset="0"/>
                </a:endParaRPr>
              </a:p>
              <a:p>
                <a:pPr>
                  <a:lnSpc>
                    <a:spcPct val="100000"/>
                  </a:lnSpc>
                  <a:spcBef>
                    <a:spcPts val="600"/>
                  </a:spcBef>
                  <a:spcAft>
                    <a:spcPts val="600"/>
                  </a:spcAft>
                </a:pP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全データに対して，入力と近い出力が得られるような学習が行えたら</a:t>
                </a:r>
                <a:r>
                  <a:rPr lang="en-US" altLang="ja-JP" sz="2400" dirty="0">
                    <a:solidFill>
                      <a:schemeClr val="bg1">
                        <a:lumMod val="50000"/>
                      </a:schemeClr>
                    </a:solidFill>
                  </a:rPr>
                  <a:t>…</a:t>
                </a:r>
              </a:p>
              <a:p>
                <a:pPr marL="0" indent="0">
                  <a:lnSpc>
                    <a:spcPct val="100000"/>
                  </a:lnSpc>
                  <a:spcBef>
                    <a:spcPts val="600"/>
                  </a:spcBef>
                  <a:spcAft>
                    <a:spcPts val="600"/>
                  </a:spcAft>
                  <a:buNone/>
                </a:pPr>
                <a:r>
                  <a:rPr lang="en-US" altLang="ja-JP" sz="2400" dirty="0">
                    <a:solidFill>
                      <a:schemeClr val="bg1">
                        <a:lumMod val="50000"/>
                      </a:schemeClr>
                    </a:solidFill>
                    <a:sym typeface="Wingdings" panose="05000000000000000000" pitchFamily="2" charset="2"/>
                  </a:rPr>
                  <a:t> </a:t>
                </a:r>
                <a:r>
                  <a:rPr lang="ja-JP" altLang="en-US" sz="2400" dirty="0">
                    <a:solidFill>
                      <a:schemeClr val="bg1">
                        <a:lumMod val="50000"/>
                      </a:schemeClr>
                    </a:solidFill>
                    <a:sym typeface="Wingdings" panose="05000000000000000000" pitchFamily="2" charset="2"/>
                  </a:rPr>
                  <a:t>元データ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sym typeface="Wingdings" panose="05000000000000000000" pitchFamily="2" charset="2"/>
                  </a:rPr>
                  <a:t>の情報をあまり落とさずに次元削減ができたことになる</a:t>
                </a:r>
                <a:endParaRPr lang="en-US" altLang="ja-JP" sz="2400" dirty="0">
                  <a:solidFill>
                    <a:schemeClr val="bg1">
                      <a:lumMod val="50000"/>
                    </a:schemeClr>
                  </a:solidFill>
                </a:endParaRP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3"/>
                <a:stretch>
                  <a:fillRect l="-1345" t="-843" r="-359" b="-1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702928" y="3967964"/>
                <a:ext cx="2835905" cy="954107"/>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符号化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𝐲</m:t>
                    </m:r>
                    <m:r>
                      <a:rPr lang="en-US" altLang="ja-JP" sz="2800" b="1">
                        <a:latin typeface="Cambria Math" panose="02040503050406030204" pitchFamily="18" charset="0"/>
                      </a:rPr>
                      <m:t>=</m:t>
                    </m:r>
                    <m:r>
                      <a:rPr lang="en-US" altLang="ja-JP" sz="2800" b="1">
                        <a:latin typeface="Cambria Math" panose="02040503050406030204" pitchFamily="18" charset="0"/>
                      </a:rPr>
                      <m:t>𝐟</m:t>
                    </m:r>
                    <m:d>
                      <m:dPr>
                        <m:ctrlPr>
                          <a:rPr lang="en-US" altLang="ja-JP" sz="2800" b="1" i="1">
                            <a:latin typeface="Cambria Math" panose="02040503050406030204" pitchFamily="18" charset="0"/>
                          </a:rPr>
                        </m:ctrlPr>
                      </m:dPr>
                      <m:e>
                        <m:r>
                          <a:rPr lang="en-US" altLang="ja-JP" sz="2800" b="1">
                            <a:latin typeface="Cambria Math" panose="02040503050406030204" pitchFamily="18" charset="0"/>
                          </a:rPr>
                          <m:t>𝐖𝐱</m:t>
                        </m:r>
                        <m:r>
                          <a:rPr lang="en-US" altLang="ja-JP" sz="2800" b="1">
                            <a:latin typeface="Cambria Math" panose="02040503050406030204" pitchFamily="18" charset="0"/>
                          </a:rPr>
                          <m:t>+</m:t>
                        </m:r>
                        <m:r>
                          <a:rPr lang="en-US" altLang="ja-JP" sz="2800" b="1">
                            <a:latin typeface="Cambria Math" panose="02040503050406030204" pitchFamily="18" charset="0"/>
                          </a:rPr>
                          <m:t>𝐛</m:t>
                        </m:r>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7702928" y="3967964"/>
                <a:ext cx="2835905" cy="954107"/>
              </a:xfrm>
              <a:prstGeom prst="rect">
                <a:avLst/>
              </a:prstGeom>
              <a:blipFill>
                <a:blip r:embed="rId4"/>
                <a:stretch>
                  <a:fillRect l="-4516" t="-7051" b="-3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7702928" y="5197555"/>
                <a:ext cx="2902205" cy="1009572"/>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複合化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𝐳</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i="0" smtClean="0">
                            <a:latin typeface="Cambria Math" panose="02040503050406030204" pitchFamily="18" charset="0"/>
                          </a:rPr>
                          <m:t>𝐟</m:t>
                        </m:r>
                      </m:e>
                    </m:acc>
                    <m:d>
                      <m:dPr>
                        <m:ctrlPr>
                          <a:rPr lang="en-US" altLang="ja-JP" sz="2800" b="1" i="1">
                            <a:latin typeface="Cambria Math" panose="02040503050406030204" pitchFamily="18" charset="0"/>
                          </a:rPr>
                        </m:ctrlPr>
                      </m:dPr>
                      <m:e>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𝐖</m:t>
                            </m:r>
                          </m:e>
                        </m:acc>
                        <m:r>
                          <a:rPr lang="en-US" altLang="ja-JP" sz="2800" b="1">
                            <a:latin typeface="Cambria Math" panose="02040503050406030204" pitchFamily="18" charset="0"/>
                          </a:rPr>
                          <m:t>𝐲</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𝐛</m:t>
                            </m:r>
                          </m:e>
                        </m:acc>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702928" y="5197555"/>
                <a:ext cx="2902205" cy="1009572"/>
              </a:xfrm>
              <a:prstGeom prst="rect">
                <a:avLst/>
              </a:prstGeom>
              <a:blipFill>
                <a:blip r:embed="rId5"/>
                <a:stretch>
                  <a:fillRect l="-4412" t="-6667"/>
                </a:stretch>
              </a:blipFill>
            </p:spPr>
            <p:txBody>
              <a:bodyPr/>
              <a:lstStyle/>
              <a:p>
                <a:r>
                  <a:rPr lang="ja-JP" altLang="en-US">
                    <a:noFill/>
                  </a:rPr>
                  <a:t> </a:t>
                </a:r>
              </a:p>
            </p:txBody>
          </p:sp>
        </mc:Fallback>
      </mc:AlternateContent>
      <p:pic>
        <p:nvPicPr>
          <p:cNvPr id="23" name="図 22"/>
          <p:cNvPicPr>
            <a:picLocks noChangeAspect="1"/>
          </p:cNvPicPr>
          <p:nvPr/>
        </p:nvPicPr>
        <p:blipFill>
          <a:blip r:embed="rId6"/>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24" name="正方形/長方形 2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99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a:t>主成分分析</a:t>
            </a:r>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a:t>ある</a:t>
            </a:r>
            <a:r>
              <a:rPr lang="en-US" altLang="ja-JP" dirty="0"/>
              <a:t>21</a:t>
            </a:r>
            <a:r>
              <a:rPr lang="ja-JP" altLang="en-US" dirty="0"/>
              <a:t>人のテスト点数とその散布図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a:t>)</a:t>
            </a:r>
            <a:r>
              <a:rPr lang="ja-JP" altLang="en-US" dirty="0"/>
              <a:t>が下図の通り</a:t>
            </a:r>
            <a:r>
              <a:rPr lang="en-US" altLang="ja-JP" dirty="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4</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71130" cy="4447848"/>
            <a:chOff x="1984604" y="2250495"/>
            <a:chExt cx="4671130" cy="4447848"/>
          </a:xfrm>
        </p:grpSpPr>
        <p:pic>
          <p:nvPicPr>
            <p:cNvPr id="13" name="図 12"/>
            <p:cNvPicPr>
              <a:picLocks noChangeAspect="1"/>
            </p:cNvPicPr>
            <p:nvPr/>
          </p:nvPicPr>
          <p:blipFill>
            <a:blip r:embed="rId2"/>
            <a:stretch>
              <a:fillRect/>
            </a:stretch>
          </p:blipFill>
          <p:spPr>
            <a:xfrm>
              <a:off x="2058341" y="2538996"/>
              <a:ext cx="4597393" cy="3833682"/>
            </a:xfrm>
            <a:prstGeom prst="rect">
              <a:avLst/>
            </a:prstGeom>
          </p:spPr>
        </p:pic>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72778" y="2560409"/>
            <a:ext cx="8690622" cy="3236686"/>
            <a:chOff x="3272778" y="2560409"/>
            <a:chExt cx="8690622" cy="3236686"/>
          </a:xfrm>
        </p:grpSpPr>
        <p:cxnSp>
          <p:nvCxnSpPr>
            <p:cNvPr id="20" name="直線コネクタ 19"/>
            <p:cNvCxnSpPr/>
            <p:nvPr/>
          </p:nvCxnSpPr>
          <p:spPr>
            <a:xfrm flipV="1">
              <a:off x="3272778" y="2560409"/>
              <a:ext cx="3236686" cy="3236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25342" y="3198167"/>
              <a:ext cx="5138058" cy="907941"/>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最もばらつきの大きな方向</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を考えてみる</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6" name="図 15"/>
          <p:cNvPicPr>
            <a:picLocks noChangeAspect="1"/>
          </p:cNvPicPr>
          <p:nvPr/>
        </p:nvPicPr>
        <p:blipFill rotWithShape="1">
          <a:blip r:embed="rId3"/>
          <a:srcRect r="39948"/>
          <a:stretch/>
        </p:blipFill>
        <p:spPr>
          <a:xfrm>
            <a:off x="862355" y="2545544"/>
            <a:ext cx="1053532" cy="3847999"/>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123826"/>
            <a:ext cx="4648819" cy="733270"/>
          </a:xfrm>
        </p:spPr>
        <p:txBody>
          <a:bodyPr>
            <a:normAutofit fontScale="90000"/>
          </a:bodyPr>
          <a:lstStyle/>
          <a:p>
            <a:r>
              <a:rPr kumimoji="1" lang="ja-JP" altLang="en-US" dirty="0"/>
              <a:t>多層自己符号化器</a:t>
            </a:r>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a:t>中間層と出力層のみでなく，複数の層を積み重ねた自己符号化器</a:t>
            </a:r>
            <a:endParaRPr kumimoji="1" lang="en-US" altLang="ja-JP" dirty="0"/>
          </a:p>
          <a:p>
            <a:r>
              <a:rPr lang="ja-JP" altLang="en-US" dirty="0"/>
              <a:t>複雑な分布を持ったデータの特徴抽出に利用される</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入力層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a:t>Mnist</a:t>
            </a:r>
            <a:r>
              <a:rPr lang="ja-JP" altLang="en-US" sz="2800" b="1" dirty="0"/>
              <a:t> </a:t>
            </a:r>
            <a:r>
              <a:rPr lang="en-US" altLang="ja-JP" sz="2800" b="1" dirty="0"/>
              <a:t>: </a:t>
            </a:r>
            <a:r>
              <a:rPr lang="en-US" altLang="ja-JP" sz="2800" dirty="0"/>
              <a:t>URL: </a:t>
            </a:r>
            <a:r>
              <a:rPr lang="en-US" altLang="ja-JP" sz="2800" dirty="0">
                <a:hlinkClick r:id="rId2"/>
              </a:rPr>
              <a:t>http://yann.lecun.com/exdb/mnist/</a:t>
            </a:r>
            <a:endParaRPr lang="en-US" altLang="ja-JP" sz="2800" b="1" dirty="0"/>
          </a:p>
          <a:p>
            <a:pPr marL="685800" lvl="2">
              <a:lnSpc>
                <a:spcPct val="100000"/>
              </a:lnSpc>
              <a:spcBef>
                <a:spcPts val="600"/>
              </a:spcBef>
            </a:pPr>
            <a:r>
              <a:rPr lang="ja-JP" altLang="en-US" sz="2800" dirty="0"/>
              <a:t>パターン認識の勉強によく利用される</a:t>
            </a:r>
            <a:r>
              <a:rPr lang="ja-JP" altLang="en-US" sz="2800" b="1" dirty="0"/>
              <a:t>手書き数字画像</a:t>
            </a:r>
            <a:r>
              <a:rPr lang="ja-JP" altLang="en-US" sz="2800" dirty="0"/>
              <a:t>データセット</a:t>
            </a:r>
            <a:endParaRPr lang="en-US" altLang="ja-JP" sz="2800" dirty="0"/>
          </a:p>
          <a:p>
            <a:pPr lvl="1">
              <a:lnSpc>
                <a:spcPct val="100000"/>
              </a:lnSpc>
              <a:spcBef>
                <a:spcPts val="600"/>
              </a:spcBef>
            </a:pPr>
            <a:r>
              <a:rPr lang="ja-JP" altLang="en-US" sz="2800" dirty="0"/>
              <a:t>数字は画像の中心に配置され，数字のサイズは正規化されている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a:t>Mnist</a:t>
            </a:r>
            <a:r>
              <a:rPr lang="ja-JP" altLang="en-US" sz="3200" b="1" dirty="0"/>
              <a:t> </a:t>
            </a:r>
            <a:r>
              <a:rPr lang="ja-JP" altLang="en-US" sz="3200" dirty="0"/>
              <a:t>を自己符号化器で符号化してみる</a:t>
            </a:r>
            <a:endParaRPr lang="en-US" altLang="ja-JP" sz="3200" dirty="0"/>
          </a:p>
          <a:p>
            <a:pPr marL="685800" lvl="2">
              <a:lnSpc>
                <a:spcPct val="100000"/>
              </a:lnSpc>
              <a:spcBef>
                <a:spcPts val="600"/>
              </a:spcBef>
            </a:pPr>
            <a:r>
              <a:rPr lang="ja-JP" altLang="en-US" sz="2400" dirty="0"/>
              <a:t>データの次元 </a:t>
            </a:r>
            <a:r>
              <a:rPr lang="en-US" altLang="ja-JP" sz="2400" dirty="0"/>
              <a:t>: 784 = 28x28</a:t>
            </a:r>
          </a:p>
          <a:p>
            <a:pPr marL="685800" lvl="2">
              <a:lnSpc>
                <a:spcPct val="100000"/>
              </a:lnSpc>
              <a:spcBef>
                <a:spcPts val="600"/>
              </a:spcBef>
            </a:pPr>
            <a:r>
              <a:rPr lang="ja-JP" altLang="en-US" sz="2400" dirty="0"/>
              <a:t>中間層の次元 </a:t>
            </a:r>
            <a:r>
              <a:rPr lang="en-US" altLang="ja-JP" sz="2400" dirty="0"/>
              <a:t>: 30</a:t>
            </a:r>
          </a:p>
          <a:p>
            <a:pPr marL="685800" lvl="2">
              <a:lnSpc>
                <a:spcPct val="100000"/>
              </a:lnSpc>
              <a:spcBef>
                <a:spcPts val="600"/>
              </a:spcBef>
            </a:pPr>
            <a:r>
              <a:rPr lang="ja-JP" altLang="en-US" sz="2400" dirty="0"/>
              <a:t>訓練データ数 </a:t>
            </a:r>
            <a:r>
              <a:rPr lang="en-US" altLang="ja-JP" sz="2400" dirty="0"/>
              <a:t>: 60000 </a:t>
            </a:r>
          </a:p>
          <a:p>
            <a:pPr marL="685800" lvl="2">
              <a:lnSpc>
                <a:spcPct val="100000"/>
              </a:lnSpc>
              <a:spcBef>
                <a:spcPts val="600"/>
              </a:spcBef>
            </a:pPr>
            <a:r>
              <a:rPr lang="ja-JP" altLang="en-US" sz="2400" dirty="0"/>
              <a:t>活性化関数 </a:t>
            </a:r>
            <a:r>
              <a:rPr lang="en-US" altLang="ja-JP" sz="2400" dirty="0"/>
              <a:t>:</a:t>
            </a:r>
            <a:r>
              <a:rPr lang="ja-JP" altLang="en-US" sz="2400" dirty="0"/>
              <a:t>恒等関数</a:t>
            </a:r>
            <a:endParaRPr lang="en-US" altLang="ja-JP" sz="2400" dirty="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16" name="図 15"/>
          <p:cNvPicPr>
            <a:picLocks noChangeAspect="1"/>
          </p:cNvPicPr>
          <p:nvPr/>
        </p:nvPicPr>
        <p:blipFill>
          <a:blip r:embed="rId2"/>
          <a:stretch>
            <a:fillRect/>
          </a:stretch>
        </p:blipFill>
        <p:spPr>
          <a:xfrm>
            <a:off x="8107136" y="883548"/>
            <a:ext cx="3771858" cy="2968181"/>
          </a:xfrm>
          <a:prstGeom prst="rect">
            <a:avLst/>
          </a:prstGeom>
        </p:spPr>
      </p:pic>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spTree>
    <p:extLst>
      <p:ext uri="{BB962C8B-B14F-4D97-AF65-F5344CB8AC3E}">
        <p14:creationId xmlns:p14="http://schemas.microsoft.com/office/powerpoint/2010/main" val="2393785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pic>
        <p:nvPicPr>
          <p:cNvPr id="16" name="図 15"/>
          <p:cNvPicPr>
            <a:picLocks noChangeAspect="1"/>
          </p:cNvPicPr>
          <p:nvPr/>
        </p:nvPicPr>
        <p:blipFill>
          <a:blip r:embed="rId2"/>
          <a:stretch>
            <a:fillRect/>
          </a:stretch>
        </p:blipFill>
        <p:spPr>
          <a:xfrm>
            <a:off x="438150" y="2558134"/>
            <a:ext cx="4360635" cy="2968181"/>
          </a:xfrm>
          <a:prstGeom prst="rect">
            <a:avLst/>
          </a:prstGeom>
        </p:spPr>
      </p:pic>
      <p:grpSp>
        <p:nvGrpSpPr>
          <p:cNvPr id="5" name="グループ化 4"/>
          <p:cNvGrpSpPr/>
          <p:nvPr/>
        </p:nvGrpSpPr>
        <p:grpSpPr>
          <a:xfrm rot="10800000" flipV="1">
            <a:off x="1292860" y="2816860"/>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これを画像に直すと</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a:t>オートエンコーダ（自己符号化器）</a:t>
            </a:r>
            <a:r>
              <a:rPr lang="ja-JP" altLang="en-US" sz="3200" dirty="0"/>
              <a:t>とは</a:t>
            </a:r>
            <a:r>
              <a:rPr lang="en-US" altLang="ja-JP" sz="3200" dirty="0"/>
              <a:t>…</a:t>
            </a:r>
            <a:endParaRPr kumimoji="1" lang="en-US" altLang="ja-JP" sz="3200" dirty="0"/>
          </a:p>
          <a:p>
            <a:pPr lvl="1">
              <a:lnSpc>
                <a:spcPct val="100000"/>
              </a:lnSpc>
              <a:spcBef>
                <a:spcPts val="600"/>
              </a:spcBef>
            </a:pPr>
            <a:r>
              <a:rPr lang="ja-JP" altLang="en-US" sz="2800" dirty="0"/>
              <a:t>入力データになるべく似たデータを出力するニューラルネット</a:t>
            </a:r>
            <a:endParaRPr lang="en-US" altLang="ja-JP" sz="2800" dirty="0"/>
          </a:p>
          <a:p>
            <a:pPr lvl="1">
              <a:lnSpc>
                <a:spcPct val="100000"/>
              </a:lnSpc>
              <a:spcBef>
                <a:spcPts val="600"/>
              </a:spcBef>
            </a:pPr>
            <a:r>
              <a:rPr lang="ja-JP" altLang="en-US" sz="2800" dirty="0"/>
              <a:t>目的出力を伴わない入力だけの訓練データを利用した教師なし学習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a:p>
          <a:p>
            <a:pPr lvl="1">
              <a:lnSpc>
                <a:spcPct val="100000"/>
              </a:lnSpc>
              <a:spcBef>
                <a:spcPts val="600"/>
              </a:spcBef>
            </a:pPr>
            <a:r>
              <a:rPr lang="ja-JP" altLang="en-US" sz="2800" dirty="0"/>
              <a:t>バイアス項 </a:t>
            </a:r>
            <a:r>
              <a:rPr lang="en-US" altLang="ja-JP" sz="2800" dirty="0"/>
              <a:t>b=0</a:t>
            </a:r>
            <a:r>
              <a:rPr lang="ja-JP" altLang="en-US" sz="2800" dirty="0" err="1"/>
              <a:t>，</a:t>
            </a:r>
            <a:r>
              <a:rPr lang="ja-JP" altLang="en-US" sz="2800" dirty="0"/>
              <a:t>活性化関数を恒等写像とした場合主成分分析と実質的に同じ</a:t>
            </a:r>
            <a:endParaRPr lang="en-US" altLang="ja-JP" sz="2800" dirty="0"/>
          </a:p>
          <a:p>
            <a:pPr lvl="1">
              <a:lnSpc>
                <a:spcPct val="100000"/>
              </a:lnSpc>
              <a:spcBef>
                <a:spcPts val="600"/>
              </a:spcBef>
            </a:pPr>
            <a:endParaRPr lang="en-US" altLang="ja-JP" sz="3200" dirty="0"/>
          </a:p>
          <a:p>
            <a:pPr>
              <a:lnSpc>
                <a:spcPct val="100000"/>
              </a:lnSpc>
              <a:spcBef>
                <a:spcPts val="600"/>
              </a:spcBef>
            </a:pPr>
            <a:r>
              <a:rPr kumimoji="1" lang="ja-JP" altLang="en-US" sz="3200" dirty="0"/>
              <a:t>応用</a:t>
            </a:r>
            <a:r>
              <a:rPr lang="ja-JP" altLang="en-US" sz="3200" dirty="0"/>
              <a:t>例</a:t>
            </a:r>
            <a:endParaRPr lang="en-US" altLang="ja-JP" sz="3200" dirty="0"/>
          </a:p>
          <a:p>
            <a:pPr lvl="1">
              <a:lnSpc>
                <a:spcPct val="100000"/>
              </a:lnSpc>
              <a:spcBef>
                <a:spcPts val="600"/>
              </a:spcBef>
            </a:pPr>
            <a:r>
              <a:rPr kumimoji="1" lang="ja-JP" altLang="en-US" sz="2800" dirty="0"/>
              <a:t>次元圧縮</a:t>
            </a:r>
            <a:endParaRPr kumimoji="1" lang="en-US" altLang="ja-JP" sz="2800" dirty="0"/>
          </a:p>
          <a:p>
            <a:pPr lvl="1">
              <a:lnSpc>
                <a:spcPct val="100000"/>
              </a:lnSpc>
              <a:spcBef>
                <a:spcPts val="600"/>
              </a:spcBef>
            </a:pPr>
            <a:r>
              <a:rPr lang="ja-JP" altLang="en-US" sz="2800" dirty="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54394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a:t>入力データ </a:t>
                </a:r>
                <a:r>
                  <a:rPr lang="en-US" altLang="ja-JP" dirty="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a:p>
              <a:p>
                <a:pPr>
                  <a:lnSpc>
                    <a:spcPct val="100000"/>
                  </a:lnSpc>
                  <a:spcBef>
                    <a:spcPts val="1200"/>
                  </a:spcBef>
                  <a:spcAft>
                    <a:spcPts val="600"/>
                  </a:spcAft>
                </a:pPr>
                <a:r>
                  <a:rPr kumimoji="1" lang="ja-JP" altLang="en-US" dirty="0"/>
                  <a:t>平均が</a:t>
                </a:r>
                <a:r>
                  <a:rPr lang="ja-JP" altLang="en-US" dirty="0"/>
                  <a:t>原点</a:t>
                </a:r>
                <a:r>
                  <a:rPr kumimoji="1" lang="ja-JP" altLang="en-US" dirty="0"/>
                  <a:t>となるよう平行移動する </a:t>
                </a:r>
                <a:endParaRPr kumimoji="1" lang="en-US" altLang="ja-JP" dirty="0"/>
              </a:p>
              <a:p>
                <a:pPr marL="0" indent="0">
                  <a:lnSpc>
                    <a:spcPct val="100000"/>
                  </a:lnSpc>
                  <a:spcBef>
                    <a:spcPts val="1200"/>
                  </a:spcBef>
                  <a:spcAft>
                    <a:spcPts val="600"/>
                  </a:spcAft>
                  <a:buNone/>
                </a:pPr>
                <a:r>
                  <a:rPr lang="ja-JP" altLang="en-US" dirty="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2"/>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035916" y="743800"/>
            <a:ext cx="5029306" cy="3932591"/>
            <a:chOff x="6890773" y="1161923"/>
            <a:chExt cx="5029306" cy="3932591"/>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5"/>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47429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475641" y="2064184"/>
                <a:ext cx="6523185"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余談 </a:t>
                </a:r>
                <a:r>
                  <a:rPr lang="en-US" altLang="ja-JP" sz="2400" dirty="0"/>
                  <a:t>: 『</a:t>
                </a:r>
                <a:r>
                  <a:rPr lang="ja-JP" altLang="en-US" sz="2400" dirty="0"/>
                  <a:t>距離の平均</a:t>
                </a:r>
                <a:r>
                  <a:rPr lang="en-US" altLang="ja-JP" sz="2400" dirty="0"/>
                  <a:t>』</a:t>
                </a:r>
                <a:r>
                  <a:rPr lang="ja-JP" altLang="en-US" sz="2400" dirty="0"/>
                  <a:t>はゼロになる</a:t>
                </a:r>
                <a:r>
                  <a:rPr lang="en-US" altLang="ja-JP" sz="2400" dirty="0"/>
                  <a:t>  </a:t>
                </a: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a:t>にデータ点を射影した距離の平均は以下の通り</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nary>
                    </m:oMath>
                  </m:oMathPara>
                </a14:m>
                <a:endParaRPr lang="en-US" altLang="ja-JP" sz="2400" dirty="0"/>
              </a:p>
              <a:p>
                <a:pPr marL="0" indent="0">
                  <a:lnSpc>
                    <a:spcPct val="100000"/>
                  </a:lnSpc>
                  <a:spcBef>
                    <a:spcPts val="600"/>
                  </a:spcBef>
                  <a:spcAft>
                    <a:spcPts val="600"/>
                  </a:spcAft>
                  <a:buNone/>
                </a:pPr>
                <a:r>
                  <a:rPr lang="en-US" altLang="ja-JP" sz="1800" b="1" dirty="0">
                    <a:latin typeface="Cambria Math" panose="02040503050406030204" pitchFamily="18" charset="0"/>
                  </a:rPr>
                  <a:t>  </a:t>
                </a:r>
                <a:r>
                  <a:rPr lang="en-US" altLang="ja-JP" sz="1600" b="1" dirty="0">
                    <a:latin typeface="Cambria Math" panose="02040503050406030204" pitchFamily="18" charset="0"/>
                  </a:rPr>
                  <a:t> </a:t>
                </a:r>
              </a:p>
              <a:p>
                <a:pPr marL="0" indent="0">
                  <a:lnSpc>
                    <a:spcPct val="100000"/>
                  </a:lnSpc>
                  <a:spcBef>
                    <a:spcPts val="600"/>
                  </a:spcBef>
                  <a:spcAft>
                    <a:spcPts val="600"/>
                  </a:spcAft>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この値は</a:t>
                </a:r>
                <a:r>
                  <a:rPr lang="en-US" altLang="ja-JP" sz="2000" dirty="0">
                    <a:latin typeface="Cambria Math" panose="02040503050406030204" pitchFamily="18" charset="0"/>
                  </a:rPr>
                  <a:t>0 </a:t>
                </a:r>
                <a:r>
                  <a:rPr lang="en-US" altLang="ja-JP" sz="2000" dirty="0">
                    <a:latin typeface="Cambria Math" panose="02040503050406030204" pitchFamily="18" charset="0"/>
                    <a:sym typeface="Wingdings" panose="05000000000000000000" pitchFamily="2" charset="2"/>
                  </a:rPr>
                  <a:t> </a:t>
                </a:r>
                <a:r>
                  <a:rPr lang="ja-JP" altLang="en-US" sz="2000" dirty="0">
                    <a:latin typeface="Cambria Math" panose="02040503050406030204" pitchFamily="18" charset="0"/>
                    <a:sym typeface="Wingdings" panose="05000000000000000000" pitchFamily="2" charset="2"/>
                  </a:rPr>
                  <a:t>証明せよ</a:t>
                </a:r>
                <a:endParaRPr lang="en-US" altLang="ja-JP" sz="1800" dirty="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475641" y="2064184"/>
                <a:ext cx="6523185" cy="2646133"/>
              </a:xfrm>
              <a:prstGeom prst="rect">
                <a:avLst/>
              </a:prstGeom>
              <a:blipFill>
                <a:blip r:embed="rId5"/>
                <a:stretch>
                  <a:fillRect l="-1402" t="-1843" b="-19355"/>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b="-1470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153888"/>
                <a:ext cx="57041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例</a:t>
                </a:r>
                <a:r>
                  <a:rPr lang="ja-JP" altLang="en-US" sz="2400" dirty="0">
                    <a:latin typeface="Cambria Math" panose="02040503050406030204" pitchFamily="18" charset="0"/>
                  </a:rPr>
                  <a:t>）右表のデータに対して以下の</a:t>
                </a:r>
                <a:r>
                  <a:rPr lang="ja-JP" altLang="en-US" sz="2400" b="0" i="1" dirty="0">
                    <a:latin typeface="Cambria Math" panose="02040503050406030204" pitchFamily="18" charset="0"/>
                  </a:rPr>
                  <a:t>最大化問題を計算すると</a:t>
                </a:r>
                <a:r>
                  <a:rPr lang="en-US" altLang="ja-JP" sz="2400" b="0" i="1" dirty="0">
                    <a:latin typeface="Cambria Math" panose="02040503050406030204" pitchFamily="18" charset="0"/>
                  </a:rPr>
                  <a:t>…</a:t>
                </a:r>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ja-JP" sz="2400" b="0" i="1" smtClean="0">
                              <a:latin typeface="Cambria Math" panose="02040503050406030204" pitchFamily="18" charset="0"/>
                            </a:rPr>
                          </m:ctrlPr>
                        </m:funcPr>
                        <m:fName>
                          <m:limLow>
                            <m:limLowPr>
                              <m:ctrlPr>
                                <a:rPr lang="en-US" altLang="ja-JP" sz="2400" b="0" i="1" smtClean="0">
                                  <a:latin typeface="Cambria Math" panose="02040503050406030204" pitchFamily="18" charset="0"/>
                                </a:rPr>
                              </m:ctrlPr>
                            </m:limLowPr>
                            <m:e>
                              <m:r>
                                <m:rPr>
                                  <m:sty m:val="p"/>
                                </m:rPr>
                                <a:rPr lang="en-US" altLang="ja-JP" sz="2400" b="0" i="0" smtClean="0">
                                  <a:latin typeface="Cambria Math" panose="02040503050406030204" pitchFamily="18" charset="0"/>
                                </a:rPr>
                                <m:t>argmax</m:t>
                              </m:r>
                            </m:e>
                            <m:lim>
                              <m:r>
                                <a:rPr lang="en-US" altLang="ja-JP" sz="2400" b="1">
                                  <a:latin typeface="Cambria Math" panose="02040503050406030204" pitchFamily="18" charset="0"/>
                                </a:rPr>
                                <m:t>𝐮</m:t>
                              </m:r>
                            </m:lim>
                          </m:limLow>
                          <m:r>
                            <a:rPr lang="en-US" altLang="ja-JP" sz="2400" b="0" i="1" smtClean="0">
                              <a:latin typeface="Cambria Math" panose="02040503050406030204" pitchFamily="18" charset="0"/>
                            </a:rPr>
                            <m:t> </m:t>
                          </m:r>
                        </m:fName>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e>
                      </m:func>
                      <m:r>
                        <a:rPr lang="en-US" altLang="ja-JP" sz="2400" b="0" i="1" smtClean="0">
                          <a:latin typeface="Cambria Math" panose="02040503050406030204" pitchFamily="18" charset="0"/>
                        </a:rPr>
                        <m:t>             </m:t>
                      </m:r>
                    </m:oMath>
                  </m:oMathPara>
                </a14:m>
                <a:endParaRPr lang="en-US" altLang="ja-JP" sz="2400" dirty="0"/>
              </a:p>
              <a:p>
                <a:pPr marL="0" indent="0">
                  <a:lnSpc>
                    <a:spcPct val="100000"/>
                  </a:lnSpc>
                  <a:spcBef>
                    <a:spcPts val="600"/>
                  </a:spcBef>
                  <a:spcAft>
                    <a:spcPts val="600"/>
                  </a:spcAft>
                  <a:buNone/>
                </a:pPr>
                <a:r>
                  <a:rPr lang="ja-JP" altLang="en-US" sz="2400" b="1" dirty="0"/>
                  <a:t>         ⇒ </a:t>
                </a:r>
                <a14:m>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0.63, 0.78</m:t>
                        </m:r>
                      </m:e>
                    </m:d>
                  </m:oMath>
                </a14:m>
                <a:endParaRPr lang="en-US" altLang="ja-JP" sz="1400" dirty="0"/>
              </a:p>
              <a:p>
                <a:pPr marL="0" indent="0">
                  <a:lnSpc>
                    <a:spcPct val="100000"/>
                  </a:lnSpc>
                  <a:spcBef>
                    <a:spcPts val="600"/>
                  </a:spcBef>
                  <a:spcAft>
                    <a:spcPts val="600"/>
                  </a:spcAft>
                  <a:buNone/>
                </a:pPr>
                <a:endParaRPr lang="en-US" altLang="ja-JP" sz="2400" dirty="0"/>
              </a:p>
              <a:p>
                <a:pPr marL="0" indent="0">
                  <a:lnSpc>
                    <a:spcPct val="100000"/>
                  </a:lnSpc>
                  <a:spcBef>
                    <a:spcPts val="600"/>
                  </a:spcBef>
                  <a:spcAft>
                    <a:spcPts val="600"/>
                  </a:spcAft>
                  <a:buNone/>
                </a:pPr>
                <a:r>
                  <a:rPr lang="ja-JP" altLang="en-US" sz="2400" dirty="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a:t> </a:t>
                </a:r>
                <a:r>
                  <a:rPr lang="ja-JP" altLang="en-US" sz="2400" dirty="0"/>
                  <a:t>に射影する</a:t>
                </a:r>
                <a:endParaRPr lang="en-US" altLang="ja-JP" sz="2400" dirty="0"/>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a:t>
                </a:r>
                <a:r>
                  <a:rPr lang="ja-JP" altLang="en-US" sz="1800" dirty="0"/>
                  <a:t> 社会</a:t>
                </a:r>
                <a:r>
                  <a:rPr lang="en-US" altLang="ja-JP" sz="1800" dirty="0"/>
                  <a:t>) </a:t>
                </a:r>
                <a:r>
                  <a:rPr lang="ja-JP" altLang="en-US" sz="1800" dirty="0"/>
                  <a:t>の点が</a:t>
                </a:r>
                <a:r>
                  <a:rPr lang="en-US" altLang="ja-JP" sz="1800" dirty="0"/>
                  <a:t> (80, 70)</a:t>
                </a:r>
                <a:r>
                  <a:rPr lang="ja-JP" altLang="en-US" sz="1800" dirty="0"/>
                  <a:t>なら</a:t>
                </a:r>
                <a:r>
                  <a:rPr lang="en-US" altLang="ja-JP" sz="1800" dirty="0"/>
                  <a:t>,</a:t>
                </a:r>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 </a:t>
                </a:r>
                <a:r>
                  <a:rPr lang="ja-JP" altLang="en-US" sz="1800" dirty="0"/>
                  <a:t>社会</a:t>
                </a:r>
                <a:r>
                  <a:rPr lang="en-US" altLang="ja-JP" sz="1800" dirty="0"/>
                  <a:t>)</a:t>
                </a:r>
                <a:r>
                  <a:rPr lang="ja-JP" altLang="en-US" sz="1800" dirty="0"/>
                  <a:t> の平均値は</a:t>
                </a:r>
                <a:r>
                  <a:rPr lang="en-US" altLang="ja-JP" sz="1800" dirty="0"/>
                  <a:t>(73, 71)</a:t>
                </a:r>
                <a:r>
                  <a:rPr lang="ja-JP" altLang="en-US" sz="1800" dirty="0"/>
                  <a:t>なので</a:t>
                </a:r>
                <a:endParaRPr lang="en-US" altLang="ja-JP" sz="1800" dirty="0"/>
              </a:p>
              <a:p>
                <a:pPr marL="0" indent="0">
                  <a:lnSpc>
                    <a:spcPct val="100000"/>
                  </a:lnSpc>
                  <a:spcBef>
                    <a:spcPts val="600"/>
                  </a:spcBef>
                  <a:spcAft>
                    <a:spcPts val="600"/>
                  </a:spcAft>
                  <a:buNone/>
                </a:pPr>
                <a:r>
                  <a:rPr lang="ja-JP" altLang="en-US" sz="1800" dirty="0"/>
                  <a:t>射影値 </a:t>
                </a:r>
                <a:r>
                  <a:rPr lang="en-US" altLang="ja-JP" sz="1800" dirty="0"/>
                  <a:t>= (80-73)*0.63 +(70-71)*0.78</a:t>
                </a:r>
              </a:p>
              <a:p>
                <a:pPr marL="0" indent="0">
                  <a:lnSpc>
                    <a:spcPct val="100000"/>
                  </a:lnSpc>
                  <a:spcBef>
                    <a:spcPts val="600"/>
                  </a:spcBef>
                  <a:spcAft>
                    <a:spcPts val="600"/>
                  </a:spcAft>
                  <a:buNone/>
                </a:pPr>
                <a:r>
                  <a:rPr lang="en-US" altLang="ja-JP" sz="1800" dirty="0"/>
                  <a:t>          = 105</a:t>
                </a: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153888"/>
                <a:ext cx="5704112" cy="5894612"/>
              </a:xfrm>
              <a:prstGeom prst="rect">
                <a:avLst/>
              </a:prstGeom>
              <a:blipFill>
                <a:blip r:embed="rId5"/>
                <a:stretch>
                  <a:fillRect l="-1603" t="-827" r="-106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18" name="正方形/長方形 17"/>
          <p:cNvSpPr/>
          <p:nvPr/>
        </p:nvSpPr>
        <p:spPr>
          <a:xfrm>
            <a:off x="6182121" y="5908159"/>
            <a:ext cx="5762229"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この射影値を</a:t>
            </a:r>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と呼び，この例では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6"/>
          <a:srcRect b="58346"/>
          <a:stretch/>
        </p:blipFill>
        <p:spPr>
          <a:xfrm>
            <a:off x="7451839" y="2651578"/>
            <a:ext cx="3071018" cy="2805794"/>
          </a:xfrm>
          <a:prstGeom prst="rect">
            <a:avLst/>
          </a:prstGeom>
        </p:spPr>
      </p:pic>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
        <p:nvSpPr>
          <p:cNvPr id="2" name="正方形/長方形 1">
            <a:extLst>
              <a:ext uri="{FF2B5EF4-FFF2-40B4-BE49-F238E27FC236}">
                <a16:creationId xmlns:a16="http://schemas.microsoft.com/office/drawing/2014/main" id="{8B0FAD92-5868-4681-9552-06237452AF82}"/>
              </a:ext>
            </a:extLst>
          </p:cNvPr>
          <p:cNvSpPr/>
          <p:nvPr/>
        </p:nvSpPr>
        <p:spPr>
          <a:xfrm>
            <a:off x="9304523" y="2708106"/>
            <a:ext cx="1199046" cy="215444"/>
          </a:xfrm>
          <a:prstGeom prst="rect">
            <a:avLst/>
          </a:prstGeom>
          <a:solidFill>
            <a:schemeClr val="bg1"/>
          </a:solidFill>
        </p:spPr>
        <p:txBody>
          <a:bodyPr wrap="none" lIns="0" tIns="0" rIns="0" bIns="0">
            <a:spAutoFit/>
          </a:bodyPr>
          <a:lstStyle/>
          <a:p>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主成分得点</a:t>
            </a:r>
            <a:endParaRPr lang="ja-JP" altLang="en-US" sz="1400" dirty="0"/>
          </a:p>
        </p:txBody>
      </p:sp>
    </p:spTree>
    <p:extLst>
      <p:ext uri="{BB962C8B-B14F-4D97-AF65-F5344CB8AC3E}">
        <p14:creationId xmlns:p14="http://schemas.microsoft.com/office/powerpoint/2010/main" val="201843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b="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b="0" i="1" dirty="0">
                <a:latin typeface="Cambria Math" panose="02040503050406030204" pitchFamily="18" charset="0"/>
              </a:rPr>
              <a:t>を取得した</a:t>
            </a:r>
            <a:r>
              <a:rPr lang="en-US" altLang="ja-JP" sz="2400" b="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17905</TotalTime>
  <Words>3466</Words>
  <Application>Microsoft Office PowerPoint</Application>
  <PresentationFormat>ワイド画面</PresentationFormat>
  <Paragraphs>564</Paragraphs>
  <Slides>44</Slides>
  <Notes>8</Notes>
  <HiddenSlides>1</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44</vt:i4>
      </vt:variant>
    </vt:vector>
  </HeadingPairs>
  <TitlesOfParts>
    <vt:vector size="53" baseType="lpstr">
      <vt:lpstr>メイリオ</vt:lpstr>
      <vt:lpstr>游ゴシック Light</vt:lpstr>
      <vt:lpstr>游明朝</vt:lpstr>
      <vt:lpstr>Arial</vt:lpstr>
      <vt:lpstr>Calibri</vt:lpstr>
      <vt:lpstr>Cambria Math</vt:lpstr>
      <vt:lpstr>Times New Roman</vt:lpstr>
      <vt:lpstr>Wingdings</vt:lpstr>
      <vt:lpstr>Office テーマ</vt:lpstr>
      <vt:lpstr>ディジタルメディア処理2</vt:lpstr>
      <vt:lpstr>Contents</vt:lpstr>
      <vt:lpstr>主成分分析(Principal Component Analysis) </vt:lpstr>
      <vt:lpstr>主成分分析</vt:lpstr>
      <vt:lpstr>主成分分析</vt:lpstr>
      <vt:lpstr>主成分分析</vt:lpstr>
      <vt:lpstr>PowerPoint プレゼンテーション</vt:lpstr>
      <vt:lpstr>主成分分析</vt:lpstr>
      <vt:lpstr>主成分分析 – 小休止</vt:lpstr>
      <vt:lpstr>主成分分析 - 第n主成分</vt:lpstr>
      <vt:lpstr>主成分分析 - 第n主成分</vt:lpstr>
      <vt:lpstr>主成分分析 – 小休止</vt:lpstr>
      <vt:lpstr>主成分分析 – 第1主成分の計算</vt:lpstr>
      <vt:lpstr>主成分分析 – 第1主成分の計算</vt:lpstr>
      <vt:lpstr>主成分分析 – 第1主成分の計算</vt:lpstr>
      <vt:lpstr>主成分分析 – 第2主成分の計算</vt:lpstr>
      <vt:lpstr>主成分分析 – 第n主成分の計算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寄与率</vt:lpstr>
      <vt:lpstr>主成分分析 – まとめ</vt:lpstr>
      <vt:lpstr>PowerPoint プレゼンテーション</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主成分分析 – まとめ</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540</cp:revision>
  <cp:lastPrinted>2018-06-07T03:06:54Z</cp:lastPrinted>
  <dcterms:created xsi:type="dcterms:W3CDTF">2017-01-19T02:23:36Z</dcterms:created>
  <dcterms:modified xsi:type="dcterms:W3CDTF">2020-05-20T16:34:51Z</dcterms:modified>
</cp:coreProperties>
</file>