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9" r:id="rId2"/>
    <p:sldId id="439" r:id="rId3"/>
    <p:sldId id="278" r:id="rId4"/>
    <p:sldId id="444" r:id="rId5"/>
    <p:sldId id="453" r:id="rId6"/>
    <p:sldId id="451" r:id="rId7"/>
    <p:sldId id="452" r:id="rId8"/>
  </p:sldIdLst>
  <p:sldSz cx="12192000" cy="6858000"/>
  <p:notesSz cx="7099300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2" autoAdjust="0"/>
    <p:restoredTop sz="77995" autoAdjust="0"/>
  </p:normalViewPr>
  <p:slideViewPr>
    <p:cSldViewPr snapToGrid="0">
      <p:cViewPr>
        <p:scale>
          <a:sx n="50" d="100"/>
          <a:sy n="50" d="100"/>
        </p:scale>
        <p:origin x="2730" y="104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5D18E4F-8904-49F0-A966-ED8BC304F0DA}" type="datetimeFigureOut">
              <a:rPr kumimoji="1" lang="ja-JP" altLang="en-US" smtClean="0"/>
              <a:t>2017/9/4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315B3230-1262-4AAB-8ECE-8CE048B285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1662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前期の復習 </a:t>
            </a:r>
            <a:r>
              <a:rPr kumimoji="1" lang="en-US" altLang="ja-JP" dirty="0" smtClean="0"/>
              <a:t>10</a:t>
            </a:r>
            <a:r>
              <a:rPr kumimoji="1" lang="ja-JP" altLang="en-US" dirty="0" smtClean="0"/>
              <a:t>分</a:t>
            </a:r>
            <a:endParaRPr kumimoji="1" lang="en-US" altLang="ja-JP" dirty="0" smtClean="0"/>
          </a:p>
          <a:p>
            <a:r>
              <a:rPr kumimoji="1" lang="ja-JP" altLang="en-US" dirty="0" smtClean="0"/>
              <a:t>後期の概要</a:t>
            </a:r>
            <a:r>
              <a:rPr kumimoji="1" lang="ja-JP" altLang="en-US" baseline="0" dirty="0" smtClean="0"/>
              <a:t> </a:t>
            </a:r>
            <a:r>
              <a:rPr kumimoji="1" lang="en-US" altLang="ja-JP" baseline="0" dirty="0" smtClean="0"/>
              <a:t>10</a:t>
            </a:r>
            <a:r>
              <a:rPr kumimoji="1" lang="ja-JP" altLang="en-US" baseline="0" dirty="0" smtClean="0"/>
              <a:t>分</a:t>
            </a:r>
            <a:endParaRPr kumimoji="1" lang="en-US" altLang="ja-JP" dirty="0" smtClean="0"/>
          </a:p>
          <a:p>
            <a:r>
              <a:rPr kumimoji="1" lang="ja-JP" altLang="en-US" dirty="0" smtClean="0"/>
              <a:t>試験の総括 </a:t>
            </a:r>
            <a:r>
              <a:rPr kumimoji="1" lang="en-US" altLang="ja-JP" dirty="0" smtClean="0"/>
              <a:t>10</a:t>
            </a:r>
            <a:r>
              <a:rPr kumimoji="1" lang="ja-JP" altLang="en-US" smtClean="0"/>
              <a:t>分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B3230-1262-4AAB-8ECE-8CE048B285BF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8423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0875E1-285E-4E62-A15A-65F7A0855A09}" type="datetimeFigureOut">
              <a:rPr kumimoji="1" lang="ja-JP" altLang="en-US" smtClean="0"/>
              <a:t>2017/9/4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5DE295-420C-4265-BE54-AE59FA4027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8086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0875E1-285E-4E62-A15A-65F7A0855A09}" type="datetimeFigureOut">
              <a:rPr kumimoji="1" lang="ja-JP" altLang="en-US" smtClean="0"/>
              <a:t>2017/9/4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5DE295-420C-4265-BE54-AE59FA4027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2228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0875E1-285E-4E62-A15A-65F7A0855A09}" type="datetimeFigureOut">
              <a:rPr kumimoji="1" lang="ja-JP" altLang="en-US" smtClean="0"/>
              <a:t>2017/9/4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5DE295-420C-4265-BE54-AE59FA4027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7808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0875E1-285E-4E62-A15A-65F7A0855A09}" type="datetimeFigureOut">
              <a:rPr kumimoji="1" lang="ja-JP" altLang="en-US" smtClean="0"/>
              <a:t>2017/9/4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5DE295-420C-4265-BE54-AE59FA4027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0085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0875E1-285E-4E62-A15A-65F7A0855A09}" type="datetimeFigureOut">
              <a:rPr kumimoji="1" lang="ja-JP" altLang="en-US" smtClean="0"/>
              <a:t>2017/9/4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5DE295-420C-4265-BE54-AE59FA4027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1074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B10875E1-285E-4E62-A15A-65F7A0855A09}" type="datetimeFigureOut">
              <a:rPr lang="ja-JP" altLang="en-US" smtClean="0"/>
              <a:pPr/>
              <a:t>2017/9/4</a:t>
            </a:fld>
            <a:endParaRPr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F35DE295-420C-4265-BE54-AE59FA4027A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10709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B10875E1-285E-4E62-A15A-65F7A0855A09}" type="datetimeFigureOut">
              <a:rPr lang="ja-JP" altLang="en-US" smtClean="0"/>
              <a:pPr/>
              <a:t>2017/9/4</a:t>
            </a:fld>
            <a:endParaRPr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F35DE295-420C-4265-BE54-AE59FA4027A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67911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0875E1-285E-4E62-A15A-65F7A0855A09}" type="datetimeFigureOut">
              <a:rPr kumimoji="1" lang="ja-JP" altLang="en-US" smtClean="0"/>
              <a:t>2017/9/4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5DE295-420C-4265-BE54-AE59FA4027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8613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0875E1-285E-4E62-A15A-65F7A0855A09}" type="datetimeFigureOut">
              <a:rPr kumimoji="1" lang="ja-JP" altLang="en-US" smtClean="0"/>
              <a:t>2017/9/4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5DE295-420C-4265-BE54-AE59FA4027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9480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0875E1-285E-4E62-A15A-65F7A0855A09}" type="datetimeFigureOut">
              <a:rPr kumimoji="1" lang="ja-JP" altLang="en-US" smtClean="0"/>
              <a:t>2017/9/4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5DE295-420C-4265-BE54-AE59FA4027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6709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0875E1-285E-4E62-A15A-65F7A0855A09}" type="datetimeFigureOut">
              <a:rPr kumimoji="1" lang="ja-JP" altLang="en-US" smtClean="0"/>
              <a:t>2017/9/4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5DE295-420C-4265-BE54-AE59FA4027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177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78781" y="365126"/>
            <a:ext cx="11708780" cy="7332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78781" y="1343722"/>
            <a:ext cx="11708780" cy="5296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-1" y="0"/>
            <a:ext cx="201781" cy="690260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6625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ja-JP" altLang="en-US" sz="5400" dirty="0" smtClean="0"/>
              <a:t>デジタルメディア処理</a:t>
            </a:r>
            <a:r>
              <a:rPr lang="en-US" altLang="ja-JP" sz="5400" dirty="0" smtClean="0"/>
              <a:t>1</a:t>
            </a:r>
            <a:endParaRPr kumimoji="1" lang="ja-JP" altLang="en-US" sz="54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956265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kumimoji="1" lang="ja-JP" altLang="en-US" sz="2800" dirty="0" smtClean="0"/>
              <a:t>担当</a:t>
            </a:r>
            <a:r>
              <a:rPr kumimoji="1" lang="en-US" altLang="ja-JP" sz="2800" dirty="0" smtClean="0"/>
              <a:t>: </a:t>
            </a:r>
            <a:r>
              <a:rPr kumimoji="1" lang="ja-JP" altLang="en-US" sz="2800" dirty="0" smtClean="0"/>
              <a:t>井尻 敬 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3093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42950" y="124494"/>
            <a:ext cx="9715500" cy="733270"/>
          </a:xfrm>
        </p:spPr>
        <p:txBody>
          <a:bodyPr>
            <a:normAutofit/>
          </a:bodyPr>
          <a:lstStyle/>
          <a:p>
            <a:r>
              <a:rPr lang="ja-JP" altLang="en-US" sz="3600" b="1" dirty="0" smtClean="0"/>
              <a:t>デジタル</a:t>
            </a:r>
            <a:r>
              <a:rPr lang="ja-JP" altLang="en-US" sz="3600" b="1" dirty="0"/>
              <a:t>メディア</a:t>
            </a:r>
            <a:r>
              <a:rPr lang="ja-JP" altLang="en-US" sz="3600" b="1" dirty="0" smtClean="0"/>
              <a:t>処理</a:t>
            </a:r>
            <a:r>
              <a:rPr lang="en-US" altLang="ja-JP" sz="3600" b="1" dirty="0" smtClean="0"/>
              <a:t>1</a:t>
            </a:r>
            <a:r>
              <a:rPr lang="ja-JP" altLang="en-US" sz="3600" b="1" dirty="0" err="1" smtClean="0"/>
              <a:t>、</a:t>
            </a:r>
            <a:r>
              <a:rPr lang="en-US" altLang="ja-JP" sz="3600" b="1" dirty="0" smtClean="0"/>
              <a:t>2017</a:t>
            </a:r>
            <a:r>
              <a:rPr lang="ja-JP" altLang="en-US" sz="3600" b="1" dirty="0" smtClean="0"/>
              <a:t>（後期）</a:t>
            </a:r>
            <a:endParaRPr kumimoji="1" lang="ja-JP" altLang="en-US" sz="3600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42950" y="848026"/>
            <a:ext cx="10369554" cy="600997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ja-JP" sz="1800" dirty="0" smtClean="0">
                <a:solidFill>
                  <a:schemeClr val="bg1">
                    <a:lumMod val="75000"/>
                  </a:schemeClr>
                </a:solidFill>
              </a:rPr>
              <a:t>09/26	</a:t>
            </a:r>
            <a:r>
              <a:rPr lang="ja-JP" altLang="en-US" sz="1800" dirty="0" smtClean="0">
                <a:solidFill>
                  <a:schemeClr val="bg1">
                    <a:lumMod val="75000"/>
                  </a:schemeClr>
                </a:solidFill>
              </a:rPr>
              <a:t>イントロダクション</a:t>
            </a:r>
            <a:r>
              <a:rPr lang="en-US" altLang="ja-JP" sz="1800" dirty="0">
                <a:solidFill>
                  <a:schemeClr val="bg1">
                    <a:lumMod val="75000"/>
                  </a:schemeClr>
                </a:solidFill>
              </a:rPr>
              <a:t>1 : </a:t>
            </a:r>
            <a:r>
              <a:rPr lang="ja-JP" altLang="en-US" sz="1800" dirty="0">
                <a:solidFill>
                  <a:schemeClr val="bg1">
                    <a:lumMod val="75000"/>
                  </a:schemeClr>
                </a:solidFill>
              </a:rPr>
              <a:t>デジタル画像とは，量子化と標本化，</a:t>
            </a:r>
            <a:r>
              <a:rPr lang="en-US" altLang="ja-JP" sz="1800" dirty="0">
                <a:solidFill>
                  <a:schemeClr val="bg1">
                    <a:lumMod val="75000"/>
                  </a:schemeClr>
                </a:solidFill>
              </a:rPr>
              <a:t>Dynamic </a:t>
            </a:r>
            <a:r>
              <a:rPr lang="en-US" altLang="ja-JP" sz="1800" dirty="0" smtClean="0">
                <a:solidFill>
                  <a:schemeClr val="bg1">
                    <a:lumMod val="75000"/>
                  </a:schemeClr>
                </a:solidFill>
              </a:rPr>
              <a:t>Range</a:t>
            </a:r>
            <a:endParaRPr lang="ja-JP" altLang="en-US" sz="18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ja-JP" sz="1800" dirty="0" smtClean="0">
                <a:solidFill>
                  <a:schemeClr val="bg1">
                    <a:lumMod val="75000"/>
                  </a:schemeClr>
                </a:solidFill>
              </a:rPr>
              <a:t>10/03	</a:t>
            </a:r>
            <a:r>
              <a:rPr lang="ja-JP" altLang="en-US" sz="1800" dirty="0" smtClean="0">
                <a:solidFill>
                  <a:schemeClr val="bg1">
                    <a:lumMod val="75000"/>
                  </a:schemeClr>
                </a:solidFill>
              </a:rPr>
              <a:t>イントロダクション</a:t>
            </a:r>
            <a:r>
              <a:rPr lang="en-US" altLang="ja-JP" sz="1800" dirty="0">
                <a:solidFill>
                  <a:schemeClr val="bg1">
                    <a:lumMod val="75000"/>
                  </a:schemeClr>
                </a:solidFill>
              </a:rPr>
              <a:t>2 : </a:t>
            </a:r>
            <a:r>
              <a:rPr lang="ja-JP" altLang="en-US" sz="1800" dirty="0">
                <a:solidFill>
                  <a:schemeClr val="bg1">
                    <a:lumMod val="75000"/>
                  </a:schemeClr>
                </a:solidFill>
              </a:rPr>
              <a:t>デジタルカメラ</a:t>
            </a:r>
            <a:r>
              <a:rPr lang="ja-JP" altLang="en-US" sz="1800" dirty="0" smtClean="0">
                <a:solidFill>
                  <a:schemeClr val="bg1">
                    <a:lumMod val="75000"/>
                  </a:schemeClr>
                </a:solidFill>
              </a:rPr>
              <a:t>，人間の視覚，表色系</a:t>
            </a:r>
            <a:endParaRPr lang="ja-JP" altLang="en-US" sz="18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ja-JP" sz="1800" dirty="0" smtClean="0">
                <a:solidFill>
                  <a:schemeClr val="bg1">
                    <a:lumMod val="75000"/>
                  </a:schemeClr>
                </a:solidFill>
              </a:rPr>
              <a:t>10/10	</a:t>
            </a:r>
            <a:r>
              <a:rPr lang="ja-JP" altLang="en-US" sz="1800" dirty="0" smtClean="0">
                <a:solidFill>
                  <a:schemeClr val="bg1">
                    <a:lumMod val="75000"/>
                  </a:schemeClr>
                </a:solidFill>
              </a:rPr>
              <a:t>フィルタ</a:t>
            </a:r>
            <a:r>
              <a:rPr lang="ja-JP" altLang="en-US" sz="1800" dirty="0">
                <a:solidFill>
                  <a:schemeClr val="bg1">
                    <a:lumMod val="75000"/>
                  </a:schemeClr>
                </a:solidFill>
              </a:rPr>
              <a:t>処理</a:t>
            </a:r>
            <a:r>
              <a:rPr lang="en-US" altLang="ja-JP" sz="1800" dirty="0">
                <a:solidFill>
                  <a:schemeClr val="bg1">
                    <a:lumMod val="75000"/>
                  </a:schemeClr>
                </a:solidFill>
              </a:rPr>
              <a:t>1 : </a:t>
            </a:r>
            <a:r>
              <a:rPr lang="ja-JP" altLang="en-US" sz="1800" dirty="0">
                <a:solidFill>
                  <a:schemeClr val="bg1">
                    <a:lumMod val="75000"/>
                  </a:schemeClr>
                </a:solidFill>
              </a:rPr>
              <a:t>トーンカーブ，線形フィルタ 	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ja-JP" sz="1800" dirty="0" smtClean="0">
                <a:solidFill>
                  <a:schemeClr val="bg1">
                    <a:lumMod val="75000"/>
                  </a:schemeClr>
                </a:solidFill>
              </a:rPr>
              <a:t>10/17	</a:t>
            </a:r>
            <a:r>
              <a:rPr lang="ja-JP" altLang="en-US" sz="1800" dirty="0" smtClean="0">
                <a:solidFill>
                  <a:schemeClr val="bg1">
                    <a:lumMod val="75000"/>
                  </a:schemeClr>
                </a:solidFill>
              </a:rPr>
              <a:t>フィルタ</a:t>
            </a:r>
            <a:r>
              <a:rPr lang="ja-JP" altLang="en-US" sz="1800" dirty="0">
                <a:solidFill>
                  <a:schemeClr val="bg1">
                    <a:lumMod val="75000"/>
                  </a:schemeClr>
                </a:solidFill>
              </a:rPr>
              <a:t>処理</a:t>
            </a:r>
            <a:r>
              <a:rPr lang="en-US" altLang="ja-JP" sz="1800" dirty="0">
                <a:solidFill>
                  <a:schemeClr val="bg1">
                    <a:lumMod val="75000"/>
                  </a:schemeClr>
                </a:solidFill>
              </a:rPr>
              <a:t>2 : </a:t>
            </a:r>
            <a:r>
              <a:rPr lang="ja-JP" altLang="en-US" sz="1800" dirty="0">
                <a:solidFill>
                  <a:schemeClr val="bg1">
                    <a:lumMod val="75000"/>
                  </a:schemeClr>
                </a:solidFill>
              </a:rPr>
              <a:t>非線形フィルタ，</a:t>
            </a:r>
            <a:r>
              <a:rPr lang="ja-JP" altLang="en-US" sz="1800" dirty="0" smtClean="0">
                <a:solidFill>
                  <a:schemeClr val="bg1">
                    <a:lumMod val="75000"/>
                  </a:schemeClr>
                </a:solidFill>
              </a:rPr>
              <a:t>ハーフトーニング</a:t>
            </a:r>
            <a:endParaRPr lang="en-US" altLang="ja-JP" sz="18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ja-JP" sz="1800" dirty="0" smtClean="0">
                <a:solidFill>
                  <a:schemeClr val="bg1">
                    <a:lumMod val="75000"/>
                  </a:schemeClr>
                </a:solidFill>
              </a:rPr>
              <a:t>10/24	</a:t>
            </a:r>
            <a:r>
              <a:rPr lang="ja-JP" altLang="en-US" sz="1800" dirty="0" smtClean="0">
                <a:solidFill>
                  <a:schemeClr val="bg1">
                    <a:lumMod val="75000"/>
                  </a:schemeClr>
                </a:solidFill>
              </a:rPr>
              <a:t>フィルタ</a:t>
            </a:r>
            <a:r>
              <a:rPr lang="ja-JP" altLang="en-US" sz="1800" dirty="0">
                <a:solidFill>
                  <a:schemeClr val="bg1">
                    <a:lumMod val="75000"/>
                  </a:schemeClr>
                </a:solidFill>
              </a:rPr>
              <a:t>処理</a:t>
            </a:r>
            <a:r>
              <a:rPr lang="en-US" altLang="ja-JP" sz="1800" dirty="0">
                <a:solidFill>
                  <a:schemeClr val="bg1">
                    <a:lumMod val="75000"/>
                  </a:schemeClr>
                </a:solidFill>
              </a:rPr>
              <a:t>3 : </a:t>
            </a:r>
            <a:r>
              <a:rPr lang="ja-JP" altLang="en-US" sz="1800" dirty="0">
                <a:solidFill>
                  <a:schemeClr val="bg1">
                    <a:lumMod val="75000"/>
                  </a:schemeClr>
                </a:solidFill>
              </a:rPr>
              <a:t>離散フーリエ</a:t>
            </a:r>
            <a:r>
              <a:rPr lang="ja-JP" altLang="en-US" sz="1800" dirty="0" smtClean="0">
                <a:solidFill>
                  <a:schemeClr val="bg1">
                    <a:lumMod val="75000"/>
                  </a:schemeClr>
                </a:solidFill>
              </a:rPr>
              <a:t>変換と周波数フィルタリング</a:t>
            </a:r>
            <a:endParaRPr lang="en-US" altLang="ja-JP" sz="18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ja-JP" sz="1800" b="1" dirty="0" smtClean="0">
                <a:solidFill>
                  <a:schemeClr val="bg1">
                    <a:lumMod val="75000"/>
                  </a:schemeClr>
                </a:solidFill>
              </a:rPr>
              <a:t>11/07	</a:t>
            </a:r>
            <a:r>
              <a:rPr lang="ja-JP" altLang="en-US" sz="1800" b="1" dirty="0">
                <a:solidFill>
                  <a:schemeClr val="bg1">
                    <a:lumMod val="75000"/>
                  </a:schemeClr>
                </a:solidFill>
              </a:rPr>
              <a:t>前半のまとめと中間</a:t>
            </a:r>
            <a:r>
              <a:rPr lang="ja-JP" altLang="en-US" sz="1800" b="1" dirty="0" smtClean="0">
                <a:solidFill>
                  <a:schemeClr val="bg1">
                    <a:lumMod val="75000"/>
                  </a:schemeClr>
                </a:solidFill>
              </a:rPr>
              <a:t>試験</a:t>
            </a:r>
            <a:endParaRPr lang="en-US" altLang="ja-JP" sz="1800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ja-JP" sz="1800" dirty="0" smtClean="0">
                <a:solidFill>
                  <a:schemeClr val="bg1">
                    <a:lumMod val="75000"/>
                  </a:schemeClr>
                </a:solidFill>
              </a:rPr>
              <a:t>11/14</a:t>
            </a:r>
            <a:r>
              <a:rPr lang="en-US" altLang="ja-JP" sz="1800" b="1" dirty="0" smtClean="0">
                <a:solidFill>
                  <a:schemeClr val="bg1">
                    <a:lumMod val="75000"/>
                  </a:schemeClr>
                </a:solidFill>
              </a:rPr>
              <a:t>	</a:t>
            </a:r>
            <a:r>
              <a:rPr lang="ja-JP" altLang="en-US" sz="1800" dirty="0">
                <a:solidFill>
                  <a:schemeClr val="bg1">
                    <a:lumMod val="75000"/>
                  </a:schemeClr>
                </a:solidFill>
              </a:rPr>
              <a:t>画像処理演習 </a:t>
            </a:r>
            <a:r>
              <a:rPr lang="en-US" altLang="ja-JP" sz="1800" dirty="0">
                <a:solidFill>
                  <a:schemeClr val="bg1">
                    <a:lumMod val="75000"/>
                  </a:schemeClr>
                </a:solidFill>
              </a:rPr>
              <a:t>: python</a:t>
            </a:r>
            <a:r>
              <a:rPr lang="ja-JP" altLang="en-US" sz="1800" dirty="0" smtClean="0">
                <a:solidFill>
                  <a:schemeClr val="bg1">
                    <a:lumMod val="75000"/>
                  </a:schemeClr>
                </a:solidFill>
              </a:rPr>
              <a:t>入門　</a:t>
            </a:r>
            <a:r>
              <a:rPr lang="en-US" altLang="ja-JP" sz="1800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ja-JP" altLang="en-US" sz="1800" dirty="0" smtClean="0">
                <a:solidFill>
                  <a:schemeClr val="bg1">
                    <a:lumMod val="75000"/>
                  </a:schemeClr>
                </a:solidFill>
              </a:rPr>
              <a:t>演習室</a:t>
            </a:r>
            <a:r>
              <a:rPr lang="en-US" altLang="ja-JP" sz="18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en-US" altLang="ja-JP" sz="1800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ja-JP" sz="1800" dirty="0" smtClean="0">
                <a:solidFill>
                  <a:schemeClr val="bg1">
                    <a:lumMod val="75000"/>
                  </a:schemeClr>
                </a:solidFill>
              </a:rPr>
              <a:t>11/21	</a:t>
            </a:r>
            <a:r>
              <a:rPr lang="ja-JP" altLang="en-US" sz="1800" dirty="0">
                <a:solidFill>
                  <a:schemeClr val="bg1">
                    <a:lumMod val="75000"/>
                  </a:schemeClr>
                </a:solidFill>
              </a:rPr>
              <a:t>画像処理演習 </a:t>
            </a:r>
            <a:r>
              <a:rPr lang="en-US" altLang="ja-JP" sz="1800" dirty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ja-JP" altLang="en-US" sz="1800" dirty="0">
                <a:solidFill>
                  <a:schemeClr val="bg1">
                    <a:lumMod val="75000"/>
                  </a:schemeClr>
                </a:solidFill>
              </a:rPr>
              <a:t>フィルタ</a:t>
            </a:r>
            <a:r>
              <a:rPr lang="ja-JP" altLang="en-US" sz="1800" dirty="0" smtClean="0">
                <a:solidFill>
                  <a:schemeClr val="bg1">
                    <a:lumMod val="75000"/>
                  </a:schemeClr>
                </a:solidFill>
              </a:rPr>
              <a:t>処理 </a:t>
            </a:r>
            <a:r>
              <a:rPr lang="en-US" altLang="ja-JP" sz="1800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ja-JP" altLang="en-US" sz="1800" dirty="0">
                <a:solidFill>
                  <a:schemeClr val="bg1">
                    <a:lumMod val="75000"/>
                  </a:schemeClr>
                </a:solidFill>
              </a:rPr>
              <a:t>演習室</a:t>
            </a:r>
            <a:r>
              <a:rPr lang="en-US" altLang="ja-JP" sz="18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en-US" altLang="ja-JP" sz="18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ja-JP" sz="1800" dirty="0" smtClean="0">
                <a:solidFill>
                  <a:schemeClr val="bg1">
                    <a:lumMod val="75000"/>
                  </a:schemeClr>
                </a:solidFill>
              </a:rPr>
              <a:t>11/28	</a:t>
            </a:r>
            <a:r>
              <a:rPr lang="ja-JP" altLang="en-US" sz="1800" dirty="0">
                <a:solidFill>
                  <a:schemeClr val="bg1">
                    <a:lumMod val="75000"/>
                  </a:schemeClr>
                </a:solidFill>
              </a:rPr>
              <a:t>画像処理演習 </a:t>
            </a:r>
            <a:r>
              <a:rPr lang="en-US" altLang="ja-JP" sz="1800" dirty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ja-JP" altLang="en-US" sz="1800" dirty="0">
                <a:solidFill>
                  <a:schemeClr val="bg1">
                    <a:lumMod val="75000"/>
                  </a:schemeClr>
                </a:solidFill>
              </a:rPr>
              <a:t>フィルタ</a:t>
            </a:r>
            <a:r>
              <a:rPr lang="ja-JP" altLang="en-US" sz="1800" dirty="0" smtClean="0">
                <a:solidFill>
                  <a:schemeClr val="bg1">
                    <a:lumMod val="75000"/>
                  </a:schemeClr>
                </a:solidFill>
              </a:rPr>
              <a:t>処理 </a:t>
            </a:r>
            <a:r>
              <a:rPr lang="en-US" altLang="ja-JP" sz="1800" dirty="0" smtClean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ja-JP" altLang="en-US" sz="1800" dirty="0">
                <a:solidFill>
                  <a:schemeClr val="bg1">
                    <a:lumMod val="75000"/>
                  </a:schemeClr>
                </a:solidFill>
              </a:rPr>
              <a:t>演習室</a:t>
            </a:r>
            <a:r>
              <a:rPr lang="en-US" altLang="ja-JP" sz="18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en-US" altLang="ja-JP" sz="1800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ja-JP" sz="1800" dirty="0" smtClean="0"/>
              <a:t>12/05	</a:t>
            </a:r>
            <a:r>
              <a:rPr lang="ja-JP" altLang="en-US" sz="1800" dirty="0"/>
              <a:t>画像処理演習 </a:t>
            </a:r>
            <a:r>
              <a:rPr lang="en-US" altLang="ja-JP" sz="1800" dirty="0"/>
              <a:t>: </a:t>
            </a:r>
            <a:r>
              <a:rPr lang="ja-JP" altLang="en-US" sz="1800" dirty="0"/>
              <a:t>フィルタ</a:t>
            </a:r>
            <a:r>
              <a:rPr lang="ja-JP" altLang="en-US" sz="1800" dirty="0" smtClean="0"/>
              <a:t>処理</a:t>
            </a:r>
            <a:r>
              <a:rPr lang="en-US" altLang="ja-JP" sz="1800" dirty="0" smtClean="0"/>
              <a:t> </a:t>
            </a:r>
            <a:r>
              <a:rPr lang="en-US" altLang="ja-JP" sz="1800" dirty="0"/>
              <a:t>(</a:t>
            </a:r>
            <a:r>
              <a:rPr lang="ja-JP" altLang="en-US" sz="1800" dirty="0"/>
              <a:t>演習室</a:t>
            </a:r>
            <a:r>
              <a:rPr lang="en-US" altLang="ja-JP" sz="1800" dirty="0"/>
              <a:t>)</a:t>
            </a:r>
            <a:endParaRPr lang="ja-JP" altLang="en-US" sz="18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ja-JP" sz="1800" dirty="0" smtClean="0"/>
              <a:t>12/12	</a:t>
            </a:r>
            <a:r>
              <a:rPr lang="ja-JP" altLang="en-US" sz="1800" dirty="0"/>
              <a:t>画像の幾何変換１ </a:t>
            </a:r>
            <a:r>
              <a:rPr lang="en-US" altLang="ja-JP" sz="1800" dirty="0"/>
              <a:t>: </a:t>
            </a:r>
            <a:r>
              <a:rPr lang="ja-JP" altLang="en-US" sz="1800" dirty="0"/>
              <a:t>アファイン</a:t>
            </a:r>
            <a:r>
              <a:rPr lang="ja-JP" altLang="en-US" sz="1800" dirty="0" smtClean="0"/>
              <a:t>変換</a:t>
            </a:r>
            <a:r>
              <a:rPr lang="en-US" altLang="ja-JP" sz="1800" dirty="0" smtClean="0"/>
              <a:t> </a:t>
            </a:r>
            <a:r>
              <a:rPr lang="en-US" altLang="ja-JP" sz="1800" dirty="0"/>
              <a:t>	</a:t>
            </a:r>
            <a:endParaRPr lang="en-US" altLang="ja-JP" sz="1800" dirty="0" smtClean="0"/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ja-JP" sz="1800" dirty="0" smtClean="0"/>
              <a:t>12/19	</a:t>
            </a:r>
            <a:r>
              <a:rPr lang="ja-JP" altLang="en-US" sz="1800" dirty="0"/>
              <a:t>画像の幾何変換２ </a:t>
            </a:r>
            <a:r>
              <a:rPr lang="en-US" altLang="ja-JP" sz="1800" dirty="0"/>
              <a:t>: </a:t>
            </a:r>
            <a:r>
              <a:rPr lang="ja-JP" altLang="en-US" sz="1800" dirty="0"/>
              <a:t>画像の補間</a:t>
            </a:r>
            <a:r>
              <a:rPr lang="en-US" altLang="ja-JP" sz="1800" dirty="0"/>
              <a:t>	</a:t>
            </a:r>
            <a:endParaRPr lang="en-US" altLang="ja-JP" sz="1800" dirty="0" smtClean="0"/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ja-JP" sz="1800" dirty="0" smtClean="0"/>
              <a:t>01/16 </a:t>
            </a:r>
            <a:r>
              <a:rPr lang="en-US" altLang="ja-JP" sz="1800" dirty="0"/>
              <a:t>	</a:t>
            </a:r>
            <a:r>
              <a:rPr lang="ja-JP" altLang="en-US" sz="1800" dirty="0"/>
              <a:t>画像復元 </a:t>
            </a:r>
            <a:r>
              <a:rPr lang="en-US" altLang="ja-JP" sz="1800" dirty="0"/>
              <a:t>: Convolution</a:t>
            </a:r>
            <a:r>
              <a:rPr lang="ja-JP" altLang="en-US" sz="1800" dirty="0"/>
              <a:t>と</a:t>
            </a:r>
            <a:r>
              <a:rPr lang="en-US" altLang="ja-JP" sz="1800" dirty="0"/>
              <a:t>De-convolution</a:t>
            </a:r>
            <a:r>
              <a:rPr lang="ja-JP" altLang="en-US" sz="1800" dirty="0" smtClean="0"/>
              <a:t>（変更</a:t>
            </a:r>
            <a:r>
              <a:rPr lang="ja-JP" altLang="en-US" sz="1800" dirty="0"/>
              <a:t>する可能性有り）</a:t>
            </a:r>
            <a:endParaRPr lang="en-US" altLang="ja-JP" sz="1800" dirty="0" smtClean="0"/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ja-JP" sz="1800" b="1" dirty="0" smtClean="0">
                <a:solidFill>
                  <a:srgbClr val="FF0000"/>
                </a:solidFill>
              </a:rPr>
              <a:t>01/23 </a:t>
            </a:r>
            <a:r>
              <a:rPr lang="en-US" altLang="ja-JP" sz="1800" b="1" dirty="0">
                <a:solidFill>
                  <a:srgbClr val="FF0000"/>
                </a:solidFill>
              </a:rPr>
              <a:t>	</a:t>
            </a:r>
            <a:r>
              <a:rPr lang="ja-JP" altLang="en-US" sz="1800" b="1" dirty="0">
                <a:solidFill>
                  <a:srgbClr val="FF0000"/>
                </a:solidFill>
              </a:rPr>
              <a:t>後半のまとめと期末</a:t>
            </a:r>
            <a:r>
              <a:rPr lang="ja-JP" altLang="en-US" sz="1800" b="1" dirty="0" smtClean="0">
                <a:solidFill>
                  <a:srgbClr val="FF0000"/>
                </a:solidFill>
              </a:rPr>
              <a:t>試験</a:t>
            </a:r>
            <a:endParaRPr lang="en-US" altLang="ja-JP" sz="18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137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97881" y="365126"/>
            <a:ext cx="11049619" cy="733270"/>
          </a:xfrm>
        </p:spPr>
        <p:txBody>
          <a:bodyPr>
            <a:normAutofit/>
          </a:bodyPr>
          <a:lstStyle/>
          <a:p>
            <a:r>
              <a:rPr kumimoji="1" lang="ja-JP" altLang="en-US" sz="3600" dirty="0" smtClean="0"/>
              <a:t>演習 </a:t>
            </a:r>
            <a:r>
              <a:rPr lang="en-US" altLang="ja-JP" sz="3600" dirty="0" smtClean="0"/>
              <a:t>12/05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97881" y="1343721"/>
            <a:ext cx="11211353" cy="596046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ja-JP" altLang="en-US" sz="2400" b="1" dirty="0" smtClean="0"/>
              <a:t>締め切り</a:t>
            </a:r>
            <a:r>
              <a:rPr lang="en-US" altLang="ja-JP" sz="2400" dirty="0" smtClean="0"/>
              <a:t>: </a:t>
            </a:r>
            <a:r>
              <a:rPr lang="ja-JP" altLang="en-US" sz="2400" dirty="0" smtClean="0"/>
              <a:t> </a:t>
            </a:r>
            <a:r>
              <a:rPr lang="en-US" altLang="ja-JP" sz="2400" dirty="0" smtClean="0"/>
              <a:t>12/08 23:59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ja-JP" altLang="en-US" sz="2400" b="1" dirty="0" smtClean="0"/>
              <a:t>提出方法</a:t>
            </a:r>
            <a:r>
              <a:rPr lang="en-US" altLang="ja-JP" sz="2400" dirty="0" smtClean="0"/>
              <a:t>:  </a:t>
            </a:r>
            <a:r>
              <a:rPr lang="ja-JP" altLang="en-US" sz="2400" dirty="0" smtClean="0"/>
              <a:t>共有フォルダに </a:t>
            </a:r>
            <a:r>
              <a:rPr lang="en-US" altLang="ja-JP" sz="2400" dirty="0" smtClean="0"/>
              <a:t>『</a:t>
            </a:r>
            <a:r>
              <a:rPr lang="en-US" altLang="ja-JP" sz="2400" b="1" dirty="0" smtClean="0"/>
              <a:t>dm1excer</a:t>
            </a:r>
            <a:r>
              <a:rPr lang="en-US" altLang="ja-JP" sz="2400" dirty="0" smtClean="0"/>
              <a:t>』</a:t>
            </a:r>
            <a:r>
              <a:rPr lang="ja-JP" altLang="en-US" sz="2400" dirty="0" smtClean="0"/>
              <a:t>というフォルダを作成し，その中に</a:t>
            </a:r>
            <a:r>
              <a:rPr lang="en-US" altLang="ja-JP" sz="2400" dirty="0" smtClean="0"/>
              <a:t>	</a:t>
            </a:r>
            <a:r>
              <a:rPr lang="ja-JP" altLang="en-US" sz="2400" dirty="0" smtClean="0"/>
              <a:t>　　</a:t>
            </a:r>
            <a:r>
              <a:rPr lang="en-US" altLang="ja-JP" sz="2400" dirty="0" smtClean="0"/>
              <a:t>	      </a:t>
            </a:r>
            <a:r>
              <a:rPr lang="ja-JP" altLang="en-US" sz="2400" dirty="0" smtClean="0"/>
              <a:t>ソースコードの入ったファイルを置く．フォルダ名は全て半角． </a:t>
            </a:r>
            <a:endParaRPr lang="en-US" altLang="ja-JP" sz="2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ja-JP" altLang="en-US" sz="2400" b="1" dirty="0" smtClean="0"/>
              <a:t>課題雛形</a:t>
            </a:r>
            <a:r>
              <a:rPr lang="en-US" altLang="ja-JP" sz="2400" dirty="0" smtClean="0"/>
              <a:t>: </a:t>
            </a:r>
            <a:r>
              <a:rPr lang="en-US" altLang="ja-JP" sz="2400" dirty="0"/>
              <a:t>http://takashiijiri.com/classes/dm2017_1/dm1excer.zip</a:t>
            </a:r>
            <a:endParaRPr lang="en-US" altLang="ja-JP" sz="2400" dirty="0" smtClean="0"/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ja-JP" altLang="en-US" sz="2400" b="1" dirty="0"/>
              <a:t>入出力</a:t>
            </a:r>
            <a:r>
              <a:rPr lang="ja-JP" altLang="en-US" sz="2400" b="1" dirty="0" smtClean="0"/>
              <a:t>   </a:t>
            </a:r>
            <a:r>
              <a:rPr lang="en-US" altLang="ja-JP" sz="2400" dirty="0" smtClean="0"/>
              <a:t>:  </a:t>
            </a:r>
            <a:r>
              <a:rPr lang="ja-JP" altLang="en-US" sz="2400" dirty="0" smtClean="0"/>
              <a:t>課題では入力画像を受け取り，出力画像を保存するプログラムを作</a:t>
            </a:r>
            <a:r>
              <a:rPr lang="ja-JP" altLang="en-US" sz="2400" dirty="0"/>
              <a:t>る</a:t>
            </a:r>
            <a:r>
              <a:rPr lang="ja-JP" altLang="en-US" sz="2400" dirty="0" smtClean="0"/>
              <a:t>．　　　</a:t>
            </a:r>
            <a:r>
              <a:rPr lang="en-US" altLang="ja-JP" sz="2400" dirty="0"/>
              <a:t>	</a:t>
            </a:r>
            <a:r>
              <a:rPr lang="en-US" altLang="ja-JP" sz="2400" dirty="0" smtClean="0"/>
              <a:t>      </a:t>
            </a:r>
            <a:r>
              <a:rPr lang="ja-JP" altLang="en-US" sz="2400" dirty="0" smtClean="0"/>
              <a:t>入力</a:t>
            </a:r>
            <a:r>
              <a:rPr lang="ja-JP" altLang="en-US" sz="2400" dirty="0"/>
              <a:t>画像と出力画像のファイル名は以下の通りコマンドライン</a:t>
            </a:r>
            <a:r>
              <a:rPr lang="ja-JP" altLang="en-US" sz="2400" dirty="0" smtClean="0"/>
              <a:t>入力よ</a:t>
            </a:r>
            <a:r>
              <a:rPr lang="en-US" altLang="ja-JP" sz="2400" dirty="0" smtClean="0"/>
              <a:t>	</a:t>
            </a:r>
            <a:r>
              <a:rPr lang="ja-JP" altLang="en-US" sz="2400" dirty="0" smtClean="0"/>
              <a:t>　　</a:t>
            </a:r>
            <a:r>
              <a:rPr lang="ja-JP" altLang="en-US" sz="2400" dirty="0" err="1" smtClean="0"/>
              <a:t>り</a:t>
            </a:r>
            <a:r>
              <a:rPr lang="ja-JP" altLang="en-US" sz="2400" dirty="0"/>
              <a:t>与えよ</a:t>
            </a:r>
            <a:endParaRPr lang="en-US" altLang="ja-JP" sz="2400" dirty="0" smtClean="0"/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altLang="ja-JP" sz="1600" b="1" dirty="0" smtClean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altLang="ja-JP" sz="1400" b="1" dirty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ja-JP" altLang="en-US" sz="2000" dirty="0" smtClean="0">
                <a:solidFill>
                  <a:srgbClr val="C00000"/>
                </a:solidFill>
              </a:rPr>
              <a:t>注意</a:t>
            </a:r>
            <a:r>
              <a:rPr lang="en-US" altLang="ja-JP" sz="2000" dirty="0" smtClean="0">
                <a:solidFill>
                  <a:srgbClr val="C00000"/>
                </a:solidFill>
              </a:rPr>
              <a:t>  :  </a:t>
            </a:r>
            <a:r>
              <a:rPr lang="ja-JP" altLang="en-US" sz="2000" dirty="0" smtClean="0">
                <a:solidFill>
                  <a:srgbClr val="C00000"/>
                </a:solidFill>
              </a:rPr>
              <a:t>採点は自動化されています．フォルダ名・ファイル名やプログラムの仕様は指示に</a:t>
            </a:r>
            <a:r>
              <a:rPr lang="ja-JP" altLang="en-US" sz="2000" dirty="0">
                <a:solidFill>
                  <a:srgbClr val="C00000"/>
                </a:solidFill>
              </a:rPr>
              <a:t>厳密に</a:t>
            </a:r>
            <a:r>
              <a:rPr lang="ja-JP" altLang="en-US" sz="2000" dirty="0" smtClean="0">
                <a:solidFill>
                  <a:srgbClr val="C00000"/>
                </a:solidFill>
              </a:rPr>
              <a:t>従ってください．入出力の仕様を満たさないコードは評価できず</a:t>
            </a:r>
            <a:r>
              <a:rPr lang="en-US" altLang="ja-JP" sz="2000" dirty="0" smtClean="0">
                <a:solidFill>
                  <a:srgbClr val="C00000"/>
                </a:solidFill>
              </a:rPr>
              <a:t>0</a:t>
            </a:r>
            <a:r>
              <a:rPr lang="ja-JP" altLang="en-US" sz="2000" dirty="0" smtClean="0">
                <a:solidFill>
                  <a:srgbClr val="C00000"/>
                </a:solidFill>
              </a:rPr>
              <a:t>点扱いとなります．</a:t>
            </a:r>
            <a:r>
              <a:rPr lang="en-US" altLang="ja-JP" sz="2000" dirty="0" smtClean="0">
                <a:solidFill>
                  <a:srgbClr val="C00000"/>
                </a:solidFill>
              </a:rPr>
              <a:t> </a:t>
            </a:r>
            <a:endParaRPr lang="en-US" altLang="ja-JP" sz="2000" dirty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ja-JP" altLang="en-US" sz="2000" dirty="0" smtClean="0">
                <a:solidFill>
                  <a:srgbClr val="C00000"/>
                </a:solidFill>
              </a:rPr>
              <a:t>注意</a:t>
            </a:r>
            <a:r>
              <a:rPr lang="en-US" altLang="ja-JP" sz="2000" dirty="0" smtClean="0">
                <a:solidFill>
                  <a:srgbClr val="C00000"/>
                </a:solidFill>
              </a:rPr>
              <a:t>  :  </a:t>
            </a:r>
            <a:r>
              <a:rPr lang="ja-JP" altLang="en-US" sz="2000" dirty="0">
                <a:solidFill>
                  <a:srgbClr val="C00000"/>
                </a:solidFill>
              </a:rPr>
              <a:t>今回</a:t>
            </a:r>
            <a:r>
              <a:rPr lang="ja-JP" altLang="en-US" sz="2000" dirty="0" smtClean="0">
                <a:solidFill>
                  <a:srgbClr val="C00000"/>
                </a:solidFill>
              </a:rPr>
              <a:t>は計算速度を</a:t>
            </a:r>
            <a:r>
              <a:rPr lang="ja-JP" altLang="en-US" sz="2000" dirty="0">
                <a:solidFill>
                  <a:srgbClr val="C00000"/>
                </a:solidFill>
              </a:rPr>
              <a:t>重視</a:t>
            </a:r>
            <a:r>
              <a:rPr lang="ja-JP" altLang="en-US" sz="2000" dirty="0" smtClean="0">
                <a:solidFill>
                  <a:srgbClr val="C00000"/>
                </a:solidFill>
              </a:rPr>
              <a:t>しませんが，</a:t>
            </a:r>
            <a:r>
              <a:rPr lang="en-US" altLang="ja-JP" sz="2000" dirty="0" smtClean="0">
                <a:solidFill>
                  <a:srgbClr val="C00000"/>
                </a:solidFill>
              </a:rPr>
              <a:t>512x512</a:t>
            </a:r>
            <a:r>
              <a:rPr lang="ja-JP" altLang="en-US" sz="2000" dirty="0">
                <a:solidFill>
                  <a:srgbClr val="C00000"/>
                </a:solidFill>
              </a:rPr>
              <a:t>程度</a:t>
            </a:r>
            <a:r>
              <a:rPr lang="ja-JP" altLang="en-US" sz="2000" dirty="0" smtClean="0">
                <a:solidFill>
                  <a:srgbClr val="C00000"/>
                </a:solidFill>
              </a:rPr>
              <a:t>の画像に対して</a:t>
            </a:r>
            <a:r>
              <a:rPr lang="en-US" altLang="ja-JP" sz="2000" dirty="0" smtClean="0">
                <a:solidFill>
                  <a:srgbClr val="C00000"/>
                </a:solidFill>
              </a:rPr>
              <a:t>20</a:t>
            </a:r>
            <a:r>
              <a:rPr lang="ja-JP" altLang="en-US" sz="2000" dirty="0" smtClean="0">
                <a:solidFill>
                  <a:srgbClr val="C00000"/>
                </a:solidFill>
              </a:rPr>
              <a:t>秒以上の計算時間がかかるものは</a:t>
            </a:r>
            <a:r>
              <a:rPr lang="en-US" altLang="ja-JP" sz="2000" dirty="0" smtClean="0">
                <a:solidFill>
                  <a:srgbClr val="C00000"/>
                </a:solidFill>
              </a:rPr>
              <a:t>0</a:t>
            </a:r>
            <a:r>
              <a:rPr lang="ja-JP" altLang="en-US" sz="2000" dirty="0" smtClean="0">
                <a:solidFill>
                  <a:srgbClr val="C00000"/>
                </a:solidFill>
              </a:rPr>
              <a:t>点とします．</a:t>
            </a:r>
            <a:endParaRPr lang="en-US" altLang="ja-JP" sz="2000" dirty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altLang="ja-JP" sz="2400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2325755" y="4394094"/>
            <a:ext cx="7742184" cy="52322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ja-JP" sz="2800" dirty="0">
                <a:solidFill>
                  <a:schemeClr val="bg1"/>
                </a:solidFill>
              </a:rPr>
              <a:t> $python </a:t>
            </a:r>
            <a:r>
              <a:rPr lang="en-US" altLang="ja-JP" sz="2800" dirty="0" smtClean="0">
                <a:solidFill>
                  <a:schemeClr val="bg1"/>
                </a:solidFill>
              </a:rPr>
              <a:t>  exer*.py   fname_in.png   fname_out.png</a:t>
            </a:r>
            <a:endParaRPr lang="ja-JP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48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83893" y="365126"/>
            <a:ext cx="11403667" cy="733270"/>
          </a:xfrm>
        </p:spPr>
        <p:txBody>
          <a:bodyPr>
            <a:normAutofit/>
          </a:bodyPr>
          <a:lstStyle/>
          <a:p>
            <a:r>
              <a:rPr lang="ja-JP" altLang="en-US" sz="3600" dirty="0" smtClean="0"/>
              <a:t>課題</a:t>
            </a:r>
            <a:r>
              <a:rPr lang="en-US" altLang="ja-JP" sz="3600" dirty="0"/>
              <a:t>9</a:t>
            </a:r>
            <a:r>
              <a:rPr lang="en-US" altLang="ja-JP" sz="3600" dirty="0" smtClean="0"/>
              <a:t>. </a:t>
            </a:r>
            <a:r>
              <a:rPr lang="ja-JP" altLang="en-US" sz="3600" dirty="0" smtClean="0"/>
              <a:t>フーリエ変換</a:t>
            </a:r>
            <a:r>
              <a:rPr lang="en-US" altLang="ja-JP" sz="3600" dirty="0" smtClean="0"/>
              <a:t>1D</a:t>
            </a:r>
            <a:r>
              <a:rPr lang="ja-JP" altLang="en-US" sz="3600" dirty="0" smtClean="0"/>
              <a:t>（</a:t>
            </a:r>
            <a:r>
              <a:rPr lang="en-US" altLang="ja-JP" sz="3600" dirty="0" smtClean="0"/>
              <a:t>exer9.py</a:t>
            </a:r>
            <a:r>
              <a:rPr lang="ja-JP" altLang="en-US" sz="3600" dirty="0" smtClean="0"/>
              <a:t>）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83893" y="1343721"/>
            <a:ext cx="11281273" cy="522233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ja-JP" altLang="en-US" sz="2400" dirty="0"/>
              <a:t>実</a:t>
            </a:r>
            <a:r>
              <a:rPr lang="ja-JP" altLang="en-US" sz="2400" dirty="0" smtClean="0"/>
              <a:t>数列が書き込まれたテキストファイルを読み込み，その実数列を</a:t>
            </a:r>
            <a:r>
              <a:rPr lang="ja-JP" altLang="en-US" sz="2400" dirty="0" smtClean="0"/>
              <a:t>フーリエ</a:t>
            </a:r>
            <a:r>
              <a:rPr lang="ja-JP" altLang="en-US" sz="2400" dirty="0" smtClean="0"/>
              <a:t>変換</a:t>
            </a:r>
            <a:r>
              <a:rPr lang="ja-JP" altLang="en-US" sz="2400" dirty="0" smtClean="0"/>
              <a:t>した結果をテキストファイルとして出力</a:t>
            </a:r>
            <a:r>
              <a:rPr lang="ja-JP" altLang="en-US" sz="2400" dirty="0" smtClean="0"/>
              <a:t>せよ</a:t>
            </a:r>
            <a:endParaRPr lang="en-US" altLang="ja-JP" sz="2400" dirty="0" smtClean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ja-JP" altLang="en-US" sz="2000" dirty="0" smtClean="0"/>
              <a:t>得られる周波数係数 </a:t>
            </a:r>
            <a:r>
              <a:rPr lang="en-US" altLang="ja-JP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ja-JP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ja-JP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sz="2000" dirty="0" smtClean="0"/>
              <a:t>は複素数となる．</a:t>
            </a:r>
            <a:r>
              <a:rPr lang="en-US" altLang="ja-JP" sz="2000" dirty="0" smtClean="0"/>
              <a:t>Python</a:t>
            </a:r>
            <a:r>
              <a:rPr lang="ja-JP" altLang="en-US" sz="2000" dirty="0" err="1" smtClean="0"/>
              <a:t>には</a:t>
            </a:r>
            <a:r>
              <a:rPr lang="ja-JP" altLang="en-US" sz="2000" dirty="0" smtClean="0"/>
              <a:t>複素数型が存在するがこれは利用せず，</a:t>
            </a:r>
            <a:r>
              <a:rPr lang="en-US" altLang="ja-JP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ja-JP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ja-JP" sz="2000" dirty="0" smtClean="0"/>
              <a:t> = </a:t>
            </a:r>
            <a:r>
              <a:rPr lang="en-US" altLang="ja-JP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ja-JP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ja-JP" sz="2000" dirty="0" smtClean="0"/>
              <a:t> + </a:t>
            </a:r>
            <a:r>
              <a:rPr lang="en-US" altLang="ja-JP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ja-JP" sz="2000" dirty="0" smtClean="0"/>
              <a:t> </a:t>
            </a:r>
            <a:r>
              <a:rPr lang="en-US" altLang="ja-JP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ja-JP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ja-JP" sz="2000" dirty="0" smtClean="0"/>
              <a:t> </a:t>
            </a:r>
            <a:r>
              <a:rPr lang="ja-JP" altLang="en-US" sz="2000" dirty="0" smtClean="0"/>
              <a:t>と実部</a:t>
            </a:r>
            <a:r>
              <a:rPr lang="en-US" altLang="ja-JP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ja-JP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ja-JP" altLang="en-US" sz="2000" dirty="0" smtClean="0"/>
              <a:t>と虚部</a:t>
            </a:r>
            <a:r>
              <a:rPr lang="en-US" altLang="ja-JP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ja-JP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ja-JP" altLang="en-US" sz="2000" dirty="0" smtClean="0"/>
              <a:t>に分けて</a:t>
            </a:r>
            <a:r>
              <a:rPr lang="ja-JP" altLang="en-US" sz="2000" dirty="0" smtClean="0"/>
              <a:t>保持し</a:t>
            </a:r>
            <a:r>
              <a:rPr lang="ja-JP" altLang="en-US" sz="2000" dirty="0" smtClean="0"/>
              <a:t>，</a:t>
            </a:r>
            <a:r>
              <a:rPr lang="ja-JP" altLang="en-US" sz="2000" dirty="0" smtClean="0"/>
              <a:t>それぞれ</a:t>
            </a:r>
            <a:r>
              <a:rPr lang="ja-JP" altLang="en-US" sz="2000" dirty="0" smtClean="0"/>
              <a:t>をテキスト形式で出力せよ</a:t>
            </a:r>
            <a:endParaRPr lang="en-US" altLang="ja-JP" sz="2000" dirty="0" smtClean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ja-JP" altLang="en-US" sz="2000" i="1" dirty="0" smtClean="0"/>
              <a:t>出力</a:t>
            </a:r>
            <a:r>
              <a:rPr lang="ja-JP" altLang="en-US" sz="2000" i="1" dirty="0"/>
              <a:t>データ</a:t>
            </a:r>
            <a:r>
              <a:rPr lang="ja-JP" altLang="en-US" sz="2000" i="1" dirty="0" smtClean="0"/>
              <a:t>を</a:t>
            </a:r>
            <a:r>
              <a:rPr lang="en-US" altLang="ja-JP" sz="2000" i="1" dirty="0" smtClean="0"/>
              <a:t>excel</a:t>
            </a:r>
            <a:r>
              <a:rPr lang="ja-JP" altLang="en-US" sz="2000" i="1" dirty="0" smtClean="0"/>
              <a:t>を用いてグラフとして確認せよ（提出の必要なし）</a:t>
            </a:r>
            <a:endParaRPr lang="en-US" altLang="ja-JP" sz="2000" i="1" dirty="0" smtClean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ja-JP" altLang="en-US" sz="2000" i="1" dirty="0" smtClean="0"/>
              <a:t>フーリエ変換には複数の定義が存在するが以下のものを利用すること</a:t>
            </a:r>
            <a:endParaRPr lang="en-US" altLang="ja-JP" sz="2000" i="1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altLang="ja-JP" sz="2000" i="1" dirty="0" smtClean="0"/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altLang="ja-JP" sz="2000" i="1" dirty="0" smtClean="0"/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altLang="ja-JP" sz="2000" i="1" dirty="0" smtClean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ja-JP" altLang="en-US" sz="2000" dirty="0" smtClean="0"/>
              <a:t>ファイル名</a:t>
            </a:r>
            <a:r>
              <a:rPr lang="ja-JP" altLang="en-US" sz="2000" dirty="0" smtClean="0"/>
              <a:t>は</a:t>
            </a:r>
            <a:r>
              <a:rPr lang="en-US" altLang="ja-JP" sz="2000" dirty="0" smtClean="0"/>
              <a:t>exer9.py</a:t>
            </a:r>
            <a:r>
              <a:rPr lang="ja-JP" altLang="en-US" sz="2000" dirty="0" smtClean="0"/>
              <a:t>とし，ファイル名をコマンドライン引数として取得</a:t>
            </a:r>
            <a:r>
              <a:rPr lang="ja-JP" altLang="en-US" sz="2000" dirty="0" smtClean="0"/>
              <a:t>せよ</a:t>
            </a:r>
            <a:endParaRPr lang="en-US" altLang="ja-JP" sz="1200" dirty="0" smtClean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ja-JP" altLang="en-US" sz="2000" i="1" dirty="0" smtClean="0"/>
              <a:t>詳細はひな形</a:t>
            </a:r>
            <a:r>
              <a:rPr lang="ja-JP" altLang="en-US" sz="2000" i="1" dirty="0" smtClean="0"/>
              <a:t>とサンプルデータ</a:t>
            </a:r>
            <a:r>
              <a:rPr lang="en-US" altLang="ja-JP" sz="2000" dirty="0" smtClean="0"/>
              <a:t>(sample.txt)</a:t>
            </a:r>
            <a:r>
              <a:rPr lang="ja-JP" altLang="en-US" sz="2000" i="1" dirty="0" smtClean="0"/>
              <a:t>を参照のこと</a:t>
            </a:r>
            <a:endParaRPr lang="en-US" altLang="ja-JP" sz="2000" i="1" dirty="0" smtClean="0"/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altLang="ja-JP" sz="2000" i="1" dirty="0" smtClean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ja-JP" sz="2000" i="1" dirty="0" smtClean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ja-JP" sz="2000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894645" y="6171913"/>
            <a:ext cx="9626546" cy="52322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ja-JP" sz="2800" dirty="0">
                <a:solidFill>
                  <a:schemeClr val="bg1"/>
                </a:solidFill>
              </a:rPr>
              <a:t> $python </a:t>
            </a:r>
            <a:r>
              <a:rPr lang="en-US" altLang="ja-JP" sz="2800" dirty="0" smtClean="0">
                <a:solidFill>
                  <a:schemeClr val="bg1"/>
                </a:solidFill>
              </a:rPr>
              <a:t>  exer9.py   </a:t>
            </a:r>
            <a:r>
              <a:rPr lang="en-US" altLang="ja-JP" sz="2800" dirty="0">
                <a:solidFill>
                  <a:schemeClr val="bg1"/>
                </a:solidFill>
              </a:rPr>
              <a:t>fname_in.txt </a:t>
            </a:r>
            <a:r>
              <a:rPr lang="en-US" altLang="ja-JP" sz="2800" dirty="0" smtClean="0">
                <a:solidFill>
                  <a:schemeClr val="bg1"/>
                </a:solidFill>
              </a:rPr>
              <a:t>    fname_Rk.txt     fname_Ik.txt</a:t>
            </a:r>
            <a:endParaRPr lang="ja-JP" altLang="en-US" sz="2800" dirty="0">
              <a:solidFill>
                <a:schemeClr val="bg1"/>
              </a:solidFill>
            </a:endParaRPr>
          </a:p>
        </p:txBody>
      </p:sp>
      <p:grpSp>
        <p:nvGrpSpPr>
          <p:cNvPr id="17" name="グループ化 16"/>
          <p:cNvGrpSpPr/>
          <p:nvPr/>
        </p:nvGrpSpPr>
        <p:grpSpPr>
          <a:xfrm>
            <a:off x="1492250" y="3991481"/>
            <a:ext cx="6464300" cy="1005970"/>
            <a:chOff x="0" y="-2275969"/>
            <a:chExt cx="6464300" cy="1005970"/>
          </a:xfrm>
        </p:grpSpPr>
        <p:sp>
          <p:nvSpPr>
            <p:cNvPr id="5" name="角丸四角形 4"/>
            <p:cNvSpPr/>
            <p:nvPr/>
          </p:nvSpPr>
          <p:spPr>
            <a:xfrm>
              <a:off x="0" y="-2275969"/>
              <a:ext cx="6464300" cy="1005970"/>
            </a:xfrm>
            <a:prstGeom prst="roundRect">
              <a:avLst>
                <a:gd name="adj" fmla="val 9418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正方形/長方形 6"/>
                <p:cNvSpPr/>
                <p:nvPr/>
              </p:nvSpPr>
              <p:spPr>
                <a:xfrm>
                  <a:off x="1946585" y="-2266765"/>
                  <a:ext cx="4390304" cy="9580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17100">
                    <a:spcBef>
                      <a:spcPts val="12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000" b="0" i="1" smtClean="0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ja-JP" sz="2000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altLang="ja-JP" sz="2000" i="1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20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2000" b="0" i="1" smtClean="0">
                                <a:latin typeface="Cambria Math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altLang="ja-JP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ja-JP" sz="2000" b="0" i="1" smtClean="0">
                                <a:latin typeface="Cambria Math"/>
                              </a:rPr>
                              <m:t>𝑙</m:t>
                            </m:r>
                            <m:r>
                              <a:rPr lang="en-US" altLang="ja-JP" sz="2000" b="0" i="1" smtClean="0">
                                <a:latin typeface="Cambria Math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ja-JP" sz="2000" b="0" i="1" smtClean="0">
                                <a:latin typeface="Cambria Math"/>
                                <a:ea typeface="Cambria Math"/>
                              </a:rPr>
                              <m:t>𝑁</m:t>
                            </m:r>
                            <m:r>
                              <a:rPr lang="en-US" altLang="ja-JP" sz="2000" b="0" i="1" smtClean="0"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000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ja-JP" sz="2000" b="0" i="1" smtClean="0">
                                    <a:latin typeface="Cambria Math"/>
                                  </a:rPr>
                                  <m:t>𝑙</m:t>
                                </m:r>
                              </m:sub>
                            </m:sSub>
                          </m:e>
                        </m:nary>
                        <m:d>
                          <m:dPr>
                            <m:ctrlP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ja-JP" sz="20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ja-JP" sz="20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2000" i="1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US" altLang="ja-JP" sz="2000" i="1">
                                        <a:latin typeface="Cambria Math"/>
                                      </a:rPr>
                                      <m:t>𝜋</m:t>
                                    </m:r>
                                    <m:r>
                                      <a:rPr lang="en-US" altLang="ja-JP" sz="2000" i="1">
                                        <a:latin typeface="Cambria Math"/>
                                      </a:rPr>
                                      <m:t>𝑘𝑙</m:t>
                                    </m:r>
                                  </m:num>
                                  <m:den>
                                    <m: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func>
                                  <m:funcPr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ja-JP" sz="20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ja-JP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ja-JP" sz="2000" i="1">
                                            <a:latin typeface="Cambria Math"/>
                                          </a:rPr>
                                          <m:t>2</m:t>
                                        </m:r>
                                        <m:r>
                                          <a:rPr lang="en-US" altLang="ja-JP" sz="2000" i="1">
                                            <a:latin typeface="Cambria Math"/>
                                          </a:rPr>
                                          <m:t>𝜋</m:t>
                                        </m:r>
                                        <m:r>
                                          <a:rPr lang="en-US" altLang="ja-JP" sz="2000" i="1">
                                            <a:latin typeface="Cambria Math"/>
                                          </a:rPr>
                                          <m:t>𝑘𝑙</m:t>
                                        </m:r>
                                      </m:num>
                                      <m:den>
                                        <m:r>
                                          <a:rPr lang="en-US" altLang="ja-JP" sz="2000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den>
                                    </m:f>
                                  </m:e>
                                </m:func>
                                <m:r>
                                  <a:rPr lang="en-US" altLang="ja-JP" sz="20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func>
                          </m:e>
                        </m:d>
                      </m:oMath>
                    </m:oMathPara>
                  </a14:m>
                  <a:endParaRPr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endParaRPr>
                </a:p>
              </p:txBody>
            </p:sp>
          </mc:Choice>
          <mc:Fallback>
            <p:sp>
              <p:nvSpPr>
                <p:cNvPr id="7" name="正方形/長方形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6585" y="-2266765"/>
                  <a:ext cx="4390304" cy="95808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テキスト ボックス 7"/>
            <p:cNvSpPr txBox="1"/>
            <p:nvPr/>
          </p:nvSpPr>
          <p:spPr>
            <a:xfrm>
              <a:off x="171540" y="-1943487"/>
              <a:ext cx="1669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ja-JP" altLang="en-US" dirty="0" smtClean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フーリエ変換</a:t>
              </a:r>
              <a:endPara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12" name="角丸四角形 11"/>
          <p:cNvSpPr/>
          <p:nvPr/>
        </p:nvSpPr>
        <p:spPr>
          <a:xfrm>
            <a:off x="12001562" y="-1572964"/>
            <a:ext cx="11107151" cy="1335761"/>
          </a:xfrm>
          <a:prstGeom prst="roundRect">
            <a:avLst>
              <a:gd name="adj" fmla="val 9418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正方形/長方形 12"/>
              <p:cNvSpPr/>
              <p:nvPr/>
            </p:nvSpPr>
            <p:spPr>
              <a:xfrm>
                <a:off x="18904155" y="-1476205"/>
                <a:ext cx="4046685" cy="9580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7100"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altLang="ja-JP" sz="20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20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ja-JP" sz="2000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ja-JP" sz="2000" b="0" i="1" smtClean="0">
                              <a:latin typeface="Cambria Math"/>
                              <a:ea typeface="Cambria Math"/>
                            </a:rPr>
                            <m:t>𝑁</m:t>
                          </m:r>
                          <m:r>
                            <a:rPr lang="en-US" altLang="ja-JP" sz="2000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d>
                        <m:d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20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000" i="1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altLang="ja-JP" sz="2000" i="1">
                                      <a:latin typeface="Cambria Math"/>
                                    </a:rPr>
                                    <m:t>𝜋</m:t>
                                  </m:r>
                                  <m:r>
                                    <a:rPr lang="en-US" altLang="ja-JP" sz="2000" i="1">
                                      <a:latin typeface="Cambria Math"/>
                                    </a:rPr>
                                    <m:t>𝑘𝑙</m:t>
                                  </m:r>
                                </m:num>
                                <m:den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func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000" i="1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altLang="ja-JP" sz="2000" i="1">
                                      <a:latin typeface="Cambria Math"/>
                                    </a:rPr>
                                    <m:t>𝜋</m:t>
                                  </m:r>
                                  <m:r>
                                    <a:rPr lang="en-US" altLang="ja-JP" sz="2000" i="1">
                                      <a:latin typeface="Cambria Math"/>
                                    </a:rPr>
                                    <m:t>𝑘𝑙</m:t>
                                  </m:r>
                                </m:num>
                                <m:den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func>
                        </m:e>
                      </m:d>
                    </m:oMath>
                  </m:oMathPara>
                </a14:m>
                <a:endParaRPr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>
          <p:sp>
            <p:nvSpPr>
              <p:cNvPr id="13" name="正方形/長方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4155" y="-1476205"/>
                <a:ext cx="4046685" cy="9580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正方形/長方形 13"/>
              <p:cNvSpPr/>
              <p:nvPr/>
            </p:nvSpPr>
            <p:spPr>
              <a:xfrm>
                <a:off x="13021047" y="-1411359"/>
                <a:ext cx="4390304" cy="9580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7100"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en-US" altLang="ja-JP" sz="20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000" b="0" i="1" smtClean="0">
                              <a:latin typeface="Cambria Math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2000" b="0" i="1" smtClean="0">
                              <a:latin typeface="Cambria Math"/>
                            </a:rPr>
                            <m:t>𝑙</m:t>
                          </m:r>
                          <m:r>
                            <a:rPr lang="en-US" altLang="ja-JP" sz="2000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ja-JP" sz="2000" b="0" i="1" smtClean="0">
                              <a:latin typeface="Cambria Math"/>
                              <a:ea typeface="Cambria Math"/>
                            </a:rPr>
                            <m:t>𝑁</m:t>
                          </m:r>
                          <m:r>
                            <a:rPr lang="en-US" altLang="ja-JP" sz="2000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/>
                                </a:rPr>
                                <m:t>𝑙</m:t>
                              </m:r>
                            </m:sub>
                          </m:sSub>
                        </m:e>
                      </m:nary>
                      <m:d>
                        <m:d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20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000" i="1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altLang="ja-JP" sz="2000" i="1">
                                      <a:latin typeface="Cambria Math"/>
                                    </a:rPr>
                                    <m:t>𝜋</m:t>
                                  </m:r>
                                  <m:r>
                                    <a:rPr lang="en-US" altLang="ja-JP" sz="2000" i="1">
                                      <a:latin typeface="Cambria Math"/>
                                    </a:rPr>
                                    <m:t>𝑘𝑙</m:t>
                                  </m:r>
                                </m:num>
                                <m:den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func>
                                <m:func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20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sz="2000" i="1">
                                          <a:latin typeface="Cambria Math"/>
                                        </a:rPr>
                                        <m:t>2</m:t>
                                      </m:r>
                                      <m:r>
                                        <a:rPr lang="en-US" altLang="ja-JP" sz="2000" i="1">
                                          <a:latin typeface="Cambria Math"/>
                                        </a:rPr>
                                        <m:t>𝜋</m:t>
                                      </m:r>
                                      <m:r>
                                        <a:rPr lang="en-US" altLang="ja-JP" sz="2000" i="1">
                                          <a:latin typeface="Cambria Math"/>
                                        </a:rPr>
                                        <m:t>𝑘𝑙</m:t>
                                      </m:r>
                                    </m:num>
                                    <m:den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den>
                                  </m:f>
                                </m:e>
                              </m:func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>
          <p:sp>
            <p:nvSpPr>
              <p:cNvPr id="14" name="正方形/長方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21047" y="-1411359"/>
                <a:ext cx="4390304" cy="95808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/>
          <p:cNvSpPr txBox="1"/>
          <p:nvPr/>
        </p:nvSpPr>
        <p:spPr>
          <a:xfrm>
            <a:off x="11944502" y="-1202381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フーリエ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r"/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変換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7554516" y="-1192996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逆フーリエ</a:t>
            </a:r>
            <a:endParaRPr lang="en-US" altLang="ja-JP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r"/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変換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8587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83893" y="365126"/>
            <a:ext cx="11403667" cy="733270"/>
          </a:xfrm>
        </p:spPr>
        <p:txBody>
          <a:bodyPr>
            <a:normAutofit/>
          </a:bodyPr>
          <a:lstStyle/>
          <a:p>
            <a:r>
              <a:rPr lang="ja-JP" altLang="en-US" sz="3600" dirty="0" smtClean="0"/>
              <a:t>課題</a:t>
            </a:r>
            <a:r>
              <a:rPr lang="en-US" altLang="ja-JP" sz="3600" dirty="0" smtClean="0"/>
              <a:t>10. </a:t>
            </a:r>
            <a:r>
              <a:rPr lang="ja-JP" altLang="en-US" sz="3600" dirty="0" smtClean="0"/>
              <a:t>逆フーリエ</a:t>
            </a:r>
            <a:r>
              <a:rPr lang="ja-JP" altLang="en-US" sz="3600" dirty="0" smtClean="0"/>
              <a:t>変換</a:t>
            </a:r>
            <a:r>
              <a:rPr lang="en-US" altLang="ja-JP" sz="3600" dirty="0" smtClean="0"/>
              <a:t>1D</a:t>
            </a:r>
            <a:r>
              <a:rPr lang="ja-JP" altLang="en-US" sz="3600" dirty="0" smtClean="0"/>
              <a:t>（</a:t>
            </a:r>
            <a:r>
              <a:rPr lang="en-US" altLang="ja-JP" sz="3600" dirty="0" smtClean="0"/>
              <a:t>exer10.py</a:t>
            </a:r>
            <a:r>
              <a:rPr lang="ja-JP" altLang="en-US" sz="3600" dirty="0" smtClean="0"/>
              <a:t>）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83893" y="1343721"/>
            <a:ext cx="11281273" cy="522233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ja-JP" altLang="en-US" sz="2400" dirty="0"/>
              <a:t>複素数</a:t>
            </a:r>
            <a:r>
              <a:rPr lang="ja-JP" altLang="en-US" sz="2400" dirty="0" smtClean="0"/>
              <a:t>列が書き込まれたテキストファイルを読み込み，その配列を逆</a:t>
            </a:r>
            <a:r>
              <a:rPr lang="ja-JP" altLang="en-US" sz="2400" dirty="0" smtClean="0"/>
              <a:t>フーリエ</a:t>
            </a:r>
            <a:r>
              <a:rPr lang="ja-JP" altLang="en-US" sz="2400" dirty="0" smtClean="0"/>
              <a:t>変換</a:t>
            </a:r>
            <a:r>
              <a:rPr lang="ja-JP" altLang="en-US" sz="2400" dirty="0" smtClean="0"/>
              <a:t>した結果をテキストファイルとして出力</a:t>
            </a:r>
            <a:r>
              <a:rPr lang="ja-JP" altLang="en-US" sz="2400" dirty="0" smtClean="0"/>
              <a:t>せよ</a:t>
            </a:r>
            <a:endParaRPr lang="en-US" altLang="ja-JP" sz="2400" dirty="0" smtClean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ja-JP" altLang="en-US" sz="2000" dirty="0" smtClean="0"/>
              <a:t>得られる配列 </a:t>
            </a:r>
            <a:r>
              <a:rPr lang="en-US" altLang="ja-JP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ja-JP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ja-JP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sz="2000" dirty="0" smtClean="0"/>
              <a:t>は複素数となる．</a:t>
            </a:r>
            <a:r>
              <a:rPr lang="en-US" altLang="ja-JP" sz="2000" dirty="0" smtClean="0"/>
              <a:t>Python</a:t>
            </a:r>
            <a:r>
              <a:rPr lang="ja-JP" altLang="en-US" sz="2000" dirty="0" err="1" smtClean="0"/>
              <a:t>には</a:t>
            </a:r>
            <a:r>
              <a:rPr lang="ja-JP" altLang="en-US" sz="2000" dirty="0" smtClean="0"/>
              <a:t>複素数型が存在するがこれは利用せず，</a:t>
            </a:r>
            <a:r>
              <a:rPr lang="en-US" altLang="ja-JP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ja-JP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ja-JP" sz="2000" dirty="0" smtClean="0"/>
              <a:t> = </a:t>
            </a:r>
            <a:r>
              <a:rPr lang="en-US" altLang="ja-JP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ja-JP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ja-JP" sz="2000" dirty="0" smtClean="0"/>
              <a:t> + </a:t>
            </a:r>
            <a:r>
              <a:rPr lang="en-US" altLang="ja-JP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ja-JP" sz="2000" dirty="0" smtClean="0"/>
              <a:t> </a:t>
            </a:r>
            <a:r>
              <a:rPr lang="en-US" altLang="ja-JP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ja-JP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ja-JP" sz="2000" dirty="0" smtClean="0"/>
              <a:t> </a:t>
            </a:r>
            <a:r>
              <a:rPr lang="ja-JP" altLang="en-US" sz="2000" dirty="0" smtClean="0"/>
              <a:t>と実部</a:t>
            </a:r>
            <a:r>
              <a:rPr lang="en-US" altLang="ja-JP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ja-JP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ja-JP" altLang="en-US" sz="2000" dirty="0" smtClean="0"/>
              <a:t>と虚部</a:t>
            </a:r>
            <a:r>
              <a:rPr lang="en-US" altLang="ja-JP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ja-JP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ja-JP" altLang="en-US" sz="2000" dirty="0" smtClean="0"/>
              <a:t>に分けて</a:t>
            </a:r>
            <a:r>
              <a:rPr lang="ja-JP" altLang="en-US" sz="2000" dirty="0" smtClean="0"/>
              <a:t>保持し</a:t>
            </a:r>
            <a:r>
              <a:rPr lang="ja-JP" altLang="en-US" sz="2000" dirty="0" smtClean="0"/>
              <a:t>，</a:t>
            </a:r>
            <a:r>
              <a:rPr lang="ja-JP" altLang="en-US" sz="2000" dirty="0" smtClean="0"/>
              <a:t>それぞれ</a:t>
            </a:r>
            <a:r>
              <a:rPr lang="ja-JP" altLang="en-US" sz="2000" dirty="0" smtClean="0"/>
              <a:t>をテキスト形式で出力せよ</a:t>
            </a:r>
            <a:endParaRPr lang="en-US" altLang="ja-JP" sz="2000" dirty="0" smtClean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ja-JP" altLang="en-US" sz="2000" i="1" dirty="0" smtClean="0"/>
              <a:t>課題</a:t>
            </a:r>
            <a:r>
              <a:rPr lang="en-US" altLang="ja-JP" sz="2000" dirty="0" smtClean="0"/>
              <a:t>9</a:t>
            </a:r>
            <a:r>
              <a:rPr lang="ja-JP" altLang="en-US" sz="2000" i="1" dirty="0" smtClean="0"/>
              <a:t>で作成したデータを逆フーリエ変換し，元に戻ることを確認せよ（虚部は０）</a:t>
            </a:r>
            <a:endParaRPr lang="en-US" altLang="ja-JP" sz="2000" i="1" dirty="0" smtClean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ja-JP" altLang="en-US" sz="2000" i="1" dirty="0" smtClean="0"/>
              <a:t>フーリエ変換には複数の定義が存在するが以下のものを利用すること</a:t>
            </a:r>
            <a:endParaRPr lang="en-US" altLang="ja-JP" sz="2000" i="1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altLang="ja-JP" sz="2000" i="1" dirty="0" smtClean="0"/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altLang="ja-JP" sz="2000" i="1" dirty="0" smtClean="0"/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altLang="ja-JP" sz="2000" i="1" dirty="0" smtClean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ja-JP" altLang="en-US" sz="2000" dirty="0" smtClean="0"/>
              <a:t>ファイル名</a:t>
            </a:r>
            <a:r>
              <a:rPr lang="ja-JP" altLang="en-US" sz="2000" dirty="0" smtClean="0"/>
              <a:t>は</a:t>
            </a:r>
            <a:r>
              <a:rPr lang="en-US" altLang="ja-JP" sz="2000" dirty="0" smtClean="0"/>
              <a:t>exer</a:t>
            </a:r>
            <a:r>
              <a:rPr lang="en-US" altLang="ja-JP" sz="2000" dirty="0" smtClean="0"/>
              <a:t>10</a:t>
            </a:r>
            <a:r>
              <a:rPr lang="en-US" altLang="ja-JP" sz="2000" dirty="0" smtClean="0"/>
              <a:t>.py</a:t>
            </a:r>
            <a:r>
              <a:rPr lang="ja-JP" altLang="en-US" sz="2000" dirty="0" smtClean="0"/>
              <a:t>とし，ファイル名をコマンドライン引数として取得</a:t>
            </a:r>
            <a:r>
              <a:rPr lang="ja-JP" altLang="en-US" sz="2000" dirty="0" smtClean="0"/>
              <a:t>せよ</a:t>
            </a:r>
            <a:endParaRPr lang="en-US" altLang="ja-JP" sz="1200" dirty="0" smtClean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ja-JP" altLang="en-US" sz="2000" i="1" dirty="0" smtClean="0"/>
              <a:t>詳細はひな形</a:t>
            </a:r>
            <a:r>
              <a:rPr lang="ja-JP" altLang="en-US" sz="2000" i="1" dirty="0" smtClean="0"/>
              <a:t>とサンプルデータ</a:t>
            </a:r>
            <a:r>
              <a:rPr lang="en-US" altLang="ja-JP" sz="2000" dirty="0" smtClean="0"/>
              <a:t>(Rk.txt, Ik.txt)</a:t>
            </a:r>
            <a:r>
              <a:rPr lang="ja-JP" altLang="en-US" sz="2000" i="1" dirty="0" smtClean="0"/>
              <a:t>を参照のこと</a:t>
            </a:r>
            <a:endParaRPr lang="en-US" altLang="ja-JP" sz="2000" i="1" dirty="0" smtClean="0"/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altLang="ja-JP" sz="2000" i="1" dirty="0" smtClean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ja-JP" sz="2000" i="1" dirty="0" smtClean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ja-JP" sz="2000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894645" y="6171913"/>
            <a:ext cx="10070129" cy="46166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ja-JP" sz="2400" dirty="0">
                <a:solidFill>
                  <a:schemeClr val="bg1"/>
                </a:solidFill>
              </a:rPr>
              <a:t> $python </a:t>
            </a:r>
            <a:r>
              <a:rPr lang="en-US" altLang="ja-JP" sz="2400" dirty="0" smtClean="0">
                <a:solidFill>
                  <a:schemeClr val="bg1"/>
                </a:solidFill>
              </a:rPr>
              <a:t>  </a:t>
            </a:r>
            <a:r>
              <a:rPr lang="en-US" altLang="ja-JP" sz="2400" dirty="0" smtClean="0">
                <a:solidFill>
                  <a:schemeClr val="bg1"/>
                </a:solidFill>
              </a:rPr>
              <a:t>exer10.py   </a:t>
            </a:r>
            <a:r>
              <a:rPr lang="en-US" altLang="ja-JP" sz="2400" dirty="0" smtClean="0">
                <a:solidFill>
                  <a:schemeClr val="bg1"/>
                </a:solidFill>
              </a:rPr>
              <a:t>fname_Rk.txt   fname_Ik.txt  fname_rk.txt     fname_ik.txt</a:t>
            </a:r>
            <a:endParaRPr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1619250" y="3981449"/>
            <a:ext cx="6135163" cy="1066801"/>
          </a:xfrm>
          <a:prstGeom prst="roundRect">
            <a:avLst>
              <a:gd name="adj" fmla="val 9418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正方形/長方形 12"/>
              <p:cNvSpPr/>
              <p:nvPr/>
            </p:nvSpPr>
            <p:spPr>
              <a:xfrm>
                <a:off x="3549855" y="4029245"/>
                <a:ext cx="4046685" cy="9580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7100"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/>
                            </a:rPr>
                            <m:t>𝑙</m:t>
                          </m:r>
                        </m:sub>
                      </m:sSub>
                      <m:r>
                        <a:rPr lang="en-US" altLang="ja-JP" sz="20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20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en-US" altLang="ja-JP" sz="2000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ja-JP" sz="2000" b="0" i="1" smtClean="0">
                              <a:latin typeface="Cambria Math"/>
                              <a:ea typeface="Cambria Math"/>
                            </a:rPr>
                            <m:t>𝑁</m:t>
                          </m:r>
                          <m:r>
                            <a:rPr lang="en-US" altLang="ja-JP" sz="2000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d>
                        <m:d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20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000" i="1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altLang="ja-JP" sz="2000" i="1">
                                      <a:latin typeface="Cambria Math"/>
                                    </a:rPr>
                                    <m:t>𝜋</m:t>
                                  </m:r>
                                  <m:r>
                                    <a:rPr lang="en-US" altLang="ja-JP" sz="2000" i="1">
                                      <a:latin typeface="Cambria Math"/>
                                    </a:rPr>
                                    <m:t>𝑘𝑙</m:t>
                                  </m:r>
                                </m:num>
                                <m:den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func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000" i="1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altLang="ja-JP" sz="2000" i="1">
                                      <a:latin typeface="Cambria Math"/>
                                    </a:rPr>
                                    <m:t>𝜋</m:t>
                                  </m:r>
                                  <m:r>
                                    <a:rPr lang="en-US" altLang="ja-JP" sz="2000" i="1">
                                      <a:latin typeface="Cambria Math"/>
                                    </a:rPr>
                                    <m:t>𝑘𝑙</m:t>
                                  </m:r>
                                </m:num>
                                <m:den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func>
                        </m:e>
                      </m:d>
                    </m:oMath>
                  </m:oMathPara>
                </a14:m>
                <a:endParaRPr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>
          <p:sp>
            <p:nvSpPr>
              <p:cNvPr id="13" name="正方形/長方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855" y="4029245"/>
                <a:ext cx="4046685" cy="95808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テキスト ボックス 15"/>
          <p:cNvSpPr txBox="1"/>
          <p:nvPr/>
        </p:nvSpPr>
        <p:spPr>
          <a:xfrm>
            <a:off x="1790700" y="4388654"/>
            <a:ext cx="1786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逆フーリエ変換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7868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83893" y="365126"/>
            <a:ext cx="11403667" cy="733270"/>
          </a:xfrm>
        </p:spPr>
        <p:txBody>
          <a:bodyPr>
            <a:normAutofit/>
          </a:bodyPr>
          <a:lstStyle/>
          <a:p>
            <a:r>
              <a:rPr lang="ja-JP" altLang="en-US" sz="3600" dirty="0" smtClean="0"/>
              <a:t>課題</a:t>
            </a:r>
            <a:r>
              <a:rPr lang="en-US" altLang="ja-JP" sz="3600" dirty="0" smtClean="0"/>
              <a:t>10. </a:t>
            </a:r>
            <a:r>
              <a:rPr lang="ja-JP" altLang="en-US" sz="3600" dirty="0" smtClean="0"/>
              <a:t>フーリエ変換</a:t>
            </a:r>
            <a:r>
              <a:rPr lang="en-US" altLang="ja-JP" sz="3600" dirty="0" smtClean="0"/>
              <a:t>2D</a:t>
            </a:r>
            <a:r>
              <a:rPr lang="ja-JP" altLang="en-US" sz="3600" dirty="0" smtClean="0"/>
              <a:t>（</a:t>
            </a:r>
            <a:r>
              <a:rPr lang="en-US" altLang="ja-JP" sz="3600" dirty="0" smtClean="0"/>
              <a:t>exer11.py</a:t>
            </a:r>
            <a:r>
              <a:rPr lang="ja-JP" altLang="en-US" sz="3600" dirty="0" smtClean="0"/>
              <a:t>）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83893" y="1343721"/>
            <a:ext cx="11403667" cy="522233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ja-JP" altLang="en-US" sz="2400" dirty="0" smtClean="0"/>
              <a:t>画像を</a:t>
            </a:r>
            <a:r>
              <a:rPr lang="ja-JP" altLang="en-US" sz="2400" dirty="0" smtClean="0"/>
              <a:t>読み込みグレースケール変換後，</a:t>
            </a:r>
            <a:r>
              <a:rPr lang="ja-JP" altLang="en-US" sz="2400" dirty="0" smtClean="0"/>
              <a:t>画像 </a:t>
            </a:r>
            <a:r>
              <a:rPr lang="en-US" altLang="ja-JP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ja-JP" sz="24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ja-JP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sz="2400" dirty="0" smtClean="0"/>
              <a:t>をフーリエ変換し，フーリエ係数</a:t>
            </a:r>
            <a:r>
              <a:rPr lang="en-US" altLang="ja-JP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ja-JP" sz="24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kl</a:t>
            </a:r>
            <a:r>
              <a:rPr lang="ja-JP" altLang="en-US" sz="2400" dirty="0" smtClean="0"/>
              <a:t>を画像として出力せよ</a:t>
            </a:r>
            <a:endParaRPr lang="en-US" altLang="ja-JP" sz="2400" dirty="0" smtClean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ja-JP" altLang="en-US" sz="2400" dirty="0" smtClean="0"/>
              <a:t>ファイル名は</a:t>
            </a:r>
            <a:r>
              <a:rPr lang="en-US" altLang="ja-JP" sz="2400" dirty="0" smtClean="0"/>
              <a:t>exer11.py</a:t>
            </a:r>
            <a:r>
              <a:rPr lang="ja-JP" altLang="en-US" sz="2400" dirty="0" smtClean="0"/>
              <a:t>とし，ファイル名をコマンドライン引数として取得せよ</a:t>
            </a:r>
            <a:endParaRPr lang="en-US" altLang="ja-JP" sz="2400" dirty="0" smtClean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ja-JP" sz="24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ja-JP" sz="1400" dirty="0" smtClean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ja-JP" altLang="en-US" sz="2400" dirty="0" smtClean="0"/>
              <a:t>得られる</a:t>
            </a:r>
            <a:r>
              <a:rPr lang="en-US" altLang="ja-JP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ja-JP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</a:t>
            </a:r>
            <a:r>
              <a:rPr lang="ja-JP" altLang="en-US" sz="2400" dirty="0" smtClean="0"/>
              <a:t>は複素数となる．</a:t>
            </a:r>
            <a:r>
              <a:rPr lang="en-US" altLang="ja-JP" sz="2400" dirty="0" smtClean="0"/>
              <a:t>Python</a:t>
            </a:r>
            <a:r>
              <a:rPr lang="ja-JP" altLang="en-US" sz="2400" dirty="0" err="1" smtClean="0"/>
              <a:t>には</a:t>
            </a:r>
            <a:r>
              <a:rPr lang="ja-JP" altLang="en-US" sz="2400" dirty="0" smtClean="0"/>
              <a:t>複素数型が存在するが，これは利用せず</a:t>
            </a:r>
            <a:r>
              <a:rPr lang="en-US" altLang="ja-JP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ja-JP" sz="24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kl</a:t>
            </a:r>
            <a:r>
              <a:rPr lang="en-US" altLang="ja-JP" sz="2400" dirty="0" smtClean="0"/>
              <a:t> = </a:t>
            </a:r>
            <a:r>
              <a:rPr lang="en-US" altLang="ja-JP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ja-JP" sz="24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kl</a:t>
            </a:r>
            <a:r>
              <a:rPr lang="en-US" altLang="ja-JP" sz="2400" dirty="0" smtClean="0"/>
              <a:t> + </a:t>
            </a:r>
            <a:r>
              <a:rPr lang="en-US" altLang="ja-JP" sz="2400" i="1" dirty="0" err="1" smtClean="0"/>
              <a:t>i</a:t>
            </a:r>
            <a:r>
              <a:rPr lang="en-US" altLang="ja-JP" sz="2400" dirty="0" smtClean="0"/>
              <a:t> </a:t>
            </a:r>
            <a:r>
              <a:rPr lang="en-US" altLang="ja-JP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ja-JP" sz="24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kl</a:t>
            </a:r>
            <a:r>
              <a:rPr lang="en-US" altLang="ja-JP" sz="2400" dirty="0" smtClean="0"/>
              <a:t> </a:t>
            </a:r>
            <a:r>
              <a:rPr lang="ja-JP" altLang="en-US" sz="2400" dirty="0" smtClean="0"/>
              <a:t>と実部</a:t>
            </a:r>
            <a:r>
              <a:rPr lang="en-US" altLang="ja-JP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ja-JP" sz="24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kl</a:t>
            </a:r>
            <a:r>
              <a:rPr lang="ja-JP" altLang="en-US" sz="2400" dirty="0" smtClean="0"/>
              <a:t>と虚部</a:t>
            </a:r>
            <a:r>
              <a:rPr lang="en-US" altLang="ja-JP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ja-JP" sz="24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kl</a:t>
            </a:r>
            <a:r>
              <a:rPr lang="ja-JP" altLang="en-US" sz="2400" dirty="0" smtClean="0"/>
              <a:t>に分けて計算し，これを出力せよ</a:t>
            </a:r>
            <a:endParaRPr lang="en-US" altLang="ja-JP" sz="2400" dirty="0" smtClean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ja-JP" altLang="en-US" sz="2400" dirty="0"/>
              <a:t>実部</a:t>
            </a:r>
            <a:r>
              <a:rPr lang="en-US" altLang="ja-JP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ja-JP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</a:t>
            </a:r>
            <a:r>
              <a:rPr lang="ja-JP" altLang="en-US" sz="2400" dirty="0"/>
              <a:t>と虚部</a:t>
            </a:r>
            <a:r>
              <a:rPr lang="en-US" altLang="ja-JP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ja-JP" sz="24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kl</a:t>
            </a:r>
            <a:r>
              <a:rPr lang="en-US" altLang="ja-JP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sz="2400" i="1" dirty="0" smtClean="0"/>
              <a:t>は，値域</a:t>
            </a:r>
            <a:r>
              <a:rPr lang="en-US" altLang="ja-JP" sz="2400" dirty="0" smtClean="0"/>
              <a:t>[0,255]</a:t>
            </a:r>
            <a:r>
              <a:rPr lang="ja-JP" altLang="en-US" sz="2400" dirty="0" smtClean="0"/>
              <a:t>の</a:t>
            </a:r>
            <a:r>
              <a:rPr lang="ja-JP" altLang="en-US" sz="2400" dirty="0"/>
              <a:t>範囲</a:t>
            </a:r>
            <a:r>
              <a:rPr lang="ja-JP" altLang="en-US" sz="2400" dirty="0" smtClean="0"/>
              <a:t>に収まらない．そこで，最小値と最大値を用いて正規化すること．</a:t>
            </a:r>
            <a:endParaRPr lang="en-US" altLang="ja-JP" sz="2400" i="1" dirty="0" smtClean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ja-JP" altLang="en-US" sz="2400" i="1" dirty="0"/>
              <a:t>詳細</a:t>
            </a:r>
            <a:r>
              <a:rPr lang="ja-JP" altLang="en-US" sz="2400" i="1" dirty="0" smtClean="0"/>
              <a:t>はひな</a:t>
            </a:r>
            <a:r>
              <a:rPr lang="ja-JP" altLang="en-US" sz="2400" i="1" dirty="0"/>
              <a:t>形</a:t>
            </a:r>
            <a:r>
              <a:rPr lang="ja-JP" altLang="en-US" sz="2400" i="1" dirty="0" smtClean="0"/>
              <a:t>を</a:t>
            </a:r>
            <a:r>
              <a:rPr lang="ja-JP" altLang="en-US" sz="2400" i="1" dirty="0"/>
              <a:t>参照</a:t>
            </a:r>
            <a:r>
              <a:rPr lang="ja-JP" altLang="en-US" sz="2400" i="1" dirty="0" smtClean="0"/>
              <a:t>のこ</a:t>
            </a:r>
            <a:r>
              <a:rPr lang="ja-JP" altLang="en-US" sz="2400" i="1" dirty="0"/>
              <a:t>と</a:t>
            </a:r>
            <a:endParaRPr lang="en-US" altLang="ja-JP" sz="2400" i="1" dirty="0" smtClean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ja-JP" sz="2400" i="1" dirty="0" smtClean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ja-JP" sz="2400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941748" y="2731616"/>
            <a:ext cx="8322471" cy="52322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ja-JP" sz="2800" dirty="0">
                <a:solidFill>
                  <a:schemeClr val="bg1"/>
                </a:solidFill>
              </a:rPr>
              <a:t> $python </a:t>
            </a:r>
            <a:r>
              <a:rPr lang="en-US" altLang="ja-JP" sz="2800" dirty="0" smtClean="0">
                <a:solidFill>
                  <a:schemeClr val="bg1"/>
                </a:solidFill>
              </a:rPr>
              <a:t>  </a:t>
            </a:r>
            <a:r>
              <a:rPr lang="en-US" altLang="ja-JP" sz="2800" dirty="0" smtClean="0">
                <a:solidFill>
                  <a:schemeClr val="bg1"/>
                </a:solidFill>
              </a:rPr>
              <a:t>exer11.py   </a:t>
            </a:r>
            <a:r>
              <a:rPr lang="en-US" altLang="ja-JP" sz="2800" dirty="0" smtClean="0">
                <a:solidFill>
                  <a:schemeClr val="bg1"/>
                </a:solidFill>
              </a:rPr>
              <a:t>fname_in.png  </a:t>
            </a:r>
            <a:r>
              <a:rPr lang="en-US" altLang="ja-JP" sz="2800" dirty="0">
                <a:solidFill>
                  <a:schemeClr val="bg1"/>
                </a:solidFill>
              </a:rPr>
              <a:t>  Rkl.png </a:t>
            </a:r>
            <a:r>
              <a:rPr lang="en-US" altLang="ja-JP" sz="2800" dirty="0" smtClean="0">
                <a:solidFill>
                  <a:schemeClr val="bg1"/>
                </a:solidFill>
              </a:rPr>
              <a:t>    Ikl.png</a:t>
            </a:r>
            <a:endParaRPr lang="ja-JP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197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未達成</a:t>
            </a:r>
            <a:r>
              <a:rPr lang="ja-JP" altLang="en-US" smtClean="0"/>
              <a:t>の</a:t>
            </a:r>
            <a:r>
              <a:rPr lang="ja-JP" altLang="en-US"/>
              <a:t>課題</a:t>
            </a:r>
            <a:r>
              <a:rPr lang="ja-JP" altLang="en-US" smtClean="0"/>
              <a:t>があればそれに取り組むこと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9052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17098</TotalTime>
  <Words>503</Words>
  <Application>Microsoft Office PowerPoint</Application>
  <PresentationFormat>ワイド画面</PresentationFormat>
  <Paragraphs>75</Paragraphs>
  <Slides>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4" baseType="lpstr">
      <vt:lpstr>ＭＳ Ｐゴシック</vt:lpstr>
      <vt:lpstr>メイリオ</vt:lpstr>
      <vt:lpstr>Arial</vt:lpstr>
      <vt:lpstr>Calibri</vt:lpstr>
      <vt:lpstr>Cambria Math</vt:lpstr>
      <vt:lpstr>Times New Roman</vt:lpstr>
      <vt:lpstr>Office テーマ</vt:lpstr>
      <vt:lpstr>デジタルメディア処理1</vt:lpstr>
      <vt:lpstr>デジタルメディア処理1、2017（後期）</vt:lpstr>
      <vt:lpstr>演習 12/05</vt:lpstr>
      <vt:lpstr>課題9. フーリエ変換1D（exer9.py）</vt:lpstr>
      <vt:lpstr>課題10. 逆フーリエ変換1D（exer10.py）</vt:lpstr>
      <vt:lpstr>課題10. フーリエ変換2D（exer11.py）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Takashi Ijiri</dc:creator>
  <cp:lastModifiedBy>Takashi Ijiri</cp:lastModifiedBy>
  <cp:revision>641</cp:revision>
  <cp:lastPrinted>2017-07-13T03:01:49Z</cp:lastPrinted>
  <dcterms:created xsi:type="dcterms:W3CDTF">2017-01-19T02:23:36Z</dcterms:created>
  <dcterms:modified xsi:type="dcterms:W3CDTF">2017-09-04T06:11:53Z</dcterms:modified>
</cp:coreProperties>
</file>