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9" r:id="rId2"/>
    <p:sldId id="439" r:id="rId3"/>
    <p:sldId id="278" r:id="rId4"/>
    <p:sldId id="444" r:id="rId5"/>
    <p:sldId id="445" r:id="rId6"/>
    <p:sldId id="450" r:id="rId7"/>
    <p:sldId id="448" r:id="rId8"/>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A7C4503-9A08-46BB-BB22-1D6B6821B886}">
          <p14:sldIdLst>
            <p14:sldId id="269"/>
            <p14:sldId id="439"/>
            <p14:sldId id="278"/>
            <p14:sldId id="444"/>
            <p14:sldId id="445"/>
            <p14:sldId id="450"/>
            <p14:sldId id="44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2" autoAdjust="0"/>
    <p:restoredTop sz="77995" autoAdjust="0"/>
  </p:normalViewPr>
  <p:slideViewPr>
    <p:cSldViewPr snapToGrid="0">
      <p:cViewPr varScale="1">
        <p:scale>
          <a:sx n="58" d="100"/>
          <a:sy n="58" d="100"/>
        </p:scale>
        <p:origin x="852" y="28"/>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2017/9/4</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2017/9/4</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2017/9/4</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2017/9/4</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2017/9/4</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2017/9/4</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2017/9/4</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2017/9/4</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2017/9/4</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2017/9/4</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2017/9/4</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2017/9/4</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1</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b="1" dirty="0" smtClean="0"/>
              <a:t>デジタル</a:t>
            </a:r>
            <a:r>
              <a:rPr lang="ja-JP" altLang="en-US" sz="3600" b="1" dirty="0"/>
              <a:t>メディア</a:t>
            </a:r>
            <a:r>
              <a:rPr lang="ja-JP" altLang="en-US" sz="3600" b="1" dirty="0" smtClean="0"/>
              <a:t>処理</a:t>
            </a:r>
            <a:r>
              <a:rPr lang="en-US" altLang="ja-JP" sz="3600" b="1" dirty="0" smtClean="0"/>
              <a:t>1</a:t>
            </a:r>
            <a:r>
              <a:rPr lang="ja-JP" altLang="en-US" sz="3600" b="1" dirty="0" err="1" smtClean="0"/>
              <a:t>、</a:t>
            </a:r>
            <a:r>
              <a:rPr lang="en-US" altLang="ja-JP" sz="3600" b="1" dirty="0" smtClean="0"/>
              <a:t>2017</a:t>
            </a:r>
            <a:r>
              <a:rPr lang="ja-JP" altLang="en-US" sz="3600" b="1" dirty="0" smtClean="0"/>
              <a:t>（後期）</a:t>
            </a:r>
            <a:endParaRPr kumimoji="1" lang="ja-JP" altLang="en-US" sz="3600" b="1" dirty="0"/>
          </a:p>
        </p:txBody>
      </p:sp>
      <p:sp>
        <p:nvSpPr>
          <p:cNvPr id="3" name="コンテンツ プレースホルダー 2"/>
          <p:cNvSpPr>
            <a:spLocks noGrp="1"/>
          </p:cNvSpPr>
          <p:nvPr>
            <p:ph idx="1"/>
          </p:nvPr>
        </p:nvSpPr>
        <p:spPr>
          <a:xfrm>
            <a:off x="742950" y="848026"/>
            <a:ext cx="10369554" cy="6009974"/>
          </a:xfrm>
        </p:spPr>
        <p:txBody>
          <a:bodyPr>
            <a:normAutofit/>
          </a:bodyPr>
          <a:lstStyle/>
          <a:p>
            <a:pPr marL="0" indent="0">
              <a:lnSpc>
                <a:spcPct val="100000"/>
              </a:lnSpc>
              <a:spcBef>
                <a:spcPts val="600"/>
              </a:spcBef>
              <a:spcAft>
                <a:spcPts val="600"/>
              </a:spcAft>
              <a:buNone/>
            </a:pPr>
            <a:r>
              <a:rPr lang="en-US" altLang="ja-JP" sz="1800" dirty="0" smtClean="0">
                <a:solidFill>
                  <a:schemeClr val="bg1">
                    <a:lumMod val="75000"/>
                  </a:schemeClr>
                </a:solidFill>
              </a:rPr>
              <a:t>09/26	</a:t>
            </a:r>
            <a:r>
              <a:rPr lang="ja-JP" altLang="en-US" sz="1800" dirty="0" smtClean="0">
                <a:solidFill>
                  <a:schemeClr val="bg1">
                    <a:lumMod val="75000"/>
                  </a:schemeClr>
                </a:solidFill>
              </a:rPr>
              <a:t>イントロダクション</a:t>
            </a:r>
            <a:r>
              <a:rPr lang="en-US" altLang="ja-JP" sz="1800" dirty="0">
                <a:solidFill>
                  <a:schemeClr val="bg1">
                    <a:lumMod val="75000"/>
                  </a:schemeClr>
                </a:solidFill>
              </a:rPr>
              <a:t>1 : </a:t>
            </a:r>
            <a:r>
              <a:rPr lang="ja-JP" altLang="en-US" sz="1800" dirty="0">
                <a:solidFill>
                  <a:schemeClr val="bg1">
                    <a:lumMod val="75000"/>
                  </a:schemeClr>
                </a:solidFill>
              </a:rPr>
              <a:t>デジタル画像とは，量子化と標本化，</a:t>
            </a:r>
            <a:r>
              <a:rPr lang="en-US" altLang="ja-JP" sz="1800" dirty="0">
                <a:solidFill>
                  <a:schemeClr val="bg1">
                    <a:lumMod val="75000"/>
                  </a:schemeClr>
                </a:solidFill>
              </a:rPr>
              <a:t>Dynamic </a:t>
            </a:r>
            <a:r>
              <a:rPr lang="en-US" altLang="ja-JP" sz="1800" dirty="0" smtClean="0">
                <a:solidFill>
                  <a:schemeClr val="bg1">
                    <a:lumMod val="75000"/>
                  </a:schemeClr>
                </a:solidFill>
              </a:rPr>
              <a:t>Range</a:t>
            </a:r>
            <a:endParaRPr lang="ja-JP" altLang="en-US" sz="1800" dirty="0">
              <a:solidFill>
                <a:schemeClr val="bg1">
                  <a:lumMod val="75000"/>
                </a:schemeClr>
              </a:solidFill>
            </a:endParaRPr>
          </a:p>
          <a:p>
            <a:pPr marL="0" indent="0">
              <a:lnSpc>
                <a:spcPct val="100000"/>
              </a:lnSpc>
              <a:spcBef>
                <a:spcPts val="600"/>
              </a:spcBef>
              <a:spcAft>
                <a:spcPts val="600"/>
              </a:spcAft>
              <a:buNone/>
            </a:pPr>
            <a:r>
              <a:rPr lang="en-US" altLang="ja-JP" sz="1800" dirty="0" smtClean="0">
                <a:solidFill>
                  <a:schemeClr val="bg1">
                    <a:lumMod val="75000"/>
                  </a:schemeClr>
                </a:solidFill>
              </a:rPr>
              <a:t>10/03	</a:t>
            </a:r>
            <a:r>
              <a:rPr lang="ja-JP" altLang="en-US" sz="1800" dirty="0" smtClean="0">
                <a:solidFill>
                  <a:schemeClr val="bg1">
                    <a:lumMod val="75000"/>
                  </a:schemeClr>
                </a:solidFill>
              </a:rPr>
              <a:t>イントロダクション</a:t>
            </a:r>
            <a:r>
              <a:rPr lang="en-US" altLang="ja-JP" sz="1800" dirty="0">
                <a:solidFill>
                  <a:schemeClr val="bg1">
                    <a:lumMod val="75000"/>
                  </a:schemeClr>
                </a:solidFill>
              </a:rPr>
              <a:t>2 : </a:t>
            </a:r>
            <a:r>
              <a:rPr lang="ja-JP" altLang="en-US" sz="1800" dirty="0">
                <a:solidFill>
                  <a:schemeClr val="bg1">
                    <a:lumMod val="75000"/>
                  </a:schemeClr>
                </a:solidFill>
              </a:rPr>
              <a:t>デジタルカメラ</a:t>
            </a:r>
            <a:r>
              <a:rPr lang="ja-JP" altLang="en-US" sz="1800" dirty="0" smtClean="0">
                <a:solidFill>
                  <a:schemeClr val="bg1">
                    <a:lumMod val="75000"/>
                  </a:schemeClr>
                </a:solidFill>
              </a:rPr>
              <a:t>，人間の視覚，表色系</a:t>
            </a:r>
            <a:endParaRPr lang="ja-JP" altLang="en-US" sz="1800" dirty="0">
              <a:solidFill>
                <a:schemeClr val="bg1">
                  <a:lumMod val="75000"/>
                </a:schemeClr>
              </a:solidFill>
            </a:endParaRPr>
          </a:p>
          <a:p>
            <a:pPr marL="0" indent="0">
              <a:lnSpc>
                <a:spcPct val="100000"/>
              </a:lnSpc>
              <a:spcBef>
                <a:spcPts val="600"/>
              </a:spcBef>
              <a:spcAft>
                <a:spcPts val="600"/>
              </a:spcAft>
              <a:buNone/>
            </a:pPr>
            <a:r>
              <a:rPr lang="en-US" altLang="ja-JP" sz="1800" dirty="0" smtClean="0">
                <a:solidFill>
                  <a:schemeClr val="bg1">
                    <a:lumMod val="75000"/>
                  </a:schemeClr>
                </a:solidFill>
              </a:rPr>
              <a:t>10/10	</a:t>
            </a:r>
            <a:r>
              <a:rPr lang="ja-JP" altLang="en-US" sz="1800" dirty="0" smtClean="0">
                <a:solidFill>
                  <a:schemeClr val="bg1">
                    <a:lumMod val="75000"/>
                  </a:schemeClr>
                </a:solidFill>
              </a:rPr>
              <a:t>フィルタ</a:t>
            </a:r>
            <a:r>
              <a:rPr lang="ja-JP" altLang="en-US" sz="1800" dirty="0">
                <a:solidFill>
                  <a:schemeClr val="bg1">
                    <a:lumMod val="75000"/>
                  </a:schemeClr>
                </a:solidFill>
              </a:rPr>
              <a:t>処理</a:t>
            </a:r>
            <a:r>
              <a:rPr lang="en-US" altLang="ja-JP" sz="1800" dirty="0">
                <a:solidFill>
                  <a:schemeClr val="bg1">
                    <a:lumMod val="75000"/>
                  </a:schemeClr>
                </a:solidFill>
              </a:rPr>
              <a:t>1 : </a:t>
            </a:r>
            <a:r>
              <a:rPr lang="ja-JP" altLang="en-US" sz="1800" dirty="0">
                <a:solidFill>
                  <a:schemeClr val="bg1">
                    <a:lumMod val="75000"/>
                  </a:schemeClr>
                </a:solidFill>
              </a:rPr>
              <a:t>トーンカーブ，線形フィルタ 	</a:t>
            </a:r>
          </a:p>
          <a:p>
            <a:pPr marL="0" indent="0">
              <a:lnSpc>
                <a:spcPct val="100000"/>
              </a:lnSpc>
              <a:spcBef>
                <a:spcPts val="600"/>
              </a:spcBef>
              <a:spcAft>
                <a:spcPts val="600"/>
              </a:spcAft>
              <a:buNone/>
            </a:pPr>
            <a:r>
              <a:rPr lang="en-US" altLang="ja-JP" sz="1800" dirty="0" smtClean="0">
                <a:solidFill>
                  <a:schemeClr val="bg1">
                    <a:lumMod val="75000"/>
                  </a:schemeClr>
                </a:solidFill>
              </a:rPr>
              <a:t>10/17	</a:t>
            </a:r>
            <a:r>
              <a:rPr lang="ja-JP" altLang="en-US" sz="1800" dirty="0" smtClean="0">
                <a:solidFill>
                  <a:schemeClr val="bg1">
                    <a:lumMod val="75000"/>
                  </a:schemeClr>
                </a:solidFill>
              </a:rPr>
              <a:t>フィルタ</a:t>
            </a:r>
            <a:r>
              <a:rPr lang="ja-JP" altLang="en-US" sz="1800" dirty="0">
                <a:solidFill>
                  <a:schemeClr val="bg1">
                    <a:lumMod val="75000"/>
                  </a:schemeClr>
                </a:solidFill>
              </a:rPr>
              <a:t>処理</a:t>
            </a:r>
            <a:r>
              <a:rPr lang="en-US" altLang="ja-JP" sz="1800" dirty="0">
                <a:solidFill>
                  <a:schemeClr val="bg1">
                    <a:lumMod val="75000"/>
                  </a:schemeClr>
                </a:solidFill>
              </a:rPr>
              <a:t>2 : </a:t>
            </a:r>
            <a:r>
              <a:rPr lang="ja-JP" altLang="en-US" sz="1800" dirty="0">
                <a:solidFill>
                  <a:schemeClr val="bg1">
                    <a:lumMod val="75000"/>
                  </a:schemeClr>
                </a:solidFill>
              </a:rPr>
              <a:t>非線形フィルタ，</a:t>
            </a:r>
            <a:r>
              <a:rPr lang="ja-JP" altLang="en-US" sz="1800" dirty="0" smtClean="0">
                <a:solidFill>
                  <a:schemeClr val="bg1">
                    <a:lumMod val="75000"/>
                  </a:schemeClr>
                </a:solidFill>
              </a:rPr>
              <a:t>ハーフトーニング</a:t>
            </a:r>
            <a:endParaRPr lang="en-US" altLang="ja-JP" sz="1800" dirty="0" smtClean="0">
              <a:solidFill>
                <a:schemeClr val="bg1">
                  <a:lumMod val="75000"/>
                </a:schemeClr>
              </a:solidFill>
            </a:endParaRPr>
          </a:p>
          <a:p>
            <a:pPr marL="0" indent="0">
              <a:lnSpc>
                <a:spcPct val="100000"/>
              </a:lnSpc>
              <a:spcBef>
                <a:spcPts val="600"/>
              </a:spcBef>
              <a:spcAft>
                <a:spcPts val="600"/>
              </a:spcAft>
              <a:buNone/>
            </a:pPr>
            <a:r>
              <a:rPr lang="en-US" altLang="ja-JP" sz="1800" dirty="0" smtClean="0">
                <a:solidFill>
                  <a:schemeClr val="bg1">
                    <a:lumMod val="75000"/>
                  </a:schemeClr>
                </a:solidFill>
              </a:rPr>
              <a:t>10/24	</a:t>
            </a:r>
            <a:r>
              <a:rPr lang="ja-JP" altLang="en-US" sz="1800" dirty="0" smtClean="0">
                <a:solidFill>
                  <a:schemeClr val="bg1">
                    <a:lumMod val="75000"/>
                  </a:schemeClr>
                </a:solidFill>
              </a:rPr>
              <a:t>フィルタ</a:t>
            </a:r>
            <a:r>
              <a:rPr lang="ja-JP" altLang="en-US" sz="1800" dirty="0">
                <a:solidFill>
                  <a:schemeClr val="bg1">
                    <a:lumMod val="75000"/>
                  </a:schemeClr>
                </a:solidFill>
              </a:rPr>
              <a:t>処理</a:t>
            </a:r>
            <a:r>
              <a:rPr lang="en-US" altLang="ja-JP" sz="1800" dirty="0">
                <a:solidFill>
                  <a:schemeClr val="bg1">
                    <a:lumMod val="75000"/>
                  </a:schemeClr>
                </a:solidFill>
              </a:rPr>
              <a:t>3 : </a:t>
            </a:r>
            <a:r>
              <a:rPr lang="ja-JP" altLang="en-US" sz="1800" dirty="0">
                <a:solidFill>
                  <a:schemeClr val="bg1">
                    <a:lumMod val="75000"/>
                  </a:schemeClr>
                </a:solidFill>
              </a:rPr>
              <a:t>離散フーリエ</a:t>
            </a:r>
            <a:r>
              <a:rPr lang="ja-JP" altLang="en-US" sz="1800" dirty="0" smtClean="0">
                <a:solidFill>
                  <a:schemeClr val="bg1">
                    <a:lumMod val="75000"/>
                  </a:schemeClr>
                </a:solidFill>
              </a:rPr>
              <a:t>変換と周波数フィルタリング</a:t>
            </a:r>
            <a:endParaRPr lang="en-US" altLang="ja-JP" sz="1800" dirty="0" smtClean="0">
              <a:solidFill>
                <a:schemeClr val="bg1">
                  <a:lumMod val="75000"/>
                </a:schemeClr>
              </a:solidFill>
            </a:endParaRPr>
          </a:p>
          <a:p>
            <a:pPr marL="0" indent="0">
              <a:lnSpc>
                <a:spcPct val="100000"/>
              </a:lnSpc>
              <a:spcBef>
                <a:spcPts val="600"/>
              </a:spcBef>
              <a:spcAft>
                <a:spcPts val="600"/>
              </a:spcAft>
              <a:buNone/>
            </a:pPr>
            <a:r>
              <a:rPr lang="en-US" altLang="ja-JP" sz="1800" b="1" dirty="0" smtClean="0">
                <a:solidFill>
                  <a:schemeClr val="bg1">
                    <a:lumMod val="75000"/>
                  </a:schemeClr>
                </a:solidFill>
              </a:rPr>
              <a:t>11/07	</a:t>
            </a:r>
            <a:r>
              <a:rPr lang="ja-JP" altLang="en-US" sz="1800" b="1" dirty="0">
                <a:solidFill>
                  <a:schemeClr val="bg1">
                    <a:lumMod val="75000"/>
                  </a:schemeClr>
                </a:solidFill>
              </a:rPr>
              <a:t>前半のまとめと中間</a:t>
            </a:r>
            <a:r>
              <a:rPr lang="ja-JP" altLang="en-US" sz="1800" b="1" dirty="0" smtClean="0">
                <a:solidFill>
                  <a:schemeClr val="bg1">
                    <a:lumMod val="75000"/>
                  </a:schemeClr>
                </a:solidFill>
              </a:rPr>
              <a:t>試験</a:t>
            </a:r>
            <a:endParaRPr lang="en-US" altLang="ja-JP" sz="1800" b="1" dirty="0" smtClean="0">
              <a:solidFill>
                <a:schemeClr val="bg1">
                  <a:lumMod val="75000"/>
                </a:schemeClr>
              </a:solidFill>
            </a:endParaRPr>
          </a:p>
          <a:p>
            <a:pPr marL="0" indent="0">
              <a:lnSpc>
                <a:spcPct val="100000"/>
              </a:lnSpc>
              <a:spcBef>
                <a:spcPts val="600"/>
              </a:spcBef>
              <a:spcAft>
                <a:spcPts val="600"/>
              </a:spcAft>
              <a:buNone/>
            </a:pPr>
            <a:r>
              <a:rPr lang="en-US" altLang="ja-JP" sz="1800" dirty="0" smtClean="0">
                <a:solidFill>
                  <a:schemeClr val="bg1">
                    <a:lumMod val="75000"/>
                  </a:schemeClr>
                </a:solidFill>
              </a:rPr>
              <a:t>11/14</a:t>
            </a:r>
            <a:r>
              <a:rPr lang="en-US" altLang="ja-JP" sz="1800" b="1" dirty="0" smtClean="0">
                <a:solidFill>
                  <a:schemeClr val="bg1">
                    <a:lumMod val="75000"/>
                  </a:schemeClr>
                </a:solidFill>
              </a:rPr>
              <a:t>	</a:t>
            </a:r>
            <a:r>
              <a:rPr lang="ja-JP" altLang="en-US" sz="1800" dirty="0">
                <a:solidFill>
                  <a:schemeClr val="bg1">
                    <a:lumMod val="75000"/>
                  </a:schemeClr>
                </a:solidFill>
              </a:rPr>
              <a:t>画像処理演習 </a:t>
            </a:r>
            <a:r>
              <a:rPr lang="en-US" altLang="ja-JP" sz="1800" dirty="0">
                <a:solidFill>
                  <a:schemeClr val="bg1">
                    <a:lumMod val="75000"/>
                  </a:schemeClr>
                </a:solidFill>
              </a:rPr>
              <a:t>: python</a:t>
            </a:r>
            <a:r>
              <a:rPr lang="ja-JP" altLang="en-US" sz="1800" dirty="0" smtClean="0">
                <a:solidFill>
                  <a:schemeClr val="bg1">
                    <a:lumMod val="75000"/>
                  </a:schemeClr>
                </a:solidFill>
              </a:rPr>
              <a:t>入門　</a:t>
            </a:r>
            <a:r>
              <a:rPr lang="en-US" altLang="ja-JP" sz="1800" dirty="0" smtClean="0">
                <a:solidFill>
                  <a:schemeClr val="bg1">
                    <a:lumMod val="75000"/>
                  </a:schemeClr>
                </a:solidFill>
              </a:rPr>
              <a:t>(</a:t>
            </a:r>
            <a:r>
              <a:rPr lang="ja-JP" altLang="en-US" sz="1800" dirty="0" smtClean="0">
                <a:solidFill>
                  <a:schemeClr val="bg1">
                    <a:lumMod val="75000"/>
                  </a:schemeClr>
                </a:solidFill>
              </a:rPr>
              <a:t>演習室</a:t>
            </a:r>
            <a:r>
              <a:rPr lang="en-US" altLang="ja-JP" sz="1800" dirty="0" smtClean="0">
                <a:solidFill>
                  <a:schemeClr val="bg1">
                    <a:lumMod val="75000"/>
                  </a:schemeClr>
                </a:solidFill>
              </a:rPr>
              <a:t>)</a:t>
            </a:r>
            <a:endParaRPr lang="en-US" altLang="ja-JP" sz="1800" b="1" dirty="0" smtClean="0">
              <a:solidFill>
                <a:schemeClr val="bg1">
                  <a:lumMod val="75000"/>
                </a:schemeClr>
              </a:solidFill>
            </a:endParaRPr>
          </a:p>
          <a:p>
            <a:pPr marL="0" indent="0">
              <a:lnSpc>
                <a:spcPct val="100000"/>
              </a:lnSpc>
              <a:spcBef>
                <a:spcPts val="600"/>
              </a:spcBef>
              <a:spcAft>
                <a:spcPts val="600"/>
              </a:spcAft>
              <a:buNone/>
            </a:pPr>
            <a:r>
              <a:rPr lang="en-US" altLang="ja-JP" sz="1800" dirty="0" smtClean="0">
                <a:solidFill>
                  <a:schemeClr val="bg1">
                    <a:lumMod val="75000"/>
                  </a:schemeClr>
                </a:solidFill>
              </a:rPr>
              <a:t>11/21	</a:t>
            </a:r>
            <a:r>
              <a:rPr lang="ja-JP" altLang="en-US" sz="1800" dirty="0">
                <a:solidFill>
                  <a:schemeClr val="bg1">
                    <a:lumMod val="75000"/>
                  </a:schemeClr>
                </a:solidFill>
              </a:rPr>
              <a:t>画像処理演習 </a:t>
            </a:r>
            <a:r>
              <a:rPr lang="en-US" altLang="ja-JP" sz="1800" dirty="0">
                <a:solidFill>
                  <a:schemeClr val="bg1">
                    <a:lumMod val="75000"/>
                  </a:schemeClr>
                </a:solidFill>
              </a:rPr>
              <a:t>: </a:t>
            </a:r>
            <a:r>
              <a:rPr lang="ja-JP" altLang="en-US" sz="1800" dirty="0">
                <a:solidFill>
                  <a:schemeClr val="bg1">
                    <a:lumMod val="75000"/>
                  </a:schemeClr>
                </a:solidFill>
              </a:rPr>
              <a:t>フィルタ</a:t>
            </a:r>
            <a:r>
              <a:rPr lang="ja-JP" altLang="en-US" sz="1800" dirty="0" smtClean="0">
                <a:solidFill>
                  <a:schemeClr val="bg1">
                    <a:lumMod val="75000"/>
                  </a:schemeClr>
                </a:solidFill>
              </a:rPr>
              <a:t>処理 </a:t>
            </a:r>
            <a:r>
              <a:rPr lang="en-US" altLang="ja-JP" sz="1800" dirty="0" smtClean="0">
                <a:solidFill>
                  <a:schemeClr val="bg1">
                    <a:lumMod val="75000"/>
                  </a:schemeClr>
                </a:solidFill>
              </a:rPr>
              <a:t>(</a:t>
            </a:r>
            <a:r>
              <a:rPr lang="ja-JP" altLang="en-US" sz="1800" dirty="0">
                <a:solidFill>
                  <a:schemeClr val="bg1">
                    <a:lumMod val="75000"/>
                  </a:schemeClr>
                </a:solidFill>
              </a:rPr>
              <a:t>演習室</a:t>
            </a:r>
            <a:r>
              <a:rPr lang="en-US" altLang="ja-JP" sz="1800" dirty="0">
                <a:solidFill>
                  <a:schemeClr val="bg1">
                    <a:lumMod val="75000"/>
                  </a:schemeClr>
                </a:solidFill>
              </a:rPr>
              <a:t>)</a:t>
            </a:r>
            <a:endParaRPr lang="en-US" altLang="ja-JP" sz="1800" dirty="0" smtClean="0">
              <a:solidFill>
                <a:schemeClr val="bg1">
                  <a:lumMod val="75000"/>
                </a:schemeClr>
              </a:solidFill>
            </a:endParaRPr>
          </a:p>
          <a:p>
            <a:pPr marL="0" indent="0">
              <a:lnSpc>
                <a:spcPct val="100000"/>
              </a:lnSpc>
              <a:spcBef>
                <a:spcPts val="600"/>
              </a:spcBef>
              <a:spcAft>
                <a:spcPts val="600"/>
              </a:spcAft>
              <a:buNone/>
            </a:pPr>
            <a:r>
              <a:rPr lang="en-US" altLang="ja-JP" sz="1800" dirty="0" smtClean="0"/>
              <a:t>11/28	</a:t>
            </a:r>
            <a:r>
              <a:rPr lang="ja-JP" altLang="en-US" sz="1800" dirty="0"/>
              <a:t>画像処理演習 </a:t>
            </a:r>
            <a:r>
              <a:rPr lang="en-US" altLang="ja-JP" sz="1800" dirty="0"/>
              <a:t>: </a:t>
            </a:r>
            <a:r>
              <a:rPr lang="ja-JP" altLang="en-US" sz="1800" dirty="0"/>
              <a:t>フィルタ</a:t>
            </a:r>
            <a:r>
              <a:rPr lang="ja-JP" altLang="en-US" sz="1800" dirty="0" smtClean="0"/>
              <a:t>処理 </a:t>
            </a:r>
            <a:r>
              <a:rPr lang="en-US" altLang="ja-JP" sz="1800" dirty="0" smtClean="0"/>
              <a:t>(</a:t>
            </a:r>
            <a:r>
              <a:rPr lang="ja-JP" altLang="en-US" sz="1800" dirty="0"/>
              <a:t>演習室</a:t>
            </a:r>
            <a:r>
              <a:rPr lang="en-US" altLang="ja-JP" sz="1800" dirty="0"/>
              <a:t>)</a:t>
            </a:r>
            <a:endParaRPr lang="en-US" altLang="ja-JP" sz="1800" b="1" dirty="0" smtClean="0"/>
          </a:p>
          <a:p>
            <a:pPr marL="0" indent="0">
              <a:lnSpc>
                <a:spcPct val="100000"/>
              </a:lnSpc>
              <a:spcBef>
                <a:spcPts val="600"/>
              </a:spcBef>
              <a:spcAft>
                <a:spcPts val="600"/>
              </a:spcAft>
              <a:buNone/>
            </a:pPr>
            <a:r>
              <a:rPr lang="en-US" altLang="ja-JP" sz="1800" dirty="0" smtClean="0"/>
              <a:t>12/05	</a:t>
            </a:r>
            <a:r>
              <a:rPr lang="ja-JP" altLang="en-US" sz="1800" dirty="0"/>
              <a:t>画像処理演習 </a:t>
            </a:r>
            <a:r>
              <a:rPr lang="en-US" altLang="ja-JP" sz="1800" dirty="0"/>
              <a:t>: </a:t>
            </a:r>
            <a:r>
              <a:rPr lang="ja-JP" altLang="en-US" sz="1800" dirty="0"/>
              <a:t>フィルタ</a:t>
            </a:r>
            <a:r>
              <a:rPr lang="ja-JP" altLang="en-US" sz="1800" dirty="0" smtClean="0"/>
              <a:t>処理</a:t>
            </a:r>
            <a:r>
              <a:rPr lang="en-US" altLang="ja-JP" sz="1800" dirty="0" smtClean="0"/>
              <a:t> </a:t>
            </a:r>
            <a:r>
              <a:rPr lang="en-US" altLang="ja-JP" sz="1800" dirty="0"/>
              <a:t>(</a:t>
            </a:r>
            <a:r>
              <a:rPr lang="ja-JP" altLang="en-US" sz="1800" dirty="0"/>
              <a:t>演習室</a:t>
            </a:r>
            <a:r>
              <a:rPr lang="en-US" altLang="ja-JP" sz="1800" dirty="0"/>
              <a:t>)</a:t>
            </a:r>
            <a:endParaRPr lang="ja-JP" altLang="en-US" sz="1800" dirty="0"/>
          </a:p>
          <a:p>
            <a:pPr marL="0" indent="0">
              <a:lnSpc>
                <a:spcPct val="100000"/>
              </a:lnSpc>
              <a:spcBef>
                <a:spcPts val="600"/>
              </a:spcBef>
              <a:spcAft>
                <a:spcPts val="600"/>
              </a:spcAft>
              <a:buNone/>
            </a:pPr>
            <a:r>
              <a:rPr lang="en-US" altLang="ja-JP" sz="1800" dirty="0" smtClean="0"/>
              <a:t>12/12	</a:t>
            </a:r>
            <a:r>
              <a:rPr lang="ja-JP" altLang="en-US" sz="1800" dirty="0"/>
              <a:t>画像の幾何変換１ </a:t>
            </a:r>
            <a:r>
              <a:rPr lang="en-US" altLang="ja-JP" sz="1800" dirty="0"/>
              <a:t>: </a:t>
            </a:r>
            <a:r>
              <a:rPr lang="ja-JP" altLang="en-US" sz="1800" dirty="0"/>
              <a:t>アファイン</a:t>
            </a:r>
            <a:r>
              <a:rPr lang="ja-JP" altLang="en-US" sz="1800" dirty="0" smtClean="0"/>
              <a:t>変換</a:t>
            </a:r>
            <a:r>
              <a:rPr lang="en-US" altLang="ja-JP" sz="1800" dirty="0" smtClean="0"/>
              <a:t> </a:t>
            </a:r>
            <a:r>
              <a:rPr lang="en-US" altLang="ja-JP" sz="1800" dirty="0"/>
              <a:t>	</a:t>
            </a:r>
            <a:endParaRPr lang="en-US" altLang="ja-JP" sz="1800" dirty="0" smtClean="0"/>
          </a:p>
          <a:p>
            <a:pPr marL="0" indent="0">
              <a:lnSpc>
                <a:spcPct val="100000"/>
              </a:lnSpc>
              <a:spcBef>
                <a:spcPts val="600"/>
              </a:spcBef>
              <a:spcAft>
                <a:spcPts val="600"/>
              </a:spcAft>
              <a:buNone/>
            </a:pPr>
            <a:r>
              <a:rPr lang="en-US" altLang="ja-JP" sz="1800" dirty="0" smtClean="0"/>
              <a:t>12/19	</a:t>
            </a:r>
            <a:r>
              <a:rPr lang="ja-JP" altLang="en-US" sz="1800" dirty="0"/>
              <a:t>画像の幾何変換２ </a:t>
            </a:r>
            <a:r>
              <a:rPr lang="en-US" altLang="ja-JP" sz="1800" dirty="0"/>
              <a:t>: </a:t>
            </a:r>
            <a:r>
              <a:rPr lang="ja-JP" altLang="en-US" sz="1800" dirty="0"/>
              <a:t>画像の補間</a:t>
            </a:r>
            <a:r>
              <a:rPr lang="en-US" altLang="ja-JP" sz="1800" dirty="0"/>
              <a:t>	</a:t>
            </a:r>
            <a:endParaRPr lang="en-US" altLang="ja-JP" sz="1800" dirty="0" smtClean="0"/>
          </a:p>
          <a:p>
            <a:pPr marL="0" indent="0">
              <a:lnSpc>
                <a:spcPct val="100000"/>
              </a:lnSpc>
              <a:spcBef>
                <a:spcPts val="600"/>
              </a:spcBef>
              <a:spcAft>
                <a:spcPts val="600"/>
              </a:spcAft>
              <a:buNone/>
            </a:pPr>
            <a:r>
              <a:rPr lang="en-US" altLang="ja-JP" sz="1800" dirty="0" smtClean="0"/>
              <a:t>01/16 </a:t>
            </a:r>
            <a:r>
              <a:rPr lang="en-US" altLang="ja-JP" sz="1800" dirty="0"/>
              <a:t>	</a:t>
            </a:r>
            <a:r>
              <a:rPr lang="ja-JP" altLang="en-US" sz="1800" dirty="0"/>
              <a:t>画像復元 </a:t>
            </a:r>
            <a:r>
              <a:rPr lang="en-US" altLang="ja-JP" sz="1800" dirty="0"/>
              <a:t>: Convolution</a:t>
            </a:r>
            <a:r>
              <a:rPr lang="ja-JP" altLang="en-US" sz="1800" dirty="0"/>
              <a:t>と</a:t>
            </a:r>
            <a:r>
              <a:rPr lang="en-US" altLang="ja-JP" sz="1800" dirty="0"/>
              <a:t>De-convolution</a:t>
            </a:r>
            <a:r>
              <a:rPr lang="ja-JP" altLang="en-US" sz="1800" dirty="0" smtClean="0"/>
              <a:t>（変更</a:t>
            </a:r>
            <a:r>
              <a:rPr lang="ja-JP" altLang="en-US" sz="1800" dirty="0"/>
              <a:t>する可能性有り）</a:t>
            </a:r>
            <a:endParaRPr lang="en-US" altLang="ja-JP" sz="1800" dirty="0" smtClean="0"/>
          </a:p>
          <a:p>
            <a:pPr marL="0" indent="0">
              <a:lnSpc>
                <a:spcPct val="100000"/>
              </a:lnSpc>
              <a:spcBef>
                <a:spcPts val="600"/>
              </a:spcBef>
              <a:spcAft>
                <a:spcPts val="600"/>
              </a:spcAft>
              <a:buNone/>
            </a:pPr>
            <a:r>
              <a:rPr lang="en-US" altLang="ja-JP" sz="1800" b="1" dirty="0" smtClean="0">
                <a:solidFill>
                  <a:srgbClr val="FF0000"/>
                </a:solidFill>
              </a:rPr>
              <a:t>01/23 </a:t>
            </a:r>
            <a:r>
              <a:rPr lang="en-US" altLang="ja-JP" sz="1800" b="1" dirty="0">
                <a:solidFill>
                  <a:srgbClr val="FF0000"/>
                </a:solidFill>
              </a:rPr>
              <a:t>	</a:t>
            </a:r>
            <a:r>
              <a:rPr lang="ja-JP" altLang="en-US" sz="1800" b="1" dirty="0">
                <a:solidFill>
                  <a:srgbClr val="FF0000"/>
                </a:solidFill>
              </a:rPr>
              <a:t>後半のまとめと期末</a:t>
            </a:r>
            <a:r>
              <a:rPr lang="ja-JP" altLang="en-US" sz="1800" b="1" dirty="0" smtClean="0">
                <a:solidFill>
                  <a:srgbClr val="FF0000"/>
                </a:solidFill>
              </a:rPr>
              <a:t>試験</a:t>
            </a:r>
            <a:endParaRPr lang="en-US" altLang="ja-JP" sz="1800" b="1" dirty="0" smtClean="0">
              <a:solidFill>
                <a:srgbClr val="FF0000"/>
              </a:solidFill>
            </a:endParaRPr>
          </a:p>
        </p:txBody>
      </p:sp>
    </p:spTree>
    <p:extLst>
      <p:ext uri="{BB962C8B-B14F-4D97-AF65-F5344CB8AC3E}">
        <p14:creationId xmlns:p14="http://schemas.microsoft.com/office/powerpoint/2010/main" val="2498137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smtClean="0"/>
              <a:t>演習 </a:t>
            </a:r>
            <a:r>
              <a:rPr lang="en-US" altLang="ja-JP" sz="3600" dirty="0" smtClean="0"/>
              <a:t>11/28</a:t>
            </a:r>
            <a:endParaRPr kumimoji="1" lang="ja-JP" altLang="en-US" sz="3600" dirty="0"/>
          </a:p>
        </p:txBody>
      </p:sp>
      <p:sp>
        <p:nvSpPr>
          <p:cNvPr id="3" name="コンテンツ プレースホルダー 2"/>
          <p:cNvSpPr>
            <a:spLocks noGrp="1"/>
          </p:cNvSpPr>
          <p:nvPr>
            <p:ph idx="1"/>
          </p:nvPr>
        </p:nvSpPr>
        <p:spPr>
          <a:xfrm>
            <a:off x="697881" y="1343722"/>
            <a:ext cx="11211353" cy="5288190"/>
          </a:xfrm>
        </p:spPr>
        <p:txBody>
          <a:bodyPr>
            <a:normAutofit/>
          </a:bodyPr>
          <a:lstStyle/>
          <a:p>
            <a:pPr marL="0" indent="0">
              <a:lnSpc>
                <a:spcPct val="100000"/>
              </a:lnSpc>
              <a:spcBef>
                <a:spcPts val="600"/>
              </a:spcBef>
              <a:spcAft>
                <a:spcPts val="600"/>
              </a:spcAft>
              <a:buNone/>
            </a:pPr>
            <a:r>
              <a:rPr lang="ja-JP" altLang="en-US" sz="2400" b="1" dirty="0" smtClean="0"/>
              <a:t>締め切り</a:t>
            </a:r>
            <a:r>
              <a:rPr lang="en-US" altLang="ja-JP" sz="2400" dirty="0" smtClean="0"/>
              <a:t>: </a:t>
            </a:r>
            <a:r>
              <a:rPr lang="ja-JP" altLang="en-US" sz="2400" dirty="0" smtClean="0"/>
              <a:t> </a:t>
            </a:r>
            <a:r>
              <a:rPr lang="en-US" altLang="ja-JP" sz="2400" dirty="0" smtClean="0"/>
              <a:t>12/08 23:59</a:t>
            </a:r>
          </a:p>
          <a:p>
            <a:pPr marL="0" indent="0">
              <a:lnSpc>
                <a:spcPct val="100000"/>
              </a:lnSpc>
              <a:spcBef>
                <a:spcPts val="600"/>
              </a:spcBef>
              <a:spcAft>
                <a:spcPts val="600"/>
              </a:spcAft>
              <a:buNone/>
            </a:pPr>
            <a:r>
              <a:rPr lang="ja-JP" altLang="en-US" sz="2400" b="1" dirty="0" smtClean="0"/>
              <a:t>提出方法</a:t>
            </a:r>
            <a:r>
              <a:rPr lang="en-US" altLang="ja-JP" sz="2400" dirty="0" smtClean="0"/>
              <a:t>:  </a:t>
            </a:r>
            <a:r>
              <a:rPr lang="ja-JP" altLang="en-US" sz="2400" dirty="0" smtClean="0"/>
              <a:t>共有</a:t>
            </a:r>
            <a:r>
              <a:rPr lang="ja-JP" altLang="en-US" sz="2400" dirty="0" smtClean="0"/>
              <a:t>フォルダに </a:t>
            </a:r>
            <a:r>
              <a:rPr lang="en-US" altLang="ja-JP" sz="2400" dirty="0" smtClean="0"/>
              <a:t>『</a:t>
            </a:r>
            <a:r>
              <a:rPr lang="en-US" altLang="ja-JP" sz="2400" b="1" dirty="0" smtClean="0"/>
              <a:t>dm1excer</a:t>
            </a:r>
            <a:r>
              <a:rPr lang="en-US" altLang="ja-JP" sz="2400" dirty="0" smtClean="0"/>
              <a:t>』</a:t>
            </a:r>
            <a:r>
              <a:rPr lang="ja-JP" altLang="en-US" sz="2400" dirty="0" smtClean="0"/>
              <a:t>というフォルダを作成し，その中に</a:t>
            </a:r>
            <a:r>
              <a:rPr lang="en-US" altLang="ja-JP" sz="2400" dirty="0" smtClean="0"/>
              <a:t>	</a:t>
            </a:r>
            <a:r>
              <a:rPr lang="ja-JP" altLang="en-US" sz="2400" dirty="0" smtClean="0"/>
              <a:t>　　</a:t>
            </a:r>
            <a:r>
              <a:rPr lang="en-US" altLang="ja-JP" sz="2400" dirty="0" smtClean="0"/>
              <a:t>	      </a:t>
            </a:r>
            <a:r>
              <a:rPr lang="ja-JP" altLang="en-US" sz="2400" dirty="0" smtClean="0"/>
              <a:t>ソースコード</a:t>
            </a:r>
            <a:r>
              <a:rPr lang="ja-JP" altLang="en-US" sz="2400" dirty="0" smtClean="0"/>
              <a:t>の入ったファイルを置く．フォルダ名は全て半角． </a:t>
            </a:r>
            <a:endParaRPr lang="en-US" altLang="ja-JP" sz="2400" dirty="0"/>
          </a:p>
          <a:p>
            <a:pPr marL="0" indent="0">
              <a:buNone/>
            </a:pPr>
            <a:r>
              <a:rPr lang="ja-JP" altLang="en-US" sz="2400" b="1" dirty="0" smtClean="0"/>
              <a:t>課題雛形</a:t>
            </a:r>
            <a:r>
              <a:rPr lang="en-US" altLang="ja-JP" sz="2400" dirty="0" smtClean="0"/>
              <a:t>:  </a:t>
            </a:r>
            <a:r>
              <a:rPr lang="ja-JP" altLang="en-US" sz="2400" dirty="0" smtClean="0"/>
              <a:t>準備中</a:t>
            </a:r>
            <a:r>
              <a:rPr lang="en-US" altLang="ja-JP" sz="2400" dirty="0" smtClean="0"/>
              <a:t> </a:t>
            </a:r>
          </a:p>
          <a:p>
            <a:pPr marL="0" indent="0">
              <a:buNone/>
            </a:pPr>
            <a:r>
              <a:rPr lang="ja-JP" altLang="en-US" sz="2400" b="1" dirty="0"/>
              <a:t>入出力</a:t>
            </a:r>
            <a:r>
              <a:rPr lang="ja-JP" altLang="en-US" sz="2400" b="1" dirty="0" smtClean="0"/>
              <a:t>   </a:t>
            </a:r>
            <a:r>
              <a:rPr lang="en-US" altLang="ja-JP" sz="2400" dirty="0" smtClean="0"/>
              <a:t>:  </a:t>
            </a:r>
            <a:r>
              <a:rPr lang="ja-JP" altLang="en-US" sz="2400" dirty="0" smtClean="0"/>
              <a:t>課題では入力画像を受け取り，出力画像を保存するプログラムを作</a:t>
            </a:r>
            <a:r>
              <a:rPr lang="ja-JP" altLang="en-US" sz="2400" dirty="0"/>
              <a:t>る</a:t>
            </a:r>
            <a:r>
              <a:rPr lang="ja-JP" altLang="en-US" sz="2400" dirty="0" smtClean="0"/>
              <a:t>．　　　</a:t>
            </a:r>
            <a:r>
              <a:rPr lang="en-US" altLang="ja-JP" sz="2400" dirty="0"/>
              <a:t>	</a:t>
            </a:r>
            <a:r>
              <a:rPr lang="en-US" altLang="ja-JP" sz="2400" dirty="0" smtClean="0"/>
              <a:t>      </a:t>
            </a:r>
            <a:r>
              <a:rPr lang="ja-JP" altLang="en-US" sz="2400" dirty="0" smtClean="0"/>
              <a:t>入力</a:t>
            </a:r>
            <a:r>
              <a:rPr lang="ja-JP" altLang="en-US" sz="2400" dirty="0"/>
              <a:t>画像と出力画像のファイル名は以下の通りコマンドライン</a:t>
            </a:r>
            <a:r>
              <a:rPr lang="ja-JP" altLang="en-US" sz="2400" dirty="0" smtClean="0"/>
              <a:t>入力よ</a:t>
            </a:r>
            <a:r>
              <a:rPr lang="en-US" altLang="ja-JP" sz="2400" dirty="0" smtClean="0"/>
              <a:t>	</a:t>
            </a:r>
            <a:r>
              <a:rPr lang="ja-JP" altLang="en-US" sz="2400" dirty="0" smtClean="0"/>
              <a:t>　　</a:t>
            </a:r>
            <a:r>
              <a:rPr lang="ja-JP" altLang="en-US" sz="2400" dirty="0" err="1" smtClean="0"/>
              <a:t>り</a:t>
            </a:r>
            <a:r>
              <a:rPr lang="ja-JP" altLang="en-US" sz="2400" dirty="0"/>
              <a:t>与えよ</a:t>
            </a:r>
            <a:endParaRPr lang="en-US" altLang="ja-JP" sz="2400" dirty="0" smtClean="0"/>
          </a:p>
          <a:p>
            <a:pPr marL="0" indent="0">
              <a:buNone/>
            </a:pPr>
            <a:endParaRPr lang="en-US" altLang="ja-JP" sz="2400" b="1" dirty="0" smtClean="0">
              <a:solidFill>
                <a:srgbClr val="C00000"/>
              </a:solidFill>
            </a:endParaRPr>
          </a:p>
          <a:p>
            <a:pPr marL="0" indent="0">
              <a:buNone/>
            </a:pPr>
            <a:endParaRPr lang="en-US" altLang="ja-JP" sz="2000" b="1" dirty="0">
              <a:solidFill>
                <a:srgbClr val="C00000"/>
              </a:solidFill>
            </a:endParaRPr>
          </a:p>
          <a:p>
            <a:pPr marL="0" indent="0">
              <a:buNone/>
            </a:pPr>
            <a:r>
              <a:rPr lang="ja-JP" altLang="en-US" sz="2000" dirty="0" smtClean="0">
                <a:solidFill>
                  <a:srgbClr val="C00000"/>
                </a:solidFill>
              </a:rPr>
              <a:t>注意</a:t>
            </a:r>
            <a:r>
              <a:rPr lang="en-US" altLang="ja-JP" sz="2000" dirty="0" smtClean="0">
                <a:solidFill>
                  <a:srgbClr val="C00000"/>
                </a:solidFill>
              </a:rPr>
              <a:t>  :  </a:t>
            </a:r>
            <a:r>
              <a:rPr lang="ja-JP" altLang="en-US" sz="2000" dirty="0" smtClean="0">
                <a:solidFill>
                  <a:srgbClr val="C00000"/>
                </a:solidFill>
              </a:rPr>
              <a:t>採点は自動化されています．フォルダ名・ファイル名やプログラムの仕様は指示に</a:t>
            </a:r>
            <a:r>
              <a:rPr lang="ja-JP" altLang="en-US" sz="2000" dirty="0">
                <a:solidFill>
                  <a:srgbClr val="C00000"/>
                </a:solidFill>
              </a:rPr>
              <a:t>厳密に</a:t>
            </a:r>
            <a:r>
              <a:rPr lang="ja-JP" altLang="en-US" sz="2000" dirty="0" smtClean="0">
                <a:solidFill>
                  <a:srgbClr val="C00000"/>
                </a:solidFill>
              </a:rPr>
              <a:t>従ってください．入出力の仕様を満たさないコードは評価できず</a:t>
            </a:r>
            <a:r>
              <a:rPr lang="en-US" altLang="ja-JP" sz="2000" dirty="0" smtClean="0">
                <a:solidFill>
                  <a:srgbClr val="C00000"/>
                </a:solidFill>
              </a:rPr>
              <a:t>0</a:t>
            </a:r>
            <a:r>
              <a:rPr lang="ja-JP" altLang="en-US" sz="2000" dirty="0" smtClean="0">
                <a:solidFill>
                  <a:srgbClr val="C00000"/>
                </a:solidFill>
              </a:rPr>
              <a:t>点扱いとなります．</a:t>
            </a:r>
            <a:r>
              <a:rPr lang="en-US" altLang="ja-JP" sz="2000" dirty="0" smtClean="0">
                <a:solidFill>
                  <a:srgbClr val="C00000"/>
                </a:solidFill>
              </a:rPr>
              <a:t> </a:t>
            </a:r>
            <a:endParaRPr lang="en-US" altLang="ja-JP" sz="2000" dirty="0">
              <a:solidFill>
                <a:srgbClr val="C00000"/>
              </a:solidFill>
            </a:endParaRPr>
          </a:p>
          <a:p>
            <a:pPr marL="0" indent="0">
              <a:lnSpc>
                <a:spcPct val="100000"/>
              </a:lnSpc>
              <a:spcBef>
                <a:spcPts val="600"/>
              </a:spcBef>
              <a:spcAft>
                <a:spcPts val="600"/>
              </a:spcAft>
              <a:buNone/>
            </a:pPr>
            <a:r>
              <a:rPr lang="ja-JP" altLang="en-US" sz="2000" dirty="0" smtClean="0">
                <a:solidFill>
                  <a:srgbClr val="C00000"/>
                </a:solidFill>
              </a:rPr>
              <a:t>注意</a:t>
            </a:r>
            <a:r>
              <a:rPr lang="en-US" altLang="ja-JP" sz="2000" dirty="0" smtClean="0">
                <a:solidFill>
                  <a:srgbClr val="C00000"/>
                </a:solidFill>
              </a:rPr>
              <a:t>  :  </a:t>
            </a:r>
            <a:r>
              <a:rPr lang="ja-JP" altLang="en-US" sz="2000" dirty="0">
                <a:solidFill>
                  <a:srgbClr val="C00000"/>
                </a:solidFill>
              </a:rPr>
              <a:t>今回</a:t>
            </a:r>
            <a:r>
              <a:rPr lang="ja-JP" altLang="en-US" sz="2000" dirty="0" smtClean="0">
                <a:solidFill>
                  <a:srgbClr val="C00000"/>
                </a:solidFill>
              </a:rPr>
              <a:t>は計算速度を</a:t>
            </a:r>
            <a:r>
              <a:rPr lang="ja-JP" altLang="en-US" sz="2000" dirty="0">
                <a:solidFill>
                  <a:srgbClr val="C00000"/>
                </a:solidFill>
              </a:rPr>
              <a:t>重視</a:t>
            </a:r>
            <a:r>
              <a:rPr lang="ja-JP" altLang="en-US" sz="2000" dirty="0" smtClean="0">
                <a:solidFill>
                  <a:srgbClr val="C00000"/>
                </a:solidFill>
              </a:rPr>
              <a:t>しませんが，</a:t>
            </a:r>
            <a:r>
              <a:rPr lang="en-US" altLang="ja-JP" sz="2000" dirty="0" smtClean="0">
                <a:solidFill>
                  <a:srgbClr val="C00000"/>
                </a:solidFill>
              </a:rPr>
              <a:t>512x512</a:t>
            </a:r>
            <a:r>
              <a:rPr lang="ja-JP" altLang="en-US" sz="2000" dirty="0">
                <a:solidFill>
                  <a:srgbClr val="C00000"/>
                </a:solidFill>
              </a:rPr>
              <a:t>程度</a:t>
            </a:r>
            <a:r>
              <a:rPr lang="ja-JP" altLang="en-US" sz="2000" dirty="0" smtClean="0">
                <a:solidFill>
                  <a:srgbClr val="C00000"/>
                </a:solidFill>
              </a:rPr>
              <a:t>の画像に対して</a:t>
            </a:r>
            <a:r>
              <a:rPr lang="en-US" altLang="ja-JP" sz="2000" dirty="0" smtClean="0">
                <a:solidFill>
                  <a:srgbClr val="C00000"/>
                </a:solidFill>
              </a:rPr>
              <a:t>20</a:t>
            </a:r>
            <a:r>
              <a:rPr lang="ja-JP" altLang="en-US" sz="2000" dirty="0" smtClean="0">
                <a:solidFill>
                  <a:srgbClr val="C00000"/>
                </a:solidFill>
              </a:rPr>
              <a:t>秒以上の計算時間がかかるものは</a:t>
            </a:r>
            <a:r>
              <a:rPr lang="en-US" altLang="ja-JP" sz="2000" dirty="0" smtClean="0">
                <a:solidFill>
                  <a:srgbClr val="C00000"/>
                </a:solidFill>
              </a:rPr>
              <a:t>0</a:t>
            </a:r>
            <a:r>
              <a:rPr lang="ja-JP" altLang="en-US" sz="2000" dirty="0" smtClean="0">
                <a:solidFill>
                  <a:srgbClr val="C00000"/>
                </a:solidFill>
              </a:rPr>
              <a:t>点とします．</a:t>
            </a:r>
            <a:endParaRPr lang="en-US" altLang="ja-JP" sz="2000" dirty="0">
              <a:solidFill>
                <a:srgbClr val="C00000"/>
              </a:solidFill>
            </a:endParaRPr>
          </a:p>
          <a:p>
            <a:pPr marL="0" indent="0">
              <a:lnSpc>
                <a:spcPct val="100000"/>
              </a:lnSpc>
              <a:spcBef>
                <a:spcPts val="600"/>
              </a:spcBef>
              <a:spcAft>
                <a:spcPts val="600"/>
              </a:spcAft>
              <a:buNone/>
            </a:pPr>
            <a:endParaRPr lang="en-US" altLang="ja-JP" sz="2400" dirty="0" smtClean="0"/>
          </a:p>
        </p:txBody>
      </p:sp>
      <p:sp>
        <p:nvSpPr>
          <p:cNvPr id="4" name="正方形/長方形 3"/>
          <p:cNvSpPr/>
          <p:nvPr/>
        </p:nvSpPr>
        <p:spPr>
          <a:xfrm>
            <a:off x="2325755" y="4394094"/>
            <a:ext cx="7742184" cy="523220"/>
          </a:xfrm>
          <a:prstGeom prst="rect">
            <a:avLst/>
          </a:prstGeom>
          <a:solidFill>
            <a:schemeClr val="tx1"/>
          </a:solidFill>
        </p:spPr>
        <p:txBody>
          <a:bodyPr wrap="none">
            <a:spAutoFit/>
          </a:bodyPr>
          <a:lstStyle/>
          <a:p>
            <a:r>
              <a:rPr lang="en-US" altLang="ja-JP" sz="2800" dirty="0">
                <a:solidFill>
                  <a:schemeClr val="bg1"/>
                </a:solidFill>
              </a:rPr>
              <a:t> $python </a:t>
            </a:r>
            <a:r>
              <a:rPr lang="en-US" altLang="ja-JP" sz="2800" dirty="0" smtClean="0">
                <a:solidFill>
                  <a:schemeClr val="bg1"/>
                </a:solidFill>
              </a:rPr>
              <a:t>  exer*.py   fname_in.png   fname_out.png</a:t>
            </a:r>
            <a:endParaRPr lang="ja-JP" altLang="en-US" sz="2800" dirty="0">
              <a:solidFill>
                <a:schemeClr val="bg1"/>
              </a:solidFill>
            </a:endParaRPr>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893" y="365126"/>
            <a:ext cx="11403667" cy="733270"/>
          </a:xfrm>
        </p:spPr>
        <p:txBody>
          <a:bodyPr>
            <a:normAutofit/>
          </a:bodyPr>
          <a:lstStyle/>
          <a:p>
            <a:r>
              <a:rPr lang="ja-JP" altLang="en-US" sz="3600" dirty="0" smtClean="0"/>
              <a:t>課題</a:t>
            </a:r>
            <a:r>
              <a:rPr lang="en-US" altLang="ja-JP" sz="3600" dirty="0"/>
              <a:t>5</a:t>
            </a:r>
            <a:r>
              <a:rPr lang="en-US" altLang="ja-JP" sz="3600" dirty="0" smtClean="0"/>
              <a:t>. </a:t>
            </a:r>
            <a:r>
              <a:rPr lang="ja-JP" altLang="en-US" sz="3600" dirty="0" smtClean="0"/>
              <a:t>モザイク</a:t>
            </a:r>
            <a:r>
              <a:rPr lang="ja-JP" altLang="en-US" sz="3600" dirty="0"/>
              <a:t>画像作成（</a:t>
            </a:r>
            <a:r>
              <a:rPr lang="en-US" altLang="ja-JP" sz="3600" dirty="0" smtClean="0"/>
              <a:t>exer5.py</a:t>
            </a:r>
            <a:r>
              <a:rPr lang="ja-JP" altLang="en-US" sz="3600" dirty="0" smtClean="0"/>
              <a:t>）</a:t>
            </a:r>
            <a:endParaRPr kumimoji="1" lang="ja-JP" altLang="en-US" sz="3600" dirty="0"/>
          </a:p>
        </p:txBody>
      </p:sp>
      <p:sp>
        <p:nvSpPr>
          <p:cNvPr id="3" name="コンテンツ プレースホルダー 2"/>
          <p:cNvSpPr>
            <a:spLocks noGrp="1"/>
          </p:cNvSpPr>
          <p:nvPr>
            <p:ph idx="1"/>
          </p:nvPr>
        </p:nvSpPr>
        <p:spPr>
          <a:xfrm>
            <a:off x="583893" y="1343721"/>
            <a:ext cx="11281273" cy="5222331"/>
          </a:xfrm>
        </p:spPr>
        <p:txBody>
          <a:bodyPr>
            <a:normAutofit/>
          </a:bodyPr>
          <a:lstStyle/>
          <a:p>
            <a:pPr marL="0" indent="0">
              <a:lnSpc>
                <a:spcPct val="100000"/>
              </a:lnSpc>
              <a:spcBef>
                <a:spcPts val="600"/>
              </a:spcBef>
              <a:spcAft>
                <a:spcPts val="600"/>
              </a:spcAft>
              <a:buNone/>
            </a:pPr>
            <a:r>
              <a:rPr lang="ja-JP" altLang="en-US" sz="2400" dirty="0" smtClean="0"/>
              <a:t>カラー画像を読み込み，モザイク画像を作成するプログラムを作成せよ</a:t>
            </a:r>
            <a:endParaRPr lang="en-US" altLang="ja-JP" sz="2400" dirty="0" smtClean="0"/>
          </a:p>
          <a:p>
            <a:pPr>
              <a:lnSpc>
                <a:spcPct val="100000"/>
              </a:lnSpc>
              <a:spcBef>
                <a:spcPts val="600"/>
              </a:spcBef>
              <a:spcAft>
                <a:spcPts val="600"/>
              </a:spcAft>
            </a:pPr>
            <a:r>
              <a:rPr lang="ja-JP" altLang="en-US" sz="2400" dirty="0" smtClean="0"/>
              <a:t>ファイル名は</a:t>
            </a:r>
            <a:r>
              <a:rPr lang="en-US" altLang="ja-JP" sz="2400" dirty="0" smtClean="0"/>
              <a:t>exer5.py</a:t>
            </a:r>
            <a:r>
              <a:rPr lang="ja-JP" altLang="en-US" sz="2400" dirty="0" smtClean="0"/>
              <a:t>とし，ファイル名・モザイクサイズ</a:t>
            </a:r>
            <a:r>
              <a:rPr lang="en-US" altLang="ja-JP" sz="2400" i="1" dirty="0" smtClean="0"/>
              <a:t>N</a:t>
            </a:r>
            <a:r>
              <a:rPr lang="ja-JP" altLang="en-US" sz="2400" dirty="0" smtClean="0"/>
              <a:t>を以下の通りコマンドライン引数として取得せよ</a:t>
            </a:r>
            <a:endParaRPr lang="en-US" altLang="ja-JP" sz="2400" dirty="0" smtClean="0"/>
          </a:p>
          <a:p>
            <a:pPr>
              <a:lnSpc>
                <a:spcPct val="100000"/>
              </a:lnSpc>
              <a:spcBef>
                <a:spcPts val="600"/>
              </a:spcBef>
              <a:spcAft>
                <a:spcPts val="600"/>
              </a:spcAft>
            </a:pPr>
            <a:endParaRPr lang="en-US" altLang="ja-JP" sz="2400" dirty="0"/>
          </a:p>
          <a:p>
            <a:pPr>
              <a:lnSpc>
                <a:spcPct val="100000"/>
              </a:lnSpc>
              <a:spcBef>
                <a:spcPts val="600"/>
              </a:spcBef>
              <a:spcAft>
                <a:spcPts val="600"/>
              </a:spcAft>
            </a:pPr>
            <a:endParaRPr lang="en-US" altLang="ja-JP" sz="1400" dirty="0" smtClean="0"/>
          </a:p>
          <a:p>
            <a:pPr>
              <a:lnSpc>
                <a:spcPct val="100000"/>
              </a:lnSpc>
              <a:spcBef>
                <a:spcPts val="600"/>
              </a:spcBef>
              <a:spcAft>
                <a:spcPts val="600"/>
              </a:spcAft>
            </a:pPr>
            <a:r>
              <a:rPr lang="ja-JP" altLang="en-US" sz="2400" dirty="0" smtClean="0"/>
              <a:t>モザイク画像生成の際，画像を</a:t>
            </a:r>
            <a:r>
              <a:rPr lang="en-US" altLang="ja-JP" sz="2400" i="1" dirty="0" smtClean="0"/>
              <a:t>N x N</a:t>
            </a:r>
            <a:r>
              <a:rPr lang="ja-JP" altLang="en-US" sz="2400" i="1" dirty="0" smtClean="0"/>
              <a:t>のブロックに分割し，各ブロックをその平均画素値で塗るものとする．</a:t>
            </a:r>
            <a:endParaRPr lang="en-US" altLang="ja-JP" sz="2400" i="1" dirty="0" smtClean="0"/>
          </a:p>
          <a:p>
            <a:pPr>
              <a:lnSpc>
                <a:spcPct val="100000"/>
              </a:lnSpc>
              <a:spcBef>
                <a:spcPts val="600"/>
              </a:spcBef>
              <a:spcAft>
                <a:spcPts val="600"/>
              </a:spcAft>
            </a:pPr>
            <a:r>
              <a:rPr lang="ja-JP" altLang="en-US" sz="2400" i="1" dirty="0" smtClean="0"/>
              <a:t>画像の右端・下端に割り切れないブロック（サイズが</a:t>
            </a:r>
            <a:r>
              <a:rPr lang="en-US" altLang="ja-JP" sz="2400" i="1" dirty="0" smtClean="0"/>
              <a:t>N</a:t>
            </a:r>
            <a:r>
              <a:rPr lang="ja-JP" altLang="en-US" sz="2400" i="1" dirty="0" smtClean="0"/>
              <a:t>に満たない領域）が発生する場合も，その領域を平均画素値で塗ること．</a:t>
            </a:r>
            <a:endParaRPr lang="en-US" altLang="ja-JP" sz="2400" i="1" dirty="0" smtClean="0"/>
          </a:p>
          <a:p>
            <a:pPr>
              <a:lnSpc>
                <a:spcPct val="100000"/>
              </a:lnSpc>
              <a:spcBef>
                <a:spcPts val="600"/>
              </a:spcBef>
              <a:spcAft>
                <a:spcPts val="600"/>
              </a:spcAft>
            </a:pPr>
            <a:endParaRPr lang="en-US" altLang="ja-JP" sz="2400" dirty="0" smtClean="0"/>
          </a:p>
        </p:txBody>
      </p:sp>
      <p:sp>
        <p:nvSpPr>
          <p:cNvPr id="4" name="正方形/長方形 3"/>
          <p:cNvSpPr/>
          <p:nvPr/>
        </p:nvSpPr>
        <p:spPr>
          <a:xfrm>
            <a:off x="941748" y="2731616"/>
            <a:ext cx="8030725" cy="523220"/>
          </a:xfrm>
          <a:prstGeom prst="rect">
            <a:avLst/>
          </a:prstGeom>
          <a:solidFill>
            <a:schemeClr val="tx1"/>
          </a:solidFill>
        </p:spPr>
        <p:txBody>
          <a:bodyPr wrap="none">
            <a:spAutoFit/>
          </a:bodyPr>
          <a:lstStyle/>
          <a:p>
            <a:r>
              <a:rPr lang="en-US" altLang="ja-JP" sz="2800" dirty="0">
                <a:solidFill>
                  <a:schemeClr val="bg1"/>
                </a:solidFill>
              </a:rPr>
              <a:t> $python </a:t>
            </a:r>
            <a:r>
              <a:rPr lang="en-US" altLang="ja-JP" sz="2800" dirty="0" smtClean="0">
                <a:solidFill>
                  <a:schemeClr val="bg1"/>
                </a:solidFill>
              </a:rPr>
              <a:t>  exer5.py   fname_in.png  r  fname_out.png</a:t>
            </a:r>
            <a:endParaRPr lang="ja-JP" altLang="en-US" sz="2800" dirty="0">
              <a:solidFill>
                <a:schemeClr val="bg1"/>
              </a:solidFill>
            </a:endParaRPr>
          </a:p>
        </p:txBody>
      </p:sp>
    </p:spTree>
    <p:extLst>
      <p:ext uri="{BB962C8B-B14F-4D97-AF65-F5344CB8AC3E}">
        <p14:creationId xmlns:p14="http://schemas.microsoft.com/office/powerpoint/2010/main" val="3358587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5527" y="365126"/>
            <a:ext cx="11403667" cy="733270"/>
          </a:xfrm>
        </p:spPr>
        <p:txBody>
          <a:bodyPr>
            <a:normAutofit/>
          </a:bodyPr>
          <a:lstStyle/>
          <a:p>
            <a:r>
              <a:rPr lang="ja-JP" altLang="en-US" sz="3600" dirty="0" smtClean="0"/>
              <a:t>課題</a:t>
            </a:r>
            <a:r>
              <a:rPr lang="en-US" altLang="ja-JP" sz="3600" dirty="0"/>
              <a:t>6</a:t>
            </a:r>
            <a:r>
              <a:rPr lang="en-US" altLang="ja-JP" sz="3600" dirty="0" smtClean="0"/>
              <a:t>. </a:t>
            </a:r>
            <a:r>
              <a:rPr lang="ja-JP" altLang="en-US" sz="3600" dirty="0" smtClean="0"/>
              <a:t>ハーフトーン </a:t>
            </a:r>
            <a:r>
              <a:rPr lang="en-US" altLang="ja-JP" sz="3600" dirty="0" smtClean="0"/>
              <a:t>– </a:t>
            </a:r>
            <a:r>
              <a:rPr lang="ja-JP" altLang="en-US" sz="3600" dirty="0" smtClean="0"/>
              <a:t>ティザ法（</a:t>
            </a:r>
            <a:r>
              <a:rPr lang="en-US" altLang="ja-JP" sz="3600" dirty="0" smtClean="0"/>
              <a:t>exer6.py</a:t>
            </a:r>
            <a:r>
              <a:rPr lang="ja-JP" altLang="en-US" sz="3600" dirty="0" smtClean="0"/>
              <a:t>）</a:t>
            </a:r>
            <a:endParaRPr kumimoji="1" lang="ja-JP" altLang="en-US" sz="3600" dirty="0"/>
          </a:p>
        </p:txBody>
      </p:sp>
      <p:sp>
        <p:nvSpPr>
          <p:cNvPr id="5" name="コンテンツ プレースホルダー 2"/>
          <p:cNvSpPr txBox="1">
            <a:spLocks/>
          </p:cNvSpPr>
          <p:nvPr/>
        </p:nvSpPr>
        <p:spPr>
          <a:xfrm>
            <a:off x="525527" y="1483823"/>
            <a:ext cx="8310002" cy="4650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t>画像を読み込み，グレースケール画像に変換後，ティザ法により濃淡を維持した二値画像を作成・保存せよ</a:t>
            </a:r>
            <a:endParaRPr lang="en-US" altLang="ja-JP" sz="2400" dirty="0" smtClean="0"/>
          </a:p>
          <a:p>
            <a:pPr>
              <a:lnSpc>
                <a:spcPct val="100000"/>
              </a:lnSpc>
              <a:spcBef>
                <a:spcPts val="600"/>
              </a:spcBef>
              <a:spcAft>
                <a:spcPts val="600"/>
              </a:spcAft>
            </a:pPr>
            <a:r>
              <a:rPr lang="en-US" altLang="ja-JP" sz="2000" dirty="0" smtClean="0"/>
              <a:t> </a:t>
            </a:r>
            <a:r>
              <a:rPr lang="ja-JP" altLang="en-US" sz="2000" dirty="0" smtClean="0"/>
              <a:t>ファイル名は </a:t>
            </a:r>
            <a:r>
              <a:rPr lang="en-US" altLang="ja-JP" sz="2000" dirty="0" smtClean="0"/>
              <a:t>excer6.py </a:t>
            </a:r>
            <a:r>
              <a:rPr lang="ja-JP" altLang="en-US" sz="2000" dirty="0" smtClean="0"/>
              <a:t>とし，実行コマンドは以下の通り</a:t>
            </a:r>
            <a:endParaRPr lang="en-US" altLang="ja-JP" sz="2000" dirty="0" smtClean="0"/>
          </a:p>
          <a:p>
            <a:pPr>
              <a:lnSpc>
                <a:spcPct val="100000"/>
              </a:lnSpc>
              <a:spcBef>
                <a:spcPts val="600"/>
              </a:spcBef>
              <a:spcAft>
                <a:spcPts val="600"/>
              </a:spcAft>
            </a:pPr>
            <a:endParaRPr lang="en-US" altLang="ja-JP" sz="2000" dirty="0"/>
          </a:p>
          <a:p>
            <a:pPr>
              <a:lnSpc>
                <a:spcPct val="100000"/>
              </a:lnSpc>
              <a:spcBef>
                <a:spcPts val="600"/>
              </a:spcBef>
              <a:spcAft>
                <a:spcPts val="600"/>
              </a:spcAft>
            </a:pPr>
            <a:endParaRPr lang="en-US" altLang="ja-JP" sz="2000" dirty="0" smtClean="0"/>
          </a:p>
          <a:p>
            <a:pPr>
              <a:lnSpc>
                <a:spcPct val="100000"/>
              </a:lnSpc>
              <a:spcBef>
                <a:spcPts val="600"/>
              </a:spcBef>
              <a:spcAft>
                <a:spcPts val="600"/>
              </a:spcAft>
            </a:pPr>
            <a:r>
              <a:rPr lang="ja-JP" altLang="en-US" sz="2000" dirty="0" smtClean="0">
                <a:solidFill>
                  <a:srgbClr val="FF0000"/>
                </a:solidFill>
              </a:rPr>
              <a:t>出力画像は</a:t>
            </a:r>
            <a:r>
              <a:rPr lang="ja-JP" altLang="en-US" sz="2000" dirty="0">
                <a:solidFill>
                  <a:srgbClr val="FF0000"/>
                </a:solidFill>
              </a:rPr>
              <a:t>，</a:t>
            </a:r>
            <a:r>
              <a:rPr lang="ja-JP" altLang="en-US" sz="2000" dirty="0" smtClean="0">
                <a:solidFill>
                  <a:srgbClr val="FF0000"/>
                </a:solidFill>
              </a:rPr>
              <a:t>白</a:t>
            </a:r>
            <a:r>
              <a:rPr lang="en-US" altLang="ja-JP" sz="2000" dirty="0" smtClean="0">
                <a:solidFill>
                  <a:srgbClr val="FF0000"/>
                </a:solidFill>
              </a:rPr>
              <a:t>255, </a:t>
            </a:r>
            <a:r>
              <a:rPr lang="ja-JP" altLang="en-US" sz="2000" dirty="0" smtClean="0">
                <a:solidFill>
                  <a:srgbClr val="FF0000"/>
                </a:solidFill>
              </a:rPr>
              <a:t>黒</a:t>
            </a:r>
            <a:r>
              <a:rPr lang="en-US" altLang="ja-JP" sz="2000" dirty="0" smtClean="0">
                <a:solidFill>
                  <a:srgbClr val="FF0000"/>
                </a:solidFill>
              </a:rPr>
              <a:t>0</a:t>
            </a:r>
            <a:r>
              <a:rPr lang="ja-JP" altLang="en-US" sz="2000" dirty="0" err="1" smtClean="0">
                <a:solidFill>
                  <a:srgbClr val="FF0000"/>
                </a:solidFill>
              </a:rPr>
              <a:t>，</a:t>
            </a:r>
            <a:r>
              <a:rPr lang="ja-JP" altLang="en-US" sz="2000" dirty="0" smtClean="0">
                <a:solidFill>
                  <a:srgbClr val="FF0000"/>
                </a:solidFill>
              </a:rPr>
              <a:t>の</a:t>
            </a:r>
            <a:r>
              <a:rPr lang="en-US" altLang="ja-JP" sz="2000" dirty="0" smtClean="0">
                <a:solidFill>
                  <a:srgbClr val="FF0000"/>
                </a:solidFill>
              </a:rPr>
              <a:t>2</a:t>
            </a:r>
            <a:r>
              <a:rPr lang="ja-JP" altLang="en-US" sz="2000" dirty="0" smtClean="0">
                <a:solidFill>
                  <a:srgbClr val="FF0000"/>
                </a:solidFill>
              </a:rPr>
              <a:t>値画像とする</a:t>
            </a:r>
            <a:endParaRPr lang="en-US" altLang="ja-JP" sz="2000" dirty="0" smtClean="0">
              <a:solidFill>
                <a:srgbClr val="FF0000"/>
              </a:solidFill>
            </a:endParaRPr>
          </a:p>
          <a:p>
            <a:pPr>
              <a:lnSpc>
                <a:spcPct val="100000"/>
              </a:lnSpc>
              <a:spcBef>
                <a:spcPts val="600"/>
              </a:spcBef>
              <a:spcAft>
                <a:spcPts val="600"/>
              </a:spcAft>
            </a:pPr>
            <a:r>
              <a:rPr lang="ja-JP" altLang="en-US" sz="2000" dirty="0" smtClean="0">
                <a:solidFill>
                  <a:srgbClr val="FF0000"/>
                </a:solidFill>
              </a:rPr>
              <a:t>ブロックサイズは４とし，右図のティザパターンを利用すること</a:t>
            </a:r>
            <a:endParaRPr lang="en-US" altLang="ja-JP" sz="2000" dirty="0" smtClean="0">
              <a:solidFill>
                <a:srgbClr val="FF0000"/>
              </a:solidFill>
            </a:endParaRPr>
          </a:p>
          <a:p>
            <a:pPr>
              <a:lnSpc>
                <a:spcPct val="100000"/>
              </a:lnSpc>
              <a:spcBef>
                <a:spcPts val="600"/>
              </a:spcBef>
              <a:spcAft>
                <a:spcPts val="600"/>
              </a:spcAft>
            </a:pPr>
            <a:r>
              <a:rPr lang="ja-JP" altLang="en-US" sz="2000" dirty="0" smtClean="0">
                <a:solidFill>
                  <a:srgbClr val="FF0000"/>
                </a:solidFill>
              </a:rPr>
              <a:t>画像の幅・高さが</a:t>
            </a:r>
            <a:r>
              <a:rPr lang="en-US" altLang="ja-JP" sz="2000" dirty="0" smtClean="0">
                <a:solidFill>
                  <a:srgbClr val="FF0000"/>
                </a:solidFill>
              </a:rPr>
              <a:t>4</a:t>
            </a:r>
            <a:r>
              <a:rPr lang="ja-JP" altLang="en-US" sz="2000" dirty="0" smtClean="0">
                <a:solidFill>
                  <a:srgbClr val="FF0000"/>
                </a:solidFill>
              </a:rPr>
              <a:t>の倍数でない場合，画像の右端・下端に余る領域が発生する．この領域は計算せず</a:t>
            </a:r>
            <a:r>
              <a:rPr lang="en-US" altLang="ja-JP" sz="2000" dirty="0" smtClean="0">
                <a:solidFill>
                  <a:srgbClr val="FF0000"/>
                </a:solidFill>
              </a:rPr>
              <a:t>0</a:t>
            </a:r>
            <a:r>
              <a:rPr lang="ja-JP" altLang="en-US" sz="2000" dirty="0" smtClean="0">
                <a:solidFill>
                  <a:srgbClr val="FF0000"/>
                </a:solidFill>
              </a:rPr>
              <a:t>を代入するか，そのままティザパターンを重ね合わせて計算すること</a:t>
            </a:r>
            <a:endParaRPr lang="en-US" altLang="ja-JP" sz="2000" dirty="0">
              <a:solidFill>
                <a:srgbClr val="FF0000"/>
              </a:solidFill>
            </a:endParaRPr>
          </a:p>
          <a:p>
            <a:pPr>
              <a:lnSpc>
                <a:spcPct val="100000"/>
              </a:lnSpc>
              <a:spcBef>
                <a:spcPts val="600"/>
              </a:spcBef>
              <a:spcAft>
                <a:spcPts val="600"/>
              </a:spcAft>
            </a:pPr>
            <a:endParaRPr lang="en-US" altLang="ja-JP" sz="2000" dirty="0" smtClean="0">
              <a:solidFill>
                <a:srgbClr val="FF0000"/>
              </a:solidFill>
            </a:endParaRPr>
          </a:p>
        </p:txBody>
      </p:sp>
      <p:grpSp>
        <p:nvGrpSpPr>
          <p:cNvPr id="17" name="グループ化 16"/>
          <p:cNvGrpSpPr/>
          <p:nvPr/>
        </p:nvGrpSpPr>
        <p:grpSpPr>
          <a:xfrm>
            <a:off x="9560529" y="2090479"/>
            <a:ext cx="1673616" cy="1671165"/>
            <a:chOff x="6967471" y="1365160"/>
            <a:chExt cx="3666186" cy="3660818"/>
          </a:xfrm>
          <a:solidFill>
            <a:schemeClr val="bg1"/>
          </a:solidFill>
        </p:grpSpPr>
        <p:grpSp>
          <p:nvGrpSpPr>
            <p:cNvPr id="18" name="グループ化 17"/>
            <p:cNvGrpSpPr/>
            <p:nvPr/>
          </p:nvGrpSpPr>
          <p:grpSpPr>
            <a:xfrm>
              <a:off x="6967471" y="1365160"/>
              <a:ext cx="3666186" cy="914400"/>
              <a:chOff x="6967471" y="1365160"/>
              <a:chExt cx="3666186" cy="914400"/>
            </a:xfrm>
            <a:grpFill/>
          </p:grpSpPr>
          <p:sp>
            <p:nvSpPr>
              <p:cNvPr id="34" name="正方形/長方形 33"/>
              <p:cNvSpPr/>
              <p:nvPr/>
            </p:nvSpPr>
            <p:spPr>
              <a:xfrm>
                <a:off x="6967471" y="1365160"/>
                <a:ext cx="914400" cy="914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b="1" dirty="0" smtClean="0">
                    <a:solidFill>
                      <a:schemeClr val="tx1"/>
                    </a:solidFill>
                    <a:ea typeface="メイリオ" panose="020B0604030504040204" pitchFamily="50" charset="-128"/>
                    <a:cs typeface="メイリオ" panose="020B0604030504040204" pitchFamily="50" charset="-128"/>
                  </a:rPr>
                  <a:t>0</a:t>
                </a:r>
                <a:endParaRPr kumimoji="1" lang="ja-JP" altLang="en-US" sz="2400" b="1" dirty="0">
                  <a:solidFill>
                    <a:schemeClr val="tx1"/>
                  </a:solidFill>
                  <a:ea typeface="メイリオ" panose="020B0604030504040204" pitchFamily="50" charset="-128"/>
                  <a:cs typeface="メイリオ" panose="020B0604030504040204" pitchFamily="50" charset="-128"/>
                </a:endParaRPr>
              </a:p>
            </p:txBody>
          </p:sp>
          <p:sp>
            <p:nvSpPr>
              <p:cNvPr id="35" name="正方形/長方形 34"/>
              <p:cNvSpPr/>
              <p:nvPr/>
            </p:nvSpPr>
            <p:spPr>
              <a:xfrm>
                <a:off x="8801995" y="1365160"/>
                <a:ext cx="914400" cy="914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b="1" dirty="0" smtClean="0">
                    <a:solidFill>
                      <a:schemeClr val="tx1"/>
                    </a:solidFill>
                  </a:rPr>
                  <a:t>2</a:t>
                </a:r>
                <a:endParaRPr kumimoji="1" lang="ja-JP" altLang="en-US" sz="2400" b="1" dirty="0">
                  <a:solidFill>
                    <a:schemeClr val="tx1"/>
                  </a:solidFill>
                </a:endParaRPr>
              </a:p>
            </p:txBody>
          </p:sp>
          <p:sp>
            <p:nvSpPr>
              <p:cNvPr id="36" name="正方形/長方形 35"/>
              <p:cNvSpPr/>
              <p:nvPr/>
            </p:nvSpPr>
            <p:spPr>
              <a:xfrm>
                <a:off x="9719257" y="1365160"/>
                <a:ext cx="914400" cy="914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b="1" dirty="0" smtClean="0">
                    <a:solidFill>
                      <a:schemeClr val="tx1"/>
                    </a:solidFill>
                  </a:rPr>
                  <a:t>10</a:t>
                </a:r>
                <a:endParaRPr kumimoji="1" lang="ja-JP" altLang="en-US" sz="2400" b="1" dirty="0">
                  <a:solidFill>
                    <a:schemeClr val="tx1"/>
                  </a:solidFill>
                </a:endParaRPr>
              </a:p>
            </p:txBody>
          </p:sp>
          <p:sp>
            <p:nvSpPr>
              <p:cNvPr id="37" name="正方形/長方形 36"/>
              <p:cNvSpPr/>
              <p:nvPr/>
            </p:nvSpPr>
            <p:spPr>
              <a:xfrm>
                <a:off x="7884733" y="1365160"/>
                <a:ext cx="914400" cy="914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b="1" dirty="0" smtClean="0">
                    <a:solidFill>
                      <a:schemeClr val="tx1"/>
                    </a:solidFill>
                  </a:rPr>
                  <a:t>8</a:t>
                </a:r>
                <a:endParaRPr kumimoji="1" lang="ja-JP" altLang="en-US" sz="2400" b="1" dirty="0">
                  <a:solidFill>
                    <a:schemeClr val="tx1"/>
                  </a:solidFill>
                </a:endParaRPr>
              </a:p>
            </p:txBody>
          </p:sp>
        </p:grpSp>
        <p:grpSp>
          <p:nvGrpSpPr>
            <p:cNvPr id="19" name="グループ化 18"/>
            <p:cNvGrpSpPr/>
            <p:nvPr/>
          </p:nvGrpSpPr>
          <p:grpSpPr>
            <a:xfrm>
              <a:off x="6967471" y="2280633"/>
              <a:ext cx="3666186" cy="914400"/>
              <a:chOff x="6967471" y="1365160"/>
              <a:chExt cx="3666186" cy="914400"/>
            </a:xfrm>
            <a:grpFill/>
          </p:grpSpPr>
          <p:sp>
            <p:nvSpPr>
              <p:cNvPr id="30" name="正方形/長方形 29"/>
              <p:cNvSpPr/>
              <p:nvPr/>
            </p:nvSpPr>
            <p:spPr>
              <a:xfrm>
                <a:off x="6967471" y="1365160"/>
                <a:ext cx="914400" cy="914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b="1" dirty="0" smtClean="0">
                    <a:solidFill>
                      <a:schemeClr val="tx1"/>
                    </a:solidFill>
                  </a:rPr>
                  <a:t>12</a:t>
                </a:r>
                <a:endParaRPr kumimoji="1" lang="ja-JP" altLang="en-US" sz="2400" b="1" dirty="0">
                  <a:solidFill>
                    <a:schemeClr val="tx1"/>
                  </a:solidFill>
                </a:endParaRPr>
              </a:p>
            </p:txBody>
          </p:sp>
          <p:sp>
            <p:nvSpPr>
              <p:cNvPr id="31" name="正方形/長方形 30"/>
              <p:cNvSpPr/>
              <p:nvPr/>
            </p:nvSpPr>
            <p:spPr>
              <a:xfrm>
                <a:off x="8801995" y="1365160"/>
                <a:ext cx="914400" cy="914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b="1" dirty="0" smtClean="0">
                    <a:solidFill>
                      <a:schemeClr val="tx1"/>
                    </a:solidFill>
                  </a:rPr>
                  <a:t>14</a:t>
                </a:r>
                <a:endParaRPr kumimoji="1" lang="ja-JP" altLang="en-US" sz="2400" b="1" dirty="0">
                  <a:solidFill>
                    <a:schemeClr val="tx1"/>
                  </a:solidFill>
                </a:endParaRPr>
              </a:p>
            </p:txBody>
          </p:sp>
          <p:sp>
            <p:nvSpPr>
              <p:cNvPr id="32" name="正方形/長方形 31"/>
              <p:cNvSpPr/>
              <p:nvPr/>
            </p:nvSpPr>
            <p:spPr>
              <a:xfrm>
                <a:off x="9719257" y="1365160"/>
                <a:ext cx="914400" cy="914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b="1" dirty="0" smtClean="0">
                    <a:solidFill>
                      <a:schemeClr val="tx1"/>
                    </a:solidFill>
                  </a:rPr>
                  <a:t>6</a:t>
                </a:r>
                <a:endParaRPr kumimoji="1" lang="ja-JP" altLang="en-US" sz="2400" b="1" dirty="0">
                  <a:solidFill>
                    <a:schemeClr val="tx1"/>
                  </a:solidFill>
                </a:endParaRPr>
              </a:p>
            </p:txBody>
          </p:sp>
          <p:sp>
            <p:nvSpPr>
              <p:cNvPr id="33" name="正方形/長方形 32"/>
              <p:cNvSpPr/>
              <p:nvPr/>
            </p:nvSpPr>
            <p:spPr>
              <a:xfrm>
                <a:off x="7884733" y="1365160"/>
                <a:ext cx="914400" cy="914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b="1" dirty="0" smtClean="0">
                    <a:solidFill>
                      <a:schemeClr val="tx1"/>
                    </a:solidFill>
                  </a:rPr>
                  <a:t>4</a:t>
                </a:r>
                <a:endParaRPr kumimoji="1" lang="ja-JP" altLang="en-US" sz="2400" b="1" dirty="0">
                  <a:solidFill>
                    <a:schemeClr val="tx1"/>
                  </a:solidFill>
                </a:endParaRPr>
              </a:p>
            </p:txBody>
          </p:sp>
        </p:grpSp>
        <p:grpSp>
          <p:nvGrpSpPr>
            <p:cNvPr id="20" name="グループ化 19"/>
            <p:cNvGrpSpPr/>
            <p:nvPr/>
          </p:nvGrpSpPr>
          <p:grpSpPr>
            <a:xfrm>
              <a:off x="6967471" y="3196106"/>
              <a:ext cx="3666186" cy="914400"/>
              <a:chOff x="6967471" y="1365160"/>
              <a:chExt cx="3666186" cy="914400"/>
            </a:xfrm>
            <a:grpFill/>
          </p:grpSpPr>
          <p:sp>
            <p:nvSpPr>
              <p:cNvPr id="26" name="正方形/長方形 25"/>
              <p:cNvSpPr/>
              <p:nvPr/>
            </p:nvSpPr>
            <p:spPr>
              <a:xfrm>
                <a:off x="6967471" y="1365160"/>
                <a:ext cx="914400" cy="914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b="1" dirty="0" smtClean="0">
                    <a:solidFill>
                      <a:schemeClr val="tx1"/>
                    </a:solidFill>
                  </a:rPr>
                  <a:t>3</a:t>
                </a:r>
                <a:endParaRPr kumimoji="1" lang="ja-JP" altLang="en-US" sz="2400" b="1" dirty="0">
                  <a:solidFill>
                    <a:schemeClr val="tx1"/>
                  </a:solidFill>
                </a:endParaRPr>
              </a:p>
            </p:txBody>
          </p:sp>
          <p:sp>
            <p:nvSpPr>
              <p:cNvPr id="27" name="正方形/長方形 26"/>
              <p:cNvSpPr/>
              <p:nvPr/>
            </p:nvSpPr>
            <p:spPr>
              <a:xfrm>
                <a:off x="8801995" y="1365160"/>
                <a:ext cx="914400" cy="914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b="1" dirty="0" smtClean="0">
                    <a:solidFill>
                      <a:schemeClr val="tx1"/>
                    </a:solidFill>
                  </a:rPr>
                  <a:t>1</a:t>
                </a:r>
                <a:endParaRPr kumimoji="1" lang="ja-JP" altLang="en-US" sz="2400" b="1" dirty="0">
                  <a:solidFill>
                    <a:schemeClr val="tx1"/>
                  </a:solidFill>
                </a:endParaRPr>
              </a:p>
            </p:txBody>
          </p:sp>
          <p:sp>
            <p:nvSpPr>
              <p:cNvPr id="28" name="正方形/長方形 27"/>
              <p:cNvSpPr/>
              <p:nvPr/>
            </p:nvSpPr>
            <p:spPr>
              <a:xfrm>
                <a:off x="9719257" y="1365160"/>
                <a:ext cx="914400" cy="914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b="1" dirty="0" smtClean="0">
                    <a:solidFill>
                      <a:schemeClr val="tx1"/>
                    </a:solidFill>
                  </a:rPr>
                  <a:t>9</a:t>
                </a:r>
                <a:endParaRPr kumimoji="1" lang="ja-JP" altLang="en-US" sz="2400" b="1" dirty="0">
                  <a:solidFill>
                    <a:schemeClr val="tx1"/>
                  </a:solidFill>
                </a:endParaRPr>
              </a:p>
            </p:txBody>
          </p:sp>
          <p:sp>
            <p:nvSpPr>
              <p:cNvPr id="29" name="正方形/長方形 28"/>
              <p:cNvSpPr/>
              <p:nvPr/>
            </p:nvSpPr>
            <p:spPr>
              <a:xfrm>
                <a:off x="7884733" y="1365160"/>
                <a:ext cx="914400" cy="914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b="1" dirty="0" smtClean="0">
                    <a:solidFill>
                      <a:schemeClr val="tx1"/>
                    </a:solidFill>
                  </a:rPr>
                  <a:t>11</a:t>
                </a:r>
                <a:endParaRPr kumimoji="1" lang="ja-JP" altLang="en-US" sz="2400" b="1" dirty="0">
                  <a:solidFill>
                    <a:schemeClr val="tx1"/>
                  </a:solidFill>
                </a:endParaRPr>
              </a:p>
            </p:txBody>
          </p:sp>
        </p:grpSp>
        <p:grpSp>
          <p:nvGrpSpPr>
            <p:cNvPr id="21" name="グループ化 20"/>
            <p:cNvGrpSpPr/>
            <p:nvPr/>
          </p:nvGrpSpPr>
          <p:grpSpPr>
            <a:xfrm>
              <a:off x="6967471" y="4111578"/>
              <a:ext cx="3666186" cy="914400"/>
              <a:chOff x="6967471" y="1365160"/>
              <a:chExt cx="3666186" cy="914400"/>
            </a:xfrm>
            <a:grpFill/>
          </p:grpSpPr>
          <p:sp>
            <p:nvSpPr>
              <p:cNvPr id="22" name="正方形/長方形 21"/>
              <p:cNvSpPr/>
              <p:nvPr/>
            </p:nvSpPr>
            <p:spPr>
              <a:xfrm>
                <a:off x="6967471" y="1365160"/>
                <a:ext cx="914400" cy="914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b="1" dirty="0" smtClean="0">
                    <a:solidFill>
                      <a:schemeClr val="tx1"/>
                    </a:solidFill>
                  </a:rPr>
                  <a:t>15</a:t>
                </a:r>
                <a:endParaRPr kumimoji="1" lang="ja-JP" altLang="en-US" sz="2400" b="1" dirty="0">
                  <a:solidFill>
                    <a:schemeClr val="tx1"/>
                  </a:solidFill>
                </a:endParaRPr>
              </a:p>
            </p:txBody>
          </p:sp>
          <p:sp>
            <p:nvSpPr>
              <p:cNvPr id="23" name="正方形/長方形 22"/>
              <p:cNvSpPr/>
              <p:nvPr/>
            </p:nvSpPr>
            <p:spPr>
              <a:xfrm>
                <a:off x="8801995" y="1365160"/>
                <a:ext cx="914400" cy="914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b="1" dirty="0" smtClean="0">
                    <a:solidFill>
                      <a:schemeClr val="tx1"/>
                    </a:solidFill>
                  </a:rPr>
                  <a:t>13</a:t>
                </a:r>
                <a:endParaRPr kumimoji="1" lang="ja-JP" altLang="en-US" sz="2400" b="1" dirty="0">
                  <a:solidFill>
                    <a:schemeClr val="tx1"/>
                  </a:solidFill>
                </a:endParaRPr>
              </a:p>
            </p:txBody>
          </p:sp>
          <p:sp>
            <p:nvSpPr>
              <p:cNvPr id="24" name="正方形/長方形 23"/>
              <p:cNvSpPr/>
              <p:nvPr/>
            </p:nvSpPr>
            <p:spPr>
              <a:xfrm>
                <a:off x="9719257" y="1365160"/>
                <a:ext cx="914400" cy="914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b="1" dirty="0" smtClean="0">
                    <a:solidFill>
                      <a:schemeClr val="tx1"/>
                    </a:solidFill>
                  </a:rPr>
                  <a:t>5</a:t>
                </a:r>
                <a:endParaRPr kumimoji="1" lang="ja-JP" altLang="en-US" sz="2400" b="1" dirty="0">
                  <a:solidFill>
                    <a:schemeClr val="tx1"/>
                  </a:solidFill>
                </a:endParaRPr>
              </a:p>
            </p:txBody>
          </p:sp>
          <p:sp>
            <p:nvSpPr>
              <p:cNvPr id="25" name="正方形/長方形 24"/>
              <p:cNvSpPr/>
              <p:nvPr/>
            </p:nvSpPr>
            <p:spPr>
              <a:xfrm>
                <a:off x="7884733" y="1365160"/>
                <a:ext cx="914400" cy="9144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b="1" dirty="0" smtClean="0">
                    <a:solidFill>
                      <a:schemeClr val="tx1"/>
                    </a:solidFill>
                  </a:rPr>
                  <a:t>7</a:t>
                </a:r>
                <a:endParaRPr kumimoji="1" lang="ja-JP" altLang="en-US" sz="2400" b="1" dirty="0">
                  <a:solidFill>
                    <a:schemeClr val="tx1"/>
                  </a:solidFill>
                </a:endParaRPr>
              </a:p>
            </p:txBody>
          </p:sp>
        </p:grpSp>
      </p:grpSp>
      <p:sp>
        <p:nvSpPr>
          <p:cNvPr id="38" name="正方形/長方形 37"/>
          <p:cNvSpPr/>
          <p:nvPr/>
        </p:nvSpPr>
        <p:spPr>
          <a:xfrm>
            <a:off x="9520487" y="3826392"/>
            <a:ext cx="180049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ティザパターン</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正方形/長方形 3"/>
          <p:cNvSpPr/>
          <p:nvPr/>
        </p:nvSpPr>
        <p:spPr>
          <a:xfrm>
            <a:off x="755914" y="2769525"/>
            <a:ext cx="7742184" cy="523220"/>
          </a:xfrm>
          <a:prstGeom prst="rect">
            <a:avLst/>
          </a:prstGeom>
          <a:solidFill>
            <a:schemeClr val="tx1"/>
          </a:solidFill>
        </p:spPr>
        <p:txBody>
          <a:bodyPr wrap="none">
            <a:spAutoFit/>
          </a:bodyPr>
          <a:lstStyle/>
          <a:p>
            <a:r>
              <a:rPr lang="en-US" altLang="ja-JP" sz="2800" dirty="0">
                <a:solidFill>
                  <a:schemeClr val="bg1"/>
                </a:solidFill>
              </a:rPr>
              <a:t> $python </a:t>
            </a:r>
            <a:r>
              <a:rPr lang="en-US" altLang="ja-JP" sz="2800" dirty="0" smtClean="0">
                <a:solidFill>
                  <a:schemeClr val="bg1"/>
                </a:solidFill>
              </a:rPr>
              <a:t>  exer6.py   fname_in.png   fname_out.png</a:t>
            </a:r>
            <a:endParaRPr lang="ja-JP" altLang="en-US" sz="2800" dirty="0">
              <a:solidFill>
                <a:schemeClr val="bg1"/>
              </a:solidFill>
            </a:endParaRPr>
          </a:p>
        </p:txBody>
      </p:sp>
    </p:spTree>
    <p:extLst>
      <p:ext uri="{BB962C8B-B14F-4D97-AF65-F5344CB8AC3E}">
        <p14:creationId xmlns:p14="http://schemas.microsoft.com/office/powerpoint/2010/main" val="3288206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5527" y="365126"/>
            <a:ext cx="11403667" cy="733270"/>
          </a:xfrm>
        </p:spPr>
        <p:txBody>
          <a:bodyPr>
            <a:normAutofit/>
          </a:bodyPr>
          <a:lstStyle/>
          <a:p>
            <a:r>
              <a:rPr lang="ja-JP" altLang="en-US" sz="3600" dirty="0" smtClean="0"/>
              <a:t>課題</a:t>
            </a:r>
            <a:r>
              <a:rPr lang="en-US" altLang="ja-JP" sz="3600" dirty="0" smtClean="0"/>
              <a:t>7. </a:t>
            </a:r>
            <a:r>
              <a:rPr lang="ja-JP" altLang="en-US" sz="3600" dirty="0" smtClean="0"/>
              <a:t>ハーフトーン </a:t>
            </a:r>
            <a:r>
              <a:rPr lang="en-US" altLang="ja-JP" sz="3600" dirty="0" smtClean="0"/>
              <a:t>– </a:t>
            </a:r>
            <a:r>
              <a:rPr lang="ja-JP" altLang="en-US" sz="3600" dirty="0" smtClean="0"/>
              <a:t>誤差拡散法（</a:t>
            </a:r>
            <a:r>
              <a:rPr lang="en-US" altLang="ja-JP" sz="3600" dirty="0" smtClean="0"/>
              <a:t>exer7.py</a:t>
            </a:r>
            <a:r>
              <a:rPr lang="ja-JP" altLang="en-US" sz="3600" dirty="0" smtClean="0"/>
              <a:t>）</a:t>
            </a:r>
            <a:endParaRPr kumimoji="1" lang="ja-JP" altLang="en-US" sz="3600" dirty="0"/>
          </a:p>
        </p:txBody>
      </p:sp>
      <p:sp>
        <p:nvSpPr>
          <p:cNvPr id="5" name="コンテンツ プレースホルダー 2"/>
          <p:cNvSpPr txBox="1">
            <a:spLocks/>
          </p:cNvSpPr>
          <p:nvPr/>
        </p:nvSpPr>
        <p:spPr>
          <a:xfrm>
            <a:off x="525527" y="1483823"/>
            <a:ext cx="8310002" cy="46502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t>画像を読み込み，グレースケール画像に変換後，誤差拡散法により濃淡を維持した二値画像を作成・保存せよ</a:t>
            </a:r>
            <a:endParaRPr lang="en-US" altLang="ja-JP" sz="2400" dirty="0" smtClean="0"/>
          </a:p>
          <a:p>
            <a:pPr>
              <a:lnSpc>
                <a:spcPct val="100000"/>
              </a:lnSpc>
              <a:spcBef>
                <a:spcPts val="600"/>
              </a:spcBef>
              <a:spcAft>
                <a:spcPts val="600"/>
              </a:spcAft>
            </a:pPr>
            <a:r>
              <a:rPr lang="en-US" altLang="ja-JP" sz="2000" dirty="0" smtClean="0"/>
              <a:t> </a:t>
            </a:r>
            <a:r>
              <a:rPr lang="ja-JP" altLang="en-US" sz="2000" dirty="0" smtClean="0"/>
              <a:t>ファイル名は </a:t>
            </a:r>
            <a:r>
              <a:rPr lang="en-US" altLang="ja-JP" sz="2000" dirty="0" smtClean="0"/>
              <a:t>excer7.py </a:t>
            </a:r>
            <a:r>
              <a:rPr lang="ja-JP" altLang="en-US" sz="2000" dirty="0" smtClean="0"/>
              <a:t>とし，実行コマンドは以下の通り</a:t>
            </a:r>
            <a:endParaRPr lang="en-US" altLang="ja-JP" sz="2000" dirty="0" smtClean="0"/>
          </a:p>
          <a:p>
            <a:pPr>
              <a:lnSpc>
                <a:spcPct val="100000"/>
              </a:lnSpc>
              <a:spcBef>
                <a:spcPts val="600"/>
              </a:spcBef>
              <a:spcAft>
                <a:spcPts val="600"/>
              </a:spcAft>
            </a:pPr>
            <a:endParaRPr lang="en-US" altLang="ja-JP" sz="2000" dirty="0"/>
          </a:p>
          <a:p>
            <a:pPr>
              <a:lnSpc>
                <a:spcPct val="100000"/>
              </a:lnSpc>
              <a:spcBef>
                <a:spcPts val="600"/>
              </a:spcBef>
              <a:spcAft>
                <a:spcPts val="600"/>
              </a:spcAft>
            </a:pPr>
            <a:endParaRPr lang="en-US" altLang="ja-JP" sz="2000" dirty="0" smtClean="0"/>
          </a:p>
          <a:p>
            <a:pPr>
              <a:lnSpc>
                <a:spcPct val="100000"/>
              </a:lnSpc>
              <a:spcBef>
                <a:spcPts val="600"/>
              </a:spcBef>
              <a:spcAft>
                <a:spcPts val="600"/>
              </a:spcAft>
            </a:pPr>
            <a:r>
              <a:rPr lang="ja-JP" altLang="en-US" sz="2000" dirty="0">
                <a:solidFill>
                  <a:srgbClr val="FF0000"/>
                </a:solidFill>
              </a:rPr>
              <a:t>出力画像は，白</a:t>
            </a:r>
            <a:r>
              <a:rPr lang="en-US" altLang="ja-JP" sz="2000" dirty="0">
                <a:solidFill>
                  <a:srgbClr val="FF0000"/>
                </a:solidFill>
              </a:rPr>
              <a:t>255, </a:t>
            </a:r>
            <a:r>
              <a:rPr lang="ja-JP" altLang="en-US" sz="2000" dirty="0">
                <a:solidFill>
                  <a:srgbClr val="FF0000"/>
                </a:solidFill>
              </a:rPr>
              <a:t>黒</a:t>
            </a:r>
            <a:r>
              <a:rPr lang="en-US" altLang="ja-JP" sz="2000" dirty="0">
                <a:solidFill>
                  <a:srgbClr val="FF0000"/>
                </a:solidFill>
              </a:rPr>
              <a:t>0</a:t>
            </a:r>
            <a:r>
              <a:rPr lang="ja-JP" altLang="en-US" sz="2000" dirty="0" err="1">
                <a:solidFill>
                  <a:srgbClr val="FF0000"/>
                </a:solidFill>
              </a:rPr>
              <a:t>，</a:t>
            </a:r>
            <a:r>
              <a:rPr lang="ja-JP" altLang="en-US" sz="2000" dirty="0">
                <a:solidFill>
                  <a:srgbClr val="FF0000"/>
                </a:solidFill>
              </a:rPr>
              <a:t>の</a:t>
            </a:r>
            <a:r>
              <a:rPr lang="en-US" altLang="ja-JP" sz="2000" dirty="0">
                <a:solidFill>
                  <a:srgbClr val="FF0000"/>
                </a:solidFill>
              </a:rPr>
              <a:t>2</a:t>
            </a:r>
            <a:r>
              <a:rPr lang="ja-JP" altLang="en-US" sz="2000" dirty="0">
                <a:solidFill>
                  <a:srgbClr val="FF0000"/>
                </a:solidFill>
              </a:rPr>
              <a:t>値画像とする</a:t>
            </a:r>
            <a:endParaRPr lang="en-US" altLang="ja-JP" sz="2000" dirty="0" smtClean="0">
              <a:solidFill>
                <a:srgbClr val="FF0000"/>
              </a:solidFill>
            </a:endParaRPr>
          </a:p>
          <a:p>
            <a:pPr>
              <a:lnSpc>
                <a:spcPct val="100000"/>
              </a:lnSpc>
              <a:spcBef>
                <a:spcPts val="600"/>
              </a:spcBef>
              <a:spcAft>
                <a:spcPts val="600"/>
              </a:spcAft>
            </a:pPr>
            <a:r>
              <a:rPr lang="ja-JP" altLang="en-US" sz="2000" dirty="0" smtClean="0">
                <a:solidFill>
                  <a:srgbClr val="FF0000"/>
                </a:solidFill>
              </a:rPr>
              <a:t>拡散する誤差の割合は右図の通りとする</a:t>
            </a:r>
            <a:endParaRPr lang="en-US" altLang="ja-JP" sz="2000" dirty="0" smtClean="0">
              <a:solidFill>
                <a:srgbClr val="FF0000"/>
              </a:solidFill>
            </a:endParaRPr>
          </a:p>
          <a:p>
            <a:pPr>
              <a:lnSpc>
                <a:spcPct val="100000"/>
              </a:lnSpc>
              <a:spcBef>
                <a:spcPts val="600"/>
              </a:spcBef>
              <a:spcAft>
                <a:spcPts val="600"/>
              </a:spcAft>
            </a:pPr>
            <a:r>
              <a:rPr lang="ja-JP" altLang="en-US" sz="2000" dirty="0" smtClean="0">
                <a:solidFill>
                  <a:srgbClr val="FF0000"/>
                </a:solidFill>
              </a:rPr>
              <a:t>右端の画素を計算する際，その右隣の画素が存在しないため右へ誤差を拡散できない．この場合は，単純に右隣への誤差拡散を省略せよ．拡散係数を変化させるなどは行わなくてよい．</a:t>
            </a:r>
            <a:endParaRPr lang="en-US" altLang="ja-JP" sz="2000" dirty="0" smtClean="0">
              <a:solidFill>
                <a:srgbClr val="FF0000"/>
              </a:solidFill>
            </a:endParaRPr>
          </a:p>
          <a:p>
            <a:pPr>
              <a:lnSpc>
                <a:spcPct val="100000"/>
              </a:lnSpc>
              <a:spcBef>
                <a:spcPts val="600"/>
              </a:spcBef>
              <a:spcAft>
                <a:spcPts val="600"/>
              </a:spcAft>
            </a:pPr>
            <a:r>
              <a:rPr lang="ja-JP" altLang="en-US" sz="2000" dirty="0" smtClean="0">
                <a:solidFill>
                  <a:srgbClr val="FF0000"/>
                </a:solidFill>
              </a:rPr>
              <a:t>下端の画素の誤差拡散についても同様．</a:t>
            </a:r>
            <a:endParaRPr lang="en-US" altLang="ja-JP" sz="2000" dirty="0" smtClean="0">
              <a:solidFill>
                <a:srgbClr val="FF0000"/>
              </a:solidFill>
            </a:endParaRPr>
          </a:p>
        </p:txBody>
      </p:sp>
      <p:sp>
        <p:nvSpPr>
          <p:cNvPr id="4" name="正方形/長方形 3"/>
          <p:cNvSpPr/>
          <p:nvPr/>
        </p:nvSpPr>
        <p:spPr>
          <a:xfrm>
            <a:off x="755914" y="2769525"/>
            <a:ext cx="7742184" cy="523220"/>
          </a:xfrm>
          <a:prstGeom prst="rect">
            <a:avLst/>
          </a:prstGeom>
          <a:solidFill>
            <a:schemeClr val="tx1"/>
          </a:solidFill>
        </p:spPr>
        <p:txBody>
          <a:bodyPr wrap="none">
            <a:spAutoFit/>
          </a:bodyPr>
          <a:lstStyle/>
          <a:p>
            <a:r>
              <a:rPr lang="en-US" altLang="ja-JP" sz="2800" dirty="0">
                <a:solidFill>
                  <a:schemeClr val="bg1"/>
                </a:solidFill>
              </a:rPr>
              <a:t> $python </a:t>
            </a:r>
            <a:r>
              <a:rPr lang="en-US" altLang="ja-JP" sz="2800" dirty="0" smtClean="0">
                <a:solidFill>
                  <a:schemeClr val="bg1"/>
                </a:solidFill>
              </a:rPr>
              <a:t>  exer7.py   fname_in.png   fname_out.png</a:t>
            </a:r>
            <a:endParaRPr lang="ja-JP" altLang="en-US" sz="2800" dirty="0">
              <a:solidFill>
                <a:schemeClr val="bg1"/>
              </a:solidFill>
            </a:endParaRPr>
          </a:p>
        </p:txBody>
      </p:sp>
      <p:sp>
        <p:nvSpPr>
          <p:cNvPr id="68" name="正方形/長方形 67"/>
          <p:cNvSpPr/>
          <p:nvPr/>
        </p:nvSpPr>
        <p:spPr>
          <a:xfrm>
            <a:off x="9179723" y="3542400"/>
            <a:ext cx="2749471"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誤差拡散する隣接画素</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5" name="グループ化 14"/>
          <p:cNvGrpSpPr/>
          <p:nvPr/>
        </p:nvGrpSpPr>
        <p:grpSpPr>
          <a:xfrm>
            <a:off x="9255826" y="1772412"/>
            <a:ext cx="2575494" cy="1728280"/>
            <a:chOff x="9255826" y="2038358"/>
            <a:chExt cx="2179180" cy="1462334"/>
          </a:xfrm>
        </p:grpSpPr>
        <p:grpSp>
          <p:nvGrpSpPr>
            <p:cNvPr id="39" name="グループ化 38"/>
            <p:cNvGrpSpPr/>
            <p:nvPr/>
          </p:nvGrpSpPr>
          <p:grpSpPr>
            <a:xfrm>
              <a:off x="9255826" y="2038358"/>
              <a:ext cx="2179180" cy="1462334"/>
              <a:chOff x="5942645" y="1687284"/>
              <a:chExt cx="2179180" cy="1462334"/>
            </a:xfrm>
          </p:grpSpPr>
          <p:sp>
            <p:nvSpPr>
              <p:cNvPr id="40" name="正方形/長方形 39"/>
              <p:cNvSpPr/>
              <p:nvPr/>
            </p:nvSpPr>
            <p:spPr>
              <a:xfrm>
                <a:off x="5942645" y="2053954"/>
                <a:ext cx="364174" cy="3641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2800" b="1" dirty="0">
                  <a:solidFill>
                    <a:schemeClr val="tx1"/>
                  </a:solidFill>
                  <a:ea typeface="メイリオ" panose="020B0604030504040204" pitchFamily="50" charset="-128"/>
                  <a:cs typeface="メイリオ" panose="020B0604030504040204" pitchFamily="50" charset="-128"/>
                </a:endParaRPr>
              </a:p>
            </p:txBody>
          </p:sp>
          <p:sp>
            <p:nvSpPr>
              <p:cNvPr id="41" name="正方形/長方形 40"/>
              <p:cNvSpPr/>
              <p:nvPr/>
            </p:nvSpPr>
            <p:spPr>
              <a:xfrm>
                <a:off x="6663747" y="2053954"/>
                <a:ext cx="364174" cy="3641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2800" b="1" dirty="0">
                  <a:solidFill>
                    <a:schemeClr val="tx1"/>
                  </a:solidFill>
                </a:endParaRPr>
              </a:p>
            </p:txBody>
          </p:sp>
          <p:sp>
            <p:nvSpPr>
              <p:cNvPr id="42" name="正方形/長方形 41"/>
              <p:cNvSpPr/>
              <p:nvPr/>
            </p:nvSpPr>
            <p:spPr>
              <a:xfrm>
                <a:off x="6307958" y="2053954"/>
                <a:ext cx="364174" cy="3641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2800" b="1" dirty="0">
                  <a:solidFill>
                    <a:schemeClr val="tx1"/>
                  </a:solidFill>
                </a:endParaRPr>
              </a:p>
            </p:txBody>
          </p:sp>
          <p:sp>
            <p:nvSpPr>
              <p:cNvPr id="43" name="正方形/長方形 42"/>
              <p:cNvSpPr/>
              <p:nvPr/>
            </p:nvSpPr>
            <p:spPr>
              <a:xfrm>
                <a:off x="5942645" y="2418555"/>
                <a:ext cx="364174" cy="36417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2800" b="1" dirty="0">
                  <a:solidFill>
                    <a:schemeClr val="tx1"/>
                  </a:solidFill>
                </a:endParaRPr>
              </a:p>
            </p:txBody>
          </p:sp>
          <mc:AlternateContent xmlns:mc="http://schemas.openxmlformats.org/markup-compatibility/2006" xmlns:a14="http://schemas.microsoft.com/office/drawing/2010/main">
            <mc:Choice Requires="a14">
              <p:sp>
                <p:nvSpPr>
                  <p:cNvPr id="44" name="正方形/長方形 43"/>
                  <p:cNvSpPr/>
                  <p:nvPr/>
                </p:nvSpPr>
                <p:spPr>
                  <a:xfrm>
                    <a:off x="6663747" y="2418555"/>
                    <a:ext cx="364174" cy="36417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f>
                            <m:fPr>
                              <m:ctrlPr>
                                <a:rPr lang="en-US" altLang="ja-JP" sz="1200" b="1" i="1">
                                  <a:solidFill>
                                    <a:schemeClr val="tx1"/>
                                  </a:solidFill>
                                  <a:latin typeface="Cambria Math" panose="02040503050406030204" pitchFamily="18" charset="0"/>
                                  <a:cs typeface="Times New Roman" panose="02020603050405020304" pitchFamily="18" charset="0"/>
                                </a:rPr>
                              </m:ctrlPr>
                            </m:fPr>
                            <m:num>
                              <m:r>
                                <a:rPr lang="en-US" altLang="ja-JP" sz="1200" b="1" i="1">
                                  <a:solidFill>
                                    <a:schemeClr val="tx1"/>
                                  </a:solidFill>
                                  <a:latin typeface="Cambria Math" panose="02040503050406030204" pitchFamily="18" charset="0"/>
                                  <a:cs typeface="Times New Roman" panose="02020603050405020304" pitchFamily="18" charset="0"/>
                                </a:rPr>
                                <m:t>𝟑</m:t>
                              </m:r>
                            </m:num>
                            <m:den>
                              <m:r>
                                <a:rPr lang="en-US" altLang="ja-JP" sz="1200" b="1" i="1">
                                  <a:solidFill>
                                    <a:schemeClr val="tx1"/>
                                  </a:solidFill>
                                  <a:latin typeface="Cambria Math" panose="02040503050406030204" pitchFamily="18" charset="0"/>
                                  <a:cs typeface="Times New Roman" panose="02020603050405020304" pitchFamily="18" charset="0"/>
                                </a:rPr>
                                <m:t>𝟏𝟔</m:t>
                              </m:r>
                            </m:den>
                          </m:f>
                        </m:oMath>
                      </m:oMathPara>
                    </a14:m>
                    <a:endParaRPr lang="en-US" altLang="ja-JP" sz="2800" i="1" baseline="-25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4" name="正方形/長方形 43"/>
                  <p:cNvSpPr>
                    <a:spLocks noRot="1" noChangeAspect="1" noMove="1" noResize="1" noEditPoints="1" noAdjustHandles="1" noChangeArrowheads="1" noChangeShapeType="1" noTextEdit="1"/>
                  </p:cNvSpPr>
                  <p:nvPr/>
                </p:nvSpPr>
                <p:spPr>
                  <a:xfrm>
                    <a:off x="6663747" y="2418555"/>
                    <a:ext cx="364174" cy="364173"/>
                  </a:xfrm>
                  <a:prstGeom prst="rect">
                    <a:avLst/>
                  </a:prstGeom>
                  <a:blipFill>
                    <a:blip r:embed="rId2"/>
                    <a:stretch>
                      <a:fillRect b="-1389"/>
                    </a:stretch>
                  </a:blipFill>
                  <a:ln>
                    <a:solidFill>
                      <a:schemeClr val="tx1"/>
                    </a:solidFill>
                  </a:ln>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正方形/長方形 44"/>
                  <p:cNvSpPr/>
                  <p:nvPr/>
                </p:nvSpPr>
                <p:spPr>
                  <a:xfrm>
                    <a:off x="7029060" y="2418555"/>
                    <a:ext cx="364174" cy="36417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f>
                            <m:fPr>
                              <m:ctrlPr>
                                <a:rPr lang="en-US" altLang="ja-JP" sz="1200" b="1" i="1">
                                  <a:solidFill>
                                    <a:schemeClr val="tx1"/>
                                  </a:solidFill>
                                  <a:latin typeface="Cambria Math" panose="02040503050406030204" pitchFamily="18" charset="0"/>
                                  <a:cs typeface="Times New Roman" panose="02020603050405020304" pitchFamily="18" charset="0"/>
                                </a:rPr>
                              </m:ctrlPr>
                            </m:fPr>
                            <m:num>
                              <m:r>
                                <a:rPr lang="en-US" altLang="ja-JP" sz="1200" b="1" i="1">
                                  <a:solidFill>
                                    <a:schemeClr val="tx1"/>
                                  </a:solidFill>
                                  <a:latin typeface="Cambria Math" panose="02040503050406030204" pitchFamily="18" charset="0"/>
                                  <a:cs typeface="Times New Roman" panose="02020603050405020304" pitchFamily="18" charset="0"/>
                                </a:rPr>
                                <m:t>𝟓</m:t>
                              </m:r>
                            </m:num>
                            <m:den>
                              <m:r>
                                <a:rPr lang="en-US" altLang="ja-JP" sz="1200" b="1" i="1">
                                  <a:solidFill>
                                    <a:schemeClr val="tx1"/>
                                  </a:solidFill>
                                  <a:latin typeface="Cambria Math" panose="02040503050406030204" pitchFamily="18" charset="0"/>
                                  <a:cs typeface="Times New Roman" panose="02020603050405020304" pitchFamily="18" charset="0"/>
                                </a:rPr>
                                <m:t>𝟏𝟔</m:t>
                              </m:r>
                            </m:den>
                          </m:f>
                        </m:oMath>
                      </m:oMathPara>
                    </a14:m>
                    <a:endParaRPr lang="en-US" altLang="ja-JP" sz="3200" b="1"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5" name="正方形/長方形 44"/>
                  <p:cNvSpPr>
                    <a:spLocks noRot="1" noChangeAspect="1" noMove="1" noResize="1" noEditPoints="1" noAdjustHandles="1" noChangeArrowheads="1" noChangeShapeType="1" noTextEdit="1"/>
                  </p:cNvSpPr>
                  <p:nvPr/>
                </p:nvSpPr>
                <p:spPr>
                  <a:xfrm>
                    <a:off x="7029060" y="2418555"/>
                    <a:ext cx="364174" cy="364173"/>
                  </a:xfrm>
                  <a:prstGeom prst="rect">
                    <a:avLst/>
                  </a:prstGeom>
                  <a:blipFill>
                    <a:blip r:embed="rId3"/>
                    <a:stretch>
                      <a:fillRect b="-1389"/>
                    </a:stretch>
                  </a:blipFill>
                  <a:ln>
                    <a:solidFill>
                      <a:schemeClr val="tx1"/>
                    </a:solidFill>
                  </a:ln>
                </p:spPr>
                <p:txBody>
                  <a:bodyPr/>
                  <a:lstStyle/>
                  <a:p>
                    <a:r>
                      <a:rPr lang="ja-JP" altLang="en-US">
                        <a:noFill/>
                      </a:rPr>
                      <a:t> </a:t>
                    </a:r>
                  </a:p>
                </p:txBody>
              </p:sp>
            </mc:Fallback>
          </mc:AlternateContent>
          <p:sp>
            <p:nvSpPr>
              <p:cNvPr id="46" name="正方形/長方形 45"/>
              <p:cNvSpPr/>
              <p:nvPr/>
            </p:nvSpPr>
            <p:spPr>
              <a:xfrm>
                <a:off x="6307958" y="2418555"/>
                <a:ext cx="364174" cy="36417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2800" b="1" dirty="0">
                  <a:solidFill>
                    <a:schemeClr val="tx1"/>
                  </a:solidFill>
                </a:endParaRPr>
              </a:p>
            </p:txBody>
          </p:sp>
          <mc:AlternateContent xmlns:mc="http://schemas.openxmlformats.org/markup-compatibility/2006" xmlns:a14="http://schemas.microsoft.com/office/drawing/2010/main">
            <mc:Choice Requires="a14">
              <p:sp>
                <p:nvSpPr>
                  <p:cNvPr id="47" name="正方形/長方形 46"/>
                  <p:cNvSpPr/>
                  <p:nvPr/>
                </p:nvSpPr>
                <p:spPr>
                  <a:xfrm>
                    <a:off x="7392338" y="2055209"/>
                    <a:ext cx="364174" cy="36417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f>
                            <m:fPr>
                              <m:ctrlPr>
                                <a:rPr lang="en-US" altLang="ja-JP" sz="1200" b="1" i="1" smtClean="0">
                                  <a:solidFill>
                                    <a:schemeClr val="tx1"/>
                                  </a:solidFill>
                                  <a:latin typeface="Cambria Math" panose="02040503050406030204" pitchFamily="18" charset="0"/>
                                  <a:cs typeface="Times New Roman" panose="02020603050405020304" pitchFamily="18" charset="0"/>
                                </a:rPr>
                              </m:ctrlPr>
                            </m:fPr>
                            <m:num>
                              <m:r>
                                <a:rPr lang="en-US" altLang="ja-JP" sz="1200" b="1" i="1" smtClean="0">
                                  <a:solidFill>
                                    <a:schemeClr val="tx1"/>
                                  </a:solidFill>
                                  <a:latin typeface="Cambria Math" panose="02040503050406030204" pitchFamily="18" charset="0"/>
                                  <a:cs typeface="Times New Roman" panose="02020603050405020304" pitchFamily="18" charset="0"/>
                                </a:rPr>
                                <m:t>𝟓</m:t>
                              </m:r>
                            </m:num>
                            <m:den>
                              <m:r>
                                <a:rPr lang="en-US" altLang="ja-JP" sz="1200" b="1" i="1" smtClean="0">
                                  <a:solidFill>
                                    <a:schemeClr val="tx1"/>
                                  </a:solidFill>
                                  <a:latin typeface="Cambria Math" panose="02040503050406030204" pitchFamily="18" charset="0"/>
                                  <a:cs typeface="Times New Roman" panose="02020603050405020304" pitchFamily="18" charset="0"/>
                                </a:rPr>
                                <m:t>𝟏𝟔</m:t>
                              </m:r>
                            </m:den>
                          </m:f>
                        </m:oMath>
                      </m:oMathPara>
                    </a14:m>
                    <a:endParaRPr lang="en-US" altLang="ja-JP" sz="1600" b="1"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7" name="正方形/長方形 46"/>
                  <p:cNvSpPr>
                    <a:spLocks noRot="1" noChangeAspect="1" noMove="1" noResize="1" noEditPoints="1" noAdjustHandles="1" noChangeArrowheads="1" noChangeShapeType="1" noTextEdit="1"/>
                  </p:cNvSpPr>
                  <p:nvPr/>
                </p:nvSpPr>
                <p:spPr>
                  <a:xfrm>
                    <a:off x="7392338" y="2055209"/>
                    <a:ext cx="364174" cy="364173"/>
                  </a:xfrm>
                  <a:prstGeom prst="rect">
                    <a:avLst/>
                  </a:prstGeom>
                  <a:blipFill>
                    <a:blip r:embed="rId4"/>
                    <a:stretch>
                      <a:fillRect b="-1370"/>
                    </a:stretch>
                  </a:blipFill>
                  <a:ln>
                    <a:solidFill>
                      <a:schemeClr val="tx1"/>
                    </a:solidFill>
                  </a:ln>
                </p:spPr>
                <p:txBody>
                  <a:bodyPr/>
                  <a:lstStyle/>
                  <a:p>
                    <a:r>
                      <a:rPr lang="ja-JP" altLang="en-US">
                        <a:noFill/>
                      </a:rPr>
                      <a:t> </a:t>
                    </a:r>
                  </a:p>
                </p:txBody>
              </p:sp>
            </mc:Fallback>
          </mc:AlternateContent>
          <p:sp>
            <p:nvSpPr>
              <p:cNvPr id="49" name="正方形/長方形 48"/>
              <p:cNvSpPr/>
              <p:nvPr/>
            </p:nvSpPr>
            <p:spPr>
              <a:xfrm>
                <a:off x="7757651" y="2055209"/>
                <a:ext cx="364174" cy="36417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2800" b="1" dirty="0">
                  <a:solidFill>
                    <a:schemeClr val="tx1"/>
                  </a:solidFill>
                </a:endParaRPr>
              </a:p>
            </p:txBody>
          </p:sp>
          <mc:AlternateContent xmlns:mc="http://schemas.openxmlformats.org/markup-compatibility/2006" xmlns:a14="http://schemas.microsoft.com/office/drawing/2010/main">
            <mc:Choice Requires="a14">
              <p:sp>
                <p:nvSpPr>
                  <p:cNvPr id="50" name="正方形/長方形 49"/>
                  <p:cNvSpPr/>
                  <p:nvPr/>
                </p:nvSpPr>
                <p:spPr>
                  <a:xfrm>
                    <a:off x="7392338" y="2419809"/>
                    <a:ext cx="364174" cy="36417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14:m>
                      <m:oMathPara xmlns:m="http://schemas.openxmlformats.org/officeDocument/2006/math">
                        <m:oMathParaPr>
                          <m:jc m:val="centerGroup"/>
                        </m:oMathParaPr>
                        <m:oMath xmlns:m="http://schemas.openxmlformats.org/officeDocument/2006/math">
                          <m:f>
                            <m:fPr>
                              <m:ctrlPr>
                                <a:rPr lang="en-US" altLang="ja-JP" sz="1200" b="1" i="1" smtClean="0">
                                  <a:solidFill>
                                    <a:schemeClr val="tx1"/>
                                  </a:solidFill>
                                  <a:latin typeface="Cambria Math" panose="02040503050406030204" pitchFamily="18" charset="0"/>
                                  <a:cs typeface="Times New Roman" panose="02020603050405020304" pitchFamily="18" charset="0"/>
                                </a:rPr>
                              </m:ctrlPr>
                            </m:fPr>
                            <m:num>
                              <m:r>
                                <a:rPr lang="en-US" altLang="ja-JP" sz="1200" b="1" i="1" smtClean="0">
                                  <a:solidFill>
                                    <a:schemeClr val="tx1"/>
                                  </a:solidFill>
                                  <a:latin typeface="Cambria Math" panose="02040503050406030204" pitchFamily="18" charset="0"/>
                                  <a:cs typeface="Times New Roman" panose="02020603050405020304" pitchFamily="18" charset="0"/>
                                </a:rPr>
                                <m:t>𝟑</m:t>
                              </m:r>
                            </m:num>
                            <m:den>
                              <m:r>
                                <a:rPr lang="en-US" altLang="ja-JP" sz="1200" b="1" i="1">
                                  <a:solidFill>
                                    <a:schemeClr val="tx1"/>
                                  </a:solidFill>
                                  <a:latin typeface="Cambria Math" panose="02040503050406030204" pitchFamily="18" charset="0"/>
                                  <a:cs typeface="Times New Roman" panose="02020603050405020304" pitchFamily="18" charset="0"/>
                                </a:rPr>
                                <m:t>𝟏𝟔</m:t>
                              </m:r>
                            </m:den>
                          </m:f>
                        </m:oMath>
                      </m:oMathPara>
                    </a14:m>
                    <a:endParaRPr lang="en-US" altLang="ja-JP" sz="3200" b="1"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0" name="正方形/長方形 49"/>
                  <p:cNvSpPr>
                    <a:spLocks noRot="1" noChangeAspect="1" noMove="1" noResize="1" noEditPoints="1" noAdjustHandles="1" noChangeArrowheads="1" noChangeShapeType="1" noTextEdit="1"/>
                  </p:cNvSpPr>
                  <p:nvPr/>
                </p:nvSpPr>
                <p:spPr>
                  <a:xfrm>
                    <a:off x="7392338" y="2419809"/>
                    <a:ext cx="364174" cy="364173"/>
                  </a:xfrm>
                  <a:prstGeom prst="rect">
                    <a:avLst/>
                  </a:prstGeom>
                  <a:blipFill>
                    <a:blip r:embed="rId5"/>
                    <a:stretch>
                      <a:fillRect b="-1389"/>
                    </a:stretch>
                  </a:blipFill>
                  <a:ln>
                    <a:solidFill>
                      <a:schemeClr val="tx1"/>
                    </a:solidFill>
                  </a:ln>
                </p:spPr>
                <p:txBody>
                  <a:bodyPr/>
                  <a:lstStyle/>
                  <a:p>
                    <a:r>
                      <a:rPr lang="ja-JP" altLang="en-US">
                        <a:noFill/>
                      </a:rPr>
                      <a:t> </a:t>
                    </a:r>
                  </a:p>
                </p:txBody>
              </p:sp>
            </mc:Fallback>
          </mc:AlternateContent>
          <p:sp>
            <p:nvSpPr>
              <p:cNvPr id="52" name="正方形/長方形 51"/>
              <p:cNvSpPr/>
              <p:nvPr/>
            </p:nvSpPr>
            <p:spPr>
              <a:xfrm>
                <a:off x="7757651" y="2419809"/>
                <a:ext cx="364174" cy="36417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2800" b="1" dirty="0">
                  <a:solidFill>
                    <a:schemeClr val="tx1"/>
                  </a:solidFill>
                </a:endParaRPr>
              </a:p>
            </p:txBody>
          </p:sp>
          <p:sp>
            <p:nvSpPr>
              <p:cNvPr id="53" name="正方形/長方形 52"/>
              <p:cNvSpPr/>
              <p:nvPr/>
            </p:nvSpPr>
            <p:spPr>
              <a:xfrm>
                <a:off x="5942645" y="1687284"/>
                <a:ext cx="364174" cy="3641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2800" b="1" dirty="0">
                  <a:solidFill>
                    <a:schemeClr val="tx1"/>
                  </a:solidFill>
                </a:endParaRPr>
              </a:p>
            </p:txBody>
          </p:sp>
          <p:sp>
            <p:nvSpPr>
              <p:cNvPr id="54" name="正方形/長方形 53"/>
              <p:cNvSpPr/>
              <p:nvPr/>
            </p:nvSpPr>
            <p:spPr>
              <a:xfrm>
                <a:off x="6663747" y="1687284"/>
                <a:ext cx="364174" cy="3641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2800" b="1" dirty="0">
                  <a:solidFill>
                    <a:schemeClr val="tx1"/>
                  </a:solidFill>
                </a:endParaRPr>
              </a:p>
            </p:txBody>
          </p:sp>
          <p:sp>
            <p:nvSpPr>
              <p:cNvPr id="55" name="正方形/長方形 54"/>
              <p:cNvSpPr/>
              <p:nvPr/>
            </p:nvSpPr>
            <p:spPr>
              <a:xfrm>
                <a:off x="7029060" y="1687284"/>
                <a:ext cx="364174" cy="36417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2800" b="1" dirty="0">
                  <a:solidFill>
                    <a:schemeClr val="tx1"/>
                  </a:solidFill>
                </a:endParaRPr>
              </a:p>
            </p:txBody>
          </p:sp>
          <p:sp>
            <p:nvSpPr>
              <p:cNvPr id="56" name="正方形/長方形 55"/>
              <p:cNvSpPr/>
              <p:nvPr/>
            </p:nvSpPr>
            <p:spPr>
              <a:xfrm>
                <a:off x="6307958" y="1687284"/>
                <a:ext cx="364174" cy="3641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2800" b="1" dirty="0">
                  <a:solidFill>
                    <a:schemeClr val="tx1"/>
                  </a:solidFill>
                </a:endParaRPr>
              </a:p>
            </p:txBody>
          </p:sp>
          <p:sp>
            <p:nvSpPr>
              <p:cNvPr id="57" name="正方形/長方形 56"/>
              <p:cNvSpPr/>
              <p:nvPr/>
            </p:nvSpPr>
            <p:spPr>
              <a:xfrm>
                <a:off x="7392338" y="1688538"/>
                <a:ext cx="364174" cy="3641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2800" b="1" dirty="0">
                  <a:solidFill>
                    <a:schemeClr val="tx1"/>
                  </a:solidFill>
                </a:endParaRPr>
              </a:p>
            </p:txBody>
          </p:sp>
          <p:sp>
            <p:nvSpPr>
              <p:cNvPr id="59" name="正方形/長方形 58"/>
              <p:cNvSpPr/>
              <p:nvPr/>
            </p:nvSpPr>
            <p:spPr>
              <a:xfrm>
                <a:off x="7757651" y="1688538"/>
                <a:ext cx="364174" cy="3641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2800" b="1" dirty="0">
                  <a:solidFill>
                    <a:schemeClr val="tx1"/>
                  </a:solidFill>
                </a:endParaRPr>
              </a:p>
            </p:txBody>
          </p:sp>
          <p:sp>
            <p:nvSpPr>
              <p:cNvPr id="60" name="正方形/長方形 59"/>
              <p:cNvSpPr/>
              <p:nvPr/>
            </p:nvSpPr>
            <p:spPr>
              <a:xfrm>
                <a:off x="5942645" y="2784191"/>
                <a:ext cx="364174" cy="36417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2800" b="1" dirty="0">
                  <a:solidFill>
                    <a:schemeClr val="tx1"/>
                  </a:solidFill>
                </a:endParaRPr>
              </a:p>
            </p:txBody>
          </p:sp>
          <p:sp>
            <p:nvSpPr>
              <p:cNvPr id="61" name="正方形/長方形 60"/>
              <p:cNvSpPr/>
              <p:nvPr/>
            </p:nvSpPr>
            <p:spPr>
              <a:xfrm>
                <a:off x="6663747" y="2784191"/>
                <a:ext cx="364174" cy="36417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2800" b="1" dirty="0">
                  <a:solidFill>
                    <a:schemeClr val="tx1"/>
                  </a:solidFill>
                </a:endParaRPr>
              </a:p>
            </p:txBody>
          </p:sp>
          <p:sp>
            <p:nvSpPr>
              <p:cNvPr id="62" name="正方形/長方形 61"/>
              <p:cNvSpPr/>
              <p:nvPr/>
            </p:nvSpPr>
            <p:spPr>
              <a:xfrm>
                <a:off x="7029060" y="2784191"/>
                <a:ext cx="364174" cy="36417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2800" b="1" dirty="0">
                  <a:solidFill>
                    <a:schemeClr val="tx1"/>
                  </a:solidFill>
                </a:endParaRPr>
              </a:p>
            </p:txBody>
          </p:sp>
          <p:sp>
            <p:nvSpPr>
              <p:cNvPr id="63" name="正方形/長方形 62"/>
              <p:cNvSpPr/>
              <p:nvPr/>
            </p:nvSpPr>
            <p:spPr>
              <a:xfrm>
                <a:off x="6307958" y="2784191"/>
                <a:ext cx="364174" cy="36417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2800" b="1" dirty="0">
                  <a:solidFill>
                    <a:schemeClr val="tx1"/>
                  </a:solidFill>
                </a:endParaRPr>
              </a:p>
            </p:txBody>
          </p:sp>
          <p:sp>
            <p:nvSpPr>
              <p:cNvPr id="64" name="正方形/長方形 63"/>
              <p:cNvSpPr/>
              <p:nvPr/>
            </p:nvSpPr>
            <p:spPr>
              <a:xfrm>
                <a:off x="7392338" y="2785445"/>
                <a:ext cx="364174" cy="36417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2800" b="1" dirty="0">
                  <a:solidFill>
                    <a:schemeClr val="tx1"/>
                  </a:solidFill>
                </a:endParaRPr>
              </a:p>
            </p:txBody>
          </p:sp>
          <p:sp>
            <p:nvSpPr>
              <p:cNvPr id="66" name="正方形/長方形 65"/>
              <p:cNvSpPr/>
              <p:nvPr/>
            </p:nvSpPr>
            <p:spPr>
              <a:xfrm>
                <a:off x="7757651" y="2785445"/>
                <a:ext cx="364174" cy="36417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sz="2800" b="1" dirty="0">
                  <a:solidFill>
                    <a:schemeClr val="tx1"/>
                  </a:solidFill>
                </a:endParaRPr>
              </a:p>
            </p:txBody>
          </p:sp>
          <p:sp>
            <p:nvSpPr>
              <p:cNvPr id="67" name="正方形/長方形 66"/>
              <p:cNvSpPr/>
              <p:nvPr/>
            </p:nvSpPr>
            <p:spPr>
              <a:xfrm>
                <a:off x="7029060" y="2053954"/>
                <a:ext cx="364174" cy="364173"/>
              </a:xfrm>
              <a:prstGeom prst="rect">
                <a:avLst/>
              </a:prstGeom>
              <a:solidFill>
                <a:schemeClr val="bg1"/>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b="1" dirty="0" smtClean="0">
                    <a:solidFill>
                      <a:schemeClr val="tx1"/>
                    </a:solidFill>
                  </a:rPr>
                  <a:t>e</a:t>
                </a:r>
                <a:endParaRPr kumimoji="1" lang="ja-JP" altLang="en-US" sz="2400" b="1" dirty="0">
                  <a:solidFill>
                    <a:schemeClr val="tx1"/>
                  </a:solidFill>
                </a:endParaRPr>
              </a:p>
            </p:txBody>
          </p:sp>
        </p:grpSp>
        <p:cxnSp>
          <p:nvCxnSpPr>
            <p:cNvPr id="6" name="直線矢印コネクタ 5"/>
            <p:cNvCxnSpPr/>
            <p:nvPr/>
          </p:nvCxnSpPr>
          <p:spPr>
            <a:xfrm>
              <a:off x="10574338" y="2586294"/>
              <a:ext cx="251142" cy="1"/>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a:off x="10593491" y="2658555"/>
              <a:ext cx="206800" cy="220685"/>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p:nvPr/>
          </p:nvCxnSpPr>
          <p:spPr>
            <a:xfrm>
              <a:off x="10524006" y="2677230"/>
              <a:ext cx="322" cy="183335"/>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p:nvPr/>
          </p:nvCxnSpPr>
          <p:spPr>
            <a:xfrm flipH="1">
              <a:off x="10248365" y="2677230"/>
              <a:ext cx="203037" cy="183335"/>
            </a:xfrm>
            <a:prstGeom prst="straightConnector1">
              <a:avLst/>
            </a:prstGeom>
            <a:ln w="19050">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11465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5527" y="365126"/>
            <a:ext cx="11403667" cy="733270"/>
          </a:xfrm>
        </p:spPr>
        <p:txBody>
          <a:bodyPr>
            <a:normAutofit/>
          </a:bodyPr>
          <a:lstStyle/>
          <a:p>
            <a:r>
              <a:rPr lang="ja-JP" altLang="en-US" sz="3600" dirty="0" smtClean="0"/>
              <a:t>課題</a:t>
            </a:r>
            <a:r>
              <a:rPr lang="en-US" altLang="ja-JP" sz="3600" dirty="0"/>
              <a:t>8</a:t>
            </a:r>
            <a:r>
              <a:rPr lang="en-US" altLang="ja-JP" sz="3600" dirty="0" smtClean="0"/>
              <a:t>. </a:t>
            </a:r>
            <a:r>
              <a:rPr lang="ja-JP" altLang="en-US" sz="3600" dirty="0"/>
              <a:t>メディアン</a:t>
            </a:r>
            <a:r>
              <a:rPr lang="ja-JP" altLang="en-US" sz="3600" dirty="0" smtClean="0"/>
              <a:t>フィルタ（</a:t>
            </a:r>
            <a:r>
              <a:rPr lang="en-US" altLang="ja-JP" sz="3600" dirty="0" smtClean="0"/>
              <a:t>exer8.py</a:t>
            </a:r>
            <a:r>
              <a:rPr lang="ja-JP" altLang="en-US" sz="3600" dirty="0" smtClean="0"/>
              <a:t>）</a:t>
            </a:r>
            <a:endParaRPr kumimoji="1" lang="ja-JP" altLang="en-US" sz="3600" dirty="0"/>
          </a:p>
        </p:txBody>
      </p:sp>
      <p:sp>
        <p:nvSpPr>
          <p:cNvPr id="5" name="コンテンツ プレースホルダー 2"/>
          <p:cNvSpPr txBox="1">
            <a:spLocks/>
          </p:cNvSpPr>
          <p:nvPr/>
        </p:nvSpPr>
        <p:spPr>
          <a:xfrm>
            <a:off x="525526" y="1308477"/>
            <a:ext cx="9053244" cy="50288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t>画像を読み込み，グレースケール画像に変換後，メディアンフィルタを掛けた画像を保存するプログラムを作成せよ</a:t>
            </a:r>
            <a:endParaRPr lang="en-US" altLang="ja-JP" sz="2400" dirty="0" smtClean="0"/>
          </a:p>
          <a:p>
            <a:pPr>
              <a:lnSpc>
                <a:spcPct val="100000"/>
              </a:lnSpc>
              <a:spcBef>
                <a:spcPts val="600"/>
              </a:spcBef>
              <a:spcAft>
                <a:spcPts val="600"/>
              </a:spcAft>
            </a:pPr>
            <a:r>
              <a:rPr lang="ja-JP" altLang="en-US" sz="2000" dirty="0" smtClean="0"/>
              <a:t>ファイル名は </a:t>
            </a:r>
            <a:r>
              <a:rPr lang="en-US" altLang="ja-JP" sz="2000" dirty="0" smtClean="0"/>
              <a:t>excer8.py </a:t>
            </a:r>
            <a:r>
              <a:rPr lang="ja-JP" altLang="en-US" sz="2000" dirty="0" smtClean="0"/>
              <a:t>とし，実行コマンドは以下の通り</a:t>
            </a:r>
            <a:endParaRPr lang="en-US" altLang="ja-JP" sz="2000" dirty="0" smtClean="0"/>
          </a:p>
          <a:p>
            <a:pPr>
              <a:lnSpc>
                <a:spcPct val="100000"/>
              </a:lnSpc>
              <a:spcBef>
                <a:spcPts val="600"/>
              </a:spcBef>
              <a:spcAft>
                <a:spcPts val="600"/>
              </a:spcAft>
            </a:pPr>
            <a:endParaRPr lang="en-US" altLang="ja-JP" sz="2000" dirty="0"/>
          </a:p>
          <a:p>
            <a:pPr>
              <a:lnSpc>
                <a:spcPct val="100000"/>
              </a:lnSpc>
              <a:spcBef>
                <a:spcPts val="600"/>
              </a:spcBef>
              <a:spcAft>
                <a:spcPts val="600"/>
              </a:spcAft>
            </a:pPr>
            <a:endParaRPr lang="en-US" altLang="ja-JP" sz="2000" dirty="0" smtClean="0"/>
          </a:p>
          <a:p>
            <a:pPr>
              <a:lnSpc>
                <a:spcPct val="100000"/>
              </a:lnSpc>
              <a:spcBef>
                <a:spcPts val="600"/>
              </a:spcBef>
              <a:spcAft>
                <a:spcPts val="600"/>
              </a:spcAft>
            </a:pPr>
            <a:r>
              <a:rPr lang="en-US" altLang="ja-JP" sz="2000" dirty="0" err="1" smtClean="0">
                <a:solidFill>
                  <a:srgbClr val="FF0000"/>
                </a:solidFill>
              </a:rPr>
              <a:t>np.array</a:t>
            </a:r>
            <a:r>
              <a:rPr lang="ja-JP" altLang="en-US" sz="2000" dirty="0" smtClean="0">
                <a:solidFill>
                  <a:srgbClr val="FF0000"/>
                </a:solidFill>
              </a:rPr>
              <a:t>には，平均・分散・中央値を求める関数があるので活用すること</a:t>
            </a:r>
            <a:endParaRPr lang="en-US" altLang="ja-JP" sz="2000" dirty="0" smtClean="0">
              <a:solidFill>
                <a:srgbClr val="FF0000"/>
              </a:solidFill>
            </a:endParaRPr>
          </a:p>
          <a:p>
            <a:pPr>
              <a:lnSpc>
                <a:spcPct val="100000"/>
              </a:lnSpc>
              <a:spcBef>
                <a:spcPts val="600"/>
              </a:spcBef>
              <a:spcAft>
                <a:spcPts val="600"/>
              </a:spcAft>
            </a:pPr>
            <a:r>
              <a:rPr lang="ja-JP" altLang="en-US" sz="2000" dirty="0" smtClean="0">
                <a:solidFill>
                  <a:srgbClr val="FF0000"/>
                </a:solidFill>
              </a:rPr>
              <a:t>フィルタサイズは</a:t>
            </a:r>
            <a:r>
              <a:rPr lang="en-US" altLang="ja-JP" sz="2000" dirty="0" smtClean="0">
                <a:solidFill>
                  <a:srgbClr val="FF0000"/>
                </a:solidFill>
              </a:rPr>
              <a:t>5x5</a:t>
            </a:r>
            <a:r>
              <a:rPr lang="ja-JP" altLang="en-US" sz="2000" dirty="0" smtClean="0">
                <a:solidFill>
                  <a:srgbClr val="FF0000"/>
                </a:solidFill>
              </a:rPr>
              <a:t>とする</a:t>
            </a:r>
            <a:endParaRPr lang="en-US" altLang="ja-JP" sz="2000" dirty="0" smtClean="0">
              <a:solidFill>
                <a:srgbClr val="FF0000"/>
              </a:solidFill>
            </a:endParaRPr>
          </a:p>
          <a:p>
            <a:pPr>
              <a:lnSpc>
                <a:spcPct val="100000"/>
              </a:lnSpc>
              <a:spcBef>
                <a:spcPts val="600"/>
              </a:spcBef>
              <a:spcAft>
                <a:spcPts val="600"/>
              </a:spcAft>
            </a:pPr>
            <a:r>
              <a:rPr lang="ja-JP" altLang="en-US" sz="2000" dirty="0" smtClean="0">
                <a:solidFill>
                  <a:srgbClr val="FF0000"/>
                </a:solidFill>
              </a:rPr>
              <a:t>画像周囲の</a:t>
            </a:r>
            <a:r>
              <a:rPr lang="en-US" altLang="ja-JP" sz="2000" dirty="0" smtClean="0">
                <a:solidFill>
                  <a:srgbClr val="FF0000"/>
                </a:solidFill>
              </a:rPr>
              <a:t>2</a:t>
            </a:r>
            <a:r>
              <a:rPr lang="ja-JP" altLang="en-US" sz="2000" dirty="0" smtClean="0">
                <a:solidFill>
                  <a:srgbClr val="FF0000"/>
                </a:solidFill>
              </a:rPr>
              <a:t>画素</a:t>
            </a:r>
            <a:r>
              <a:rPr lang="ja-JP" altLang="en-US" sz="2000" dirty="0">
                <a:solidFill>
                  <a:srgbClr val="FF0000"/>
                </a:solidFill>
              </a:rPr>
              <a:t>分</a:t>
            </a:r>
            <a:r>
              <a:rPr lang="ja-JP" altLang="en-US" sz="2000" dirty="0" smtClean="0">
                <a:solidFill>
                  <a:srgbClr val="FF0000"/>
                </a:solidFill>
              </a:rPr>
              <a:t>は，計算せず</a:t>
            </a:r>
            <a:r>
              <a:rPr lang="en-US" altLang="ja-JP" sz="2000" dirty="0" smtClean="0">
                <a:solidFill>
                  <a:srgbClr val="FF0000"/>
                </a:solidFill>
              </a:rPr>
              <a:t>0</a:t>
            </a:r>
            <a:r>
              <a:rPr lang="ja-JP" altLang="en-US" sz="2000" dirty="0" smtClean="0">
                <a:solidFill>
                  <a:srgbClr val="FF0000"/>
                </a:solidFill>
              </a:rPr>
              <a:t>を入れておくこと</a:t>
            </a:r>
            <a:endParaRPr lang="en-US" altLang="ja-JP" sz="2000" dirty="0" smtClean="0">
              <a:solidFill>
                <a:srgbClr val="FF0000"/>
              </a:solidFill>
            </a:endParaRPr>
          </a:p>
          <a:p>
            <a:pPr>
              <a:lnSpc>
                <a:spcPct val="100000"/>
              </a:lnSpc>
              <a:spcBef>
                <a:spcPts val="600"/>
              </a:spcBef>
              <a:spcAft>
                <a:spcPts val="600"/>
              </a:spcAft>
            </a:pPr>
            <a:r>
              <a:rPr lang="ja-JP" altLang="en-US" sz="2000" dirty="0"/>
              <a:t>今回はプログラミング練習が目的なので，次のフィルタ関数</a:t>
            </a:r>
            <a:r>
              <a:rPr lang="en-US" altLang="ja-JP" sz="2000" dirty="0"/>
              <a:t>『</a:t>
            </a:r>
            <a:r>
              <a:rPr lang="en-US" altLang="ja-JP" sz="2000" dirty="0" smtClean="0"/>
              <a:t>cv2.medianBlur</a:t>
            </a:r>
            <a:r>
              <a:rPr lang="en-US" altLang="ja-JP" sz="2000" dirty="0"/>
              <a:t>』</a:t>
            </a:r>
            <a:r>
              <a:rPr lang="ja-JP" altLang="en-US" sz="2000" dirty="0" smtClean="0"/>
              <a:t>は</a:t>
            </a:r>
            <a:r>
              <a:rPr lang="ja-JP" altLang="en-US" sz="2000" dirty="0"/>
              <a:t>利用しないこと</a:t>
            </a:r>
            <a:endParaRPr lang="en-US" altLang="ja-JP" sz="2000" dirty="0"/>
          </a:p>
          <a:p>
            <a:pPr>
              <a:lnSpc>
                <a:spcPct val="100000"/>
              </a:lnSpc>
              <a:spcBef>
                <a:spcPts val="600"/>
              </a:spcBef>
              <a:spcAft>
                <a:spcPts val="600"/>
              </a:spcAft>
            </a:pPr>
            <a:endParaRPr lang="en-US" altLang="ja-JP" sz="2000" dirty="0" smtClean="0"/>
          </a:p>
        </p:txBody>
      </p:sp>
      <p:grpSp>
        <p:nvGrpSpPr>
          <p:cNvPr id="6" name="グループ化 5"/>
          <p:cNvGrpSpPr/>
          <p:nvPr/>
        </p:nvGrpSpPr>
        <p:grpSpPr>
          <a:xfrm>
            <a:off x="9578770" y="1308477"/>
            <a:ext cx="2049710" cy="2062115"/>
            <a:chOff x="5050313" y="1342526"/>
            <a:chExt cx="1259048" cy="1266668"/>
          </a:xfrm>
        </p:grpSpPr>
        <p:sp>
          <p:nvSpPr>
            <p:cNvPr id="7" name="正方形/長方形 6"/>
            <p:cNvSpPr/>
            <p:nvPr/>
          </p:nvSpPr>
          <p:spPr>
            <a:xfrm>
              <a:off x="5050313" y="134252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5050313" y="176543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5050313" y="218834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5469413" y="134252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正方形/長方形 10"/>
            <p:cNvSpPr/>
            <p:nvPr/>
          </p:nvSpPr>
          <p:spPr>
            <a:xfrm>
              <a:off x="5469413" y="176543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2" name="正方形/長方形 11"/>
            <p:cNvSpPr/>
            <p:nvPr/>
          </p:nvSpPr>
          <p:spPr>
            <a:xfrm>
              <a:off x="5469413" y="218834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5888513" y="134252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4" name="正方形/長方形 13"/>
            <p:cNvSpPr/>
            <p:nvPr/>
          </p:nvSpPr>
          <p:spPr>
            <a:xfrm>
              <a:off x="5888513" y="176543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5888513" y="2188346"/>
              <a:ext cx="420848" cy="4208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000" b="1" spc="-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b="1" spc="-1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4" name="正方形/長方形 3"/>
          <p:cNvSpPr/>
          <p:nvPr/>
        </p:nvSpPr>
        <p:spPr>
          <a:xfrm>
            <a:off x="765743" y="2628218"/>
            <a:ext cx="7742184" cy="523220"/>
          </a:xfrm>
          <a:prstGeom prst="rect">
            <a:avLst/>
          </a:prstGeom>
          <a:solidFill>
            <a:schemeClr val="tx1"/>
          </a:solidFill>
        </p:spPr>
        <p:txBody>
          <a:bodyPr wrap="none">
            <a:spAutoFit/>
          </a:bodyPr>
          <a:lstStyle/>
          <a:p>
            <a:r>
              <a:rPr lang="en-US" altLang="ja-JP" sz="2800" dirty="0">
                <a:solidFill>
                  <a:schemeClr val="bg1"/>
                </a:solidFill>
              </a:rPr>
              <a:t> $python </a:t>
            </a:r>
            <a:r>
              <a:rPr lang="en-US" altLang="ja-JP" sz="2800" dirty="0" smtClean="0">
                <a:solidFill>
                  <a:schemeClr val="bg1"/>
                </a:solidFill>
              </a:rPr>
              <a:t>  exer8.py   fname_in.png   fname_out.png</a:t>
            </a:r>
            <a:endParaRPr lang="ja-JP" altLang="en-US" sz="2800" dirty="0">
              <a:solidFill>
                <a:schemeClr val="bg1"/>
              </a:solidFill>
            </a:endParaRPr>
          </a:p>
        </p:txBody>
      </p:sp>
    </p:spTree>
    <p:extLst>
      <p:ext uri="{BB962C8B-B14F-4D97-AF65-F5344CB8AC3E}">
        <p14:creationId xmlns:p14="http://schemas.microsoft.com/office/powerpoint/2010/main" val="110607678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16850</TotalTime>
  <Words>572</Words>
  <Application>Microsoft Office PowerPoint</Application>
  <PresentationFormat>ワイド画面</PresentationFormat>
  <Paragraphs>100</Paragraphs>
  <Slides>7</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7</vt:i4>
      </vt:variant>
    </vt:vector>
  </HeadingPairs>
  <TitlesOfParts>
    <vt:vector size="15" baseType="lpstr">
      <vt:lpstr>ＭＳ Ｐゴシック</vt:lpstr>
      <vt:lpstr>メイリオ</vt:lpstr>
      <vt:lpstr>Arial</vt:lpstr>
      <vt:lpstr>Calibri</vt:lpstr>
      <vt:lpstr>Cambria Math</vt:lpstr>
      <vt:lpstr>Times New Roman</vt:lpstr>
      <vt:lpstr>Wingdings</vt:lpstr>
      <vt:lpstr>Office テーマ</vt:lpstr>
      <vt:lpstr>デジタルメディア処理1</vt:lpstr>
      <vt:lpstr>デジタルメディア処理1、2017（後期）</vt:lpstr>
      <vt:lpstr>演習 11/28</vt:lpstr>
      <vt:lpstr>課題5. モザイク画像作成（exer5.py）</vt:lpstr>
      <vt:lpstr>課題6. ハーフトーン – ティザ法（exer6.py）</vt:lpstr>
      <vt:lpstr>課題7. ハーフトーン – 誤差拡散法（exer7.py）</vt:lpstr>
      <vt:lpstr>課題8. メディアンフィルタ（exer8.py）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cp:lastModifiedBy>
  <cp:revision>612</cp:revision>
  <cp:lastPrinted>2017-07-13T03:01:49Z</cp:lastPrinted>
  <dcterms:created xsi:type="dcterms:W3CDTF">2017-01-19T02:23:36Z</dcterms:created>
  <dcterms:modified xsi:type="dcterms:W3CDTF">2017-09-03T16:06:55Z</dcterms:modified>
</cp:coreProperties>
</file>