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408" r:id="rId2"/>
    <p:sldId id="414" r:id="rId3"/>
    <p:sldId id="413" r:id="rId4"/>
    <p:sldId id="411" r:id="rId5"/>
    <p:sldId id="278" r:id="rId6"/>
    <p:sldId id="353" r:id="rId7"/>
    <p:sldId id="355" r:id="rId8"/>
    <p:sldId id="412" r:id="rId9"/>
    <p:sldId id="362" r:id="rId10"/>
    <p:sldId id="356" r:id="rId11"/>
    <p:sldId id="359" r:id="rId12"/>
    <p:sldId id="364" r:id="rId13"/>
    <p:sldId id="365" r:id="rId14"/>
    <p:sldId id="367" r:id="rId15"/>
    <p:sldId id="381" r:id="rId16"/>
    <p:sldId id="369" r:id="rId17"/>
    <p:sldId id="371" r:id="rId18"/>
    <p:sldId id="368" r:id="rId19"/>
    <p:sldId id="370" r:id="rId20"/>
    <p:sldId id="374" r:id="rId21"/>
    <p:sldId id="375" r:id="rId22"/>
    <p:sldId id="377" r:id="rId23"/>
    <p:sldId id="378" r:id="rId24"/>
    <p:sldId id="384" r:id="rId25"/>
    <p:sldId id="360" r:id="rId26"/>
    <p:sldId id="390" r:id="rId27"/>
    <p:sldId id="379" r:id="rId28"/>
    <p:sldId id="382" r:id="rId29"/>
    <p:sldId id="385" r:id="rId30"/>
    <p:sldId id="376" r:id="rId31"/>
    <p:sldId id="387" r:id="rId32"/>
    <p:sldId id="386" r:id="rId33"/>
    <p:sldId id="388" r:id="rId34"/>
    <p:sldId id="389" r:id="rId35"/>
    <p:sldId id="391" r:id="rId36"/>
    <p:sldId id="392" r:id="rId37"/>
    <p:sldId id="393" r:id="rId38"/>
    <p:sldId id="394" r:id="rId39"/>
    <p:sldId id="396" r:id="rId40"/>
    <p:sldId id="415" r:id="rId41"/>
    <p:sldId id="400" r:id="rId42"/>
    <p:sldId id="401" r:id="rId43"/>
    <p:sldId id="403" r:id="rId44"/>
    <p:sldId id="404" r:id="rId45"/>
    <p:sldId id="399" r:id="rId46"/>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93" autoAdjust="0"/>
    <p:restoredTop sz="80353" autoAdjust="0"/>
  </p:normalViewPr>
  <p:slideViewPr>
    <p:cSldViewPr snapToGrid="0">
      <p:cViewPr varScale="1">
        <p:scale>
          <a:sx n="131" d="100"/>
          <a:sy n="131" d="100"/>
        </p:scale>
        <p:origin x="1656"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9031" cy="494311"/>
          </a:xfrm>
          <a:prstGeom prst="rect">
            <a:avLst/>
          </a:prstGeom>
        </p:spPr>
        <p:txBody>
          <a:bodyPr vert="horz" lIns="87572" tIns="43786" rIns="87572" bIns="43786" rtlCol="0"/>
          <a:lstStyle>
            <a:lvl1pPr algn="l">
              <a:defRPr sz="1100"/>
            </a:lvl1pPr>
          </a:lstStyle>
          <a:p>
            <a:endParaRPr kumimoji="1" lang="ja-JP" altLang="en-US"/>
          </a:p>
        </p:txBody>
      </p:sp>
      <p:sp>
        <p:nvSpPr>
          <p:cNvPr id="3" name="日付プレースホルダー 2"/>
          <p:cNvSpPr>
            <a:spLocks noGrp="1"/>
          </p:cNvSpPr>
          <p:nvPr>
            <p:ph type="dt" sz="quarter" idx="1"/>
          </p:nvPr>
        </p:nvSpPr>
        <p:spPr>
          <a:xfrm>
            <a:off x="3815227" y="0"/>
            <a:ext cx="2919031" cy="494311"/>
          </a:xfrm>
          <a:prstGeom prst="rect">
            <a:avLst/>
          </a:prstGeom>
        </p:spPr>
        <p:txBody>
          <a:bodyPr vert="horz" lIns="87572" tIns="43786" rIns="87572" bIns="43786" rtlCol="0"/>
          <a:lstStyle>
            <a:lvl1pPr algn="r">
              <a:defRPr sz="1100"/>
            </a:lvl1pPr>
          </a:lstStyle>
          <a:p>
            <a:fld id="{594A8EF3-718A-4129-9890-18E8A33AF075}" type="datetimeFigureOut">
              <a:rPr kumimoji="1" lang="ja-JP" altLang="en-US" smtClean="0"/>
              <a:t>2024/6/12</a:t>
            </a:fld>
            <a:endParaRPr kumimoji="1" lang="ja-JP" altLang="en-US"/>
          </a:p>
        </p:txBody>
      </p:sp>
      <p:sp>
        <p:nvSpPr>
          <p:cNvPr id="4" name="フッター プレースホルダー 3"/>
          <p:cNvSpPr>
            <a:spLocks noGrp="1"/>
          </p:cNvSpPr>
          <p:nvPr>
            <p:ph type="ftr" sz="quarter" idx="2"/>
          </p:nvPr>
        </p:nvSpPr>
        <p:spPr>
          <a:xfrm>
            <a:off x="1" y="9372003"/>
            <a:ext cx="2919031" cy="494311"/>
          </a:xfrm>
          <a:prstGeom prst="rect">
            <a:avLst/>
          </a:prstGeom>
        </p:spPr>
        <p:txBody>
          <a:bodyPr vert="horz" lIns="87572" tIns="43786" rIns="87572" bIns="43786" rtlCol="0" anchor="b"/>
          <a:lstStyle>
            <a:lvl1pPr algn="l">
              <a:defRPr sz="1100"/>
            </a:lvl1pPr>
          </a:lstStyle>
          <a:p>
            <a:endParaRPr kumimoji="1" lang="ja-JP" altLang="en-US"/>
          </a:p>
        </p:txBody>
      </p:sp>
      <p:sp>
        <p:nvSpPr>
          <p:cNvPr id="5" name="スライド番号プレースホルダー 4"/>
          <p:cNvSpPr>
            <a:spLocks noGrp="1"/>
          </p:cNvSpPr>
          <p:nvPr>
            <p:ph type="sldNum" sz="quarter" idx="3"/>
          </p:nvPr>
        </p:nvSpPr>
        <p:spPr>
          <a:xfrm>
            <a:off x="3815227" y="9372003"/>
            <a:ext cx="2919031" cy="494311"/>
          </a:xfrm>
          <a:prstGeom prst="rect">
            <a:avLst/>
          </a:prstGeom>
        </p:spPr>
        <p:txBody>
          <a:bodyPr vert="horz" lIns="87572" tIns="43786" rIns="87572" bIns="43786" rtlCol="0" anchor="b"/>
          <a:lstStyle>
            <a:lvl1pPr algn="r">
              <a:defRPr sz="1100"/>
            </a:lvl1pPr>
          </a:lstStyle>
          <a:p>
            <a:fld id="{D4B0DCA8-7DAC-4438-B735-FD6AFEAB5EBE}" type="slidenum">
              <a:rPr kumimoji="1" lang="ja-JP" altLang="en-US" smtClean="0"/>
              <a:t>‹#›</a:t>
            </a:fld>
            <a:endParaRPr kumimoji="1" lang="ja-JP" altLang="en-US"/>
          </a:p>
        </p:txBody>
      </p:sp>
    </p:spTree>
    <p:extLst>
      <p:ext uri="{BB962C8B-B14F-4D97-AF65-F5344CB8AC3E}">
        <p14:creationId xmlns:p14="http://schemas.microsoft.com/office/powerpoint/2010/main" val="317422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4858" tIns="47429" rIns="94858" bIns="4742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0"/>
            <a:ext cx="2918830" cy="495029"/>
          </a:xfrm>
          <a:prstGeom prst="rect">
            <a:avLst/>
          </a:prstGeom>
        </p:spPr>
        <p:txBody>
          <a:bodyPr vert="horz" lIns="94858" tIns="47429" rIns="94858" bIns="47429" rtlCol="0"/>
          <a:lstStyle>
            <a:lvl1pPr algn="r">
              <a:defRPr sz="1200"/>
            </a:lvl1pPr>
          </a:lstStyle>
          <a:p>
            <a:fld id="{B5D18E4F-8904-49F0-A966-ED8BC304F0DA}" type="datetimeFigureOut">
              <a:rPr kumimoji="1" lang="ja-JP" altLang="en-US" smtClean="0"/>
              <a:t>2024/6/12</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8" tIns="47429" rIns="94858" bIns="47429"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4858" tIns="47429" rIns="94858" bIns="4742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6"/>
            <a:ext cx="2918830" cy="495028"/>
          </a:xfrm>
          <a:prstGeom prst="rect">
            <a:avLst/>
          </a:prstGeom>
        </p:spPr>
        <p:txBody>
          <a:bodyPr vert="horz" lIns="94858" tIns="47429" rIns="94858" bIns="4742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6"/>
            <a:ext cx="2918830" cy="495028"/>
          </a:xfrm>
          <a:prstGeom prst="rect">
            <a:avLst/>
          </a:prstGeom>
        </p:spPr>
        <p:txBody>
          <a:bodyPr vert="horz" lIns="94858" tIns="47429" rIns="94858" bIns="47429"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この軸を主成分とよぶ</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11</a:t>
            </a:fld>
            <a:endParaRPr kumimoji="1" lang="ja-JP" altLang="en-US"/>
          </a:p>
        </p:txBody>
      </p:sp>
    </p:spTree>
    <p:extLst>
      <p:ext uri="{BB962C8B-B14F-4D97-AF65-F5344CB8AC3E}">
        <p14:creationId xmlns:p14="http://schemas.microsoft.com/office/powerpoint/2010/main" val="12364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lang="en-US" altLang="ja-JP" sz="1200" b="1" i="1" smtClean="0">
                        <a:latin typeface="Cambria Math" panose="02040503050406030204" pitchFamily="18" charset="0"/>
                      </a:rPr>
                      <m:t>𝐕</m:t>
                    </m:r>
                    <m:r>
                      <a:rPr lang="en-US" altLang="ja-JP" sz="1200" b="1">
                        <a:latin typeface="Cambria Math" panose="02040503050406030204" pitchFamily="18" charset="0"/>
                      </a:rPr>
                      <m:t>=</m:t>
                    </m:r>
                    <m:d>
                      <m:dPr>
                        <m:ctrlPr>
                          <a:rPr lang="ja-JP" altLang="ja-JP" sz="1200" b="1" i="1">
                            <a:latin typeface="Cambria Math" panose="02040503050406030204" pitchFamily="18" charset="0"/>
                          </a:rPr>
                        </m:ctrlPr>
                      </m:dPr>
                      <m:e>
                        <m:sSub>
                          <m:sSubPr>
                            <m:ctrlPr>
                              <a:rPr lang="ja-JP" altLang="ja-JP" sz="1200" i="1">
                                <a:latin typeface="Cambria Math" panose="02040503050406030204" pitchFamily="18" charset="0"/>
                              </a:rPr>
                            </m:ctrlPr>
                          </m:sSubPr>
                          <m:e>
                            <m:r>
                              <a:rPr lang="en-US" altLang="ja-JP" sz="1200" b="1" i="1">
                                <a:latin typeface="Cambria Math" panose="02040503050406030204" pitchFamily="18" charset="0"/>
                              </a:rPr>
                              <m:t>𝐯</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a:rPr lang="en-US" altLang="ja-JP" sz="1200" b="1" i="1">
                                <a:latin typeface="Cambria Math" panose="02040503050406030204" pitchFamily="18" charset="0"/>
                              </a:rPr>
                              <m:t>𝐯</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a:rPr lang="en-US" altLang="ja-JP" sz="1200" b="1" i="1">
                                <a:latin typeface="Cambria Math" panose="02040503050406030204" pitchFamily="18" charset="0"/>
                              </a:rPr>
                              <m:t>𝐯</m:t>
                            </m:r>
                          </m:e>
                          <m:sub>
                            <m:r>
                              <m:rPr>
                                <m:sty m:val="p"/>
                              </m:rPr>
                              <a:rPr lang="en-US" altLang="ja-JP" sz="1200">
                                <a:latin typeface="Cambria Math" panose="02040503050406030204" pitchFamily="18" charset="0"/>
                              </a:rPr>
                              <m:t>d</m:t>
                            </m:r>
                          </m:sub>
                        </m:sSub>
                      </m:e>
                    </m:d>
                  </m:oMath>
                </a14:m>
                <a:r>
                  <a:rPr kumimoji="1" lang="ja-JP" altLang="en-US" dirty="0"/>
                  <a:t>　</a:t>
                </a:r>
              </a:p>
            </p:txBody>
          </p:sp>
        </mc:Choice>
        <mc:Fallback xmlns="">
          <p:sp>
            <p:nvSpPr>
              <p:cNvPr id="3" name="ノート プレースホルダー 2"/>
              <p:cNvSpPr>
                <a:spLocks noGrp="1"/>
              </p:cNvSpPr>
              <p:nvPr>
                <p:ph type="body" idx="1"/>
              </p:nvPr>
            </p:nvSpPr>
            <p:spPr/>
            <p:txBody>
              <a:bodyPr/>
              <a:lstStyle/>
              <a:p>
                <a:r>
                  <a:rPr lang="en-US" altLang="ja-JP" sz="1200" b="1" i="0">
                    <a:latin typeface="Cambria Math" panose="02040503050406030204" pitchFamily="18" charset="0"/>
                  </a:rPr>
                  <a:t>𝐕=</a:t>
                </a:r>
                <a:r>
                  <a:rPr lang="ja-JP" altLang="ja-JP" sz="1200" b="1" i="0">
                    <a:latin typeface="Cambria Math" panose="02040503050406030204" pitchFamily="18" charset="0"/>
                  </a:rPr>
                  <a:t>(</a:t>
                </a:r>
                <a:r>
                  <a:rPr lang="en-US" altLang="ja-JP" sz="1200" b="1" i="0">
                    <a:latin typeface="Cambria Math" panose="02040503050406030204" pitchFamily="18" charset="0"/>
                  </a:rPr>
                  <a:t>𝐯</a:t>
                </a:r>
                <a:r>
                  <a:rPr lang="ja-JP" altLang="ja-JP" sz="1200" b="1" i="0">
                    <a:latin typeface="Cambria Math" panose="02040503050406030204" pitchFamily="18" charset="0"/>
                  </a:rPr>
                  <a:t>_</a:t>
                </a:r>
                <a:r>
                  <a:rPr lang="en-US" altLang="ja-JP" sz="1200" i="0">
                    <a:latin typeface="Cambria Math" panose="02040503050406030204" pitchFamily="18" charset="0"/>
                  </a:rPr>
                  <a:t>1</a:t>
                </a:r>
                <a:r>
                  <a:rPr lang="en-US" altLang="ja-JP" sz="1200" b="1" i="0">
                    <a:latin typeface="Cambria Math" panose="02040503050406030204" pitchFamily="18" charset="0"/>
                  </a:rPr>
                  <a:t>,𝐯</a:t>
                </a:r>
                <a:r>
                  <a:rPr lang="ja-JP" altLang="ja-JP" sz="1200" b="1" i="0">
                    <a:latin typeface="Cambria Math" panose="02040503050406030204" pitchFamily="18" charset="0"/>
                  </a:rPr>
                  <a:t>_</a:t>
                </a:r>
                <a:r>
                  <a:rPr lang="en-US" altLang="ja-JP" sz="1200" i="0">
                    <a:latin typeface="Cambria Math" panose="02040503050406030204" pitchFamily="18" charset="0"/>
                  </a:rPr>
                  <a:t>2</a:t>
                </a:r>
                <a:r>
                  <a:rPr lang="en-US" altLang="ja-JP" sz="1200" b="1" i="0">
                    <a:latin typeface="Cambria Math" panose="02040503050406030204" pitchFamily="18" charset="0"/>
                  </a:rPr>
                  <a:t>,…,𝐯</a:t>
                </a:r>
                <a:r>
                  <a:rPr lang="ja-JP" altLang="ja-JP" sz="1200" b="1" i="0">
                    <a:latin typeface="Cambria Math" panose="02040503050406030204" pitchFamily="18" charset="0"/>
                  </a:rPr>
                  <a:t>_</a:t>
                </a:r>
                <a:r>
                  <a:rPr lang="en-US" altLang="ja-JP" sz="1200" i="0">
                    <a:latin typeface="Cambria Math" panose="02040503050406030204" pitchFamily="18" charset="0"/>
                  </a:rPr>
                  <a:t>d</a:t>
                </a:r>
                <a:r>
                  <a:rPr lang="en-US" altLang="ja-JP" sz="1200" b="1" i="0">
                    <a:latin typeface="Cambria Math" panose="02040503050406030204" pitchFamily="18" charset="0"/>
                  </a:rPr>
                  <a:t> )</a:t>
                </a:r>
                <a:r>
                  <a:rPr kumimoji="1" lang="ja-JP" altLang="en-US" dirty="0"/>
                  <a:t>　</a:t>
                </a:r>
              </a:p>
            </p:txBody>
          </p:sp>
        </mc:Fallback>
      </mc:AlternateContent>
      <p:sp>
        <p:nvSpPr>
          <p:cNvPr id="4" name="スライド番号プレースホルダー 3"/>
          <p:cNvSpPr>
            <a:spLocks noGrp="1"/>
          </p:cNvSpPr>
          <p:nvPr>
            <p:ph type="sldNum" sz="quarter" idx="5"/>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54044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a:lnSpc>
                    <a:spcPct val="150000"/>
                  </a:lnSpc>
                  <a:spcBef>
                    <a:spcPts val="600"/>
                  </a:spcBef>
                  <a:spcAft>
                    <a:spcPts val="600"/>
                  </a:spcAft>
                </a:pPr>
                <a:r>
                  <a:rPr kumimoji="1" lang="en-US" altLang="ja-JP" sz="1200" dirty="0"/>
                  <a:t>※</a:t>
                </a:r>
                <a:r>
                  <a:rPr kumimoji="1" lang="ja-JP" altLang="en-US" sz="1200" dirty="0"/>
                  <a:t>等号成立は，</a:t>
                </a:r>
                <a14:m>
                  <m:oMath xmlns:m="http://schemas.openxmlformats.org/officeDocument/2006/math">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sz="1200" dirty="0"/>
                  <a:t>＝（</a:t>
                </a:r>
                <a:r>
                  <a:rPr kumimoji="1" lang="en-US" altLang="ja-JP" sz="1200" dirty="0"/>
                  <a:t>1,0,0,0,0…,0</a:t>
                </a:r>
                <a:r>
                  <a:rPr kumimoji="1" lang="ja-JP" altLang="en-US" sz="1200" dirty="0"/>
                  <a:t>）のときなので，このときに最大値となることについては、補足が必要。</a:t>
                </a: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ja-JP" altLang="en-US" sz="1200" dirty="0"/>
                  <a:t>直交行列による変換はノルム不変</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V:</a:t>
                </a:r>
                <a:r>
                  <a:rPr kumimoji="1" lang="ja-JP" altLang="en-US" sz="1200" dirty="0"/>
                  <a:t>正規直行基底、</a:t>
                </a:r>
                <a:r>
                  <a:rPr kumimoji="1" lang="en-US" altLang="ja-JP" sz="1200" dirty="0"/>
                  <a:t>u:</a:t>
                </a:r>
                <a:r>
                  <a:rPr kumimoji="1" lang="ja-JP" altLang="en-US" sz="1200" dirty="0"/>
                  <a:t>ベクトル</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||Vu||^2 = (Vu)^T (Vu) = </a:t>
                </a:r>
                <a:r>
                  <a:rPr kumimoji="1" lang="en-US" altLang="ja-JP" sz="1200" dirty="0" err="1"/>
                  <a:t>u^T</a:t>
                </a:r>
                <a:r>
                  <a:rPr kumimoji="1" lang="en-US" altLang="ja-JP" sz="1200" dirty="0"/>
                  <a:t> V^T V u = </a:t>
                </a:r>
                <a:r>
                  <a:rPr kumimoji="1" lang="en-US" altLang="ja-JP" sz="1200" dirty="0" err="1"/>
                  <a:t>u^T</a:t>
                </a:r>
                <a:r>
                  <a:rPr kumimoji="1" lang="en-US" altLang="ja-JP" sz="1200" dirty="0"/>
                  <a:t> u = ||u||^2 </a:t>
                </a:r>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https://risalc.info/src/orthogonal-matrix-properties.html#norm</a:t>
                </a:r>
              </a:p>
              <a:p>
                <a:pPr>
                  <a:lnSpc>
                    <a:spcPct val="150000"/>
                  </a:lnSpc>
                  <a:spcBef>
                    <a:spcPts val="600"/>
                  </a:spcBef>
                  <a:spcAft>
                    <a:spcPts val="600"/>
                  </a:spcAft>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ja-JP" altLang="en-US" sz="1200" dirty="0"/>
                  <a:t>説明</a:t>
                </a:r>
                <a:r>
                  <a:rPr kumimoji="1" lang="en-US" altLang="ja-JP" sz="1200" dirty="0"/>
                  <a:t>1) </a:t>
                </a:r>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V</a:t>
                </a:r>
                <a:r>
                  <a:rPr kumimoji="1" lang="ja-JP" altLang="en-US" sz="1200" dirty="0"/>
                  <a:t>が正規直行基底なので、</a:t>
                </a:r>
                <a14:m>
                  <m:oMath xmlns:m="http://schemas.openxmlformats.org/officeDocument/2006/math">
                    <m:r>
                      <a:rPr lang="en-US" altLang="ja-JP" sz="1200" b="1" i="0" smtClean="0">
                        <a:latin typeface="Cambria Math" panose="02040503050406030204" pitchFamily="18" charset="0"/>
                      </a:rPr>
                      <m:t>𝐚</m:t>
                    </m:r>
                    <m:r>
                      <a:rPr lang="en-US" altLang="ja-JP" sz="1200" b="1" i="1" smtClean="0">
                        <a:latin typeface="Cambria Math" panose="02040503050406030204" pitchFamily="18" charset="0"/>
                      </a:rPr>
                      <m:t>=</m:t>
                    </m:r>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en-US" altLang="ja-JP" sz="1200" dirty="0"/>
                  <a:t> </a:t>
                </a:r>
                <a:r>
                  <a:rPr kumimoji="1" lang="ja-JP" altLang="en-US" sz="1200" dirty="0"/>
                  <a:t>とおくと、</a:t>
                </a:r>
                <a14:m>
                  <m:oMath xmlns:m="http://schemas.openxmlformats.org/officeDocument/2006/math">
                    <m:d>
                      <m:dPr>
                        <m:begChr m:val="|"/>
                        <m:endChr m:val="|"/>
                        <m:ctrlPr>
                          <a:rPr lang="en-US" altLang="ja-JP" sz="1200" b="0" i="1" smtClean="0">
                            <a:latin typeface="Cambria Math" panose="02040503050406030204" pitchFamily="18" charset="0"/>
                          </a:rPr>
                        </m:ctrlPr>
                      </m:dPr>
                      <m:e>
                        <m:d>
                          <m:dPr>
                            <m:begChr m:val="|"/>
                            <m:endChr m:val="|"/>
                            <m:ctrlPr>
                              <a:rPr lang="en-US" altLang="ja-JP" sz="1200" b="0" i="1" smtClean="0">
                                <a:latin typeface="Cambria Math" panose="02040503050406030204" pitchFamily="18" charset="0"/>
                              </a:rPr>
                            </m:ctrlPr>
                          </m:dPr>
                          <m:e>
                            <m:r>
                              <a:rPr lang="en-US" altLang="ja-JP" sz="1200" b="1" i="0" smtClean="0">
                                <a:latin typeface="Cambria Math" panose="02040503050406030204" pitchFamily="18" charset="0"/>
                              </a:rPr>
                              <m:t>𝐚</m:t>
                            </m:r>
                          </m:e>
                        </m:d>
                      </m:e>
                    </m:d>
                    <m:r>
                      <a:rPr lang="en-US" altLang="ja-JP" sz="1200" b="0" i="0" smtClean="0">
                        <a:latin typeface="Cambria Math" panose="02040503050406030204" pitchFamily="18" charset="0"/>
                      </a:rPr>
                      <m:t>=1</m:t>
                    </m:r>
                  </m:oMath>
                </a14:m>
                <a:r>
                  <a:rPr kumimoji="1" lang="ja-JP" altLang="en-US" sz="1200" dirty="0"/>
                  <a:t>が成り立つ。</a:t>
                </a:r>
                <a:endParaRPr kumimoji="1" lang="en-US" altLang="ja-JP" sz="1200" dirty="0"/>
              </a:p>
              <a:p>
                <a:pPr>
                  <a:spcBef>
                    <a:spcPts val="600"/>
                  </a:spcBef>
                </a:pPr>
                <a14:m>
                  <m:oMath xmlns:m="http://schemas.openxmlformats.org/officeDocument/2006/math">
                    <m:sSup>
                      <m:sSupPr>
                        <m:ctrlPr>
                          <a:rPr lang="ja-JP" altLang="ja-JP" sz="1200" b="1" i="1">
                            <a:latin typeface="Cambria Math" panose="02040503050406030204" pitchFamily="18" charset="0"/>
                          </a:rPr>
                        </m:ctrlPr>
                      </m:sSupPr>
                      <m:e>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r>
                      <a:rPr lang="en-US" altLang="ja-JP" sz="1200" b="1" i="1">
                        <a:latin typeface="Cambria Math" panose="02040503050406030204" pitchFamily="18" charset="0"/>
                      </a:rPr>
                      <m:t>≤</m:t>
                    </m:r>
                    <m:sSup>
                      <m:sSupPr>
                        <m:ctrlPr>
                          <a:rPr lang="ja-JP" altLang="ja-JP" sz="1200" b="1" i="1">
                            <a:latin typeface="Cambria Math" panose="02040503050406030204" pitchFamily="18" charset="0"/>
                          </a:rPr>
                        </m:ctrlPr>
                      </m:sSupPr>
                      <m:e>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e>
                    </m:d>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oMath>
                </a14:m>
                <a:r>
                  <a:rPr kumimoji="1" lang="en-US" altLang="ja-JP" sz="1200" dirty="0"/>
                  <a:t> </a:t>
                </a:r>
              </a:p>
              <a:p>
                <a:pPr>
                  <a:lnSpc>
                    <a:spcPct val="150000"/>
                  </a:lnSpc>
                  <a:spcBef>
                    <a:spcPts val="600"/>
                  </a:spcBef>
                  <a:spcAft>
                    <a:spcPts val="600"/>
                  </a:spcAft>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0" smtClean="0">
                            <a:latin typeface="Cambria Math" panose="02040503050406030204" pitchFamily="18" charset="0"/>
                          </a:rPr>
                          <m:t>𝐚</m:t>
                        </m:r>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r>
                      <a:rPr lang="en-US" altLang="ja-JP" sz="1200" b="1" i="0" smtClean="0">
                        <a:latin typeface="Cambria Math" panose="02040503050406030204" pitchFamily="18" charset="0"/>
                      </a:rPr>
                      <m:t>𝐚</m:t>
                    </m:r>
                    <m:r>
                      <a:rPr lang="en-US" altLang="ja-JP" sz="1200" b="1" i="0"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2</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b="0" i="0" smtClean="0">
                            <a:latin typeface="Cambria Math" panose="02040503050406030204" pitchFamily="18" charset="0"/>
                          </a:rPr>
                          <m:t>d</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oMath>
                </a14:m>
                <a:r>
                  <a:rPr kumimoji="1" lang="en-US" altLang="ja-JP" sz="1200" dirty="0"/>
                  <a:t> </a:t>
                </a:r>
              </a:p>
              <a:p>
                <a:pPr>
                  <a:lnSpc>
                    <a:spcPct val="150000"/>
                  </a:lnSpc>
                  <a:spcBef>
                    <a:spcPts val="600"/>
                  </a:spcBef>
                  <a:spcAft>
                    <a:spcPts val="600"/>
                  </a:spcAft>
                </a:pPr>
                <a:r>
                  <a:rPr kumimoji="1" lang="ja-JP" altLang="en-US" sz="1200" dirty="0"/>
                  <a:t>この等号が成立するには、</a:t>
                </a:r>
                <a14:m>
                  <m:oMath xmlns:m="http://schemas.openxmlformats.org/officeDocument/2006/math">
                    <m:d>
                      <m:dPr>
                        <m:begChr m:val="|"/>
                        <m:endChr m:val="|"/>
                        <m:ctrlPr>
                          <a:rPr lang="en-US" altLang="ja-JP" sz="1200" b="0" i="1" smtClean="0">
                            <a:latin typeface="Cambria Math" panose="02040503050406030204" pitchFamily="18" charset="0"/>
                          </a:rPr>
                        </m:ctrlPr>
                      </m:dPr>
                      <m:e>
                        <m:d>
                          <m:dPr>
                            <m:begChr m:val="|"/>
                            <m:endChr m:val="|"/>
                            <m:ctrlPr>
                              <a:rPr lang="en-US" altLang="ja-JP" sz="1200" b="0" i="1" smtClean="0">
                                <a:latin typeface="Cambria Math" panose="02040503050406030204" pitchFamily="18" charset="0"/>
                              </a:rPr>
                            </m:ctrlPr>
                          </m:dPr>
                          <m:e>
                            <m:r>
                              <a:rPr lang="en-US" altLang="ja-JP" sz="1200" b="1" i="0" smtClean="0">
                                <a:latin typeface="Cambria Math" panose="02040503050406030204" pitchFamily="18" charset="0"/>
                              </a:rPr>
                              <m:t>𝐚</m:t>
                            </m:r>
                          </m:e>
                        </m:d>
                      </m:e>
                    </m:d>
                    <m:r>
                      <a:rPr lang="en-US" altLang="ja-JP" sz="1200" b="0" i="0" smtClean="0">
                        <a:latin typeface="Cambria Math" panose="02040503050406030204" pitchFamily="18" charset="0"/>
                      </a:rPr>
                      <m:t>=1</m:t>
                    </m:r>
                  </m:oMath>
                </a14:m>
                <a:r>
                  <a:rPr kumimoji="1" lang="en-US" altLang="ja-JP" sz="1200" dirty="0"/>
                  <a:t> </a:t>
                </a:r>
                <a:r>
                  <a:rPr kumimoji="1" lang="ja-JP" altLang="en-US" sz="1200" dirty="0"/>
                  <a:t>より、</a:t>
                </a:r>
                <a:r>
                  <a:rPr kumimoji="1" lang="en-US" altLang="ja-JP" sz="1200" dirty="0"/>
                  <a:t>a</a:t>
                </a:r>
                <a:r>
                  <a:rPr kumimoji="1" lang="en-US" altLang="ja-JP" sz="1200" baseline="-25000" dirty="0"/>
                  <a:t>1</a:t>
                </a:r>
                <a:r>
                  <a:rPr kumimoji="1" lang="en-US" altLang="ja-JP" sz="1200" dirty="0"/>
                  <a:t>=1, </a:t>
                </a:r>
                <a:r>
                  <a:rPr kumimoji="1" lang="en-US" altLang="ja-JP" sz="1200" dirty="0" err="1"/>
                  <a:t>a</a:t>
                </a:r>
                <a:r>
                  <a:rPr kumimoji="1" lang="en-US" altLang="ja-JP" sz="1200" baseline="-25000" dirty="0" err="1"/>
                  <a:t>k</a:t>
                </a:r>
                <a:r>
                  <a:rPr kumimoji="1" lang="en-US" altLang="ja-JP" sz="1200" dirty="0"/>
                  <a:t>=0 </a:t>
                </a:r>
                <a:r>
                  <a:rPr kumimoji="1" lang="ja-JP" altLang="en-US" sz="1200" dirty="0"/>
                  <a:t>となるしかない。</a:t>
                </a: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r>
                  <a:rPr kumimoji="1" lang="ja-JP" altLang="en-US" sz="1200" dirty="0"/>
                  <a:t>説明</a:t>
                </a:r>
                <a:r>
                  <a:rPr kumimoji="1" lang="en-US" altLang="ja-JP" sz="1200" dirty="0"/>
                  <a:t>2) </a:t>
                </a:r>
              </a:p>
              <a:p>
                <a:pPr>
                  <a:lnSpc>
                    <a:spcPct val="150000"/>
                  </a:lnSpc>
                  <a:spcBef>
                    <a:spcPts val="600"/>
                  </a:spcBef>
                  <a:spcAft>
                    <a:spcPts val="600"/>
                  </a:spcAft>
                </a:pPr>
                <a:r>
                  <a:rPr kumimoji="1" lang="en-US" altLang="ja-JP" sz="1200" dirty="0"/>
                  <a:t>V</a:t>
                </a:r>
                <a:r>
                  <a:rPr kumimoji="1" lang="ja-JP" altLang="en-US" sz="1200" dirty="0"/>
                  <a:t>が正規直行基底なので、</a:t>
                </a:r>
                <a14:m>
                  <m:oMath xmlns:m="http://schemas.openxmlformats.org/officeDocument/2006/math">
                    <m:r>
                      <a:rPr lang="en-US" altLang="ja-JP" sz="1200" b="1" i="0" smtClean="0">
                        <a:latin typeface="Cambria Math" panose="02040503050406030204" pitchFamily="18" charset="0"/>
                      </a:rPr>
                      <m:t>𝐚</m:t>
                    </m:r>
                    <m:r>
                      <a:rPr lang="en-US" altLang="ja-JP" sz="1200" b="1" i="1" smtClean="0">
                        <a:latin typeface="Cambria Math" panose="02040503050406030204" pitchFamily="18" charset="0"/>
                      </a:rPr>
                      <m:t>=</m:t>
                    </m:r>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en-US" altLang="ja-JP" sz="1200" dirty="0"/>
                  <a:t> </a:t>
                </a:r>
                <a:r>
                  <a:rPr kumimoji="1" lang="ja-JP" altLang="en-US" sz="1200" dirty="0"/>
                  <a:t>とおくと、</a:t>
                </a:r>
                <a14:m>
                  <m:oMath xmlns:m="http://schemas.openxmlformats.org/officeDocument/2006/math">
                    <m:d>
                      <m:dPr>
                        <m:begChr m:val="|"/>
                        <m:endChr m:val="|"/>
                        <m:ctrlPr>
                          <a:rPr lang="en-US" altLang="ja-JP" sz="1200" b="0" i="1" smtClean="0">
                            <a:latin typeface="Cambria Math" panose="02040503050406030204" pitchFamily="18" charset="0"/>
                          </a:rPr>
                        </m:ctrlPr>
                      </m:dPr>
                      <m:e>
                        <m:d>
                          <m:dPr>
                            <m:begChr m:val="|"/>
                            <m:endChr m:val="|"/>
                            <m:ctrlPr>
                              <a:rPr lang="en-US" altLang="ja-JP" sz="1200" b="0" i="1" smtClean="0">
                                <a:latin typeface="Cambria Math" panose="02040503050406030204" pitchFamily="18" charset="0"/>
                              </a:rPr>
                            </m:ctrlPr>
                          </m:dPr>
                          <m:e>
                            <m:r>
                              <a:rPr lang="en-US" altLang="ja-JP" sz="1200" b="1" i="0" smtClean="0">
                                <a:latin typeface="Cambria Math" panose="02040503050406030204" pitchFamily="18" charset="0"/>
                              </a:rPr>
                              <m:t>𝐚</m:t>
                            </m:r>
                          </m:e>
                        </m:d>
                      </m:e>
                    </m:d>
                    <m:r>
                      <a:rPr lang="en-US" altLang="ja-JP" sz="1200" b="0" i="0" smtClean="0">
                        <a:latin typeface="Cambria Math" panose="02040503050406030204" pitchFamily="18" charset="0"/>
                      </a:rPr>
                      <m:t>=1</m:t>
                    </m:r>
                  </m:oMath>
                </a14:m>
                <a:r>
                  <a:rPr kumimoji="1" lang="ja-JP" altLang="en-US" sz="1200" dirty="0"/>
                  <a:t>が成り立つ。</a:t>
                </a:r>
                <a:endParaRPr kumimoji="1" lang="en-US" altLang="ja-JP" sz="1200" dirty="0"/>
              </a:p>
              <a:p>
                <a:pPr>
                  <a:lnSpc>
                    <a:spcPct val="150000"/>
                  </a:lnSpc>
                  <a:spcBef>
                    <a:spcPts val="600"/>
                  </a:spcBef>
                  <a:spcAft>
                    <a:spcPts val="600"/>
                  </a:spcAft>
                </a:pPr>
                <a:r>
                  <a:rPr kumimoji="1" lang="ja-JP" altLang="en-US" sz="1200" dirty="0"/>
                  <a:t>ここで、</a:t>
                </a:r>
                <a14:m>
                  <m:oMath xmlns:m="http://schemas.openxmlformats.org/officeDocument/2006/math">
                    <m:r>
                      <a:rPr lang="en-US" altLang="ja-JP" sz="1200" b="1" i="0" smtClean="0">
                        <a:latin typeface="Cambria Math" panose="02040503050406030204" pitchFamily="18" charset="0"/>
                      </a:rPr>
                      <m:t>𝐚</m:t>
                    </m:r>
                    <m:r>
                      <a:rPr lang="en-US" altLang="ja-JP" sz="1200" b="1" i="0" smtClean="0">
                        <a:latin typeface="Cambria Math" panose="02040503050406030204" pitchFamily="18" charset="0"/>
                      </a:rPr>
                      <m:t>=</m:t>
                    </m:r>
                    <m:d>
                      <m:dPr>
                        <m:ctrlPr>
                          <a:rPr lang="en-US" altLang="ja-JP" sz="1200" b="1" i="1" smtClean="0">
                            <a:latin typeface="Cambria Math" panose="02040503050406030204" pitchFamily="18" charset="0"/>
                          </a:rPr>
                        </m:ctrlPr>
                      </m:d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Sub>
                        <m:r>
                          <a:rPr lang="en-US" altLang="ja-JP" sz="1200" b="1"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Sub>
                        <m:r>
                          <a:rPr lang="en-US" altLang="ja-JP" sz="1200" b="1"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Sub>
                      </m:e>
                    </m:d>
                    <m:r>
                      <a:rPr lang="en-US" altLang="ja-JP" sz="1200" b="1" i="1" smtClean="0">
                        <a:latin typeface="Cambria Math" panose="02040503050406030204" pitchFamily="18" charset="0"/>
                      </a:rPr>
                      <m:t> </m:t>
                    </m:r>
                    <m:r>
                      <a:rPr lang="ja-JP" altLang="en-US" sz="1200" b="1" i="1" smtClean="0">
                        <a:latin typeface="Cambria Math" panose="02040503050406030204" pitchFamily="18" charset="0"/>
                      </a:rPr>
                      <m:t>とおくと</m:t>
                    </m:r>
                  </m:oMath>
                </a14:m>
                <a:endParaRPr kumimoji="1" lang="en-US" altLang="ja-JP" sz="1200" dirty="0"/>
              </a:p>
              <a:p>
                <a:pPr>
                  <a:lnSpc>
                    <a:spcPct val="150000"/>
                  </a:lnSpc>
                  <a:spcBef>
                    <a:spcPts val="600"/>
                  </a:spcBef>
                  <a:spcAft>
                    <a:spcPts val="600"/>
                  </a:spcAft>
                </a:pPr>
                <a14:m>
                  <m:oMath xmlns:m="http://schemas.openxmlformats.org/officeDocument/2006/math">
                    <m:sSup>
                      <m:sSupPr>
                        <m:ctrlPr>
                          <a:rPr lang="ja-JP" altLang="ja-JP" sz="1200" b="1" i="1" smtClean="0">
                            <a:latin typeface="Cambria Math" panose="02040503050406030204" pitchFamily="18" charset="0"/>
                          </a:rPr>
                        </m:ctrlPr>
                      </m:sSupPr>
                      <m:e>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oMath>
                </a14:m>
                <a:r>
                  <a:rPr kumimoji="1" lang="en-US" altLang="ja-JP" sz="1200" dirty="0"/>
                  <a:t> </a:t>
                </a:r>
              </a:p>
              <a:p>
                <a:pPr>
                  <a:lnSpc>
                    <a:spcPct val="150000"/>
                  </a:lnSpc>
                  <a:spcBef>
                    <a:spcPts val="600"/>
                  </a:spcBef>
                  <a:spcAft>
                    <a:spcPts val="600"/>
                  </a:spcAft>
                </a:pPr>
                <a14:m>
                  <m:oMath xmlns:m="http://schemas.openxmlformats.org/officeDocument/2006/math">
                    <m:r>
                      <a:rPr lang="en-US" altLang="ja-JP" sz="1200" b="1" i="1" smtClean="0">
                        <a:latin typeface="Cambria Math" panose="02040503050406030204" pitchFamily="18" charset="0"/>
                      </a:rPr>
                      <m:t>=</m:t>
                    </m:r>
                    <m:sSup>
                      <m:sSupPr>
                        <m:ctrlPr>
                          <a:rPr lang="en-US" altLang="ja-JP" sz="1200" b="1" i="1" smtClean="0">
                            <a:latin typeface="Cambria Math" panose="02040503050406030204" pitchFamily="18" charset="0"/>
                          </a:rPr>
                        </m:ctrlPr>
                      </m:sSupPr>
                      <m:e>
                        <m:r>
                          <a:rPr lang="en-US" altLang="ja-JP" sz="1200" b="1" i="0" smtClean="0">
                            <a:latin typeface="Cambria Math" panose="02040503050406030204" pitchFamily="18" charset="0"/>
                          </a:rPr>
                          <m:t>𝐚</m:t>
                        </m:r>
                      </m:e>
                      <m:sup>
                        <m:r>
                          <a:rPr lang="en-US" altLang="ja-JP" sz="1200" b="0" i="1" smtClean="0">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r>
                      <a:rPr lang="en-US" altLang="ja-JP" sz="1200" b="1" i="0" smtClean="0">
                        <a:latin typeface="Cambria Math" panose="02040503050406030204" pitchFamily="18" charset="0"/>
                      </a:rPr>
                      <m:t>𝐚</m:t>
                    </m:r>
                  </m:oMath>
                </a14:m>
                <a:r>
                  <a:rPr lang="en-US" altLang="ja-JP" sz="1200" b="1" i="0" dirty="0">
                    <a:latin typeface="Cambria Math" panose="02040503050406030204" pitchFamily="18" charset="0"/>
                  </a:rPr>
                  <a:t> </a:t>
                </a:r>
              </a:p>
              <a:p>
                <a:pPr>
                  <a:lnSpc>
                    <a:spcPct val="150000"/>
                  </a:lnSpc>
                  <a:spcBef>
                    <a:spcPts val="600"/>
                  </a:spcBef>
                  <a:spcAft>
                    <a:spcPts val="600"/>
                  </a:spcAft>
                </a:pPr>
                <a14:m>
                  <m:oMath xmlns:m="http://schemas.openxmlformats.org/officeDocument/2006/math">
                    <m:r>
                      <a:rPr lang="en-US" altLang="ja-JP" sz="1200" b="1" i="0"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2</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b="0" i="0" smtClean="0">
                            <a:latin typeface="Cambria Math" panose="02040503050406030204" pitchFamily="18" charset="0"/>
                          </a:rPr>
                          <m:t>d</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oMath>
                </a14:m>
                <a:r>
                  <a:rPr kumimoji="1" lang="en-US" altLang="ja-JP" sz="1200" dirty="0"/>
                  <a:t> </a:t>
                </a:r>
              </a:p>
              <a:p>
                <a:pPr marL="0" marR="0" lvl="0" indent="0" algn="l" defTabSz="914400" rtl="0" eaLnBrk="1" fontAlgn="auto" latinLnBrk="0" hangingPunct="1">
                  <a:lnSpc>
                    <a:spcPct val="150000"/>
                  </a:lnSpc>
                  <a:spcBef>
                    <a:spcPts val="600"/>
                  </a:spcBef>
                  <a:spcAft>
                    <a:spcPts val="600"/>
                  </a:spcAft>
                  <a:buClrTx/>
                  <a:buSzTx/>
                  <a:buFontTx/>
                  <a:buNone/>
                  <a:tabLst/>
                  <a:defRPr/>
                </a:pPr>
                <a14:m>
                  <m:oMath xmlns:m="http://schemas.openxmlformats.org/officeDocument/2006/math">
                    <m:r>
                      <a:rPr lang="en-US" altLang="ja-JP" sz="1200" b="1" i="0"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0" i="1" smtClean="0">
                        <a:latin typeface="Cambria Math" panose="02040503050406030204" pitchFamily="18" charset="0"/>
                      </a:rPr>
                      <m:t>+</m:t>
                    </m:r>
                    <m:d>
                      <m:dPr>
                        <m:ctrlPr>
                          <a:rPr lang="en-US" altLang="ja-JP" sz="1200" b="0" i="1" smtClean="0">
                            <a:latin typeface="Cambria Math" panose="02040503050406030204" pitchFamily="18" charset="0"/>
                          </a:rPr>
                        </m:ctrlPr>
                      </m:dPr>
                      <m:e>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2</m:t>
                            </m:r>
                          </m:sub>
                        </m:sSub>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e>
                    </m:d>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b="0" i="0" smtClean="0">
                            <a:latin typeface="Cambria Math" panose="02040503050406030204" pitchFamily="18" charset="0"/>
                          </a:rPr>
                          <m:t>d</m:t>
                        </m:r>
                      </m:sub>
                    </m:sSub>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1</m:t>
                        </m:r>
                      </m:sub>
                    </m:sSub>
                    <m:r>
                      <a:rPr lang="en-US" altLang="ja-JP" sz="1200" b="0" i="1" smtClean="0">
                        <a:latin typeface="Cambria Math" panose="02040503050406030204" pitchFamily="18" charset="0"/>
                      </a:rPr>
                      <m:t>)</m:t>
                    </m:r>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oMath>
                </a14:m>
                <a:r>
                  <a:rPr kumimoji="1" lang="en-US" altLang="ja-JP" sz="1200" dirty="0"/>
                  <a:t> </a:t>
                </a:r>
                <a:r>
                  <a:rPr kumimoji="1" lang="ja-JP" altLang="en-US" sz="1200" dirty="0"/>
                  <a:t>　　　</a:t>
                </a:r>
                <a:r>
                  <a:rPr kumimoji="1" lang="en-US" altLang="ja-JP" sz="1200" dirty="0"/>
                  <a:t>※||a||=1</a:t>
                </a:r>
                <a:r>
                  <a:rPr kumimoji="1" lang="ja-JP" altLang="en-US" sz="1200" dirty="0"/>
                  <a:t>を利用</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ja-JP" altLang="en-US" sz="1200" dirty="0"/>
                  <a:t>これが最大となるのは、</a:t>
                </a:r>
                <a:r>
                  <a:rPr kumimoji="1" lang="en-US" altLang="ja-JP" sz="1200" dirty="0"/>
                  <a:t>a</a:t>
                </a:r>
                <a:r>
                  <a:rPr kumimoji="1" lang="en-US" altLang="ja-JP" sz="1200" baseline="-25000" dirty="0"/>
                  <a:t>1</a:t>
                </a:r>
                <a:r>
                  <a:rPr kumimoji="1" lang="en-US" altLang="ja-JP" sz="1200" dirty="0"/>
                  <a:t>=1, a</a:t>
                </a:r>
                <a:r>
                  <a:rPr kumimoji="1" lang="en-US" altLang="ja-JP" sz="1200" baseline="-25000" dirty="0"/>
                  <a:t>2</a:t>
                </a:r>
                <a:r>
                  <a:rPr kumimoji="1" lang="en-US" altLang="ja-JP" sz="1200" dirty="0"/>
                  <a:t>=…=a</a:t>
                </a:r>
                <a:r>
                  <a:rPr kumimoji="1" lang="en-US" altLang="ja-JP" sz="1100" baseline="-25000" dirty="0"/>
                  <a:t>d</a:t>
                </a:r>
                <a:r>
                  <a:rPr kumimoji="1" lang="en-US" altLang="ja-JP" sz="1200" dirty="0"/>
                  <a:t>=0</a:t>
                </a:r>
                <a:r>
                  <a:rPr kumimoji="1" lang="ja-JP" altLang="en-US" sz="1200" dirty="0"/>
                  <a:t>の時。</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endParaRPr kumimoji="1" lang="ja-JP" altLang="en-US" sz="1200"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梅谷さんの論文とかが結構近い（あれはオートエンコーダだけど）</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34</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2024/6/12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2024/6/12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2024/6/12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2024/6/12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2024/6/12</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2024/6/12</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2024/6/12</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2024/6/12</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2024/6/12</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2024/6/12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2024/6/12</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5.png"/><Relationship Id="rId5" Type="http://schemas.openxmlformats.org/officeDocument/2006/relationships/image" Target="../media/image120.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2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1.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5.emf"/><Relationship Id="rId7" Type="http://schemas.openxmlformats.org/officeDocument/2006/relationships/image" Target="../media/image4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3.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5.emf"/><Relationship Id="rId7" Type="http://schemas.openxmlformats.org/officeDocument/2006/relationships/image" Target="../media/image46.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13.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5.emf"/><Relationship Id="rId7" Type="http://schemas.openxmlformats.org/officeDocument/2006/relationships/image" Target="../media/image46.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4.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13.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0.png"/><Relationship Id="rId7" Type="http://schemas.openxmlformats.org/officeDocument/2006/relationships/image" Target="../media/image36.png"/><Relationship Id="rId2" Type="http://schemas.openxmlformats.org/officeDocument/2006/relationships/image" Target="../media/image38.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3.png"/><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7.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52.png"/><Relationship Id="rId7" Type="http://schemas.openxmlformats.org/officeDocument/2006/relationships/image" Target="../media/image68.png"/><Relationship Id="rId12" Type="http://schemas.openxmlformats.org/officeDocument/2006/relationships/image" Target="../media/image73.png"/><Relationship Id="rId2" Type="http://schemas.openxmlformats.org/officeDocument/2006/relationships/notesSlide" Target="../notesSlides/notesSlide8.xml"/><Relationship Id="rId16"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 Id="rId14" Type="http://schemas.openxmlformats.org/officeDocument/2006/relationships/image" Target="../media/image7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43.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89.png"/><Relationship Id="rId18" Type="http://schemas.openxmlformats.org/officeDocument/2006/relationships/image" Target="../media/image103.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image" Target="../media/image95.png"/><Relationship Id="rId16"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87.png"/><Relationship Id="rId5" Type="http://schemas.openxmlformats.org/officeDocument/2006/relationships/image" Target="../media/image98.png"/><Relationship Id="rId15" Type="http://schemas.openxmlformats.org/officeDocument/2006/relationships/image" Target="../media/image91.png"/><Relationship Id="rId10" Type="http://schemas.openxmlformats.org/officeDocument/2006/relationships/image" Target="../media/image86.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90.png"/></Relationships>
</file>

<file path=ppt/slides/_rels/slide44.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18" Type="http://schemas.openxmlformats.org/officeDocument/2006/relationships/image" Target="../media/image119.png"/><Relationship Id="rId26" Type="http://schemas.openxmlformats.org/officeDocument/2006/relationships/image" Target="../media/image128.png"/><Relationship Id="rId3" Type="http://schemas.openxmlformats.org/officeDocument/2006/relationships/image" Target="../media/image104.png"/><Relationship Id="rId21" Type="http://schemas.openxmlformats.org/officeDocument/2006/relationships/image" Target="../media/image123.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5" Type="http://schemas.openxmlformats.org/officeDocument/2006/relationships/image" Target="../media/image127.png"/><Relationship Id="rId2" Type="http://schemas.openxmlformats.org/officeDocument/2006/relationships/image" Target="../media/image103.png"/><Relationship Id="rId16" Type="http://schemas.openxmlformats.org/officeDocument/2006/relationships/image" Target="../media/image117.png"/><Relationship Id="rId20" Type="http://schemas.openxmlformats.org/officeDocument/2006/relationships/image" Target="../media/image122.png"/><Relationship Id="rId29"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24" Type="http://schemas.openxmlformats.org/officeDocument/2006/relationships/image" Target="../media/image126.png"/><Relationship Id="rId32" Type="http://schemas.openxmlformats.org/officeDocument/2006/relationships/image" Target="../media/image134.png"/><Relationship Id="rId5" Type="http://schemas.openxmlformats.org/officeDocument/2006/relationships/image" Target="../media/image106.png"/><Relationship Id="rId15" Type="http://schemas.openxmlformats.org/officeDocument/2006/relationships/image" Target="../media/image116.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1.png"/><Relationship Id="rId19" Type="http://schemas.openxmlformats.org/officeDocument/2006/relationships/image" Target="../media/image121.png"/><Relationship Id="rId31" Type="http://schemas.openxmlformats.org/officeDocument/2006/relationships/image" Target="../media/image133.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5.png"/><Relationship Id="rId22" Type="http://schemas.openxmlformats.org/officeDocument/2006/relationships/image" Target="../media/image124.png"/><Relationship Id="rId27" Type="http://schemas.openxmlformats.org/officeDocument/2006/relationships/image" Target="../media/image129.png"/><Relationship Id="rId30" Type="http://schemas.openxmlformats.org/officeDocument/2006/relationships/image" Target="../media/image1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1317969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p:cNvPicPr>
            <a:picLocks noChangeAspect="1"/>
          </p:cNvPicPr>
          <p:nvPr/>
        </p:nvPicPr>
        <p:blipFill>
          <a:blip r:embed="rId2"/>
          <a:stretch>
            <a:fillRect/>
          </a:stretch>
        </p:blipFill>
        <p:spPr>
          <a:xfrm>
            <a:off x="7197090" y="1200782"/>
            <a:ext cx="4648559" cy="3329373"/>
          </a:xfrm>
          <a:prstGeom prst="rect">
            <a:avLst/>
          </a:prstGeom>
        </p:spPr>
      </p:pic>
      <p:grpSp>
        <p:nvGrpSpPr>
          <p:cNvPr id="10" name="グループ化 9"/>
          <p:cNvGrpSpPr/>
          <p:nvPr/>
        </p:nvGrpSpPr>
        <p:grpSpPr>
          <a:xfrm>
            <a:off x="7591045" y="780786"/>
            <a:ext cx="4474177" cy="2198134"/>
            <a:chOff x="7445902" y="1161923"/>
            <a:chExt cx="4474177" cy="2198134"/>
          </a:xfrm>
        </p:grpSpPr>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475641" y="2064184"/>
                <a:ext cx="5646863"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余談 </a:t>
                </a:r>
                <a:r>
                  <a:rPr lang="en-US" altLang="ja-JP" sz="2400" dirty="0"/>
                  <a:t>: 『</a:t>
                </a:r>
                <a:r>
                  <a:rPr lang="ja-JP" altLang="en-US" sz="2400" dirty="0"/>
                  <a:t>距離の平均</a:t>
                </a:r>
                <a:r>
                  <a:rPr lang="en-US" altLang="ja-JP" sz="2400" dirty="0"/>
                  <a:t>』</a:t>
                </a:r>
                <a:r>
                  <a:rPr lang="ja-JP" altLang="en-US" sz="2400" dirty="0"/>
                  <a:t>はゼロになる</a:t>
                </a:r>
                <a:r>
                  <a:rPr lang="en-US" altLang="ja-JP" sz="2400" dirty="0"/>
                  <a:t>  </a:t>
                </a: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a:t>にデータ点を射影した距離の平均は以下の通り</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a:p>
              <a:p>
                <a:pPr marL="0" indent="0">
                  <a:lnSpc>
                    <a:spcPct val="100000"/>
                  </a:lnSpc>
                  <a:spcBef>
                    <a:spcPts val="600"/>
                  </a:spcBef>
                  <a:spcAft>
                    <a:spcPts val="600"/>
                  </a:spcAft>
                  <a:buNone/>
                </a:pPr>
                <a:r>
                  <a:rPr lang="en-US" altLang="ja-JP" sz="1800" b="1" dirty="0">
                    <a:latin typeface="Cambria Math" panose="02040503050406030204" pitchFamily="18" charset="0"/>
                  </a:rPr>
                  <a:t>  </a:t>
                </a:r>
                <a:r>
                  <a:rPr lang="en-US" altLang="ja-JP" sz="1600" b="1" dirty="0">
                    <a:latin typeface="Cambria Math" panose="02040503050406030204" pitchFamily="18" charset="0"/>
                  </a:rPr>
                  <a:t> </a:t>
                </a:r>
              </a:p>
              <a:p>
                <a:pPr marL="0" indent="0">
                  <a:lnSpc>
                    <a:spcPct val="100000"/>
                  </a:lnSpc>
                  <a:spcBef>
                    <a:spcPts val="600"/>
                  </a:spcBef>
                  <a:spcAft>
                    <a:spcPts val="600"/>
                  </a:spcAft>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この値は</a:t>
                </a:r>
                <a:r>
                  <a:rPr lang="en-US" altLang="ja-JP" sz="2000" dirty="0">
                    <a:latin typeface="Cambria Math" panose="02040503050406030204" pitchFamily="18" charset="0"/>
                  </a:rPr>
                  <a:t>0 </a:t>
                </a:r>
                <a:r>
                  <a:rPr lang="en-US" altLang="ja-JP" sz="2000" dirty="0">
                    <a:latin typeface="Cambria Math" panose="02040503050406030204" pitchFamily="18" charset="0"/>
                    <a:sym typeface="Wingdings" panose="05000000000000000000" pitchFamily="2" charset="2"/>
                  </a:rPr>
                  <a:t> </a:t>
                </a:r>
                <a:r>
                  <a:rPr lang="ja-JP" altLang="en-US" sz="2000" dirty="0">
                    <a:latin typeface="Cambria Math" panose="02040503050406030204" pitchFamily="18" charset="0"/>
                    <a:sym typeface="Wingdings" panose="05000000000000000000" pitchFamily="2" charset="2"/>
                  </a:rPr>
                  <a:t>証明せよ</a:t>
                </a:r>
                <a:endParaRPr lang="en-US" altLang="ja-JP" sz="1800" dirty="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475641" y="2064184"/>
                <a:ext cx="5646863" cy="2646133"/>
              </a:xfrm>
              <a:prstGeom prst="rect">
                <a:avLst/>
              </a:prstGeom>
              <a:blipFill>
                <a:blip r:embed="rId5"/>
                <a:stretch>
                  <a:fillRect l="-1620" t="-1843" b="-19355"/>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rotWithShape="1">
          <a:blip r:embed="rId3"/>
          <a:srcRect r="28754" b="56566"/>
          <a:stretch/>
        </p:blipFill>
        <p:spPr>
          <a:xfrm>
            <a:off x="7364302" y="2933478"/>
            <a:ext cx="3056955" cy="2741608"/>
          </a:xfrm>
          <a:prstGeom prst="rect">
            <a:avLst/>
          </a:prstGeom>
        </p:spPr>
      </p:pic>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4"/>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5"/>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6"/>
                    <a:stretch>
                      <a:fillRect b="-14706"/>
                    </a:stretch>
                  </a:blipFill>
                </p:spPr>
                <p:txBody>
                  <a:bodyPr/>
                  <a:lstStyle/>
                  <a:p>
                    <a:r>
                      <a:rPr lang="ja-JP" altLang="en-US">
                        <a:noFill/>
                      </a:rPr>
                      <a:t> </a:t>
                    </a:r>
                  </a:p>
                </p:txBody>
              </p:sp>
            </mc:Fallback>
          </mc:AlternateContent>
        </p:grpSp>
      </p:grpSp>
      <mc:AlternateContent xmlns:mc="http://schemas.openxmlformats.org/markup-compatibility/2006">
        <mc:Choice xmlns:a14="http://schemas.microsoft.com/office/drawing/2010/main" Requires="a14">
          <p:sp>
            <p:nvSpPr>
              <p:cNvPr id="33" name="コンテンツ プレースホルダー 2"/>
              <p:cNvSpPr txBox="1">
                <a:spLocks/>
              </p:cNvSpPr>
              <p:nvPr/>
            </p:nvSpPr>
            <p:spPr>
              <a:xfrm>
                <a:off x="252188" y="973273"/>
                <a:ext cx="6244028"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例</a:t>
                </a:r>
                <a:r>
                  <a:rPr lang="ja-JP" altLang="en-US" sz="2400" dirty="0">
                    <a:latin typeface="Cambria Math" panose="02040503050406030204" pitchFamily="18" charset="0"/>
                  </a:rPr>
                  <a:t>）右表のデータに対して，</a:t>
                </a:r>
                <a:endParaRPr lang="en-US" altLang="ja-JP" sz="2400" dirty="0">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0" smtClean="0">
                                          <a:latin typeface="Cambria Math" panose="02040503050406030204" pitchFamily="18" charset="0"/>
                                        </a:rPr>
                                        <m:t>′</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oMath>
                  </m:oMathPara>
                </a14:m>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i="1" dirty="0">
                    <a:latin typeface="Cambria Math" panose="02040503050406030204" pitchFamily="18" charset="0"/>
                  </a:rPr>
                  <a:t>を</a:t>
                </a:r>
                <a:r>
                  <a:rPr lang="ja-JP" altLang="en-US" sz="2400" b="0" i="1" dirty="0">
                    <a:latin typeface="Cambria Math" panose="02040503050406030204" pitchFamily="18" charset="0"/>
                  </a:rPr>
                  <a:t>最大化する</a:t>
                </a:r>
                <a:r>
                  <a:rPr lang="en-US" altLang="ja-JP" sz="2400" b="1" dirty="0">
                    <a:latin typeface="Cambria Math" panose="02040503050406030204" pitchFamily="18" charset="0"/>
                  </a:rPr>
                  <a:t>u</a:t>
                </a:r>
                <a:r>
                  <a:rPr lang="ja-JP" altLang="en-US" sz="2400" i="1" dirty="0">
                    <a:latin typeface="Cambria Math" panose="02040503050406030204" pitchFamily="18" charset="0"/>
                  </a:rPr>
                  <a:t> </a:t>
                </a:r>
                <a:r>
                  <a:rPr lang="ja-JP" altLang="en-US" sz="2400" b="0" i="1" dirty="0">
                    <a:latin typeface="Cambria Math" panose="02040503050406030204" pitchFamily="18" charset="0"/>
                  </a:rPr>
                  <a:t>を計算すると</a:t>
                </a:r>
                <a14:m>
                  <m:oMath xmlns:m="http://schemas.openxmlformats.org/officeDocument/2006/math">
                    <m:r>
                      <a:rPr lang="en-US" altLang="ja-JP" sz="2400" b="0" i="1" smtClean="0">
                        <a:latin typeface="Cambria Math" panose="02040503050406030204" pitchFamily="18" charset="0"/>
                      </a:rPr>
                      <m:t>  </m:t>
                    </m:r>
                  </m:oMath>
                </a14:m>
                <a:endParaRPr lang="en-US" altLang="ja-JP" sz="24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m:t>
                          </m:r>
                          <m:r>
                            <a:rPr lang="en-US" altLang="ja-JP" sz="2400" b="0" i="1" smtClean="0">
                              <a:latin typeface="Cambria Math" panose="02040503050406030204" pitchFamily="18" charset="0"/>
                            </a:rPr>
                            <m:t>7</m:t>
                          </m:r>
                        </m:e>
                      </m:d>
                    </m:oMath>
                  </m:oMathPara>
                </a14:m>
                <a:endParaRPr lang="en-US" altLang="ja-JP" sz="1400" dirty="0"/>
              </a:p>
              <a:p>
                <a:pPr marL="0" indent="0">
                  <a:lnSpc>
                    <a:spcPct val="100000"/>
                  </a:lnSpc>
                  <a:spcBef>
                    <a:spcPts val="600"/>
                  </a:spcBef>
                  <a:spcAft>
                    <a:spcPts val="600"/>
                  </a:spcAft>
                  <a:buNone/>
                </a:pPr>
                <a:r>
                  <a:rPr lang="ja-JP" altLang="en-US" sz="2400" dirty="0"/>
                  <a:t>が得られた．この方向</a:t>
                </a:r>
                <a:r>
                  <a:rPr lang="en-US" altLang="ja-JP" sz="2400" b="1" dirty="0"/>
                  <a:t>u</a:t>
                </a:r>
                <a:r>
                  <a:rPr lang="ja-JP" altLang="en-US" sz="2400" dirty="0"/>
                  <a:t>を</a:t>
                </a:r>
                <a:r>
                  <a:rPr lang="ja-JP" altLang="en-US" sz="2400" b="1" dirty="0">
                    <a:solidFill>
                      <a:srgbClr val="FF0000"/>
                    </a:solidFill>
                  </a:rPr>
                  <a:t>第一主成分</a:t>
                </a:r>
                <a:r>
                  <a:rPr lang="ja-JP" altLang="en-US" sz="2400" dirty="0"/>
                  <a:t>と呼ぶ</a:t>
                </a:r>
                <a:endParaRPr lang="en-US" altLang="ja-JP" sz="2400"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r>
                  <a:rPr lang="ja-JP" altLang="en-US" sz="2400" dirty="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a:t> </a:t>
                </a:r>
                <a:r>
                  <a:rPr lang="ja-JP" altLang="en-US" sz="2400" dirty="0"/>
                  <a:t>に射影する</a:t>
                </a:r>
                <a:endParaRPr lang="en-US" altLang="ja-JP" sz="2400" dirty="0"/>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a:t>
                </a:r>
                <a:r>
                  <a:rPr lang="ja-JP" altLang="en-US" sz="1800" dirty="0"/>
                  <a:t> 社会</a:t>
                </a:r>
                <a:r>
                  <a:rPr lang="en-US" altLang="ja-JP" sz="1800" dirty="0"/>
                  <a:t>) </a:t>
                </a:r>
                <a:r>
                  <a:rPr lang="ja-JP" altLang="en-US" sz="1800" dirty="0"/>
                  <a:t>の点が</a:t>
                </a:r>
                <a:r>
                  <a:rPr lang="en-US" altLang="ja-JP" sz="1800" dirty="0"/>
                  <a:t> (80, </a:t>
                </a:r>
                <a:r>
                  <a:rPr lang="en-US" altLang="ja-JP" sz="1800" dirty="0" smtClean="0"/>
                  <a:t>63</a:t>
                </a:r>
                <a:r>
                  <a:rPr lang="en-US" altLang="ja-JP" sz="1800" dirty="0" smtClean="0"/>
                  <a:t>)</a:t>
                </a:r>
                <a:r>
                  <a:rPr lang="ja-JP" altLang="en-US" sz="1800" dirty="0"/>
                  <a:t>なら</a:t>
                </a:r>
                <a:r>
                  <a:rPr lang="en-US" altLang="ja-JP" sz="1800" dirty="0"/>
                  <a:t>,</a:t>
                </a:r>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 </a:t>
                </a:r>
                <a:r>
                  <a:rPr lang="ja-JP" altLang="en-US" sz="1800" dirty="0"/>
                  <a:t>社会</a:t>
                </a:r>
                <a:r>
                  <a:rPr lang="en-US" altLang="ja-JP" sz="1800" dirty="0"/>
                  <a:t>)</a:t>
                </a:r>
                <a:r>
                  <a:rPr lang="ja-JP" altLang="en-US" sz="1800" dirty="0"/>
                  <a:t> の平均値は</a:t>
                </a:r>
                <a:r>
                  <a:rPr lang="en-US" altLang="ja-JP" sz="1800" dirty="0"/>
                  <a:t>(</a:t>
                </a:r>
                <a:r>
                  <a:rPr lang="en-US" altLang="ja-JP" sz="1800" dirty="0" smtClean="0"/>
                  <a:t>73, 71)</a:t>
                </a:r>
                <a:r>
                  <a:rPr lang="ja-JP" altLang="en-US" sz="1800" dirty="0"/>
                  <a:t>なので</a:t>
                </a:r>
                <a:endParaRPr lang="en-US" altLang="ja-JP" sz="1800" dirty="0"/>
              </a:p>
              <a:p>
                <a:pPr marL="0" indent="0">
                  <a:lnSpc>
                    <a:spcPct val="100000"/>
                  </a:lnSpc>
                  <a:spcBef>
                    <a:spcPts val="600"/>
                  </a:spcBef>
                  <a:spcAft>
                    <a:spcPts val="600"/>
                  </a:spcAft>
                  <a:buNone/>
                </a:pPr>
                <a:r>
                  <a:rPr lang="ja-JP" altLang="en-US" sz="1800" dirty="0"/>
                  <a:t>射影値 </a:t>
                </a:r>
                <a:r>
                  <a:rPr lang="en-US" altLang="ja-JP" sz="1800" dirty="0"/>
                  <a:t>= (</a:t>
                </a:r>
                <a:r>
                  <a:rPr lang="en-US" altLang="ja-JP" sz="1800" dirty="0" smtClean="0"/>
                  <a:t>80-73)*</a:t>
                </a:r>
                <a:r>
                  <a:rPr lang="en-US" altLang="ja-JP" sz="1800" dirty="0"/>
                  <a:t>0.63 </a:t>
                </a:r>
                <a:r>
                  <a:rPr lang="en-US" altLang="ja-JP" sz="1800" dirty="0" smtClean="0"/>
                  <a:t>+(</a:t>
                </a:r>
                <a:r>
                  <a:rPr lang="en-US" altLang="ja-JP" sz="1800" dirty="0" smtClean="0"/>
                  <a:t>63-71)*</a:t>
                </a:r>
                <a:r>
                  <a:rPr lang="en-US" altLang="ja-JP" sz="1800" dirty="0" smtClean="0"/>
                  <a:t>0.77</a:t>
                </a:r>
                <a:endParaRPr lang="en-US" altLang="ja-JP" sz="1800" dirty="0"/>
              </a:p>
              <a:p>
                <a:pPr marL="0" indent="0">
                  <a:lnSpc>
                    <a:spcPct val="100000"/>
                  </a:lnSpc>
                  <a:spcBef>
                    <a:spcPts val="600"/>
                  </a:spcBef>
                  <a:spcAft>
                    <a:spcPts val="600"/>
                  </a:spcAft>
                  <a:buNone/>
                </a:pPr>
                <a:r>
                  <a:rPr lang="en-US" altLang="ja-JP" sz="1800" dirty="0"/>
                  <a:t>          </a:t>
                </a:r>
                <a:r>
                  <a:rPr lang="en-US" altLang="ja-JP" sz="1800" dirty="0" smtClean="0"/>
                  <a:t>=-1.8</a:t>
                </a:r>
                <a:endParaRPr lang="en-US" altLang="ja-JP" sz="1800" dirty="0"/>
              </a:p>
            </p:txBody>
          </p:sp>
        </mc:Choice>
        <mc:Fallback>
          <p:sp>
            <p:nvSpPr>
              <p:cNvPr id="33" name="コンテンツ プレースホルダー 2"/>
              <p:cNvSpPr txBox="1">
                <a:spLocks noRot="1" noChangeAspect="1" noMove="1" noResize="1" noEditPoints="1" noAdjustHandles="1" noChangeArrowheads="1" noChangeShapeType="1" noTextEdit="1"/>
              </p:cNvSpPr>
              <p:nvPr/>
            </p:nvSpPr>
            <p:spPr>
              <a:xfrm>
                <a:off x="252188" y="973273"/>
                <a:ext cx="6244028" cy="5894612"/>
              </a:xfrm>
              <a:prstGeom prst="rect">
                <a:avLst/>
              </a:prstGeom>
              <a:blipFill>
                <a:blip r:embed="rId7"/>
                <a:stretch>
                  <a:fillRect l="-1463" t="-620" r="-48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18" name="正方形/長方形 17"/>
          <p:cNvSpPr/>
          <p:nvPr/>
        </p:nvSpPr>
        <p:spPr>
          <a:xfrm>
            <a:off x="6182121" y="5908159"/>
            <a:ext cx="6009879" cy="769441"/>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第一主成分得点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と呼ぶ</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この例では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に対応すると考えられるかも</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
        <p:nvSpPr>
          <p:cNvPr id="2" name="正方形/長方形 1">
            <a:extLst>
              <a:ext uri="{FF2B5EF4-FFF2-40B4-BE49-F238E27FC236}">
                <a16:creationId xmlns:a16="http://schemas.microsoft.com/office/drawing/2014/main" id="{8B0FAD92-5868-4681-9552-06237452AF82}"/>
              </a:ext>
            </a:extLst>
          </p:cNvPr>
          <p:cNvSpPr/>
          <p:nvPr/>
        </p:nvSpPr>
        <p:spPr>
          <a:xfrm>
            <a:off x="9281663" y="3017665"/>
            <a:ext cx="1199046" cy="215444"/>
          </a:xfrm>
          <a:prstGeom prst="rect">
            <a:avLst/>
          </a:prstGeom>
          <a:solidFill>
            <a:schemeClr val="bg1"/>
          </a:solidFill>
        </p:spPr>
        <p:txBody>
          <a:bodyPr wrap="none" lIns="0" tIns="0" rIns="0" bIns="0">
            <a:spAutoFit/>
          </a:bodyPr>
          <a:lstStyle/>
          <a:p>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endParaRPr lang="ja-JP" altLang="en-US" sz="1400" dirty="0"/>
          </a:p>
        </p:txBody>
      </p:sp>
    </p:spTree>
    <p:extLst>
      <p:ext uri="{BB962C8B-B14F-4D97-AF65-F5344CB8AC3E}">
        <p14:creationId xmlns:p14="http://schemas.microsoft.com/office/powerpoint/2010/main" val="2018434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173231" y="1738088"/>
            <a:ext cx="6018769"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最もばらつきの大きい方向（</a:t>
            </a:r>
            <a:r>
              <a:rPr lang="ja-JP" altLang="en-US" sz="2400" b="1" i="1" dirty="0">
                <a:latin typeface="Cambria Math" panose="02040503050406030204" pitchFamily="18" charset="0"/>
              </a:rPr>
              <a:t>第一主成分</a:t>
            </a:r>
            <a:r>
              <a:rPr lang="ja-JP" altLang="en-US" sz="2400" b="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第一主成分得点</a:t>
            </a:r>
            <a:r>
              <a:rPr lang="ja-JP" altLang="en-US" sz="2400" b="0" i="1" dirty="0">
                <a:latin typeface="Cambria Math" panose="02040503050406030204" pitchFamily="18" charset="0"/>
              </a:rPr>
              <a:t>を取得した</a:t>
            </a:r>
            <a:r>
              <a:rPr lang="en-US" altLang="ja-JP" sz="2400" b="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51121" y="891568"/>
                <a:ext cx="5940879" cy="5560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000" dirty="0">
                    <a:latin typeface="Cambria Math" panose="02040503050406030204" pitchFamily="18" charset="0"/>
                  </a:rPr>
                  <a:t>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主成分と直交し，かつ，データ点のばらつきが最も大きい方向を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とよび，その方向への射影を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同様に</a:t>
                </a:r>
                <a:r>
                  <a:rPr lang="ja-JP" altLang="en-US" sz="2000" b="1" dirty="0">
                    <a:latin typeface="Cambria Math" panose="02040503050406030204" pitchFamily="18" charset="0"/>
                  </a:rPr>
                  <a:t>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主成分得点</a:t>
                </a:r>
                <a:r>
                  <a:rPr lang="ja-JP" altLang="en-US" sz="2000" dirty="0">
                    <a:latin typeface="Cambria Math" panose="02040503050406030204" pitchFamily="18" charset="0"/>
                  </a:rPr>
                  <a:t>が定義される</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en-US" altLang="ja-JP" sz="1800" dirty="0">
                    <a:latin typeface="Cambria Math" panose="02040503050406030204" pitchFamily="18" charset="0"/>
                  </a:rPr>
                  <a:t>※</a:t>
                </a:r>
                <a:r>
                  <a:rPr lang="ja-JP" altLang="en-US" sz="1800" dirty="0">
                    <a:latin typeface="Cambria Math" panose="02040503050406030204" pitchFamily="18" charset="0"/>
                  </a:rPr>
                  <a:t>主成分は，主成分ベクトルや負荷量ベクトルなどとも呼ばれる</a:t>
                </a: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a:latin typeface="Cambria Math" panose="02040503050406030204" pitchFamily="18" charset="0"/>
                  </a:rPr>
                  <a:t>例）左図では・・・</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学力</a:t>
                </a:r>
                <a:r>
                  <a:rPr lang="en-US" altLang="ja-JP" sz="2000" dirty="0"/>
                  <a:t>』</a:t>
                </a:r>
                <a:r>
                  <a:rPr lang="ja-JP" altLang="en-US" sz="2000" dirty="0"/>
                  <a:t>を表現</a:t>
                </a: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2</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文系指向</a:t>
                </a:r>
                <a:r>
                  <a:rPr lang="en-US" altLang="ja-JP" sz="2000" dirty="0"/>
                  <a:t>』</a:t>
                </a:r>
                <a:r>
                  <a:rPr lang="ja-JP" altLang="en-US" sz="2000" dirty="0"/>
                  <a:t>を表現</a:t>
                </a:r>
                <a:endParaRPr lang="en-US" altLang="ja-JP" sz="2000" dirty="0"/>
              </a:p>
              <a:p>
                <a:pPr marL="0" indent="0">
                  <a:lnSpc>
                    <a:spcPct val="100000"/>
                  </a:lnSpc>
                  <a:spcBef>
                    <a:spcPts val="600"/>
                  </a:spcBef>
                  <a:spcAft>
                    <a:spcPts val="600"/>
                  </a:spcAft>
                  <a:buNone/>
                </a:pPr>
                <a:r>
                  <a:rPr lang="ja-JP" altLang="en-US" sz="2000" dirty="0"/>
                  <a:t>しているように考えられるかも知れない（意味づけは解析者が実施）</a:t>
                </a: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51121" y="891568"/>
                <a:ext cx="5940879" cy="5560031"/>
              </a:xfrm>
              <a:prstGeom prst="rect">
                <a:avLst/>
              </a:prstGeom>
              <a:blipFill>
                <a:blip r:embed="rId6"/>
                <a:stretch>
                  <a:fillRect l="-1538" t="-987" r="-4821" b="-3289"/>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7198742" y="833446"/>
            <a:ext cx="4027487" cy="4988988"/>
            <a:chOff x="7383167" y="1089037"/>
            <a:chExt cx="3721620" cy="4610100"/>
          </a:xfrm>
        </p:grpSpPr>
        <p:pic>
          <p:nvPicPr>
            <p:cNvPr id="34" name="図 33"/>
            <p:cNvPicPr>
              <a:picLocks noChangeAspect="1"/>
            </p:cNvPicPr>
            <p:nvPr/>
          </p:nvPicPr>
          <p:blipFill rotWithShape="1">
            <a:blip r:embed="rId2"/>
            <a:srcRect l="43846"/>
            <a:stretch/>
          </p:blipFill>
          <p:spPr>
            <a:xfrm>
              <a:off x="9345068" y="1089037"/>
              <a:ext cx="1759719" cy="4610100"/>
            </a:xfrm>
            <a:prstGeom prst="rect">
              <a:avLst/>
            </a:prstGeom>
          </p:spPr>
        </p:pic>
        <p:pic>
          <p:nvPicPr>
            <p:cNvPr id="31" name="図 30"/>
            <p:cNvPicPr>
              <a:picLocks noChangeAspect="1"/>
            </p:cNvPicPr>
            <p:nvPr/>
          </p:nvPicPr>
          <p:blipFill rotWithShape="1">
            <a:blip r:embed="rId2"/>
            <a:srcRect r="57184"/>
            <a:stretch/>
          </p:blipFill>
          <p:spPr>
            <a:xfrm>
              <a:off x="7383167" y="1089037"/>
              <a:ext cx="1341734" cy="4610100"/>
            </a:xfrm>
            <a:prstGeom prst="rect">
              <a:avLst/>
            </a:prstGeom>
          </p:spPr>
        </p:pic>
      </p:grpSp>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a:t>- </a:t>
            </a:r>
            <a:r>
              <a:rPr kumimoji="1" lang="ja-JP" altLang="en-US" sz="3600" dirty="0"/>
              <a:t>第</a:t>
            </a:r>
            <a:r>
              <a:rPr kumimoji="1" lang="en-US" altLang="ja-JP" sz="3600" dirty="0"/>
              <a:t>n</a:t>
            </a:r>
            <a:r>
              <a:rPr kumimoji="1" lang="ja-JP" altLang="en-US" sz="3600" dirty="0"/>
              <a:t>主成分</a:t>
            </a:r>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3"/>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6"/>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m:t>
                        </m:r>
                        <m:r>
                          <a:rPr lang="en-US" altLang="ja-JP" sz="2400" b="0" i="1" smtClean="0">
                            <a:latin typeface="Cambria Math" panose="02040503050406030204" pitchFamily="18" charset="0"/>
                          </a:rPr>
                          <m:t>7</m:t>
                        </m:r>
                      </m:e>
                    </m:d>
                  </m:oMath>
                </a14:m>
                <a:r>
                  <a:rPr lang="en-US" altLang="ja-JP" sz="2400" b="1" dirty="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b="0" i="1" smtClean="0">
                            <a:latin typeface="Cambria Math" panose="02040503050406030204" pitchFamily="18" charset="0"/>
                          </a:rPr>
                          <m:t>−</m:t>
                        </m:r>
                        <m:r>
                          <a:rPr lang="en-US" altLang="ja-JP" sz="2400" i="1">
                            <a:latin typeface="Cambria Math" panose="02040503050406030204" pitchFamily="18" charset="0"/>
                          </a:rPr>
                          <m:t>0.7</m:t>
                        </m:r>
                        <m:r>
                          <a:rPr lang="en-US" altLang="ja-JP" sz="2400" b="0" i="1" smtClean="0">
                            <a:latin typeface="Cambria Math" panose="02040503050406030204" pitchFamily="18" charset="0"/>
                          </a:rPr>
                          <m:t>7</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a:t>　</a:t>
                </a:r>
              </a:p>
            </p:txBody>
          </p:sp>
        </mc:Choice>
        <mc:Fallback>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a:blip r:embed="rId7"/>
                <a:stretch>
                  <a:fillRect b="-147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8F4EF6F3-F192-4DAC-99E4-C41210B6D83F}"/>
              </a:ext>
            </a:extLst>
          </p:cNvPr>
          <p:cNvSpPr/>
          <p:nvPr/>
        </p:nvSpPr>
        <p:spPr>
          <a:xfrm>
            <a:off x="9389206" y="89852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1</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2" name="正方形/長方形 31">
            <a:extLst>
              <a:ext uri="{FF2B5EF4-FFF2-40B4-BE49-F238E27FC236}">
                <a16:creationId xmlns:a16="http://schemas.microsoft.com/office/drawing/2014/main" id="{2FC388FD-82EF-4A3C-B406-43B1DCE37B86}"/>
              </a:ext>
            </a:extLst>
          </p:cNvPr>
          <p:cNvSpPr/>
          <p:nvPr/>
        </p:nvSpPr>
        <p:spPr>
          <a:xfrm>
            <a:off x="10318508" y="89716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2</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 name="正方形/長方形 2"/>
          <p:cNvSpPr/>
          <p:nvPr/>
        </p:nvSpPr>
        <p:spPr>
          <a:xfrm>
            <a:off x="5643792" y="6231801"/>
            <a:ext cx="1534394" cy="369332"/>
          </a:xfrm>
          <a:prstGeom prst="rect">
            <a:avLst/>
          </a:prstGeom>
        </p:spPr>
        <p:txBody>
          <a:bodyPr wrap="none">
            <a:spAutoFit/>
          </a:bodyPr>
          <a:lstStyle/>
          <a:p>
            <a:r>
              <a:rPr lang="ja-JP" altLang="en-US" dirty="0"/>
              <a:t>平均 </a:t>
            </a:r>
            <a:r>
              <a:rPr lang="en-US" altLang="ja-JP" dirty="0"/>
              <a:t>: (</a:t>
            </a:r>
            <a:r>
              <a:rPr lang="en-US" altLang="ja-JP" dirty="0" smtClean="0"/>
              <a:t>73, 71)</a:t>
            </a:r>
            <a:endParaRPr lang="ja-JP" altLang="en-US" dirty="0"/>
          </a:p>
        </p:txBody>
      </p:sp>
    </p:spTree>
    <p:extLst>
      <p:ext uri="{BB962C8B-B14F-4D97-AF65-F5344CB8AC3E}">
        <p14:creationId xmlns:p14="http://schemas.microsoft.com/office/powerpoint/2010/main" val="31225534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r>
                                <a:rPr lang="en-US" altLang="ja-JP" sz="2800" b="0" i="1" smtClean="0">
                                  <a:solidFill>
                                    <a:schemeClr val="tx1"/>
                                  </a:solidFill>
                                  <a:latin typeface="Cambria Math" panose="02040503050406030204" pitchFamily="18" charset="0"/>
                                </a:rPr>
                                <m:t>||</m:t>
                              </m:r>
                              <m:r>
                                <a:rPr lang="en-US" altLang="ja-JP" sz="2800" b="1" i="1">
                                  <a:solidFill>
                                    <a:schemeClr val="tx1"/>
                                  </a:solidFill>
                                  <a:latin typeface="Cambria Math" panose="02040503050406030204" pitchFamily="18" charset="0"/>
                                </a:rPr>
                                <m:t>𝐮</m:t>
                              </m:r>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3"/>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a:latin typeface="游明朝" panose="02020400000000000000" pitchFamily="18" charset="-128"/>
                    <a:ea typeface="游明朝" panose="02020400000000000000" pitchFamily="18" charset="-128"/>
                  </a:rPr>
                  <a:t>準備 </a:t>
                </a:r>
                <a:r>
                  <a:rPr lang="en-US" altLang="ja-JP" sz="2400" b="1" dirty="0">
                    <a:latin typeface="游明朝" panose="02020400000000000000" pitchFamily="18" charset="-128"/>
                    <a:ea typeface="游明朝" panose="02020400000000000000" pitchFamily="18" charset="-128"/>
                  </a:rPr>
                  <a:t>: </a:t>
                </a:r>
                <a:r>
                  <a:rPr lang="ja-JP" altLang="en-US" sz="2400" b="1" dirty="0">
                    <a:latin typeface="游明朝" panose="02020400000000000000" pitchFamily="18" charset="-128"/>
                    <a:ea typeface="游明朝" panose="02020400000000000000" pitchFamily="18" charset="-128"/>
                  </a:rPr>
                  <a:t> </a:t>
                </a:r>
                <a:endParaRPr lang="en-US" altLang="ja-JP" sz="2400" b="1"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長さ</a:t>
                </a: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で互いに直交する</a:t>
                </a:r>
                <a:r>
                  <a:rPr lang="ja-JP" altLang="ja-JP" sz="2400" dirty="0">
                    <a:latin typeface="游明朝" panose="02020400000000000000" pitchFamily="18" charset="-128"/>
                    <a:ea typeface="游明朝" panose="02020400000000000000" pitchFamily="18" charset="-128"/>
                  </a:rPr>
                  <a:t>固有ベクトルを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とする</a:t>
                </a:r>
                <a:r>
                  <a:rPr lang="en-US" altLang="ja-JP" sz="2400" dirty="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すると</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と対角化できる．</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4"/>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a:latin typeface="游明朝" panose="02020400000000000000" pitchFamily="18" charset="-128"/>
                    <a:ea typeface="游明朝" panose="02020400000000000000" pitchFamily="18" charset="-128"/>
                  </a:rPr>
                  <a:t>と置いてさらに変形，</a:t>
                </a:r>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2</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ものとする</a:t>
                </a:r>
                <a:endPar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25456" y="547243"/>
                <a:ext cx="6324600" cy="4230261"/>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smtClean="0">
                            <a:solidFill>
                              <a:srgbClr val="FF0000"/>
                            </a:solidFill>
                            <a:latin typeface="Cambria Math" panose="02040503050406030204" pitchFamily="18" charset="0"/>
                          </a:rPr>
                        </m:ctrlPr>
                      </m:sSupPr>
                      <m:e>
                        <m:r>
                          <a:rPr lang="en-US" altLang="ja-JP" sz="2400" b="1" i="1">
                            <a:solidFill>
                              <a:srgbClr val="FF0000"/>
                            </a:solidFill>
                            <a:latin typeface="Cambria Math" panose="02040503050406030204" pitchFamily="18" charset="0"/>
                          </a:rPr>
                          <m:t>𝐕</m:t>
                        </m:r>
                      </m:e>
                      <m:sup>
                        <m:r>
                          <a:rPr lang="en-US" altLang="ja-JP" sz="2400" i="1">
                            <a:solidFill>
                              <a:srgbClr val="FF0000"/>
                            </a:solidFill>
                            <a:latin typeface="Cambria Math" panose="02040503050406030204" pitchFamily="18" charset="0"/>
                          </a:rPr>
                          <m:t>𝑇</m:t>
                        </m:r>
                      </m:sup>
                    </m:sSup>
                    <m:r>
                      <a:rPr lang="en-US" altLang="ja-JP" sz="2400" b="1" i="1">
                        <a:solidFill>
                          <a:srgbClr val="FF0000"/>
                        </a:solidFill>
                        <a:latin typeface="Cambria Math" panose="02040503050406030204" pitchFamily="18" charset="0"/>
                      </a:rPr>
                      <m:t>𝐮</m:t>
                    </m:r>
                    <m:r>
                      <a:rPr lang="en-US" altLang="ja-JP" sz="2400" b="1" i="1" smtClean="0">
                        <a:solidFill>
                          <a:srgbClr val="FF0000"/>
                        </a:solidFill>
                        <a:latin typeface="Cambria Math" panose="02040503050406030204" pitchFamily="18" charset="0"/>
                      </a:rPr>
                      <m:t>=</m:t>
                    </m:r>
                    <m:sSup>
                      <m:sSupPr>
                        <m:ctrlPr>
                          <a:rPr lang="en-US" altLang="ja-JP" sz="2400" b="1" i="1" smtClean="0">
                            <a:solidFill>
                              <a:srgbClr val="FF0000"/>
                            </a:solidFill>
                            <a:latin typeface="Cambria Math" panose="02040503050406030204" pitchFamily="18" charset="0"/>
                          </a:rPr>
                        </m:ctrlPr>
                      </m:sSupPr>
                      <m:e>
                        <m:d>
                          <m:dPr>
                            <m:ctrlPr>
                              <a:rPr lang="en-US" altLang="ja-JP" sz="2400" b="1" i="1" smtClean="0">
                                <a:solidFill>
                                  <a:srgbClr val="FF0000"/>
                                </a:solidFill>
                                <a:latin typeface="Cambria Math" panose="02040503050406030204" pitchFamily="18" charset="0"/>
                              </a:rPr>
                            </m:ctrlPr>
                          </m:dPr>
                          <m:e>
                            <m:r>
                              <a:rPr lang="en-US" altLang="ja-JP" sz="2400" b="0" i="1" smtClean="0">
                                <a:solidFill>
                                  <a:srgbClr val="FF0000"/>
                                </a:solidFill>
                                <a:latin typeface="Cambria Math" panose="02040503050406030204" pitchFamily="18" charset="0"/>
                              </a:rPr>
                              <m:t>0,</m:t>
                            </m:r>
                            <m:sSub>
                              <m:sSubPr>
                                <m:ctrlPr>
                                  <a:rPr lang="en-US" altLang="ja-JP" sz="2400" i="1" smtClean="0">
                                    <a:solidFill>
                                      <a:srgbClr val="FF0000"/>
                                    </a:solidFill>
                                    <a:latin typeface="Cambria Math" panose="02040503050406030204" pitchFamily="18" charset="0"/>
                                  </a:rPr>
                                </m:ctrlPr>
                              </m:sSubPr>
                              <m:e>
                                <m:r>
                                  <a:rPr lang="en-US" altLang="ja-JP" sz="2400" b="0" i="1" smtClean="0">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2</m:t>
                                </m:r>
                              </m:sub>
                            </m:sSub>
                            <m:r>
                              <a:rPr lang="en-US" altLang="ja-JP" sz="2400" b="0" i="1" smtClean="0">
                                <a:solidFill>
                                  <a:srgbClr val="FF0000"/>
                                </a:solidFill>
                                <a:latin typeface="Cambria Math" panose="02040503050406030204" pitchFamily="18" charset="0"/>
                              </a:rPr>
                              <m:t>,</m:t>
                            </m:r>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3</m:t>
                                </m:r>
                              </m:sub>
                            </m:sSub>
                            <m:r>
                              <a:rPr lang="en-US" altLang="ja-JP" sz="2400" b="0" i="1" smtClean="0">
                                <a:solidFill>
                                  <a:srgbClr val="FF0000"/>
                                </a:solidFill>
                                <a:latin typeface="Cambria Math" panose="02040503050406030204" pitchFamily="18" charset="0"/>
                              </a:rPr>
                              <m:t>,…</m:t>
                            </m:r>
                          </m:e>
                        </m:d>
                      </m:e>
                      <m:sup>
                        <m:r>
                          <a:rPr lang="en-US" altLang="ja-JP" sz="2400" b="0" i="1" smtClean="0">
                            <a:solidFill>
                              <a:srgbClr val="FF0000"/>
                            </a:solidFill>
                            <a:latin typeface="Cambria Math" panose="02040503050406030204" pitchFamily="18" charset="0"/>
                          </a:rPr>
                          <m:t>𝑇</m:t>
                        </m:r>
                      </m:sup>
                    </m:sSup>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5925456" y="547243"/>
                <a:ext cx="6324600" cy="4230261"/>
              </a:xfrm>
              <a:prstGeom prst="rect">
                <a:avLst/>
              </a:prstGeom>
              <a:blipFill>
                <a:blip r:embed="rId4"/>
                <a:stretch>
                  <a:fillRect l="-7418" t="-17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=(0,1,0,…,0)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01.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02.</a:t>
            </a:r>
            <a:r>
              <a:rPr lang="ja-JP" altLang="en-US" sz="1800" dirty="0"/>
              <a:t>　特徴検出</a:t>
            </a:r>
            <a:r>
              <a:rPr lang="en-US" altLang="ja-JP" sz="1800" dirty="0"/>
              <a:t>1 		: </a:t>
            </a:r>
            <a:r>
              <a:rPr lang="ja-JP" altLang="en-US" sz="1800" dirty="0"/>
              <a:t>テンプレートマッチング、コーナー検出、エッジ検出</a:t>
            </a:r>
            <a:r>
              <a:rPr lang="en-US" altLang="ja-JP" sz="1800" dirty="0"/>
              <a:t>	</a:t>
            </a:r>
          </a:p>
          <a:p>
            <a:pPr marL="0" indent="0">
              <a:lnSpc>
                <a:spcPct val="100000"/>
              </a:lnSpc>
              <a:spcBef>
                <a:spcPts val="600"/>
              </a:spcBef>
              <a:spcAft>
                <a:spcPts val="600"/>
              </a:spcAft>
              <a:buNone/>
            </a:pPr>
            <a:r>
              <a:rPr lang="en-US" altLang="ja-JP" sz="1800" dirty="0"/>
              <a:t>03.   </a:t>
            </a:r>
            <a:r>
              <a:rPr lang="ja-JP" altLang="en-US" sz="1800" dirty="0"/>
              <a:t>特徴検出</a:t>
            </a:r>
            <a:r>
              <a:rPr lang="en-US" altLang="ja-JP" sz="1800" dirty="0"/>
              <a:t>2 		: </a:t>
            </a:r>
            <a:r>
              <a:rPr lang="ja-JP" altLang="en-US" sz="1800" dirty="0"/>
              <a:t>ハフ変換、</a:t>
            </a:r>
            <a:r>
              <a:rPr lang="en-US" altLang="ja-JP" sz="1800" dirty="0"/>
              <a:t> </a:t>
            </a:r>
            <a:r>
              <a:rPr lang="en-US" altLang="ja-JP" sz="1800" dirty="0" err="1"/>
              <a:t>DoG</a:t>
            </a:r>
            <a:r>
              <a:rPr lang="ja-JP" altLang="en-US" sz="1800" dirty="0"/>
              <a:t>，</a:t>
            </a:r>
            <a:r>
              <a:rPr lang="en-US" altLang="ja-JP" sz="1800" dirty="0"/>
              <a:t>SIFT</a:t>
            </a:r>
            <a:r>
              <a:rPr lang="ja-JP" altLang="en-US" sz="1800" dirty="0"/>
              <a:t>特徴</a:t>
            </a:r>
            <a:r>
              <a:rPr lang="en-US" altLang="ja-JP" sz="1800" dirty="0"/>
              <a:t>			</a:t>
            </a:r>
          </a:p>
          <a:p>
            <a:pPr marL="0" indent="0">
              <a:lnSpc>
                <a:spcPct val="100000"/>
              </a:lnSpc>
              <a:spcBef>
                <a:spcPts val="600"/>
              </a:spcBef>
              <a:spcAft>
                <a:spcPts val="600"/>
              </a:spcAft>
              <a:buNone/>
            </a:pPr>
            <a:r>
              <a:rPr lang="en-US" altLang="ja-JP" sz="1800" dirty="0"/>
              <a:t>04.</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p>
          <a:p>
            <a:pPr marL="0" indent="0">
              <a:lnSpc>
                <a:spcPct val="100000"/>
              </a:lnSpc>
              <a:spcBef>
                <a:spcPts val="600"/>
              </a:spcBef>
              <a:spcAft>
                <a:spcPts val="600"/>
              </a:spcAft>
              <a:buNone/>
            </a:pPr>
            <a:r>
              <a:rPr lang="en-US" altLang="ja-JP" sz="1800" dirty="0"/>
              <a:t>05. </a:t>
            </a:r>
            <a:r>
              <a:rPr lang="ja-JP" altLang="en-US" sz="1800" dirty="0"/>
              <a:t>  オプティカルフロー </a:t>
            </a:r>
            <a:r>
              <a:rPr lang="en-US" altLang="ja-JP" sz="1800" dirty="0"/>
              <a:t>: </a:t>
            </a:r>
            <a:r>
              <a:rPr lang="ja-JP" altLang="en-US" sz="1800" dirty="0"/>
              <a:t>領域分割残り，</a:t>
            </a:r>
            <a:r>
              <a:rPr lang="en-US" altLang="ja-JP" sz="1800" dirty="0"/>
              <a:t>Lucas-</a:t>
            </a:r>
            <a:r>
              <a:rPr lang="en-US" altLang="ja-JP" sz="1800" dirty="0" err="1"/>
              <a:t>Kanade</a:t>
            </a:r>
            <a:r>
              <a:rPr lang="ja-JP" altLang="en-US" sz="1800" dirty="0"/>
              <a:t>法 </a:t>
            </a:r>
            <a:r>
              <a:rPr lang="en-US" altLang="ja-JP" sz="1800" dirty="0"/>
              <a:t>	</a:t>
            </a:r>
          </a:p>
          <a:p>
            <a:pPr marL="0" indent="0">
              <a:lnSpc>
                <a:spcPct val="100000"/>
              </a:lnSpc>
              <a:spcBef>
                <a:spcPts val="600"/>
              </a:spcBef>
              <a:spcAft>
                <a:spcPts val="600"/>
              </a:spcAft>
              <a:buNone/>
            </a:pPr>
            <a:r>
              <a:rPr lang="en-US" altLang="ja-JP" sz="1800" dirty="0"/>
              <a:t>06.</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07.</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08.</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endParaRPr lang="en-US" altLang="ja-JP" sz="1800" dirty="0"/>
          </a:p>
          <a:p>
            <a:pPr marL="0" indent="0">
              <a:lnSpc>
                <a:spcPct val="100000"/>
              </a:lnSpc>
              <a:spcBef>
                <a:spcPts val="600"/>
              </a:spcBef>
              <a:spcAft>
                <a:spcPts val="600"/>
              </a:spcAft>
              <a:buNone/>
            </a:pPr>
            <a:r>
              <a:rPr lang="en-US" altLang="ja-JP" sz="1800" dirty="0" smtClean="0">
                <a:solidFill>
                  <a:srgbClr val="0070C0"/>
                </a:solidFill>
              </a:rPr>
              <a:t>09.</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a:t>
            </a:r>
            <a:r>
              <a:rPr lang="en-US" altLang="ja-JP" sz="1800" dirty="0" smtClean="0">
                <a:solidFill>
                  <a:srgbClr val="0070C0"/>
                </a:solidFill>
              </a:rPr>
              <a:t>PC</a:t>
            </a:r>
            <a:r>
              <a:rPr lang="ja-JP" altLang="en-US" sz="1800" dirty="0" smtClean="0">
                <a:solidFill>
                  <a:srgbClr val="0070C0"/>
                </a:solidFill>
              </a:rPr>
              <a:t>講義室 </a:t>
            </a:r>
            <a:r>
              <a:rPr lang="en-US" altLang="ja-JP" sz="1800" dirty="0" smtClean="0">
                <a:solidFill>
                  <a:srgbClr val="0070C0"/>
                </a:solidFill>
              </a:rPr>
              <a:t>3</a:t>
            </a:r>
            <a:r>
              <a:rPr lang="ja-JP" altLang="en-US" sz="1800" dirty="0" smtClean="0">
                <a:solidFill>
                  <a:srgbClr val="0070C0"/>
                </a:solidFill>
              </a:rPr>
              <a:t> </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10</a:t>
            </a:r>
            <a:r>
              <a:rPr lang="en-US" altLang="ja-JP" sz="1800" dirty="0">
                <a:solidFill>
                  <a:srgbClr val="0070C0"/>
                </a:solidFill>
              </a:rPr>
              <a:t>.</a:t>
            </a:r>
            <a:r>
              <a:rPr lang="ja-JP" altLang="en-US" sz="1800" dirty="0">
                <a:solidFill>
                  <a:srgbClr val="0070C0"/>
                </a:solidFill>
              </a:rPr>
              <a:t>　プログラミング演習  </a:t>
            </a:r>
            <a:r>
              <a:rPr lang="en-US" altLang="ja-JP" sz="1800" dirty="0">
                <a:solidFill>
                  <a:srgbClr val="0070C0"/>
                </a:solidFill>
              </a:rPr>
              <a:t>2</a:t>
            </a:r>
            <a:r>
              <a:rPr lang="ja-JP" altLang="en-US" sz="1800" dirty="0" smtClean="0">
                <a:solidFill>
                  <a:srgbClr val="0070C0"/>
                </a:solidFill>
              </a:rPr>
              <a:t> </a:t>
            </a:r>
            <a:r>
              <a:rPr lang="en-US" altLang="ja-JP" sz="1800" dirty="0">
                <a:solidFill>
                  <a:srgbClr val="0070C0"/>
                </a:solidFill>
              </a:rPr>
              <a:t>: </a:t>
            </a:r>
            <a:r>
              <a:rPr lang="en-US" altLang="ja-JP" sz="1800" dirty="0">
                <a:solidFill>
                  <a:srgbClr val="0070C0"/>
                </a:solidFill>
              </a:rPr>
              <a:t>PC</a:t>
            </a:r>
            <a:r>
              <a:rPr lang="ja-JP" altLang="en-US" sz="1800" dirty="0">
                <a:solidFill>
                  <a:srgbClr val="0070C0"/>
                </a:solidFill>
              </a:rPr>
              <a:t>講義室 </a:t>
            </a:r>
            <a:r>
              <a:rPr lang="en-US" altLang="ja-JP" sz="1800" dirty="0">
                <a:solidFill>
                  <a:srgbClr val="0070C0"/>
                </a:solidFill>
              </a:rPr>
              <a:t>3</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a:t>
            </a:r>
            <a:r>
              <a:rPr lang="en-US" altLang="ja-JP" sz="1800" dirty="0">
                <a:solidFill>
                  <a:srgbClr val="0070C0"/>
                </a:solidFill>
              </a:rPr>
              <a:t>  </a:t>
            </a:r>
            <a:r>
              <a:rPr lang="en-US" altLang="ja-JP" sz="1800" dirty="0" smtClean="0">
                <a:solidFill>
                  <a:srgbClr val="0070C0"/>
                </a:solidFill>
              </a:rPr>
              <a:t>3 </a:t>
            </a:r>
            <a:r>
              <a:rPr lang="en-US" altLang="ja-JP" sz="1800" dirty="0">
                <a:solidFill>
                  <a:srgbClr val="0070C0"/>
                </a:solidFill>
              </a:rPr>
              <a:t>: </a:t>
            </a:r>
            <a:r>
              <a:rPr lang="en-US" altLang="ja-JP" sz="1800" dirty="0">
                <a:solidFill>
                  <a:srgbClr val="0070C0"/>
                </a:solidFill>
              </a:rPr>
              <a:t>PC</a:t>
            </a:r>
            <a:r>
              <a:rPr lang="ja-JP" altLang="en-US" sz="1800" dirty="0">
                <a:solidFill>
                  <a:srgbClr val="0070C0"/>
                </a:solidFill>
              </a:rPr>
              <a:t>講義室 </a:t>
            </a:r>
            <a:r>
              <a:rPr lang="en-US" altLang="ja-JP" sz="1800" dirty="0">
                <a:solidFill>
                  <a:srgbClr val="0070C0"/>
                </a:solidFill>
              </a:rPr>
              <a:t>3</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12.   </a:t>
            </a:r>
            <a:r>
              <a:rPr lang="ja-JP" altLang="en-US" sz="1800" dirty="0">
                <a:solidFill>
                  <a:srgbClr val="0070C0"/>
                </a:solidFill>
              </a:rPr>
              <a:t>プログラミング演習  </a:t>
            </a:r>
            <a:r>
              <a:rPr lang="en-US" altLang="ja-JP" sz="1800" dirty="0">
                <a:solidFill>
                  <a:srgbClr val="0070C0"/>
                </a:solidFill>
              </a:rPr>
              <a:t>4</a:t>
            </a:r>
            <a:r>
              <a:rPr lang="en-US" altLang="ja-JP" sz="1800" dirty="0" smtClean="0">
                <a:solidFill>
                  <a:srgbClr val="0070C0"/>
                </a:solidFill>
              </a:rPr>
              <a:t> </a:t>
            </a:r>
            <a:r>
              <a:rPr lang="en-US" altLang="ja-JP" sz="1800" dirty="0">
                <a:solidFill>
                  <a:srgbClr val="0070C0"/>
                </a:solidFill>
              </a:rPr>
              <a:t>: </a:t>
            </a:r>
            <a:r>
              <a:rPr lang="en-US" altLang="ja-JP" sz="1800" dirty="0">
                <a:solidFill>
                  <a:srgbClr val="0070C0"/>
                </a:solidFill>
              </a:rPr>
              <a:t>PC</a:t>
            </a:r>
            <a:r>
              <a:rPr lang="ja-JP" altLang="en-US" sz="1800" dirty="0">
                <a:solidFill>
                  <a:srgbClr val="0070C0"/>
                </a:solidFill>
              </a:rPr>
              <a:t>講義室 </a:t>
            </a:r>
            <a:r>
              <a:rPr lang="en-US" altLang="ja-JP" sz="1800" dirty="0">
                <a:solidFill>
                  <a:srgbClr val="0070C0"/>
                </a:solidFill>
              </a:rPr>
              <a:t>3</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13.</a:t>
            </a:r>
            <a:r>
              <a:rPr lang="ja-JP" altLang="en-US" sz="1800" dirty="0">
                <a:solidFill>
                  <a:srgbClr val="0070C0"/>
                </a:solidFill>
              </a:rPr>
              <a:t>　プログラミング演習  </a:t>
            </a:r>
            <a:r>
              <a:rPr lang="en-US" altLang="ja-JP" sz="1800" dirty="0">
                <a:solidFill>
                  <a:srgbClr val="0070C0"/>
                </a:solidFill>
              </a:rPr>
              <a:t>5</a:t>
            </a:r>
            <a:r>
              <a:rPr lang="en-US" altLang="ja-JP" sz="1800" dirty="0" smtClean="0">
                <a:solidFill>
                  <a:srgbClr val="0070C0"/>
                </a:solidFill>
              </a:rPr>
              <a:t> </a:t>
            </a:r>
            <a:r>
              <a:rPr lang="en-US" altLang="ja-JP" sz="1800" dirty="0">
                <a:solidFill>
                  <a:srgbClr val="0070C0"/>
                </a:solidFill>
              </a:rPr>
              <a:t>: </a:t>
            </a:r>
            <a:r>
              <a:rPr lang="en-US" altLang="ja-JP" sz="1800" dirty="0">
                <a:solidFill>
                  <a:srgbClr val="0070C0"/>
                </a:solidFill>
              </a:rPr>
              <a:t>PC</a:t>
            </a:r>
            <a:r>
              <a:rPr lang="ja-JP" altLang="en-US" sz="1800" dirty="0">
                <a:solidFill>
                  <a:srgbClr val="0070C0"/>
                </a:solidFill>
              </a:rPr>
              <a:t>講義室 </a:t>
            </a:r>
            <a:r>
              <a:rPr lang="en-US" altLang="ja-JP" sz="1800" dirty="0">
                <a:solidFill>
                  <a:srgbClr val="0070C0"/>
                </a:solidFill>
              </a:rPr>
              <a:t>3</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14.</a:t>
            </a:r>
            <a:r>
              <a:rPr lang="ja-JP" altLang="en-US" sz="1800" dirty="0">
                <a:solidFill>
                  <a:srgbClr val="0070C0"/>
                </a:solidFill>
              </a:rPr>
              <a:t>　プログラミング演習  </a:t>
            </a:r>
            <a:r>
              <a:rPr lang="en-US" altLang="ja-JP" sz="1800" dirty="0">
                <a:solidFill>
                  <a:srgbClr val="0070C0"/>
                </a:solidFill>
              </a:rPr>
              <a:t>6</a:t>
            </a:r>
            <a:r>
              <a:rPr lang="en-US" altLang="ja-JP" sz="1800" dirty="0" smtClean="0">
                <a:solidFill>
                  <a:srgbClr val="0070C0"/>
                </a:solidFill>
              </a:rPr>
              <a:t> </a:t>
            </a:r>
            <a:r>
              <a:rPr lang="en-US" altLang="ja-JP" sz="1800" dirty="0">
                <a:solidFill>
                  <a:srgbClr val="0070C0"/>
                </a:solidFill>
              </a:rPr>
              <a:t>: </a:t>
            </a:r>
            <a:r>
              <a:rPr lang="en-US" altLang="ja-JP" sz="1800" dirty="0">
                <a:solidFill>
                  <a:srgbClr val="0070C0"/>
                </a:solidFill>
              </a:rPr>
              <a:t>PC</a:t>
            </a:r>
            <a:r>
              <a:rPr lang="ja-JP" altLang="en-US" sz="1800" dirty="0">
                <a:solidFill>
                  <a:srgbClr val="0070C0"/>
                </a:solidFill>
              </a:rPr>
              <a:t>講義室 </a:t>
            </a:r>
            <a:r>
              <a:rPr lang="en-US" altLang="ja-JP" sz="1800" dirty="0">
                <a:solidFill>
                  <a:srgbClr val="0070C0"/>
                </a:solidFill>
              </a:rPr>
              <a:t>3</a:t>
            </a:r>
            <a:endParaRPr lang="en-US" altLang="ja-JP" sz="1800" dirty="0">
              <a:solidFill>
                <a:srgbClr val="0070C0"/>
              </a:solidFill>
            </a:endParaRPr>
          </a:p>
          <a:p>
            <a:pPr marL="0" indent="0">
              <a:lnSpc>
                <a:spcPct val="100000"/>
              </a:lnSpc>
              <a:spcBef>
                <a:spcPts val="600"/>
              </a:spcBef>
              <a:spcAft>
                <a:spcPts val="600"/>
              </a:spcAft>
              <a:buNone/>
            </a:pPr>
            <a:endParaRPr lang="en-US" altLang="ja-JP" sz="1800" dirty="0"/>
          </a:p>
          <a:p>
            <a:pPr marL="0" indent="0">
              <a:lnSpc>
                <a:spcPct val="100000"/>
              </a:lnSpc>
              <a:spcBef>
                <a:spcPts val="600"/>
              </a:spcBef>
              <a:spcAft>
                <a:spcPts val="600"/>
              </a:spcAft>
              <a:buNone/>
            </a:pPr>
            <a:endParaRPr lang="en-US" altLang="ja-JP" sz="1800" dirty="0"/>
          </a:p>
        </p:txBody>
      </p:sp>
    </p:spTree>
    <p:extLst>
      <p:ext uri="{BB962C8B-B14F-4D97-AF65-F5344CB8AC3E}">
        <p14:creationId xmlns:p14="http://schemas.microsoft.com/office/powerpoint/2010/main" val="2839787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n</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先と同様に計算すると</a:t>
            </a:r>
            <a:r>
              <a:rPr lang="en-US" altLang="ja-JP" sz="2400" kern="100" dirty="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5059142"/>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a:latin typeface="游明朝" panose="02020400000000000000" pitchFamily="18" charset="-128"/>
                    <a:ea typeface="游明朝" panose="02020400000000000000" pitchFamily="18" charset="-128"/>
                  </a:rPr>
                  <a:t>のときに最大値を取ることが分かる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つまり</a:t>
                </a:r>
                <a:r>
                  <a:rPr lang="en-US" altLang="ja-JP" sz="2400" dirty="0">
                    <a:latin typeface="游明朝" panose="02020400000000000000" pitchFamily="18" charset="-128"/>
                    <a:ea typeface="游明朝" panose="02020400000000000000" pitchFamily="18" charset="-128"/>
                  </a:rPr>
                  <a:t>…</a:t>
                </a:r>
              </a:p>
              <a:p>
                <a:r>
                  <a:rPr lang="ja-JP" altLang="en-US" sz="2400" dirty="0">
                    <a:latin typeface="游明朝" panose="02020400000000000000" pitchFamily="18" charset="-128"/>
                    <a:ea typeface="游明朝" panose="02020400000000000000" pitchFamily="18" charset="-128"/>
                  </a:rPr>
                  <a:t>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主成分は，行列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a:latin typeface="游明朝" panose="02020400000000000000" pitchFamily="18" charset="-128"/>
                    <a:ea typeface="游明朝" panose="02020400000000000000" pitchFamily="18" charset="-128"/>
                  </a:rPr>
                  <a:t>の第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固有ベクトルと等しくなる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行列 </a:t>
                </a:r>
                <a:r>
                  <a:rPr lang="en-US" altLang="ja-JP" sz="2400" b="1" dirty="0">
                    <a:latin typeface="游明朝" panose="02020400000000000000" pitchFamily="18" charset="-128"/>
                    <a:ea typeface="游明朝" panose="02020400000000000000" pitchFamily="18" charset="-128"/>
                  </a:rPr>
                  <a:t>A</a:t>
                </a:r>
                <a:r>
                  <a:rPr lang="ja-JP" altLang="en-US" sz="2400" dirty="0">
                    <a:latin typeface="游明朝" panose="02020400000000000000" pitchFamily="18" charset="-128"/>
                    <a:ea typeface="游明朝" panose="02020400000000000000" pitchFamily="18" charset="-128"/>
                  </a:rPr>
                  <a:t>に</a:t>
                </a:r>
                <a:r>
                  <a:rPr lang="en-US" altLang="ja-JP" sz="2400" dirty="0">
                    <a:latin typeface="游明朝" panose="02020400000000000000" pitchFamily="18" charset="-128"/>
                    <a:ea typeface="游明朝" panose="02020400000000000000" pitchFamily="18" charset="-128"/>
                  </a:rPr>
                  <a:t>1/N</a:t>
                </a:r>
                <a:r>
                  <a:rPr lang="ja-JP" altLang="en-US" sz="2400" dirty="0">
                    <a:latin typeface="游明朝" panose="02020400000000000000" pitchFamily="18" charset="-128"/>
                    <a:ea typeface="游明朝" panose="02020400000000000000" pitchFamily="18" charset="-128"/>
                  </a:rPr>
                  <a:t>をかけると分散共分散行列</a:t>
                </a:r>
                <a:r>
                  <a:rPr lang="ja-JP" altLang="en-US" sz="2400">
                    <a:latin typeface="游明朝" panose="02020400000000000000" pitchFamily="18" charset="-128"/>
                    <a:ea typeface="游明朝" panose="02020400000000000000" pitchFamily="18" charset="-128"/>
                  </a:rPr>
                  <a:t>が得られる</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r>
                        <a:rPr lang="en-US" altLang="ja-JP" sz="2400" b="1" i="1">
                          <a:latin typeface="Cambria Math" panose="02040503050406030204" pitchFamily="18" charset="0"/>
                        </a:rPr>
                        <m:t>𝐀</m:t>
                      </m:r>
                      <m:r>
                        <a:rPr lang="en-US" altLang="ja-JP" sz="2400" b="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5059142"/>
              </a:xfrm>
              <a:prstGeom prst="rect">
                <a:avLst/>
              </a:prstGeom>
              <a:blipFill>
                <a:blip r:embed="rId4"/>
                <a:stretch>
                  <a:fillRect l="-1590" t="-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737234" cy="3287569"/>
            <a:chOff x="458204" y="965551"/>
            <a:chExt cx="13813176"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817834" y="3664078"/>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24" name="正方形/長方形 23"/>
            <p:cNvSpPr/>
            <p:nvPr/>
          </p:nvSpPr>
          <p:spPr>
            <a:xfrm>
              <a:off x="9878392" y="1195163"/>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4093916" cy="3287569"/>
            <a:chOff x="458204" y="965551"/>
            <a:chExt cx="5807602"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
        <p:nvSpPr>
          <p:cNvPr id="30" name="正方形/長方形 29">
            <a:extLst>
              <a:ext uri="{FF2B5EF4-FFF2-40B4-BE49-F238E27FC236}">
                <a16:creationId xmlns:a16="http://schemas.microsoft.com/office/drawing/2014/main" id="{04650633-026E-4F70-9CA3-83E763ACD737}"/>
              </a:ext>
            </a:extLst>
          </p:cNvPr>
          <p:cNvSpPr/>
          <p:nvPr/>
        </p:nvSpPr>
        <p:spPr>
          <a:xfrm>
            <a:off x="10039596" y="6367494"/>
            <a:ext cx="2214068" cy="461665"/>
          </a:xfrm>
          <a:prstGeom prst="rect">
            <a:avLst/>
          </a:prstGeom>
        </p:spPr>
        <p:txBody>
          <a:bodyPr wrap="none">
            <a:spAutoFit/>
          </a:bodyPr>
          <a:lstStyle/>
          <a:p>
            <a:r>
              <a:rPr lang="en-US" altLang="ja-JP" sz="1200" dirty="0">
                <a:solidFill>
                  <a:srgbClr val="FF0000"/>
                </a:solidFill>
              </a:rPr>
              <a:t>※</a:t>
            </a:r>
            <a:r>
              <a:rPr lang="ja-JP" altLang="en-US" sz="1200" dirty="0">
                <a:solidFill>
                  <a:srgbClr val="FF0000"/>
                </a:solidFill>
              </a:rPr>
              <a:t>先のデータの数値を入れて</a:t>
            </a:r>
            <a:endParaRPr lang="en-US" altLang="ja-JP" sz="1200" dirty="0">
              <a:solidFill>
                <a:srgbClr val="FF0000"/>
              </a:solidFill>
            </a:endParaRPr>
          </a:p>
          <a:p>
            <a:r>
              <a:rPr lang="ja-JP" altLang="en-US" sz="1200" dirty="0">
                <a:solidFill>
                  <a:srgbClr val="FF0000"/>
                </a:solidFill>
              </a:rPr>
              <a:t>計算したものを提示しています</a:t>
            </a:r>
          </a:p>
        </p:txBody>
      </p:sp>
      <p:sp>
        <p:nvSpPr>
          <p:cNvPr id="31" name="正方形/長方形 30">
            <a:extLst>
              <a:ext uri="{FF2B5EF4-FFF2-40B4-BE49-F238E27FC236}">
                <a16:creationId xmlns:a16="http://schemas.microsoft.com/office/drawing/2014/main" id="{A75079C1-9D8F-45F3-8C30-66C34A75D67A}"/>
              </a:ext>
            </a:extLst>
          </p:cNvPr>
          <p:cNvSpPr/>
          <p:nvPr/>
        </p:nvSpPr>
        <p:spPr>
          <a:xfrm>
            <a:off x="9939978" y="2793924"/>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32" name="正方形/長方形 31">
            <a:extLst>
              <a:ext uri="{FF2B5EF4-FFF2-40B4-BE49-F238E27FC236}">
                <a16:creationId xmlns:a16="http://schemas.microsoft.com/office/drawing/2014/main" id="{7D3B031A-5682-4DAE-9966-AC00F57D820B}"/>
              </a:ext>
            </a:extLst>
          </p:cNvPr>
          <p:cNvSpPr/>
          <p:nvPr/>
        </p:nvSpPr>
        <p:spPr>
          <a:xfrm>
            <a:off x="7867896" y="1053528"/>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Tree>
    <p:extLst>
      <p:ext uri="{BB962C8B-B14F-4D97-AF65-F5344CB8AC3E}">
        <p14:creationId xmlns:p14="http://schemas.microsoft.com/office/powerpoint/2010/main" val="370478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7655534" cy="3287569"/>
            <a:chOff x="458204" y="965551"/>
            <a:chExt cx="10860090"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841146"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41146" y="4482861"/>
                <a:ext cx="4091376" cy="2830455"/>
              </a:xfrm>
              <a:prstGeom prst="rect">
                <a:avLst/>
              </a:prstGeom>
              <a:blipFill>
                <a:blip r:embed="rId11"/>
                <a:stretch>
                  <a:fillRect l="-11475" t="-20860"/>
                </a:stretch>
              </a:blipFill>
            </p:spPr>
            <p:txBody>
              <a:bodyPr/>
              <a:lstStyle/>
              <a:p>
                <a:r>
                  <a:rPr lang="ja-JP" altLang="en-US">
                    <a:noFill/>
                  </a:rPr>
                  <a:t> </a:t>
                </a:r>
              </a:p>
            </p:txBody>
          </p:sp>
        </mc:Fallback>
      </mc:AlternateContent>
      <p:sp>
        <p:nvSpPr>
          <p:cNvPr id="5" name="正方形/長方形 4"/>
          <p:cNvSpPr/>
          <p:nvPr/>
        </p:nvSpPr>
        <p:spPr>
          <a:xfrm>
            <a:off x="2908300" y="355600"/>
            <a:ext cx="62992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主成分ベクトル方向の分散を表す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306844"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140282"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Tree>
    <p:extLst>
      <p:ext uri="{BB962C8B-B14F-4D97-AF65-F5344CB8AC3E}">
        <p14:creationId xmlns:p14="http://schemas.microsoft.com/office/powerpoint/2010/main" val="307250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a:sym typeface="Wingdings" panose="05000000000000000000" pitchFamily="2" charset="2"/>
              </a:rPr>
              <a:t> 射影に</a:t>
            </a:r>
            <a:r>
              <a:rPr lang="ja-JP" altLang="en-US" sz="2000" b="1">
                <a:sym typeface="Wingdings" panose="05000000000000000000" pitchFamily="2" charset="2"/>
              </a:rPr>
              <a:t>よってデータが</a:t>
            </a:r>
            <a:r>
              <a:rPr lang="ja-JP" altLang="en-US" sz="2000" b="1" dirty="0">
                <a:sym typeface="Wingdings" panose="05000000000000000000" pitchFamily="2" charset="2"/>
              </a:rPr>
              <a:t>失われたのでは？</a:t>
            </a:r>
            <a:endParaRPr lang="en-US" altLang="ja-JP" sz="2000" b="1" dirty="0">
              <a:sym typeface="Wingdings" panose="05000000000000000000" pitchFamily="2" charset="2"/>
            </a:endParaRPr>
          </a:p>
          <a:p>
            <a:pPr>
              <a:lnSpc>
                <a:spcPct val="100000"/>
              </a:lnSpc>
              <a:spcBef>
                <a:spcPts val="600"/>
              </a:spcBef>
              <a:spcAft>
                <a:spcPts val="600"/>
              </a:spcAft>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分散共分散行列の固有ベクトルを求めれば</a:t>
            </a:r>
            <a:r>
              <a:rPr lang="en-US" altLang="ja-JP" sz="2000" b="1" dirty="0">
                <a:solidFill>
                  <a:srgbClr val="C00000"/>
                </a:solidFill>
                <a:sym typeface="Wingdings" panose="05000000000000000000" pitchFamily="2" charset="2"/>
              </a:rPr>
              <a:t>ok</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endParaRPr kumimoji="1" lang="en-US" altLang="ja-JP" sz="2400" dirty="0"/>
          </a:p>
          <a:p>
            <a:pPr marL="0" indent="0">
              <a:buNone/>
            </a:pPr>
            <a:r>
              <a:rPr kumimoji="1" lang="en-US" altLang="ja-JP" sz="2400" dirty="0"/>
              <a:t>3</a:t>
            </a:r>
            <a:r>
              <a:rPr kumimoji="1" lang="ja-JP" altLang="en-US" sz="2400" dirty="0"/>
              <a:t>次元データ点群が下図の通り分布している</a:t>
            </a:r>
            <a:endParaRPr kumimoji="1" lang="en-US" altLang="ja-JP" sz="2400" dirty="0"/>
          </a:p>
          <a:p>
            <a:pPr marL="0" indent="0">
              <a:buNone/>
            </a:pPr>
            <a:r>
              <a:rPr lang="ja-JP" altLang="en-US" sz="2400" dirty="0"/>
              <a:t>分布にはあまり偏りがないため，すべての主成分得点の数値が比較的大きな値に</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r>
              <a:rPr kumimoji="1" lang="en-US" altLang="ja-JP" sz="2400" dirty="0"/>
              <a:t>3</a:t>
            </a:r>
            <a:r>
              <a:rPr kumimoji="1" lang="ja-JP" altLang="en-US" sz="2400" dirty="0"/>
              <a:t>次元データ点群が下図の平面上に通り分布している</a:t>
            </a:r>
            <a:endParaRPr kumimoji="1" lang="en-US" altLang="ja-JP" sz="2400" dirty="0"/>
          </a:p>
          <a:p>
            <a:pPr marL="0" indent="0">
              <a:buNone/>
            </a:pPr>
            <a:r>
              <a:rPr lang="ja-JP" altLang="en-US" sz="2400" dirty="0"/>
              <a:t>データ点は平面に乗っているため，第</a:t>
            </a:r>
            <a:r>
              <a:rPr lang="en-US" altLang="ja-JP" sz="2400" dirty="0"/>
              <a:t>1</a:t>
            </a:r>
            <a:r>
              <a:rPr lang="ja-JP" altLang="en-US" sz="2400" dirty="0"/>
              <a:t>主成分の寄与が大きく</a:t>
            </a:r>
            <a:endParaRPr lang="en-US" altLang="ja-JP" sz="2400" dirty="0"/>
          </a:p>
          <a:p>
            <a:pPr marL="0" indent="0">
              <a:buNone/>
            </a:pPr>
            <a:r>
              <a:rPr lang="ja-JP" altLang="en-US" sz="2400" dirty="0"/>
              <a:t>第</a:t>
            </a:r>
            <a:r>
              <a:rPr lang="en-US" altLang="ja-JP" sz="2400" dirty="0"/>
              <a:t>3</a:t>
            </a:r>
            <a:r>
              <a:rPr lang="ja-JP" altLang="en-US" sz="2400" dirty="0"/>
              <a:t>主成分は寄与しない偏った分布</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5810" y="344564"/>
            <a:ext cx="11708780" cy="733270"/>
          </a:xfrm>
        </p:spPr>
        <p:txBody>
          <a:bodyPr>
            <a:normAutofit/>
          </a:bodyPr>
          <a:lstStyle/>
          <a:p>
            <a:r>
              <a:rPr lang="ja-JP" altLang="en-US" sz="3200" b="1" dirty="0"/>
              <a:t>主成分分析 </a:t>
            </a:r>
            <a:r>
              <a:rPr lang="en-US" altLang="ja-JP" sz="3200" b="1" dirty="0"/>
              <a:t>- </a:t>
            </a:r>
            <a:r>
              <a:rPr lang="ja-JP" altLang="en-US" sz="3200" b="1" dirty="0"/>
              <a:t>次元圧縮への応用</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a:t>n</a:t>
            </a:r>
            <a:r>
              <a:rPr lang="ja-JP" altLang="en-US" sz="3200" dirty="0"/>
              <a:t>次元データの次元を圧縮することを考える</a:t>
            </a:r>
            <a:endParaRPr lang="en-US" altLang="ja-JP" sz="3200" dirty="0"/>
          </a:p>
          <a:p>
            <a:r>
              <a:rPr lang="en-US" altLang="ja-JP" sz="2400" dirty="0"/>
              <a:t> </a:t>
            </a:r>
            <a:r>
              <a:rPr lang="en-US" altLang="ja-JP" sz="2400" b="1" i="1" dirty="0">
                <a:solidFill>
                  <a:srgbClr val="FF0000"/>
                </a:solidFill>
              </a:rPr>
              <a:t>k</a:t>
            </a:r>
            <a:r>
              <a:rPr lang="ja-JP" altLang="en-US" sz="2400" dirty="0"/>
              <a:t>次元まで圧縮する</a:t>
            </a:r>
            <a:endParaRPr lang="en-US" altLang="ja-JP" sz="2400" dirty="0"/>
          </a:p>
          <a:p>
            <a:r>
              <a:rPr kumimoji="1" lang="ja-JP" altLang="en-US" sz="2400" dirty="0"/>
              <a:t>情報量の欠落を抑えられるいい感じの</a:t>
            </a:r>
            <a:r>
              <a:rPr kumimoji="1" lang="en-US" altLang="ja-JP" sz="2400" dirty="0"/>
              <a:t>『</a:t>
            </a:r>
            <a:r>
              <a:rPr kumimoji="1" lang="en-US" altLang="ja-JP" sz="2400" b="1" i="1" dirty="0">
                <a:solidFill>
                  <a:srgbClr val="FF0000"/>
                </a:solidFill>
              </a:rPr>
              <a:t>k</a:t>
            </a:r>
            <a:r>
              <a:rPr kumimoji="1" lang="en-US" altLang="ja-JP" sz="2400" dirty="0"/>
              <a:t>』</a:t>
            </a:r>
            <a:r>
              <a:rPr kumimoji="1" lang="ja-JP" altLang="en-US" sz="2400" dirty="0"/>
              <a:t>を選択したい</a:t>
            </a:r>
            <a:r>
              <a:rPr lang="ja-JP" altLang="en-US" sz="2400" dirty="0"/>
              <a:t>　　　　　　　　　　　　　</a:t>
            </a:r>
            <a:r>
              <a:rPr kumimoji="1" lang="ja-JP" altLang="en-US" sz="2400" dirty="0"/>
              <a:t> </a:t>
            </a:r>
            <a:r>
              <a:rPr kumimoji="1" lang="en-US" altLang="ja-JP" sz="2400" dirty="0"/>
              <a:t>(</a:t>
            </a:r>
            <a:r>
              <a:rPr kumimoji="1" lang="ja-JP" altLang="en-US" sz="2400" dirty="0"/>
              <a:t>平面に縮退しているような軸は削除しつつも，分散の大きな軸は利用したい</a:t>
            </a:r>
            <a:r>
              <a:rPr kumimoji="1" lang="en-US" altLang="ja-JP" sz="2400" dirty="0"/>
              <a:t>)</a:t>
            </a:r>
          </a:p>
          <a:p>
            <a:pPr marL="0" indent="0">
              <a:buNone/>
            </a:pPr>
            <a:r>
              <a:rPr kumimoji="1" lang="en-US" altLang="ja-JP" dirty="0">
                <a:sym typeface="Wingdings" panose="05000000000000000000" pitchFamily="2" charset="2"/>
              </a:rPr>
              <a:t> </a:t>
            </a:r>
            <a:r>
              <a:rPr kumimoji="1" lang="ja-JP" altLang="en-US" b="1" dirty="0">
                <a:sym typeface="Wingdings" panose="05000000000000000000" pitchFamily="2" charset="2"/>
              </a:rPr>
              <a:t>寄与率</a:t>
            </a:r>
            <a:r>
              <a:rPr kumimoji="1" lang="ja-JP" altLang="en-US" dirty="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t>寄与率 </a:t>
                </a:r>
                <a:r>
                  <a:rPr lang="en-US" altLang="ja-JP" sz="3200" dirty="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番目</m:t>
                        </m:r>
                        <m:r>
                          <a:rPr lang="ja-JP" altLang="en-US" sz="3200" i="1" dirty="0" smtClean="0">
                            <a:latin typeface="Cambria Math" panose="02040503050406030204" pitchFamily="18" charset="0"/>
                          </a:rPr>
                          <m:t>の方向</m:t>
                        </m:r>
                        <m:r>
                          <a:rPr lang="ja-JP" altLang="en-US" sz="3200" i="1" dirty="0">
                            <a:latin typeface="Cambria Math" panose="02040503050406030204" pitchFamily="18" charset="0"/>
                          </a:rPr>
                          <m:t>まで</m:t>
                        </m:r>
                        <m:r>
                          <a:rPr lang="ja-JP" altLang="en-US" sz="3200" i="1" dirty="0" smtClean="0">
                            <a:latin typeface="Cambria Math" panose="02040503050406030204" pitchFamily="18" charset="0"/>
                          </a:rPr>
                          <m:t>の分散</m:t>
                        </m:r>
                      </m:num>
                      <m:den>
                        <m:r>
                          <a:rPr lang="ja-JP" altLang="en-US" sz="3200" i="1" dirty="0">
                            <a:latin typeface="Cambria Math" panose="02040503050406030204" pitchFamily="18" charset="0"/>
                          </a:rPr>
                          <m:t>全方向の分散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a:blip r:embed="rId2"/>
                <a:stretch>
                  <a:fillRect l="-17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815810" y="5596409"/>
                <a:ext cx="11708780" cy="14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a:t>
                </a:r>
                <a:r>
                  <a:rPr lang="ja-JP" altLang="en-US" sz="2400" dirty="0"/>
                  <a:t>第</a:t>
                </a:r>
                <a:r>
                  <a:rPr lang="en-US" altLang="ja-JP" sz="2400" dirty="0"/>
                  <a:t>k</a:t>
                </a:r>
                <a:r>
                  <a:rPr lang="ja-JP" altLang="en-US" sz="2400" dirty="0"/>
                  <a:t>主成分方向の分散は</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b="0" i="1" dirty="0" smtClean="0">
                            <a:latin typeface="Cambria Math" panose="02040503050406030204" pitchFamily="18" charset="0"/>
                          </a:rPr>
                          <m:t>𝑘</m:t>
                        </m:r>
                      </m:sub>
                    </m:sSub>
                  </m:oMath>
                </a14:m>
                <a:r>
                  <a:rPr lang="ja-JP" altLang="en-US" sz="2400" dirty="0"/>
                  <a:t>となる</a:t>
                </a:r>
                <a:endParaRPr lang="en-US" altLang="ja-JP" sz="2400" dirty="0"/>
              </a:p>
              <a:p>
                <a:pPr marL="0" indent="0">
                  <a:buFont typeface="Arial" panose="020B0604020202020204" pitchFamily="34" charset="0"/>
                  <a:buNone/>
                </a:pPr>
                <a:r>
                  <a:rPr lang="ja-JP" altLang="en-US" sz="2400" dirty="0"/>
                  <a:t>例</a:t>
                </a:r>
                <a:r>
                  <a:rPr lang="en-US" altLang="ja-JP" sz="2400" dirty="0"/>
                  <a:t>)</a:t>
                </a:r>
                <a:r>
                  <a:rPr lang="ja-JP" altLang="en-US" sz="2400" dirty="0"/>
                  <a:t>寄与率が </a:t>
                </a:r>
                <a:r>
                  <a:rPr lang="en-US" altLang="ja-JP" sz="2400" dirty="0"/>
                  <a:t>0.8 </a:t>
                </a:r>
                <a:r>
                  <a:rPr lang="ja-JP" altLang="en-US" sz="2400" dirty="0"/>
                  <a:t>以上になる最小の</a:t>
                </a:r>
                <a:r>
                  <a:rPr lang="en-US" altLang="ja-JP" sz="2400" dirty="0"/>
                  <a:t>k</a:t>
                </a:r>
                <a:r>
                  <a:rPr lang="ja-JP" altLang="en-US" sz="2400" dirty="0"/>
                  <a:t>を選択する</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815810" y="5596409"/>
                <a:ext cx="11708780" cy="1423516"/>
              </a:xfrm>
              <a:prstGeom prst="rect">
                <a:avLst/>
              </a:prstGeom>
              <a:blipFill>
                <a:blip r:embed="rId3"/>
                <a:stretch>
                  <a:fillRect l="-833" t="-47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3757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主成分分析 </a:t>
            </a:r>
            <a:r>
              <a:rPr lang="en-US" altLang="ja-JP" sz="3600" b="1" dirty="0"/>
              <a:t>– </a:t>
            </a:r>
            <a:r>
              <a:rPr lang="ja-JP" altLang="en-US" sz="3600" b="1" dirty="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2. </a:t>
            </a:r>
            <a:r>
              <a:rPr lang="ja-JP" altLang="en-US" sz="2400" dirty="0"/>
              <a:t>平均値が原点</a:t>
            </a:r>
            <a:endParaRPr lang="en-US" altLang="ja-JP" sz="2400" dirty="0"/>
          </a:p>
          <a:p>
            <a:pPr marL="0" indent="0" algn="ctr">
              <a:lnSpc>
                <a:spcPct val="100000"/>
              </a:lnSpc>
              <a:spcBef>
                <a:spcPts val="0"/>
              </a:spcBef>
              <a:buNone/>
            </a:pPr>
            <a:r>
              <a:rPr lang="ja-JP" altLang="en-US" sz="2400" dirty="0"/>
              <a:t>になるよう移動</a:t>
            </a:r>
            <a:endParaRPr lang="en-US" altLang="ja-JP" sz="2400" dirty="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a:t>1.</a:t>
            </a:r>
            <a:r>
              <a:rPr lang="ja-JP" altLang="en-US" sz="2400" dirty="0"/>
              <a:t>入力データ　点群を受け取る</a:t>
            </a:r>
            <a:endParaRPr lang="en-US" altLang="ja-JP" sz="2400" dirty="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3. </a:t>
            </a:r>
            <a:r>
              <a:rPr lang="ja-JP" altLang="en-US" sz="2400" dirty="0"/>
              <a:t>分散共分散行列を計算し固有解析</a:t>
            </a:r>
            <a:endParaRPr lang="en-US" altLang="ja-JP" sz="2400" dirty="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401577" y="4278088"/>
            <a:ext cx="3863342"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4. </a:t>
            </a:r>
            <a:r>
              <a:rPr lang="ja-JP" altLang="en-US" sz="2400" dirty="0"/>
              <a:t>各点を固有ベクトルに射影し主成分得点を取得</a:t>
            </a:r>
            <a:endParaRPr lang="en-US" altLang="ja-JP" sz="2400" dirty="0"/>
          </a:p>
        </p:txBody>
      </p:sp>
      <p:sp>
        <p:nvSpPr>
          <p:cNvPr id="16" name="正方形/長方形 15"/>
          <p:cNvSpPr/>
          <p:nvPr/>
        </p:nvSpPr>
        <p:spPr>
          <a:xfrm>
            <a:off x="6925437" y="95460"/>
            <a:ext cx="5266563" cy="2185214"/>
          </a:xfrm>
          <a:prstGeom prst="rect">
            <a:avLst/>
          </a:prstGeom>
        </p:spPr>
        <p:txBody>
          <a:bodyPr wrap="square">
            <a:spAutoFit/>
          </a:bodyPr>
          <a:lstStyle/>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分散共分散行列の固有ベクトルが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ベクトルに対応</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主成分ベクトルへ射影すると</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が得られる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（分析結果の意味付けはまた別の話）</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6" name="グループ化 5"/>
          <p:cNvGrpSpPr/>
          <p:nvPr/>
        </p:nvGrpSpPr>
        <p:grpSpPr>
          <a:xfrm>
            <a:off x="7698900" y="2438409"/>
            <a:ext cx="3331806" cy="4127223"/>
            <a:chOff x="7198742" y="833446"/>
            <a:chExt cx="4027487" cy="4988988"/>
          </a:xfrm>
        </p:grpSpPr>
        <p:grpSp>
          <p:nvGrpSpPr>
            <p:cNvPr id="24" name="グループ化 23"/>
            <p:cNvGrpSpPr/>
            <p:nvPr/>
          </p:nvGrpSpPr>
          <p:grpSpPr>
            <a:xfrm>
              <a:off x="7198742" y="833446"/>
              <a:ext cx="4027487" cy="4988988"/>
              <a:chOff x="7383167" y="1089037"/>
              <a:chExt cx="3721620" cy="4610100"/>
            </a:xfrm>
          </p:grpSpPr>
          <p:pic>
            <p:nvPicPr>
              <p:cNvPr id="27" name="図 26"/>
              <p:cNvPicPr>
                <a:picLocks noChangeAspect="1"/>
              </p:cNvPicPr>
              <p:nvPr/>
            </p:nvPicPr>
            <p:blipFill rotWithShape="1">
              <a:blip r:embed="rId9"/>
              <a:srcRect l="43846"/>
              <a:stretch/>
            </p:blipFill>
            <p:spPr>
              <a:xfrm>
                <a:off x="9345068" y="1089037"/>
                <a:ext cx="1759719" cy="4610100"/>
              </a:xfrm>
              <a:prstGeom prst="rect">
                <a:avLst/>
              </a:prstGeom>
            </p:spPr>
          </p:pic>
          <p:pic>
            <p:nvPicPr>
              <p:cNvPr id="28" name="図 27"/>
              <p:cNvPicPr>
                <a:picLocks noChangeAspect="1"/>
              </p:cNvPicPr>
              <p:nvPr/>
            </p:nvPicPr>
            <p:blipFill rotWithShape="1">
              <a:blip r:embed="rId9"/>
              <a:srcRect r="57184"/>
              <a:stretch/>
            </p:blipFill>
            <p:spPr>
              <a:xfrm>
                <a:off x="7383167" y="1089037"/>
                <a:ext cx="1341734" cy="4610100"/>
              </a:xfrm>
              <a:prstGeom prst="rect">
                <a:avLst/>
              </a:prstGeom>
            </p:spPr>
          </p:pic>
        </p:grpSp>
        <p:sp>
          <p:nvSpPr>
            <p:cNvPr id="29" name="右矢印 2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a:t>特徴ベクトルの次元圧縮</a:t>
            </a:r>
            <a:endParaRPr lang="en-US" altLang="ja-JP" dirty="0"/>
          </a:p>
          <a:p>
            <a:pPr lvl="1"/>
            <a:r>
              <a:rPr kumimoji="1" lang="ja-JP" altLang="en-US" dirty="0"/>
              <a:t>特徴ベクトル群から</a:t>
            </a:r>
            <a:r>
              <a:rPr lang="ja-JP" altLang="en-US" dirty="0"/>
              <a:t>寄与率の高い主成分のみ抽出し，低次元化してから計算（識別など）を行なう</a:t>
            </a:r>
            <a:r>
              <a:rPr lang="en-US" altLang="ja-JP" dirty="0"/>
              <a:t>.</a:t>
            </a:r>
          </a:p>
          <a:p>
            <a:pPr lvl="1"/>
            <a:r>
              <a:rPr kumimoji="1" lang="ja-JP" altLang="en-US" dirty="0"/>
              <a:t>情報量をあまり落とさずに，計算量・メモリ量などの削減が可能</a:t>
            </a:r>
            <a:endParaRPr kumimoji="1" lang="en-US" altLang="ja-JP" dirty="0"/>
          </a:p>
          <a:p>
            <a:r>
              <a:rPr lang="ja-JP" altLang="en-US" dirty="0"/>
              <a:t>画像の圧縮・編集・生成</a:t>
            </a:r>
            <a:endParaRPr lang="en-US" altLang="ja-JP" dirty="0"/>
          </a:p>
          <a:p>
            <a:pPr lvl="1"/>
            <a:r>
              <a:rPr kumimoji="1" lang="ja-JP" altLang="en-US" dirty="0"/>
              <a:t>同じクラスタに属する画像群（例，顔画像）を仮定する</a:t>
            </a:r>
            <a:endParaRPr kumimoji="1" lang="en-US" altLang="ja-JP" dirty="0"/>
          </a:p>
          <a:p>
            <a:pPr lvl="1"/>
            <a:r>
              <a:rPr kumimoji="1" lang="ja-JP" altLang="en-US" dirty="0"/>
              <a:t>画像群を高次元データと考え主成分を計算</a:t>
            </a:r>
            <a:endParaRPr kumimoji="1" lang="en-US" altLang="ja-JP" dirty="0"/>
          </a:p>
          <a:p>
            <a:pPr lvl="1">
              <a:buFont typeface="Wingdings" panose="05000000000000000000" pitchFamily="2" charset="2"/>
              <a:buChar char="à"/>
            </a:pPr>
            <a:r>
              <a:rPr lang="ja-JP" altLang="en-US" dirty="0"/>
              <a:t>寄与率の高い軸と主成分値のみを記憶する事で圧縮</a:t>
            </a:r>
            <a:endParaRPr lang="en-US" altLang="ja-JP" dirty="0"/>
          </a:p>
          <a:p>
            <a:pPr lvl="1">
              <a:buFont typeface="Wingdings" panose="05000000000000000000" pitchFamily="2" charset="2"/>
              <a:buChar char="à"/>
            </a:pPr>
            <a:r>
              <a:rPr lang="ja-JP" altLang="en-US" dirty="0"/>
              <a:t>主成分値を修正して画像を編集</a:t>
            </a:r>
            <a:endParaRPr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Contents</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主成分分析</a:t>
            </a:r>
            <a:endParaRPr lang="en-US" altLang="ja-JP" sz="2400" dirty="0"/>
          </a:p>
          <a:p>
            <a:r>
              <a:rPr lang="ja-JP" altLang="en-US" sz="2400" dirty="0"/>
              <a:t>自己符号化器 オートエンコーダ</a:t>
            </a:r>
            <a:endParaRPr lang="en-US" altLang="ja-JP" sz="2400" dirty="0"/>
          </a:p>
          <a:p>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667599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a:t>例として顔データの</a:t>
            </a:r>
            <a:r>
              <a:rPr kumimoji="1" lang="en-US" altLang="ja-JP" dirty="0"/>
              <a:t>PCA</a:t>
            </a:r>
            <a:r>
              <a:rPr kumimoji="1" lang="ja-JP" altLang="en-US" dirty="0"/>
              <a:t>圧縮をしてみる</a:t>
            </a:r>
            <a:endParaRPr kumimoji="1" lang="en-US" altLang="ja-JP" dirty="0"/>
          </a:p>
          <a:p>
            <a:r>
              <a:rPr lang="en-US" altLang="ja-JP" dirty="0"/>
              <a:t>AT&amp;T</a:t>
            </a:r>
            <a:r>
              <a:rPr lang="ja-JP" altLang="en-US" dirty="0"/>
              <a:t>データセットを利用</a:t>
            </a:r>
            <a:r>
              <a:rPr lang="en-US" altLang="ja-JP" dirty="0"/>
              <a:t> </a:t>
            </a:r>
            <a:r>
              <a:rPr lang="en-US" altLang="ja-JP" sz="1600" dirty="0"/>
              <a:t>https://git-disl.github.io/GTDLBench/datasets/att_face_dataset/</a:t>
            </a:r>
          </a:p>
          <a:p>
            <a:r>
              <a:rPr lang="en-US" altLang="ja-JP" dirty="0"/>
              <a:t>40</a:t>
            </a:r>
            <a:r>
              <a:rPr lang="ja-JP" altLang="en-US" dirty="0"/>
              <a:t>人 </a:t>
            </a:r>
            <a:r>
              <a:rPr lang="en-US" altLang="ja-JP" dirty="0"/>
              <a:t>* 10</a:t>
            </a:r>
            <a:r>
              <a:rPr lang="ja-JP" altLang="en-US" dirty="0"/>
              <a:t>枚 </a:t>
            </a:r>
            <a:r>
              <a:rPr lang="en-US" altLang="ja-JP" dirty="0"/>
              <a:t>= 400</a:t>
            </a:r>
            <a:r>
              <a:rPr lang="ja-JP" altLang="en-US" dirty="0"/>
              <a:t>枚の写真群 </a:t>
            </a:r>
            <a:r>
              <a:rPr lang="ja-JP" altLang="en-US" sz="1800" dirty="0"/>
              <a:t>（</a:t>
            </a:r>
            <a:r>
              <a:rPr lang="en-US" altLang="ja-JP" sz="1800" dirty="0"/>
              <a:t>PCA</a:t>
            </a:r>
            <a:r>
              <a:rPr lang="ja-JP" altLang="en-US" sz="1800" dirty="0"/>
              <a:t>するには少し小さいが</a:t>
            </a:r>
            <a:r>
              <a:rPr lang="ja-JP" altLang="en-US" sz="1800" dirty="0" err="1"/>
              <a:t>。。。</a:t>
            </a:r>
            <a:r>
              <a:rPr lang="ja-JP" altLang="en-US" sz="1800" dirty="0"/>
              <a:t>）</a:t>
            </a:r>
            <a:endParaRPr lang="en-US" altLang="ja-JP" dirty="0"/>
          </a:p>
          <a:p>
            <a:r>
              <a:rPr lang="ja-JP" altLang="en-US" dirty="0"/>
              <a:t>サイズは </a:t>
            </a:r>
            <a:r>
              <a:rPr lang="en-US" altLang="ja-JP" dirty="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a:t>92 x 112</a:t>
            </a:r>
            <a:r>
              <a:rPr lang="ja-JP" altLang="en-US" dirty="0"/>
              <a:t> </a:t>
            </a:r>
            <a:r>
              <a:rPr lang="en-US" altLang="ja-JP" dirty="0"/>
              <a:t>pixel</a:t>
            </a:r>
            <a:r>
              <a:rPr lang="ja-JP" altLang="en-US" dirty="0"/>
              <a:t>の写真を，</a:t>
            </a:r>
            <a:r>
              <a:rPr lang="en-US" altLang="ja-JP" dirty="0"/>
              <a:t>10304</a:t>
            </a:r>
            <a:r>
              <a:rPr lang="ja-JP" altLang="en-US" dirty="0"/>
              <a:t>次元ベクトルに変換</a:t>
            </a:r>
            <a:endParaRPr lang="en-US" altLang="ja-JP" dirty="0"/>
          </a:p>
          <a:p>
            <a:pPr>
              <a:lnSpc>
                <a:spcPct val="100000"/>
              </a:lnSpc>
              <a:spcBef>
                <a:spcPts val="600"/>
              </a:spcBef>
              <a:spcAft>
                <a:spcPts val="600"/>
              </a:spcAft>
            </a:pPr>
            <a:endParaRPr lang="en-US" altLang="ja-JP" sz="1800" dirty="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a:t>
            </a: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特定のクラスタに含まれる写真群は，高次元空間の部分空間に含まれる（超平面に乗る）ことが多い</a:t>
            </a: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a:t>PCA</a:t>
            </a:r>
            <a:r>
              <a:rPr kumimoji="1" lang="ja-JP" altLang="en-US" sz="4000" b="1" dirty="0"/>
              <a:t>による画像の次元圧縮</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a:t>分散共分散行列は</a:t>
                </a:r>
                <a:r>
                  <a:rPr lang="en-US" altLang="ja-JP" sz="2400" dirty="0"/>
                  <a:t>10304</a:t>
                </a:r>
                <a:r>
                  <a:rPr lang="ja-JP" altLang="en-US" sz="2400" dirty="0"/>
                  <a:t> </a:t>
                </a:r>
                <a:r>
                  <a:rPr lang="en-US" altLang="ja-JP" sz="2400" dirty="0"/>
                  <a:t>x 10304</a:t>
                </a:r>
                <a:r>
                  <a:rPr lang="ja-JP" altLang="en-US" sz="2400" dirty="0"/>
                  <a:t>に</a:t>
                </a:r>
                <a:endParaRPr lang="en-US" altLang="ja-JP" sz="2400" dirty="0"/>
              </a:p>
              <a:p>
                <a:pPr>
                  <a:lnSpc>
                    <a:spcPct val="100000"/>
                  </a:lnSpc>
                  <a:spcBef>
                    <a:spcPts val="600"/>
                  </a:spcBef>
                  <a:spcAft>
                    <a:spcPts val="600"/>
                  </a:spcAft>
                </a:pPr>
                <a:r>
                  <a:rPr lang="en-US" altLang="ja-JP" sz="2400" dirty="0"/>
                  <a:t>400</a:t>
                </a:r>
                <a:r>
                  <a:rPr lang="ja-JP" altLang="en-US" sz="2400" dirty="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a:t>の</a:t>
                </a:r>
                <a:r>
                  <a:rPr lang="en-US" altLang="ja-JP" sz="2000" dirty="0"/>
                  <a:t>rank</a:t>
                </a:r>
                <a:r>
                  <a:rPr lang="ja-JP" altLang="en-US" sz="2000" dirty="0"/>
                  <a:t>は最大で</a:t>
                </a:r>
                <a:r>
                  <a:rPr lang="en-US" altLang="ja-JP" sz="2000" i="1" dirty="0"/>
                  <a:t>N</a:t>
                </a:r>
                <a:r>
                  <a:rPr lang="en-US" altLang="ja-JP" sz="2000" dirty="0"/>
                  <a:t>=400</a:t>
                </a:r>
                <a:r>
                  <a:rPr lang="ja-JP" altLang="en-US" sz="2000" dirty="0" err="1"/>
                  <a:t>なので</a:t>
                </a:r>
                <a:r>
                  <a:rPr lang="ja-JP" altLang="en-US" sz="2000" dirty="0"/>
                  <a:t>次元数分の軸は得られない</a:t>
                </a:r>
                <a:endParaRPr lang="en-US" altLang="ja-JP" sz="2000" dirty="0"/>
              </a:p>
              <a:p>
                <a:pPr>
                  <a:lnSpc>
                    <a:spcPct val="100000"/>
                  </a:lnSpc>
                  <a:spcBef>
                    <a:spcPts val="600"/>
                  </a:spcBef>
                  <a:spcAft>
                    <a:spcPts val="600"/>
                  </a:spcAft>
                </a:pPr>
                <a:r>
                  <a:rPr lang="ja-JP" altLang="en-US" sz="2400" dirty="0"/>
                  <a:t>各軸は</a:t>
                </a:r>
                <a:endParaRPr lang="en-US" altLang="ja-JP" sz="2000" dirty="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lang="ja-JP" altLang="en-US" sz="2400" dirty="0"/>
              <a:t>元画像は，平均値 </a:t>
            </a:r>
            <a:r>
              <a:rPr lang="en-US" altLang="ja-JP" sz="2400" dirty="0"/>
              <a:t>+ Σ</a:t>
            </a:r>
            <a:r>
              <a:rPr lang="ja-JP" altLang="en-US" sz="2400" dirty="0"/>
              <a:t> 主成分</a:t>
            </a:r>
            <a:r>
              <a:rPr lang="en-US" altLang="ja-JP" sz="2400" dirty="0"/>
              <a:t>x</a:t>
            </a:r>
            <a:r>
              <a:rPr lang="ja-JP" altLang="en-US" sz="2400"/>
              <a:t>主成分得点  </a:t>
            </a:r>
            <a:r>
              <a:rPr lang="ja-JP" altLang="en-US" sz="2400" dirty="0"/>
              <a:t>の形で表現できる</a:t>
            </a:r>
            <a:endParaRPr lang="en-US" altLang="ja-JP" sz="2400" dirty="0"/>
          </a:p>
          <a:p>
            <a:pPr>
              <a:lnSpc>
                <a:spcPct val="100000"/>
              </a:lnSpc>
              <a:spcBef>
                <a:spcPts val="600"/>
              </a:spcBef>
              <a:spcAft>
                <a:spcPts val="600"/>
              </a:spcAft>
            </a:pPr>
            <a:r>
              <a:rPr kumimoji="1" lang="ja-JP" altLang="en-US" sz="2400" dirty="0"/>
              <a:t>後半の主成分は寄与が少ない</a:t>
            </a:r>
            <a:r>
              <a:rPr kumimoji="1" lang="en-US" altLang="ja-JP" sz="2400" dirty="0"/>
              <a:t>(</a:t>
            </a:r>
            <a:r>
              <a:rPr kumimoji="1" lang="ja-JP" altLang="en-US" sz="2400" dirty="0"/>
              <a:t>はず</a:t>
            </a:r>
            <a:r>
              <a:rPr kumimoji="1" lang="en-US" altLang="ja-JP" sz="2400" dirty="0"/>
              <a:t>)</a:t>
            </a:r>
            <a:r>
              <a:rPr kumimoji="1" lang="ja-JP" altLang="en-US" sz="2400" dirty="0"/>
              <a:t>ので，切り捨てても影響が少ない（のでは？）</a:t>
            </a:r>
            <a:endParaRPr kumimoji="1" lang="en-US" altLang="ja-JP" sz="24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
        <p:nvSpPr>
          <p:cNvPr id="52" name="正方形/長方形 51"/>
          <p:cNvSpPr/>
          <p:nvPr/>
        </p:nvSpPr>
        <p:spPr>
          <a:xfrm>
            <a:off x="3587849" y="4996677"/>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217035"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6217035"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8882814"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8882814"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1556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a:t>実際に</a:t>
            </a:r>
            <a:r>
              <a:rPr lang="en-US" altLang="ja-JP" sz="2400" dirty="0"/>
              <a:t>50</a:t>
            </a:r>
            <a:r>
              <a:rPr lang="ja-JP" altLang="en-US" sz="2400" dirty="0"/>
              <a:t>個，</a:t>
            </a:r>
            <a:r>
              <a:rPr lang="en-US" altLang="ja-JP" sz="2400" dirty="0"/>
              <a:t>100</a:t>
            </a:r>
            <a:r>
              <a:rPr lang="ja-JP" altLang="en-US" sz="2400" dirty="0"/>
              <a:t>個，</a:t>
            </a:r>
            <a:r>
              <a:rPr lang="en-US" altLang="ja-JP" sz="2400" dirty="0"/>
              <a:t>…</a:t>
            </a:r>
            <a:r>
              <a:rPr lang="ja-JP" altLang="en-US" sz="2400" dirty="0" err="1"/>
              <a:t>，</a:t>
            </a:r>
            <a:r>
              <a:rPr lang="en-US" altLang="ja-JP" sz="2400" dirty="0"/>
              <a:t>300</a:t>
            </a:r>
            <a:r>
              <a:rPr lang="ja-JP" altLang="en-US" sz="2400" dirty="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a:t>オートエンコーダ</a:t>
            </a:r>
            <a:r>
              <a:rPr lang="en-US" altLang="ja-JP" dirty="0"/>
              <a:t/>
            </a:r>
            <a:br>
              <a:rPr lang="en-US" altLang="ja-JP" dirty="0"/>
            </a:br>
            <a:r>
              <a:rPr lang="ja-JP" altLang="en-US" dirty="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14574681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参考資料</a:t>
            </a:r>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a:p>
          <a:p>
            <a:r>
              <a:rPr lang="en-US" altLang="ja-JP" b="1" dirty="0"/>
              <a:t>(</a:t>
            </a:r>
            <a:r>
              <a:rPr lang="ja-JP" altLang="en-US" b="1" dirty="0"/>
              <a:t>機械学習プロフェッショナルシリーズ</a:t>
            </a:r>
            <a:r>
              <a:rPr lang="en-US" altLang="ja-JP" b="1" dirty="0"/>
              <a:t>) </a:t>
            </a:r>
            <a:r>
              <a:rPr lang="ja-JP" altLang="en-US" dirty="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a:t>オートエンコーダー（自己符号化器）とは</a:t>
            </a:r>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a:t>ニューラルネットの一種</a:t>
            </a:r>
            <a:endParaRPr kumimoji="1" lang="en-US" altLang="ja-JP" dirty="0"/>
          </a:p>
          <a:p>
            <a:r>
              <a:rPr kumimoji="1" lang="ja-JP" altLang="en-US" dirty="0"/>
              <a:t>目的出力を</a:t>
            </a:r>
            <a:r>
              <a:rPr kumimoji="1" lang="ja-JP" altLang="en-US" dirty="0" smtClean="0"/>
              <a:t>伴わない訓練</a:t>
            </a:r>
            <a:r>
              <a:rPr kumimoji="1" lang="ja-JP" altLang="en-US" dirty="0"/>
              <a:t>データを利用した</a:t>
            </a:r>
            <a:r>
              <a:rPr kumimoji="1" lang="ja-JP" altLang="en-US" b="1" dirty="0"/>
              <a:t>教師なし学習</a:t>
            </a:r>
            <a:endParaRPr kumimoji="1" lang="en-US" altLang="ja-JP" b="1" dirty="0"/>
          </a:p>
          <a:p>
            <a:r>
              <a:rPr kumimoji="1" lang="ja-JP" altLang="en-US" dirty="0"/>
              <a:t>データをよく表す特徴の獲得を目指す</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360393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7914" y="246198"/>
            <a:ext cx="10460339" cy="733270"/>
          </a:xfrm>
        </p:spPr>
        <p:txBody>
          <a:bodyPr>
            <a:normAutofit/>
          </a:bodyPr>
          <a:lstStyle/>
          <a:p>
            <a:r>
              <a:rPr lang="ja-JP" altLang="en-US" sz="3600" dirty="0"/>
              <a:t>概要 </a:t>
            </a:r>
            <a:r>
              <a:rPr lang="en-US" altLang="ja-JP" sz="3600" dirty="0"/>
              <a:t>: </a:t>
            </a:r>
            <a:r>
              <a:rPr lang="ja-JP" altLang="en-US" sz="3600" dirty="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p:grpSp>
        <p:nvGrpSpPr>
          <p:cNvPr id="19" name="グループ化 18"/>
          <p:cNvGrpSpPr/>
          <p:nvPr/>
        </p:nvGrpSpPr>
        <p:grpSpPr>
          <a:xfrm>
            <a:off x="5300785" y="1860525"/>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1303503"/>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1303503"/>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1" name="コンテンツ プレースホルダー 2"/>
              <p:cNvSpPr txBox="1">
                <a:spLocks/>
              </p:cNvSpPr>
              <p:nvPr/>
            </p:nvSpPr>
            <p:spPr>
              <a:xfrm>
                <a:off x="1413803" y="5001664"/>
                <a:ext cx="2273057"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入力 </a:t>
                </a: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smtClean="0"/>
              </a:p>
              <a:p>
                <a:pPr marL="0" indent="0">
                  <a:lnSpc>
                    <a:spcPct val="100000"/>
                  </a:lnSpc>
                  <a:spcBef>
                    <a:spcPts val="600"/>
                  </a:spcBef>
                  <a:buNone/>
                </a:pPr>
                <a:r>
                  <a:rPr lang="en-US" altLang="ja-JP" sz="2400" dirty="0"/>
                  <a:t>d</a:t>
                </a:r>
                <a:r>
                  <a:rPr lang="ja-JP" altLang="en-US" sz="2400" dirty="0"/>
                  <a:t>次元ベクトル</a:t>
                </a:r>
                <a:endParaRPr lang="en-US" altLang="ja-JP" sz="2400" dirty="0"/>
              </a:p>
              <a:p>
                <a:pPr marL="0" indent="0">
                  <a:lnSpc>
                    <a:spcPct val="100000"/>
                  </a:lnSpc>
                  <a:spcBef>
                    <a:spcPts val="600"/>
                  </a:spcBef>
                  <a:buNone/>
                </a:pPr>
                <a:r>
                  <a:rPr lang="ja-JP" altLang="en-US" sz="2400" dirty="0" smtClean="0"/>
                  <a:t>を</a:t>
                </a:r>
                <a:r>
                  <a:rPr lang="ja-JP" altLang="en-US" sz="2400" dirty="0"/>
                  <a:t>入力</a:t>
                </a:r>
                <a:endParaRPr lang="en-US" altLang="ja-JP" sz="2400" dirty="0"/>
              </a:p>
              <a:p>
                <a:pPr marL="0" indent="0">
                  <a:buFont typeface="Arial" panose="020B0604020202020204" pitchFamily="34" charset="0"/>
                  <a:buNone/>
                </a:pPr>
                <a:endParaRPr lang="ja-JP" altLang="en-US" sz="2400" dirty="0"/>
              </a:p>
            </p:txBody>
          </p:sp>
        </mc:Choice>
        <mc:Fallback>
          <p:sp>
            <p:nvSpPr>
              <p:cNvPr id="21" name="コンテンツ プレースホルダー 2"/>
              <p:cNvSpPr txBox="1">
                <a:spLocks noRot="1" noChangeAspect="1" noMove="1" noResize="1" noEditPoints="1" noAdjustHandles="1" noChangeArrowheads="1" noChangeShapeType="1" noTextEdit="1"/>
              </p:cNvSpPr>
              <p:nvPr/>
            </p:nvSpPr>
            <p:spPr>
              <a:xfrm>
                <a:off x="1413803" y="5001664"/>
                <a:ext cx="2273057" cy="560340"/>
              </a:xfrm>
              <a:prstGeom prst="rect">
                <a:avLst/>
              </a:prstGeom>
              <a:blipFill>
                <a:blip r:embed="rId2"/>
                <a:stretch>
                  <a:fillRect l="-4290" t="-9783" r="-536" b="-1586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コンテンツ プレースホルダー 2"/>
              <p:cNvSpPr txBox="1">
                <a:spLocks/>
              </p:cNvSpPr>
              <p:nvPr/>
            </p:nvSpPr>
            <p:spPr>
              <a:xfrm>
                <a:off x="4424484" y="5001664"/>
                <a:ext cx="2290870"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中間層</a:t>
                </a:r>
                <a14:m>
                  <m:oMath xmlns:m="http://schemas.openxmlformats.org/officeDocument/2006/math">
                    <m:r>
                      <a:rPr lang="en-US" altLang="ja-JP" sz="2400" b="0" i="0" smtClean="0">
                        <a:latin typeface="Cambria Math" panose="02040503050406030204" pitchFamily="18" charset="0"/>
                      </a:rPr>
                      <m:t> </m:t>
                    </m:r>
                  </m:oMath>
                </a14:m>
                <a:endParaRPr lang="en-US" altLang="ja-JP" sz="2400" dirty="0" smtClean="0"/>
              </a:p>
              <a:p>
                <a:pPr marL="0" indent="0">
                  <a:buNone/>
                </a:pPr>
                <a:r>
                  <a:rPr lang="en-US" altLang="ja-JP" sz="2400" dirty="0" smtClean="0"/>
                  <a:t>K</a:t>
                </a:r>
                <a:r>
                  <a:rPr lang="ja-JP" altLang="en-US" sz="2400" dirty="0" smtClean="0"/>
                  <a:t>次元ベクトル</a:t>
                </a:r>
                <a:r>
                  <a:rPr lang="ja-JP" altLang="en-US" sz="2400" dirty="0"/>
                  <a:t>を</a:t>
                </a:r>
                <a:r>
                  <a:rPr lang="ja-JP" altLang="en-US" sz="2400" dirty="0" smtClean="0"/>
                  <a:t>出力</a:t>
                </a:r>
                <a:endParaRPr lang="en-US" altLang="ja-JP" sz="2400" dirty="0"/>
              </a:p>
            </p:txBody>
          </p:sp>
        </mc:Choice>
        <mc:Fallback>
          <p:sp>
            <p:nvSpPr>
              <p:cNvPr id="22" name="コンテンツ プレースホルダー 2"/>
              <p:cNvSpPr txBox="1">
                <a:spLocks noRot="1" noChangeAspect="1" noMove="1" noResize="1" noEditPoints="1" noAdjustHandles="1" noChangeArrowheads="1" noChangeShapeType="1" noTextEdit="1"/>
              </p:cNvSpPr>
              <p:nvPr/>
            </p:nvSpPr>
            <p:spPr>
              <a:xfrm>
                <a:off x="4424484" y="5001664"/>
                <a:ext cx="2290870" cy="560340"/>
              </a:xfrm>
              <a:prstGeom prst="rect">
                <a:avLst/>
              </a:prstGeom>
              <a:blipFill>
                <a:blip r:embed="rId3"/>
                <a:stretch>
                  <a:fillRect l="-4255" t="-11957" r="-532" b="-1423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コンテンツ プレースホルダー 2"/>
              <p:cNvSpPr txBox="1">
                <a:spLocks/>
              </p:cNvSpPr>
              <p:nvPr/>
            </p:nvSpPr>
            <p:spPr>
              <a:xfrm>
                <a:off x="8439309" y="5002334"/>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出力層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smtClean="0"/>
              </a:p>
              <a:p>
                <a:pPr marL="0" indent="0">
                  <a:lnSpc>
                    <a:spcPct val="100000"/>
                  </a:lnSpc>
                  <a:spcBef>
                    <a:spcPts val="600"/>
                  </a:spcBef>
                  <a:buNone/>
                </a:pPr>
                <a:r>
                  <a:rPr lang="en-US" altLang="ja-JP" sz="2400" dirty="0" smtClean="0"/>
                  <a:t>d</a:t>
                </a:r>
                <a:r>
                  <a:rPr lang="ja-JP" altLang="en-US" sz="2400" dirty="0" smtClean="0"/>
                  <a:t>次元ベクトル</a:t>
                </a:r>
                <a:endParaRPr lang="en-US" altLang="ja-JP" sz="2400" dirty="0" smtClean="0"/>
              </a:p>
              <a:p>
                <a:pPr marL="0" indent="0">
                  <a:lnSpc>
                    <a:spcPct val="100000"/>
                  </a:lnSpc>
                  <a:spcBef>
                    <a:spcPts val="600"/>
                  </a:spcBef>
                  <a:buNone/>
                </a:pPr>
                <a:r>
                  <a:rPr lang="ja-JP" altLang="en-US" sz="2400" dirty="0" smtClean="0"/>
                  <a:t>を出力</a:t>
                </a:r>
                <a:endParaRPr lang="en-US" altLang="ja-JP" sz="2400" dirty="0"/>
              </a:p>
            </p:txBody>
          </p:sp>
        </mc:Choice>
        <mc:Fallback>
          <p:sp>
            <p:nvSpPr>
              <p:cNvPr id="25" name="コンテンツ プレースホルダー 2"/>
              <p:cNvSpPr txBox="1">
                <a:spLocks noRot="1" noChangeAspect="1" noMove="1" noResize="1" noEditPoints="1" noAdjustHandles="1" noChangeArrowheads="1" noChangeShapeType="1" noTextEdit="1"/>
              </p:cNvSpPr>
              <p:nvPr/>
            </p:nvSpPr>
            <p:spPr>
              <a:xfrm>
                <a:off x="8439309" y="5002334"/>
                <a:ext cx="3019668" cy="560340"/>
              </a:xfrm>
              <a:prstGeom prst="rect">
                <a:avLst/>
              </a:prstGeom>
              <a:blipFill>
                <a:blip r:embed="rId4"/>
                <a:stretch>
                  <a:fillRect l="-3024" t="-6522" b="-164130"/>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631944"/>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631944"/>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631944"/>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2188966"/>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2450002"/>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2450002"/>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2188966"/>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3268060"/>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999334"/>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2188966"/>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999334"/>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4180362"/>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631944"/>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2188966"/>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2188966"/>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631944"/>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2450002"/>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999334"/>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631944"/>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2450002"/>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3268060"/>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2188966"/>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999334"/>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4180362"/>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745741"/>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4" name="コンテンツ プレースホルダー 2"/>
          <p:cNvSpPr txBox="1">
            <a:spLocks/>
          </p:cNvSpPr>
          <p:nvPr/>
        </p:nvSpPr>
        <p:spPr>
          <a:xfrm rot="5400000">
            <a:off x="5192589" y="3415235"/>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5" name="コンテンツ プレースホルダー 2"/>
          <p:cNvSpPr txBox="1">
            <a:spLocks/>
          </p:cNvSpPr>
          <p:nvPr/>
        </p:nvSpPr>
        <p:spPr>
          <a:xfrm rot="5400000">
            <a:off x="8817139" y="3778791"/>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Tree>
    <p:extLst>
      <p:ext uri="{BB962C8B-B14F-4D97-AF65-F5344CB8AC3E}">
        <p14:creationId xmlns:p14="http://schemas.microsoft.com/office/powerpoint/2010/main" val="18738656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39</a:t>
            </a:fld>
            <a:endParaRPr kumimoji="1" lang="ja-JP" altLang="en-US"/>
          </a:p>
        </p:txBody>
      </p:sp>
      <mc:AlternateContent xmlns:mc="http://schemas.openxmlformats.org/markup-compatibility/2006">
        <mc:Choice xmlns:a14="http://schemas.microsoft.com/office/drawing/2010/main"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altLang="ja-JP" sz="2400" i="1" dirty="0"/>
                  <a:t>N</a:t>
                </a:r>
                <a:r>
                  <a:rPr lang="ja-JP" altLang="en-US" sz="2400" dirty="0"/>
                  <a:t>個</a:t>
                </a:r>
                <a:r>
                  <a:rPr lang="ja-JP" altLang="en-US" sz="2400" dirty="0" smtClean="0"/>
                  <a:t>のデータ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marL="0" indent="0">
                  <a:lnSpc>
                    <a:spcPct val="100000"/>
                  </a:lnSpc>
                  <a:spcBef>
                    <a:spcPts val="600"/>
                  </a:spcBef>
                  <a:spcAft>
                    <a:spcPts val="600"/>
                  </a:spcAft>
                  <a:buNone/>
                </a:pPr>
                <a:r>
                  <a:rPr lang="ja-JP" altLang="en-US" sz="2400" dirty="0"/>
                  <a:t>各</a:t>
                </a:r>
                <a:r>
                  <a:rPr lang="ja-JP" altLang="en-US" sz="2400" dirty="0" smtClean="0"/>
                  <a:t>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a:t>
                </a:r>
                <a:r>
                  <a:rPr lang="ja-JP" altLang="en-US" sz="2400" dirty="0" smtClean="0"/>
                  <a:t>対する出力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smtClean="0"/>
                  <a:t>が、なるべく</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に等しく</a:t>
                </a:r>
                <a:r>
                  <a:rPr lang="ja-JP" altLang="en-US" sz="2400" dirty="0"/>
                  <a:t>なるよう</a:t>
                </a:r>
                <a:r>
                  <a:rPr lang="ja-JP" altLang="en-US" sz="2400" dirty="0" smtClean="0"/>
                  <a:t>重みを</a:t>
                </a:r>
                <a:r>
                  <a:rPr lang="ja-JP" altLang="en-US" sz="2400" dirty="0"/>
                  <a:t>学習</a:t>
                </a:r>
                <a:r>
                  <a:rPr lang="ja-JP" altLang="en-US" sz="2400" dirty="0" smtClean="0"/>
                  <a:t>する</a:t>
                </a:r>
                <a:endParaRPr lang="en-US" altLang="ja-JP" sz="2400" dirty="0" smtClean="0"/>
              </a:p>
              <a:p>
                <a:pPr marL="0" indent="0">
                  <a:lnSpc>
                    <a:spcPct val="100000"/>
                  </a:lnSpc>
                  <a:spcBef>
                    <a:spcPts val="600"/>
                  </a:spcBef>
                  <a:spcAft>
                    <a:spcPts val="600"/>
                  </a:spcAft>
                  <a:buNone/>
                </a:pPr>
                <a:r>
                  <a:rPr lang="ja-JP" altLang="en-US" sz="2400" dirty="0" smtClean="0"/>
                  <a:t>つまり、入力データと似たデータを出力できるように学習する</a:t>
                </a:r>
                <a:endParaRPr lang="en-US" altLang="ja-JP" sz="2400" dirty="0"/>
              </a:p>
              <a:p>
                <a:pPr marL="0" indent="0">
                  <a:lnSpc>
                    <a:spcPct val="100000"/>
                  </a:lnSpc>
                  <a:spcBef>
                    <a:spcPts val="600"/>
                  </a:spcBef>
                  <a:spcAft>
                    <a:spcPts val="600"/>
                  </a:spcAft>
                  <a:buNone/>
                </a:pPr>
                <a:r>
                  <a:rPr lang="en-US" altLang="ja-JP" sz="2000" dirty="0" smtClean="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a:blip r:embed="rId2"/>
                <a:stretch>
                  <a:fillRect l="-1345" t="-602" r="-897" b="-7108"/>
                </a:stretch>
              </a:blipFill>
            </p:spPr>
            <p:txBody>
              <a:bodyPr/>
              <a:lstStyle/>
              <a:p>
                <a:r>
                  <a:rPr lang="ja-JP" altLang="en-US">
                    <a:noFill/>
                  </a:rPr>
                  <a:t> </a:t>
                </a:r>
              </a:p>
            </p:txBody>
          </p:sp>
        </mc:Fallback>
      </mc:AlternateContent>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主成分分析</a:t>
            </a:r>
          </a:p>
        </p:txBody>
      </p:sp>
      <p:sp>
        <p:nvSpPr>
          <p:cNvPr id="3" name="コンテンツ プレースホルダー 2"/>
          <p:cNvSpPr>
            <a:spLocks noGrp="1"/>
          </p:cNvSpPr>
          <p:nvPr>
            <p:ph idx="1"/>
          </p:nvPr>
        </p:nvSpPr>
        <p:spPr/>
        <p:txBody>
          <a:bodyPr/>
          <a:lstStyle/>
          <a:p>
            <a:r>
              <a:rPr kumimoji="1" lang="ja-JP" altLang="en-US" dirty="0"/>
              <a:t>データ群から最もばらつきの大きな軸を見つける</a:t>
            </a:r>
            <a:endParaRPr kumimoji="1" lang="en-US" altLang="ja-JP" dirty="0"/>
          </a:p>
          <a:p>
            <a:r>
              <a:rPr lang="ja-JP" altLang="en-US" dirty="0"/>
              <a:t>データの次元圧縮に利用できる</a:t>
            </a:r>
            <a:endParaRPr kumimoji="1" lang="en-US" altLang="ja-JP" dirty="0"/>
          </a:p>
          <a:p>
            <a:r>
              <a:rPr lang="ja-JP" altLang="en-US" dirty="0"/>
              <a:t>パターン認識，画像処理，そのほか様々な分野で使われる</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3854100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40</a:t>
            </a:fld>
            <a:endParaRPr kumimoji="1" lang="ja-JP" altLang="en-US"/>
          </a:p>
        </p:txBody>
      </p:sp>
      <mc:AlternateContent xmlns:mc="http://schemas.openxmlformats.org/markup-compatibility/2006">
        <mc:Choice xmlns:a14="http://schemas.microsoft.com/office/drawing/2010/main"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en-US" altLang="ja-JP" sz="2400" i="1" dirty="0"/>
                  <a:t>N</a:t>
                </a:r>
                <a:r>
                  <a:rPr lang="ja-JP" altLang="en-US" sz="2400" dirty="0"/>
                  <a:t>個</a:t>
                </a:r>
                <a:r>
                  <a:rPr lang="ja-JP" altLang="en-US" sz="2400" dirty="0" smtClean="0"/>
                  <a:t>のデータ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marL="0" indent="0">
                  <a:lnSpc>
                    <a:spcPct val="100000"/>
                  </a:lnSpc>
                  <a:spcBef>
                    <a:spcPts val="600"/>
                  </a:spcBef>
                  <a:spcAft>
                    <a:spcPts val="600"/>
                  </a:spcAft>
                  <a:buNone/>
                </a:pPr>
                <a:r>
                  <a:rPr lang="ja-JP" altLang="en-US" sz="2400" dirty="0"/>
                  <a:t>各</a:t>
                </a:r>
                <a:r>
                  <a:rPr lang="ja-JP" altLang="en-US" sz="2400" dirty="0" smtClean="0"/>
                  <a:t>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a:t>
                </a:r>
                <a:r>
                  <a:rPr lang="ja-JP" altLang="en-US" sz="2400" dirty="0" smtClean="0"/>
                  <a:t>対する出力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smtClean="0"/>
                  <a:t>が、なるべく</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に等しく</a:t>
                </a:r>
                <a:r>
                  <a:rPr lang="ja-JP" altLang="en-US" sz="2400" dirty="0"/>
                  <a:t>なるよう</a:t>
                </a:r>
                <a:r>
                  <a:rPr lang="ja-JP" altLang="en-US" sz="2400" dirty="0" smtClean="0"/>
                  <a:t>重みを</a:t>
                </a:r>
                <a:r>
                  <a:rPr lang="ja-JP" altLang="en-US" sz="2400" dirty="0"/>
                  <a:t>学習</a:t>
                </a:r>
                <a:r>
                  <a:rPr lang="ja-JP" altLang="en-US" sz="2400" dirty="0" smtClean="0"/>
                  <a:t>する</a:t>
                </a:r>
                <a:endParaRPr lang="en-US" altLang="ja-JP" sz="2400" dirty="0" smtClean="0"/>
              </a:p>
              <a:p>
                <a:pPr marL="0" indent="0">
                  <a:lnSpc>
                    <a:spcPct val="100000"/>
                  </a:lnSpc>
                  <a:spcBef>
                    <a:spcPts val="600"/>
                  </a:spcBef>
                  <a:spcAft>
                    <a:spcPts val="600"/>
                  </a:spcAft>
                  <a:buNone/>
                </a:pPr>
                <a:r>
                  <a:rPr lang="ja-JP" altLang="en-US" sz="2400" dirty="0" smtClean="0"/>
                  <a:t>つまり、入力データと似たデータを出力できるように学習する</a:t>
                </a:r>
                <a:endParaRPr lang="en-US" altLang="ja-JP" sz="2400" dirty="0"/>
              </a:p>
              <a:p>
                <a:pPr marL="0" indent="0">
                  <a:lnSpc>
                    <a:spcPct val="100000"/>
                  </a:lnSpc>
                  <a:spcBef>
                    <a:spcPts val="600"/>
                  </a:spcBef>
                  <a:spcAft>
                    <a:spcPts val="600"/>
                  </a:spcAft>
                  <a:buNone/>
                </a:pPr>
                <a:r>
                  <a:rPr lang="en-US" altLang="ja-JP" sz="2000" dirty="0" smtClean="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a:blip r:embed="rId2"/>
                <a:stretch>
                  <a:fillRect l="-1345" t="-602" r="-897" b="-7108"/>
                </a:stretch>
              </a:blipFill>
            </p:spPr>
            <p:txBody>
              <a:bodyPr/>
              <a:lstStyle/>
              <a:p>
                <a:r>
                  <a:rPr lang="ja-JP" altLang="en-US">
                    <a:noFill/>
                  </a:rPr>
                  <a:t> </a:t>
                </a:r>
              </a:p>
            </p:txBody>
          </p:sp>
        </mc:Fallback>
      </mc:AlternateContent>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
        <p:nvSpPr>
          <p:cNvPr id="8" name="正方形/長方形 7"/>
          <p:cNvSpPr/>
          <p:nvPr/>
        </p:nvSpPr>
        <p:spPr>
          <a:xfrm>
            <a:off x="8288144" y="4026485"/>
            <a:ext cx="1261884" cy="523220"/>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符号化</a:t>
            </a:r>
            <a:endParaRPr lang="en-US" altLang="ja-JP" sz="2800" b="1"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10122338" y="4078329"/>
            <a:ext cx="1261884" cy="523220"/>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複合化</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07085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509742"/>
            <a:ext cx="4648819" cy="733270"/>
          </a:xfrm>
        </p:spPr>
        <p:txBody>
          <a:bodyPr>
            <a:normAutofit fontScale="90000"/>
          </a:bodyPr>
          <a:lstStyle/>
          <a:p>
            <a:r>
              <a:rPr kumimoji="1" lang="ja-JP" altLang="en-US" dirty="0"/>
              <a:t>多層自己符号化器</a:t>
            </a:r>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a:t>中間層と出力層のみでなく，複数の層を積み重ねた自己符号化器</a:t>
            </a:r>
            <a:endParaRPr kumimoji="1" lang="en-US" altLang="ja-JP" dirty="0"/>
          </a:p>
          <a:p>
            <a:r>
              <a:rPr lang="ja-JP" altLang="en-US" dirty="0"/>
              <a:t>複雑な分布を持ったデータの特徴抽出に利用される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入力層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a:t>Mnist</a:t>
            </a:r>
            <a:r>
              <a:rPr lang="ja-JP" altLang="en-US" sz="2800" b="1" dirty="0"/>
              <a:t> </a:t>
            </a:r>
            <a:r>
              <a:rPr lang="en-US" altLang="ja-JP" sz="2800" b="1" dirty="0"/>
              <a:t>: </a:t>
            </a:r>
            <a:r>
              <a:rPr lang="en-US" altLang="ja-JP" sz="2800" dirty="0"/>
              <a:t>URL: </a:t>
            </a:r>
            <a:r>
              <a:rPr lang="en-US" altLang="ja-JP" sz="2800" dirty="0">
                <a:hlinkClick r:id="rId2"/>
              </a:rPr>
              <a:t>http://yann.lecun.com/exdb/mnist/</a:t>
            </a:r>
            <a:endParaRPr lang="en-US" altLang="ja-JP" sz="2800" b="1" dirty="0"/>
          </a:p>
          <a:p>
            <a:pPr marL="685800" lvl="2">
              <a:lnSpc>
                <a:spcPct val="100000"/>
              </a:lnSpc>
              <a:spcBef>
                <a:spcPts val="600"/>
              </a:spcBef>
            </a:pPr>
            <a:r>
              <a:rPr lang="ja-JP" altLang="en-US" sz="2800" dirty="0"/>
              <a:t>パターン認識の勉強によく利用される</a:t>
            </a:r>
            <a:r>
              <a:rPr lang="ja-JP" altLang="en-US" sz="2800" b="1" dirty="0"/>
              <a:t>手書き数字画像</a:t>
            </a:r>
            <a:r>
              <a:rPr lang="ja-JP" altLang="en-US" sz="2800" dirty="0"/>
              <a:t>データセット</a:t>
            </a:r>
            <a:endParaRPr lang="en-US" altLang="ja-JP" sz="2800" dirty="0"/>
          </a:p>
          <a:p>
            <a:pPr lvl="1">
              <a:lnSpc>
                <a:spcPct val="100000"/>
              </a:lnSpc>
              <a:spcBef>
                <a:spcPts val="600"/>
              </a:spcBef>
            </a:pPr>
            <a:r>
              <a:rPr lang="ja-JP" altLang="en-US" sz="2800" dirty="0"/>
              <a:t>数字は画像の中心に配置され，数字のサイズは正規化されている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a:t>Mnist</a:t>
            </a:r>
            <a:r>
              <a:rPr lang="ja-JP" altLang="en-US" sz="3200" b="1" dirty="0"/>
              <a:t> </a:t>
            </a:r>
            <a:r>
              <a:rPr lang="ja-JP" altLang="en-US" sz="3200" dirty="0"/>
              <a:t>を自己符号化器で</a:t>
            </a:r>
            <a:r>
              <a:rPr lang="ja-JP" altLang="en-US" sz="3200" dirty="0" smtClean="0"/>
              <a:t>符号化</a:t>
            </a:r>
            <a:endParaRPr lang="en-US" altLang="ja-JP" sz="3200" dirty="0"/>
          </a:p>
          <a:p>
            <a:pPr marL="685800" lvl="2">
              <a:lnSpc>
                <a:spcPct val="100000"/>
              </a:lnSpc>
              <a:spcBef>
                <a:spcPts val="600"/>
              </a:spcBef>
            </a:pPr>
            <a:r>
              <a:rPr lang="ja-JP" altLang="en-US" sz="2400" dirty="0"/>
              <a:t>データの次元 </a:t>
            </a:r>
            <a:r>
              <a:rPr lang="en-US" altLang="ja-JP" sz="2400" dirty="0"/>
              <a:t>: 784 = 28x28</a:t>
            </a:r>
          </a:p>
          <a:p>
            <a:pPr marL="685800" lvl="2">
              <a:lnSpc>
                <a:spcPct val="100000"/>
              </a:lnSpc>
              <a:spcBef>
                <a:spcPts val="600"/>
              </a:spcBef>
            </a:pPr>
            <a:r>
              <a:rPr lang="ja-JP" altLang="en-US" sz="2400" dirty="0"/>
              <a:t>中間層の次元 </a:t>
            </a:r>
            <a:r>
              <a:rPr lang="en-US" altLang="ja-JP" sz="2400" dirty="0"/>
              <a:t>: 30</a:t>
            </a:r>
          </a:p>
          <a:p>
            <a:pPr marL="685800" lvl="2">
              <a:lnSpc>
                <a:spcPct val="100000"/>
              </a:lnSpc>
              <a:spcBef>
                <a:spcPts val="600"/>
              </a:spcBef>
            </a:pPr>
            <a:r>
              <a:rPr lang="ja-JP" altLang="en-US" sz="2400" dirty="0"/>
              <a:t>訓練データ数 </a:t>
            </a:r>
            <a:r>
              <a:rPr lang="en-US" altLang="ja-JP" sz="2400" dirty="0"/>
              <a:t>: 60000 </a:t>
            </a:r>
          </a:p>
          <a:p>
            <a:pPr marL="685800" lvl="2">
              <a:lnSpc>
                <a:spcPct val="100000"/>
              </a:lnSpc>
              <a:spcBef>
                <a:spcPts val="600"/>
              </a:spcBef>
            </a:pPr>
            <a:r>
              <a:rPr lang="ja-JP" altLang="en-US" sz="2400" dirty="0"/>
              <a:t>活性化関数 </a:t>
            </a:r>
            <a:r>
              <a:rPr lang="en-US" altLang="ja-JP" sz="2400" dirty="0"/>
              <a:t>:</a:t>
            </a:r>
            <a:r>
              <a:rPr lang="ja-JP" altLang="en-US" sz="2400" dirty="0"/>
              <a:t>恒等関数</a:t>
            </a:r>
            <a:endParaRPr lang="en-US" altLang="ja-JP" sz="2400" dirty="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pic>
        <p:nvPicPr>
          <p:cNvPr id="5" name="図 4"/>
          <p:cNvPicPr>
            <a:picLocks noChangeAspect="1"/>
          </p:cNvPicPr>
          <p:nvPr/>
        </p:nvPicPr>
        <p:blipFill>
          <a:blip r:embed="rId18"/>
          <a:stretch>
            <a:fillRect/>
          </a:stretch>
        </p:blipFill>
        <p:spPr>
          <a:xfrm>
            <a:off x="6710653" y="189498"/>
            <a:ext cx="4913199" cy="3816446"/>
          </a:xfrm>
          <a:prstGeom prst="rect">
            <a:avLst/>
          </a:prstGeom>
        </p:spPr>
      </p:pic>
    </p:spTree>
    <p:extLst>
      <p:ext uri="{BB962C8B-B14F-4D97-AF65-F5344CB8AC3E}">
        <p14:creationId xmlns:p14="http://schemas.microsoft.com/office/powerpoint/2010/main" val="23937851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図 65"/>
          <p:cNvPicPr>
            <a:picLocks noChangeAspect="1"/>
          </p:cNvPicPr>
          <p:nvPr/>
        </p:nvPicPr>
        <p:blipFill>
          <a:blip r:embed="rId2"/>
          <a:stretch>
            <a:fillRect/>
          </a:stretch>
        </p:blipFill>
        <p:spPr>
          <a:xfrm>
            <a:off x="449139" y="2441580"/>
            <a:ext cx="4157668" cy="3229569"/>
          </a:xfrm>
          <a:prstGeom prst="rect">
            <a:avLst/>
          </a:prstGeom>
        </p:spPr>
      </p:pic>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grpSp>
        <p:nvGrpSpPr>
          <p:cNvPr id="5" name="グループ化 4"/>
          <p:cNvGrpSpPr/>
          <p:nvPr/>
        </p:nvGrpSpPr>
        <p:grpSpPr>
          <a:xfrm rot="10800000" flipV="1">
            <a:off x="1283335" y="2775051"/>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これを画像に直すと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a:t>オートエンコーダ（自己符号化器）</a:t>
            </a:r>
            <a:r>
              <a:rPr lang="ja-JP" altLang="en-US" sz="3200" dirty="0"/>
              <a:t>とは</a:t>
            </a:r>
            <a:r>
              <a:rPr lang="en-US" altLang="ja-JP" sz="3200" dirty="0"/>
              <a:t>…</a:t>
            </a:r>
            <a:endParaRPr kumimoji="1" lang="en-US" altLang="ja-JP" sz="3200" dirty="0"/>
          </a:p>
          <a:p>
            <a:pPr lvl="1">
              <a:lnSpc>
                <a:spcPct val="100000"/>
              </a:lnSpc>
              <a:spcBef>
                <a:spcPts val="600"/>
              </a:spcBef>
            </a:pPr>
            <a:r>
              <a:rPr lang="ja-JP" altLang="en-US" sz="2800" dirty="0"/>
              <a:t>入力データになるべく似たデータを出力するニューラルネット</a:t>
            </a:r>
            <a:endParaRPr lang="en-US" altLang="ja-JP" sz="2800" dirty="0"/>
          </a:p>
          <a:p>
            <a:pPr lvl="1">
              <a:lnSpc>
                <a:spcPct val="100000"/>
              </a:lnSpc>
              <a:spcBef>
                <a:spcPts val="600"/>
              </a:spcBef>
            </a:pPr>
            <a:r>
              <a:rPr lang="ja-JP" altLang="en-US" sz="2800" dirty="0"/>
              <a:t>目的出力を伴わない入力だけの訓練データを利用した教師なし学習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a:p>
          <a:p>
            <a:pPr lvl="1">
              <a:lnSpc>
                <a:spcPct val="100000"/>
              </a:lnSpc>
              <a:spcBef>
                <a:spcPts val="600"/>
              </a:spcBef>
            </a:pPr>
            <a:r>
              <a:rPr lang="ja-JP" altLang="en-US" sz="2800" dirty="0"/>
              <a:t>バイアス項 </a:t>
            </a:r>
            <a:r>
              <a:rPr lang="en-US" altLang="ja-JP" sz="2800" dirty="0"/>
              <a:t>b=0</a:t>
            </a:r>
            <a:r>
              <a:rPr lang="ja-JP" altLang="en-US" sz="2800" dirty="0" err="1"/>
              <a:t>，</a:t>
            </a:r>
            <a:r>
              <a:rPr lang="ja-JP" altLang="en-US" sz="2800" dirty="0"/>
              <a:t>活性化関数を恒等写像とした場合主成分分析と実質的に同じ</a:t>
            </a:r>
            <a:endParaRPr lang="en-US" altLang="ja-JP" sz="2800" dirty="0"/>
          </a:p>
          <a:p>
            <a:pPr lvl="1">
              <a:lnSpc>
                <a:spcPct val="100000"/>
              </a:lnSpc>
              <a:spcBef>
                <a:spcPts val="600"/>
              </a:spcBef>
            </a:pPr>
            <a:endParaRPr lang="en-US" altLang="ja-JP" sz="3200" dirty="0"/>
          </a:p>
          <a:p>
            <a:pPr>
              <a:lnSpc>
                <a:spcPct val="100000"/>
              </a:lnSpc>
              <a:spcBef>
                <a:spcPts val="600"/>
              </a:spcBef>
            </a:pPr>
            <a:r>
              <a:rPr kumimoji="1" lang="ja-JP" altLang="en-US" sz="3200" dirty="0"/>
              <a:t>応用</a:t>
            </a:r>
            <a:r>
              <a:rPr lang="ja-JP" altLang="en-US" sz="3200" dirty="0"/>
              <a:t>例</a:t>
            </a:r>
            <a:endParaRPr lang="en-US" altLang="ja-JP" sz="3200" dirty="0"/>
          </a:p>
          <a:p>
            <a:pPr lvl="1">
              <a:lnSpc>
                <a:spcPct val="100000"/>
              </a:lnSpc>
              <a:spcBef>
                <a:spcPts val="600"/>
              </a:spcBef>
            </a:pPr>
            <a:r>
              <a:rPr kumimoji="1" lang="ja-JP" altLang="en-US" sz="2800" dirty="0"/>
              <a:t>次元圧縮</a:t>
            </a:r>
            <a:endParaRPr kumimoji="1" lang="en-US" altLang="ja-JP" sz="2800" dirty="0"/>
          </a:p>
          <a:p>
            <a:pPr lvl="1">
              <a:lnSpc>
                <a:spcPct val="100000"/>
              </a:lnSpc>
              <a:spcBef>
                <a:spcPts val="600"/>
              </a:spcBef>
            </a:pPr>
            <a:r>
              <a:rPr lang="ja-JP" altLang="en-US" sz="2800" dirty="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54394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主成分分析</a:t>
            </a:r>
            <a:r>
              <a:rPr kumimoji="1" lang="en-US" altLang="ja-JP" sz="3600" dirty="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sz="2400" dirty="0"/>
              <a:t>『</a:t>
            </a:r>
            <a:r>
              <a:rPr lang="ja-JP" altLang="en-US" sz="2400" dirty="0"/>
              <a:t>統計データから互いに無関係の因子を取り出して，観測値をそれらの因子の線形結合で説明することを主成分分析と呼び，取り出された因子を主成分と呼ぶ</a:t>
            </a:r>
            <a:r>
              <a:rPr lang="en-US" altLang="ja-JP" sz="2400" dirty="0"/>
              <a:t>』</a:t>
            </a:r>
          </a:p>
          <a:p>
            <a:pPr marL="0" indent="0">
              <a:buNone/>
            </a:pPr>
            <a:endParaRPr lang="en-US" altLang="ja-JP" sz="16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sz="2400" dirty="0"/>
              <a:t>『</a:t>
            </a:r>
            <a:r>
              <a:rPr lang="ja-JP" altLang="en-US" sz="2400" dirty="0"/>
              <a:t>高次元特徴空間に分散する多数の学習用入力画像から，分布をよく表現できる低次元の特徴空間を求める手法</a:t>
            </a:r>
            <a:r>
              <a:rPr lang="en-US" altLang="ja-JP" sz="2400" dirty="0"/>
              <a:t>』</a:t>
            </a:r>
          </a:p>
          <a:p>
            <a:pPr marL="0" indent="0">
              <a:buNone/>
            </a:pPr>
            <a:endParaRPr lang="en-US" altLang="ja-JP" sz="1800" dirty="0"/>
          </a:p>
          <a:p>
            <a:pPr marL="0" indent="0">
              <a:buNone/>
            </a:pPr>
            <a:r>
              <a:rPr lang="en-US" altLang="ja-JP" dirty="0"/>
              <a:t>Wikipedia (2018/05/23)</a:t>
            </a:r>
          </a:p>
          <a:p>
            <a:pPr marL="0" indent="0">
              <a:buNone/>
            </a:pPr>
            <a:r>
              <a:rPr lang="en-US" altLang="ja-JP" sz="2400" dirty="0"/>
              <a:t>『</a:t>
            </a:r>
            <a:r>
              <a:rPr lang="ja-JP" altLang="en-US" sz="2400" dirty="0"/>
              <a:t>相関のある多数の変数から相関のない少数で全体のばらつきを最もよく表す主成分と呼ばれる変数を合成する多変量解析の一手法</a:t>
            </a:r>
            <a:r>
              <a:rPr lang="en-US" altLang="ja-JP" sz="2400" dirty="0"/>
              <a:t>』</a:t>
            </a:r>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5</a:t>
            </a:fld>
            <a:endParaRPr kumimoji="1" lang="ja-JP" altLang="en-US" dirty="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2110643" y="2619826"/>
            <a:ext cx="4158971" cy="3752851"/>
          </a:xfrm>
          <a:prstGeom prst="rect">
            <a:avLst/>
          </a:prstGeom>
        </p:spPr>
      </p:pic>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a:t>主成分分析</a:t>
            </a:r>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a:t>ある</a:t>
            </a:r>
            <a:r>
              <a:rPr lang="en-US" altLang="ja-JP" dirty="0" smtClean="0"/>
              <a:t>20</a:t>
            </a:r>
            <a:r>
              <a:rPr lang="ja-JP" altLang="en-US" dirty="0" smtClean="0"/>
              <a:t>人</a:t>
            </a:r>
            <a:r>
              <a:rPr lang="ja-JP" altLang="en-US" dirty="0"/>
              <a:t>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a:t>)</a:t>
            </a:r>
            <a:r>
              <a:rPr lang="ja-JP" altLang="en-US" dirty="0"/>
              <a:t>が下図の通り</a:t>
            </a:r>
            <a:r>
              <a:rPr lang="en-US" altLang="ja-JP" dirty="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6</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66789" cy="4447848"/>
            <a:chOff x="1984604" y="2250495"/>
            <a:chExt cx="4666789" cy="4447848"/>
          </a:xfrm>
        </p:grpSpPr>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11060" y="2856076"/>
            <a:ext cx="8690622" cy="2880238"/>
            <a:chOff x="3272778" y="2916857"/>
            <a:chExt cx="8690622" cy="2880238"/>
          </a:xfrm>
        </p:grpSpPr>
        <p:cxnSp>
          <p:nvCxnSpPr>
            <p:cNvPr id="20" name="直線コネクタ 19"/>
            <p:cNvCxnSpPr/>
            <p:nvPr/>
          </p:nvCxnSpPr>
          <p:spPr>
            <a:xfrm flipV="1">
              <a:off x="3272778" y="2916857"/>
              <a:ext cx="2794002" cy="288023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25342" y="3198167"/>
              <a:ext cx="5138058" cy="907941"/>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最もばらつきの大きな方向</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を考えてみる</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7" name="図 6"/>
          <p:cNvPicPr>
            <a:picLocks noChangeAspect="1"/>
          </p:cNvPicPr>
          <p:nvPr/>
        </p:nvPicPr>
        <p:blipFill>
          <a:blip r:embed="rId3"/>
          <a:stretch>
            <a:fillRect/>
          </a:stretch>
        </p:blipFill>
        <p:spPr>
          <a:xfrm>
            <a:off x="554856" y="2050278"/>
            <a:ext cx="1301480" cy="4491833"/>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6819537" y="972780"/>
            <a:ext cx="4900023" cy="3509476"/>
          </a:xfrm>
          <a:prstGeom prst="rect">
            <a:avLst/>
          </a:prstGeom>
        </p:spPr>
      </p:pic>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a:t>入力データ </a:t>
                </a:r>
                <a:r>
                  <a:rPr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a:p>
              <a:p>
                <a:pPr>
                  <a:lnSpc>
                    <a:spcPct val="100000"/>
                  </a:lnSpc>
                  <a:spcBef>
                    <a:spcPts val="1200"/>
                  </a:spcBef>
                  <a:spcAft>
                    <a:spcPts val="600"/>
                  </a:spcAft>
                </a:pPr>
                <a:r>
                  <a:rPr kumimoji="1" lang="ja-JP" altLang="en-US" dirty="0"/>
                  <a:t>平均が</a:t>
                </a:r>
                <a:r>
                  <a:rPr lang="ja-JP" altLang="en-US" dirty="0"/>
                  <a:t>原点</a:t>
                </a:r>
                <a:r>
                  <a:rPr kumimoji="1" lang="ja-JP" altLang="en-US" dirty="0"/>
                  <a:t>となるよう平行移動する </a:t>
                </a:r>
                <a:endParaRPr kumimoji="1" lang="en-US" altLang="ja-JP" dirty="0"/>
              </a:p>
              <a:p>
                <a:pPr marL="0" indent="0">
                  <a:lnSpc>
                    <a:spcPct val="100000"/>
                  </a:lnSpc>
                  <a:spcBef>
                    <a:spcPts val="1200"/>
                  </a:spcBef>
                  <a:spcAft>
                    <a:spcPts val="600"/>
                  </a:spcAft>
                  <a:buNone/>
                </a:pPr>
                <a:r>
                  <a:rPr lang="ja-JP" altLang="en-US" dirty="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3"/>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591045" y="743800"/>
            <a:ext cx="4474177" cy="2198134"/>
            <a:chOff x="7445902" y="1161923"/>
            <a:chExt cx="4474177" cy="2198134"/>
          </a:xfrm>
        </p:grpSpPr>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a:blip r:embed="rId2"/>
          <a:stretch>
            <a:fillRect/>
          </a:stretch>
        </p:blipFill>
        <p:spPr>
          <a:xfrm>
            <a:off x="7197090" y="1200782"/>
            <a:ext cx="4648559" cy="3329373"/>
          </a:xfrm>
          <a:prstGeom prst="rect">
            <a:avLst/>
          </a:prstGeom>
        </p:spPr>
      </p:pic>
      <p:grpSp>
        <p:nvGrpSpPr>
          <p:cNvPr id="10" name="グループ化 9"/>
          <p:cNvGrpSpPr/>
          <p:nvPr/>
        </p:nvGrpSpPr>
        <p:grpSpPr>
          <a:xfrm>
            <a:off x="7591045" y="780786"/>
            <a:ext cx="4474177" cy="2198134"/>
            <a:chOff x="7445902" y="1161923"/>
            <a:chExt cx="4474177" cy="2198134"/>
          </a:xfrm>
        </p:grpSpPr>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1" name="グループ化 30"/>
          <p:cNvGrpSpPr/>
          <p:nvPr/>
        </p:nvGrpSpPr>
        <p:grpSpPr>
          <a:xfrm rot="17666510">
            <a:off x="7731361" y="15170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7" name="正方形/長方形 36"/>
              <p:cNvSpPr/>
              <p:nvPr/>
            </p:nvSpPr>
            <p:spPr>
              <a:xfrm>
                <a:off x="8778777" y="23286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778777" y="2328664"/>
                <a:ext cx="570989" cy="6463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9572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p:cNvPicPr>
            <a:picLocks noChangeAspect="1"/>
          </p:cNvPicPr>
          <p:nvPr/>
        </p:nvPicPr>
        <p:blipFill>
          <a:blip r:embed="rId2"/>
          <a:stretch>
            <a:fillRect/>
          </a:stretch>
        </p:blipFill>
        <p:spPr>
          <a:xfrm>
            <a:off x="7197090" y="1200782"/>
            <a:ext cx="4648559" cy="3329373"/>
          </a:xfrm>
          <a:prstGeom prst="rect">
            <a:avLst/>
          </a:prstGeom>
        </p:spPr>
      </p:pic>
      <p:grpSp>
        <p:nvGrpSpPr>
          <p:cNvPr id="10" name="グループ化 9"/>
          <p:cNvGrpSpPr/>
          <p:nvPr/>
        </p:nvGrpSpPr>
        <p:grpSpPr>
          <a:xfrm>
            <a:off x="7591045" y="780786"/>
            <a:ext cx="4474177" cy="2198134"/>
            <a:chOff x="7445902" y="1161923"/>
            <a:chExt cx="4474177" cy="2198134"/>
          </a:xfrm>
        </p:grpSpPr>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0"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18486</TotalTime>
  <Words>2114</Words>
  <Application>Microsoft Office PowerPoint</Application>
  <PresentationFormat>ワイド画面</PresentationFormat>
  <Paragraphs>583</Paragraphs>
  <Slides>45</Slides>
  <Notes>9</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45</vt:i4>
      </vt:variant>
    </vt:vector>
  </HeadingPairs>
  <TitlesOfParts>
    <vt:vector size="56" baseType="lpstr">
      <vt:lpstr>ＭＳ Ｐゴシック</vt:lpstr>
      <vt:lpstr>メイリオ</vt:lpstr>
      <vt:lpstr>游ゴシック</vt:lpstr>
      <vt:lpstr>游ゴシック Light</vt:lpstr>
      <vt:lpstr>游明朝</vt:lpstr>
      <vt:lpstr>Arial</vt:lpstr>
      <vt:lpstr>Calibri</vt:lpstr>
      <vt:lpstr>Cambria Math</vt:lpstr>
      <vt:lpstr>Times New Roman</vt:lpstr>
      <vt:lpstr>Wingdings</vt:lpstr>
      <vt:lpstr>Office テーマ</vt:lpstr>
      <vt:lpstr>コンピュータビジョン</vt:lpstr>
      <vt:lpstr>Contents</vt:lpstr>
      <vt:lpstr>Contents</vt:lpstr>
      <vt:lpstr>主成分分析</vt:lpstr>
      <vt:lpstr>主成分分析(Principal Component Analysis) </vt:lpstr>
      <vt:lpstr>主成分分析</vt:lpstr>
      <vt:lpstr>主成分分析</vt:lpstr>
      <vt:lpstr>主成分分析</vt:lpstr>
      <vt:lpstr>主成分分析</vt:lpstr>
      <vt:lpstr>PowerPoint プレゼンテーション</vt:lpstr>
      <vt:lpstr>主成分分析</vt:lpstr>
      <vt:lpstr>主成分分析 – 小休止</vt:lpstr>
      <vt:lpstr>主成分分析 - 第n主成分</vt:lpstr>
      <vt:lpstr>主成分分析 - 第n主成分</vt:lpstr>
      <vt:lpstr>主成分分析 – 小休止</vt:lpstr>
      <vt:lpstr>主成分分析 – 第1主成分の計算</vt:lpstr>
      <vt:lpstr>主成分分析 – 第1主成分の計算</vt:lpstr>
      <vt:lpstr>主成分分析 – 第1主成分の計算</vt:lpstr>
      <vt:lpstr>主成分分析 – 第2主成分の計算</vt:lpstr>
      <vt:lpstr>主成分分析 – 第n主成分の計算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次元圧縮への応用</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582</cp:revision>
  <cp:lastPrinted>2021-06-03T03:24:31Z</cp:lastPrinted>
  <dcterms:created xsi:type="dcterms:W3CDTF">2017-01-19T02:23:36Z</dcterms:created>
  <dcterms:modified xsi:type="dcterms:W3CDTF">2024-06-12T03:03:33Z</dcterms:modified>
</cp:coreProperties>
</file>