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9" r:id="rId2"/>
    <p:sldId id="298" r:id="rId3"/>
    <p:sldId id="278" r:id="rId4"/>
    <p:sldId id="378" r:id="rId5"/>
    <p:sldId id="421" r:id="rId6"/>
    <p:sldId id="418" r:id="rId7"/>
    <p:sldId id="419" r:id="rId8"/>
    <p:sldId id="420" r:id="rId9"/>
    <p:sldId id="431" r:id="rId10"/>
    <p:sldId id="414" r:id="rId11"/>
    <p:sldId id="422" r:id="rId12"/>
    <p:sldId id="423" r:id="rId13"/>
    <p:sldId id="426" r:id="rId14"/>
    <p:sldId id="424" r:id="rId15"/>
    <p:sldId id="432" r:id="rId16"/>
    <p:sldId id="425" r:id="rId17"/>
    <p:sldId id="427" r:id="rId18"/>
    <p:sldId id="429" r:id="rId19"/>
    <p:sldId id="430" r:id="rId20"/>
    <p:sldId id="428" r:id="rId21"/>
    <p:sldId id="433" r:id="rId22"/>
    <p:sldId id="434" r:id="rId23"/>
    <p:sldId id="437" r:id="rId24"/>
    <p:sldId id="435" r:id="rId25"/>
    <p:sldId id="438" r:id="rId26"/>
    <p:sldId id="436" r:id="rId2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90" d="100"/>
          <a:sy n="90" d="100"/>
        </p:scale>
        <p:origin x="1422" y="66"/>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2017/5/31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2017/5/31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2017/5/31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2017/5/31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kamishima.net/mlmpyja/nbayes1/ndarr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ja.wikipedia.org/wiki/%E3%83%A9%E3%82%A4%E3%82%BB%E3%83%B3%E3%82%B9" TargetMode="External"/><Relationship Id="rId2" Type="http://schemas.openxmlformats.org/officeDocument/2006/relationships/hyperlink" Target="https://ja.wikipedia.org/wiki/%E8%91%97%E4%BD%9C%E6%A8%A9" TargetMode="External"/><Relationship Id="rId1" Type="http://schemas.openxmlformats.org/officeDocument/2006/relationships/slideLayout" Target="../slideLayouts/slideLayout2.xml"/><Relationship Id="rId4" Type="http://schemas.openxmlformats.org/officeDocument/2006/relationships/hyperlink" Target="https://ja.wikipedia.org/wiki/BSD&#12521;&#12452;&#12475;&#12531;&#12473;"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docs.opencv.org/2.4/modules/core/doc/drawing_function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repo.continuum.io/archive/index.html" TargetMode="External"/><Relationship Id="rId2" Type="http://schemas.openxmlformats.org/officeDocument/2006/relationships/hyperlink" Target="https://www.continuum.io/downloads"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repo.continuum.io/archive/Anaconda2-4.2.0-Windows-x86_64.exe"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4" name="タイトル 1"/>
          <p:cNvSpPr txBox="1">
            <a:spLocks/>
          </p:cNvSpPr>
          <p:nvPr/>
        </p:nvSpPr>
        <p:spPr>
          <a:xfrm>
            <a:off x="1524000" y="4269600"/>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r"/>
            <a:r>
              <a:rPr lang="ja-JP" altLang="en-US" sz="5400" smtClean="0">
                <a:solidFill>
                  <a:srgbClr val="FF0000"/>
                </a:solidFill>
              </a:rPr>
              <a:t>まだ作成中です</a:t>
            </a:r>
            <a:r>
              <a:rPr lang="ja-JP" altLang="en-US" sz="5400" dirty="0" err="1" smtClean="0">
                <a:solidFill>
                  <a:srgbClr val="FF0000"/>
                </a:solidFill>
              </a:rPr>
              <a:t>。。。</a:t>
            </a:r>
            <a:endParaRPr lang="ja-JP" altLang="en-US" sz="5400" dirty="0">
              <a:solidFill>
                <a:srgbClr val="FF0000"/>
              </a:solidFill>
            </a:endParaRPr>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Ex1.py “Hello world”</a:t>
            </a:r>
            <a:endParaRPr kumimoji="1" lang="ja-JP" altLang="en-US" sz="3600" b="1" dirty="0"/>
          </a:p>
        </p:txBody>
      </p:sp>
      <p:sp>
        <p:nvSpPr>
          <p:cNvPr id="3" name="コンテンツ プレースホルダー 2"/>
          <p:cNvSpPr>
            <a:spLocks noGrp="1"/>
          </p:cNvSpPr>
          <p:nvPr>
            <p:ph idx="1"/>
          </p:nvPr>
        </p:nvSpPr>
        <p:spPr>
          <a:xfrm>
            <a:off x="278781" y="1343722"/>
            <a:ext cx="6455651" cy="5296829"/>
          </a:xfrm>
        </p:spPr>
        <p:txBody>
          <a:bodyPr>
            <a:normAutofit/>
          </a:bodyPr>
          <a:lstStyle/>
          <a:p>
            <a:pPr marL="0" indent="0">
              <a:buNone/>
            </a:pPr>
            <a:r>
              <a:rPr lang="ja-JP" altLang="en-US" sz="2400" b="1" dirty="0"/>
              <a:t>右の</a:t>
            </a:r>
            <a:r>
              <a:rPr lang="ja-JP" altLang="en-US" sz="2400" b="1" dirty="0" smtClean="0"/>
              <a:t>コードを動かしてください</a:t>
            </a:r>
            <a:endParaRPr kumimoji="1" lang="en-US" altLang="ja-JP" sz="2400" b="1" dirty="0" smtClean="0"/>
          </a:p>
          <a:p>
            <a:pPr marL="0" indent="0">
              <a:buNone/>
            </a:pPr>
            <a:r>
              <a:rPr kumimoji="1" lang="en-US" altLang="ja-JP" sz="2400" dirty="0" smtClean="0"/>
              <a:t>1. “ex1.py”</a:t>
            </a:r>
            <a:r>
              <a:rPr kumimoji="1" lang="ja-JP" altLang="en-US" sz="2400" dirty="0" smtClean="0"/>
              <a:t>というファイルを作成</a:t>
            </a:r>
            <a:endParaRPr kumimoji="1" lang="en-US" altLang="ja-JP" sz="2400" dirty="0" smtClean="0"/>
          </a:p>
          <a:p>
            <a:pPr marL="0" indent="0">
              <a:buNone/>
            </a:pPr>
            <a:r>
              <a:rPr lang="en-US" altLang="ja-JP" sz="2400" dirty="0" smtClean="0"/>
              <a:t>2. </a:t>
            </a:r>
            <a:r>
              <a:rPr lang="ja-JP" altLang="en-US" sz="2400" dirty="0" smtClean="0"/>
              <a:t>右のコードを記入</a:t>
            </a:r>
            <a:endParaRPr kumimoji="1" lang="en-US" altLang="ja-JP" sz="2400" dirty="0"/>
          </a:p>
          <a:p>
            <a:pPr marL="0" indent="0">
              <a:buNone/>
            </a:pPr>
            <a:r>
              <a:rPr lang="en-US" altLang="ja-JP" sz="2400" dirty="0" smtClean="0"/>
              <a:t>3. </a:t>
            </a:r>
            <a:r>
              <a:rPr lang="ja-JP" altLang="en-US" sz="2400" dirty="0" smtClean="0"/>
              <a:t>コマンドラインで以下を入力</a:t>
            </a:r>
            <a:endParaRPr lang="en-US" altLang="ja-JP" sz="2400" dirty="0" smtClean="0"/>
          </a:p>
          <a:p>
            <a:pPr marL="0" indent="0">
              <a:buNone/>
            </a:pPr>
            <a:r>
              <a:rPr kumimoji="1" lang="en-US" altLang="ja-JP" sz="2400" dirty="0"/>
              <a:t> </a:t>
            </a:r>
            <a:r>
              <a:rPr kumimoji="1" lang="en-US" altLang="ja-JP" sz="2400" dirty="0" smtClean="0"/>
              <a:t>   $ python ex1.py</a:t>
            </a:r>
            <a:endParaRPr lang="en-US" altLang="ja-JP" sz="2400" dirty="0" smtClean="0"/>
          </a:p>
          <a:p>
            <a:pPr marL="0" indent="0">
              <a:buNone/>
            </a:pPr>
            <a:endParaRPr lang="en-US" altLang="ja-JP" sz="2400" dirty="0"/>
          </a:p>
          <a:p>
            <a:pPr marL="0" indent="0">
              <a:buNone/>
            </a:pPr>
            <a:r>
              <a:rPr lang="en-US" altLang="ja-JP" sz="2400" dirty="0" smtClean="0">
                <a:solidFill>
                  <a:srgbClr val="FF0000"/>
                </a:solidFill>
              </a:rPr>
              <a:t>※</a:t>
            </a:r>
            <a:r>
              <a:rPr lang="ja-JP" altLang="en-US" sz="2400" dirty="0">
                <a:solidFill>
                  <a:srgbClr val="FF0000"/>
                </a:solidFill>
              </a:rPr>
              <a:t> </a:t>
            </a:r>
            <a:r>
              <a:rPr lang="en-US" altLang="ja-JP" sz="2400" dirty="0" smtClean="0">
                <a:solidFill>
                  <a:srgbClr val="FF0000"/>
                </a:solidFill>
              </a:rPr>
              <a:t>『#』</a:t>
            </a:r>
            <a:r>
              <a:rPr lang="ja-JP" altLang="en-US" sz="2400" dirty="0" smtClean="0">
                <a:solidFill>
                  <a:srgbClr val="FF0000"/>
                </a:solidFill>
              </a:rPr>
              <a:t>でコメントアウト</a:t>
            </a:r>
            <a:endParaRPr lang="en-US" altLang="ja-JP" sz="2400" dirty="0" smtClean="0">
              <a:solidFill>
                <a:srgbClr val="FF0000"/>
              </a:solidFill>
            </a:endParaRPr>
          </a:p>
          <a:p>
            <a:pPr marL="0" indent="0">
              <a:buNone/>
            </a:pPr>
            <a:r>
              <a:rPr lang="en-US" altLang="ja-JP" sz="2400" dirty="0">
                <a:solidFill>
                  <a:srgbClr val="FF0000"/>
                </a:solidFill>
              </a:rPr>
              <a:t>※</a:t>
            </a:r>
            <a:r>
              <a:rPr lang="en-US" altLang="ja-JP" sz="2400" dirty="0" smtClean="0">
                <a:solidFill>
                  <a:srgbClr val="FF0000"/>
                </a:solidFill>
              </a:rPr>
              <a:t> </a:t>
            </a:r>
            <a:r>
              <a:rPr kumimoji="1" lang="en-US" altLang="ja-JP" sz="2400" dirty="0" smtClean="0">
                <a:solidFill>
                  <a:srgbClr val="FF0000"/>
                </a:solidFill>
              </a:rPr>
              <a:t>『print(“</a:t>
            </a:r>
            <a:r>
              <a:rPr kumimoji="1" lang="ja-JP" altLang="en-US" sz="2400" dirty="0" smtClean="0">
                <a:solidFill>
                  <a:srgbClr val="FF0000"/>
                </a:solidFill>
              </a:rPr>
              <a:t>文字列</a:t>
            </a:r>
            <a:r>
              <a:rPr kumimoji="1" lang="en-US" altLang="ja-JP" sz="2400" dirty="0" smtClean="0">
                <a:solidFill>
                  <a:srgbClr val="FF0000"/>
                </a:solidFill>
              </a:rPr>
              <a:t>”)』</a:t>
            </a:r>
            <a:r>
              <a:rPr kumimoji="1" lang="ja-JP" altLang="en-US" sz="2400" dirty="0" smtClean="0">
                <a:solidFill>
                  <a:srgbClr val="FF0000"/>
                </a:solidFill>
              </a:rPr>
              <a:t>で文字列を出力</a:t>
            </a:r>
            <a:endParaRPr kumimoji="1" lang="ja-JP" altLang="en-US" sz="2400" dirty="0">
              <a:solidFill>
                <a:srgbClr val="FF0000"/>
              </a:solidFill>
            </a:endParaRPr>
          </a:p>
        </p:txBody>
      </p:sp>
      <p:sp>
        <p:nvSpPr>
          <p:cNvPr id="4" name="正方形/長方形 3"/>
          <p:cNvSpPr/>
          <p:nvPr/>
        </p:nvSpPr>
        <p:spPr>
          <a:xfrm>
            <a:off x="6715224" y="2101061"/>
            <a:ext cx="4642585" cy="1815882"/>
          </a:xfrm>
          <a:prstGeom prst="rect">
            <a:avLst/>
          </a:prstGeom>
          <a:solidFill>
            <a:schemeClr val="bg1"/>
          </a:solidFill>
          <a:ln w="31750">
            <a:solidFill>
              <a:schemeClr val="tx1"/>
            </a:solidFill>
          </a:ln>
        </p:spPr>
        <p:txBody>
          <a:bodyPr wrap="square">
            <a:spAutoFit/>
          </a:bodyPr>
          <a:lstStyle/>
          <a:p>
            <a:r>
              <a:rPr lang="en-US" altLang="ja-JP" sz="2800" dirty="0">
                <a:solidFill>
                  <a:srgbClr val="008000"/>
                </a:solidFill>
                <a:highlight>
                  <a:srgbClr val="FFFFFF"/>
                </a:highlight>
                <a:latin typeface="ＭＳ ゴシック" panose="020B0609070205080204" pitchFamily="49" charset="-128"/>
                <a:ea typeface="ＭＳ ゴシック" panose="020B0609070205080204" pitchFamily="49" charset="-128"/>
              </a:rPr>
              <a:t># ex1.py</a:t>
            </a:r>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28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r>
              <a:rPr lang="en-US" altLang="ja-JP" sz="28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28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664300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781777" cy="733270"/>
          </a:xfrm>
        </p:spPr>
        <p:txBody>
          <a:bodyPr>
            <a:normAutofit/>
          </a:bodyPr>
          <a:lstStyle/>
          <a:p>
            <a:r>
              <a:rPr kumimoji="1" lang="en-US" altLang="ja-JP" sz="3600" b="1" dirty="0" smtClean="0"/>
              <a:t>Ex2.py </a:t>
            </a:r>
            <a:r>
              <a:rPr kumimoji="1" lang="ja-JP" altLang="en-US" sz="3600" b="1" dirty="0" smtClean="0"/>
              <a:t>変数の型</a:t>
            </a:r>
            <a:endParaRPr kumimoji="1" lang="ja-JP" altLang="en-US" sz="3600" b="1" dirty="0"/>
          </a:p>
        </p:txBody>
      </p:sp>
      <p:sp>
        <p:nvSpPr>
          <p:cNvPr id="3" name="コンテンツ プレースホルダー 2"/>
          <p:cNvSpPr>
            <a:spLocks noGrp="1"/>
          </p:cNvSpPr>
          <p:nvPr>
            <p:ph idx="1"/>
          </p:nvPr>
        </p:nvSpPr>
        <p:spPr>
          <a:xfrm>
            <a:off x="337864" y="1322457"/>
            <a:ext cx="5722694" cy="5296829"/>
          </a:xfrm>
        </p:spPr>
        <p:txBody>
          <a:bodyPr>
            <a:normAutofit/>
          </a:bodyPr>
          <a:lstStyle/>
          <a:p>
            <a:r>
              <a:rPr kumimoji="1" lang="en-US" altLang="ja-JP" sz="2000" dirty="0" err="1" smtClean="0"/>
              <a:t>int</a:t>
            </a:r>
            <a:r>
              <a:rPr lang="en-US" altLang="ja-JP" sz="2000" dirty="0" smtClean="0"/>
              <a:t>, float, string, bool</a:t>
            </a:r>
            <a:r>
              <a:rPr lang="ja-JP" altLang="en-US" sz="2000" dirty="0" smtClean="0"/>
              <a:t>などの型を利用可能</a:t>
            </a:r>
            <a:r>
              <a:rPr lang="en-US" altLang="ja-JP" sz="2000" dirty="0" smtClean="0"/>
              <a:t> </a:t>
            </a:r>
          </a:p>
          <a:p>
            <a:r>
              <a:rPr lang="ja-JP" altLang="en-US" sz="2000" dirty="0" smtClean="0"/>
              <a:t>変数の型は代入する値に応じて自動で</a:t>
            </a:r>
            <a:r>
              <a:rPr lang="ja-JP" altLang="en-US" sz="2000" dirty="0"/>
              <a:t>決まる（型を明示した変数宣言は行わない）</a:t>
            </a:r>
            <a:endParaRPr lang="en-US" altLang="ja-JP" sz="2000" dirty="0" smtClean="0"/>
          </a:p>
          <a:p>
            <a:r>
              <a:rPr lang="ja-JP" altLang="en-US" sz="2000" dirty="0"/>
              <a:t>後</a:t>
            </a:r>
            <a:r>
              <a:rPr lang="ja-JP" altLang="en-US" sz="2000" dirty="0" smtClean="0"/>
              <a:t>から異なる型に変更することも可能　　　（その都度新しい変数が生成される）</a:t>
            </a:r>
            <a:endParaRPr lang="en-US" altLang="ja-JP" sz="2000" dirty="0"/>
          </a:p>
          <a:p>
            <a:pPr marL="0" indent="0">
              <a:buNone/>
            </a:pPr>
            <a:r>
              <a:rPr lang="ja-JP" altLang="en-US" sz="2000" b="1" dirty="0" smtClean="0"/>
              <a:t>右</a:t>
            </a:r>
            <a:r>
              <a:rPr lang="ja-JP" altLang="en-US" sz="2000" b="1" dirty="0"/>
              <a:t>のコードを</a:t>
            </a:r>
            <a:r>
              <a:rPr lang="ja-JP" altLang="en-US" sz="2000" b="1" dirty="0" smtClean="0"/>
              <a:t>動かして</a:t>
            </a:r>
            <a:r>
              <a:rPr lang="ja-JP" altLang="en-US" sz="2000" b="1" dirty="0"/>
              <a:t>みて</a:t>
            </a:r>
            <a:r>
              <a:rPr lang="ja-JP" altLang="en-US" sz="2000" b="1" dirty="0" smtClean="0"/>
              <a:t>ください</a:t>
            </a:r>
            <a:endParaRPr lang="en-US" altLang="ja-JP" sz="2000" b="1" dirty="0" smtClean="0"/>
          </a:p>
          <a:p>
            <a:pPr marL="0" indent="0">
              <a:buNone/>
            </a:pPr>
            <a:r>
              <a:rPr lang="ja-JP" altLang="en-US" sz="2000" b="1" dirty="0"/>
              <a:t>右の</a:t>
            </a:r>
            <a:r>
              <a:rPr lang="ja-JP" altLang="en-US" sz="2000" b="1" dirty="0" smtClean="0"/>
              <a:t>コードを色々と編集し型の挙動を確認してください</a:t>
            </a:r>
            <a:endParaRPr lang="en-US" altLang="ja-JP" sz="2000" b="1" dirty="0"/>
          </a:p>
          <a:p>
            <a:pPr marL="0" indent="0">
              <a:buNone/>
            </a:pPr>
            <a:endParaRPr lang="en-US" altLang="ja-JP" sz="2000" dirty="0" smtClean="0"/>
          </a:p>
          <a:p>
            <a:pPr marL="0" indent="0">
              <a:buNone/>
            </a:pPr>
            <a:r>
              <a:rPr lang="en-US" altLang="ja-JP" sz="2000" dirty="0" smtClean="0">
                <a:solidFill>
                  <a:srgbClr val="FF0000"/>
                </a:solidFill>
              </a:rPr>
              <a:t>※ type ( </a:t>
            </a:r>
            <a:r>
              <a:rPr lang="ja-JP" altLang="en-US" sz="2000" dirty="0" smtClean="0">
                <a:solidFill>
                  <a:srgbClr val="FF0000"/>
                </a:solidFill>
              </a:rPr>
              <a:t>変数名</a:t>
            </a:r>
            <a:r>
              <a:rPr lang="en-US" altLang="ja-JP" sz="2000" dirty="0" smtClean="0">
                <a:solidFill>
                  <a:srgbClr val="FF0000"/>
                </a:solidFill>
              </a:rPr>
              <a:t> )</a:t>
            </a:r>
            <a:r>
              <a:rPr lang="ja-JP" altLang="en-US" sz="2000" dirty="0" smtClean="0">
                <a:solidFill>
                  <a:srgbClr val="FF0000"/>
                </a:solidFill>
              </a:rPr>
              <a:t>　で型を取得</a:t>
            </a:r>
            <a:endParaRPr lang="en-US" altLang="ja-JP" sz="2000" dirty="0" smtClean="0">
              <a:solidFill>
                <a:srgbClr val="FF0000"/>
              </a:solidFill>
            </a:endParaRPr>
          </a:p>
          <a:p>
            <a:pPr marL="0" indent="0">
              <a:buNone/>
            </a:pPr>
            <a:r>
              <a:rPr lang="en-US" altLang="ja-JP" sz="2000" dirty="0" smtClean="0">
                <a:solidFill>
                  <a:srgbClr val="FF0000"/>
                </a:solidFill>
              </a:rPr>
              <a:t>※ id (</a:t>
            </a:r>
            <a:r>
              <a:rPr lang="ja-JP" altLang="en-US" sz="2000" dirty="0">
                <a:solidFill>
                  <a:srgbClr val="FF0000"/>
                </a:solidFill>
              </a:rPr>
              <a:t>変数名</a:t>
            </a:r>
            <a:r>
              <a:rPr lang="en-US" altLang="ja-JP" sz="2000" dirty="0">
                <a:solidFill>
                  <a:srgbClr val="FF0000"/>
                </a:solidFill>
              </a:rPr>
              <a:t> </a:t>
            </a:r>
            <a:r>
              <a:rPr lang="en-US" altLang="ja-JP" sz="2000" dirty="0" smtClean="0">
                <a:solidFill>
                  <a:srgbClr val="FF0000"/>
                </a:solidFill>
              </a:rPr>
              <a:t>) </a:t>
            </a:r>
            <a:r>
              <a:rPr lang="ja-JP" altLang="en-US" sz="2000" dirty="0" smtClean="0">
                <a:solidFill>
                  <a:srgbClr val="FF0000"/>
                </a:solidFill>
              </a:rPr>
              <a:t>でオブジェクト</a:t>
            </a:r>
            <a:r>
              <a:rPr lang="en-US" altLang="ja-JP" sz="2000" dirty="0" smtClean="0">
                <a:solidFill>
                  <a:srgbClr val="FF0000"/>
                </a:solidFill>
              </a:rPr>
              <a:t>id</a:t>
            </a:r>
            <a:r>
              <a:rPr lang="ja-JP" altLang="en-US" sz="2000" dirty="0" smtClean="0">
                <a:solidFill>
                  <a:srgbClr val="FF0000"/>
                </a:solidFill>
              </a:rPr>
              <a:t>を取得 </a:t>
            </a:r>
            <a:r>
              <a:rPr lang="en-US" altLang="ja-JP" sz="2000" dirty="0" smtClean="0">
                <a:solidFill>
                  <a:srgbClr val="FF0000"/>
                </a:solidFill>
                <a:sym typeface="Wingdings" panose="05000000000000000000" pitchFamily="2" charset="2"/>
              </a:rPr>
              <a:t> </a:t>
            </a:r>
            <a:r>
              <a:rPr lang="en-US" altLang="ja-JP" sz="1800" dirty="0" smtClean="0">
                <a:solidFill>
                  <a:srgbClr val="FF0000"/>
                </a:solidFill>
                <a:sym typeface="Wingdings" panose="05000000000000000000" pitchFamily="2" charset="2"/>
              </a:rPr>
              <a:t>id</a:t>
            </a:r>
            <a:r>
              <a:rPr lang="ja-JP" altLang="en-US" sz="1800" dirty="0" smtClean="0">
                <a:solidFill>
                  <a:srgbClr val="FF0000"/>
                </a:solidFill>
                <a:sym typeface="Wingdings" panose="05000000000000000000" pitchFamily="2" charset="2"/>
              </a:rPr>
              <a:t>を見ると，数値代入のたびに新たなオブジェクトが生成されているのが分かる</a:t>
            </a:r>
            <a:endParaRPr lang="en-US" altLang="ja-JP" sz="2000" dirty="0" smtClean="0">
              <a:solidFill>
                <a:srgbClr val="FF0000"/>
              </a:solidFill>
            </a:endParaRPr>
          </a:p>
          <a:p>
            <a:pPr marL="0" indent="0">
              <a:buNone/>
            </a:pPr>
            <a:r>
              <a:rPr lang="en-US" altLang="ja-JP" sz="2000" dirty="0" smtClean="0">
                <a:solidFill>
                  <a:srgbClr val="FF0000"/>
                </a:solidFill>
              </a:rPr>
              <a:t>※ print (</a:t>
            </a:r>
            <a:r>
              <a:rPr lang="ja-JP" altLang="en-US" sz="2000" dirty="0" smtClean="0">
                <a:solidFill>
                  <a:srgbClr val="FF0000"/>
                </a:solidFill>
              </a:rPr>
              <a:t>変数</a:t>
            </a:r>
            <a:r>
              <a:rPr lang="en-US" altLang="ja-JP" sz="2000" dirty="0" smtClean="0">
                <a:solidFill>
                  <a:srgbClr val="FF0000"/>
                </a:solidFill>
              </a:rPr>
              <a:t>1, </a:t>
            </a:r>
            <a:r>
              <a:rPr lang="ja-JP" altLang="en-US" sz="2000" dirty="0" smtClean="0">
                <a:solidFill>
                  <a:srgbClr val="FF0000"/>
                </a:solidFill>
              </a:rPr>
              <a:t>変数</a:t>
            </a:r>
            <a:r>
              <a:rPr lang="en-US" altLang="ja-JP" sz="2000" dirty="0" smtClean="0">
                <a:solidFill>
                  <a:srgbClr val="FF0000"/>
                </a:solidFill>
              </a:rPr>
              <a:t>2)</a:t>
            </a:r>
            <a:r>
              <a:rPr lang="ja-JP" altLang="en-US" sz="2000" dirty="0">
                <a:solidFill>
                  <a:srgbClr val="FF0000"/>
                </a:solidFill>
              </a:rPr>
              <a:t> </a:t>
            </a:r>
            <a:r>
              <a:rPr lang="ja-JP" altLang="en-US" sz="2000" dirty="0" smtClean="0">
                <a:solidFill>
                  <a:srgbClr val="FF0000"/>
                </a:solidFill>
              </a:rPr>
              <a:t>で複数変数を出力可能</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型変換も可能</a:t>
            </a:r>
            <a:endParaRPr lang="en-US" altLang="ja-JP" sz="2000" dirty="0" smtClean="0">
              <a:solidFill>
                <a:srgbClr val="FF0000"/>
              </a:solidFill>
            </a:endParaRPr>
          </a:p>
          <a:p>
            <a:endParaRPr kumimoji="1" lang="ja-JP" altLang="en-US" sz="2000" dirty="0"/>
          </a:p>
        </p:txBody>
      </p:sp>
      <p:sp>
        <p:nvSpPr>
          <p:cNvPr id="5" name="正方形/長方形 4"/>
          <p:cNvSpPr/>
          <p:nvPr/>
        </p:nvSpPr>
        <p:spPr>
          <a:xfrm>
            <a:off x="7013607" y="202130"/>
            <a:ext cx="4642585" cy="649408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smtClean="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#bool</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True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#string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"hello, world"</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(a),id(a))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型変換例</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float-&gt;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string-&gt;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-&gt;float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int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'16'</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(16)</a:t>
            </a:r>
          </a:p>
        </p:txBody>
      </p:sp>
    </p:spTree>
    <p:extLst>
      <p:ext uri="{BB962C8B-B14F-4D97-AF65-F5344CB8AC3E}">
        <p14:creationId xmlns:p14="http://schemas.microsoft.com/office/powerpoint/2010/main" val="2588261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21041"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(1)</a:t>
            </a:r>
            <a:endParaRPr kumimoji="1" lang="ja-JP" altLang="en-US" sz="3600" b="1" dirty="0"/>
          </a:p>
        </p:txBody>
      </p:sp>
      <p:sp>
        <p:nvSpPr>
          <p:cNvPr id="6" name="コンテンツ プレースホルダー 2"/>
          <p:cNvSpPr txBox="1">
            <a:spLocks/>
          </p:cNvSpPr>
          <p:nvPr/>
        </p:nvSpPr>
        <p:spPr>
          <a:xfrm>
            <a:off x="821041" y="1248029"/>
            <a:ext cx="10597419" cy="467430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2400" dirty="0" smtClean="0"/>
              <a:t>Python</a:t>
            </a:r>
            <a:r>
              <a:rPr lang="ja-JP" altLang="en-US" sz="2400" dirty="0" smtClean="0"/>
              <a:t>では</a:t>
            </a:r>
            <a:r>
              <a:rPr lang="en-US" altLang="ja-JP" sz="2400" dirty="0" smtClean="0"/>
              <a:t>, tuple</a:t>
            </a:r>
            <a:r>
              <a:rPr lang="ja-JP" altLang="en-US" sz="2400" dirty="0" smtClean="0"/>
              <a:t>・</a:t>
            </a:r>
            <a:r>
              <a:rPr lang="en-US" altLang="ja-JP" sz="2400" dirty="0" smtClean="0"/>
              <a:t>list</a:t>
            </a:r>
            <a:r>
              <a:rPr lang="ja-JP" altLang="en-US" sz="2400" dirty="0" smtClean="0"/>
              <a:t>・</a:t>
            </a:r>
            <a:r>
              <a:rPr lang="en-US" altLang="ja-JP" sz="2400" dirty="0" err="1" smtClean="0"/>
              <a:t>np.array</a:t>
            </a:r>
            <a:r>
              <a:rPr lang="ja-JP" altLang="en-US" sz="2400" dirty="0" smtClean="0"/>
              <a:t> という配列表現が利用可能</a:t>
            </a:r>
            <a:endParaRPr lang="en-US" altLang="ja-JP" sz="2400" dirty="0" smtClean="0"/>
          </a:p>
          <a:p>
            <a:pPr marL="0" indent="0">
              <a:buFont typeface="Arial" panose="020B0604020202020204" pitchFamily="34" charset="0"/>
              <a:buNone/>
            </a:pPr>
            <a:endParaRPr lang="en-US" altLang="ja-JP" sz="2400" dirty="0" smtClean="0"/>
          </a:p>
          <a:p>
            <a:pPr marL="0" indent="0">
              <a:buFont typeface="Arial" panose="020B0604020202020204" pitchFamily="34" charset="0"/>
              <a:buNone/>
            </a:pPr>
            <a:r>
              <a:rPr lang="en-US" altLang="ja-JP" sz="2400" dirty="0" smtClean="0"/>
              <a:t>(1,2,3)		tuple     : </a:t>
            </a:r>
            <a:r>
              <a:rPr lang="ja-JP" altLang="en-US" sz="2400" b="1" dirty="0" smtClean="0">
                <a:solidFill>
                  <a:srgbClr val="FF0000"/>
                </a:solidFill>
              </a:rPr>
              <a:t>長さ</a:t>
            </a:r>
            <a:r>
              <a:rPr lang="en-US" altLang="ja-JP" sz="2400" b="1" dirty="0" smtClean="0">
                <a:solidFill>
                  <a:srgbClr val="FF0000"/>
                </a:solidFill>
              </a:rPr>
              <a:t>&amp;</a:t>
            </a:r>
            <a:r>
              <a:rPr lang="ja-JP" altLang="en-US" sz="2400" b="1" dirty="0" smtClean="0">
                <a:solidFill>
                  <a:srgbClr val="FF0000"/>
                </a:solidFill>
              </a:rPr>
              <a:t>値 変更不可</a:t>
            </a:r>
            <a:r>
              <a:rPr lang="ja-JP" altLang="en-US" sz="2400" dirty="0" smtClean="0"/>
              <a:t>の配列</a:t>
            </a:r>
            <a:endParaRPr lang="en-US" altLang="ja-JP" sz="2400" dirty="0" smtClean="0"/>
          </a:p>
          <a:p>
            <a:pPr marL="0" indent="0">
              <a:buFont typeface="Arial" panose="020B0604020202020204" pitchFamily="34" charset="0"/>
              <a:buNone/>
            </a:pPr>
            <a:r>
              <a:rPr lang="en-US" altLang="ja-JP" sz="2400" dirty="0" smtClean="0"/>
              <a:t>[1,2,3]		list</a:t>
            </a:r>
            <a:r>
              <a:rPr lang="ja-JP" altLang="en-US" sz="2400" dirty="0" smtClean="0"/>
              <a:t>　     </a:t>
            </a:r>
            <a:r>
              <a:rPr lang="en-US" altLang="ja-JP" sz="2400" dirty="0" smtClean="0"/>
              <a:t>: </a:t>
            </a:r>
            <a:r>
              <a:rPr lang="ja-JP" altLang="en-US" sz="2400" dirty="0" smtClean="0"/>
              <a:t>可変長配列</a:t>
            </a:r>
            <a:endParaRPr lang="en-US" altLang="ja-JP" sz="2400" dirty="0" smtClean="0"/>
          </a:p>
          <a:p>
            <a:pPr marL="0" indent="0">
              <a:buFont typeface="Arial" panose="020B0604020202020204" pitchFamily="34" charset="0"/>
              <a:buNone/>
            </a:pPr>
            <a:r>
              <a:rPr lang="en-US" altLang="ja-JP" sz="2400" dirty="0" err="1" smtClean="0"/>
              <a:t>np.array</a:t>
            </a:r>
            <a:r>
              <a:rPr lang="en-US" altLang="ja-JP" sz="2400" dirty="0" smtClean="0"/>
              <a:t>(1,2,3) 	</a:t>
            </a:r>
            <a:r>
              <a:rPr lang="en-US" altLang="ja-JP" sz="2400" dirty="0" err="1" smtClean="0"/>
              <a:t>np.array</a:t>
            </a:r>
            <a:r>
              <a:rPr lang="en-US" altLang="ja-JP" sz="2400" dirty="0" smtClean="0"/>
              <a:t>: </a:t>
            </a:r>
            <a:r>
              <a:rPr lang="en-US" altLang="ja-JP" sz="2400" i="1" dirty="0" smtClean="0"/>
              <a:t>n</a:t>
            </a:r>
            <a:r>
              <a:rPr lang="ja-JP" altLang="en-US" sz="2400" dirty="0" smtClean="0"/>
              <a:t>次元配列（画像などはこれで表現される）</a:t>
            </a:r>
            <a:endParaRPr lang="en-US" altLang="ja-JP" sz="2400" dirty="0" smtClean="0"/>
          </a:p>
          <a:p>
            <a:pPr marL="0" indent="0">
              <a:buFont typeface="Arial" panose="020B0604020202020204" pitchFamily="34" charset="0"/>
              <a:buNone/>
            </a:pPr>
            <a:endParaRPr lang="en-US" altLang="ja-JP" sz="2400" dirty="0" smtClean="0"/>
          </a:p>
          <a:p>
            <a:r>
              <a:rPr lang="en-US" altLang="ja-JP" sz="2400" dirty="0" err="1" smtClean="0"/>
              <a:t>np.array</a:t>
            </a:r>
            <a:r>
              <a:rPr lang="ja-JP" altLang="en-US" sz="2400" dirty="0" smtClean="0"/>
              <a:t>は高速処理のための制約がある配列</a:t>
            </a:r>
            <a:endParaRPr lang="en-US" altLang="ja-JP" sz="2400" dirty="0" smtClean="0"/>
          </a:p>
          <a:p>
            <a:pPr lvl="1"/>
            <a:r>
              <a:rPr lang="en-US" altLang="ja-JP" sz="2000" dirty="0" err="1" smtClean="0"/>
              <a:t>np.array</a:t>
            </a:r>
            <a:r>
              <a:rPr lang="en-US" altLang="ja-JP" sz="2000" dirty="0" smtClean="0"/>
              <a:t> </a:t>
            </a:r>
            <a:r>
              <a:rPr lang="ja-JP" altLang="en-US" sz="2000" dirty="0" smtClean="0"/>
              <a:t>では要素がメモリ内の連続領域に配置される</a:t>
            </a:r>
            <a:endParaRPr lang="en-US" altLang="ja-JP" sz="2000" dirty="0" smtClean="0"/>
          </a:p>
          <a:p>
            <a:pPr lvl="1"/>
            <a:r>
              <a:rPr lang="en-US" altLang="ja-JP" sz="2000" dirty="0" err="1" smtClean="0"/>
              <a:t>np.array</a:t>
            </a:r>
            <a:r>
              <a:rPr lang="en-US" altLang="ja-JP" sz="2000" dirty="0" smtClean="0"/>
              <a:t> </a:t>
            </a:r>
            <a:r>
              <a:rPr lang="ja-JP" altLang="en-US" sz="2000" dirty="0" smtClean="0"/>
              <a:t>では各次元の要素数は等しい（行列の形になる）</a:t>
            </a:r>
            <a:endParaRPr lang="en-US" altLang="ja-JP" sz="2000" dirty="0" smtClean="0"/>
          </a:p>
          <a:p>
            <a:pPr lvl="1"/>
            <a:r>
              <a:rPr lang="en-US" altLang="ja-JP" sz="2000" dirty="0" err="1" smtClean="0"/>
              <a:t>np.array</a:t>
            </a:r>
            <a:r>
              <a:rPr lang="en-US" altLang="ja-JP" sz="2000" dirty="0" smtClean="0"/>
              <a:t> </a:t>
            </a:r>
            <a:r>
              <a:rPr lang="ja-JP" altLang="en-US" sz="2000" dirty="0" smtClean="0"/>
              <a:t>では原則的に要素は同じ型</a:t>
            </a:r>
            <a:endParaRPr lang="en-US" altLang="ja-JP" sz="2000" dirty="0" smtClean="0"/>
          </a:p>
          <a:p>
            <a:pPr lvl="1"/>
            <a:r>
              <a:rPr lang="ja-JP" altLang="en-US" sz="2000" dirty="0"/>
              <a:t>参考</a:t>
            </a:r>
            <a:r>
              <a:rPr lang="ja-JP" altLang="en-US" sz="2000" dirty="0" smtClean="0"/>
              <a:t> </a:t>
            </a:r>
            <a:r>
              <a:rPr lang="en-US" altLang="ja-JP" sz="2000" dirty="0" smtClean="0">
                <a:sym typeface="Wingdings" panose="05000000000000000000" pitchFamily="2" charset="2"/>
              </a:rPr>
              <a:t>:</a:t>
            </a:r>
            <a:r>
              <a:rPr lang="en-US" altLang="ja-JP" sz="2000" dirty="0" smtClean="0"/>
              <a:t> </a:t>
            </a:r>
            <a:r>
              <a:rPr lang="en-US" altLang="ja-JP" sz="2000" dirty="0" smtClean="0">
                <a:hlinkClick r:id="rId2"/>
              </a:rPr>
              <a:t>http://www.kamishima.net/mlmpyja/nbayes1/ndarray.html</a:t>
            </a:r>
            <a:endParaRPr lang="en-US" altLang="ja-JP" sz="2000" dirty="0" smtClean="0"/>
          </a:p>
        </p:txBody>
      </p:sp>
    </p:spTree>
    <p:extLst>
      <p:ext uri="{BB962C8B-B14F-4D97-AF65-F5344CB8AC3E}">
        <p14:creationId xmlns:p14="http://schemas.microsoft.com/office/powerpoint/2010/main" val="356797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Ex3.py </a:t>
            </a:r>
            <a:r>
              <a:rPr kumimoji="1" lang="ja-JP" altLang="en-US" sz="3600" b="1" dirty="0" smtClean="0"/>
              <a:t>配列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667474" y="1322457"/>
            <a:ext cx="5049932" cy="5296829"/>
          </a:xfrm>
        </p:spPr>
        <p:txBody>
          <a:bodyPr>
            <a:normAutofit/>
          </a:bodyPr>
          <a:lstStyle/>
          <a:p>
            <a:pPr marL="0" indent="0">
              <a:buNone/>
            </a:pPr>
            <a:r>
              <a:rPr kumimoji="1" lang="ja-JP" altLang="en-US" sz="2000" b="1" dirty="0" smtClean="0"/>
              <a:t>右のコードの</a:t>
            </a:r>
            <a:r>
              <a:rPr lang="ja-JP" altLang="en-US" sz="2000" b="1" dirty="0" smtClean="0"/>
              <a:t>出力を予想してください</a:t>
            </a:r>
            <a:endParaRPr lang="en-US" altLang="ja-JP" sz="2000" b="1" dirty="0" smtClean="0"/>
          </a:p>
          <a:p>
            <a:pPr marL="0" indent="0">
              <a:buNone/>
            </a:pPr>
            <a:r>
              <a:rPr lang="ja-JP" altLang="en-US" sz="2000" i="1" dirty="0" smtClean="0"/>
              <a:t>　　</a:t>
            </a:r>
            <a:r>
              <a:rPr kumimoji="1" lang="en-US" altLang="ja-JP" sz="2000" dirty="0" smtClean="0"/>
              <a:t>                                                    </a:t>
            </a:r>
          </a:p>
          <a:p>
            <a:pPr marL="0" indent="0">
              <a:buNone/>
            </a:pPr>
            <a:endParaRPr kumimoji="1" lang="en-US" altLang="ja-JP" sz="2000" dirty="0"/>
          </a:p>
          <a:p>
            <a:pPr marL="0" indent="0">
              <a:buNone/>
            </a:pPr>
            <a:endParaRPr kumimoji="1" lang="en-US" altLang="ja-JP" sz="2000" dirty="0" smtClean="0"/>
          </a:p>
          <a:p>
            <a:pPr marL="0" indent="0">
              <a:buNone/>
            </a:pPr>
            <a:endParaRPr kumimoji="1" lang="en-US" altLang="ja-JP" sz="2000" dirty="0" smtClean="0"/>
          </a:p>
          <a:p>
            <a:pPr marL="0" indent="0">
              <a:buNone/>
            </a:pPr>
            <a:endParaRPr kumimoji="1" lang="en-US" altLang="ja-JP" sz="1100" dirty="0" smtClean="0"/>
          </a:p>
          <a:p>
            <a:pPr marL="0" indent="0">
              <a:buNone/>
            </a:pPr>
            <a:r>
              <a:rPr kumimoji="1" lang="ja-JP" altLang="en-US" sz="2000" b="1" dirty="0" smtClean="0"/>
              <a:t>コードを実行し，予想と比べてください</a:t>
            </a:r>
            <a:endParaRPr kumimoji="1" lang="en-US" altLang="ja-JP" sz="2000" b="1" dirty="0" smtClean="0"/>
          </a:p>
          <a:p>
            <a:pPr marL="0" indent="0">
              <a:buNone/>
            </a:pPr>
            <a:r>
              <a:rPr kumimoji="1" lang="ja-JP" altLang="en-US" sz="2000" b="1" dirty="0" smtClean="0"/>
              <a:t>コードの中身を色々変化させ，配列とタプルの挙動を確認してください</a:t>
            </a:r>
            <a:endParaRPr kumimoji="1" lang="en-US" altLang="ja-JP" sz="2000" b="1" dirty="0" smtClean="0"/>
          </a:p>
          <a:p>
            <a:pPr marL="0" indent="0">
              <a:buNone/>
            </a:pPr>
            <a:r>
              <a:rPr lang="en-US" altLang="ja-JP" sz="2000" dirty="0" smtClean="0">
                <a:solidFill>
                  <a:srgbClr val="FF0000"/>
                </a:solidFill>
              </a:rPr>
              <a:t>※ </a:t>
            </a:r>
            <a:r>
              <a:rPr lang="ja-JP" altLang="en-US" sz="2000" dirty="0" smtClean="0">
                <a:solidFill>
                  <a:srgbClr val="FF0000"/>
                </a:solidFill>
              </a:rPr>
              <a:t>配列は</a:t>
            </a:r>
            <a:r>
              <a:rPr lang="en-US" altLang="ja-JP" sz="2000" dirty="0" smtClean="0">
                <a:solidFill>
                  <a:srgbClr val="FF0000"/>
                </a:solidFill>
              </a:rPr>
              <a:t>[], </a:t>
            </a:r>
            <a:r>
              <a:rPr lang="en-US" altLang="ja-JP" sz="2000" dirty="0" err="1" smtClean="0">
                <a:solidFill>
                  <a:srgbClr val="FF0000"/>
                </a:solidFill>
              </a:rPr>
              <a:t>tupple</a:t>
            </a:r>
            <a:r>
              <a:rPr lang="ja-JP" altLang="en-US" sz="2000" dirty="0" smtClean="0">
                <a:solidFill>
                  <a:srgbClr val="FF0000"/>
                </a:solidFill>
              </a:rPr>
              <a:t>は</a:t>
            </a:r>
            <a:r>
              <a:rPr lang="en-US" altLang="ja-JP" sz="2000" dirty="0" smtClean="0">
                <a:solidFill>
                  <a:srgbClr val="FF0000"/>
                </a:solidFill>
              </a:rPr>
              <a:t>()</a:t>
            </a:r>
            <a:r>
              <a:rPr lang="ja-JP" altLang="en-US" sz="2000" dirty="0" smtClean="0">
                <a:solidFill>
                  <a:srgbClr val="FF0000"/>
                </a:solidFill>
              </a:rPr>
              <a:t>で表現される</a:t>
            </a:r>
            <a:endParaRPr lang="en-US" altLang="ja-JP" sz="2000" dirty="0" smtClean="0">
              <a:solidFill>
                <a:srgbClr val="FF0000"/>
              </a:solidFill>
            </a:endParaRPr>
          </a:p>
          <a:p>
            <a:pPr marL="0" indent="0">
              <a:buNone/>
            </a:pPr>
            <a:r>
              <a:rPr lang="en-US" altLang="ja-JP" sz="2000" dirty="0" smtClean="0">
                <a:solidFill>
                  <a:srgbClr val="FF0000"/>
                </a:solidFill>
              </a:rPr>
              <a:t>※ </a:t>
            </a:r>
            <a:r>
              <a:rPr lang="ja-JP" altLang="en-US" sz="2000" dirty="0" smtClean="0">
                <a:solidFill>
                  <a:srgbClr val="FF0000"/>
                </a:solidFill>
              </a:rPr>
              <a:t>配列要素の変更・追加・削除ができる</a:t>
            </a:r>
            <a:endParaRPr lang="en-US" altLang="ja-JP" sz="2000" dirty="0" smtClean="0">
              <a:solidFill>
                <a:srgbClr val="FF0000"/>
              </a:solidFill>
            </a:endParaRPr>
          </a:p>
          <a:p>
            <a:pPr marL="0" indent="0">
              <a:buNone/>
            </a:pPr>
            <a:r>
              <a:rPr lang="en-US" altLang="ja-JP" sz="2000" dirty="0" smtClean="0">
                <a:solidFill>
                  <a:srgbClr val="FF0000"/>
                </a:solidFill>
              </a:rPr>
              <a:t>※ </a:t>
            </a:r>
            <a:r>
              <a:rPr lang="en-US" altLang="ja-JP" sz="2000" dirty="0" err="1" smtClean="0">
                <a:solidFill>
                  <a:srgbClr val="FF0000"/>
                </a:solidFill>
              </a:rPr>
              <a:t>len</a:t>
            </a:r>
            <a:r>
              <a:rPr lang="en-US" altLang="ja-JP" sz="2000" dirty="0" smtClean="0">
                <a:solidFill>
                  <a:srgbClr val="FF0000"/>
                </a:solidFill>
              </a:rPr>
              <a:t>(</a:t>
            </a:r>
            <a:r>
              <a:rPr lang="ja-JP" altLang="en-US" sz="2000" dirty="0" smtClean="0">
                <a:solidFill>
                  <a:srgbClr val="FF0000"/>
                </a:solidFill>
              </a:rPr>
              <a:t>配列名</a:t>
            </a:r>
            <a:r>
              <a:rPr lang="en-US" altLang="ja-JP" sz="2000" dirty="0" smtClean="0">
                <a:solidFill>
                  <a:srgbClr val="FF0000"/>
                </a:solidFill>
              </a:rPr>
              <a:t>)</a:t>
            </a:r>
            <a:r>
              <a:rPr lang="ja-JP" altLang="en-US" sz="2000" dirty="0" smtClean="0">
                <a:solidFill>
                  <a:srgbClr val="FF0000"/>
                </a:solidFill>
              </a:rPr>
              <a:t>で長さを取得できる</a:t>
            </a:r>
            <a:endParaRPr lang="en-US" altLang="ja-JP" sz="2000" dirty="0" smtClean="0">
              <a:solidFill>
                <a:srgbClr val="FF0000"/>
              </a:solidFill>
            </a:endParaRPr>
          </a:p>
          <a:p>
            <a:pPr marL="0" indent="0">
              <a:buNone/>
            </a:pPr>
            <a:r>
              <a:rPr lang="en-US" altLang="ja-JP" sz="2000" dirty="0" smtClean="0">
                <a:solidFill>
                  <a:srgbClr val="FF0000"/>
                </a:solidFill>
              </a:rPr>
              <a:t>※ 2</a:t>
            </a:r>
            <a:r>
              <a:rPr lang="ja-JP" altLang="en-US" sz="2000" dirty="0" smtClean="0">
                <a:solidFill>
                  <a:srgbClr val="FF0000"/>
                </a:solidFill>
              </a:rPr>
              <a:t>次元配列（行列）も表現可能</a:t>
            </a:r>
            <a:endParaRPr lang="en-US" altLang="ja-JP" sz="2000" dirty="0" smtClean="0">
              <a:solidFill>
                <a:srgbClr val="FF0000"/>
              </a:solidFill>
            </a:endParaRPr>
          </a:p>
          <a:p>
            <a:pPr marL="0" indent="0">
              <a:buNone/>
            </a:pPr>
            <a:endParaRPr kumimoji="1" lang="ja-JP" altLang="en-US" sz="2000" dirty="0">
              <a:solidFill>
                <a:srgbClr val="FF0000"/>
              </a:solidFill>
            </a:endParaRPr>
          </a:p>
        </p:txBody>
      </p:sp>
      <p:sp>
        <p:nvSpPr>
          <p:cNvPr id="3" name="正方形/長方形 2"/>
          <p:cNvSpPr/>
          <p:nvPr/>
        </p:nvSpPr>
        <p:spPr>
          <a:xfrm>
            <a:off x="638599" y="1771047"/>
            <a:ext cx="4626420" cy="16362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600"/>
              </a:spcBef>
            </a:pPr>
            <a:r>
              <a:rPr kumimoji="1" lang="en-US" altLang="ja-JP" sz="2000" b="1" dirty="0" smtClean="0">
                <a:solidFill>
                  <a:schemeClr val="tx1"/>
                </a:solidFill>
              </a:rPr>
              <a:t>output1 </a:t>
            </a:r>
          </a:p>
          <a:p>
            <a:pPr>
              <a:spcBef>
                <a:spcPts val="600"/>
              </a:spcBef>
            </a:pPr>
            <a:r>
              <a:rPr lang="en-US" altLang="ja-JP" sz="2000" b="1" dirty="0" smtClean="0">
                <a:solidFill>
                  <a:schemeClr val="tx1"/>
                </a:solidFill>
              </a:rPr>
              <a:t>output2 </a:t>
            </a:r>
          </a:p>
          <a:p>
            <a:pPr>
              <a:spcBef>
                <a:spcPts val="600"/>
              </a:spcBef>
            </a:pPr>
            <a:r>
              <a:rPr kumimoji="1" lang="en-US" altLang="ja-JP" sz="2000" b="1" dirty="0" smtClean="0">
                <a:solidFill>
                  <a:schemeClr val="tx1"/>
                </a:solidFill>
              </a:rPr>
              <a:t>output3</a:t>
            </a:r>
          </a:p>
          <a:p>
            <a:pPr>
              <a:spcBef>
                <a:spcPts val="600"/>
              </a:spcBef>
            </a:pPr>
            <a:r>
              <a:rPr kumimoji="1" lang="en-US" altLang="ja-JP" sz="2000" b="1" dirty="0" smtClean="0">
                <a:solidFill>
                  <a:schemeClr val="tx1"/>
                </a:solidFill>
              </a:rPr>
              <a:t>outout4 </a:t>
            </a:r>
            <a:endParaRPr kumimoji="1" lang="ja-JP" altLang="en-US" sz="2000" b="1" dirty="0">
              <a:solidFill>
                <a:schemeClr val="tx1"/>
              </a:solidFill>
            </a:endParaRPr>
          </a:p>
        </p:txBody>
      </p:sp>
      <p:sp>
        <p:nvSpPr>
          <p:cNvPr id="5" name="正方形/長方形 4"/>
          <p:cNvSpPr/>
          <p:nvPr/>
        </p:nvSpPr>
        <p:spPr>
          <a:xfrm>
            <a:off x="6975106" y="710496"/>
            <a:ext cx="4642585" cy="5509200"/>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ex3.py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#1D array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[1,3,5,7]</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要素数</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a2 = A[2]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番目の要素を参照 </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A.append</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後ろに</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を挿入</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A.pop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番目の要素を</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pop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A.remove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(4)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値が</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4</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の最初の要素を削除</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N, a, a2, A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array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A[0][1], A,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len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tupple</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 (1,2,3)</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T[1] = 2  #error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tapple</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は変更不可</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"output4"</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,T, T[1])</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179054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Ex4.py </a:t>
            </a:r>
            <a:r>
              <a:rPr kumimoji="1" lang="en-US" altLang="ja-JP" sz="3600" b="1" dirty="0" err="1" smtClean="0"/>
              <a:t>np.array</a:t>
            </a:r>
            <a:r>
              <a:rPr kumimoji="1" lang="ja-JP" altLang="en-US" sz="3600" b="1" dirty="0" smtClean="0"/>
              <a:t> </a:t>
            </a:r>
            <a:r>
              <a:rPr kumimoji="1" lang="en-US" altLang="ja-JP" sz="3600" b="1" dirty="0" smtClean="0"/>
              <a:t>(1)</a:t>
            </a:r>
            <a:endParaRPr kumimoji="1" lang="ja-JP" altLang="en-US" sz="3600" b="1" dirty="0"/>
          </a:p>
        </p:txBody>
      </p:sp>
      <p:sp>
        <p:nvSpPr>
          <p:cNvPr id="4" name="コンテンツ プレースホルダー 2"/>
          <p:cNvSpPr>
            <a:spLocks noGrp="1"/>
          </p:cNvSpPr>
          <p:nvPr>
            <p:ph idx="1"/>
          </p:nvPr>
        </p:nvSpPr>
        <p:spPr>
          <a:xfrm>
            <a:off x="510139" y="1322457"/>
            <a:ext cx="5236143" cy="5296829"/>
          </a:xfrm>
        </p:spPr>
        <p:txBody>
          <a:bodyPr>
            <a:normAutofit/>
          </a:bodyPr>
          <a:lstStyle/>
          <a:p>
            <a:r>
              <a:rPr lang="en-US" altLang="ja-JP" sz="2000" dirty="0" err="1" smtClean="0"/>
              <a:t>np.array</a:t>
            </a:r>
            <a:r>
              <a:rPr lang="ja-JP" altLang="en-US" sz="2000" dirty="0" smtClean="0"/>
              <a:t>を含むコードを右に示す</a:t>
            </a:r>
            <a:endParaRPr lang="en-US" altLang="ja-JP" sz="2000" dirty="0" smtClean="0"/>
          </a:p>
          <a:p>
            <a:pPr marL="0" indent="0">
              <a:buNone/>
            </a:pPr>
            <a:r>
              <a:rPr kumimoji="1" lang="ja-JP" altLang="en-US" sz="2000" b="1" dirty="0" smtClean="0"/>
              <a:t>右のコード</a:t>
            </a:r>
            <a:r>
              <a:rPr lang="ja-JP" altLang="en-US" sz="2000" b="1" dirty="0" smtClean="0"/>
              <a:t>に</a:t>
            </a:r>
            <a:r>
              <a:rPr lang="en-US" altLang="ja-JP" sz="2000" b="1" dirty="0" smtClean="0"/>
              <a:t>print</a:t>
            </a:r>
            <a:r>
              <a:rPr lang="ja-JP" altLang="en-US" sz="2000" b="1" dirty="0" smtClean="0"/>
              <a:t>文を挿入し，計算結果を確認してください</a:t>
            </a:r>
            <a:endParaRPr kumimoji="1" lang="en-US" altLang="ja-JP" sz="2000" b="1" dirty="0" smtClean="0"/>
          </a:p>
          <a:p>
            <a:pPr marL="0" indent="0">
              <a:buNone/>
            </a:pPr>
            <a:r>
              <a:rPr kumimoji="1" lang="ja-JP" altLang="en-US" sz="2000" b="1" dirty="0" smtClean="0"/>
              <a:t>コードの中身を色々変化させ，</a:t>
            </a:r>
            <a:r>
              <a:rPr kumimoji="1" lang="en-US" altLang="ja-JP" sz="2000" b="1" dirty="0" err="1" smtClean="0"/>
              <a:t>np.array</a:t>
            </a:r>
            <a:r>
              <a:rPr kumimoji="1" lang="en-US" altLang="ja-JP" sz="2000" b="1" dirty="0" smtClean="0"/>
              <a:t> </a:t>
            </a:r>
            <a:r>
              <a:rPr kumimoji="1" lang="ja-JP" altLang="en-US" sz="2000" b="1" dirty="0" smtClean="0"/>
              <a:t>の挙動を確認してください</a:t>
            </a:r>
            <a:endParaRPr kumimoji="1" lang="en-US" altLang="ja-JP" sz="2000" b="1" dirty="0" smtClean="0"/>
          </a:p>
          <a:p>
            <a:pPr marL="0" indent="0">
              <a:buNone/>
            </a:pPr>
            <a:endParaRPr lang="en-US" altLang="ja-JP" sz="2000" dirty="0" smtClean="0"/>
          </a:p>
          <a:p>
            <a:pPr marL="0" indent="0">
              <a:buNone/>
            </a:pPr>
            <a:r>
              <a:rPr lang="en-US" altLang="ja-JP" sz="2000" dirty="0" smtClean="0">
                <a:solidFill>
                  <a:srgbClr val="FF0000"/>
                </a:solidFill>
              </a:rPr>
              <a:t>※『import </a:t>
            </a:r>
            <a:r>
              <a:rPr lang="en-US" altLang="ja-JP" sz="2000" dirty="0" err="1" smtClean="0">
                <a:solidFill>
                  <a:srgbClr val="FF0000"/>
                </a:solidFill>
              </a:rPr>
              <a:t>numpy</a:t>
            </a:r>
            <a:r>
              <a:rPr lang="en-US" altLang="ja-JP" sz="2000" dirty="0" smtClean="0">
                <a:solidFill>
                  <a:srgbClr val="FF0000"/>
                </a:solidFill>
              </a:rPr>
              <a:t> as np』</a:t>
            </a:r>
            <a:r>
              <a:rPr lang="ja-JP" altLang="en-US" sz="2000" dirty="0" smtClean="0">
                <a:solidFill>
                  <a:srgbClr val="FF0000"/>
                </a:solidFill>
              </a:rPr>
              <a:t>は</a:t>
            </a:r>
            <a:r>
              <a:rPr lang="en-US" altLang="ja-JP" sz="2000" dirty="0" err="1" smtClean="0">
                <a:solidFill>
                  <a:srgbClr val="FF0000"/>
                </a:solidFill>
              </a:rPr>
              <a:t>numpy</a:t>
            </a:r>
            <a:r>
              <a:rPr lang="ja-JP" altLang="en-US" sz="2000" dirty="0" smtClean="0">
                <a:solidFill>
                  <a:srgbClr val="FF0000"/>
                </a:solidFill>
              </a:rPr>
              <a:t>関連のモジュールのインポート文</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en-US" altLang="ja-JP" sz="2000" dirty="0" smtClean="0">
                <a:solidFill>
                  <a:srgbClr val="FF0000"/>
                </a:solidFill>
              </a:rPr>
              <a:t>python &amp; </a:t>
            </a:r>
            <a:r>
              <a:rPr lang="en-US" altLang="ja-JP" sz="2000" dirty="0" err="1" smtClean="0">
                <a:solidFill>
                  <a:srgbClr val="FF0000"/>
                </a:solidFill>
              </a:rPr>
              <a:t>openCV</a:t>
            </a:r>
            <a:r>
              <a:rPr lang="ja-JP" altLang="en-US" sz="2000" dirty="0" smtClean="0">
                <a:solidFill>
                  <a:srgbClr val="FF0000"/>
                </a:solidFill>
              </a:rPr>
              <a:t>環境では，</a:t>
            </a:r>
            <a:r>
              <a:rPr lang="en-US" altLang="ja-JP" sz="2000" dirty="0" err="1" smtClean="0">
                <a:solidFill>
                  <a:srgbClr val="FF0000"/>
                </a:solidFill>
              </a:rPr>
              <a:t>np.array</a:t>
            </a:r>
            <a:r>
              <a:rPr lang="ja-JP" altLang="en-US" sz="2000" dirty="0" smtClean="0">
                <a:solidFill>
                  <a:srgbClr val="FF0000"/>
                </a:solidFill>
              </a:rPr>
              <a:t>で</a:t>
            </a:r>
            <a:r>
              <a:rPr lang="ja-JP" altLang="en-US" sz="2000" dirty="0">
                <a:solidFill>
                  <a:srgbClr val="FF0000"/>
                </a:solidFill>
              </a:rPr>
              <a:t>画像を</a:t>
            </a:r>
            <a:r>
              <a:rPr lang="ja-JP" altLang="en-US" sz="2000" dirty="0" smtClean="0">
                <a:solidFill>
                  <a:srgbClr val="FF0000"/>
                </a:solidFill>
              </a:rPr>
              <a:t>表現</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 </a:t>
            </a:r>
            <a:r>
              <a:rPr lang="ja-JP" altLang="en-US" sz="2000" dirty="0" smtClean="0">
                <a:solidFill>
                  <a:srgbClr val="FF0000"/>
                </a:solidFill>
              </a:rPr>
              <a:t>要素ごとの演算が一行で書ける（画像と画像の和など）</a:t>
            </a:r>
            <a:endParaRPr lang="en-US" altLang="ja-JP" sz="2000" dirty="0" smtClean="0">
              <a:solidFill>
                <a:srgbClr val="FF0000"/>
              </a:solidFill>
            </a:endParaRPr>
          </a:p>
          <a:p>
            <a:pPr marL="0" indent="0">
              <a:buNone/>
            </a:pPr>
            <a:r>
              <a:rPr lang="en-US" altLang="ja-JP" sz="2000" dirty="0" smtClean="0">
                <a:solidFill>
                  <a:srgbClr val="FF0000"/>
                </a:solidFill>
              </a:rPr>
              <a:t>※ np</a:t>
            </a:r>
            <a:r>
              <a:rPr lang="ja-JP" altLang="en-US" sz="2000" dirty="0" smtClean="0">
                <a:solidFill>
                  <a:srgbClr val="FF0000"/>
                </a:solidFill>
              </a:rPr>
              <a:t>配列名</a:t>
            </a:r>
            <a:r>
              <a:rPr lang="en-US" altLang="ja-JP" sz="2000" dirty="0" smtClean="0">
                <a:solidFill>
                  <a:srgbClr val="FF0000"/>
                </a:solidFill>
              </a:rPr>
              <a:t>.shape</a:t>
            </a:r>
            <a:r>
              <a:rPr lang="ja-JP" altLang="en-US" sz="2000" dirty="0" smtClean="0">
                <a:solidFill>
                  <a:srgbClr val="FF0000"/>
                </a:solidFill>
              </a:rPr>
              <a:t>で配列サイズを取得</a:t>
            </a:r>
            <a:endParaRPr lang="en-US" altLang="ja-JP" sz="2000" dirty="0" smtClean="0">
              <a:solidFill>
                <a:srgbClr val="FF0000"/>
              </a:solidFill>
            </a:endParaRPr>
          </a:p>
        </p:txBody>
      </p:sp>
      <p:sp>
        <p:nvSpPr>
          <p:cNvPr id="5" name="正方形/長方形 4"/>
          <p:cNvSpPr/>
          <p:nvPr/>
        </p:nvSpPr>
        <p:spPr>
          <a:xfrm>
            <a:off x="6975106" y="710496"/>
            <a:ext cx="4642585" cy="5755422"/>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B.shape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B)</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要素ごとの演算</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和差積商余</a:t>
            </a:r>
            <a:r>
              <a:rPr lang="ja-JP" altLang="en-US"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べ</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き</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D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E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F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G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 ** 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 = A - 1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#2D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C=A+B</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C,C.shape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1077292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0139" y="343861"/>
            <a:ext cx="5781777" cy="733270"/>
          </a:xfrm>
        </p:spPr>
        <p:txBody>
          <a:bodyPr>
            <a:normAutofit/>
          </a:bodyPr>
          <a:lstStyle/>
          <a:p>
            <a:r>
              <a:rPr kumimoji="1" lang="en-US" altLang="ja-JP" sz="3600" b="1" dirty="0" smtClean="0"/>
              <a:t>Ex5.py </a:t>
            </a:r>
            <a:r>
              <a:rPr kumimoji="1" lang="en-US" altLang="ja-JP" sz="3600" b="1" dirty="0" err="1" smtClean="0"/>
              <a:t>np.array</a:t>
            </a:r>
            <a:r>
              <a:rPr kumimoji="1" lang="ja-JP" altLang="en-US" sz="3600" b="1" dirty="0" smtClean="0"/>
              <a:t> </a:t>
            </a:r>
            <a:r>
              <a:rPr kumimoji="1" lang="en-US" altLang="ja-JP" sz="3600" b="1" dirty="0" smtClean="0"/>
              <a:t>(2)</a:t>
            </a:r>
            <a:endParaRPr kumimoji="1" lang="ja-JP" altLang="en-US" sz="3600" b="1" dirty="0"/>
          </a:p>
        </p:txBody>
      </p:sp>
      <p:sp>
        <p:nvSpPr>
          <p:cNvPr id="4" name="コンテンツ プレースホルダー 2"/>
          <p:cNvSpPr>
            <a:spLocks noGrp="1"/>
          </p:cNvSpPr>
          <p:nvPr>
            <p:ph idx="1"/>
          </p:nvPr>
        </p:nvSpPr>
        <p:spPr>
          <a:xfrm>
            <a:off x="510139" y="1322457"/>
            <a:ext cx="5938888" cy="5296829"/>
          </a:xfrm>
        </p:spPr>
        <p:txBody>
          <a:bodyPr>
            <a:normAutofit/>
          </a:bodyPr>
          <a:lstStyle/>
          <a:p>
            <a:r>
              <a:rPr lang="en-US" altLang="ja-JP" sz="2400" dirty="0" err="1" smtClean="0"/>
              <a:t>np.array</a:t>
            </a:r>
            <a:r>
              <a:rPr lang="ja-JP" altLang="en-US" sz="2400" dirty="0" err="1" smtClean="0"/>
              <a:t>には</a:t>
            </a:r>
            <a:r>
              <a:rPr lang="ja-JP" altLang="en-US" sz="2400" dirty="0" smtClean="0"/>
              <a:t>便利な初期化</a:t>
            </a:r>
            <a:r>
              <a:rPr lang="ja-JP" altLang="en-US" sz="2400" dirty="0"/>
              <a:t>方法</a:t>
            </a:r>
            <a:r>
              <a:rPr lang="ja-JP" altLang="en-US" sz="2400" dirty="0" smtClean="0"/>
              <a:t>が用意されている</a:t>
            </a:r>
            <a:endParaRPr lang="en-US" altLang="ja-JP" sz="2400" dirty="0" smtClean="0"/>
          </a:p>
          <a:p>
            <a:r>
              <a:rPr lang="ja-JP" altLang="en-US" sz="2400" dirty="0"/>
              <a:t>要素</a:t>
            </a:r>
            <a:r>
              <a:rPr lang="ja-JP" altLang="en-US" sz="2400" dirty="0" smtClean="0"/>
              <a:t>の総和・平均・分散の計算など，多様な便利機能が用意されている</a:t>
            </a:r>
            <a:endParaRPr lang="en-US" altLang="ja-JP" sz="2400" dirty="0" smtClean="0"/>
          </a:p>
          <a:p>
            <a:endParaRPr lang="en-US" altLang="ja-JP" sz="2400" dirty="0" smtClean="0"/>
          </a:p>
        </p:txBody>
      </p:sp>
      <p:sp>
        <p:nvSpPr>
          <p:cNvPr id="5" name="正方形/長方形 4"/>
          <p:cNvSpPr/>
          <p:nvPr/>
        </p:nvSpPr>
        <p:spPr>
          <a:xfrm>
            <a:off x="353027" y="4268953"/>
            <a:ext cx="6096000" cy="2308324"/>
          </a:xfrm>
          <a:prstGeom prst="rect">
            <a:avLst/>
          </a:prstGeom>
          <a:solidFill>
            <a:schemeClr val="accent4">
              <a:lumMod val="20000"/>
              <a:lumOff val="80000"/>
            </a:schemeClr>
          </a:solidFill>
        </p:spPr>
        <p:txBody>
          <a:bodyPr>
            <a:spAutoFit/>
          </a:bodyPr>
          <a:lstStyle/>
          <a:p>
            <a:r>
              <a:rPr lang="en-US" altLang="ja-JP" dirty="0" smtClean="0">
                <a:solidFill>
                  <a:srgbClr val="008000"/>
                </a:solidFill>
                <a:latin typeface="Consolas" panose="020B0609020204030204" pitchFamily="49" charset="0"/>
              </a:rPr>
              <a:t>#</a:t>
            </a:r>
            <a:r>
              <a:rPr lang="en-US" altLang="ja-JP" dirty="0" err="1">
                <a:solidFill>
                  <a:srgbClr val="008000"/>
                </a:solidFill>
                <a:latin typeface="Consolas" panose="020B0609020204030204" pitchFamily="49" charset="0"/>
              </a:rPr>
              <a:t>Np.array</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初期化</a:t>
            </a:r>
            <a:endParaRPr lang="ja-JP" altLang="en-US" dirty="0">
              <a:latin typeface="Consolas" panose="020B0609020204030204" pitchFamily="49" charset="0"/>
            </a:endParaRPr>
          </a:p>
          <a:p>
            <a:r>
              <a:rPr lang="en-US" altLang="ja-JP" dirty="0" smtClean="0">
                <a:latin typeface="Consolas" panose="020B0609020204030204" pitchFamily="49" charset="0"/>
              </a:rPr>
              <a:t>A</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list</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B</a:t>
            </a:r>
            <a:r>
              <a:rPr lang="en-US" altLang="ja-JP" dirty="0">
                <a:latin typeface="Consolas" panose="020B0609020204030204" pitchFamily="49" charset="0"/>
              </a:rPr>
              <a:t> = </a:t>
            </a:r>
            <a:r>
              <a:rPr lang="en-US" altLang="ja-JP" dirty="0" err="1">
                <a:latin typeface="Consolas" panose="020B0609020204030204" pitchFamily="49" charset="0"/>
              </a:rPr>
              <a:t>np.array</a:t>
            </a:r>
            <a:r>
              <a:rPr lang="en-US" altLang="ja-JP" dirty="0">
                <a:latin typeface="Consolas" panose="020B0609020204030204" pitchFamily="49" charset="0"/>
              </a:rPr>
              <a:t>((1,2,3,4)) </a:t>
            </a:r>
            <a:r>
              <a:rPr lang="en-US" altLang="ja-JP" dirty="0" smtClean="0">
                <a:solidFill>
                  <a:srgbClr val="008000"/>
                </a:solidFill>
                <a:latin typeface="Consolas" panose="020B0609020204030204" pitchFamily="49" charset="0"/>
              </a:rPr>
              <a:t>#</a:t>
            </a:r>
            <a:r>
              <a:rPr lang="en-US" altLang="ja-JP" dirty="0">
                <a:solidFill>
                  <a:srgbClr val="008000"/>
                </a:solidFill>
                <a:latin typeface="Consolas" panose="020B0609020204030204" pitchFamily="49" charset="0"/>
              </a:rPr>
              <a:t>tuple</a:t>
            </a:r>
            <a:r>
              <a:rPr lang="ja-JP" altLang="en-US" dirty="0">
                <a:solidFill>
                  <a:srgbClr val="008000"/>
                </a:solidFill>
                <a:latin typeface="Consolas" panose="020B0609020204030204" pitchFamily="49" charset="0"/>
              </a:rPr>
              <a:t>で初期化</a:t>
            </a:r>
            <a:endParaRPr lang="ja-JP" altLang="en-US" dirty="0">
              <a:latin typeface="Consolas" panose="020B0609020204030204" pitchFamily="49" charset="0"/>
            </a:endParaRPr>
          </a:p>
          <a:p>
            <a:r>
              <a:rPr lang="en-US" altLang="ja-JP" dirty="0" smtClean="0">
                <a:latin typeface="Consolas" panose="020B0609020204030204" pitchFamily="49" charset="0"/>
              </a:rPr>
              <a:t>C</a:t>
            </a:r>
            <a:r>
              <a:rPr lang="en-US" altLang="ja-JP" dirty="0">
                <a:latin typeface="Consolas" panose="020B0609020204030204" pitchFamily="49" charset="0"/>
              </a:rPr>
              <a:t> = </a:t>
            </a:r>
            <a:r>
              <a:rPr lang="en-US" altLang="ja-JP" dirty="0" err="1">
                <a:latin typeface="Consolas" panose="020B0609020204030204" pitchFamily="49" charset="0"/>
              </a:rPr>
              <a:t>np.zeros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0</a:t>
            </a:r>
            <a:endParaRPr lang="ja-JP" altLang="en-US" dirty="0">
              <a:latin typeface="Consolas" panose="020B0609020204030204" pitchFamily="49" charset="0"/>
            </a:endParaRPr>
          </a:p>
          <a:p>
            <a:r>
              <a:rPr lang="en-US" altLang="ja-JP" dirty="0" smtClean="0">
                <a:latin typeface="Consolas" panose="020B0609020204030204" pitchFamily="49" charset="0"/>
              </a:rPr>
              <a:t>D</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a:t>
            </a:r>
            <a:r>
              <a:rPr lang="ja-JP" altLang="en-US" dirty="0">
                <a:solidFill>
                  <a:srgbClr val="008000"/>
                </a:solidFill>
                <a:latin typeface="Consolas" panose="020B0609020204030204" pitchFamily="49" charset="0"/>
              </a:rPr>
              <a:t>要素数指定</a:t>
            </a:r>
            <a:r>
              <a:rPr lang="en-US" altLang="ja-JP" dirty="0">
                <a:solidFill>
                  <a:srgbClr val="008000"/>
                </a:solidFill>
                <a:latin typeface="Consolas" panose="020B0609020204030204" pitchFamily="49" charset="0"/>
              </a:rPr>
              <a:t>, </a:t>
            </a:r>
            <a:r>
              <a:rPr lang="ja-JP" altLang="en-US" dirty="0">
                <a:solidFill>
                  <a:srgbClr val="008000"/>
                </a:solidFill>
                <a:latin typeface="Consolas" panose="020B0609020204030204" pitchFamily="49" charset="0"/>
              </a:rPr>
              <a:t>要素は</a:t>
            </a:r>
            <a:r>
              <a:rPr lang="en-US" altLang="ja-JP" dirty="0">
                <a:solidFill>
                  <a:srgbClr val="008000"/>
                </a:solidFill>
                <a:latin typeface="Consolas" panose="020B0609020204030204" pitchFamily="49" charset="0"/>
              </a:rPr>
              <a:t>1</a:t>
            </a:r>
            <a:endParaRPr lang="ja-JP" altLang="en-US" dirty="0">
              <a:latin typeface="Consolas" panose="020B0609020204030204" pitchFamily="49" charset="0"/>
            </a:endParaRPr>
          </a:p>
          <a:p>
            <a:r>
              <a:rPr lang="en-US" altLang="ja-JP" dirty="0" smtClean="0">
                <a:latin typeface="Consolas" panose="020B0609020204030204" pitchFamily="49" charset="0"/>
              </a:rPr>
              <a:t>E</a:t>
            </a:r>
            <a:r>
              <a:rPr lang="en-US" altLang="ja-JP" dirty="0">
                <a:latin typeface="Consolas" panose="020B0609020204030204" pitchFamily="49" charset="0"/>
              </a:rPr>
              <a:t> = </a:t>
            </a:r>
            <a:r>
              <a:rPr lang="en-US" altLang="ja-JP" dirty="0" err="1">
                <a:latin typeface="Consolas" panose="020B0609020204030204" pitchFamily="49" charset="0"/>
              </a:rPr>
              <a:t>np.ones</a:t>
            </a:r>
            <a:r>
              <a:rPr lang="en-US" altLang="ja-JP" dirty="0">
                <a:latin typeface="Consolas" panose="020B0609020204030204" pitchFamily="49" charset="0"/>
              </a:rPr>
              <a:t>((2,3))      </a:t>
            </a:r>
            <a:r>
              <a:rPr lang="en-US" altLang="ja-JP" dirty="0">
                <a:solidFill>
                  <a:srgbClr val="008000"/>
                </a:solidFill>
                <a:latin typeface="Consolas" panose="020B0609020204030204" pitchFamily="49" charset="0"/>
              </a:rPr>
              <a:t>#[[1,1,1][1,1,1]]</a:t>
            </a:r>
            <a:endParaRPr lang="en-US" altLang="ja-JP"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np.zeros_like</a:t>
            </a:r>
            <a:r>
              <a:rPr lang="en-US" altLang="ja-JP" dirty="0">
                <a:latin typeface="Consolas" panose="020B0609020204030204" pitchFamily="49" charset="0"/>
              </a:rPr>
              <a:t>(E)    </a:t>
            </a:r>
            <a:r>
              <a:rPr lang="en-US" altLang="ja-JP" dirty="0">
                <a:solidFill>
                  <a:srgbClr val="008000"/>
                </a:solidFill>
                <a:latin typeface="Consolas" panose="020B0609020204030204" pitchFamily="49" charset="0"/>
              </a:rPr>
              <a:t>#E</a:t>
            </a:r>
            <a:r>
              <a:rPr lang="ja-JP" altLang="en-US" dirty="0">
                <a:solidFill>
                  <a:srgbClr val="008000"/>
                </a:solidFill>
                <a:latin typeface="Consolas" panose="020B0609020204030204" pitchFamily="49" charset="0"/>
              </a:rPr>
              <a:t>と同じサイズの</a:t>
            </a:r>
            <a:r>
              <a:rPr lang="en-US" altLang="ja-JP" dirty="0">
                <a:solidFill>
                  <a:srgbClr val="008000"/>
                </a:solidFill>
                <a:latin typeface="Consolas" panose="020B0609020204030204" pitchFamily="49" charset="0"/>
              </a:rPr>
              <a:t>0</a:t>
            </a:r>
            <a:r>
              <a:rPr lang="ja-JP" altLang="en-US" dirty="0">
                <a:solidFill>
                  <a:srgbClr val="008000"/>
                </a:solidFill>
                <a:latin typeface="Consolas" panose="020B0609020204030204" pitchFamily="49" charset="0"/>
              </a:rPr>
              <a:t>配列</a:t>
            </a:r>
            <a:endParaRPr lang="ja-JP" altLang="en-US" dirty="0">
              <a:latin typeface="Consolas" panose="020B0609020204030204" pitchFamily="49" charset="0"/>
            </a:endParaRPr>
          </a:p>
          <a:p>
            <a:r>
              <a:rPr lang="en-US" altLang="ja-JP" dirty="0" smtClean="0">
                <a:latin typeface="Consolas" panose="020B0609020204030204" pitchFamily="49" charset="0"/>
              </a:rPr>
              <a:t>F</a:t>
            </a:r>
            <a:r>
              <a:rPr lang="en-US" altLang="ja-JP" dirty="0">
                <a:latin typeface="Consolas" panose="020B0609020204030204" pitchFamily="49" charset="0"/>
              </a:rPr>
              <a:t> = </a:t>
            </a:r>
            <a:r>
              <a:rPr lang="en-US" altLang="ja-JP" dirty="0" err="1">
                <a:latin typeface="Consolas" panose="020B0609020204030204" pitchFamily="49" charset="0"/>
              </a:rPr>
              <a:t>np.identity</a:t>
            </a:r>
            <a:r>
              <a:rPr lang="en-US" altLang="ja-JP" dirty="0">
                <a:latin typeface="Consolas" panose="020B0609020204030204" pitchFamily="49" charset="0"/>
              </a:rPr>
              <a:t>(3)      </a:t>
            </a:r>
            <a:r>
              <a:rPr lang="en-US" altLang="ja-JP" dirty="0">
                <a:solidFill>
                  <a:srgbClr val="008000"/>
                </a:solidFill>
                <a:latin typeface="Consolas" panose="020B0609020204030204" pitchFamily="49" charset="0"/>
              </a:rPr>
              <a:t>#3x3 </a:t>
            </a:r>
            <a:r>
              <a:rPr lang="ja-JP" altLang="en-US" dirty="0">
                <a:solidFill>
                  <a:srgbClr val="008000"/>
                </a:solidFill>
                <a:latin typeface="Consolas" panose="020B0609020204030204" pitchFamily="49" charset="0"/>
              </a:rPr>
              <a:t>単位行列</a:t>
            </a:r>
            <a:endParaRPr lang="ja-JP" altLang="en-US" dirty="0">
              <a:effectLst/>
              <a:latin typeface="Consolas" panose="020B0609020204030204" pitchFamily="49" charset="0"/>
            </a:endParaRPr>
          </a:p>
        </p:txBody>
      </p:sp>
      <p:sp>
        <p:nvSpPr>
          <p:cNvPr id="6" name="正方形/長方形 5"/>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ex5.py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mean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.mean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mean, sum,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vari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A-mean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.sum</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p:txBody>
      </p:sp>
    </p:spTree>
    <p:extLst>
      <p:ext uri="{BB962C8B-B14F-4D97-AF65-F5344CB8AC3E}">
        <p14:creationId xmlns:p14="http://schemas.microsoft.com/office/powerpoint/2010/main" val="2918025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for</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kumimoji="1" lang="en-US" altLang="ja-JP" sz="2000" dirty="0" smtClean="0"/>
              <a:t>for</a:t>
            </a:r>
            <a:r>
              <a:rPr kumimoji="1" lang="ja-JP" altLang="en-US" sz="2000" dirty="0" smtClean="0"/>
              <a:t>文は右コード</a:t>
            </a:r>
            <a:r>
              <a:rPr lang="ja-JP" altLang="en-US" sz="2000" dirty="0"/>
              <a:t>の通り定義</a:t>
            </a:r>
            <a:r>
              <a:rPr lang="ja-JP" altLang="en-US" sz="2000" dirty="0" smtClean="0"/>
              <a:t>できる</a:t>
            </a:r>
            <a:endParaRPr lang="en-US" altLang="ja-JP" sz="2000" dirty="0" smtClean="0"/>
          </a:p>
          <a:p>
            <a:pPr marL="0" indent="0">
              <a:buNone/>
            </a:pPr>
            <a:r>
              <a:rPr lang="ja-JP" altLang="en-US" sz="2000" b="1" dirty="0"/>
              <a:t>右のコードを実行してみてください</a:t>
            </a:r>
            <a:endParaRPr lang="en-US" altLang="ja-JP" sz="2000" b="1" dirty="0"/>
          </a:p>
          <a:p>
            <a:pPr marL="0" indent="0">
              <a:buNone/>
            </a:pPr>
            <a:r>
              <a:rPr lang="ja-JP" altLang="en-US" sz="2000" b="1" dirty="0"/>
              <a:t>右のコードを少し変更して挙動を確かめてください</a:t>
            </a:r>
            <a:endParaRPr lang="en-US" altLang="ja-JP" sz="2000" b="1" dirty="0"/>
          </a:p>
          <a:p>
            <a:pPr marL="0" indent="0">
              <a:buNone/>
            </a:pP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インデント</a:t>
            </a:r>
            <a:r>
              <a:rPr lang="ja-JP" altLang="en-US" sz="2000" dirty="0">
                <a:solidFill>
                  <a:srgbClr val="FF0000"/>
                </a:solidFill>
              </a:rPr>
              <a:t>により</a:t>
            </a:r>
            <a:r>
              <a:rPr lang="ja-JP" altLang="en-US" sz="2000" dirty="0" smtClean="0">
                <a:solidFill>
                  <a:srgbClr val="FF0000"/>
                </a:solidFill>
              </a:rPr>
              <a:t>ブロックを定義する　（</a:t>
            </a:r>
            <a:r>
              <a:rPr lang="en-US" altLang="ja-JP" sz="2000" dirty="0" smtClean="0">
                <a:solidFill>
                  <a:srgbClr val="FF0000"/>
                </a:solidFill>
              </a:rPr>
              <a:t>C</a:t>
            </a:r>
            <a:r>
              <a:rPr lang="ja-JP" altLang="en-US" sz="2000" dirty="0" smtClean="0">
                <a:solidFill>
                  <a:srgbClr val="FF0000"/>
                </a:solidFill>
              </a:rPr>
              <a:t>では</a:t>
            </a:r>
            <a:r>
              <a:rPr lang="en-US" altLang="ja-JP" sz="2000" dirty="0" smtClean="0">
                <a:solidFill>
                  <a:srgbClr val="FF0000"/>
                </a:solidFill>
              </a:rPr>
              <a:t>{}</a:t>
            </a:r>
            <a:r>
              <a:rPr lang="ja-JP" altLang="en-US" sz="2000" dirty="0">
                <a:solidFill>
                  <a:srgbClr val="FF0000"/>
                </a:solidFill>
              </a:rPr>
              <a:t>で</a:t>
            </a:r>
            <a:r>
              <a:rPr lang="ja-JP" altLang="en-US" sz="2000" dirty="0" smtClean="0">
                <a:solidFill>
                  <a:srgbClr val="FF0000"/>
                </a:solidFill>
              </a:rPr>
              <a:t>ブロックを定義した）</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ブロック開始部分に </a:t>
            </a:r>
            <a:r>
              <a:rPr lang="en-US" altLang="ja-JP" sz="2000" dirty="0" smtClean="0">
                <a:solidFill>
                  <a:srgbClr val="FF0000"/>
                </a:solidFill>
              </a:rPr>
              <a:t>『:』</a:t>
            </a:r>
            <a:r>
              <a:rPr lang="ja-JP" altLang="en-US" sz="2000" dirty="0" smtClean="0">
                <a:solidFill>
                  <a:srgbClr val="FF0000"/>
                </a:solidFill>
              </a:rPr>
              <a:t>が必要</a:t>
            </a:r>
            <a:endParaRPr lang="en-US" altLang="ja-JP" sz="2000" dirty="0">
              <a:solidFill>
                <a:srgbClr val="FF0000"/>
              </a:solidFill>
            </a:endParaRPr>
          </a:p>
          <a:p>
            <a:pPr marL="0" indent="0">
              <a:buNone/>
            </a:pPr>
            <a:r>
              <a:rPr lang="en-US" altLang="ja-JP" sz="2000" dirty="0">
                <a:solidFill>
                  <a:srgbClr val="FF0000"/>
                </a:solidFill>
              </a:rPr>
              <a:t>※ 『for </a:t>
            </a:r>
            <a:r>
              <a:rPr lang="en-US" altLang="ja-JP" sz="2000" dirty="0" smtClean="0">
                <a:solidFill>
                  <a:srgbClr val="FF0000"/>
                </a:solidFill>
              </a:rPr>
              <a:t>p </a:t>
            </a:r>
            <a:r>
              <a:rPr lang="en-US" altLang="ja-JP" sz="2000" dirty="0">
                <a:solidFill>
                  <a:srgbClr val="FF0000"/>
                </a:solidFill>
              </a:rPr>
              <a:t>in </a:t>
            </a:r>
            <a:r>
              <a:rPr lang="en-US" altLang="ja-JP" sz="2000" dirty="0" smtClean="0">
                <a:solidFill>
                  <a:srgbClr val="FF0000"/>
                </a:solidFill>
              </a:rPr>
              <a:t>A :』</a:t>
            </a:r>
            <a:r>
              <a:rPr lang="ja-JP" altLang="en-US" sz="2000" dirty="0" smtClean="0">
                <a:solidFill>
                  <a:srgbClr val="FF0000"/>
                </a:solidFill>
              </a:rPr>
              <a:t>で</a:t>
            </a:r>
            <a:r>
              <a:rPr lang="en-US" altLang="ja-JP" sz="2000" dirty="0" smtClean="0">
                <a:solidFill>
                  <a:srgbClr val="FF0000"/>
                </a:solidFill>
              </a:rPr>
              <a:t>A</a:t>
            </a:r>
            <a:r>
              <a:rPr lang="ja-JP" altLang="en-US" sz="2000" dirty="0" smtClean="0">
                <a:solidFill>
                  <a:srgbClr val="FF0000"/>
                </a:solidFill>
              </a:rPr>
              <a:t>のすべての要素に順にアクセスできる</a:t>
            </a:r>
            <a:endParaRPr lang="en-US" altLang="ja-JP" sz="2000" dirty="0" smtClean="0">
              <a:solidFill>
                <a:srgbClr val="FF0000"/>
              </a:solidFill>
            </a:endParaRPr>
          </a:p>
          <a:p>
            <a:pPr marL="0" indent="0">
              <a:buNone/>
            </a:pPr>
            <a:r>
              <a:rPr lang="en-US" altLang="ja-JP" sz="2000" dirty="0" smtClean="0">
                <a:solidFill>
                  <a:srgbClr val="FF0000"/>
                </a:solidFill>
              </a:rPr>
              <a:t>※ 『for </a:t>
            </a:r>
            <a:r>
              <a:rPr lang="en-US" altLang="ja-JP" sz="2000" dirty="0" err="1">
                <a:solidFill>
                  <a:srgbClr val="FF0000"/>
                </a:solidFill>
              </a:rPr>
              <a:t>i</a:t>
            </a:r>
            <a:r>
              <a:rPr lang="en-US" altLang="ja-JP" sz="2000" dirty="0" smtClean="0">
                <a:solidFill>
                  <a:srgbClr val="FF0000"/>
                </a:solidFill>
              </a:rPr>
              <a:t> in range(a, b) :』</a:t>
            </a:r>
            <a:r>
              <a:rPr lang="ja-JP" altLang="en-US" sz="2000" dirty="0" smtClean="0">
                <a:solidFill>
                  <a:srgbClr val="FF0000"/>
                </a:solidFill>
              </a:rPr>
              <a:t>で </a:t>
            </a:r>
            <a:r>
              <a:rPr lang="en-US" altLang="ja-JP" sz="2000" dirty="0" err="1" smtClean="0">
                <a:solidFill>
                  <a:srgbClr val="FF0000"/>
                </a:solidFill>
              </a:rPr>
              <a:t>i</a:t>
            </a:r>
            <a:r>
              <a:rPr lang="en-US" altLang="ja-JP" sz="2000" dirty="0" smtClean="0">
                <a:solidFill>
                  <a:srgbClr val="FF0000"/>
                </a:solidFill>
              </a:rPr>
              <a:t> = a~b-1</a:t>
            </a:r>
            <a:r>
              <a:rPr lang="ja-JP" altLang="en-US" sz="2000" dirty="0" smtClean="0">
                <a:solidFill>
                  <a:srgbClr val="FF0000"/>
                </a:solidFill>
              </a:rPr>
              <a:t>をループできる</a:t>
            </a:r>
            <a:endParaRPr lang="en-US" altLang="ja-JP" sz="2000" dirty="0"/>
          </a:p>
          <a:p>
            <a:pPr marL="0" indent="0">
              <a:buNone/>
            </a:pPr>
            <a:r>
              <a:rPr lang="en-US" altLang="ja-JP" sz="2000" dirty="0">
                <a:solidFill>
                  <a:srgbClr val="FF0000"/>
                </a:solidFill>
              </a:rPr>
              <a:t>※ for</a:t>
            </a:r>
            <a:r>
              <a:rPr lang="ja-JP" altLang="en-US" sz="2000" dirty="0">
                <a:solidFill>
                  <a:srgbClr val="FF0000"/>
                </a:solidFill>
              </a:rPr>
              <a:t>文はスコープを作らないので</a:t>
            </a:r>
            <a:r>
              <a:rPr lang="en-US" altLang="ja-JP" sz="2000" dirty="0">
                <a:solidFill>
                  <a:srgbClr val="FF0000"/>
                </a:solidFill>
              </a:rPr>
              <a:t>for</a:t>
            </a:r>
            <a:r>
              <a:rPr lang="ja-JP" altLang="en-US" sz="2000" dirty="0">
                <a:solidFill>
                  <a:srgbClr val="FF0000"/>
                </a:solidFill>
              </a:rPr>
              <a:t>文内で生成された変数</a:t>
            </a:r>
            <a:r>
              <a:rPr lang="ja-JP" altLang="en-US" sz="2000" dirty="0" smtClean="0">
                <a:solidFill>
                  <a:srgbClr val="FF0000"/>
                </a:solidFill>
              </a:rPr>
              <a:t>を</a:t>
            </a:r>
            <a:r>
              <a:rPr lang="en-US" altLang="ja-JP" sz="2000" dirty="0" smtClean="0">
                <a:solidFill>
                  <a:srgbClr val="FF0000"/>
                </a:solidFill>
              </a:rPr>
              <a:t>for</a:t>
            </a:r>
            <a:r>
              <a:rPr lang="ja-JP" altLang="en-US" sz="2000" dirty="0" smtClean="0">
                <a:solidFill>
                  <a:srgbClr val="FF0000"/>
                </a:solidFill>
              </a:rPr>
              <a:t>文の外でも参照</a:t>
            </a:r>
            <a:r>
              <a:rPr lang="ja-JP" altLang="en-US" sz="2000" dirty="0">
                <a:solidFill>
                  <a:srgbClr val="FF0000"/>
                </a:solidFill>
              </a:rPr>
              <a:t>できる</a:t>
            </a:r>
            <a:endParaRPr lang="en-US" altLang="ja-JP" sz="2000" dirty="0">
              <a:solidFill>
                <a:srgbClr val="FF0000"/>
              </a:solidFill>
            </a:endParaRPr>
          </a:p>
          <a:p>
            <a:pPr marL="0" indent="0">
              <a:buNone/>
            </a:pPr>
            <a:endParaRPr lang="en-US" altLang="ja-JP" sz="2000" dirty="0" smtClean="0"/>
          </a:p>
          <a:p>
            <a:endParaRPr lang="en-US" altLang="ja-JP" sz="2000" dirty="0"/>
          </a:p>
          <a:p>
            <a:endParaRPr lang="en-US" altLang="ja-JP" sz="2000" dirty="0" smtClean="0"/>
          </a:p>
        </p:txBody>
      </p:sp>
      <p:sp>
        <p:nvSpPr>
          <p:cNvPr id="5" name="正方形/長方形 4"/>
          <p:cNvSpPr/>
          <p:nvPr/>
        </p:nvSpPr>
        <p:spPr>
          <a:xfrm>
            <a:off x="6975106" y="710496"/>
            <a:ext cx="4642585" cy="5262979"/>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ex6.py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.array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([1,2,3,4,5,6,7,8,9,10])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p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p</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5</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tmp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tmp</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も参照可能</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 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(N):</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 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print(sum)</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229311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Ex7.py  if</a:t>
            </a:r>
            <a:r>
              <a:rPr kumimoji="1" lang="ja-JP" altLang="en-US" sz="3600" b="1" dirty="0" smtClean="0"/>
              <a:t>文</a:t>
            </a:r>
            <a:endParaRPr kumimoji="1" lang="ja-JP" altLang="en-US" sz="3600" b="1" dirty="0"/>
          </a:p>
        </p:txBody>
      </p:sp>
      <p:sp>
        <p:nvSpPr>
          <p:cNvPr id="4" name="コンテンツ プレースホルダー 2"/>
          <p:cNvSpPr>
            <a:spLocks noGrp="1"/>
          </p:cNvSpPr>
          <p:nvPr>
            <p:ph idx="1"/>
          </p:nvPr>
        </p:nvSpPr>
        <p:spPr>
          <a:xfrm>
            <a:off x="667474" y="1311824"/>
            <a:ext cx="5560071" cy="5296829"/>
          </a:xfrm>
        </p:spPr>
        <p:txBody>
          <a:bodyPr>
            <a:normAutofit/>
          </a:bodyPr>
          <a:lstStyle/>
          <a:p>
            <a:r>
              <a:rPr kumimoji="1" lang="en-US" altLang="ja-JP" sz="2000" dirty="0" smtClean="0"/>
              <a:t>if </a:t>
            </a:r>
            <a:r>
              <a:rPr kumimoji="1" lang="ja-JP" altLang="en-US" sz="2000" dirty="0" smtClean="0"/>
              <a:t>文</a:t>
            </a:r>
            <a:r>
              <a:rPr lang="ja-JP" altLang="en-US" sz="2000" dirty="0"/>
              <a:t>は</a:t>
            </a:r>
            <a:r>
              <a:rPr kumimoji="1" lang="ja-JP" altLang="en-US" sz="2000" dirty="0" smtClean="0"/>
              <a:t>右のコード</a:t>
            </a:r>
            <a:r>
              <a:rPr lang="ja-JP" altLang="en-US" sz="2000" dirty="0"/>
              <a:t>の通り定義できる</a:t>
            </a:r>
            <a:endParaRPr lang="en-US" altLang="ja-JP" sz="2000" dirty="0"/>
          </a:p>
          <a:p>
            <a:r>
              <a:rPr kumimoji="1" lang="en-US" altLang="ja-JP" sz="2000" dirty="0" smtClean="0"/>
              <a:t>for</a:t>
            </a:r>
            <a:r>
              <a:rPr kumimoji="1" lang="ja-JP" altLang="en-US" sz="2000" dirty="0" smtClean="0"/>
              <a:t>文と同様に</a:t>
            </a:r>
            <a:r>
              <a:rPr lang="ja-JP" altLang="en-US" sz="2000" dirty="0" smtClean="0"/>
              <a:t>ブロックを</a:t>
            </a:r>
            <a:r>
              <a:rPr lang="ja-JP" altLang="en-US" sz="2000" dirty="0"/>
              <a:t>定義</a:t>
            </a:r>
            <a:r>
              <a:rPr lang="ja-JP" altLang="en-US" sz="2000" dirty="0" smtClean="0"/>
              <a:t>する</a:t>
            </a:r>
            <a:endParaRPr lang="en-US" altLang="ja-JP" sz="2000" dirty="0"/>
          </a:p>
          <a:p>
            <a:pPr marL="0" indent="0">
              <a:buNone/>
            </a:pPr>
            <a:r>
              <a:rPr lang="ja-JP" altLang="en-US" sz="2000" b="1" dirty="0" smtClean="0"/>
              <a:t>右のコードを実行し挙動を確認してください</a:t>
            </a:r>
            <a:endParaRPr lang="en-US" altLang="ja-JP" sz="2000" b="1" dirty="0" smtClean="0"/>
          </a:p>
          <a:p>
            <a:endParaRPr lang="en-US" altLang="ja-JP" sz="2000" dirty="0"/>
          </a:p>
          <a:p>
            <a:pPr marL="0" indent="0">
              <a:buNone/>
            </a:pPr>
            <a:r>
              <a:rPr lang="en-US" altLang="ja-JP" sz="2000" dirty="0" smtClean="0">
                <a:solidFill>
                  <a:srgbClr val="FF0000"/>
                </a:solidFill>
              </a:rPr>
              <a:t>※ A</a:t>
            </a:r>
            <a:r>
              <a:rPr lang="ja-JP" altLang="en-US" sz="2000" dirty="0" smtClean="0">
                <a:solidFill>
                  <a:srgbClr val="FF0000"/>
                </a:solidFill>
              </a:rPr>
              <a:t>かつ</a:t>
            </a:r>
            <a:r>
              <a:rPr lang="en-US" altLang="ja-JP" sz="2000" dirty="0" smtClean="0">
                <a:solidFill>
                  <a:srgbClr val="FF0000"/>
                </a:solidFill>
              </a:rPr>
              <a:t>B</a:t>
            </a:r>
            <a:r>
              <a:rPr lang="ja-JP" altLang="en-US" sz="2000" dirty="0" smtClean="0">
                <a:solidFill>
                  <a:srgbClr val="FF0000"/>
                </a:solidFill>
              </a:rPr>
              <a:t> や </a:t>
            </a:r>
            <a:r>
              <a:rPr lang="en-US" altLang="ja-JP" sz="2000" dirty="0" smtClean="0">
                <a:solidFill>
                  <a:srgbClr val="FF0000"/>
                </a:solidFill>
              </a:rPr>
              <a:t>A</a:t>
            </a:r>
            <a:r>
              <a:rPr lang="ja-JP" altLang="en-US" sz="2000" dirty="0" smtClean="0">
                <a:solidFill>
                  <a:srgbClr val="FF0000"/>
                </a:solidFill>
              </a:rPr>
              <a:t>または</a:t>
            </a:r>
            <a:r>
              <a:rPr lang="en-US" altLang="ja-JP" sz="2000" dirty="0" smtClean="0">
                <a:solidFill>
                  <a:srgbClr val="FF0000"/>
                </a:solidFill>
              </a:rPr>
              <a:t>B</a:t>
            </a:r>
            <a:r>
              <a:rPr lang="ja-JP" altLang="en-US" sz="2000" dirty="0" smtClean="0">
                <a:solidFill>
                  <a:srgbClr val="FF0000"/>
                </a:solidFill>
              </a:rPr>
              <a:t>は 以下の通り</a:t>
            </a:r>
            <a:endParaRPr kumimoji="1" lang="en-US" altLang="ja-JP" sz="2000" dirty="0" smtClean="0">
              <a:solidFill>
                <a:srgbClr val="FF0000"/>
              </a:solidFill>
            </a:endParaRPr>
          </a:p>
          <a:p>
            <a:pPr marL="0" indent="0">
              <a:buNone/>
            </a:pPr>
            <a:r>
              <a:rPr kumimoji="1" lang="en-US" altLang="ja-JP" sz="2000" dirty="0" smtClean="0">
                <a:solidFill>
                  <a:srgbClr val="FF0000"/>
                </a:solidFill>
                <a:sym typeface="Wingdings" panose="05000000000000000000" pitchFamily="2" charset="2"/>
              </a:rPr>
              <a:t> if(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A </a:t>
            </a:r>
            <a:r>
              <a:rPr kumimoji="1" lang="en-US" altLang="ja-JP" sz="2000" dirty="0" smtClean="0">
                <a:solidFill>
                  <a:srgbClr val="0070C0"/>
                </a:solidFill>
                <a:sym typeface="Wingdings" panose="05000000000000000000" pitchFamily="2" charset="2"/>
              </a:rPr>
              <a:t>and</a:t>
            </a:r>
            <a:r>
              <a:rPr kumimoji="1" lang="en-US" altLang="ja-JP" sz="2000" dirty="0" smtClean="0">
                <a:solidFill>
                  <a:srgbClr val="FF0000"/>
                </a:solidFill>
                <a:sym typeface="Wingdings" panose="05000000000000000000" pitchFamily="2" charset="2"/>
              </a:rPr>
              <a:t> </a:t>
            </a:r>
            <a:r>
              <a:rPr kumimoji="1" lang="ja-JP" altLang="en-US" sz="2000" dirty="0" smtClean="0">
                <a:solidFill>
                  <a:srgbClr val="FF0000"/>
                </a:solidFill>
                <a:sym typeface="Wingdings" panose="05000000000000000000" pitchFamily="2" charset="2"/>
              </a:rPr>
              <a:t>条件</a:t>
            </a:r>
            <a:r>
              <a:rPr kumimoji="1" lang="en-US" altLang="ja-JP" sz="2000" dirty="0" smtClean="0">
                <a:solidFill>
                  <a:srgbClr val="FF0000"/>
                </a:solidFill>
                <a:sym typeface="Wingdings" panose="05000000000000000000" pitchFamily="2" charset="2"/>
              </a:rPr>
              <a:t>B) : </a:t>
            </a:r>
            <a:endParaRPr kumimoji="1" lang="en-US" altLang="ja-JP" sz="2000" dirty="0" smtClean="0">
              <a:solidFill>
                <a:srgbClr val="FF0000"/>
              </a:solidFill>
            </a:endParaRPr>
          </a:p>
          <a:p>
            <a:pPr>
              <a:buFont typeface="Wingdings" panose="05000000000000000000" pitchFamily="2" charset="2"/>
              <a:buChar char="à"/>
            </a:pPr>
            <a:r>
              <a:rPr lang="en-US" altLang="ja-JP" sz="2000" dirty="0" smtClean="0">
                <a:solidFill>
                  <a:srgbClr val="FF0000"/>
                </a:solidFill>
                <a:sym typeface="Wingdings" panose="05000000000000000000" pitchFamily="2" charset="2"/>
              </a:rPr>
              <a:t>if</a:t>
            </a:r>
            <a:r>
              <a:rPr lang="en-US" altLang="ja-JP" sz="2000" dirty="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A </a:t>
            </a:r>
            <a:r>
              <a:rPr lang="en-US" altLang="ja-JP" sz="2000" dirty="0" smtClean="0">
                <a:solidFill>
                  <a:srgbClr val="0070C0"/>
                </a:solidFill>
                <a:sym typeface="Wingdings" panose="05000000000000000000" pitchFamily="2" charset="2"/>
              </a:rPr>
              <a:t>or</a:t>
            </a:r>
            <a:r>
              <a:rPr lang="en-US" altLang="ja-JP" sz="2000" dirty="0" smtClean="0">
                <a:solidFill>
                  <a:srgbClr val="FF0000"/>
                </a:solidFill>
                <a:sym typeface="Wingdings" panose="05000000000000000000" pitchFamily="2" charset="2"/>
              </a:rPr>
              <a:t> </a:t>
            </a:r>
            <a:r>
              <a:rPr lang="ja-JP" altLang="en-US" sz="2000" dirty="0">
                <a:solidFill>
                  <a:srgbClr val="FF0000"/>
                </a:solidFill>
                <a:sym typeface="Wingdings" panose="05000000000000000000" pitchFamily="2" charset="2"/>
              </a:rPr>
              <a:t>条件</a:t>
            </a:r>
            <a:r>
              <a:rPr lang="en-US" altLang="ja-JP" sz="2000" dirty="0">
                <a:solidFill>
                  <a:srgbClr val="FF0000"/>
                </a:solidFill>
                <a:sym typeface="Wingdings" panose="05000000000000000000" pitchFamily="2" charset="2"/>
              </a:rPr>
              <a:t>B) </a:t>
            </a:r>
            <a:r>
              <a:rPr lang="en-US" altLang="ja-JP" sz="2000" dirty="0" smtClean="0">
                <a:solidFill>
                  <a:srgbClr val="FF0000"/>
                </a:solidFill>
                <a:sym typeface="Wingdings" panose="05000000000000000000" pitchFamily="2" charset="2"/>
              </a:rPr>
              <a:t>:</a:t>
            </a:r>
            <a:endParaRPr lang="en-US" altLang="ja-JP" sz="2000" dirty="0">
              <a:solidFill>
                <a:srgbClr val="FF0000"/>
              </a:solidFill>
            </a:endParaRPr>
          </a:p>
          <a:p>
            <a:pPr marL="0" indent="0">
              <a:buNone/>
            </a:pPr>
            <a:r>
              <a:rPr lang="en-US" altLang="ja-JP" sz="2000" dirty="0">
                <a:solidFill>
                  <a:srgbClr val="FF0000"/>
                </a:solidFill>
              </a:rPr>
              <a:t>※ </a:t>
            </a:r>
            <a:r>
              <a:rPr lang="en-US" altLang="ja-JP" sz="2000" dirty="0" smtClean="0">
                <a:solidFill>
                  <a:srgbClr val="FF0000"/>
                </a:solidFill>
              </a:rPr>
              <a:t>if</a:t>
            </a:r>
            <a:r>
              <a:rPr lang="ja-JP" altLang="en-US" sz="2000" dirty="0" smtClean="0">
                <a:solidFill>
                  <a:srgbClr val="FF0000"/>
                </a:solidFill>
              </a:rPr>
              <a:t>文</a:t>
            </a:r>
            <a:r>
              <a:rPr lang="ja-JP" altLang="en-US" sz="2000" dirty="0">
                <a:solidFill>
                  <a:srgbClr val="FF0000"/>
                </a:solidFill>
              </a:rPr>
              <a:t>はスコープを作らない</a:t>
            </a:r>
            <a:r>
              <a:rPr lang="ja-JP" altLang="en-US" sz="2000" dirty="0" smtClean="0">
                <a:solidFill>
                  <a:srgbClr val="FF0000"/>
                </a:solidFill>
              </a:rPr>
              <a:t>ので</a:t>
            </a:r>
            <a:r>
              <a:rPr lang="en-US" altLang="ja-JP" sz="2000" dirty="0" smtClean="0">
                <a:solidFill>
                  <a:srgbClr val="FF0000"/>
                </a:solidFill>
              </a:rPr>
              <a:t>if</a:t>
            </a:r>
            <a:r>
              <a:rPr lang="ja-JP" altLang="en-US" sz="2000" dirty="0" smtClean="0">
                <a:solidFill>
                  <a:srgbClr val="FF0000"/>
                </a:solidFill>
              </a:rPr>
              <a:t>文内</a:t>
            </a:r>
            <a:r>
              <a:rPr lang="ja-JP" altLang="en-US" sz="2000" dirty="0">
                <a:solidFill>
                  <a:srgbClr val="FF0000"/>
                </a:solidFill>
              </a:rPr>
              <a:t>で生成された変数を外から参照</a:t>
            </a:r>
            <a:r>
              <a:rPr lang="ja-JP" altLang="en-US" sz="2000" dirty="0" smtClean="0">
                <a:solidFill>
                  <a:srgbClr val="FF0000"/>
                </a:solidFill>
              </a:rPr>
              <a:t>できる</a:t>
            </a:r>
            <a:endParaRPr lang="en-US" altLang="ja-JP" sz="2000" dirty="0">
              <a:solidFill>
                <a:srgbClr val="FF0000"/>
              </a:solidFill>
            </a:endParaRPr>
          </a:p>
          <a:p>
            <a:endParaRPr kumimoji="1" lang="en-US" altLang="ja-JP" sz="2000" dirty="0" smtClean="0"/>
          </a:p>
          <a:p>
            <a:endParaRPr kumimoji="1" lang="en-US" altLang="ja-JP" sz="2000" dirty="0" smtClean="0"/>
          </a:p>
        </p:txBody>
      </p:sp>
      <p:sp>
        <p:nvSpPr>
          <p:cNvPr id="5" name="正方形/長方形 4"/>
          <p:cNvSpPr/>
          <p:nvPr/>
        </p:nvSpPr>
        <p:spPr>
          <a:xfrm>
            <a:off x="6975106" y="710496"/>
            <a:ext cx="4642585" cy="304698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ex7.py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[1,2,4,2,1,1,3,4]</a:t>
            </a: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elif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 == 2 )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else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2042529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Ex8.py  </a:t>
            </a:r>
            <a:r>
              <a:rPr kumimoji="1" lang="ja-JP" altLang="en-US" sz="3600" b="1" dirty="0" smtClean="0"/>
              <a:t>関数</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関数は</a:t>
            </a:r>
            <a:r>
              <a:rPr kumimoji="1" lang="ja-JP" altLang="en-US" sz="2000" dirty="0" smtClean="0"/>
              <a:t>右のコードの通り定義できる</a:t>
            </a:r>
            <a:endParaRPr kumimoji="1" lang="en-US" altLang="ja-JP" sz="2000" dirty="0" smtClean="0"/>
          </a:p>
          <a:p>
            <a:pPr marL="0" indent="0">
              <a:buNone/>
            </a:pPr>
            <a:r>
              <a:rPr lang="ja-JP" altLang="en-US" sz="2000" b="1" dirty="0" smtClean="0"/>
              <a:t>右</a:t>
            </a:r>
            <a:r>
              <a:rPr lang="ja-JP" altLang="en-US" sz="2000" b="1" dirty="0"/>
              <a:t>の</a:t>
            </a:r>
            <a:r>
              <a:rPr lang="ja-JP" altLang="en-US" sz="2000" b="1" dirty="0" smtClean="0"/>
              <a:t>コードを実行してください．</a:t>
            </a:r>
            <a:endParaRPr lang="en-US" altLang="ja-JP" sz="2000" b="1" dirty="0" smtClean="0"/>
          </a:p>
          <a:p>
            <a:pPr marL="0" indent="0">
              <a:buNone/>
            </a:pPr>
            <a:r>
              <a:rPr lang="ja-JP" altLang="en-US" sz="2000" b="1" dirty="0"/>
              <a:t>右の</a:t>
            </a:r>
            <a:r>
              <a:rPr lang="ja-JP" altLang="en-US" sz="2000" b="1" dirty="0" smtClean="0"/>
              <a:t>コードの中身を色々変化させ，変数のスコープを確認してください</a:t>
            </a:r>
            <a:endParaRPr kumimoji="1" lang="en-US" altLang="ja-JP" sz="2000" dirty="0" smtClean="0"/>
          </a:p>
          <a:p>
            <a:pPr marL="0" indent="0">
              <a:buNone/>
            </a:pPr>
            <a:r>
              <a:rPr lang="en-US" altLang="ja-JP" sz="2000" dirty="0">
                <a:solidFill>
                  <a:srgbClr val="FF0000"/>
                </a:solidFill>
              </a:rPr>
              <a:t>※</a:t>
            </a:r>
            <a:r>
              <a:rPr lang="ja-JP" altLang="en-US" sz="2000" dirty="0" smtClean="0">
                <a:solidFill>
                  <a:srgbClr val="FF0000"/>
                </a:solidFill>
              </a:rPr>
              <a:t>複数の</a:t>
            </a:r>
            <a:r>
              <a:rPr lang="ja-JP" altLang="en-US" sz="2000" dirty="0">
                <a:solidFill>
                  <a:srgbClr val="FF0000"/>
                </a:solidFill>
              </a:rPr>
              <a:t>引数</a:t>
            </a:r>
            <a:r>
              <a:rPr lang="ja-JP" altLang="en-US" sz="2000" dirty="0" smtClean="0">
                <a:solidFill>
                  <a:srgbClr val="FF0000"/>
                </a:solidFill>
              </a:rPr>
              <a:t>を受け取れる</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引数は，値渡し（と思ってよい）</a:t>
            </a:r>
            <a:endParaRPr lang="en-US" altLang="ja-JP" sz="2000" dirty="0">
              <a:solidFill>
                <a:srgbClr val="FF0000"/>
              </a:solidFill>
            </a:endParaRPr>
          </a:p>
          <a:p>
            <a:pPr marL="457200" lvl="1" indent="0">
              <a:buNone/>
            </a:pPr>
            <a:r>
              <a:rPr lang="ja-JP" altLang="en-US" sz="1200" dirty="0" smtClean="0">
                <a:solidFill>
                  <a:srgbClr val="FF0000"/>
                </a:solidFill>
              </a:rPr>
              <a:t>ある引数</a:t>
            </a:r>
            <a:r>
              <a:rPr lang="en-US" altLang="ja-JP" sz="1200" dirty="0" smtClean="0">
                <a:solidFill>
                  <a:srgbClr val="FF0000"/>
                </a:solidFill>
              </a:rPr>
              <a:t>a</a:t>
            </a:r>
            <a:r>
              <a:rPr lang="ja-JP" altLang="en-US" sz="1200" dirty="0" smtClean="0">
                <a:solidFill>
                  <a:srgbClr val="FF0000"/>
                </a:solidFill>
              </a:rPr>
              <a:t>があるとき，</a:t>
            </a:r>
            <a:r>
              <a:rPr lang="en-US" altLang="ja-JP" sz="1200" dirty="0" smtClean="0">
                <a:solidFill>
                  <a:srgbClr val="FF0000"/>
                </a:solidFill>
              </a:rPr>
              <a:t>a</a:t>
            </a:r>
            <a:r>
              <a:rPr lang="ja-JP" altLang="en-US" sz="1200" dirty="0" smtClean="0">
                <a:solidFill>
                  <a:srgbClr val="FF0000"/>
                </a:solidFill>
              </a:rPr>
              <a:t>に代入をしない場合は</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参照が保持される．関数内で</a:t>
            </a:r>
            <a:r>
              <a:rPr lang="en-US" altLang="ja-JP" sz="1200" dirty="0" smtClean="0">
                <a:solidFill>
                  <a:srgbClr val="FF0000"/>
                </a:solidFill>
              </a:rPr>
              <a:t>a</a:t>
            </a:r>
            <a:r>
              <a:rPr lang="ja-JP" altLang="en-US" sz="1200" dirty="0" err="1" smtClean="0">
                <a:solidFill>
                  <a:srgbClr val="FF0000"/>
                </a:solidFill>
              </a:rPr>
              <a:t>への</a:t>
            </a:r>
            <a:r>
              <a:rPr lang="ja-JP" altLang="en-US" sz="1200" dirty="0" smtClean="0">
                <a:solidFill>
                  <a:srgbClr val="FF0000"/>
                </a:solidFill>
              </a:rPr>
              <a:t>代入が起こると，その瞬間に</a:t>
            </a:r>
            <a:r>
              <a:rPr lang="ja-JP" altLang="en-US" sz="1200" dirty="0">
                <a:solidFill>
                  <a:srgbClr val="FF0000"/>
                </a:solidFill>
              </a:rPr>
              <a:t>新</a:t>
            </a:r>
            <a:r>
              <a:rPr lang="ja-JP" altLang="en-US" sz="1200" dirty="0" smtClean="0">
                <a:solidFill>
                  <a:srgbClr val="FF0000"/>
                </a:solidFill>
              </a:rPr>
              <a:t>たに変数</a:t>
            </a:r>
            <a:r>
              <a:rPr lang="en-US" altLang="ja-JP" sz="1200" dirty="0" smtClean="0">
                <a:solidFill>
                  <a:srgbClr val="FF0000"/>
                </a:solidFill>
              </a:rPr>
              <a:t>a</a:t>
            </a:r>
            <a:r>
              <a:rPr lang="ja-JP" altLang="en-US" sz="1200" dirty="0" smtClean="0">
                <a:solidFill>
                  <a:srgbClr val="FF0000"/>
                </a:solidFill>
              </a:rPr>
              <a:t>が生成される．そのため，関数外部からみると引数変数の変化は起きないため，値渡しのように見える．</a:t>
            </a:r>
            <a:endParaRPr lang="en-US" altLang="ja-JP" sz="1200" dirty="0" smtClean="0">
              <a:solidFill>
                <a:srgbClr val="FF0000"/>
              </a:solidFill>
            </a:endParaRPr>
          </a:p>
          <a:p>
            <a:pPr marL="0" indent="0">
              <a:buNone/>
            </a:pPr>
            <a:r>
              <a:rPr lang="en-US" altLang="ja-JP" sz="2000" dirty="0">
                <a:solidFill>
                  <a:srgbClr val="FF0000"/>
                </a:solidFill>
              </a:rPr>
              <a:t>※</a:t>
            </a:r>
            <a:r>
              <a:rPr lang="ja-JP" altLang="en-US" sz="2000" dirty="0">
                <a:solidFill>
                  <a:srgbClr val="FF0000"/>
                </a:solidFill>
              </a:rPr>
              <a:t>複数の値を返せる</a:t>
            </a:r>
            <a:endParaRPr lang="en-US" altLang="ja-JP" sz="2000" dirty="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関数はスコープを作る：関数内部で定義した変数は外に漏れない</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関数はスコープの外の変数を参照できる，　　</a:t>
            </a:r>
            <a:r>
              <a:rPr lang="ja-JP" altLang="en-US" sz="2000" dirty="0">
                <a:solidFill>
                  <a:srgbClr val="FF0000"/>
                </a:solidFill>
              </a:rPr>
              <a:t>　</a:t>
            </a:r>
            <a:r>
              <a:rPr lang="ja-JP" altLang="en-US" sz="2000" dirty="0" smtClean="0">
                <a:solidFill>
                  <a:srgbClr val="FF0000"/>
                </a:solidFill>
              </a:rPr>
              <a:t>（</a:t>
            </a:r>
            <a:r>
              <a:rPr lang="ja-JP" altLang="en-US" sz="1600" dirty="0" smtClean="0">
                <a:solidFill>
                  <a:srgbClr val="FF0000"/>
                </a:solidFill>
              </a:rPr>
              <a:t>ただし関数内部で代入をすると，その変数は関数のローカル変数に</a:t>
            </a:r>
            <a:r>
              <a:rPr lang="ja-JP" altLang="en-US" sz="2000" dirty="0"/>
              <a:t>）</a:t>
            </a:r>
            <a:endParaRPr lang="en-US" altLang="ja-JP" sz="1600" dirty="0" smtClean="0">
              <a:solidFill>
                <a:srgbClr val="FF0000"/>
              </a:solidFill>
            </a:endParaRPr>
          </a:p>
        </p:txBody>
      </p:sp>
      <p:sp>
        <p:nvSpPr>
          <p:cNvPr id="5" name="正方形/長方形 4"/>
          <p:cNvSpPr/>
          <p:nvPr/>
        </p:nvSpPr>
        <p:spPr>
          <a:xfrm>
            <a:off x="6975106" y="710496"/>
            <a:ext cx="4642585"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ex8.py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FF"/>
                </a:solidFill>
                <a:highlight>
                  <a:srgbClr val="FFFFFF"/>
                </a:highlight>
                <a:latin typeface="ＭＳ ゴシック" panose="020B0609070205080204" pitchFamily="49" charset="-128"/>
                <a:ea typeface="ＭＳ ゴシック" panose="020B0609070205080204" pitchFamily="49" charset="-128"/>
              </a:rPr>
              <a:t>def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808080"/>
                </a:solidFill>
                <a:highlight>
                  <a:srgbClr val="FFFFFF"/>
                </a:highlight>
                <a:latin typeface="ＭＳ ゴシック" panose="020B0609070205080204" pitchFamily="49" charset="-128"/>
                <a:ea typeface="ＭＳ ゴシック" panose="020B0609070205080204" pitchFamily="49" charset="-128"/>
              </a:rPr>
              <a:t>b</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 is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c)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外の</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c</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を参照できる</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return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wa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sa</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b = 2</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 = 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sum, sub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func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(1,2)</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sum, sub)</a:t>
            </a:r>
          </a:p>
          <a:p>
            <a:endPar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32096900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67473" y="343861"/>
            <a:ext cx="5781777" cy="733270"/>
          </a:xfrm>
        </p:spPr>
        <p:txBody>
          <a:bodyPr>
            <a:normAutofit/>
          </a:bodyPr>
          <a:lstStyle/>
          <a:p>
            <a:r>
              <a:rPr kumimoji="1" lang="en-US" altLang="ja-JP" sz="3600" b="1" dirty="0" smtClean="0"/>
              <a:t>Ex6.py  </a:t>
            </a:r>
            <a:r>
              <a:rPr kumimoji="1" lang="ja-JP" altLang="en-US" sz="3600" b="1" dirty="0" smtClean="0"/>
              <a:t>クラス</a:t>
            </a:r>
            <a:endParaRPr kumimoji="1" lang="ja-JP" altLang="en-US" sz="3600" b="1" dirty="0"/>
          </a:p>
        </p:txBody>
      </p:sp>
      <p:sp>
        <p:nvSpPr>
          <p:cNvPr id="4" name="コンテンツ プレースホルダー 2"/>
          <p:cNvSpPr>
            <a:spLocks noGrp="1"/>
          </p:cNvSpPr>
          <p:nvPr>
            <p:ph idx="1"/>
          </p:nvPr>
        </p:nvSpPr>
        <p:spPr>
          <a:xfrm>
            <a:off x="667474" y="1311824"/>
            <a:ext cx="5329289" cy="5296829"/>
          </a:xfrm>
        </p:spPr>
        <p:txBody>
          <a:bodyPr>
            <a:normAutofit/>
          </a:bodyPr>
          <a:lstStyle/>
          <a:p>
            <a:r>
              <a:rPr lang="ja-JP" altLang="en-US" sz="2000" dirty="0" smtClean="0"/>
              <a:t>今回は利用しないので割愛</a:t>
            </a:r>
            <a:endParaRPr kumimoji="1" lang="en-US" altLang="ja-JP" sz="2000" dirty="0" smtClean="0"/>
          </a:p>
        </p:txBody>
      </p:sp>
    </p:spTree>
    <p:extLst>
      <p:ext uri="{BB962C8B-B14F-4D97-AF65-F5344CB8AC3E}">
        <p14:creationId xmlns:p14="http://schemas.microsoft.com/office/powerpoint/2010/main" val="125204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75000"/>
                  </a:schemeClr>
                </a:solidFill>
              </a:rPr>
              <a:t>4/13   </a:t>
            </a:r>
            <a:r>
              <a:rPr lang="ja-JP" altLang="en-US" sz="1800" strike="sngStrike" dirty="0" smtClean="0">
                <a:solidFill>
                  <a:schemeClr val="bg1">
                    <a:lumMod val="75000"/>
                  </a:schemeClr>
                </a:solidFill>
              </a:rPr>
              <a:t>デジタル画像とは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イントロダクション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4/20   </a:t>
            </a:r>
            <a:r>
              <a:rPr lang="ja-JP" altLang="en-US" sz="1800" strike="sngStrike" dirty="0" smtClean="0">
                <a:solidFill>
                  <a:schemeClr val="bg1">
                    <a:lumMod val="75000"/>
                  </a:schemeClr>
                </a:solidFill>
              </a:rPr>
              <a:t>フィルタ処理</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画素ごとの濃淡変換、</a:t>
            </a:r>
            <a:r>
              <a:rPr lang="ja-JP" altLang="en-US" sz="1800" strike="sngStrike" dirty="0">
                <a:solidFill>
                  <a:schemeClr val="bg1">
                    <a:lumMod val="75000"/>
                  </a:schemeClr>
                </a:solidFill>
              </a:rPr>
              <a:t>線形フィルタ，非線形</a:t>
            </a:r>
            <a:r>
              <a:rPr lang="ja-JP" altLang="en-US" sz="1800" strike="sngStrike" dirty="0" smtClean="0">
                <a:solidFill>
                  <a:schemeClr val="bg1">
                    <a:lumMod val="75000"/>
                  </a:schemeClr>
                </a:solidFill>
              </a:rPr>
              <a:t>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4/27   </a:t>
            </a:r>
            <a:r>
              <a:rPr lang="ja-JP" altLang="en-US" sz="1800" strike="sngStrike" dirty="0" smtClean="0">
                <a:solidFill>
                  <a:schemeClr val="bg1">
                    <a:lumMod val="75000"/>
                  </a:schemeClr>
                </a:solidFill>
              </a:rPr>
              <a:t>フィルタ処理</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フーリエ変換，ローパスフィルタ，ハイパスフィルタ</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5/11   </a:t>
            </a:r>
            <a:r>
              <a:rPr kumimoji="1" lang="ja-JP" altLang="en-US" sz="1800" strike="sngStrike" dirty="0" smtClean="0">
                <a:solidFill>
                  <a:schemeClr val="bg1">
                    <a:lumMod val="75000"/>
                  </a:schemeClr>
                </a:solidFill>
              </a:rPr>
              <a:t>画像の幾何変換１</a:t>
            </a:r>
            <a:r>
              <a:rPr kumimoji="1" lang="en-US" altLang="ja-JP" sz="1800" strike="sngStrike" dirty="0" smtClean="0">
                <a:solidFill>
                  <a:schemeClr val="bg1">
                    <a:lumMod val="75000"/>
                  </a:schemeClr>
                </a:solidFill>
              </a:rPr>
              <a:t> 	:</a:t>
            </a:r>
            <a:r>
              <a:rPr lang="ja-JP" altLang="en-US" sz="1800" strike="sngStrike" dirty="0" smtClean="0">
                <a:solidFill>
                  <a:schemeClr val="bg1">
                    <a:lumMod val="75000"/>
                  </a:schemeClr>
                </a:solidFill>
              </a:rPr>
              <a:t> アファイン変換</a:t>
            </a:r>
            <a:r>
              <a:rPr lang="en-US" altLang="ja-JP" sz="1800" strike="sngStrike" dirty="0" smtClean="0">
                <a:solidFill>
                  <a:schemeClr val="bg1">
                    <a:lumMod val="75000"/>
                  </a:schemeClr>
                </a:solidFill>
              </a:rPr>
              <a:t>						</a:t>
            </a:r>
            <a:endParaRPr kumimoji="1"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5/18   </a:t>
            </a:r>
            <a:r>
              <a:rPr lang="ja-JP" altLang="en-US" sz="1800" strike="sngStrike" dirty="0" smtClean="0">
                <a:solidFill>
                  <a:schemeClr val="bg1">
                    <a:lumMod val="75000"/>
                  </a:schemeClr>
                </a:solidFill>
              </a:rPr>
              <a:t>画像の</a:t>
            </a:r>
            <a:r>
              <a:rPr lang="ja-JP" altLang="en-US" sz="1800" strike="sngStrike" dirty="0">
                <a:solidFill>
                  <a:schemeClr val="bg1">
                    <a:lumMod val="75000"/>
                  </a:schemeClr>
                </a:solidFill>
              </a:rPr>
              <a:t>幾何</a:t>
            </a:r>
            <a:r>
              <a:rPr lang="ja-JP" altLang="en-US" sz="1800" strike="sngStrike" dirty="0" smtClean="0">
                <a:solidFill>
                  <a:schemeClr val="bg1">
                    <a:lumMod val="75000"/>
                  </a:schemeClr>
                </a:solidFill>
              </a:rPr>
              <a:t>変換２</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画像の補間，イメージモザイキング</a:t>
            </a:r>
            <a:r>
              <a:rPr lang="en-US" altLang="ja-JP" sz="1800" strike="sngStrike" dirty="0" smtClean="0">
                <a:solidFill>
                  <a:schemeClr val="bg1">
                    <a:lumMod val="75000"/>
                  </a:schemeClr>
                </a:solidFill>
              </a:rPr>
              <a:t>		</a:t>
            </a:r>
            <a:r>
              <a:rPr lang="en-US" altLang="ja-JP" sz="1800" strike="sngStrike" dirty="0">
                <a:solidFill>
                  <a:schemeClr val="bg1">
                    <a:lumMod val="75000"/>
                  </a:schemeClr>
                </a:solidFill>
              </a:rPr>
              <a:t>	</a:t>
            </a:r>
            <a:endParaRPr lang="en-US" altLang="ja-JP" sz="1800" strike="sngStrike" dirty="0" smtClean="0">
              <a:solidFill>
                <a:schemeClr val="bg1">
                  <a:lumMod val="75000"/>
                </a:schemeClr>
              </a:solidFill>
            </a:endParaRPr>
          </a:p>
          <a:p>
            <a:pPr marL="0" indent="0">
              <a:buNone/>
            </a:pPr>
            <a:r>
              <a:rPr kumimoji="1" lang="en-US" altLang="ja-JP" sz="1800" strike="sngStrike" dirty="0" smtClean="0">
                <a:solidFill>
                  <a:schemeClr val="bg1">
                    <a:lumMod val="75000"/>
                  </a:schemeClr>
                </a:solidFill>
              </a:rPr>
              <a:t>5/25   </a:t>
            </a:r>
            <a:r>
              <a:rPr kumimoji="1" lang="ja-JP" altLang="en-US" sz="1800" strike="sngStrike" dirty="0" smtClean="0">
                <a:solidFill>
                  <a:schemeClr val="bg1">
                    <a:lumMod val="75000"/>
                  </a:schemeClr>
                </a:solidFill>
              </a:rPr>
              <a:t>画像領域分割　</a:t>
            </a:r>
            <a:r>
              <a:rPr kumimoji="1" lang="en-US" altLang="ja-JP" sz="1800" strike="sngStrike" dirty="0" smtClean="0">
                <a:solidFill>
                  <a:schemeClr val="bg1">
                    <a:lumMod val="75000"/>
                  </a:schemeClr>
                </a:solidFill>
              </a:rPr>
              <a:t>	: </a:t>
            </a:r>
            <a:r>
              <a:rPr kumimoji="1" lang="ja-JP" altLang="en-US" sz="1800" strike="sngStrike" dirty="0" smtClean="0">
                <a:solidFill>
                  <a:schemeClr val="bg1">
                    <a:lumMod val="75000"/>
                  </a:schemeClr>
                </a:solidFill>
              </a:rPr>
              <a:t>領域拡張法，動的輪郭モデル，グラフカット法，</a:t>
            </a:r>
            <a:r>
              <a:rPr kumimoji="1" lang="en-US" altLang="ja-JP" sz="1800" strike="sngStrike" dirty="0" smtClean="0">
                <a:solidFill>
                  <a:schemeClr val="bg1">
                    <a:lumMod val="75000"/>
                  </a:schemeClr>
                </a:solidFill>
              </a:rPr>
              <a:t>		</a:t>
            </a:r>
          </a:p>
          <a:p>
            <a:pPr marL="0" indent="0">
              <a:buNone/>
            </a:pPr>
            <a:r>
              <a:rPr lang="en-US" altLang="ja-JP" sz="1800" strike="sngStrike" dirty="0">
                <a:solidFill>
                  <a:schemeClr val="bg1">
                    <a:lumMod val="75000"/>
                  </a:schemeClr>
                </a:solidFill>
              </a:rPr>
              <a:t>6</a:t>
            </a:r>
            <a:r>
              <a:rPr lang="en-US" altLang="ja-JP" sz="1800" strike="sngStrike" dirty="0" smtClean="0">
                <a:solidFill>
                  <a:schemeClr val="bg1">
                    <a:lumMod val="75000"/>
                  </a:schemeClr>
                </a:solidFill>
              </a:rPr>
              <a:t>/01   </a:t>
            </a:r>
            <a:r>
              <a:rPr lang="ja-JP" altLang="en-US" sz="1800" b="1" strike="sngStrike" dirty="0" smtClean="0">
                <a:solidFill>
                  <a:schemeClr val="bg1">
                    <a:lumMod val="75000"/>
                  </a:schemeClr>
                </a:solidFill>
              </a:rPr>
              <a:t>前半のまとめ </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約</a:t>
            </a:r>
            <a:r>
              <a:rPr kumimoji="1" lang="en-US" altLang="ja-JP" sz="1800" b="1" strike="sngStrike" dirty="0" smtClean="0">
                <a:solidFill>
                  <a:schemeClr val="bg1">
                    <a:lumMod val="75000"/>
                  </a:schemeClr>
                </a:solidFill>
              </a:rPr>
              <a:t>30</a:t>
            </a:r>
            <a:r>
              <a:rPr kumimoji="1" lang="ja-JP" altLang="en-US" sz="1800" b="1" strike="sngStrike" dirty="0" smtClean="0">
                <a:solidFill>
                  <a:schemeClr val="bg1">
                    <a:lumMod val="75000"/>
                  </a:schemeClr>
                </a:solidFill>
              </a:rPr>
              <a:t>分</a:t>
            </a:r>
            <a:r>
              <a:rPr kumimoji="1" lang="en-US" altLang="ja-JP" sz="1800" b="1" strike="sngStrike" dirty="0" smtClean="0">
                <a:solidFill>
                  <a:schemeClr val="bg1">
                    <a:lumMod val="75000"/>
                  </a:schemeClr>
                </a:solidFill>
              </a:rPr>
              <a:t>)</a:t>
            </a:r>
            <a:r>
              <a:rPr kumimoji="1" lang="ja-JP" altLang="en-US" sz="1800" b="1" strike="sngStrike" dirty="0" smtClean="0">
                <a:solidFill>
                  <a:schemeClr val="bg1">
                    <a:lumMod val="75000"/>
                  </a:schemeClr>
                </a:solidFill>
              </a:rPr>
              <a:t>と中間試験（約</a:t>
            </a:r>
            <a:r>
              <a:rPr lang="en-US" altLang="ja-JP" sz="1800" b="1" strike="sngStrike" dirty="0">
                <a:solidFill>
                  <a:schemeClr val="bg1">
                    <a:lumMod val="75000"/>
                  </a:schemeClr>
                </a:solidFill>
              </a:rPr>
              <a:t>7</a:t>
            </a:r>
            <a:r>
              <a:rPr kumimoji="1" lang="en-US" altLang="ja-JP" sz="1800" b="1" strike="sngStrike" dirty="0" smtClean="0">
                <a:solidFill>
                  <a:schemeClr val="bg1">
                    <a:lumMod val="75000"/>
                  </a:schemeClr>
                </a:solidFill>
              </a:rPr>
              <a:t>0</a:t>
            </a:r>
            <a:r>
              <a:rPr kumimoji="1" lang="ja-JP" altLang="en-US" sz="1800" b="1" strike="sngStrike" dirty="0" smtClean="0">
                <a:solidFill>
                  <a:schemeClr val="bg1">
                    <a:lumMod val="75000"/>
                  </a:schemeClr>
                </a:solidFill>
              </a:rPr>
              <a:t>分）</a:t>
            </a:r>
            <a:endParaRPr lang="en-US" altLang="ja-JP" sz="1800" strike="sngStrike" dirty="0" smtClean="0">
              <a:solidFill>
                <a:schemeClr val="bg1">
                  <a:lumMod val="75000"/>
                </a:schemeClr>
              </a:solidFill>
            </a:endParaRPr>
          </a:p>
          <a:p>
            <a:pPr marL="0" indent="0">
              <a:buNone/>
            </a:pPr>
            <a:r>
              <a:rPr lang="en-US" altLang="ja-JP" sz="1800" strike="sngStrike" dirty="0" smtClean="0">
                <a:solidFill>
                  <a:schemeClr val="bg1">
                    <a:lumMod val="75000"/>
                  </a:schemeClr>
                </a:solidFill>
              </a:rPr>
              <a:t>6/08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1 	: </a:t>
            </a:r>
            <a:r>
              <a:rPr lang="ja-JP" altLang="en-US" sz="1800" strike="sngStrike" dirty="0" smtClean="0">
                <a:solidFill>
                  <a:schemeClr val="bg1">
                    <a:lumMod val="75000"/>
                  </a:schemeClr>
                </a:solidFill>
              </a:rPr>
              <a:t>テンプレートマッチング、コーナー・エッジ検出 </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6/15   </a:t>
            </a:r>
            <a:r>
              <a:rPr lang="ja-JP" altLang="en-US" sz="1800" strike="sngStrike" dirty="0" smtClean="0">
                <a:solidFill>
                  <a:schemeClr val="bg1">
                    <a:lumMod val="75000"/>
                  </a:schemeClr>
                </a:solidFill>
              </a:rPr>
              <a:t>特徴検出</a:t>
            </a:r>
            <a:r>
              <a:rPr lang="en-US" altLang="ja-JP" sz="1800" strike="sngStrike" dirty="0" smtClean="0">
                <a:solidFill>
                  <a:schemeClr val="bg1">
                    <a:lumMod val="75000"/>
                  </a:schemeClr>
                </a:solidFill>
              </a:rPr>
              <a:t>2 	: </a:t>
            </a:r>
            <a:r>
              <a:rPr lang="en-US" altLang="ja-JP" sz="1800" strike="sngStrike" dirty="0" err="1" smtClean="0">
                <a:solidFill>
                  <a:schemeClr val="bg1">
                    <a:lumMod val="75000"/>
                  </a:schemeClr>
                </a:solidFill>
              </a:rPr>
              <a:t>DoG</a:t>
            </a:r>
            <a:r>
              <a:rPr lang="ja-JP" altLang="en-US" sz="1800" strike="sngStrike" dirty="0" err="1" smtClean="0">
                <a:solidFill>
                  <a:schemeClr val="bg1">
                    <a:lumMod val="75000"/>
                  </a:schemeClr>
                </a:solidFill>
              </a:rPr>
              <a:t>、</a:t>
            </a:r>
            <a:r>
              <a:rPr lang="en-US" altLang="ja-JP" sz="1800" strike="sngStrike" dirty="0" smtClean="0">
                <a:solidFill>
                  <a:schemeClr val="bg1">
                    <a:lumMod val="75000"/>
                  </a:schemeClr>
                </a:solidFill>
              </a:rPr>
              <a:t>SIFT</a:t>
            </a:r>
            <a:r>
              <a:rPr lang="ja-JP" altLang="en-US" sz="1800" strike="sngStrike" dirty="0" smtClean="0">
                <a:solidFill>
                  <a:schemeClr val="bg1">
                    <a:lumMod val="75000"/>
                  </a:schemeClr>
                </a:solidFill>
              </a:rPr>
              <a:t>特徴量、</a:t>
            </a:r>
            <a:r>
              <a:rPr lang="en-US" altLang="ja-JP" sz="1800" strike="sngStrike" dirty="0" smtClean="0">
                <a:solidFill>
                  <a:schemeClr val="bg1">
                    <a:lumMod val="75000"/>
                  </a:schemeClr>
                </a:solidFill>
              </a:rPr>
              <a:t>Hough</a:t>
            </a:r>
            <a:r>
              <a:rPr lang="ja-JP" altLang="en-US" sz="1800" strike="sngStrike" dirty="0" smtClean="0">
                <a:solidFill>
                  <a:schemeClr val="bg1">
                    <a:lumMod val="75000"/>
                  </a:schemeClr>
                </a:solidFill>
              </a:rPr>
              <a:t>変換</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6/22   </a:t>
            </a:r>
            <a:r>
              <a:rPr lang="ja-JP" altLang="en-US" sz="1800" strike="sngStrike" dirty="0" smtClean="0">
                <a:solidFill>
                  <a:schemeClr val="bg1">
                    <a:lumMod val="75000"/>
                  </a:schemeClr>
                </a:solidFill>
              </a:rPr>
              <a:t>画像認識</a:t>
            </a:r>
            <a:r>
              <a:rPr lang="en-US" altLang="ja-JP" sz="1800" strike="sngStrike" dirty="0" smtClean="0">
                <a:solidFill>
                  <a:schemeClr val="bg1">
                    <a:lumMod val="75000"/>
                  </a:schemeClr>
                </a:solidFill>
              </a:rPr>
              <a:t>1</a:t>
            </a:r>
            <a:r>
              <a:rPr lang="ja-JP" altLang="en-US" sz="1800" strike="sngStrike" dirty="0" smtClean="0">
                <a:solidFill>
                  <a:schemeClr val="bg1">
                    <a:lumMod val="75000"/>
                  </a:schemeClr>
                </a:solidFill>
              </a:rPr>
              <a:t> </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パターン認識概論，サポートベクタマシン</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6/29   </a:t>
            </a:r>
            <a:r>
              <a:rPr lang="ja-JP" altLang="en-US" sz="1800" strike="sngStrike" dirty="0" smtClean="0">
                <a:solidFill>
                  <a:schemeClr val="bg1">
                    <a:lumMod val="75000"/>
                  </a:schemeClr>
                </a:solidFill>
              </a:rPr>
              <a:t>画像認識</a:t>
            </a:r>
            <a:r>
              <a:rPr lang="en-US" altLang="ja-JP" sz="1800" strike="sngStrike" dirty="0">
                <a:solidFill>
                  <a:schemeClr val="bg1">
                    <a:lumMod val="75000"/>
                  </a:schemeClr>
                </a:solidFill>
              </a:rPr>
              <a:t>2</a:t>
            </a:r>
            <a:r>
              <a:rPr lang="en-US" altLang="ja-JP" sz="1800" strike="sngStrike" dirty="0" smtClean="0">
                <a:solidFill>
                  <a:schemeClr val="bg1">
                    <a:lumMod val="75000"/>
                  </a:schemeClr>
                </a:solidFill>
              </a:rPr>
              <a:t> 	: </a:t>
            </a:r>
            <a:r>
              <a:rPr lang="ja-JP" altLang="en-US" sz="1800" strike="sngStrike" dirty="0" smtClean="0">
                <a:solidFill>
                  <a:schemeClr val="bg1">
                    <a:lumMod val="75000"/>
                  </a:schemeClr>
                </a:solidFill>
              </a:rPr>
              <a:t>ニューラルネットワーク、深層学習</a:t>
            </a:r>
            <a:r>
              <a:rPr lang="en-US" altLang="ja-JP" sz="1800" strike="sngStrike" dirty="0" smtClean="0">
                <a:solidFill>
                  <a:schemeClr val="bg1">
                    <a:lumMod val="75000"/>
                  </a:schemeClr>
                </a:solidFill>
              </a:rPr>
              <a:t>			</a:t>
            </a:r>
          </a:p>
          <a:p>
            <a:pPr marL="0" indent="0">
              <a:buNone/>
            </a:pPr>
            <a:r>
              <a:rPr lang="en-US" altLang="ja-JP" sz="1800" strike="sngStrike" dirty="0" smtClean="0">
                <a:solidFill>
                  <a:schemeClr val="bg1">
                    <a:lumMod val="75000"/>
                  </a:schemeClr>
                </a:solidFill>
              </a:rPr>
              <a:t>7/06   </a:t>
            </a:r>
            <a:r>
              <a:rPr lang="ja-JP" altLang="en-US" sz="1800" strike="sngStrike" dirty="0" smtClean="0">
                <a:solidFill>
                  <a:schemeClr val="bg1">
                    <a:lumMod val="75000"/>
                  </a:schemeClr>
                </a:solidFill>
              </a:rPr>
              <a:t>画像処理演習</a:t>
            </a:r>
            <a:r>
              <a:rPr lang="en-US" altLang="ja-JP" sz="1800" strike="sngStrike" dirty="0" smtClean="0">
                <a:solidFill>
                  <a:schemeClr val="bg1">
                    <a:lumMod val="75000"/>
                  </a:schemeClr>
                </a:solidFill>
              </a:rPr>
              <a:t>	: ImageJ</a:t>
            </a:r>
            <a:r>
              <a:rPr lang="ja-JP" altLang="en-US" sz="1800" strike="sngStrike" dirty="0" smtClean="0">
                <a:solidFill>
                  <a:schemeClr val="bg1">
                    <a:lumMod val="75000"/>
                  </a:schemeClr>
                </a:solidFill>
              </a:rPr>
              <a:t>を用いた画像処理入門</a:t>
            </a:r>
            <a:r>
              <a:rPr lang="en-US" altLang="ja-JP" sz="1800" strike="sngStrike" dirty="0">
                <a:solidFill>
                  <a:schemeClr val="bg1">
                    <a:lumMod val="75000"/>
                  </a:schemeClr>
                </a:solidFill>
              </a:rPr>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dirty="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02293" y="442128"/>
            <a:ext cx="11708780" cy="733270"/>
          </a:xfrm>
        </p:spPr>
        <p:txBody>
          <a:bodyPr/>
          <a:lstStyle/>
          <a:p>
            <a:r>
              <a:rPr lang="en-US" altLang="ja-JP" dirty="0" smtClean="0"/>
              <a:t>Python</a:t>
            </a:r>
            <a:r>
              <a:rPr lang="ja-JP" altLang="en-US" dirty="0" smtClean="0"/>
              <a:t>と</a:t>
            </a:r>
            <a:r>
              <a:rPr lang="en-US" altLang="ja-JP" dirty="0" err="1" smtClean="0"/>
              <a:t>OpenCV</a:t>
            </a:r>
            <a:r>
              <a:rPr lang="ja-JP" altLang="en-US" dirty="0" smtClean="0"/>
              <a:t>を利用した画像処理</a:t>
            </a:r>
            <a:endParaRPr kumimoji="1" lang="ja-JP" altLang="en-US" dirty="0"/>
          </a:p>
        </p:txBody>
      </p:sp>
      <p:sp>
        <p:nvSpPr>
          <p:cNvPr id="3" name="コンテンツ プレースホルダー 2"/>
          <p:cNvSpPr>
            <a:spLocks noGrp="1"/>
          </p:cNvSpPr>
          <p:nvPr>
            <p:ph idx="1"/>
          </p:nvPr>
        </p:nvSpPr>
        <p:spPr>
          <a:xfrm>
            <a:off x="702293" y="1420724"/>
            <a:ext cx="10366760" cy="5296829"/>
          </a:xfrm>
        </p:spPr>
        <p:txBody>
          <a:bodyPr/>
          <a:lstStyle/>
          <a:p>
            <a:pPr>
              <a:lnSpc>
                <a:spcPct val="100000"/>
              </a:lnSpc>
              <a:spcBef>
                <a:spcPts val="600"/>
              </a:spcBef>
            </a:pPr>
            <a:r>
              <a:rPr kumimoji="1" lang="en-US" altLang="ja-JP" dirty="0" err="1" smtClean="0"/>
              <a:t>OpenCV</a:t>
            </a:r>
            <a:r>
              <a:rPr lang="ja-JP" altLang="en-US" dirty="0"/>
              <a:t>と</a:t>
            </a:r>
            <a:r>
              <a:rPr lang="ja-JP" altLang="en-US" dirty="0" smtClean="0"/>
              <a:t>は</a:t>
            </a:r>
            <a:endParaRPr lang="en-US" altLang="ja-JP" dirty="0" smtClean="0"/>
          </a:p>
          <a:p>
            <a:pPr lvl="1">
              <a:lnSpc>
                <a:spcPct val="100000"/>
              </a:lnSpc>
              <a:spcBef>
                <a:spcPts val="600"/>
              </a:spcBef>
            </a:pPr>
            <a:r>
              <a:rPr lang="en-US" altLang="ja-JP" dirty="0"/>
              <a:t>Open </a:t>
            </a:r>
            <a:r>
              <a:rPr lang="en-US" altLang="ja-JP" dirty="0" smtClean="0"/>
              <a:t>source</a:t>
            </a:r>
            <a:r>
              <a:rPr lang="ja-JP" altLang="en-US" dirty="0" smtClean="0"/>
              <a:t>の画像処理ライブラリ群</a:t>
            </a:r>
            <a:endParaRPr lang="en-US" altLang="ja-JP" dirty="0" smtClean="0"/>
          </a:p>
          <a:p>
            <a:pPr lvl="1">
              <a:lnSpc>
                <a:spcPct val="100000"/>
              </a:lnSpc>
              <a:spcBef>
                <a:spcPts val="600"/>
              </a:spcBef>
            </a:pPr>
            <a:r>
              <a:rPr kumimoji="1" lang="ja-JP" altLang="en-US" dirty="0"/>
              <a:t>多様</a:t>
            </a:r>
            <a:r>
              <a:rPr kumimoji="1" lang="ja-JP" altLang="en-US" dirty="0" smtClean="0"/>
              <a:t>な画像処理ツールを提供する</a:t>
            </a:r>
            <a:endParaRPr kumimoji="1" lang="en-US" altLang="ja-JP" dirty="0" smtClean="0"/>
          </a:p>
          <a:p>
            <a:pPr lvl="1">
              <a:lnSpc>
                <a:spcPct val="100000"/>
              </a:lnSpc>
              <a:spcBef>
                <a:spcPts val="600"/>
              </a:spcBef>
            </a:pPr>
            <a:r>
              <a:rPr lang="en-US" altLang="ja-JP" dirty="0" smtClean="0"/>
              <a:t>BSD</a:t>
            </a:r>
            <a:r>
              <a:rPr lang="ja-JP" altLang="en-US" dirty="0" smtClean="0"/>
              <a:t>ライセンス</a:t>
            </a:r>
            <a:r>
              <a:rPr lang="ja-JP" altLang="en-US" dirty="0"/>
              <a:t>：</a:t>
            </a:r>
            <a:r>
              <a:rPr lang="en-US" altLang="ja-JP" dirty="0" smtClean="0"/>
              <a:t>『</a:t>
            </a:r>
            <a:r>
              <a:rPr lang="ja-JP" altLang="en-US" dirty="0" smtClean="0"/>
              <a:t>「無保証</a:t>
            </a:r>
            <a:r>
              <a:rPr lang="ja-JP" altLang="en-US" dirty="0"/>
              <a:t>」であることの明記と</a:t>
            </a:r>
            <a:r>
              <a:rPr lang="ja-JP" altLang="en-US" dirty="0">
                <a:hlinkClick r:id="rId2" tooltip="著作権"/>
              </a:rPr>
              <a:t>著作権</a:t>
            </a:r>
            <a:r>
              <a:rPr lang="ja-JP" altLang="en-US" dirty="0"/>
              <a:t>およびライセンス条文自身の表示を再頒布の条件とする</a:t>
            </a:r>
            <a:r>
              <a:rPr lang="ja-JP" altLang="en-US" dirty="0">
                <a:hlinkClick r:id="rId3" tooltip="ライセンス"/>
              </a:rPr>
              <a:t>ライセンス</a:t>
            </a:r>
            <a:r>
              <a:rPr lang="ja-JP" altLang="en-US" dirty="0"/>
              <a:t>規定</a:t>
            </a:r>
            <a:r>
              <a:rPr lang="en-US" altLang="ja-JP" dirty="0"/>
              <a:t>』(</a:t>
            </a:r>
            <a:r>
              <a:rPr lang="en-US" altLang="ja-JP" dirty="0">
                <a:hlinkClick r:id="rId4"/>
              </a:rPr>
              <a:t>https://</a:t>
            </a:r>
            <a:r>
              <a:rPr lang="en-US" altLang="ja-JP" dirty="0" smtClean="0">
                <a:hlinkClick r:id="rId4"/>
              </a:rPr>
              <a:t>ja.wikipedia.org/wiki/BSD</a:t>
            </a:r>
            <a:r>
              <a:rPr lang="ja-JP" altLang="en-US" dirty="0" smtClean="0">
                <a:hlinkClick r:id="rId4"/>
              </a:rPr>
              <a:t>ライセンス</a:t>
            </a:r>
            <a:r>
              <a:rPr lang="ja-JP" altLang="en-US" dirty="0" smtClean="0"/>
              <a:t> より</a:t>
            </a:r>
            <a:r>
              <a:rPr lang="en-US" altLang="ja-JP" dirty="0" smtClean="0"/>
              <a:t>)</a:t>
            </a:r>
            <a:endParaRPr kumimoji="1" lang="en-US" altLang="ja-JP" dirty="0" smtClean="0"/>
          </a:p>
          <a:p>
            <a:pPr>
              <a:lnSpc>
                <a:spcPct val="100000"/>
              </a:lnSpc>
              <a:spcBef>
                <a:spcPts val="600"/>
              </a:spcBef>
            </a:pPr>
            <a:r>
              <a:rPr lang="en-US" altLang="ja-JP" dirty="0" smtClean="0"/>
              <a:t>C++, Python, java, unity</a:t>
            </a:r>
            <a:r>
              <a:rPr lang="ja-JP" altLang="en-US" dirty="0" smtClean="0"/>
              <a:t>などから利用可能</a:t>
            </a:r>
            <a:endParaRPr kumimoji="1" lang="en-US" altLang="ja-JP" dirty="0" smtClean="0"/>
          </a:p>
        </p:txBody>
      </p:sp>
    </p:spTree>
    <p:extLst>
      <p:ext uri="{BB962C8B-B14F-4D97-AF65-F5344CB8AC3E}">
        <p14:creationId xmlns:p14="http://schemas.microsoft.com/office/powerpoint/2010/main" val="46909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Ex10.py </a:t>
            </a:r>
            <a:r>
              <a:rPr lang="ja-JP" altLang="en-US" sz="4000" dirty="0" smtClean="0"/>
              <a:t>画像の入出力</a:t>
            </a:r>
            <a:endParaRPr kumimoji="1" lang="ja-JP" altLang="en-US" sz="4000" dirty="0"/>
          </a:p>
        </p:txBody>
      </p:sp>
      <p:sp>
        <p:nvSpPr>
          <p:cNvPr id="3" name="コンテンツ プレースホルダー 2"/>
          <p:cNvSpPr>
            <a:spLocks noGrp="1"/>
          </p:cNvSpPr>
          <p:nvPr>
            <p:ph idx="1"/>
          </p:nvPr>
        </p:nvSpPr>
        <p:spPr>
          <a:xfrm>
            <a:off x="278781" y="1343722"/>
            <a:ext cx="5534878" cy="5296829"/>
          </a:xfrm>
        </p:spPr>
        <p:txBody>
          <a:bodyPr>
            <a:normAutofit/>
          </a:bodyPr>
          <a:lstStyle/>
          <a:p>
            <a:pPr marL="0" indent="0">
              <a:buNone/>
            </a:pPr>
            <a:r>
              <a:rPr lang="ja-JP" altLang="en-US" sz="2000" b="1" dirty="0" smtClean="0"/>
              <a:t>適当な画像を準備し，名前を「</a:t>
            </a:r>
            <a:r>
              <a:rPr lang="en-US" altLang="ja-JP" sz="2000" b="1" dirty="0" smtClean="0"/>
              <a:t>img.png</a:t>
            </a:r>
            <a:r>
              <a:rPr lang="ja-JP" altLang="en-US" sz="2000" b="1" dirty="0" smtClean="0"/>
              <a:t>」としてコードと同一フォルダに配置してください</a:t>
            </a:r>
            <a:endParaRPr lang="en-US" altLang="ja-JP" sz="2000" b="1" dirty="0" smtClean="0"/>
          </a:p>
          <a:p>
            <a:pPr marL="0" indent="0">
              <a:buNone/>
            </a:pPr>
            <a:r>
              <a:rPr lang="ja-JP" altLang="en-US" sz="2000" b="1" dirty="0"/>
              <a:t>右の</a:t>
            </a:r>
            <a:r>
              <a:rPr lang="ja-JP" altLang="en-US" sz="2000" b="1" dirty="0" smtClean="0"/>
              <a:t>コードを実行し画像が表示されることを確認してください</a:t>
            </a:r>
            <a:endParaRPr lang="en-US" altLang="ja-JP" sz="2000" b="1" dirty="0" smtClean="0"/>
          </a:p>
          <a:p>
            <a:pPr marL="0" indent="0">
              <a:buNone/>
            </a:pPr>
            <a:r>
              <a:rPr lang="ja-JP" altLang="en-US" sz="2000" b="1" dirty="0" smtClean="0"/>
              <a:t>描画部分を変更し挙動を確認してください</a:t>
            </a:r>
            <a:endParaRPr lang="en-US" altLang="ja-JP" sz="2000" b="1" dirty="0" smtClean="0"/>
          </a:p>
          <a:p>
            <a:pPr marL="0" indent="0">
              <a:buNone/>
            </a:pPr>
            <a:endParaRPr lang="en-US" altLang="ja-JP" sz="2000" b="1" dirty="0" smtClean="0"/>
          </a:p>
          <a:p>
            <a:pPr marL="0" indent="0">
              <a:buNone/>
            </a:pPr>
            <a:r>
              <a:rPr lang="en-US" altLang="ja-JP" sz="2000" dirty="0" smtClean="0">
                <a:solidFill>
                  <a:srgbClr val="FF0000"/>
                </a:solidFill>
              </a:rPr>
              <a:t>※</a:t>
            </a:r>
            <a:r>
              <a:rPr lang="ja-JP" altLang="en-US" sz="2000" dirty="0" smtClean="0">
                <a:solidFill>
                  <a:srgbClr val="FF0000"/>
                </a:solidFill>
              </a:rPr>
              <a:t>非常に手軽に画像読み込み、画像への書き込み，画像の表示，画像の書き出しが行なえます</a:t>
            </a: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smtClean="0">
                <a:solidFill>
                  <a:srgbClr val="FF0000"/>
                </a:solidFill>
              </a:rPr>
              <a:t>画像は </a:t>
            </a:r>
            <a:r>
              <a:rPr lang="en-US" altLang="ja-JP" sz="2000" dirty="0" err="1" smtClean="0">
                <a:solidFill>
                  <a:srgbClr val="FF0000"/>
                </a:solidFill>
              </a:rPr>
              <a:t>np.array</a:t>
            </a:r>
            <a:r>
              <a:rPr lang="en-US" altLang="ja-JP" sz="2000" dirty="0" smtClean="0">
                <a:solidFill>
                  <a:srgbClr val="FF0000"/>
                </a:solidFill>
              </a:rPr>
              <a:t> </a:t>
            </a:r>
            <a:r>
              <a:rPr lang="ja-JP" altLang="en-US" sz="2000" dirty="0" smtClean="0">
                <a:solidFill>
                  <a:srgbClr val="FF0000"/>
                </a:solidFill>
              </a:rPr>
              <a:t>形式で表現されます</a:t>
            </a:r>
            <a:endParaRPr lang="en-US" altLang="ja-JP" sz="2000" dirty="0" smtClean="0">
              <a:solidFill>
                <a:srgbClr val="FF0000"/>
              </a:solidFill>
            </a:endParaRPr>
          </a:p>
          <a:p>
            <a:pPr marL="0" indent="0">
              <a:buNone/>
            </a:pPr>
            <a:r>
              <a:rPr lang="en-US" altLang="ja-JP" sz="1600" dirty="0" smtClean="0"/>
              <a:t>cv2.line        (</a:t>
            </a:r>
            <a:r>
              <a:rPr lang="ja-JP" altLang="en-US" sz="1600" dirty="0" smtClean="0"/>
              <a:t>画像，点</a:t>
            </a:r>
            <a:r>
              <a:rPr lang="en-US" altLang="ja-JP" sz="1600" dirty="0" smtClean="0"/>
              <a:t>1, </a:t>
            </a:r>
            <a:r>
              <a:rPr lang="ja-JP" altLang="en-US" sz="1600" dirty="0" smtClean="0"/>
              <a:t>点</a:t>
            </a:r>
            <a:r>
              <a:rPr lang="en-US" altLang="ja-JP" sz="1600" dirty="0" smtClean="0"/>
              <a:t>2,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1600" dirty="0" smtClean="0"/>
              <a:t>cv2.rectangle(</a:t>
            </a:r>
            <a:r>
              <a:rPr lang="ja-JP" altLang="en-US" sz="1600" dirty="0"/>
              <a:t>画像，点</a:t>
            </a:r>
            <a:r>
              <a:rPr lang="en-US" altLang="ja-JP" sz="1600" dirty="0"/>
              <a:t>1, </a:t>
            </a:r>
            <a:r>
              <a:rPr lang="ja-JP" altLang="en-US" sz="1600" dirty="0"/>
              <a:t>点</a:t>
            </a:r>
            <a:r>
              <a:rPr lang="en-US" altLang="ja-JP" sz="1600" dirty="0"/>
              <a:t>2, </a:t>
            </a:r>
            <a:r>
              <a:rPr lang="ja-JP" altLang="en-US" sz="1600" dirty="0" smtClean="0"/>
              <a:t>色</a:t>
            </a:r>
            <a:r>
              <a:rPr lang="en-US" altLang="ja-JP" sz="1600" dirty="0"/>
              <a:t>, </a:t>
            </a:r>
            <a:r>
              <a:rPr lang="ja-JP" altLang="en-US" sz="1600" dirty="0"/>
              <a:t>太さ</a:t>
            </a:r>
            <a:r>
              <a:rPr lang="en-US" altLang="ja-JP" sz="1600" dirty="0" smtClean="0"/>
              <a:t>)</a:t>
            </a:r>
          </a:p>
          <a:p>
            <a:pPr marL="0" indent="0">
              <a:buNone/>
            </a:pPr>
            <a:r>
              <a:rPr lang="en-US" altLang="ja-JP" sz="1600" dirty="0" smtClean="0"/>
              <a:t>cv2.circle      (</a:t>
            </a:r>
            <a:r>
              <a:rPr lang="ja-JP" altLang="en-US" sz="1600" dirty="0"/>
              <a:t>画像</a:t>
            </a:r>
            <a:r>
              <a:rPr lang="ja-JP" altLang="en-US" sz="1600" dirty="0" smtClean="0"/>
              <a:t>，中心</a:t>
            </a:r>
            <a:r>
              <a:rPr lang="en-US" altLang="ja-JP" sz="1600" dirty="0" smtClean="0"/>
              <a:t>,</a:t>
            </a:r>
            <a:r>
              <a:rPr lang="ja-JP" altLang="en-US" sz="1600" dirty="0"/>
              <a:t> </a:t>
            </a:r>
            <a:r>
              <a:rPr lang="ja-JP" altLang="en-US" sz="1600" dirty="0" smtClean="0"/>
              <a:t>半径</a:t>
            </a:r>
            <a:r>
              <a:rPr lang="en-US" altLang="ja-JP" sz="1600" dirty="0" smtClean="0"/>
              <a:t>, </a:t>
            </a:r>
            <a:r>
              <a:rPr lang="ja-JP" altLang="en-US" sz="1600" dirty="0" smtClean="0"/>
              <a:t>色</a:t>
            </a:r>
            <a:r>
              <a:rPr lang="en-US" altLang="ja-JP" sz="1600" dirty="0" smtClean="0"/>
              <a:t>, </a:t>
            </a:r>
            <a:r>
              <a:rPr lang="ja-JP" altLang="en-US" sz="1600" dirty="0" smtClean="0"/>
              <a:t>太さ</a:t>
            </a:r>
            <a:r>
              <a:rPr lang="en-US" altLang="ja-JP" sz="1600" dirty="0" smtClean="0"/>
              <a:t>)</a:t>
            </a:r>
          </a:p>
          <a:p>
            <a:pPr marL="0" indent="0">
              <a:buNone/>
            </a:pPr>
            <a:r>
              <a:rPr lang="en-US" altLang="ja-JP" sz="2000" dirty="0" smtClean="0">
                <a:solidFill>
                  <a:srgbClr val="FF0000"/>
                </a:solidFill>
              </a:rPr>
              <a:t>※</a:t>
            </a:r>
            <a:r>
              <a:rPr lang="ja-JP" altLang="en-US" sz="2000" dirty="0" smtClean="0">
                <a:solidFill>
                  <a:srgbClr val="FF0000"/>
                </a:solidFill>
              </a:rPr>
              <a:t>その他の図形描画関数は以下を参照</a:t>
            </a:r>
            <a:r>
              <a:rPr lang="en-US" altLang="ja-JP" sz="2000" dirty="0" smtClean="0">
                <a:solidFill>
                  <a:srgbClr val="FF0000"/>
                </a:solidFill>
                <a:hlinkClick r:id="rId2"/>
              </a:rPr>
              <a:t>http</a:t>
            </a:r>
            <a:r>
              <a:rPr lang="en-US" altLang="ja-JP" sz="2000" dirty="0">
                <a:solidFill>
                  <a:srgbClr val="FF0000"/>
                </a:solidFill>
                <a:hlinkClick r:id="rId2"/>
              </a:rPr>
              <a:t>://</a:t>
            </a:r>
            <a:r>
              <a:rPr lang="en-US" altLang="ja-JP" sz="2000" dirty="0" smtClean="0">
                <a:solidFill>
                  <a:srgbClr val="FF0000"/>
                </a:solidFill>
                <a:hlinkClick r:id="rId2"/>
              </a:rPr>
              <a:t>docs.opencv.org/2.4/modules/core/doc/drawing_functions.html</a:t>
            </a:r>
            <a:endParaRPr lang="en-US" altLang="ja-JP" sz="2000" dirty="0" smtClean="0">
              <a:solidFill>
                <a:srgbClr val="FF0000"/>
              </a:solidFill>
            </a:endParaRPr>
          </a:p>
          <a:p>
            <a:pPr marL="0" indent="0">
              <a:buNone/>
            </a:pPr>
            <a:endParaRPr lang="en-US" altLang="ja-JP" sz="2000" b="1" dirty="0" smtClean="0"/>
          </a:p>
          <a:p>
            <a:endParaRPr kumimoji="1" lang="ja-JP" altLang="en-US" sz="2000" b="1" dirty="0"/>
          </a:p>
        </p:txBody>
      </p:sp>
      <p:sp>
        <p:nvSpPr>
          <p:cNvPr id="4" name="正方形/長方形 3"/>
          <p:cNvSpPr/>
          <p:nvPr/>
        </p:nvSpPr>
        <p:spPr>
          <a:xfrm>
            <a:off x="6247694" y="1268761"/>
            <a:ext cx="5739867" cy="4770537"/>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ex10.py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print(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img.dtype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#draw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and dots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.line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,(100,100),(300,200), (0,255,255),2)</a:t>
            </a:r>
          </a:p>
          <a:p>
            <a:r>
              <a:rPr lang="fr-FR"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fr-FR"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.circle   (img,(100,100), 50,       (255,255,0),1)</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,(100,100),(200,200), (255,0,255),1)</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"show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#save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"img_save.png"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p:txBody>
      </p:sp>
    </p:spTree>
    <p:extLst>
      <p:ext uri="{BB962C8B-B14F-4D97-AF65-F5344CB8AC3E}">
        <p14:creationId xmlns:p14="http://schemas.microsoft.com/office/powerpoint/2010/main" val="529037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543" y="307375"/>
            <a:ext cx="6853539" cy="733270"/>
          </a:xfrm>
        </p:spPr>
        <p:txBody>
          <a:bodyPr>
            <a:normAutofit/>
          </a:bodyPr>
          <a:lstStyle/>
          <a:p>
            <a:r>
              <a:rPr lang="en-US" altLang="ja-JP" sz="3600" dirty="0" smtClean="0"/>
              <a:t>Ex11.py </a:t>
            </a:r>
            <a:r>
              <a:rPr lang="ja-JP" altLang="en-US" sz="3600" dirty="0"/>
              <a:t>画素へ</a:t>
            </a:r>
            <a:r>
              <a:rPr lang="ja-JP" altLang="en-US" sz="3600" dirty="0" smtClean="0"/>
              <a:t>の</a:t>
            </a:r>
            <a:r>
              <a:rPr lang="ja-JP" altLang="en-US" sz="3600" dirty="0"/>
              <a:t>アクセス</a:t>
            </a:r>
            <a:endParaRPr kumimoji="1" lang="ja-JP" altLang="en-US" sz="3600" dirty="0"/>
          </a:p>
        </p:txBody>
      </p:sp>
      <p:sp>
        <p:nvSpPr>
          <p:cNvPr id="3" name="コンテンツ プレースホルダー 2"/>
          <p:cNvSpPr>
            <a:spLocks noGrp="1"/>
          </p:cNvSpPr>
          <p:nvPr>
            <p:ph idx="1"/>
          </p:nvPr>
        </p:nvSpPr>
        <p:spPr>
          <a:xfrm>
            <a:off x="721543" y="1285971"/>
            <a:ext cx="5053615" cy="5296829"/>
          </a:xfrm>
        </p:spPr>
        <p:txBody>
          <a:bodyPr>
            <a:normAutofit/>
          </a:bodyPr>
          <a:lstStyle/>
          <a:p>
            <a:endParaRPr kumimoji="1" lang="en-US" altLang="ja-JP" sz="2000" b="1"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し画像を</a:t>
            </a:r>
            <a:r>
              <a:rPr kumimoji="1" lang="ja-JP" altLang="en-US" sz="2000" b="1" dirty="0" smtClean="0"/>
              <a:t>グレースケール化し</a:t>
            </a:r>
            <a:r>
              <a:rPr lang="ja-JP" altLang="en-US" sz="2000" b="1" dirty="0"/>
              <a:t>て</a:t>
            </a:r>
            <a:r>
              <a:rPr lang="ja-JP" altLang="en-US" sz="2000" b="1" dirty="0" smtClean="0"/>
              <a:t>ください</a:t>
            </a:r>
            <a:endParaRPr lang="en-US" altLang="ja-JP" sz="2000" b="1" dirty="0" smtClean="0"/>
          </a:p>
          <a:p>
            <a:pPr marL="0" indent="0">
              <a:buNone/>
            </a:pPr>
            <a:r>
              <a:rPr kumimoji="1" lang="en-US" altLang="ja-JP" sz="2000" dirty="0" smtClean="0">
                <a:solidFill>
                  <a:srgbClr val="FF0000"/>
                </a:solidFill>
              </a:rPr>
              <a:t>※</a:t>
            </a:r>
            <a:r>
              <a:rPr kumimoji="1" lang="ja-JP" altLang="en-US" sz="2000" dirty="0" smtClean="0">
                <a:solidFill>
                  <a:srgbClr val="FF0000"/>
                </a:solidFill>
              </a:rPr>
              <a:t>途中計算時のオーバフローを避けるため，画像 </a:t>
            </a:r>
            <a:r>
              <a:rPr kumimoji="1" lang="en-US" altLang="ja-JP" sz="2000" dirty="0" smtClean="0">
                <a:solidFill>
                  <a:srgbClr val="FF0000"/>
                </a:solidFill>
              </a:rPr>
              <a:t>(</a:t>
            </a:r>
            <a:r>
              <a:rPr kumimoji="1" lang="en-US" altLang="ja-JP" sz="2000" dirty="0" err="1" smtClean="0">
                <a:solidFill>
                  <a:srgbClr val="FF0000"/>
                </a:solidFill>
              </a:rPr>
              <a:t>img</a:t>
            </a:r>
            <a:r>
              <a:rPr kumimoji="1" lang="en-US" altLang="ja-JP" sz="2000" dirty="0" smtClean="0">
                <a:solidFill>
                  <a:srgbClr val="FF0000"/>
                </a:solidFill>
              </a:rPr>
              <a:t>, </a:t>
            </a:r>
            <a:r>
              <a:rPr kumimoji="1" lang="en-US" altLang="ja-JP" sz="2000" dirty="0" err="1" smtClean="0">
                <a:solidFill>
                  <a:srgbClr val="FF0000"/>
                </a:solidFill>
              </a:rPr>
              <a:t>img_gray</a:t>
            </a:r>
            <a:r>
              <a:rPr kumimoji="1" lang="en-US" altLang="ja-JP" sz="2000" dirty="0" smtClean="0">
                <a:solidFill>
                  <a:srgbClr val="FF0000"/>
                </a:solidFill>
              </a:rPr>
              <a:t>)</a:t>
            </a:r>
            <a:r>
              <a:rPr kumimoji="1" lang="ja-JP" altLang="en-US" sz="2000" dirty="0" smtClean="0">
                <a:solidFill>
                  <a:srgbClr val="FF0000"/>
                </a:solidFill>
              </a:rPr>
              <a:t>は一度</a:t>
            </a:r>
            <a:r>
              <a:rPr kumimoji="1" lang="en-US" altLang="ja-JP" sz="2000" dirty="0" smtClean="0">
                <a:solidFill>
                  <a:srgbClr val="FF0000"/>
                </a:solidFill>
              </a:rPr>
              <a:t>float</a:t>
            </a:r>
            <a:r>
              <a:rPr kumimoji="1" lang="ja-JP" altLang="en-US" sz="2000" dirty="0" smtClean="0">
                <a:solidFill>
                  <a:srgbClr val="FF0000"/>
                </a:solidFill>
              </a:rPr>
              <a:t>型に変換されています</a:t>
            </a:r>
            <a:endParaRPr kumimoji="1" lang="ja-JP" altLang="en-US" sz="2000" dirty="0">
              <a:solidFill>
                <a:srgbClr val="FF0000"/>
              </a:solidFill>
            </a:endParaRPr>
          </a:p>
        </p:txBody>
      </p:sp>
      <p:sp>
        <p:nvSpPr>
          <p:cNvPr id="4" name="正方形/長方形 3"/>
          <p:cNvSpPr/>
          <p:nvPr/>
        </p:nvSpPr>
        <p:spPr>
          <a:xfrm>
            <a:off x="6205085" y="1285971"/>
            <a:ext cx="4642585" cy="5016758"/>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ex11.py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(H,W)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(H)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"color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"gray  image"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img_gry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3914672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19413" y="365126"/>
            <a:ext cx="5573379" cy="733270"/>
          </a:xfrm>
        </p:spPr>
        <p:txBody>
          <a:bodyPr>
            <a:normAutofit/>
          </a:bodyPr>
          <a:lstStyle/>
          <a:p>
            <a:r>
              <a:rPr lang="en-US" altLang="ja-JP" sz="4000" dirty="0" smtClean="0"/>
              <a:t>Ex12.py </a:t>
            </a:r>
            <a:r>
              <a:rPr lang="ja-JP" altLang="en-US" sz="4000" dirty="0" smtClean="0"/>
              <a:t>線形フィルタ</a:t>
            </a:r>
            <a:endParaRPr kumimoji="1" lang="ja-JP" altLang="en-US" sz="4000" dirty="0"/>
          </a:p>
        </p:txBody>
      </p:sp>
      <p:sp>
        <p:nvSpPr>
          <p:cNvPr id="3" name="コンテンツ プレースホルダー 2"/>
          <p:cNvSpPr>
            <a:spLocks noGrp="1"/>
          </p:cNvSpPr>
          <p:nvPr>
            <p:ph idx="1"/>
          </p:nvPr>
        </p:nvSpPr>
        <p:spPr>
          <a:xfrm>
            <a:off x="519413" y="1343722"/>
            <a:ext cx="5400124" cy="5296829"/>
          </a:xfrm>
        </p:spPr>
        <p:txBody>
          <a:bodyPr>
            <a:normAutofit/>
          </a:bodyPr>
          <a:lstStyle/>
          <a:p>
            <a:pPr marL="0" indent="0">
              <a:buNone/>
            </a:pPr>
            <a:r>
              <a:rPr lang="ja-JP" altLang="en-US" sz="2000" dirty="0" smtClean="0"/>
              <a:t>右の</a:t>
            </a:r>
            <a:r>
              <a:rPr lang="ja-JP" altLang="en-US" sz="2000" dirty="0"/>
              <a:t>コード</a:t>
            </a:r>
            <a:r>
              <a:rPr lang="ja-JP" altLang="en-US" sz="2000" dirty="0" smtClean="0"/>
              <a:t>の</a:t>
            </a:r>
            <a:r>
              <a:rPr lang="ja-JP" altLang="en-US" sz="2000" dirty="0"/>
              <a:t>一部を編集</a:t>
            </a:r>
            <a:r>
              <a:rPr lang="ja-JP" altLang="en-US" sz="2000" dirty="0" smtClean="0"/>
              <a:t>し，縦横ソーベルフィルタを完成させてください</a:t>
            </a:r>
            <a:endParaRPr lang="en-US" altLang="ja-JP" sz="2000" dirty="0" smtClean="0"/>
          </a:p>
          <a:p>
            <a:pPr marL="0" indent="0">
              <a:buNone/>
            </a:pPr>
            <a:endParaRPr lang="en-US" altLang="ja-JP" sz="2000" dirty="0"/>
          </a:p>
          <a:p>
            <a:pPr marL="0" indent="0">
              <a:buNone/>
            </a:pPr>
            <a:r>
              <a:rPr lang="en-US" altLang="ja-JP" sz="2000" dirty="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lang="en-US" altLang="ja-JP" sz="2000" dirty="0" smtClean="0"/>
          </a:p>
          <a:p>
            <a:pPr marL="0" indent="0">
              <a:buNone/>
            </a:pPr>
            <a:r>
              <a:rPr lang="ja-JP" altLang="en-US" sz="2000" dirty="0" smtClean="0"/>
              <a:t>ヒント</a:t>
            </a:r>
            <a:r>
              <a:rPr lang="en-US" altLang="ja-JP" sz="2000" dirty="0" smtClean="0"/>
              <a:t>: </a:t>
            </a:r>
            <a:r>
              <a:rPr lang="ja-JP" altLang="en-US" sz="2000" dirty="0" smtClean="0"/>
              <a:t>マイナスの画素値は正値にして青</a:t>
            </a:r>
            <a:r>
              <a:rPr lang="en-US" altLang="ja-JP" sz="2000" dirty="0" err="1" smtClean="0"/>
              <a:t>ch</a:t>
            </a:r>
            <a:r>
              <a:rPr lang="ja-JP" altLang="en-US" sz="2000" dirty="0" smtClean="0"/>
              <a:t>へ，正の画素値は赤</a:t>
            </a:r>
            <a:r>
              <a:rPr lang="en-US" altLang="ja-JP" sz="2000" dirty="0" err="1" smtClean="0"/>
              <a:t>ch</a:t>
            </a:r>
            <a:r>
              <a:rPr lang="ja-JP" altLang="en-US" sz="2000" dirty="0" smtClean="0"/>
              <a:t>に入れてください</a:t>
            </a:r>
            <a:endParaRPr lang="en-US" altLang="ja-JP" sz="2000" dirty="0" smtClean="0"/>
          </a:p>
        </p:txBody>
      </p:sp>
      <p:sp>
        <p:nvSpPr>
          <p:cNvPr id="4" name="正方形/長方形 3"/>
          <p:cNvSpPr/>
          <p:nvPr/>
        </p:nvSpPr>
        <p:spPr>
          <a:xfrm>
            <a:off x="6294922" y="365126"/>
            <a:ext cx="5149515" cy="6247864"/>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as grayscale and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y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x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range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img.shape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        </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128 </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ここを編集</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&lt; 0   ) : dx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dx &gt; 255 ) : dx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&lt; 0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-1</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if</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&gt; 255 )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255</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dx</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y,x</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dy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"b"</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img_x.astype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 </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"c"</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img_y.astype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692237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4000" dirty="0" smtClean="0"/>
              <a:t>Ex13.py </a:t>
            </a:r>
            <a:r>
              <a:rPr lang="ja-JP" altLang="en-US" sz="4000" dirty="0" smtClean="0"/>
              <a:t>平均画像</a:t>
            </a:r>
            <a:endParaRPr kumimoji="1" lang="ja-JP" altLang="en-US" sz="4000" dirty="0"/>
          </a:p>
        </p:txBody>
      </p:sp>
      <p:sp>
        <p:nvSpPr>
          <p:cNvPr id="3" name="コンテンツ プレースホルダー 2"/>
          <p:cNvSpPr>
            <a:spLocks noGrp="1"/>
          </p:cNvSpPr>
          <p:nvPr>
            <p:ph idx="1"/>
          </p:nvPr>
        </p:nvSpPr>
        <p:spPr>
          <a:xfrm>
            <a:off x="278781" y="1343722"/>
            <a:ext cx="5053615" cy="5296829"/>
          </a:xfrm>
        </p:spPr>
        <p:txBody>
          <a:bodyPr>
            <a:normAutofit/>
          </a:bodyPr>
          <a:lstStyle/>
          <a:p>
            <a:endParaRPr kumimoji="1" lang="en-US" altLang="ja-JP" sz="2000" dirty="0" smtClean="0"/>
          </a:p>
          <a:p>
            <a:pPr marL="0" indent="0">
              <a:buNone/>
            </a:pPr>
            <a:r>
              <a:rPr lang="ja-JP" altLang="en-US" sz="2000" b="1" dirty="0"/>
              <a:t>右</a:t>
            </a:r>
            <a:r>
              <a:rPr lang="ja-JP" altLang="en-US" sz="2000" b="1" dirty="0" smtClean="0"/>
              <a:t>の</a:t>
            </a:r>
            <a:r>
              <a:rPr lang="ja-JP" altLang="en-US" sz="2000" b="1" dirty="0"/>
              <a:t>コード</a:t>
            </a:r>
            <a:r>
              <a:rPr lang="ja-JP" altLang="en-US" sz="2000" b="1" dirty="0" smtClean="0"/>
              <a:t>の</a:t>
            </a:r>
            <a:r>
              <a:rPr lang="ja-JP" altLang="en-US" sz="2000" b="1" dirty="0"/>
              <a:t>一部を編集</a:t>
            </a:r>
            <a:r>
              <a:rPr lang="ja-JP" altLang="en-US" sz="2000" b="1" dirty="0" smtClean="0"/>
              <a:t>し，３個の画像の平均画像を作成してください．</a:t>
            </a:r>
            <a:endParaRPr lang="en-US" altLang="ja-JP" sz="2000" b="1" dirty="0" smtClean="0"/>
          </a:p>
          <a:p>
            <a:pPr marL="0" indent="0">
              <a:buNone/>
            </a:pPr>
            <a:r>
              <a:rPr lang="ja-JP" altLang="en-US" sz="2000" b="1" dirty="0" smtClean="0"/>
              <a:t>入力する画像は，同じサイズのものを適当に準備してください</a:t>
            </a:r>
            <a:endParaRPr lang="en-US" altLang="ja-JP" sz="2000" b="1" dirty="0" smtClean="0"/>
          </a:p>
          <a:p>
            <a:pPr marL="0" indent="0">
              <a:buNone/>
            </a:pPr>
            <a:endParaRPr lang="en-US" altLang="ja-JP" sz="2000" dirty="0" smtClean="0">
              <a:solidFill>
                <a:srgbClr val="FF0000"/>
              </a:solidFill>
            </a:endParaRPr>
          </a:p>
          <a:p>
            <a:pPr marL="0" indent="0">
              <a:buNone/>
            </a:pPr>
            <a:r>
              <a:rPr lang="en-US" altLang="ja-JP" sz="2000" dirty="0" smtClean="0">
                <a:solidFill>
                  <a:srgbClr val="FF0000"/>
                </a:solidFill>
              </a:rPr>
              <a:t>※</a:t>
            </a:r>
            <a:r>
              <a:rPr lang="ja-JP" altLang="en-US" sz="2000" dirty="0">
                <a:solidFill>
                  <a:srgbClr val="FF0000"/>
                </a:solidFill>
              </a:rPr>
              <a:t>途中計算時のオーバフローを避けるため，画像 </a:t>
            </a:r>
            <a:r>
              <a:rPr lang="en-US" altLang="ja-JP" sz="2000" dirty="0">
                <a:solidFill>
                  <a:srgbClr val="FF0000"/>
                </a:solidFill>
              </a:rPr>
              <a:t>(</a:t>
            </a:r>
            <a:r>
              <a:rPr lang="en-US" altLang="ja-JP" sz="2000" dirty="0" err="1">
                <a:solidFill>
                  <a:srgbClr val="FF0000"/>
                </a:solidFill>
              </a:rPr>
              <a:t>img</a:t>
            </a:r>
            <a:r>
              <a:rPr lang="en-US" altLang="ja-JP" sz="2000" dirty="0">
                <a:solidFill>
                  <a:srgbClr val="FF0000"/>
                </a:solidFill>
              </a:rPr>
              <a:t>, </a:t>
            </a:r>
            <a:r>
              <a:rPr lang="en-US" altLang="ja-JP" sz="2000" dirty="0" err="1">
                <a:solidFill>
                  <a:srgbClr val="FF0000"/>
                </a:solidFill>
              </a:rPr>
              <a:t>img_gray</a:t>
            </a:r>
            <a:r>
              <a:rPr lang="en-US" altLang="ja-JP" sz="2000" dirty="0">
                <a:solidFill>
                  <a:srgbClr val="FF0000"/>
                </a:solidFill>
              </a:rPr>
              <a:t>)</a:t>
            </a:r>
            <a:r>
              <a:rPr lang="ja-JP" altLang="en-US" sz="2000" dirty="0">
                <a:solidFill>
                  <a:srgbClr val="FF0000"/>
                </a:solidFill>
              </a:rPr>
              <a:t>は一度</a:t>
            </a:r>
            <a:r>
              <a:rPr lang="en-US" altLang="ja-JP" sz="2000" dirty="0">
                <a:solidFill>
                  <a:srgbClr val="FF0000"/>
                </a:solidFill>
              </a:rPr>
              <a:t>float</a:t>
            </a:r>
            <a:r>
              <a:rPr lang="ja-JP" altLang="en-US" sz="2000" dirty="0">
                <a:solidFill>
                  <a:srgbClr val="FF0000"/>
                </a:solidFill>
              </a:rPr>
              <a:t>型に変換されています</a:t>
            </a:r>
            <a:endParaRPr kumimoji="1" lang="ja-JP" altLang="en-US" sz="2000" dirty="0"/>
          </a:p>
        </p:txBody>
      </p:sp>
      <p:sp>
        <p:nvSpPr>
          <p:cNvPr id="5" name="正方形/長方形 4"/>
          <p:cNvSpPr/>
          <p:nvPr/>
        </p:nvSpPr>
        <p:spPr>
          <a:xfrm>
            <a:off x="6477803" y="1098396"/>
            <a:ext cx="4937760" cy="4524315"/>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ex12.py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image and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comvert</a:t>
            </a:r>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to float</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img2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img3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astype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2B91AF"/>
                </a:solidFill>
                <a:highlight>
                  <a:srgbClr val="FFFFFF"/>
                </a:highlight>
                <a:latin typeface="ＭＳ ゴシック" panose="020B0609070205080204" pitchFamily="49" charset="-128"/>
                <a:ea typeface="ＭＳ ゴシック" panose="020B0609070205080204" pitchFamily="49" charset="-128"/>
              </a:rPr>
              <a:t>float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1600" dirty="0">
                <a:solidFill>
                  <a:srgbClr val="008000"/>
                </a:solidFill>
                <a:highlight>
                  <a:srgbClr val="FFFFFF"/>
                </a:highlight>
                <a:latin typeface="ＭＳ ゴシック" panose="020B0609070205080204" pitchFamily="49" charset="-128"/>
                <a:ea typeface="ＭＳ ゴシック" panose="020B0609070205080204" pitchFamily="49" charset="-128"/>
              </a:rPr>
              <a:t>以下を編集し平均画像を生成せよ</a:t>
            </a:r>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.zeros_like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(img1);  </a:t>
            </a:r>
          </a:p>
          <a:p>
            <a:r>
              <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#display </a:t>
            </a:r>
            <a:r>
              <a:rPr lang="en-US" altLang="ja-JP" sz="1600" dirty="0" err="1">
                <a:solidFill>
                  <a:srgbClr val="008000"/>
                </a:solidFill>
                <a:highlight>
                  <a:srgbClr val="FFFFFF"/>
                </a:highlight>
                <a:latin typeface="ＭＳ ゴシック" panose="020B0609070205080204" pitchFamily="49" charset="-128"/>
                <a:ea typeface="ＭＳ ゴシック" panose="020B0609070205080204" pitchFamily="49" charset="-128"/>
              </a:rPr>
              <a:t>img</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img1)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img2)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"img3"</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img3)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A31515"/>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.uint8(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4278572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365126"/>
            <a:ext cx="5573379" cy="733270"/>
          </a:xfrm>
        </p:spPr>
        <p:txBody>
          <a:bodyPr>
            <a:normAutofit/>
          </a:bodyPr>
          <a:lstStyle/>
          <a:p>
            <a:r>
              <a:rPr lang="en-US" altLang="ja-JP" sz="3600" dirty="0" smtClean="0"/>
              <a:t>Ex14.py </a:t>
            </a:r>
            <a:r>
              <a:rPr lang="ja-JP" altLang="en-US" sz="3600" dirty="0" smtClean="0"/>
              <a:t>顔認識</a:t>
            </a:r>
            <a:endParaRPr kumimoji="1" lang="ja-JP" altLang="en-US" sz="3600" dirty="0"/>
          </a:p>
        </p:txBody>
      </p:sp>
      <p:sp>
        <p:nvSpPr>
          <p:cNvPr id="3" name="コンテンツ プレースホルダー 2"/>
          <p:cNvSpPr>
            <a:spLocks noGrp="1"/>
          </p:cNvSpPr>
          <p:nvPr>
            <p:ph idx="1"/>
          </p:nvPr>
        </p:nvSpPr>
        <p:spPr>
          <a:xfrm>
            <a:off x="278781" y="1343723"/>
            <a:ext cx="6381549" cy="3170526"/>
          </a:xfrm>
        </p:spPr>
        <p:txBody>
          <a:bodyPr>
            <a:normAutofit/>
          </a:bodyPr>
          <a:lstStyle/>
          <a:p>
            <a:r>
              <a:rPr lang="ja-JP" altLang="en-US" sz="2000" dirty="0" smtClean="0"/>
              <a:t>右は</a:t>
            </a:r>
            <a:r>
              <a:rPr lang="en-US" altLang="ja-JP" sz="2000" dirty="0" err="1" smtClean="0"/>
              <a:t>OpenCV</a:t>
            </a:r>
            <a:r>
              <a:rPr lang="ja-JP" altLang="en-US" sz="2000" dirty="0" err="1" smtClean="0"/>
              <a:t>が提</a:t>
            </a:r>
            <a:r>
              <a:rPr lang="ja-JP" altLang="en-US" sz="2000" dirty="0" smtClean="0"/>
              <a:t>供する顔認識関数を利用して，　顔認識を行うコードです．</a:t>
            </a:r>
            <a:endParaRPr lang="en-US" altLang="ja-JP" sz="2000" dirty="0" smtClean="0"/>
          </a:p>
          <a:p>
            <a:pPr marL="0" indent="0">
              <a:buNone/>
            </a:pPr>
            <a:r>
              <a:rPr lang="ja-JP" altLang="en-US" sz="2000" b="1" dirty="0" smtClean="0"/>
              <a:t>このコードを実行し挙動を確認してください</a:t>
            </a:r>
            <a:endParaRPr lang="en-US" altLang="ja-JP" sz="2000" b="1" dirty="0" smtClean="0"/>
          </a:p>
          <a:p>
            <a:pPr marL="0" indent="0">
              <a:buNone/>
            </a:pPr>
            <a:r>
              <a:rPr lang="ja-JP" altLang="en-US" sz="2000" b="1" dirty="0"/>
              <a:t>パラメータ</a:t>
            </a:r>
            <a:r>
              <a:rPr lang="ja-JP" altLang="en-US" sz="2000" b="1" dirty="0" smtClean="0"/>
              <a:t>を変更して挙動の変化を確認してください</a:t>
            </a:r>
            <a:endParaRPr lang="en-US" altLang="ja-JP" sz="2000" b="1" dirty="0" smtClean="0"/>
          </a:p>
          <a:p>
            <a:pPr marL="0" indent="0">
              <a:buNone/>
            </a:pPr>
            <a:endParaRPr lang="en-US" altLang="ja-JP" sz="2000" b="1" dirty="0" smtClean="0"/>
          </a:p>
          <a:p>
            <a:r>
              <a:rPr lang="ja-JP" altLang="en-US" sz="2000" dirty="0" smtClean="0"/>
              <a:t>多少確証が低くとも顔らしい部分をすべてマークするよう，コードを書き換えてください</a:t>
            </a:r>
            <a:endParaRPr lang="en-US" altLang="ja-JP" sz="2000" dirty="0" smtClean="0"/>
          </a:p>
        </p:txBody>
      </p:sp>
      <p:sp>
        <p:nvSpPr>
          <p:cNvPr id="4" name="正方形/長方形 3"/>
          <p:cNvSpPr/>
          <p:nvPr/>
        </p:nvSpPr>
        <p:spPr>
          <a:xfrm>
            <a:off x="6660330" y="482729"/>
            <a:ext cx="5169117" cy="6001643"/>
          </a:xfrm>
          <a:prstGeom prst="rect">
            <a:avLst/>
          </a:prstGeom>
          <a:solidFill>
            <a:schemeClr val="bg1"/>
          </a:solidFill>
          <a:ln w="31750">
            <a:solidFill>
              <a:schemeClr val="tx1"/>
            </a:solidFill>
          </a:ln>
        </p:spPr>
        <p:txBody>
          <a:bodyPr wrap="square">
            <a:spAutoFit/>
          </a:bodyPr>
          <a:lstStyle/>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 ex14.py</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6F008A"/>
                </a:solidFill>
                <a:highlight>
                  <a:srgbClr val="FFFFFF"/>
                </a:highlight>
                <a:latin typeface="ＭＳ ゴシック" panose="020B0609070205080204" pitchFamily="49" charset="-128"/>
                <a:ea typeface="ＭＳ ゴシック" panose="020B0609070205080204" pitchFamily="49" charset="-128"/>
              </a:rPr>
              <a:t>numpy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as</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np</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import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8000"/>
                </a:solidFill>
                <a:highlight>
                  <a:srgbClr val="FFFFFF"/>
                </a:highlight>
                <a:latin typeface="ＭＳ ゴシック" panose="020B0609070205080204" pitchFamily="49" charset="-128"/>
                <a:ea typeface="ＭＳ ゴシック" panose="020B0609070205080204" pitchFamily="49" charset="-128"/>
              </a:rPr>
              <a:t>#load grayscale image </a:t>
            </a:r>
            <a:endPar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.imread(</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"IMG_5349.jpg"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face_cascade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.CascadeClassifier</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smtClean="0">
                <a:solidFill>
                  <a:srgbClr val="A31515"/>
                </a:solidFill>
                <a:highlight>
                  <a:srgbClr val="FFFFFF"/>
                </a:highlight>
                <a:latin typeface="ＭＳ ゴシック" panose="020B0609070205080204" pitchFamily="49" charset="-128"/>
                <a:ea typeface="ＭＳ ゴシック" panose="020B0609070205080204" pitchFamily="49" charset="-128"/>
              </a:rPr>
              <a:t>haarcascade_frontalface</a:t>
            </a:r>
            <a:r>
              <a:rPr lang="ja-JP" altLang="en-US"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smtClean="0">
                <a:solidFill>
                  <a:srgbClr val="A31515"/>
                </a:solidFill>
                <a:highlight>
                  <a:srgbClr val="FFFFFF"/>
                </a:highlight>
                <a:latin typeface="ＭＳ ゴシック" panose="020B0609070205080204" pitchFamily="49" charset="-128"/>
                <a:ea typeface="ＭＳ ゴシック" panose="020B0609070205080204" pitchFamily="49" charset="-128"/>
              </a:rPr>
              <a:t>		     _</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default.xml'</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face_cascade.detectMultiScale</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scaleFactor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=1.1,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ja-JP" altLang="en-US"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minNeighbors</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=1</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minSize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=(100, 100), </a:t>
            </a:r>
            <a:r>
              <a:rPr lang="en-US" altLang="ja-JP" sz="16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smtClean="0">
                <a:solidFill>
                  <a:srgbClr val="000000"/>
                </a:solidFill>
                <a:highlight>
                  <a:srgbClr val="FFFFFF"/>
                </a:highlight>
                <a:latin typeface="ＭＳ ゴシック" panose="020B0609070205080204" pitchFamily="49" charset="-128"/>
                <a:ea typeface="ＭＳ ゴシック" panose="020B0609070205080204" pitchFamily="49" charset="-128"/>
              </a:rPr>
              <a:t>maxSize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=(300,300))</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for</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0000FF"/>
                </a:solidFill>
                <a:highlight>
                  <a:srgbClr val="FFFFFF"/>
                </a:highlight>
                <a:latin typeface="ＭＳ ゴシック" panose="020B0609070205080204" pitchFamily="49" charset="-128"/>
                <a:ea typeface="ＭＳ ゴシック" panose="020B0609070205080204" pitchFamily="49" charset="-128"/>
              </a:rPr>
              <a:t>in</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facerect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print(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.rectangle(</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a:solidFill>
                  <a:srgbClr val="2B91AF"/>
                </a:solidFill>
                <a:highlight>
                  <a:srgbClr val="FFFFFF"/>
                </a:highlight>
                <a:latin typeface="ＭＳ ゴシック" panose="020B0609070205080204" pitchFamily="49" charset="-128"/>
                <a:ea typeface="ＭＳ ゴシック" panose="020B0609070205080204" pitchFamily="49" charset="-128"/>
              </a:rPr>
              <a:t>tuple</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[0:2]+</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rect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[2:4]), (255,255,255), thickness=4)</a:t>
            </a:r>
          </a:p>
          <a:p>
            <a:endParaRPr lang="ja-JP" altLang="en-US" sz="16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.imwrite(</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"res.png"</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.imshow(</a:t>
            </a:r>
            <a:r>
              <a:rPr lang="en-US" altLang="ja-JP" sz="1600" dirty="0">
                <a:solidFill>
                  <a:srgbClr val="A31515"/>
                </a:solidFill>
                <a:highlight>
                  <a:srgbClr val="FFFFFF"/>
                </a:highlight>
                <a:latin typeface="ＭＳ ゴシック" panose="020B0609070205080204" pitchFamily="49" charset="-128"/>
                <a:ea typeface="ＭＳ ゴシック" panose="020B0609070205080204" pitchFamily="49" charset="-128"/>
              </a:rPr>
              <a:t>"test"</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1600" dirty="0" err="1">
                <a:solidFill>
                  <a:srgbClr val="000000"/>
                </a:solidFill>
                <a:highlight>
                  <a:srgbClr val="FFFFFF"/>
                </a:highlight>
                <a:latin typeface="ＭＳ ゴシック" panose="020B0609070205080204" pitchFamily="49" charset="-128"/>
                <a:ea typeface="ＭＳ ゴシック" panose="020B0609070205080204" pitchFamily="49" charset="-128"/>
              </a:rPr>
              <a:t>image_gray</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a:t>
            </a:r>
          </a:p>
          <a:p>
            <a:r>
              <a:rPr lang="en-US" altLang="ja-JP" sz="1600" dirty="0">
                <a:solidFill>
                  <a:srgbClr val="6F008A"/>
                </a:solidFill>
                <a:highlight>
                  <a:srgbClr val="FFFFFF"/>
                </a:highlight>
                <a:latin typeface="ＭＳ ゴシック" panose="020B0609070205080204" pitchFamily="49" charset="-128"/>
                <a:ea typeface="ＭＳ ゴシック" panose="020B0609070205080204" pitchFamily="49" charset="-128"/>
              </a:rPr>
              <a:t>cv2</a:t>
            </a:r>
            <a:r>
              <a:rPr lang="en-US" altLang="ja-JP" sz="1600" dirty="0">
                <a:solidFill>
                  <a:srgbClr val="000000"/>
                </a:solidFill>
                <a:highlight>
                  <a:srgbClr val="FFFFFF"/>
                </a:highlight>
                <a:latin typeface="ＭＳ ゴシック" panose="020B0609070205080204" pitchFamily="49" charset="-128"/>
                <a:ea typeface="ＭＳ ゴシック" panose="020B0609070205080204" pitchFamily="49" charset="-128"/>
              </a:rPr>
              <a:t>.waitKey()</a:t>
            </a:r>
          </a:p>
        </p:txBody>
      </p:sp>
    </p:spTree>
    <p:extLst>
      <p:ext uri="{BB962C8B-B14F-4D97-AF65-F5344CB8AC3E}">
        <p14:creationId xmlns:p14="http://schemas.microsoft.com/office/powerpoint/2010/main" val="2265107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9669" y="365126"/>
            <a:ext cx="10751771" cy="733270"/>
          </a:xfrm>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a:xfrm>
            <a:off x="769669" y="1343722"/>
            <a:ext cx="10751771" cy="5296829"/>
          </a:xfrm>
        </p:spPr>
        <p:txBody>
          <a:bodyPr/>
          <a:lstStyle/>
          <a:p>
            <a:pPr>
              <a:lnSpc>
                <a:spcPct val="100000"/>
              </a:lnSpc>
            </a:pPr>
            <a:r>
              <a:rPr lang="ja-JP" altLang="en-US" dirty="0"/>
              <a:t>画像</a:t>
            </a:r>
            <a:r>
              <a:rPr lang="ja-JP" altLang="en-US" dirty="0" smtClean="0"/>
              <a:t>処理プログラミングの雰囲気を味合うために，</a:t>
            </a:r>
            <a:r>
              <a:rPr lang="en-US" altLang="ja-JP" dirty="0" smtClean="0"/>
              <a:t>Python &amp; </a:t>
            </a:r>
            <a:r>
              <a:rPr lang="en-US" altLang="ja-JP" dirty="0" err="1" smtClean="0"/>
              <a:t>OpenCV</a:t>
            </a:r>
            <a:r>
              <a:rPr lang="ja-JP" altLang="en-US" dirty="0"/>
              <a:t>環境</a:t>
            </a:r>
            <a:r>
              <a:rPr lang="ja-JP" altLang="en-US" dirty="0" smtClean="0"/>
              <a:t>で，初歩的なコードを書いてみた．</a:t>
            </a:r>
            <a:endParaRPr lang="en-US" altLang="ja-JP" dirty="0" smtClean="0"/>
          </a:p>
          <a:p>
            <a:pPr>
              <a:lnSpc>
                <a:spcPct val="100000"/>
              </a:lnSpc>
            </a:pPr>
            <a:endParaRPr lang="en-US" altLang="ja-JP" dirty="0" smtClean="0"/>
          </a:p>
          <a:p>
            <a:pPr>
              <a:lnSpc>
                <a:spcPct val="100000"/>
              </a:lnSpc>
            </a:pPr>
            <a:r>
              <a:rPr lang="ja-JP" altLang="en-US" dirty="0" smtClean="0"/>
              <a:t>この</a:t>
            </a:r>
            <a:r>
              <a:rPr lang="en-US" altLang="ja-JP" dirty="0" smtClean="0"/>
              <a:t>Python &amp; </a:t>
            </a:r>
            <a:r>
              <a:rPr lang="en-US" altLang="ja-JP" dirty="0" err="1" smtClean="0"/>
              <a:t>OpenCV</a:t>
            </a:r>
            <a:r>
              <a:rPr lang="ja-JP" altLang="en-US" dirty="0" smtClean="0"/>
              <a:t>環境は，比較的手軽にプロトタイピングが行えるので，興味がある学生は是非学修を進めてほしい</a:t>
            </a:r>
            <a:endParaRPr lang="en-US" altLang="ja-JP" dirty="0"/>
          </a:p>
          <a:p>
            <a:pPr marL="0" indent="0">
              <a:lnSpc>
                <a:spcPct val="100000"/>
              </a:lnSpc>
              <a:buNone/>
            </a:pPr>
            <a:r>
              <a:rPr kumimoji="1" lang="en-US" altLang="ja-JP" dirty="0" smtClean="0">
                <a:sym typeface="Wingdings" panose="05000000000000000000" pitchFamily="2" charset="2"/>
              </a:rPr>
              <a:t> </a:t>
            </a:r>
            <a:r>
              <a:rPr kumimoji="1" lang="ja-JP" altLang="en-US" dirty="0" smtClean="0"/>
              <a:t>高度情報演習</a:t>
            </a:r>
            <a:r>
              <a:rPr kumimoji="1" lang="en-US" altLang="ja-JP" dirty="0" smtClean="0"/>
              <a:t>A</a:t>
            </a:r>
            <a:r>
              <a:rPr kumimoji="1" lang="ja-JP" altLang="en-US" dirty="0" smtClean="0"/>
              <a:t>では，比較的大変な課題を用意してお待ちしています</a:t>
            </a:r>
            <a:endParaRPr kumimoji="1" lang="en-US" altLang="ja-JP" dirty="0" smtClean="0"/>
          </a:p>
        </p:txBody>
      </p:sp>
    </p:spTree>
    <p:extLst>
      <p:ext uri="{BB962C8B-B14F-4D97-AF65-F5344CB8AC3E}">
        <p14:creationId xmlns:p14="http://schemas.microsoft.com/office/powerpoint/2010/main" val="7608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目的</a:t>
            </a:r>
            <a:endParaRPr kumimoji="1" lang="ja-JP" altLang="en-US" sz="3600" dirty="0"/>
          </a:p>
        </p:txBody>
      </p:sp>
      <p:sp>
        <p:nvSpPr>
          <p:cNvPr id="3" name="コンテンツ プレースホルダー 2"/>
          <p:cNvSpPr>
            <a:spLocks noGrp="1"/>
          </p:cNvSpPr>
          <p:nvPr>
            <p:ph idx="1"/>
          </p:nvPr>
        </p:nvSpPr>
        <p:spPr>
          <a:xfrm>
            <a:off x="697881" y="1343722"/>
            <a:ext cx="10997933" cy="3879856"/>
          </a:xfrm>
        </p:spPr>
        <p:txBody>
          <a:bodyPr>
            <a:normAutofit/>
          </a:bodyPr>
          <a:lstStyle/>
          <a:p>
            <a:r>
              <a:rPr lang="ja-JP" altLang="en-US" sz="2400" dirty="0" smtClean="0"/>
              <a:t>画像処理プログラミングがどのようなものか体験してみる</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本講義で取り扱うのはあくまでほんの触りの部分だけです．もし興味が湧いた方は，後期の高度情報処理演習</a:t>
            </a:r>
            <a:r>
              <a:rPr lang="en-US" altLang="ja-JP" sz="2400" dirty="0" smtClean="0"/>
              <a:t>B</a:t>
            </a:r>
            <a:r>
              <a:rPr lang="ja-JP" altLang="en-US" sz="2400" dirty="0" smtClean="0"/>
              <a:t>に来るか，独学で学修を進めてください．</a:t>
            </a:r>
            <a:endParaRPr lang="en-US" altLang="ja-JP" sz="2400" dirty="0" smtClean="0"/>
          </a:p>
          <a:p>
            <a:pPr marL="0" indent="0">
              <a:buNone/>
            </a:pPr>
            <a:endParaRPr lang="en-US" altLang="ja-JP" sz="2400" dirty="0"/>
          </a:p>
          <a:p>
            <a:pPr marL="0" indent="0">
              <a:buNone/>
            </a:pPr>
            <a:r>
              <a:rPr lang="ja-JP" altLang="en-US" sz="2400" dirty="0" smtClean="0"/>
              <a:t>注 </a:t>
            </a:r>
            <a:r>
              <a:rPr lang="en-US" altLang="ja-JP" sz="2400" dirty="0" smtClean="0"/>
              <a:t>: </a:t>
            </a:r>
            <a:r>
              <a:rPr lang="ja-JP" altLang="en-US" sz="2400" dirty="0" smtClean="0"/>
              <a:t>本講義では，コードを書きながら</a:t>
            </a:r>
            <a:r>
              <a:rPr lang="en-US" altLang="ja-JP" sz="2400" dirty="0" smtClean="0"/>
              <a:t>Python</a:t>
            </a:r>
            <a:r>
              <a:rPr lang="ja-JP" altLang="en-US" sz="2400" dirty="0" smtClean="0"/>
              <a:t>の表面的な使い方を体験します．網羅的な機能・文法の紹介は行ないません．</a:t>
            </a:r>
            <a:endParaRPr lang="en-US" altLang="ja-JP" sz="2400" dirty="0" smtClean="0"/>
          </a:p>
          <a:p>
            <a:pPr marL="0" indent="0">
              <a:buNone/>
            </a:pPr>
            <a:endParaRPr lang="en-US" altLang="ja-JP" sz="2400" dirty="0"/>
          </a:p>
          <a:p>
            <a:endParaRPr lang="en-US" altLang="ja-JP" sz="2400" dirty="0" smtClean="0"/>
          </a:p>
          <a:p>
            <a:endParaRPr lang="en-US" altLang="ja-JP" sz="2400"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3624" y="365126"/>
            <a:ext cx="11708780" cy="733270"/>
          </a:xfrm>
        </p:spPr>
        <p:txBody>
          <a:bodyPr/>
          <a:lstStyle/>
          <a:p>
            <a:r>
              <a:rPr lang="en-US" altLang="ja-JP" dirty="0" smtClean="0"/>
              <a:t>Python</a:t>
            </a:r>
            <a:endParaRPr kumimoji="1" lang="ja-JP" altLang="en-US" dirty="0"/>
          </a:p>
        </p:txBody>
      </p:sp>
      <p:sp>
        <p:nvSpPr>
          <p:cNvPr id="3" name="コンテンツ プレースホルダー 2"/>
          <p:cNvSpPr>
            <a:spLocks noGrp="1"/>
          </p:cNvSpPr>
          <p:nvPr>
            <p:ph idx="1"/>
          </p:nvPr>
        </p:nvSpPr>
        <p:spPr>
          <a:xfrm>
            <a:off x="723624" y="1343722"/>
            <a:ext cx="10174748" cy="5296829"/>
          </a:xfrm>
        </p:spPr>
        <p:txBody>
          <a:bodyPr>
            <a:normAutofit/>
          </a:bodyPr>
          <a:lstStyle/>
          <a:p>
            <a:r>
              <a:rPr lang="ja-JP" altLang="en-US" dirty="0"/>
              <a:t>最近流行り</a:t>
            </a:r>
            <a:r>
              <a:rPr lang="ja-JP" altLang="en-US" dirty="0" smtClean="0"/>
              <a:t>のスクリプト言語</a:t>
            </a:r>
            <a:endParaRPr lang="en-US" altLang="ja-JP" dirty="0" smtClean="0"/>
          </a:p>
          <a:p>
            <a:r>
              <a:rPr lang="ja-JP" altLang="en-US" dirty="0"/>
              <a:t>機械</a:t>
            </a:r>
            <a:r>
              <a:rPr lang="ja-JP" altLang="en-US" dirty="0" smtClean="0"/>
              <a:t>学習関連のライブラリが充実</a:t>
            </a:r>
            <a:endParaRPr lang="en-US" altLang="ja-JP" dirty="0" smtClean="0"/>
          </a:p>
          <a:p>
            <a:r>
              <a:rPr lang="ja-JP" altLang="en-US" dirty="0"/>
              <a:t>画像</a:t>
            </a:r>
            <a:r>
              <a:rPr lang="ja-JP" altLang="en-US" dirty="0" smtClean="0"/>
              <a:t>処理関連のライブラリも充実（</a:t>
            </a:r>
            <a:r>
              <a:rPr lang="en-US" altLang="ja-JP" dirty="0" err="1" smtClean="0"/>
              <a:t>OpenCV</a:t>
            </a:r>
            <a:r>
              <a:rPr lang="ja-JP" altLang="en-US" dirty="0" smtClean="0"/>
              <a:t>）</a:t>
            </a:r>
            <a:endParaRPr lang="en-US" altLang="ja-JP" dirty="0" smtClean="0"/>
          </a:p>
          <a:p>
            <a:r>
              <a:rPr lang="ja-JP" altLang="en-US" dirty="0" smtClean="0"/>
              <a:t>開発コストが低い（井尻が普段利用している</a:t>
            </a:r>
            <a:r>
              <a:rPr lang="en-US" altLang="ja-JP" dirty="0" smtClean="0"/>
              <a:t>C++</a:t>
            </a:r>
            <a:r>
              <a:rPr lang="ja-JP" altLang="en-US" dirty="0" smtClean="0"/>
              <a:t>に比べて）</a:t>
            </a:r>
            <a:endParaRPr lang="en-US" altLang="ja-JP" dirty="0" smtClean="0"/>
          </a:p>
          <a:p>
            <a:endParaRPr lang="en-US" altLang="ja-JP" dirty="0" smtClean="0"/>
          </a:p>
          <a:p>
            <a:r>
              <a:rPr lang="ja-JP" altLang="en-US" dirty="0" smtClean="0"/>
              <a:t>コードの可読性が高い</a:t>
            </a:r>
            <a:endParaRPr lang="en-US" altLang="ja-JP" dirty="0" smtClean="0"/>
          </a:p>
          <a:p>
            <a:r>
              <a:rPr lang="ja-JP" altLang="en-US" dirty="0" smtClean="0"/>
              <a:t>インデントでブロックを強制</a:t>
            </a:r>
            <a:endParaRPr lang="en-US" altLang="ja-JP" dirty="0" smtClean="0"/>
          </a:p>
          <a:p>
            <a:pPr marL="457200" lvl="1" indent="0">
              <a:buNone/>
            </a:pPr>
            <a:r>
              <a:rPr lang="en-US" altLang="ja-JP" dirty="0" smtClean="0">
                <a:sym typeface="Wingdings" panose="05000000000000000000" pitchFamily="2" charset="2"/>
              </a:rPr>
              <a:t> </a:t>
            </a:r>
            <a:r>
              <a:rPr lang="ja-JP" altLang="en-US" dirty="0" smtClean="0"/>
              <a:t>変なコードが生成されにくく，学生のコードを読む側としてはとてもありがたい．</a:t>
            </a:r>
            <a:endParaRPr lang="en-US" altLang="ja-JP" dirty="0" smtClean="0"/>
          </a:p>
          <a:p>
            <a:endParaRPr lang="en-US" altLang="ja-JP" dirty="0"/>
          </a:p>
          <a:p>
            <a:endParaRPr lang="en-US" altLang="ja-JP" dirty="0" smtClean="0"/>
          </a:p>
          <a:p>
            <a:pPr marL="0" indent="0">
              <a:buNone/>
            </a:pPr>
            <a:endParaRPr lang="en-US" altLang="ja-JP" dirty="0"/>
          </a:p>
        </p:txBody>
      </p:sp>
    </p:spTree>
    <p:extLst>
      <p:ext uri="{BB962C8B-B14F-4D97-AF65-F5344CB8AC3E}">
        <p14:creationId xmlns:p14="http://schemas.microsoft.com/office/powerpoint/2010/main" val="160587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6124730"/>
            <a:ext cx="11708780" cy="733270"/>
          </a:xfrm>
        </p:spPr>
        <p:txBody>
          <a:bodyPr>
            <a:normAutofit/>
          </a:bodyPr>
          <a:lstStyle/>
          <a:p>
            <a:pPr algn="r"/>
            <a:r>
              <a:rPr lang="ja-JP" altLang="en-US" sz="4000" b="1" dirty="0"/>
              <a:t>自分の</a:t>
            </a:r>
            <a:r>
              <a:rPr lang="en-US" altLang="ja-JP" sz="4000" b="1" dirty="0"/>
              <a:t>PC</a:t>
            </a:r>
            <a:r>
              <a:rPr lang="ja-JP" altLang="en-US" sz="4000" b="1" dirty="0"/>
              <a:t>で</a:t>
            </a:r>
            <a:r>
              <a:rPr lang="en-US" altLang="ja-JP" sz="4000" b="1" dirty="0"/>
              <a:t>python</a:t>
            </a:r>
            <a:r>
              <a:rPr lang="ja-JP" altLang="en-US" sz="4000" b="1" dirty="0"/>
              <a:t>を動かしたい人向け</a:t>
            </a:r>
            <a:r>
              <a:rPr lang="ja-JP" altLang="en-US" sz="4000" b="1" dirty="0" smtClean="0"/>
              <a:t>メモ</a:t>
            </a:r>
            <a:endParaRPr kumimoji="1" lang="ja-JP" altLang="en-US" sz="4000" b="1" dirty="0"/>
          </a:p>
        </p:txBody>
      </p:sp>
      <p:sp>
        <p:nvSpPr>
          <p:cNvPr id="3" name="コンテンツ プレースホルダー 2"/>
          <p:cNvSpPr>
            <a:spLocks noGrp="1"/>
          </p:cNvSpPr>
          <p:nvPr>
            <p:ph idx="1"/>
          </p:nvPr>
        </p:nvSpPr>
        <p:spPr>
          <a:xfrm>
            <a:off x="278781" y="1343722"/>
            <a:ext cx="11708780" cy="3323971"/>
          </a:xfrm>
        </p:spPr>
        <p:txBody>
          <a:bodyPr/>
          <a:lstStyle/>
          <a:p>
            <a:endParaRPr kumimoji="1" lang="ja-JP" altLang="en-US" dirty="0"/>
          </a:p>
        </p:txBody>
      </p:sp>
    </p:spTree>
    <p:extLst>
      <p:ext uri="{BB962C8B-B14F-4D97-AF65-F5344CB8AC3E}">
        <p14:creationId xmlns:p14="http://schemas.microsoft.com/office/powerpoint/2010/main" val="154605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Anaconda</a:t>
            </a:r>
            <a:r>
              <a:rPr kumimoji="1" lang="ja-JP" altLang="en-US" dirty="0" smtClean="0"/>
              <a:t>をインストールする</a:t>
            </a:r>
            <a:endParaRPr kumimoji="1" lang="ja-JP" altLang="en-US" dirty="0"/>
          </a:p>
        </p:txBody>
      </p:sp>
      <p:sp>
        <p:nvSpPr>
          <p:cNvPr id="3" name="コンテンツ プレースホルダー 2"/>
          <p:cNvSpPr>
            <a:spLocks noGrp="1"/>
          </p:cNvSpPr>
          <p:nvPr>
            <p:ph idx="1"/>
          </p:nvPr>
        </p:nvSpPr>
        <p:spPr>
          <a:xfrm>
            <a:off x="278780" y="1343722"/>
            <a:ext cx="11361677" cy="5296829"/>
          </a:xfrm>
        </p:spPr>
        <p:txBody>
          <a:bodyPr>
            <a:normAutofit/>
          </a:bodyPr>
          <a:lstStyle/>
          <a:p>
            <a:pPr>
              <a:lnSpc>
                <a:spcPct val="100000"/>
              </a:lnSpc>
            </a:pPr>
            <a:r>
              <a:rPr lang="ja-JP" altLang="en-US" sz="2400" dirty="0" smtClean="0"/>
              <a:t>本家ページより，インストーラーをダウンロード</a:t>
            </a:r>
            <a:endParaRPr lang="en-US" altLang="ja-JP" sz="2400" dirty="0" smtClean="0"/>
          </a:p>
          <a:p>
            <a:pPr lvl="1">
              <a:lnSpc>
                <a:spcPct val="100000"/>
              </a:lnSpc>
            </a:pPr>
            <a:r>
              <a:rPr lang="en-US" altLang="ja-JP" sz="1800" dirty="0" smtClean="0">
                <a:hlinkClick r:id="rId2"/>
              </a:rPr>
              <a:t>https</a:t>
            </a:r>
            <a:r>
              <a:rPr lang="en-US" altLang="ja-JP" sz="1800" dirty="0">
                <a:hlinkClick r:id="rId2"/>
              </a:rPr>
              <a:t>://</a:t>
            </a:r>
            <a:r>
              <a:rPr lang="en-US" altLang="ja-JP" sz="1800" dirty="0" smtClean="0">
                <a:hlinkClick r:id="rId2"/>
              </a:rPr>
              <a:t>www.continuum.io/downloads</a:t>
            </a:r>
            <a:endParaRPr lang="en-US" altLang="ja-JP" sz="1800" dirty="0" smtClean="0"/>
          </a:p>
          <a:p>
            <a:pPr lvl="1">
              <a:lnSpc>
                <a:spcPct val="100000"/>
              </a:lnSpc>
            </a:pPr>
            <a:r>
              <a:rPr kumimoji="1" lang="ja-JP" altLang="en-US" sz="1800" dirty="0" smtClean="0"/>
              <a:t>今回は</a:t>
            </a:r>
            <a:r>
              <a:rPr kumimoji="1" lang="en-US" altLang="ja-JP" sz="1800" dirty="0" smtClean="0"/>
              <a:t>Python3.5, 64bit installer</a:t>
            </a:r>
            <a:r>
              <a:rPr lang="ja-JP" altLang="en-US" sz="1800" dirty="0" smtClean="0"/>
              <a:t>を選択</a:t>
            </a:r>
            <a:endParaRPr kumimoji="1" lang="en-US" altLang="ja-JP" sz="1800" dirty="0" smtClean="0"/>
          </a:p>
          <a:p>
            <a:pPr lvl="1">
              <a:lnSpc>
                <a:spcPct val="100000"/>
              </a:lnSpc>
            </a:pPr>
            <a:r>
              <a:rPr lang="ja-JP" altLang="en-US" sz="1800" dirty="0" smtClean="0"/>
              <a:t>ファイルサイズ</a:t>
            </a:r>
            <a:r>
              <a:rPr lang="en-US" altLang="ja-JP" sz="1800" dirty="0" smtClean="0"/>
              <a:t>391MB</a:t>
            </a:r>
            <a:r>
              <a:rPr lang="ja-JP" altLang="en-US" sz="1800" dirty="0" smtClean="0"/>
              <a:t>なので、ちょっとだけ時間がかかる</a:t>
            </a:r>
            <a:endParaRPr lang="en-US" altLang="ja-JP" sz="1800" dirty="0" smtClean="0"/>
          </a:p>
          <a:p>
            <a:pPr marL="457200" lvl="1" indent="0">
              <a:lnSpc>
                <a:spcPct val="100000"/>
              </a:lnSpc>
              <a:buNone/>
            </a:pPr>
            <a:r>
              <a:rPr lang="en-US" altLang="ja-JP" sz="1600" dirty="0" smtClean="0">
                <a:solidFill>
                  <a:srgbClr val="FF0000"/>
                </a:solidFill>
              </a:rPr>
              <a:t>※2017/3/9</a:t>
            </a:r>
            <a:r>
              <a:rPr lang="ja-JP" altLang="en-US" sz="1600" dirty="0" smtClean="0">
                <a:solidFill>
                  <a:srgbClr val="FF0000"/>
                </a:solidFill>
              </a:rPr>
              <a:t>現在，</a:t>
            </a:r>
            <a:r>
              <a:rPr lang="en-US" altLang="ja-JP" sz="1600" dirty="0" smtClean="0">
                <a:solidFill>
                  <a:srgbClr val="FF0000"/>
                </a:solidFill>
              </a:rPr>
              <a:t>Anaconda4.3.0</a:t>
            </a:r>
            <a:r>
              <a:rPr lang="ja-JP" altLang="en-US" sz="1600" dirty="0" smtClean="0">
                <a:solidFill>
                  <a:srgbClr val="FF0000"/>
                </a:solidFill>
              </a:rPr>
              <a:t>が最新だが，このバージョンは</a:t>
            </a:r>
            <a:r>
              <a:rPr lang="en-US" altLang="ja-JP" sz="1600" dirty="0" err="1" smtClean="0">
                <a:solidFill>
                  <a:srgbClr val="FF0000"/>
                </a:solidFill>
              </a:rPr>
              <a:t>OpenCV</a:t>
            </a:r>
            <a:r>
              <a:rPr lang="ja-JP" altLang="en-US" sz="1600" dirty="0" smtClean="0">
                <a:solidFill>
                  <a:srgbClr val="FF0000"/>
                </a:solidFill>
              </a:rPr>
              <a:t>がうまくインストールできない</a:t>
            </a:r>
            <a:endParaRPr lang="en-US" altLang="ja-JP" sz="1600" dirty="0" smtClean="0">
              <a:solidFill>
                <a:srgbClr val="FF0000"/>
              </a:solidFill>
            </a:endParaRPr>
          </a:p>
          <a:p>
            <a:pPr marL="457200" lvl="1" indent="0">
              <a:lnSpc>
                <a:spcPct val="100000"/>
              </a:lnSpc>
              <a:buNone/>
            </a:pPr>
            <a:r>
              <a:rPr lang="en-US" altLang="ja-JP" sz="1600" dirty="0">
                <a:solidFill>
                  <a:srgbClr val="FF0000"/>
                </a:solidFill>
              </a:rPr>
              <a:t>※ </a:t>
            </a:r>
            <a:r>
              <a:rPr lang="en-US" altLang="ja-JP" sz="1600" dirty="0">
                <a:solidFill>
                  <a:srgbClr val="FF0000"/>
                </a:solidFill>
                <a:hlinkClick r:id="rId3"/>
              </a:rPr>
              <a:t>https://</a:t>
            </a:r>
            <a:r>
              <a:rPr lang="en-US" altLang="ja-JP" sz="1600" dirty="0" smtClean="0">
                <a:solidFill>
                  <a:srgbClr val="FF0000"/>
                </a:solidFill>
                <a:hlinkClick r:id="rId3"/>
              </a:rPr>
              <a:t>repo.continuum.io/archive/index.html</a:t>
            </a:r>
            <a:r>
              <a:rPr lang="ja-JP" altLang="en-US" sz="1600" dirty="0">
                <a:solidFill>
                  <a:srgbClr val="FF0000"/>
                </a:solidFill>
              </a:rPr>
              <a:t> </a:t>
            </a:r>
            <a:r>
              <a:rPr lang="ja-JP" altLang="en-US" sz="1600" dirty="0" smtClean="0">
                <a:solidFill>
                  <a:srgbClr val="FF0000"/>
                </a:solidFill>
              </a:rPr>
              <a:t>←こちらから「</a:t>
            </a:r>
            <a:r>
              <a:rPr lang="en-US" altLang="ja-JP" sz="1600" dirty="0">
                <a:solidFill>
                  <a:srgbClr val="FF0000"/>
                </a:solidFill>
                <a:hlinkClick r:id="rId4"/>
              </a:rPr>
              <a:t> Anaconda2-4.2.0-Windows-x86_64.exe </a:t>
            </a:r>
            <a:r>
              <a:rPr lang="ja-JP" altLang="en-US" sz="1600" dirty="0" smtClean="0">
                <a:solidFill>
                  <a:srgbClr val="FF0000"/>
                </a:solidFill>
              </a:rPr>
              <a:t>」を利用するとうまくいく．</a:t>
            </a:r>
            <a:endParaRPr lang="en-US" altLang="ja-JP" sz="1600" dirty="0" smtClean="0">
              <a:solidFill>
                <a:srgbClr val="FF0000"/>
              </a:solidFill>
            </a:endParaRPr>
          </a:p>
          <a:p>
            <a:pPr marL="457200" lvl="1" indent="0">
              <a:lnSpc>
                <a:spcPct val="100000"/>
              </a:lnSpc>
              <a:buNone/>
            </a:pPr>
            <a:endParaRPr kumimoji="1" lang="en-US" altLang="ja-JP" sz="2000" dirty="0"/>
          </a:p>
          <a:p>
            <a:pPr>
              <a:lnSpc>
                <a:spcPct val="100000"/>
              </a:lnSpc>
            </a:pPr>
            <a:r>
              <a:rPr lang="en-US" altLang="ja-JP" sz="2400" dirty="0"/>
              <a:t>『Anaconda3-4.2.0-Windows-x86_64.exe』</a:t>
            </a:r>
            <a:r>
              <a:rPr lang="ja-JP" altLang="en-US" sz="2400" dirty="0" smtClean="0"/>
              <a:t>を起動しインストール</a:t>
            </a:r>
            <a:endParaRPr lang="en-US" altLang="ja-JP" sz="2400" dirty="0" smtClean="0"/>
          </a:p>
          <a:p>
            <a:pPr lvl="1">
              <a:lnSpc>
                <a:spcPct val="100000"/>
              </a:lnSpc>
            </a:pPr>
            <a:r>
              <a:rPr kumimoji="1" lang="ja-JP" altLang="en-US" sz="2000" dirty="0" smtClean="0"/>
              <a:t>コマンドプロンプトで </a:t>
            </a:r>
            <a:r>
              <a:rPr kumimoji="1" lang="en-US" altLang="ja-JP" sz="2000" dirty="0" smtClean="0"/>
              <a:t>&gt; python –version</a:t>
            </a:r>
            <a:r>
              <a:rPr kumimoji="1" lang="ja-JP" altLang="en-US" sz="2000" dirty="0" smtClean="0"/>
              <a:t>として以下の感じなら成功</a:t>
            </a:r>
            <a:endParaRPr kumimoji="1" lang="ja-JP" altLang="en-US" sz="2000" dirty="0"/>
          </a:p>
        </p:txBody>
      </p:sp>
      <p:pic>
        <p:nvPicPr>
          <p:cNvPr id="4" name="図 3"/>
          <p:cNvPicPr>
            <a:picLocks noChangeAspect="1"/>
          </p:cNvPicPr>
          <p:nvPr/>
        </p:nvPicPr>
        <p:blipFill>
          <a:blip r:embed="rId5"/>
          <a:stretch>
            <a:fillRect/>
          </a:stretch>
        </p:blipFill>
        <p:spPr>
          <a:xfrm>
            <a:off x="757237" y="4908286"/>
            <a:ext cx="5413731" cy="1544638"/>
          </a:xfrm>
          <a:prstGeom prst="rect">
            <a:avLst/>
          </a:prstGeom>
        </p:spPr>
      </p:pic>
    </p:spTree>
    <p:extLst>
      <p:ext uri="{BB962C8B-B14F-4D97-AF65-F5344CB8AC3E}">
        <p14:creationId xmlns:p14="http://schemas.microsoft.com/office/powerpoint/2010/main" val="21322780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46771" y="365126"/>
            <a:ext cx="9991492" cy="733270"/>
          </a:xfrm>
        </p:spPr>
        <p:txBody>
          <a:bodyPr>
            <a:normAutofit/>
          </a:bodyPr>
          <a:lstStyle/>
          <a:p>
            <a:r>
              <a:rPr kumimoji="1" lang="en-US" altLang="ja-JP" sz="4000" dirty="0" err="1" smtClean="0"/>
              <a:t>OpenCV</a:t>
            </a:r>
            <a:r>
              <a:rPr kumimoji="1" lang="ja-JP" altLang="en-US" sz="4000" dirty="0" smtClean="0"/>
              <a:t>をインストール</a:t>
            </a:r>
            <a:endParaRPr kumimoji="1" lang="ja-JP" altLang="en-US" sz="4000" dirty="0"/>
          </a:p>
        </p:txBody>
      </p:sp>
      <p:sp>
        <p:nvSpPr>
          <p:cNvPr id="3" name="コンテンツ プレースホルダー 2"/>
          <p:cNvSpPr>
            <a:spLocks noGrp="1"/>
          </p:cNvSpPr>
          <p:nvPr>
            <p:ph idx="1"/>
          </p:nvPr>
        </p:nvSpPr>
        <p:spPr>
          <a:xfrm>
            <a:off x="646771" y="1343722"/>
            <a:ext cx="9991492" cy="1893931"/>
          </a:xfrm>
        </p:spPr>
        <p:txBody>
          <a:bodyPr>
            <a:normAutofit fontScale="92500" lnSpcReduction="10000"/>
          </a:bodyPr>
          <a:lstStyle/>
          <a:p>
            <a:pPr marL="0" indent="0">
              <a:buNone/>
            </a:pPr>
            <a:r>
              <a:rPr lang="en-US" altLang="ja-JP" sz="2000" dirty="0" smtClean="0"/>
              <a:t>1. </a:t>
            </a:r>
            <a:r>
              <a:rPr lang="ja-JP" altLang="en-US" sz="2000" dirty="0" smtClean="0"/>
              <a:t>コマンドプロンプトを</a:t>
            </a:r>
            <a:r>
              <a:rPr lang="ja-JP" altLang="en-US" sz="2000" dirty="0"/>
              <a:t>右</a:t>
            </a:r>
            <a:r>
              <a:rPr lang="ja-JP" altLang="en-US" sz="2000" dirty="0" smtClean="0"/>
              <a:t>クリックして管理者権限で起動</a:t>
            </a:r>
            <a:endParaRPr lang="en-US" altLang="ja-JP" sz="2000" dirty="0" smtClean="0"/>
          </a:p>
          <a:p>
            <a:pPr marL="0" indent="0">
              <a:buNone/>
            </a:pPr>
            <a:r>
              <a:rPr kumimoji="1" lang="en-US" altLang="ja-JP" sz="2000" dirty="0" smtClean="0"/>
              <a:t>2. &gt; </a:t>
            </a:r>
            <a:r>
              <a:rPr kumimoji="1" lang="en-US" altLang="ja-JP" sz="2000" dirty="0" err="1" smtClean="0"/>
              <a:t>conda</a:t>
            </a:r>
            <a:r>
              <a:rPr kumimoji="1" lang="en-US" altLang="ja-JP" sz="2000" dirty="0" smtClean="0"/>
              <a:t> install –c </a:t>
            </a:r>
            <a:r>
              <a:rPr kumimoji="1" lang="en-US" altLang="ja-JP" sz="2000" dirty="0" err="1" smtClean="0"/>
              <a:t>menpo</a:t>
            </a:r>
            <a:r>
              <a:rPr kumimoji="1" lang="en-US" altLang="ja-JP" sz="2000" dirty="0" smtClean="0"/>
              <a:t> opencv3 </a:t>
            </a:r>
          </a:p>
          <a:p>
            <a:pPr marL="0" indent="0">
              <a:buNone/>
            </a:pPr>
            <a:r>
              <a:rPr lang="en-US" altLang="ja-JP" sz="2000" dirty="0" smtClean="0"/>
              <a:t>3. </a:t>
            </a:r>
            <a:r>
              <a:rPr kumimoji="1" lang="ja-JP" altLang="en-US" sz="2000" dirty="0" smtClean="0"/>
              <a:t>途中で</a:t>
            </a:r>
            <a:r>
              <a:rPr kumimoji="1" lang="en-US" altLang="ja-JP" sz="2000" dirty="0" smtClean="0"/>
              <a:t>y</a:t>
            </a:r>
            <a:r>
              <a:rPr kumimoji="1" lang="ja-JP" altLang="en-US" sz="2000" dirty="0" smtClean="0"/>
              <a:t>キーを押す</a:t>
            </a:r>
            <a:endParaRPr kumimoji="1" lang="en-US" altLang="ja-JP" sz="2000" dirty="0" smtClean="0"/>
          </a:p>
          <a:p>
            <a:pPr marL="0" indent="0">
              <a:buNone/>
            </a:pPr>
            <a:r>
              <a:rPr lang="en-US" altLang="ja-JP" sz="2000" dirty="0" smtClean="0"/>
              <a:t>4. 5</a:t>
            </a:r>
            <a:r>
              <a:rPr lang="ja-JP" altLang="en-US" sz="2000" dirty="0" smtClean="0"/>
              <a:t>分くらい待つ</a:t>
            </a:r>
            <a:r>
              <a:rPr lang="en-US" altLang="ja-JP" sz="2000" dirty="0" smtClean="0"/>
              <a:t> </a:t>
            </a:r>
          </a:p>
          <a:p>
            <a:pPr marL="0" indent="0">
              <a:buNone/>
            </a:pPr>
            <a:r>
              <a:rPr lang="en-US" altLang="ja-JP" sz="2000" dirty="0" smtClean="0"/>
              <a:t>5. &gt;</a:t>
            </a:r>
            <a:r>
              <a:rPr lang="ja-JP" altLang="en-US" sz="2000" dirty="0"/>
              <a:t> </a:t>
            </a:r>
            <a:r>
              <a:rPr lang="en-US" altLang="ja-JP" sz="2000" dirty="0" smtClean="0"/>
              <a:t>python sample.py</a:t>
            </a:r>
            <a:r>
              <a:rPr lang="en-US" altLang="ja-JP" sz="2000" dirty="0" smtClean="0">
                <a:solidFill>
                  <a:srgbClr val="000000"/>
                </a:solidFill>
                <a:highlight>
                  <a:srgbClr val="FFFFFF"/>
                </a:highlight>
                <a:latin typeface="ＭＳ ゴシック" panose="020B0609070205080204" pitchFamily="49" charset="-128"/>
                <a:ea typeface="ＭＳ ゴシック" panose="020B0609070205080204" pitchFamily="49" charset="-128"/>
              </a:rPr>
              <a:t>	</a:t>
            </a:r>
            <a:endParaRPr kumimoji="1" lang="en-US" altLang="ja-JP" sz="2000" dirty="0" smtClean="0"/>
          </a:p>
        </p:txBody>
      </p:sp>
      <p:sp>
        <p:nvSpPr>
          <p:cNvPr id="5" name="正方形/長方形 4"/>
          <p:cNvSpPr/>
          <p:nvPr/>
        </p:nvSpPr>
        <p:spPr>
          <a:xfrm>
            <a:off x="646771" y="5398254"/>
            <a:ext cx="11495455"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引くほど簡単</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にインストールできた</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本当はもっと大変な思いをすると思ったからポイントをメモしておくためにこの文章を書き始めたのに</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1361090" y="3436570"/>
            <a:ext cx="6096000" cy="1477328"/>
          </a:xfrm>
          <a:prstGeom prst="rect">
            <a:avLst/>
          </a:prstGeom>
          <a:solidFill>
            <a:schemeClr val="accent4">
              <a:lumMod val="20000"/>
              <a:lumOff val="80000"/>
            </a:schemeClr>
          </a:solidFill>
        </p:spPr>
        <p:txBody>
          <a:bodyPr>
            <a:spAutoFit/>
          </a:bodyPr>
          <a:lstStyle/>
          <a:p>
            <a:r>
              <a:rPr lang="en-US" altLang="ja-JP" dirty="0">
                <a:latin typeface="Consolas" panose="020B0609020204030204" pitchFamily="49" charset="0"/>
              </a:rPr>
              <a:t>1 </a:t>
            </a:r>
            <a:r>
              <a:rPr lang="en-US" altLang="ja-JP" dirty="0">
                <a:solidFill>
                  <a:srgbClr val="008080"/>
                </a:solidFill>
                <a:latin typeface="Consolas" panose="020B0609020204030204" pitchFamily="49" charset="0"/>
              </a:rPr>
              <a:t>sample</a:t>
            </a:r>
            <a:r>
              <a:rPr lang="en-US" altLang="ja-JP" dirty="0">
                <a:latin typeface="Consolas" panose="020B0609020204030204" pitchFamily="49" charset="0"/>
              </a:rPr>
              <a:t>.py</a:t>
            </a:r>
          </a:p>
          <a:p>
            <a:r>
              <a:rPr lang="en-US" altLang="ja-JP" dirty="0">
                <a:latin typeface="Consolas" panose="020B0609020204030204" pitchFamily="49" charset="0"/>
              </a:rPr>
              <a:t>2 </a:t>
            </a:r>
            <a:r>
              <a:rPr lang="en-US" altLang="ja-JP" dirty="0" err="1">
                <a:latin typeface="Consolas" panose="020B0609020204030204" pitchFamily="49" charset="0"/>
              </a:rPr>
              <a:t>img</a:t>
            </a:r>
            <a:r>
              <a:rPr lang="en-US" altLang="ja-JP" dirty="0">
                <a:latin typeface="Consolas" panose="020B0609020204030204" pitchFamily="49" charset="0"/>
              </a:rPr>
              <a:t> = cv2.imread(</a:t>
            </a:r>
            <a:r>
              <a:rPr lang="en-US" altLang="ja-JP" dirty="0">
                <a:solidFill>
                  <a:srgbClr val="FF00FF"/>
                </a:solidFill>
                <a:latin typeface="Consolas" panose="020B0609020204030204" pitchFamily="49" charset="0"/>
              </a:rPr>
              <a:t>'sample.jpg'</a:t>
            </a:r>
            <a:r>
              <a:rPr lang="en-US" altLang="ja-JP" dirty="0">
                <a:latin typeface="Consolas" panose="020B0609020204030204" pitchFamily="49" charset="0"/>
              </a:rPr>
              <a:t>)</a:t>
            </a:r>
          </a:p>
          <a:p>
            <a:r>
              <a:rPr lang="en-US" altLang="ja-JP" dirty="0">
                <a:latin typeface="Consolas" panose="020B0609020204030204" pitchFamily="49" charset="0"/>
              </a:rPr>
              <a:t>3 </a:t>
            </a:r>
            <a:r>
              <a:rPr lang="en-US" altLang="ja-JP" dirty="0">
                <a:solidFill>
                  <a:srgbClr val="0000FF"/>
                </a:solidFill>
                <a:latin typeface="Consolas" panose="020B0609020204030204" pitchFamily="49" charset="0"/>
              </a:rPr>
              <a:t>print</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err="1">
                <a:solidFill>
                  <a:srgbClr val="008080"/>
                </a:solidFill>
                <a:latin typeface="Consolas" panose="020B0609020204030204" pitchFamily="49" charset="0"/>
              </a:rPr>
              <a:t>shape</a:t>
            </a:r>
            <a:r>
              <a:rPr lang="en-US" altLang="ja-JP" dirty="0">
                <a:latin typeface="Consolas" panose="020B0609020204030204" pitchFamily="49" charset="0"/>
              </a:rPr>
              <a:t> )</a:t>
            </a:r>
          </a:p>
          <a:p>
            <a:r>
              <a:rPr lang="en-US" altLang="ja-JP" dirty="0">
                <a:latin typeface="Consolas" panose="020B0609020204030204" pitchFamily="49" charset="0"/>
              </a:rPr>
              <a:t>4 cv2.imshow(</a:t>
            </a:r>
            <a:r>
              <a:rPr lang="en-US" altLang="ja-JP" dirty="0">
                <a:solidFill>
                  <a:srgbClr val="FF00FF"/>
                </a:solidFill>
                <a:latin typeface="Consolas" panose="020B0609020204030204" pitchFamily="49" charset="0"/>
              </a:rPr>
              <a:t>'sample'</a:t>
            </a:r>
            <a:r>
              <a:rPr lang="en-US" altLang="ja-JP" dirty="0">
                <a:latin typeface="Consolas" panose="020B0609020204030204" pitchFamily="49" charset="0"/>
              </a:rPr>
              <a:t>, </a:t>
            </a:r>
            <a:r>
              <a:rPr lang="en-US" altLang="ja-JP" dirty="0" err="1">
                <a:latin typeface="Consolas" panose="020B0609020204030204" pitchFamily="49" charset="0"/>
              </a:rPr>
              <a:t>img</a:t>
            </a:r>
            <a:r>
              <a:rPr lang="en-US" altLang="ja-JP" dirty="0">
                <a:latin typeface="Consolas" panose="020B0609020204030204" pitchFamily="49" charset="0"/>
              </a:rPr>
              <a:t>)</a:t>
            </a:r>
          </a:p>
          <a:p>
            <a:r>
              <a:rPr lang="en-US" altLang="ja-JP" dirty="0">
                <a:latin typeface="Consolas" panose="020B0609020204030204" pitchFamily="49" charset="0"/>
              </a:rPr>
              <a:t>5 cv2.waitKey(0)</a:t>
            </a:r>
            <a:endParaRPr lang="en-US" altLang="ja-JP" dirty="0">
              <a:effectLst/>
              <a:latin typeface="Consolas" panose="020B0609020204030204" pitchFamily="49" charset="0"/>
            </a:endParaRPr>
          </a:p>
        </p:txBody>
      </p:sp>
    </p:spTree>
    <p:extLst>
      <p:ext uri="{BB962C8B-B14F-4D97-AF65-F5344CB8AC3E}">
        <p14:creationId xmlns:p14="http://schemas.microsoft.com/office/powerpoint/2010/main" val="37812749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7922" y="365126"/>
            <a:ext cx="11708780" cy="733270"/>
          </a:xfrm>
        </p:spPr>
        <p:txBody>
          <a:bodyPr>
            <a:normAutofit/>
          </a:bodyPr>
          <a:lstStyle/>
          <a:p>
            <a:r>
              <a:rPr kumimoji="1" lang="ja-JP" altLang="en-US" sz="4000" dirty="0" smtClean="0"/>
              <a:t>エディタ</a:t>
            </a:r>
            <a:endParaRPr kumimoji="1" lang="ja-JP" altLang="en-US" sz="4000" dirty="0"/>
          </a:p>
        </p:txBody>
      </p:sp>
      <p:sp>
        <p:nvSpPr>
          <p:cNvPr id="3" name="コンテンツ プレースホルダー 2"/>
          <p:cNvSpPr>
            <a:spLocks noGrp="1"/>
          </p:cNvSpPr>
          <p:nvPr>
            <p:ph idx="1"/>
          </p:nvPr>
        </p:nvSpPr>
        <p:spPr>
          <a:xfrm>
            <a:off x="677800" y="1095244"/>
            <a:ext cx="10805531" cy="5762756"/>
          </a:xfrm>
        </p:spPr>
        <p:txBody>
          <a:bodyPr>
            <a:normAutofit/>
          </a:bodyPr>
          <a:lstStyle/>
          <a:p>
            <a:r>
              <a:rPr kumimoji="1" lang="ja-JP" altLang="en-US" sz="2000" dirty="0" smtClean="0"/>
              <a:t>エディタはなんでも良いと思います（</a:t>
            </a:r>
            <a:r>
              <a:rPr kumimoji="1" lang="en-US" altLang="ja-JP" sz="2000" dirty="0" smtClean="0"/>
              <a:t>Atom/Vim/</a:t>
            </a:r>
            <a:r>
              <a:rPr kumimoji="1" lang="en-US" altLang="ja-JP" sz="2000" dirty="0" err="1" smtClean="0"/>
              <a:t>Emacs</a:t>
            </a:r>
            <a:r>
              <a:rPr kumimoji="1" lang="en-US" altLang="ja-JP" sz="2000" dirty="0" smtClean="0"/>
              <a:t>/</a:t>
            </a:r>
            <a:r>
              <a:rPr kumimoji="1" lang="en-US" altLang="ja-JP" sz="2000" dirty="0" err="1" smtClean="0"/>
              <a:t>limetext</a:t>
            </a:r>
            <a:r>
              <a:rPr kumimoji="1" lang="en-US" altLang="ja-JP" sz="2000" dirty="0" smtClean="0"/>
              <a:t>/</a:t>
            </a:r>
            <a:r>
              <a:rPr kumimoji="1" lang="en-US" altLang="ja-JP" sz="2000" dirty="0" err="1" smtClean="0"/>
              <a:t>xzy</a:t>
            </a:r>
            <a:r>
              <a:rPr kumimoji="1" lang="ja-JP" altLang="en-US" sz="2000" dirty="0" smtClean="0"/>
              <a:t>）</a:t>
            </a:r>
            <a:endParaRPr kumimoji="1" lang="en-US" altLang="ja-JP" sz="2000" dirty="0" smtClean="0"/>
          </a:p>
          <a:p>
            <a:r>
              <a:rPr lang="ja-JP" altLang="en-US" sz="2000" dirty="0"/>
              <a:t>私</a:t>
            </a:r>
            <a:r>
              <a:rPr lang="ja-JP" altLang="en-US" sz="2000" dirty="0" smtClean="0"/>
              <a:t>は</a:t>
            </a:r>
            <a:r>
              <a:rPr lang="ja-JP" altLang="en-US" sz="2000" dirty="0"/>
              <a:t>手元にあった</a:t>
            </a:r>
            <a:r>
              <a:rPr lang="ja-JP" altLang="en-US" sz="2000" dirty="0" smtClean="0"/>
              <a:t>ので</a:t>
            </a:r>
            <a:r>
              <a:rPr lang="en-US" altLang="ja-JP" sz="2000" dirty="0" smtClean="0"/>
              <a:t>Visual Studio 2015 community</a:t>
            </a:r>
            <a:r>
              <a:rPr lang="ja-JP" altLang="en-US" sz="2000" dirty="0" smtClean="0"/>
              <a:t>を利用</a:t>
            </a:r>
            <a:endParaRPr lang="en-US" altLang="ja-JP" sz="2000" dirty="0" smtClean="0"/>
          </a:p>
          <a:p>
            <a:pPr marL="0" indent="0">
              <a:buNone/>
            </a:pPr>
            <a:endParaRPr lang="en-US" altLang="ja-JP" sz="2000" dirty="0" smtClean="0"/>
          </a:p>
          <a:p>
            <a:r>
              <a:rPr kumimoji="1" lang="en-US" altLang="ja-JP" sz="2000" dirty="0" smtClean="0"/>
              <a:t>Python environment</a:t>
            </a:r>
            <a:r>
              <a:rPr kumimoji="1" lang="ja-JP" altLang="en-US" sz="2000" dirty="0" smtClean="0"/>
              <a:t>をインストール（</a:t>
            </a:r>
            <a:r>
              <a:rPr kumimoji="1" lang="en-US" altLang="ja-JP" sz="2000" dirty="0" smtClean="0"/>
              <a:t>20</a:t>
            </a:r>
            <a:r>
              <a:rPr kumimoji="1" lang="ja-JP" altLang="en-US" sz="2000" dirty="0" smtClean="0"/>
              <a:t>分位かかった）</a:t>
            </a:r>
            <a:endParaRPr kumimoji="1" lang="en-US" altLang="ja-JP" sz="2000" dirty="0" smtClean="0"/>
          </a:p>
          <a:p>
            <a:r>
              <a:rPr lang="ja-JP" altLang="en-US" sz="2000" dirty="0"/>
              <a:t>右側に</a:t>
            </a:r>
            <a:r>
              <a:rPr lang="ja-JP" altLang="en-US" sz="2000" dirty="0" smtClean="0"/>
              <a:t>ある</a:t>
            </a:r>
            <a:r>
              <a:rPr lang="en-US" altLang="ja-JP" sz="2000" dirty="0" smtClean="0"/>
              <a:t>Python Environment</a:t>
            </a:r>
            <a:r>
              <a:rPr lang="ja-JP" altLang="en-US" sz="2000" dirty="0" smtClean="0"/>
              <a:t>において</a:t>
            </a:r>
            <a:endParaRPr lang="en-US" altLang="ja-JP" sz="2000" dirty="0"/>
          </a:p>
          <a:p>
            <a:pPr marL="0" indent="0">
              <a:buNone/>
            </a:pPr>
            <a:r>
              <a:rPr lang="en-US" altLang="ja-JP" sz="2000" dirty="0" smtClean="0"/>
              <a:t>  </a:t>
            </a:r>
            <a:r>
              <a:rPr lang="en-US" altLang="ja-JP" sz="1600" dirty="0" smtClean="0"/>
              <a:t>『+ Custom』</a:t>
            </a:r>
            <a:r>
              <a:rPr lang="ja-JP" altLang="en-US" sz="1600" dirty="0" smtClean="0"/>
              <a:t>をクリックし新しい</a:t>
            </a:r>
            <a:r>
              <a:rPr lang="en-US" altLang="ja-JP" sz="1600" dirty="0" smtClean="0"/>
              <a:t>environment</a:t>
            </a:r>
            <a:r>
              <a:rPr lang="ja-JP" altLang="en-US" sz="1600" dirty="0" smtClean="0"/>
              <a:t>を生成</a:t>
            </a:r>
            <a:endParaRPr lang="en-US" altLang="ja-JP" sz="1600" dirty="0"/>
          </a:p>
          <a:p>
            <a:pPr marL="0" indent="0">
              <a:buNone/>
            </a:pPr>
            <a:r>
              <a:rPr lang="en-US" altLang="ja-JP" sz="1600" dirty="0" smtClean="0"/>
              <a:t>   </a:t>
            </a:r>
            <a:r>
              <a:rPr lang="en-US" altLang="ja-JP" sz="1600" dirty="0" err="1" smtClean="0"/>
              <a:t>Confgure</a:t>
            </a:r>
            <a:r>
              <a:rPr lang="ja-JP" altLang="en-US" sz="1600" dirty="0" smtClean="0"/>
              <a:t>タブより以下を指定</a:t>
            </a:r>
            <a:endParaRPr lang="en-US" altLang="ja-JP" sz="1600" dirty="0" smtClean="0"/>
          </a:p>
          <a:p>
            <a:pPr marL="457200" lvl="1" indent="0">
              <a:buNone/>
            </a:pPr>
            <a:r>
              <a:rPr lang="en-US" altLang="ja-JP" sz="1600" dirty="0" smtClean="0"/>
              <a:t>Prefix path 		: </a:t>
            </a:r>
            <a:r>
              <a:rPr lang="en-US" altLang="ja-JP" sz="1600" b="1" dirty="0" smtClean="0"/>
              <a:t>Program Files(x86)/Anaconda2</a:t>
            </a:r>
          </a:p>
          <a:p>
            <a:pPr marL="457200" lvl="1" indent="0">
              <a:buNone/>
            </a:pPr>
            <a:r>
              <a:rPr lang="en-US" altLang="ja-JP" sz="1600" dirty="0" smtClean="0"/>
              <a:t>Interpreter Path	: </a:t>
            </a:r>
            <a:r>
              <a:rPr lang="en-US" altLang="ja-JP" sz="1600" b="1" dirty="0"/>
              <a:t>Program Files(x86</a:t>
            </a:r>
            <a:r>
              <a:rPr lang="en-US" altLang="ja-JP" sz="1600" b="1" dirty="0" smtClean="0"/>
              <a:t>)/Anaconda2/python.exe</a:t>
            </a:r>
          </a:p>
          <a:p>
            <a:pPr marL="457200" lvl="1" indent="0">
              <a:buNone/>
            </a:pPr>
            <a:r>
              <a:rPr lang="en-US" altLang="ja-JP" sz="1600" dirty="0" smtClean="0"/>
              <a:t>Windowed Interpreter </a:t>
            </a:r>
            <a:r>
              <a:rPr lang="en-US" altLang="ja-JP" sz="1600" dirty="0"/>
              <a:t>	: </a:t>
            </a:r>
            <a:r>
              <a:rPr lang="en-US" altLang="ja-JP" sz="1600" b="1" dirty="0"/>
              <a:t>Program Files(x86</a:t>
            </a:r>
            <a:r>
              <a:rPr lang="en-US" altLang="ja-JP" sz="1600" b="1" dirty="0" smtClean="0"/>
              <a:t>)/Anaconda2/pythonw.exe</a:t>
            </a:r>
          </a:p>
          <a:p>
            <a:pPr marL="457200" lvl="1" indent="0">
              <a:buNone/>
            </a:pPr>
            <a:r>
              <a:rPr lang="en-US" altLang="ja-JP" sz="1600" dirty="0" smtClean="0"/>
              <a:t>Library path 	</a:t>
            </a:r>
            <a:r>
              <a:rPr lang="en-US" altLang="ja-JP" sz="1600" dirty="0"/>
              <a:t>	: </a:t>
            </a:r>
            <a:r>
              <a:rPr lang="en-US" altLang="ja-JP" sz="1600" b="1" dirty="0"/>
              <a:t>Program Files(x86</a:t>
            </a:r>
            <a:r>
              <a:rPr lang="en-US" altLang="ja-JP" sz="1600" b="1" dirty="0" smtClean="0"/>
              <a:t>)/Anaconda2/python.exe</a:t>
            </a:r>
          </a:p>
          <a:p>
            <a:pPr marL="0" indent="0">
              <a:buNone/>
            </a:pPr>
            <a:r>
              <a:rPr lang="en-US" altLang="ja-JP" sz="2000" dirty="0" smtClean="0"/>
              <a:t>   </a:t>
            </a:r>
            <a:r>
              <a:rPr lang="en-US" altLang="ja-JP" sz="1600" dirty="0" err="1" smtClean="0"/>
              <a:t>Intelli</a:t>
            </a:r>
            <a:r>
              <a:rPr lang="en-US" altLang="ja-JP" sz="1600" dirty="0" smtClean="0"/>
              <a:t> sense</a:t>
            </a:r>
            <a:r>
              <a:rPr lang="ja-JP" altLang="en-US" sz="1600" dirty="0" smtClean="0"/>
              <a:t>タブより</a:t>
            </a:r>
            <a:r>
              <a:rPr lang="en-US" altLang="ja-JP" sz="1600" dirty="0" smtClean="0"/>
              <a:t>refresh</a:t>
            </a:r>
            <a:r>
              <a:rPr lang="ja-JP" altLang="en-US" sz="1600" dirty="0" smtClean="0"/>
              <a:t>する</a:t>
            </a:r>
            <a:r>
              <a:rPr lang="en-US" altLang="ja-JP" sz="1600" dirty="0" smtClean="0"/>
              <a:t> (</a:t>
            </a:r>
            <a:r>
              <a:rPr lang="ja-JP" altLang="en-US" sz="1600" dirty="0" smtClean="0"/>
              <a:t>時間かかる</a:t>
            </a:r>
            <a:r>
              <a:rPr lang="en-US" altLang="ja-JP" sz="1600" dirty="0" smtClean="0"/>
              <a:t>)</a:t>
            </a:r>
            <a:endParaRPr lang="en-US" altLang="ja-JP" sz="2000" dirty="0" smtClean="0"/>
          </a:p>
          <a:p>
            <a:r>
              <a:rPr lang="ja-JP" altLang="en-US" sz="2000" dirty="0" smtClean="0"/>
              <a:t>これでインテリセンスが</a:t>
            </a:r>
            <a:r>
              <a:rPr lang="ja-JP" altLang="en-US" sz="2000" dirty="0"/>
              <a:t>効く</a:t>
            </a:r>
            <a:r>
              <a:rPr lang="ja-JP" altLang="en-US" sz="2000" dirty="0" smtClean="0"/>
              <a:t>ようになる</a:t>
            </a:r>
            <a:endParaRPr lang="en-US" altLang="ja-JP" sz="2000" dirty="0" smtClean="0"/>
          </a:p>
          <a:p>
            <a:endParaRPr lang="en-US" altLang="ja-JP" sz="2000" dirty="0"/>
          </a:p>
          <a:p>
            <a:r>
              <a:rPr lang="en-US" altLang="ja-JP" sz="2000" dirty="0" smtClean="0"/>
              <a:t>2017/3/14</a:t>
            </a:r>
            <a:r>
              <a:rPr lang="ja-JP" altLang="en-US" sz="2000" dirty="0" smtClean="0"/>
              <a:t>追記</a:t>
            </a:r>
            <a:r>
              <a:rPr lang="en-US" altLang="ja-JP" sz="2000" dirty="0" smtClean="0"/>
              <a:t>. </a:t>
            </a:r>
            <a:r>
              <a:rPr lang="ja-JP" altLang="en-US" sz="2000" dirty="0" smtClean="0"/>
              <a:t>結局</a:t>
            </a:r>
            <a:r>
              <a:rPr lang="en-US" altLang="ja-JP" sz="2000" dirty="0" smtClean="0"/>
              <a:t>Atom</a:t>
            </a:r>
            <a:r>
              <a:rPr lang="ja-JP" altLang="en-US" sz="2000" dirty="0" smtClean="0"/>
              <a:t>に乗り換えました</a:t>
            </a:r>
            <a:r>
              <a:rPr lang="en-US" altLang="ja-JP" sz="2000" dirty="0" smtClean="0"/>
              <a:t>.</a:t>
            </a:r>
            <a:r>
              <a:rPr lang="ja-JP" altLang="en-US" sz="2000" dirty="0" smtClean="0"/>
              <a:t>　</a:t>
            </a:r>
            <a:r>
              <a:rPr lang="en-US" altLang="ja-JP" sz="2000" dirty="0">
                <a:sym typeface="Wingdings" panose="05000000000000000000" pitchFamily="2" charset="2"/>
              </a:rPr>
              <a:t> https://atom.io/</a:t>
            </a:r>
            <a:endParaRPr lang="en-US" altLang="ja-JP" sz="2000" dirty="0" smtClean="0"/>
          </a:p>
        </p:txBody>
      </p:sp>
    </p:spTree>
    <p:extLst>
      <p:ext uri="{BB962C8B-B14F-4D97-AF65-F5344CB8AC3E}">
        <p14:creationId xmlns:p14="http://schemas.microsoft.com/office/powerpoint/2010/main" val="2913998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745596"/>
            <a:ext cx="11708780" cy="2013550"/>
          </a:xfrm>
        </p:spPr>
        <p:txBody>
          <a:bodyPr>
            <a:normAutofit/>
          </a:bodyPr>
          <a:lstStyle/>
          <a:p>
            <a:pPr algn="r"/>
            <a:r>
              <a:rPr kumimoji="1" lang="ja-JP" altLang="en-US" sz="4000" dirty="0" smtClean="0"/>
              <a:t>初めての</a:t>
            </a:r>
            <a:r>
              <a:rPr kumimoji="1" lang="en-US" altLang="ja-JP" sz="4000" dirty="0" smtClean="0"/>
              <a:t>Python</a:t>
            </a:r>
            <a:endParaRPr kumimoji="1" lang="ja-JP" altLang="en-US" sz="4000" dirty="0"/>
          </a:p>
        </p:txBody>
      </p:sp>
    </p:spTree>
    <p:extLst>
      <p:ext uri="{BB962C8B-B14F-4D97-AF65-F5344CB8AC3E}">
        <p14:creationId xmlns:p14="http://schemas.microsoft.com/office/powerpoint/2010/main" val="402345180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16274</TotalTime>
  <Words>2368</Words>
  <Application>Microsoft Office PowerPoint</Application>
  <PresentationFormat>ワイド画面</PresentationFormat>
  <Paragraphs>454</Paragraphs>
  <Slides>26</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26</vt:i4>
      </vt:variant>
    </vt:vector>
  </HeadingPairs>
  <TitlesOfParts>
    <vt:vector size="34" baseType="lpstr">
      <vt:lpstr>ＭＳ Ｐゴシック</vt:lpstr>
      <vt:lpstr>ＭＳ ゴシック</vt:lpstr>
      <vt:lpstr>メイリオ</vt:lpstr>
      <vt:lpstr>Arial</vt:lpstr>
      <vt:lpstr>Calibri</vt:lpstr>
      <vt:lpstr>Consolas</vt:lpstr>
      <vt:lpstr>Wingdings</vt:lpstr>
      <vt:lpstr>Office テーマ</vt:lpstr>
      <vt:lpstr>デジタルメディア処理2</vt:lpstr>
      <vt:lpstr>デジタルメディア処理２、2017（前期）</vt:lpstr>
      <vt:lpstr>目的</vt:lpstr>
      <vt:lpstr>Python</vt:lpstr>
      <vt:lpstr>自分のPCでpythonを動かしたい人向けメモ</vt:lpstr>
      <vt:lpstr>Anacondaをインストールする</vt:lpstr>
      <vt:lpstr>OpenCVをインストール</vt:lpstr>
      <vt:lpstr>エディタ</vt:lpstr>
      <vt:lpstr>初めてのPython</vt:lpstr>
      <vt:lpstr>Ex1.py “Hello world”</vt:lpstr>
      <vt:lpstr>Ex2.py 変数の型</vt:lpstr>
      <vt:lpstr>Ex3.py 配列 (1)</vt:lpstr>
      <vt:lpstr>Ex3.py 配列 (2)</vt:lpstr>
      <vt:lpstr>Ex4.py np.array (1)</vt:lpstr>
      <vt:lpstr>Ex5.py np.array (2)</vt:lpstr>
      <vt:lpstr>Ex6.py  for文</vt:lpstr>
      <vt:lpstr>Ex7.py  if文</vt:lpstr>
      <vt:lpstr>Ex8.py  関数</vt:lpstr>
      <vt:lpstr>Ex6.py  クラス</vt:lpstr>
      <vt:lpstr>PythonとOpenCVを利用した画像処理</vt:lpstr>
      <vt:lpstr>Ex10.py 画像の入出力</vt:lpstr>
      <vt:lpstr>Ex11.py 画素へのアクセス</vt:lpstr>
      <vt:lpstr>Ex12.py 線形フィルタ</vt:lpstr>
      <vt:lpstr>Ex13.py 平均画像</vt:lpstr>
      <vt:lpstr>Ex14.py 顔認識</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508</cp:revision>
  <dcterms:created xsi:type="dcterms:W3CDTF">2017-01-19T02:23:36Z</dcterms:created>
  <dcterms:modified xsi:type="dcterms:W3CDTF">2017-05-31T14:42:02Z</dcterms:modified>
</cp:coreProperties>
</file>